
<file path=[Content_Types].xml><?xml version="1.0" encoding="utf-8"?>
<Types xmlns="http://schemas.openxmlformats.org/package/2006/content-types">
  <Default Extension="xml" ContentType="application/xml"/>
  <Default Extension="wmf" ContentType="image/x-wmf"/>
  <Default Extension="jpeg" ContentType="image/jpeg"/>
  <Default Extension="rels" ContentType="application/vnd.openxmlformats-package.relationships+xml"/>
  <Default Extension="emf" ContentType="image/x-emf"/>
  <Default Extension="vml" ContentType="application/vnd.openxmlformats-officedocument.vmlDrawing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embeddings/oleObject1.bin" ContentType="application/vnd.openxmlformats-officedocument.oleObject"/>
  <Override PartName="/ppt/embeddings/oleObject2.bin" ContentType="application/vnd.openxmlformats-officedocument.oleObject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4.xml" ContentType="application/vnd.openxmlformats-officedocument.theme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5.xml" ContentType="application/vnd.openxmlformats-officedocument.theme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theme/theme6.xml" ContentType="application/vnd.openxmlformats-officedocument.theme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theme/theme7.xml" ContentType="application/vnd.openxmlformats-officedocument.theme+xml"/>
  <Override PartName="/ppt/embeddings/oleObject3.bin" ContentType="application/vnd.openxmlformats-officedocument.oleObject"/>
  <Override PartName="/ppt/embeddings/oleObject4.bin" ContentType="application/vnd.openxmlformats-officedocument.oleObject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theme/theme8.xml" ContentType="application/vnd.openxmlformats-officedocument.theme+xml"/>
  <Override PartName="/ppt/embeddings/oleObject5.bin" ContentType="application/vnd.openxmlformats-officedocument.oleObject"/>
  <Override PartName="/ppt/embeddings/oleObject6.bin" ContentType="application/vnd.openxmlformats-officedocument.oleObject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theme/theme9.xml" ContentType="application/vnd.openxmlformats-officedocument.theme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theme/theme10.xml" ContentType="application/vnd.openxmlformats-officedocument.theme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theme/theme11.xml" ContentType="application/vnd.openxmlformats-officedocument.theme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theme/theme12.xml" ContentType="application/vnd.openxmlformats-officedocument.theme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theme/theme13.xml" ContentType="application/vnd.openxmlformats-officedocument.theme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theme/theme14.xml" ContentType="application/vnd.openxmlformats-officedocument.theme+xml"/>
  <Override PartName="/ppt/theme/theme15.xml" ContentType="application/vnd.openxmlformats-officedocument.theme+xml"/>
  <Override PartName="/ppt/embeddings/oleObject7.bin" ContentType="application/vnd.openxmlformats-officedocument.oleObject"/>
  <Override PartName="/ppt/embeddings/oleObject8.bin" ContentType="application/vnd.openxmlformats-officedocument.oleObject"/>
  <Override PartName="/ppt/embeddings/oleObject9.bin" ContentType="application/vnd.openxmlformats-officedocument.oleObject"/>
  <Override PartName="/ppt/embeddings/oleObject10.bin" ContentType="application/vnd.openxmlformats-officedocument.oleObject"/>
  <Override PartName="/ppt/embeddings/oleObject11.bin" ContentType="application/vnd.openxmlformats-officedocument.oleObject"/>
  <Override PartName="/ppt/embeddings/oleObject12.bin" ContentType="application/vnd.openxmlformats-officedocument.oleObject"/>
  <Override PartName="/ppt/embeddings/oleObject13.bin" ContentType="application/vnd.openxmlformats-officedocument.oleObject"/>
  <Override PartName="/ppt/embeddings/oleObject14.bin" ContentType="application/vnd.openxmlformats-officedocument.oleObject"/>
  <Override PartName="/ppt/embeddings/oleObject15.bin" ContentType="application/vnd.openxmlformats-officedocument.oleObject"/>
  <Override PartName="/ppt/embeddings/oleObject16.bin" ContentType="application/vnd.openxmlformats-officedocument.oleObject"/>
  <Override PartName="/ppt/embeddings/oleObject17.bin" ContentType="application/vnd.openxmlformats-officedocument.oleObject"/>
  <Override PartName="/ppt/embeddings/oleObject18.bin" ContentType="application/vnd.openxmlformats-officedocument.oleObject"/>
  <Override PartName="/ppt/notesSlides/notesSlide1.xml" ContentType="application/vnd.openxmlformats-officedocument.presentationml.notesSlide+xml"/>
  <Override PartName="/ppt/embeddings/oleObject19.bin" ContentType="application/vnd.openxmlformats-officedocument.oleObject"/>
  <Override PartName="/ppt/embeddings/oleObject20.bin" ContentType="application/vnd.openxmlformats-officedocument.oleObject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embeddings/oleObject21.bin" ContentType="application/vnd.openxmlformats-officedocument.oleObject"/>
  <Override PartName="/ppt/embeddings/oleObject22.bin" ContentType="application/vnd.openxmlformats-officedocument.oleObject"/>
  <Override PartName="/ppt/embeddings/oleObject23.bin" ContentType="application/vnd.openxmlformats-officedocument.oleObject"/>
  <Override PartName="/ppt/embeddings/oleObject24.bin" ContentType="application/vnd.openxmlformats-officedocument.oleObject"/>
  <Override PartName="/ppt/embeddings/oleObject25.bin" ContentType="application/vnd.openxmlformats-officedocument.oleObject"/>
  <Override PartName="/ppt/embeddings/oleObject26.bin" ContentType="application/vnd.openxmlformats-officedocument.oleObject"/>
  <Override PartName="/ppt/embeddings/oleObject27.bin" ContentType="application/vnd.openxmlformats-officedocument.oleObject"/>
  <Override PartName="/ppt/embeddings/oleObject28.bin" ContentType="application/vnd.openxmlformats-officedocument.oleObject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1" r:id="rId2"/>
    <p:sldMasterId id="2147483675" r:id="rId3"/>
    <p:sldMasterId id="2147483687" r:id="rId4"/>
    <p:sldMasterId id="2147483711" r:id="rId5"/>
    <p:sldMasterId id="2147483723" r:id="rId6"/>
    <p:sldMasterId id="2147483735" r:id="rId7"/>
    <p:sldMasterId id="2147483749" r:id="rId8"/>
    <p:sldMasterId id="2147483763" r:id="rId9"/>
    <p:sldMasterId id="2147483775" r:id="rId10"/>
    <p:sldMasterId id="2147483787" r:id="rId11"/>
    <p:sldMasterId id="2147483799" r:id="rId12"/>
    <p:sldMasterId id="2147483812" r:id="rId13"/>
    <p:sldMasterId id="2147483825" r:id="rId14"/>
  </p:sldMasterIdLst>
  <p:notesMasterIdLst>
    <p:notesMasterId r:id="rId94"/>
  </p:notesMasterIdLst>
  <p:sldIdLst>
    <p:sldId id="257" r:id="rId15"/>
    <p:sldId id="288" r:id="rId16"/>
    <p:sldId id="258" r:id="rId17"/>
    <p:sldId id="374" r:id="rId18"/>
    <p:sldId id="382" r:id="rId19"/>
    <p:sldId id="381" r:id="rId20"/>
    <p:sldId id="390" r:id="rId21"/>
    <p:sldId id="375" r:id="rId22"/>
    <p:sldId id="259" r:id="rId23"/>
    <p:sldId id="260" r:id="rId24"/>
    <p:sldId id="262" r:id="rId25"/>
    <p:sldId id="268" r:id="rId26"/>
    <p:sldId id="269" r:id="rId27"/>
    <p:sldId id="263" r:id="rId28"/>
    <p:sldId id="264" r:id="rId29"/>
    <p:sldId id="265" r:id="rId30"/>
    <p:sldId id="272" r:id="rId31"/>
    <p:sldId id="379" r:id="rId32"/>
    <p:sldId id="266" r:id="rId33"/>
    <p:sldId id="270" r:id="rId34"/>
    <p:sldId id="284" r:id="rId35"/>
    <p:sldId id="271" r:id="rId36"/>
    <p:sldId id="261" r:id="rId37"/>
    <p:sldId id="380" r:id="rId38"/>
    <p:sldId id="273" r:id="rId39"/>
    <p:sldId id="276" r:id="rId40"/>
    <p:sldId id="277" r:id="rId41"/>
    <p:sldId id="278" r:id="rId42"/>
    <p:sldId id="267" r:id="rId43"/>
    <p:sldId id="282" r:id="rId44"/>
    <p:sldId id="285" r:id="rId45"/>
    <p:sldId id="340" r:id="rId46"/>
    <p:sldId id="287" r:id="rId47"/>
    <p:sldId id="286" r:id="rId48"/>
    <p:sldId id="289" r:id="rId49"/>
    <p:sldId id="294" r:id="rId50"/>
    <p:sldId id="295" r:id="rId51"/>
    <p:sldId id="373" r:id="rId52"/>
    <p:sldId id="327" r:id="rId53"/>
    <p:sldId id="296" r:id="rId54"/>
    <p:sldId id="299" r:id="rId55"/>
    <p:sldId id="304" r:id="rId56"/>
    <p:sldId id="305" r:id="rId57"/>
    <p:sldId id="312" r:id="rId58"/>
    <p:sldId id="313" r:id="rId59"/>
    <p:sldId id="314" r:id="rId60"/>
    <p:sldId id="297" r:id="rId61"/>
    <p:sldId id="298" r:id="rId62"/>
    <p:sldId id="322" r:id="rId63"/>
    <p:sldId id="311" r:id="rId64"/>
    <p:sldId id="300" r:id="rId65"/>
    <p:sldId id="301" r:id="rId66"/>
    <p:sldId id="302" r:id="rId67"/>
    <p:sldId id="339" r:id="rId68"/>
    <p:sldId id="303" r:id="rId69"/>
    <p:sldId id="308" r:id="rId70"/>
    <p:sldId id="315" r:id="rId71"/>
    <p:sldId id="307" r:id="rId72"/>
    <p:sldId id="309" r:id="rId73"/>
    <p:sldId id="310" r:id="rId74"/>
    <p:sldId id="317" r:id="rId75"/>
    <p:sldId id="316" r:id="rId76"/>
    <p:sldId id="306" r:id="rId77"/>
    <p:sldId id="320" r:id="rId78"/>
    <p:sldId id="372" r:id="rId79"/>
    <p:sldId id="323" r:id="rId80"/>
    <p:sldId id="321" r:id="rId81"/>
    <p:sldId id="325" r:id="rId82"/>
    <p:sldId id="326" r:id="rId83"/>
    <p:sldId id="324" r:id="rId84"/>
    <p:sldId id="329" r:id="rId85"/>
    <p:sldId id="328" r:id="rId86"/>
    <p:sldId id="389" r:id="rId87"/>
    <p:sldId id="383" r:id="rId88"/>
    <p:sldId id="384" r:id="rId89"/>
    <p:sldId id="385" r:id="rId90"/>
    <p:sldId id="386" r:id="rId91"/>
    <p:sldId id="387" r:id="rId92"/>
    <p:sldId id="388" r:id="rId93"/>
  </p:sldIdLst>
  <p:sldSz cx="9144000" cy="6858000" type="screen4x3"/>
  <p:notesSz cx="6858000" cy="9144000"/>
  <p:defaultTextStyle>
    <a:defPPr>
      <a:defRPr lang="it-IT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EAEA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9824" autoAdjust="0"/>
  </p:normalViewPr>
  <p:slideViewPr>
    <p:cSldViewPr snapToGrid="0" snapToObjects="1">
      <p:cViewPr>
        <p:scale>
          <a:sx n="100" d="100"/>
          <a:sy n="100" d="100"/>
        </p:scale>
        <p:origin x="-1144" y="-1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14" d="100"/>
        <a:sy n="214" d="100"/>
      </p:scale>
      <p:origin x="0" y="6351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Master" Target="slideMasters/slideMaster4.xml"/><Relationship Id="rId5" Type="http://schemas.openxmlformats.org/officeDocument/2006/relationships/slideMaster" Target="slideMasters/slideMaster5.xml"/><Relationship Id="rId6" Type="http://schemas.openxmlformats.org/officeDocument/2006/relationships/slideMaster" Target="slideMasters/slideMaster6.xml"/><Relationship Id="rId7" Type="http://schemas.openxmlformats.org/officeDocument/2006/relationships/slideMaster" Target="slideMasters/slideMaster7.xml"/><Relationship Id="rId8" Type="http://schemas.openxmlformats.org/officeDocument/2006/relationships/slideMaster" Target="slideMasters/slideMaster8.xml"/><Relationship Id="rId9" Type="http://schemas.openxmlformats.org/officeDocument/2006/relationships/slideMaster" Target="slideMasters/slideMaster9.xml"/><Relationship Id="rId10" Type="http://schemas.openxmlformats.org/officeDocument/2006/relationships/slideMaster" Target="slideMasters/slideMaster10.xml"/><Relationship Id="rId11" Type="http://schemas.openxmlformats.org/officeDocument/2006/relationships/slideMaster" Target="slideMasters/slideMaster11.xml"/><Relationship Id="rId12" Type="http://schemas.openxmlformats.org/officeDocument/2006/relationships/slideMaster" Target="slideMasters/slideMaster12.xml"/><Relationship Id="rId13" Type="http://schemas.openxmlformats.org/officeDocument/2006/relationships/slideMaster" Target="slideMasters/slideMaster13.xml"/><Relationship Id="rId14" Type="http://schemas.openxmlformats.org/officeDocument/2006/relationships/slideMaster" Target="slideMasters/slideMaster14.xml"/><Relationship Id="rId15" Type="http://schemas.openxmlformats.org/officeDocument/2006/relationships/slide" Target="slides/slide1.xml"/><Relationship Id="rId16" Type="http://schemas.openxmlformats.org/officeDocument/2006/relationships/slide" Target="slides/slide2.xml"/><Relationship Id="rId17" Type="http://schemas.openxmlformats.org/officeDocument/2006/relationships/slide" Target="slides/slide3.xml"/><Relationship Id="rId18" Type="http://schemas.openxmlformats.org/officeDocument/2006/relationships/slide" Target="slides/slide4.xml"/><Relationship Id="rId19" Type="http://schemas.openxmlformats.org/officeDocument/2006/relationships/slide" Target="slides/slide5.xml"/><Relationship Id="rId30" Type="http://schemas.openxmlformats.org/officeDocument/2006/relationships/slide" Target="slides/slide16.xml"/><Relationship Id="rId31" Type="http://schemas.openxmlformats.org/officeDocument/2006/relationships/slide" Target="slides/slide17.xml"/><Relationship Id="rId32" Type="http://schemas.openxmlformats.org/officeDocument/2006/relationships/slide" Target="slides/slide18.xml"/><Relationship Id="rId33" Type="http://schemas.openxmlformats.org/officeDocument/2006/relationships/slide" Target="slides/slide19.xml"/><Relationship Id="rId34" Type="http://schemas.openxmlformats.org/officeDocument/2006/relationships/slide" Target="slides/slide20.xml"/><Relationship Id="rId35" Type="http://schemas.openxmlformats.org/officeDocument/2006/relationships/slide" Target="slides/slide21.xml"/><Relationship Id="rId36" Type="http://schemas.openxmlformats.org/officeDocument/2006/relationships/slide" Target="slides/slide22.xml"/><Relationship Id="rId37" Type="http://schemas.openxmlformats.org/officeDocument/2006/relationships/slide" Target="slides/slide23.xml"/><Relationship Id="rId38" Type="http://schemas.openxmlformats.org/officeDocument/2006/relationships/slide" Target="slides/slide24.xml"/><Relationship Id="rId39" Type="http://schemas.openxmlformats.org/officeDocument/2006/relationships/slide" Target="slides/slide25.xml"/><Relationship Id="rId50" Type="http://schemas.openxmlformats.org/officeDocument/2006/relationships/slide" Target="slides/slide36.xml"/><Relationship Id="rId51" Type="http://schemas.openxmlformats.org/officeDocument/2006/relationships/slide" Target="slides/slide37.xml"/><Relationship Id="rId52" Type="http://schemas.openxmlformats.org/officeDocument/2006/relationships/slide" Target="slides/slide38.xml"/><Relationship Id="rId53" Type="http://schemas.openxmlformats.org/officeDocument/2006/relationships/slide" Target="slides/slide39.xml"/><Relationship Id="rId54" Type="http://schemas.openxmlformats.org/officeDocument/2006/relationships/slide" Target="slides/slide40.xml"/><Relationship Id="rId55" Type="http://schemas.openxmlformats.org/officeDocument/2006/relationships/slide" Target="slides/slide41.xml"/><Relationship Id="rId56" Type="http://schemas.openxmlformats.org/officeDocument/2006/relationships/slide" Target="slides/slide42.xml"/><Relationship Id="rId57" Type="http://schemas.openxmlformats.org/officeDocument/2006/relationships/slide" Target="slides/slide43.xml"/><Relationship Id="rId58" Type="http://schemas.openxmlformats.org/officeDocument/2006/relationships/slide" Target="slides/slide44.xml"/><Relationship Id="rId59" Type="http://schemas.openxmlformats.org/officeDocument/2006/relationships/slide" Target="slides/slide45.xml"/><Relationship Id="rId70" Type="http://schemas.openxmlformats.org/officeDocument/2006/relationships/slide" Target="slides/slide56.xml"/><Relationship Id="rId71" Type="http://schemas.openxmlformats.org/officeDocument/2006/relationships/slide" Target="slides/slide57.xml"/><Relationship Id="rId72" Type="http://schemas.openxmlformats.org/officeDocument/2006/relationships/slide" Target="slides/slide58.xml"/><Relationship Id="rId73" Type="http://schemas.openxmlformats.org/officeDocument/2006/relationships/slide" Target="slides/slide59.xml"/><Relationship Id="rId74" Type="http://schemas.openxmlformats.org/officeDocument/2006/relationships/slide" Target="slides/slide60.xml"/><Relationship Id="rId75" Type="http://schemas.openxmlformats.org/officeDocument/2006/relationships/slide" Target="slides/slide61.xml"/><Relationship Id="rId76" Type="http://schemas.openxmlformats.org/officeDocument/2006/relationships/slide" Target="slides/slide62.xml"/><Relationship Id="rId77" Type="http://schemas.openxmlformats.org/officeDocument/2006/relationships/slide" Target="slides/slide63.xml"/><Relationship Id="rId78" Type="http://schemas.openxmlformats.org/officeDocument/2006/relationships/slide" Target="slides/slide64.xml"/><Relationship Id="rId79" Type="http://schemas.openxmlformats.org/officeDocument/2006/relationships/slide" Target="slides/slide65.xml"/><Relationship Id="rId90" Type="http://schemas.openxmlformats.org/officeDocument/2006/relationships/slide" Target="slides/slide76.xml"/><Relationship Id="rId91" Type="http://schemas.openxmlformats.org/officeDocument/2006/relationships/slide" Target="slides/slide77.xml"/><Relationship Id="rId92" Type="http://schemas.openxmlformats.org/officeDocument/2006/relationships/slide" Target="slides/slide78.xml"/><Relationship Id="rId93" Type="http://schemas.openxmlformats.org/officeDocument/2006/relationships/slide" Target="slides/slide79.xml"/><Relationship Id="rId94" Type="http://schemas.openxmlformats.org/officeDocument/2006/relationships/notesMaster" Target="notesMasters/notesMaster1.xml"/><Relationship Id="rId95" Type="http://schemas.openxmlformats.org/officeDocument/2006/relationships/printerSettings" Target="printerSettings/printerSettings1.bin"/><Relationship Id="rId96" Type="http://schemas.openxmlformats.org/officeDocument/2006/relationships/presProps" Target="presProps.xml"/><Relationship Id="rId97" Type="http://schemas.openxmlformats.org/officeDocument/2006/relationships/viewProps" Target="viewProps.xml"/><Relationship Id="rId98" Type="http://schemas.openxmlformats.org/officeDocument/2006/relationships/theme" Target="theme/theme1.xml"/><Relationship Id="rId99" Type="http://schemas.openxmlformats.org/officeDocument/2006/relationships/tableStyles" Target="tableStyles.xml"/><Relationship Id="rId20" Type="http://schemas.openxmlformats.org/officeDocument/2006/relationships/slide" Target="slides/slide6.xml"/><Relationship Id="rId21" Type="http://schemas.openxmlformats.org/officeDocument/2006/relationships/slide" Target="slides/slide7.xml"/><Relationship Id="rId22" Type="http://schemas.openxmlformats.org/officeDocument/2006/relationships/slide" Target="slides/slide8.xml"/><Relationship Id="rId23" Type="http://schemas.openxmlformats.org/officeDocument/2006/relationships/slide" Target="slides/slide9.xml"/><Relationship Id="rId24" Type="http://schemas.openxmlformats.org/officeDocument/2006/relationships/slide" Target="slides/slide10.xml"/><Relationship Id="rId25" Type="http://schemas.openxmlformats.org/officeDocument/2006/relationships/slide" Target="slides/slide11.xml"/><Relationship Id="rId26" Type="http://schemas.openxmlformats.org/officeDocument/2006/relationships/slide" Target="slides/slide12.xml"/><Relationship Id="rId27" Type="http://schemas.openxmlformats.org/officeDocument/2006/relationships/slide" Target="slides/slide13.xml"/><Relationship Id="rId28" Type="http://schemas.openxmlformats.org/officeDocument/2006/relationships/slide" Target="slides/slide14.xml"/><Relationship Id="rId29" Type="http://schemas.openxmlformats.org/officeDocument/2006/relationships/slide" Target="slides/slide15.xml"/><Relationship Id="rId40" Type="http://schemas.openxmlformats.org/officeDocument/2006/relationships/slide" Target="slides/slide26.xml"/><Relationship Id="rId41" Type="http://schemas.openxmlformats.org/officeDocument/2006/relationships/slide" Target="slides/slide27.xml"/><Relationship Id="rId42" Type="http://schemas.openxmlformats.org/officeDocument/2006/relationships/slide" Target="slides/slide28.xml"/><Relationship Id="rId43" Type="http://schemas.openxmlformats.org/officeDocument/2006/relationships/slide" Target="slides/slide29.xml"/><Relationship Id="rId44" Type="http://schemas.openxmlformats.org/officeDocument/2006/relationships/slide" Target="slides/slide30.xml"/><Relationship Id="rId45" Type="http://schemas.openxmlformats.org/officeDocument/2006/relationships/slide" Target="slides/slide31.xml"/><Relationship Id="rId46" Type="http://schemas.openxmlformats.org/officeDocument/2006/relationships/slide" Target="slides/slide32.xml"/><Relationship Id="rId47" Type="http://schemas.openxmlformats.org/officeDocument/2006/relationships/slide" Target="slides/slide33.xml"/><Relationship Id="rId48" Type="http://schemas.openxmlformats.org/officeDocument/2006/relationships/slide" Target="slides/slide34.xml"/><Relationship Id="rId49" Type="http://schemas.openxmlformats.org/officeDocument/2006/relationships/slide" Target="slides/slide35.xml"/><Relationship Id="rId60" Type="http://schemas.openxmlformats.org/officeDocument/2006/relationships/slide" Target="slides/slide46.xml"/><Relationship Id="rId61" Type="http://schemas.openxmlformats.org/officeDocument/2006/relationships/slide" Target="slides/slide47.xml"/><Relationship Id="rId62" Type="http://schemas.openxmlformats.org/officeDocument/2006/relationships/slide" Target="slides/slide48.xml"/><Relationship Id="rId63" Type="http://schemas.openxmlformats.org/officeDocument/2006/relationships/slide" Target="slides/slide49.xml"/><Relationship Id="rId64" Type="http://schemas.openxmlformats.org/officeDocument/2006/relationships/slide" Target="slides/slide50.xml"/><Relationship Id="rId65" Type="http://schemas.openxmlformats.org/officeDocument/2006/relationships/slide" Target="slides/slide51.xml"/><Relationship Id="rId66" Type="http://schemas.openxmlformats.org/officeDocument/2006/relationships/slide" Target="slides/slide52.xml"/><Relationship Id="rId67" Type="http://schemas.openxmlformats.org/officeDocument/2006/relationships/slide" Target="slides/slide53.xml"/><Relationship Id="rId68" Type="http://schemas.openxmlformats.org/officeDocument/2006/relationships/slide" Target="slides/slide54.xml"/><Relationship Id="rId69" Type="http://schemas.openxmlformats.org/officeDocument/2006/relationships/slide" Target="slides/slide55.xml"/><Relationship Id="rId80" Type="http://schemas.openxmlformats.org/officeDocument/2006/relationships/slide" Target="slides/slide66.xml"/><Relationship Id="rId81" Type="http://schemas.openxmlformats.org/officeDocument/2006/relationships/slide" Target="slides/slide67.xml"/><Relationship Id="rId82" Type="http://schemas.openxmlformats.org/officeDocument/2006/relationships/slide" Target="slides/slide68.xml"/><Relationship Id="rId83" Type="http://schemas.openxmlformats.org/officeDocument/2006/relationships/slide" Target="slides/slide69.xml"/><Relationship Id="rId84" Type="http://schemas.openxmlformats.org/officeDocument/2006/relationships/slide" Target="slides/slide70.xml"/><Relationship Id="rId85" Type="http://schemas.openxmlformats.org/officeDocument/2006/relationships/slide" Target="slides/slide71.xml"/><Relationship Id="rId86" Type="http://schemas.openxmlformats.org/officeDocument/2006/relationships/slide" Target="slides/slide72.xml"/><Relationship Id="rId87" Type="http://schemas.openxmlformats.org/officeDocument/2006/relationships/slide" Target="slides/slide73.xml"/><Relationship Id="rId88" Type="http://schemas.openxmlformats.org/officeDocument/2006/relationships/slide" Target="slides/slide74.xml"/><Relationship Id="rId89" Type="http://schemas.openxmlformats.org/officeDocument/2006/relationships/slide" Target="slides/slide75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NULL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NULL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NULL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Relationship Id="rId2" Type="http://schemas.openxmlformats.org/officeDocument/2006/relationships/image" Target="../media/image10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4" Type="http://schemas.openxmlformats.org/officeDocument/2006/relationships/image" Target="../media/image15.emf"/><Relationship Id="rId5" Type="http://schemas.openxmlformats.org/officeDocument/2006/relationships/image" Target="../media/image16.emf"/><Relationship Id="rId6" Type="http://schemas.openxmlformats.org/officeDocument/2006/relationships/image" Target="../media/image17.emf"/><Relationship Id="rId1" Type="http://schemas.openxmlformats.org/officeDocument/2006/relationships/image" Target="../media/image12.emf"/><Relationship Id="rId2" Type="http://schemas.openxmlformats.org/officeDocument/2006/relationships/image" Target="../media/image13.e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4" Type="http://schemas.openxmlformats.org/officeDocument/2006/relationships/image" Target="../media/image21.emf"/><Relationship Id="rId1" Type="http://schemas.openxmlformats.org/officeDocument/2006/relationships/image" Target="../media/image19.emf"/><Relationship Id="rId2" Type="http://schemas.openxmlformats.org/officeDocument/2006/relationships/image" Target="../media/image14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.wmf"/><Relationship Id="rId2" Type="http://schemas.openxmlformats.org/officeDocument/2006/relationships/image" Target="../media/image36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3.wmf"/><Relationship Id="rId2" Type="http://schemas.openxmlformats.org/officeDocument/2006/relationships/image" Target="../media/image124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wmf"/><Relationship Id="rId4" Type="http://schemas.openxmlformats.org/officeDocument/2006/relationships/image" Target="../media/image128.wmf"/><Relationship Id="rId1" Type="http://schemas.openxmlformats.org/officeDocument/2006/relationships/image" Target="../media/image125.wmf"/><Relationship Id="rId2" Type="http://schemas.openxmlformats.org/officeDocument/2006/relationships/image" Target="../media/image126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9.wmf"/><Relationship Id="rId2" Type="http://schemas.openxmlformats.org/officeDocument/2006/relationships/image" Target="../media/image130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2EE472-E38B-3849-9BA9-FBB6281CD1BA}" type="datetimeFigureOut">
              <a:t>06/11/14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E7D55D-F5FE-9C4B-9FB0-47D2175BC6BA}" type="slidenum"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134249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6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2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17354"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685817" indent="-263776" defTabSz="917354"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055103" indent="-211021" defTabSz="917354"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477145" indent="-211021" defTabSz="917354"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1899186" indent="-211021" defTabSz="917354"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321227" indent="-211021" defTabSz="917354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743269" indent="-211021" defTabSz="917354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165310" indent="-211021" defTabSz="917354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587351" indent="-211021" defTabSz="917354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fld id="{93E9C2D0-2B56-F94D-8991-06CF257B9137}" type="slidenum">
              <a:rPr lang="en-US" sz="1200"/>
              <a:pPr eaLnBrk="1" hangingPunct="1">
                <a:defRPr/>
              </a:pPr>
              <a:t>21</a:t>
            </a:fld>
            <a:endParaRPr lang="en-US" sz="1200"/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>
              <a:defRPr/>
            </a:pPr>
            <a:endParaRPr lang="it-IT"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E7D55D-F5FE-9C4B-9FB0-47D2175BC6BA}" type="slidenum">
              <a:t>26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418514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AE3F03-1351-42B7-BEDD-56E62FD0CD47}" type="slidenum">
              <a:rPr lang="it-IT" smtClean="0">
                <a:solidFill>
                  <a:prstClr val="black"/>
                </a:solidFill>
                <a:latin typeface="Calibri"/>
              </a:rPr>
              <a:pPr/>
              <a:t>46</a:t>
            </a:fld>
            <a:endParaRPr lang="it-IT">
              <a:solidFill>
                <a:prstClr val="black"/>
              </a:solidFill>
              <a:latin typeface="Calibri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3234A10-DC59-0648-BA28-BBCBF2351A25}" type="slidenum">
              <a:rPr lang="it-IT">
                <a:solidFill>
                  <a:prstClr val="black"/>
                </a:solidFill>
              </a:rPr>
              <a:pPr/>
              <a:t>47</a:t>
            </a:fld>
            <a:endParaRPr lang="it-IT">
              <a:solidFill>
                <a:prstClr val="black"/>
              </a:solidFill>
            </a:endParaRPr>
          </a:p>
        </p:txBody>
      </p:sp>
      <p:sp>
        <p:nvSpPr>
          <p:cNvPr id="26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it-IT"/>
              <a:t>Aggiungere guadagno IRST, crosstalk,buchi nelle celle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E7D55D-F5FE-9C4B-9FB0-47D2175BC6BA}" type="slidenum">
              <a:rPr lang="it-IT"/>
              <a:t>52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1353303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AE3F03-1351-42B7-BEDD-56E62FD0CD47}" type="slidenum">
              <a:rPr lang="it-IT" smtClean="0">
                <a:solidFill>
                  <a:prstClr val="black"/>
                </a:solidFill>
                <a:latin typeface="Calibri"/>
              </a:rPr>
              <a:pPr/>
              <a:t>70</a:t>
            </a:fld>
            <a:endParaRPr lang="it-IT">
              <a:solidFill>
                <a:prstClr val="black"/>
              </a:solidFill>
              <a:latin typeface="Calibri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69C15-E776-B448-B202-5A8224C343A7}" type="datetimeFigureOut">
              <a:t>06/11/14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82B42-CED2-2142-BCB6-C31E176BF641}" type="slidenum"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865425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69C15-E776-B448-B202-5A8224C343A7}" type="datetimeFigureOut">
              <a:t>06/11/14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82B42-CED2-2142-BCB6-C31E176BF641}" type="slidenum"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930222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69C15-E776-B448-B202-5A8224C343A7}" type="datetimeFigureOut">
              <a:t>06/11/14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82B42-CED2-2142-BCB6-C31E176BF641}" type="slidenum"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03220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69C15-E776-B448-B202-5A8224C343A7}" type="datetimeFigureOut">
              <a:t>06/11/14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82B42-CED2-2142-BCB6-C31E176BF641}" type="slidenum"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862494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69C15-E776-B448-B202-5A8224C343A7}" type="datetimeFigureOut">
              <a:t>06/11/14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82B42-CED2-2142-BCB6-C31E176BF641}" type="slidenum"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768720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69C15-E776-B448-B202-5A8224C343A7}" type="datetimeFigureOut">
              <a:t>06/11/14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82B42-CED2-2142-BCB6-C31E176BF641}" type="slidenum"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293121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69C15-E776-B448-B202-5A8224C343A7}" type="datetimeFigureOut">
              <a:t>06/11/14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82B42-CED2-2142-BCB6-C31E176BF641}" type="slidenum"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070182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69C15-E776-B448-B202-5A8224C343A7}" type="datetimeFigureOut">
              <a:t>06/11/14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82B42-CED2-2142-BCB6-C31E176BF641}" type="slidenum"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986531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69C15-E776-B448-B202-5A8224C343A7}" type="datetimeFigureOut">
              <a:t>06/11/14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82B42-CED2-2142-BCB6-C31E176BF641}" type="slidenum"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679337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69C15-E776-B448-B202-5A8224C343A7}" type="datetimeFigureOut">
              <a:t>06/11/14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82B42-CED2-2142-BCB6-C31E176BF641}" type="slidenum"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396443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69C15-E776-B448-B202-5A8224C343A7}" type="datetimeFigureOut">
              <a:t>06/11/14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82B42-CED2-2142-BCB6-C31E176BF641}" type="slidenum"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843894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olo, test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366838" y="274638"/>
            <a:ext cx="6985000" cy="1143000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BF6051-8951-814F-AFDC-D674063FFF74}" type="datetime1">
              <a:rPr lang="en-US"/>
              <a:pPr>
                <a:defRPr/>
              </a:pPr>
              <a:t>06/11/14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Rivelatori di Particelle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8580E6-C2DD-F146-99DB-6051D43F982D}" type="slidenum">
              <a:rPr lang="en-US"/>
              <a:pPr>
                <a:defRPr/>
              </a:pPr>
              <a:t>‹n.›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582955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</p:spTree>
    <p:extLst>
      <p:ext uri="{BB962C8B-B14F-4D97-AF65-F5344CB8AC3E}">
        <p14:creationId xmlns:p14="http://schemas.microsoft.com/office/powerpoint/2010/main" val="10648381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</p:spTree>
    <p:extLst>
      <p:ext uri="{BB962C8B-B14F-4D97-AF65-F5344CB8AC3E}">
        <p14:creationId xmlns:p14="http://schemas.microsoft.com/office/powerpoint/2010/main" val="273282445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</p:spTree>
    <p:extLst>
      <p:ext uri="{BB962C8B-B14F-4D97-AF65-F5344CB8AC3E}">
        <p14:creationId xmlns:p14="http://schemas.microsoft.com/office/powerpoint/2010/main" val="40574135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</p:spTree>
    <p:extLst>
      <p:ext uri="{BB962C8B-B14F-4D97-AF65-F5344CB8AC3E}">
        <p14:creationId xmlns:p14="http://schemas.microsoft.com/office/powerpoint/2010/main" val="55947856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</p:spTree>
    <p:extLst>
      <p:ext uri="{BB962C8B-B14F-4D97-AF65-F5344CB8AC3E}">
        <p14:creationId xmlns:p14="http://schemas.microsoft.com/office/powerpoint/2010/main" val="393862291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</p:spTree>
    <p:extLst>
      <p:ext uri="{BB962C8B-B14F-4D97-AF65-F5344CB8AC3E}">
        <p14:creationId xmlns:p14="http://schemas.microsoft.com/office/powerpoint/2010/main" val="386053924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9960833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</p:spTree>
    <p:extLst>
      <p:ext uri="{BB962C8B-B14F-4D97-AF65-F5344CB8AC3E}">
        <p14:creationId xmlns:p14="http://schemas.microsoft.com/office/powerpoint/2010/main" val="293522481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smtClean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</p:spTree>
    <p:extLst>
      <p:ext uri="{BB962C8B-B14F-4D97-AF65-F5344CB8AC3E}">
        <p14:creationId xmlns:p14="http://schemas.microsoft.com/office/powerpoint/2010/main" val="128817437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</p:spTree>
    <p:extLst>
      <p:ext uri="{BB962C8B-B14F-4D97-AF65-F5344CB8AC3E}">
        <p14:creationId xmlns:p14="http://schemas.microsoft.com/office/powerpoint/2010/main" val="397959653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972300" y="0"/>
            <a:ext cx="2171700" cy="6126163"/>
          </a:xfrm>
        </p:spPr>
        <p:txBody>
          <a:bodyPr vert="eaVert"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0"/>
            <a:ext cx="6362700" cy="61261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</p:spTree>
    <p:extLst>
      <p:ext uri="{BB962C8B-B14F-4D97-AF65-F5344CB8AC3E}">
        <p14:creationId xmlns:p14="http://schemas.microsoft.com/office/powerpoint/2010/main" val="414942365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olo, contenuto 2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181225" y="0"/>
            <a:ext cx="6962775" cy="649288"/>
          </a:xfrm>
        </p:spPr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quarter" idx="2"/>
          </p:nvPr>
        </p:nvSpPr>
        <p:spPr>
          <a:xfrm>
            <a:off x="457200" y="3938588"/>
            <a:ext cx="4038600" cy="2187575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contenuto 4"/>
          <p:cNvSpPr>
            <a:spLocks noGrp="1"/>
          </p:cNvSpPr>
          <p:nvPr>
            <p:ph sz="half" idx="3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</p:spTree>
    <p:extLst>
      <p:ext uri="{BB962C8B-B14F-4D97-AF65-F5344CB8AC3E}">
        <p14:creationId xmlns:p14="http://schemas.microsoft.com/office/powerpoint/2010/main" val="240377602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olo, contenuto e 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181225" y="0"/>
            <a:ext cx="6962775" cy="649288"/>
          </a:xfrm>
        </p:spPr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contenuto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</p:spTree>
    <p:extLst>
      <p:ext uri="{BB962C8B-B14F-4D97-AF65-F5344CB8AC3E}">
        <p14:creationId xmlns:p14="http://schemas.microsoft.com/office/powerpoint/2010/main" val="274899594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2" name="Group 2"/>
          <p:cNvGrpSpPr>
            <a:grpSpLocks/>
          </p:cNvGrpSpPr>
          <p:nvPr/>
        </p:nvGrpSpPr>
        <p:grpSpPr bwMode="auto">
          <a:xfrm>
            <a:off x="0" y="6350"/>
            <a:ext cx="9140825" cy="6851650"/>
            <a:chOff x="0" y="4"/>
            <a:chExt cx="5758" cy="4316"/>
          </a:xfrm>
        </p:grpSpPr>
        <p:grpSp>
          <p:nvGrpSpPr>
            <p:cNvPr id="5123" name="Group 3"/>
            <p:cNvGrpSpPr>
              <a:grpSpLocks/>
            </p:cNvGrpSpPr>
            <p:nvPr/>
          </p:nvGrpSpPr>
          <p:grpSpPr bwMode="auto">
            <a:xfrm>
              <a:off x="0" y="1161"/>
              <a:ext cx="5758" cy="3159"/>
              <a:chOff x="0" y="1161"/>
              <a:chExt cx="5758" cy="3159"/>
            </a:xfrm>
          </p:grpSpPr>
          <p:sp>
            <p:nvSpPr>
              <p:cNvPr id="5124" name="Freeform 4"/>
              <p:cNvSpPr>
                <a:spLocks/>
              </p:cNvSpPr>
              <p:nvPr/>
            </p:nvSpPr>
            <p:spPr bwMode="hidden">
              <a:xfrm>
                <a:off x="558" y="1161"/>
                <a:ext cx="5200" cy="3159"/>
              </a:xfrm>
              <a:custGeom>
                <a:avLst/>
                <a:gdLst>
                  <a:gd name="T0" fmla="*/ 0 w 5184"/>
                  <a:gd name="T1" fmla="*/ 3159 h 3159"/>
                  <a:gd name="T2" fmla="*/ 5184 w 5184"/>
                  <a:gd name="T3" fmla="*/ 3159 h 3159"/>
                  <a:gd name="T4" fmla="*/ 5184 w 5184"/>
                  <a:gd name="T5" fmla="*/ 0 h 3159"/>
                  <a:gd name="T6" fmla="*/ 0 w 5184"/>
                  <a:gd name="T7" fmla="*/ 0 h 3159"/>
                  <a:gd name="T8" fmla="*/ 0 w 5184"/>
                  <a:gd name="T9" fmla="*/ 3159 h 3159"/>
                  <a:gd name="T10" fmla="*/ 0 w 5184"/>
                  <a:gd name="T11" fmla="*/ 3159 h 3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184" h="3159">
                    <a:moveTo>
                      <a:pt x="0" y="3159"/>
                    </a:moveTo>
                    <a:lnTo>
                      <a:pt x="5184" y="3159"/>
                    </a:lnTo>
                    <a:lnTo>
                      <a:pt x="5184" y="0"/>
                    </a:lnTo>
                    <a:lnTo>
                      <a:pt x="0" y="0"/>
                    </a:lnTo>
                    <a:lnTo>
                      <a:pt x="0" y="3159"/>
                    </a:lnTo>
                    <a:lnTo>
                      <a:pt x="0" y="3159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it-IT" smtClean="0">
                  <a:solidFill>
                    <a:srgbClr val="FFFFFF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5125" name="Freeform 5"/>
              <p:cNvSpPr>
                <a:spLocks/>
              </p:cNvSpPr>
              <p:nvPr/>
            </p:nvSpPr>
            <p:spPr bwMode="hidden">
              <a:xfrm>
                <a:off x="0" y="1161"/>
                <a:ext cx="558" cy="3159"/>
              </a:xfrm>
              <a:custGeom>
                <a:avLst/>
                <a:gdLst>
                  <a:gd name="T0" fmla="*/ 0 w 556"/>
                  <a:gd name="T1" fmla="*/ 0 h 3159"/>
                  <a:gd name="T2" fmla="*/ 0 w 556"/>
                  <a:gd name="T3" fmla="*/ 3159 h 3159"/>
                  <a:gd name="T4" fmla="*/ 556 w 556"/>
                  <a:gd name="T5" fmla="*/ 3159 h 3159"/>
                  <a:gd name="T6" fmla="*/ 556 w 556"/>
                  <a:gd name="T7" fmla="*/ 0 h 3159"/>
                  <a:gd name="T8" fmla="*/ 0 w 556"/>
                  <a:gd name="T9" fmla="*/ 0 h 3159"/>
                  <a:gd name="T10" fmla="*/ 0 w 556"/>
                  <a:gd name="T11" fmla="*/ 0 h 3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56" h="3159">
                    <a:moveTo>
                      <a:pt x="0" y="0"/>
                    </a:moveTo>
                    <a:lnTo>
                      <a:pt x="0" y="3159"/>
                    </a:lnTo>
                    <a:lnTo>
                      <a:pt x="556" y="3159"/>
                    </a:lnTo>
                    <a:lnTo>
                      <a:pt x="556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it-IT" smtClean="0">
                  <a:solidFill>
                    <a:srgbClr val="FFFFFF"/>
                  </a:solidFill>
                  <a:latin typeface="Tahoma" charset="0"/>
                  <a:ea typeface="ＭＳ Ｐゴシック" charset="0"/>
                </a:endParaRPr>
              </a:p>
            </p:txBody>
          </p:sp>
        </p:grpSp>
        <p:sp>
          <p:nvSpPr>
            <p:cNvPr id="5126" name="Freeform 6"/>
            <p:cNvSpPr>
              <a:spLocks/>
            </p:cNvSpPr>
            <p:nvPr/>
          </p:nvSpPr>
          <p:spPr bwMode="ltGray">
            <a:xfrm>
              <a:off x="552" y="951"/>
              <a:ext cx="12" cy="420"/>
            </a:xfrm>
            <a:custGeom>
              <a:avLst/>
              <a:gdLst>
                <a:gd name="T0" fmla="*/ 0 w 12"/>
                <a:gd name="T1" fmla="*/ 0 h 420"/>
                <a:gd name="T2" fmla="*/ 0 w 12"/>
                <a:gd name="T3" fmla="*/ 420 h 420"/>
                <a:gd name="T4" fmla="*/ 12 w 12"/>
                <a:gd name="T5" fmla="*/ 420 h 420"/>
                <a:gd name="T6" fmla="*/ 12 w 12"/>
                <a:gd name="T7" fmla="*/ 0 h 420"/>
                <a:gd name="T8" fmla="*/ 0 w 12"/>
                <a:gd name="T9" fmla="*/ 0 h 420"/>
                <a:gd name="T10" fmla="*/ 0 w 12"/>
                <a:gd name="T11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420">
                  <a:moveTo>
                    <a:pt x="0" y="0"/>
                  </a:moveTo>
                  <a:lnTo>
                    <a:pt x="0" y="420"/>
                  </a:lnTo>
                  <a:lnTo>
                    <a:pt x="12" y="42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it-IT" smtClean="0">
                <a:solidFill>
                  <a:srgbClr val="FFFFFF"/>
                </a:solidFill>
                <a:latin typeface="Tahoma" charset="0"/>
                <a:ea typeface="ＭＳ Ｐゴシック" charset="0"/>
              </a:endParaRPr>
            </a:p>
          </p:txBody>
        </p:sp>
        <p:sp>
          <p:nvSpPr>
            <p:cNvPr id="5127" name="Freeform 7"/>
            <p:cNvSpPr>
              <a:spLocks/>
            </p:cNvSpPr>
            <p:nvPr/>
          </p:nvSpPr>
          <p:spPr bwMode="ltGray">
            <a:xfrm>
              <a:off x="767" y="1155"/>
              <a:ext cx="252" cy="12"/>
            </a:xfrm>
            <a:custGeom>
              <a:avLst/>
              <a:gdLst>
                <a:gd name="T0" fmla="*/ 251 w 251"/>
                <a:gd name="T1" fmla="*/ 0 h 12"/>
                <a:gd name="T2" fmla="*/ 0 w 251"/>
                <a:gd name="T3" fmla="*/ 0 h 12"/>
                <a:gd name="T4" fmla="*/ 0 w 251"/>
                <a:gd name="T5" fmla="*/ 12 h 12"/>
                <a:gd name="T6" fmla="*/ 251 w 251"/>
                <a:gd name="T7" fmla="*/ 12 h 12"/>
                <a:gd name="T8" fmla="*/ 251 w 251"/>
                <a:gd name="T9" fmla="*/ 0 h 12"/>
                <a:gd name="T10" fmla="*/ 251 w 251"/>
                <a:gd name="T11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" h="12">
                  <a:moveTo>
                    <a:pt x="251" y="0"/>
                  </a:moveTo>
                  <a:lnTo>
                    <a:pt x="0" y="0"/>
                  </a:ln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lnTo>
                    <a:pt x="251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it-IT" smtClean="0">
                <a:solidFill>
                  <a:srgbClr val="FFFFFF"/>
                </a:solidFill>
                <a:latin typeface="Tahoma" charset="0"/>
                <a:ea typeface="ＭＳ Ｐゴシック" charset="0"/>
              </a:endParaRPr>
            </a:p>
          </p:txBody>
        </p:sp>
        <p:sp>
          <p:nvSpPr>
            <p:cNvPr id="5128" name="Freeform 8"/>
            <p:cNvSpPr>
              <a:spLocks/>
            </p:cNvSpPr>
            <p:nvPr/>
          </p:nvSpPr>
          <p:spPr bwMode="ltGray">
            <a:xfrm>
              <a:off x="0" y="1155"/>
              <a:ext cx="351" cy="12"/>
            </a:xfrm>
            <a:custGeom>
              <a:avLst/>
              <a:gdLst>
                <a:gd name="T0" fmla="*/ 0 w 251"/>
                <a:gd name="T1" fmla="*/ 0 h 12"/>
                <a:gd name="T2" fmla="*/ 0 w 251"/>
                <a:gd name="T3" fmla="*/ 12 h 12"/>
                <a:gd name="T4" fmla="*/ 251 w 251"/>
                <a:gd name="T5" fmla="*/ 12 h 12"/>
                <a:gd name="T6" fmla="*/ 251 w 251"/>
                <a:gd name="T7" fmla="*/ 0 h 12"/>
                <a:gd name="T8" fmla="*/ 0 w 251"/>
                <a:gd name="T9" fmla="*/ 0 h 12"/>
                <a:gd name="T10" fmla="*/ 0 w 251"/>
                <a:gd name="T11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" h="12">
                  <a:moveTo>
                    <a:pt x="0" y="0"/>
                  </a:move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it-IT" smtClean="0">
                <a:solidFill>
                  <a:srgbClr val="FFFFFF"/>
                </a:solidFill>
                <a:latin typeface="Tahoma" charset="0"/>
                <a:ea typeface="ＭＳ Ｐゴシック" charset="0"/>
              </a:endParaRPr>
            </a:p>
          </p:txBody>
        </p:sp>
        <p:grpSp>
          <p:nvGrpSpPr>
            <p:cNvPr id="5129" name="Group 9"/>
            <p:cNvGrpSpPr>
              <a:grpSpLocks/>
            </p:cNvGrpSpPr>
            <p:nvPr/>
          </p:nvGrpSpPr>
          <p:grpSpPr bwMode="auto">
            <a:xfrm>
              <a:off x="348" y="4"/>
              <a:ext cx="5410" cy="4316"/>
              <a:chOff x="348" y="4"/>
              <a:chExt cx="5410" cy="4316"/>
            </a:xfrm>
          </p:grpSpPr>
          <p:sp>
            <p:nvSpPr>
              <p:cNvPr id="5130" name="Freeform 10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it-IT" smtClean="0">
                  <a:solidFill>
                    <a:srgbClr val="FFFFFF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5131" name="Freeform 11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it-IT" smtClean="0">
                  <a:solidFill>
                    <a:srgbClr val="FFFFFF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5132" name="Freeform 12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24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24 w 4724"/>
                  <a:gd name="T7" fmla="*/ 12 h 12"/>
                  <a:gd name="T8" fmla="*/ 4724 w 4724"/>
                  <a:gd name="T9" fmla="*/ 0 h 12"/>
                  <a:gd name="T10" fmla="*/ 4724 w 4724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it-IT" smtClean="0">
                  <a:solidFill>
                    <a:srgbClr val="FFFFFF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5133" name="Freeform 13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it-IT" smtClean="0">
                  <a:solidFill>
                    <a:srgbClr val="FFFFFF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5134" name="Freeform 14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it-IT" smtClean="0">
                  <a:solidFill>
                    <a:srgbClr val="FFFFFF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5135" name="Freeform 15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it-IT" smtClean="0">
                  <a:solidFill>
                    <a:srgbClr val="FFFFFF"/>
                  </a:solidFill>
                  <a:latin typeface="Tahoma" charset="0"/>
                  <a:ea typeface="ＭＳ Ｐゴシック" charset="0"/>
                </a:endParaRPr>
              </a:p>
            </p:txBody>
          </p:sp>
        </p:grpSp>
      </p:grpSp>
      <p:sp>
        <p:nvSpPr>
          <p:cNvPr id="5136" name="Rectangle 16"/>
          <p:cNvSpPr>
            <a:spLocks noGrp="1" noChangeArrowheads="1"/>
          </p:cNvSpPr>
          <p:nvPr>
            <p:ph type="ctrTitle" sz="quarter"/>
          </p:nvPr>
        </p:nvSpPr>
        <p:spPr>
          <a:xfrm>
            <a:off x="1066800" y="1997075"/>
            <a:ext cx="7086600" cy="1431925"/>
          </a:xfrm>
        </p:spPr>
        <p:txBody>
          <a:bodyPr anchor="b"/>
          <a:lstStyle>
            <a:lvl1pPr>
              <a:defRPr/>
            </a:lvl1pPr>
          </a:lstStyle>
          <a:p>
            <a:pPr lvl="0"/>
            <a:r>
              <a:rPr lang="it-IT" noProof="0" smtClean="0"/>
              <a:t>Fare clic per modificare lo stile del titolo</a:t>
            </a:r>
          </a:p>
        </p:txBody>
      </p:sp>
      <p:sp>
        <p:nvSpPr>
          <p:cNvPr id="5137" name="Rectangle 1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066800" y="3886200"/>
            <a:ext cx="6400800" cy="1752600"/>
          </a:xfrm>
        </p:spPr>
        <p:txBody>
          <a:bodyPr/>
          <a:lstStyle>
            <a:lvl1pPr marL="0" indent="0">
              <a:buFont typeface="Wingdings" charset="0"/>
              <a:buNone/>
              <a:defRPr/>
            </a:lvl1pPr>
          </a:lstStyle>
          <a:p>
            <a:pPr lvl="0"/>
            <a:r>
              <a:rPr lang="it-IT" noProof="0" smtClean="0"/>
              <a:t>Fare clic per modificare lo stile del sottotitolo dello schema</a:t>
            </a:r>
          </a:p>
        </p:txBody>
      </p:sp>
      <p:sp>
        <p:nvSpPr>
          <p:cNvPr id="5138" name="Rectangle 18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FFFFFF"/>
              </a:solidFill>
            </a:endParaRPr>
          </a:p>
        </p:txBody>
      </p:sp>
      <p:sp>
        <p:nvSpPr>
          <p:cNvPr id="5139" name="Rectangle 19"/>
          <p:cNvSpPr>
            <a:spLocks noGrp="1" noChangeArrowheads="1"/>
          </p:cNvSpPr>
          <p:nvPr>
            <p:ph type="ftr" sz="quarter" idx="3"/>
          </p:nvPr>
        </p:nvSpPr>
        <p:spPr>
          <a:xfrm>
            <a:off x="33528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FFFFFF"/>
              </a:solidFill>
            </a:endParaRPr>
          </a:p>
        </p:txBody>
      </p:sp>
      <p:sp>
        <p:nvSpPr>
          <p:cNvPr id="5140" name="Rectangle 20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22C0DE59-3A40-C642-8236-3C7DC7BDD4F4}" type="slidenum">
              <a:rPr lang="it-IT">
                <a:solidFill>
                  <a:srgbClr val="FFFFFF"/>
                </a:solidFill>
              </a:rPr>
              <a:pPr/>
              <a:t>‹n.›</a:t>
            </a:fld>
            <a:endParaRPr lang="it-IT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494294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FFFFFF"/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FFFFFF"/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1009BAD-71A8-DC44-ADD7-3CE1B842ED09}" type="slidenum">
              <a:rPr lang="it-IT">
                <a:solidFill>
                  <a:srgbClr val="FFFFFF"/>
                </a:solidFill>
              </a:rPr>
              <a:pPr/>
              <a:t>‹n.›</a:t>
            </a:fld>
            <a:endParaRPr lang="it-IT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093023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FFFFFF"/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FFFFFF"/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5534100-0308-6E43-B17F-969036A451F8}" type="slidenum">
              <a:rPr lang="it-IT">
                <a:solidFill>
                  <a:srgbClr val="FFFFFF"/>
                </a:solidFill>
              </a:rPr>
              <a:pPr/>
              <a:t>‹n.›</a:t>
            </a:fld>
            <a:endParaRPr lang="it-IT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620905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1066800" y="1981200"/>
            <a:ext cx="36957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6957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FFFFFF"/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FFFFFF"/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C64C42-1A23-E744-AEB3-DB67D2ED8D0B}" type="slidenum">
              <a:rPr lang="it-IT">
                <a:solidFill>
                  <a:srgbClr val="FFFFFF"/>
                </a:solidFill>
              </a:rPr>
              <a:pPr/>
              <a:t>‹n.›</a:t>
            </a:fld>
            <a:endParaRPr lang="it-IT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296584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FFFFFF"/>
              </a:solidFill>
            </a:endParaRPr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FFFFFF"/>
              </a:solidFill>
            </a:endParaRPr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6B0D095-0AD9-3244-8740-32144FDB985A}" type="slidenum">
              <a:rPr lang="it-IT">
                <a:solidFill>
                  <a:srgbClr val="FFFFFF"/>
                </a:solidFill>
              </a:rPr>
              <a:pPr/>
              <a:t>‹n.›</a:t>
            </a:fld>
            <a:endParaRPr lang="it-IT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902135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FFFFFF"/>
              </a:solidFill>
            </a:endParaRPr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FFFFFF"/>
              </a:solidFill>
            </a:endParaRP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BDF5A53-7F75-2C4D-8BDA-FE43B300CE05}" type="slidenum">
              <a:rPr lang="it-IT">
                <a:solidFill>
                  <a:srgbClr val="FFFFFF"/>
                </a:solidFill>
              </a:rPr>
              <a:pPr/>
              <a:t>‹n.›</a:t>
            </a:fld>
            <a:endParaRPr lang="it-IT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567973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FFFFFF"/>
              </a:solidFill>
            </a:endParaRPr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FFFFFF"/>
              </a:solidFill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B787130-AA06-304E-8674-1B7446158705}" type="slidenum">
              <a:rPr lang="it-IT">
                <a:solidFill>
                  <a:srgbClr val="FFFFFF"/>
                </a:solidFill>
              </a:rPr>
              <a:pPr/>
              <a:t>‹n.›</a:t>
            </a:fld>
            <a:endParaRPr lang="it-IT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015848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FFFFFF"/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FFFFFF"/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1406FC4-FB0B-F648-92FA-7528EE39DA03}" type="slidenum">
              <a:rPr lang="it-IT">
                <a:solidFill>
                  <a:srgbClr val="FFFFFF"/>
                </a:solidFill>
              </a:rPr>
              <a:pPr/>
              <a:t>‹n.›</a:t>
            </a:fld>
            <a:endParaRPr lang="it-IT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537395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FFFFFF"/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FFFFFF"/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C6EA594-8B20-8F4A-A88B-266F1E87DAAE}" type="slidenum">
              <a:rPr lang="it-IT">
                <a:solidFill>
                  <a:srgbClr val="FFFFFF"/>
                </a:solidFill>
              </a:rPr>
              <a:pPr/>
              <a:t>‹n.›</a:t>
            </a:fld>
            <a:endParaRPr lang="it-IT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485542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FFFFFF"/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FFFFFF"/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621ADD2-EAE8-4440-B47F-0FF89B0C288C}" type="slidenum">
              <a:rPr lang="it-IT">
                <a:solidFill>
                  <a:srgbClr val="FFFFFF"/>
                </a:solidFill>
              </a:rPr>
              <a:pPr/>
              <a:t>‹n.›</a:t>
            </a:fld>
            <a:endParaRPr lang="it-IT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241219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724650" y="304800"/>
            <a:ext cx="1885950" cy="5791200"/>
          </a:xfrm>
        </p:spPr>
        <p:txBody>
          <a:bodyPr vert="eaVert"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1066800" y="304800"/>
            <a:ext cx="5505450" cy="5791200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FFFFFF"/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FFFFFF"/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B0D2DFD-370C-4647-AE16-2B32DDC653C1}" type="slidenum">
              <a:rPr lang="it-IT">
                <a:solidFill>
                  <a:srgbClr val="FFFFFF"/>
                </a:solidFill>
              </a:rPr>
              <a:pPr/>
              <a:t>‹n.›</a:t>
            </a:fld>
            <a:endParaRPr lang="it-IT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361299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2" name="Group 2"/>
          <p:cNvGrpSpPr>
            <a:grpSpLocks/>
          </p:cNvGrpSpPr>
          <p:nvPr/>
        </p:nvGrpSpPr>
        <p:grpSpPr bwMode="auto">
          <a:xfrm>
            <a:off x="0" y="6350"/>
            <a:ext cx="9140825" cy="6851650"/>
            <a:chOff x="0" y="4"/>
            <a:chExt cx="5758" cy="4316"/>
          </a:xfrm>
        </p:grpSpPr>
        <p:grpSp>
          <p:nvGrpSpPr>
            <p:cNvPr id="5123" name="Group 3"/>
            <p:cNvGrpSpPr>
              <a:grpSpLocks/>
            </p:cNvGrpSpPr>
            <p:nvPr/>
          </p:nvGrpSpPr>
          <p:grpSpPr bwMode="auto">
            <a:xfrm>
              <a:off x="0" y="1161"/>
              <a:ext cx="5758" cy="3159"/>
              <a:chOff x="0" y="1161"/>
              <a:chExt cx="5758" cy="3159"/>
            </a:xfrm>
          </p:grpSpPr>
          <p:sp>
            <p:nvSpPr>
              <p:cNvPr id="5124" name="Freeform 4"/>
              <p:cNvSpPr>
                <a:spLocks/>
              </p:cNvSpPr>
              <p:nvPr/>
            </p:nvSpPr>
            <p:spPr bwMode="hidden">
              <a:xfrm>
                <a:off x="558" y="1161"/>
                <a:ext cx="5200" cy="3159"/>
              </a:xfrm>
              <a:custGeom>
                <a:avLst/>
                <a:gdLst>
                  <a:gd name="T0" fmla="*/ 0 w 5184"/>
                  <a:gd name="T1" fmla="*/ 3159 h 3159"/>
                  <a:gd name="T2" fmla="*/ 5184 w 5184"/>
                  <a:gd name="T3" fmla="*/ 3159 h 3159"/>
                  <a:gd name="T4" fmla="*/ 5184 w 5184"/>
                  <a:gd name="T5" fmla="*/ 0 h 3159"/>
                  <a:gd name="T6" fmla="*/ 0 w 5184"/>
                  <a:gd name="T7" fmla="*/ 0 h 3159"/>
                  <a:gd name="T8" fmla="*/ 0 w 5184"/>
                  <a:gd name="T9" fmla="*/ 3159 h 3159"/>
                  <a:gd name="T10" fmla="*/ 0 w 5184"/>
                  <a:gd name="T11" fmla="*/ 3159 h 3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184" h="3159">
                    <a:moveTo>
                      <a:pt x="0" y="3159"/>
                    </a:moveTo>
                    <a:lnTo>
                      <a:pt x="5184" y="3159"/>
                    </a:lnTo>
                    <a:lnTo>
                      <a:pt x="5184" y="0"/>
                    </a:lnTo>
                    <a:lnTo>
                      <a:pt x="0" y="0"/>
                    </a:lnTo>
                    <a:lnTo>
                      <a:pt x="0" y="3159"/>
                    </a:lnTo>
                    <a:lnTo>
                      <a:pt x="0" y="3159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it-IT" smtClean="0">
                  <a:solidFill>
                    <a:srgbClr val="FFFFFF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5125" name="Freeform 5"/>
              <p:cNvSpPr>
                <a:spLocks/>
              </p:cNvSpPr>
              <p:nvPr/>
            </p:nvSpPr>
            <p:spPr bwMode="hidden">
              <a:xfrm>
                <a:off x="0" y="1161"/>
                <a:ext cx="558" cy="3159"/>
              </a:xfrm>
              <a:custGeom>
                <a:avLst/>
                <a:gdLst>
                  <a:gd name="T0" fmla="*/ 0 w 556"/>
                  <a:gd name="T1" fmla="*/ 0 h 3159"/>
                  <a:gd name="T2" fmla="*/ 0 w 556"/>
                  <a:gd name="T3" fmla="*/ 3159 h 3159"/>
                  <a:gd name="T4" fmla="*/ 556 w 556"/>
                  <a:gd name="T5" fmla="*/ 3159 h 3159"/>
                  <a:gd name="T6" fmla="*/ 556 w 556"/>
                  <a:gd name="T7" fmla="*/ 0 h 3159"/>
                  <a:gd name="T8" fmla="*/ 0 w 556"/>
                  <a:gd name="T9" fmla="*/ 0 h 3159"/>
                  <a:gd name="T10" fmla="*/ 0 w 556"/>
                  <a:gd name="T11" fmla="*/ 0 h 3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56" h="3159">
                    <a:moveTo>
                      <a:pt x="0" y="0"/>
                    </a:moveTo>
                    <a:lnTo>
                      <a:pt x="0" y="3159"/>
                    </a:lnTo>
                    <a:lnTo>
                      <a:pt x="556" y="3159"/>
                    </a:lnTo>
                    <a:lnTo>
                      <a:pt x="556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it-IT" smtClean="0">
                  <a:solidFill>
                    <a:srgbClr val="FFFFFF"/>
                  </a:solidFill>
                  <a:latin typeface="Tahoma" charset="0"/>
                  <a:ea typeface="ＭＳ Ｐゴシック" charset="0"/>
                </a:endParaRPr>
              </a:p>
            </p:txBody>
          </p:sp>
        </p:grpSp>
        <p:sp>
          <p:nvSpPr>
            <p:cNvPr id="5126" name="Freeform 6"/>
            <p:cNvSpPr>
              <a:spLocks/>
            </p:cNvSpPr>
            <p:nvPr/>
          </p:nvSpPr>
          <p:spPr bwMode="ltGray">
            <a:xfrm>
              <a:off x="552" y="951"/>
              <a:ext cx="12" cy="420"/>
            </a:xfrm>
            <a:custGeom>
              <a:avLst/>
              <a:gdLst>
                <a:gd name="T0" fmla="*/ 0 w 12"/>
                <a:gd name="T1" fmla="*/ 0 h 420"/>
                <a:gd name="T2" fmla="*/ 0 w 12"/>
                <a:gd name="T3" fmla="*/ 420 h 420"/>
                <a:gd name="T4" fmla="*/ 12 w 12"/>
                <a:gd name="T5" fmla="*/ 420 h 420"/>
                <a:gd name="T6" fmla="*/ 12 w 12"/>
                <a:gd name="T7" fmla="*/ 0 h 420"/>
                <a:gd name="T8" fmla="*/ 0 w 12"/>
                <a:gd name="T9" fmla="*/ 0 h 420"/>
                <a:gd name="T10" fmla="*/ 0 w 12"/>
                <a:gd name="T11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420">
                  <a:moveTo>
                    <a:pt x="0" y="0"/>
                  </a:moveTo>
                  <a:lnTo>
                    <a:pt x="0" y="420"/>
                  </a:lnTo>
                  <a:lnTo>
                    <a:pt x="12" y="42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it-IT" smtClean="0">
                <a:solidFill>
                  <a:srgbClr val="FFFFFF"/>
                </a:solidFill>
                <a:latin typeface="Tahoma" charset="0"/>
                <a:ea typeface="ＭＳ Ｐゴシック" charset="0"/>
              </a:endParaRPr>
            </a:p>
          </p:txBody>
        </p:sp>
        <p:sp>
          <p:nvSpPr>
            <p:cNvPr id="5127" name="Freeform 7"/>
            <p:cNvSpPr>
              <a:spLocks/>
            </p:cNvSpPr>
            <p:nvPr/>
          </p:nvSpPr>
          <p:spPr bwMode="ltGray">
            <a:xfrm>
              <a:off x="767" y="1155"/>
              <a:ext cx="252" cy="12"/>
            </a:xfrm>
            <a:custGeom>
              <a:avLst/>
              <a:gdLst>
                <a:gd name="T0" fmla="*/ 251 w 251"/>
                <a:gd name="T1" fmla="*/ 0 h 12"/>
                <a:gd name="T2" fmla="*/ 0 w 251"/>
                <a:gd name="T3" fmla="*/ 0 h 12"/>
                <a:gd name="T4" fmla="*/ 0 w 251"/>
                <a:gd name="T5" fmla="*/ 12 h 12"/>
                <a:gd name="T6" fmla="*/ 251 w 251"/>
                <a:gd name="T7" fmla="*/ 12 h 12"/>
                <a:gd name="T8" fmla="*/ 251 w 251"/>
                <a:gd name="T9" fmla="*/ 0 h 12"/>
                <a:gd name="T10" fmla="*/ 251 w 251"/>
                <a:gd name="T11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" h="12">
                  <a:moveTo>
                    <a:pt x="251" y="0"/>
                  </a:moveTo>
                  <a:lnTo>
                    <a:pt x="0" y="0"/>
                  </a:ln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lnTo>
                    <a:pt x="251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it-IT" smtClean="0">
                <a:solidFill>
                  <a:srgbClr val="FFFFFF"/>
                </a:solidFill>
                <a:latin typeface="Tahoma" charset="0"/>
                <a:ea typeface="ＭＳ Ｐゴシック" charset="0"/>
              </a:endParaRPr>
            </a:p>
          </p:txBody>
        </p:sp>
        <p:sp>
          <p:nvSpPr>
            <p:cNvPr id="5128" name="Freeform 8"/>
            <p:cNvSpPr>
              <a:spLocks/>
            </p:cNvSpPr>
            <p:nvPr/>
          </p:nvSpPr>
          <p:spPr bwMode="ltGray">
            <a:xfrm>
              <a:off x="0" y="1155"/>
              <a:ext cx="351" cy="12"/>
            </a:xfrm>
            <a:custGeom>
              <a:avLst/>
              <a:gdLst>
                <a:gd name="T0" fmla="*/ 0 w 251"/>
                <a:gd name="T1" fmla="*/ 0 h 12"/>
                <a:gd name="T2" fmla="*/ 0 w 251"/>
                <a:gd name="T3" fmla="*/ 12 h 12"/>
                <a:gd name="T4" fmla="*/ 251 w 251"/>
                <a:gd name="T5" fmla="*/ 12 h 12"/>
                <a:gd name="T6" fmla="*/ 251 w 251"/>
                <a:gd name="T7" fmla="*/ 0 h 12"/>
                <a:gd name="T8" fmla="*/ 0 w 251"/>
                <a:gd name="T9" fmla="*/ 0 h 12"/>
                <a:gd name="T10" fmla="*/ 0 w 251"/>
                <a:gd name="T11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" h="12">
                  <a:moveTo>
                    <a:pt x="0" y="0"/>
                  </a:move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it-IT" smtClean="0">
                <a:solidFill>
                  <a:srgbClr val="FFFFFF"/>
                </a:solidFill>
                <a:latin typeface="Tahoma" charset="0"/>
                <a:ea typeface="ＭＳ Ｐゴシック" charset="0"/>
              </a:endParaRPr>
            </a:p>
          </p:txBody>
        </p:sp>
        <p:grpSp>
          <p:nvGrpSpPr>
            <p:cNvPr id="5129" name="Group 9"/>
            <p:cNvGrpSpPr>
              <a:grpSpLocks/>
            </p:cNvGrpSpPr>
            <p:nvPr/>
          </p:nvGrpSpPr>
          <p:grpSpPr bwMode="auto">
            <a:xfrm>
              <a:off x="348" y="4"/>
              <a:ext cx="5410" cy="4316"/>
              <a:chOff x="348" y="4"/>
              <a:chExt cx="5410" cy="4316"/>
            </a:xfrm>
          </p:grpSpPr>
          <p:sp>
            <p:nvSpPr>
              <p:cNvPr id="5130" name="Freeform 10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it-IT" smtClean="0">
                  <a:solidFill>
                    <a:srgbClr val="FFFFFF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5131" name="Freeform 11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it-IT" smtClean="0">
                  <a:solidFill>
                    <a:srgbClr val="FFFFFF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5132" name="Freeform 12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24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24 w 4724"/>
                  <a:gd name="T7" fmla="*/ 12 h 12"/>
                  <a:gd name="T8" fmla="*/ 4724 w 4724"/>
                  <a:gd name="T9" fmla="*/ 0 h 12"/>
                  <a:gd name="T10" fmla="*/ 4724 w 4724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it-IT" smtClean="0">
                  <a:solidFill>
                    <a:srgbClr val="FFFFFF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5133" name="Freeform 13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it-IT" smtClean="0">
                  <a:solidFill>
                    <a:srgbClr val="FFFFFF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5134" name="Freeform 14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it-IT" smtClean="0">
                  <a:solidFill>
                    <a:srgbClr val="FFFFFF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5135" name="Freeform 15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it-IT" smtClean="0">
                  <a:solidFill>
                    <a:srgbClr val="FFFFFF"/>
                  </a:solidFill>
                  <a:latin typeface="Tahoma" charset="0"/>
                  <a:ea typeface="ＭＳ Ｐゴシック" charset="0"/>
                </a:endParaRPr>
              </a:p>
            </p:txBody>
          </p:sp>
        </p:grpSp>
      </p:grpSp>
      <p:sp>
        <p:nvSpPr>
          <p:cNvPr id="5136" name="Rectangle 16"/>
          <p:cNvSpPr>
            <a:spLocks noGrp="1" noChangeArrowheads="1"/>
          </p:cNvSpPr>
          <p:nvPr>
            <p:ph type="ctrTitle" sz="quarter"/>
          </p:nvPr>
        </p:nvSpPr>
        <p:spPr>
          <a:xfrm>
            <a:off x="1066800" y="1997075"/>
            <a:ext cx="7086600" cy="1431925"/>
          </a:xfrm>
        </p:spPr>
        <p:txBody>
          <a:bodyPr anchor="b"/>
          <a:lstStyle>
            <a:lvl1pPr>
              <a:defRPr/>
            </a:lvl1pPr>
          </a:lstStyle>
          <a:p>
            <a:pPr lvl="0"/>
            <a:r>
              <a:rPr lang="it-IT" noProof="0" smtClean="0"/>
              <a:t>Fare clic per modificare lo stile del titolo</a:t>
            </a:r>
          </a:p>
        </p:txBody>
      </p:sp>
      <p:sp>
        <p:nvSpPr>
          <p:cNvPr id="5137" name="Rectangle 1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066800" y="3886200"/>
            <a:ext cx="6400800" cy="1752600"/>
          </a:xfrm>
        </p:spPr>
        <p:txBody>
          <a:bodyPr/>
          <a:lstStyle>
            <a:lvl1pPr marL="0" indent="0">
              <a:buFont typeface="Wingdings" charset="0"/>
              <a:buNone/>
              <a:defRPr/>
            </a:lvl1pPr>
          </a:lstStyle>
          <a:p>
            <a:pPr lvl="0"/>
            <a:r>
              <a:rPr lang="it-IT" noProof="0" smtClean="0"/>
              <a:t>Fare clic per modificare lo stile del sottotitolo dello schema</a:t>
            </a:r>
          </a:p>
        </p:txBody>
      </p:sp>
      <p:sp>
        <p:nvSpPr>
          <p:cNvPr id="5138" name="Rectangle 18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FFFFFF"/>
              </a:solidFill>
            </a:endParaRPr>
          </a:p>
        </p:txBody>
      </p:sp>
      <p:sp>
        <p:nvSpPr>
          <p:cNvPr id="5139" name="Rectangle 19"/>
          <p:cNvSpPr>
            <a:spLocks noGrp="1" noChangeArrowheads="1"/>
          </p:cNvSpPr>
          <p:nvPr>
            <p:ph type="ftr" sz="quarter" idx="3"/>
          </p:nvPr>
        </p:nvSpPr>
        <p:spPr>
          <a:xfrm>
            <a:off x="33528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FFFFFF"/>
              </a:solidFill>
            </a:endParaRPr>
          </a:p>
        </p:txBody>
      </p:sp>
      <p:sp>
        <p:nvSpPr>
          <p:cNvPr id="5140" name="Rectangle 20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22C0DE59-3A40-C642-8236-3C7DC7BDD4F4}" type="slidenum">
              <a:rPr lang="it-IT">
                <a:solidFill>
                  <a:srgbClr val="FFFFFF"/>
                </a:solidFill>
              </a:rPr>
              <a:pPr/>
              <a:t>‹n.›</a:t>
            </a:fld>
            <a:endParaRPr lang="it-IT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876350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FFFFFF"/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FFFFFF"/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1009BAD-71A8-DC44-ADD7-3CE1B842ED09}" type="slidenum">
              <a:rPr lang="it-IT">
                <a:solidFill>
                  <a:srgbClr val="FFFFFF"/>
                </a:solidFill>
              </a:rPr>
              <a:pPr/>
              <a:t>‹n.›</a:t>
            </a:fld>
            <a:endParaRPr lang="it-IT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418685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FFFFFF"/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FFFFFF"/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5534100-0308-6E43-B17F-969036A451F8}" type="slidenum">
              <a:rPr lang="it-IT">
                <a:solidFill>
                  <a:srgbClr val="FFFFFF"/>
                </a:solidFill>
              </a:rPr>
              <a:pPr/>
              <a:t>‹n.›</a:t>
            </a:fld>
            <a:endParaRPr lang="it-IT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683335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1066800" y="1981200"/>
            <a:ext cx="36957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6957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FFFFFF"/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FFFFFF"/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C64C42-1A23-E744-AEB3-DB67D2ED8D0B}" type="slidenum">
              <a:rPr lang="it-IT">
                <a:solidFill>
                  <a:srgbClr val="FFFFFF"/>
                </a:solidFill>
              </a:rPr>
              <a:pPr/>
              <a:t>‹n.›</a:t>
            </a:fld>
            <a:endParaRPr lang="it-IT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99890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FFFFFF"/>
              </a:solidFill>
            </a:endParaRPr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FFFFFF"/>
              </a:solidFill>
            </a:endParaRPr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6B0D095-0AD9-3244-8740-32144FDB985A}" type="slidenum">
              <a:rPr lang="it-IT">
                <a:solidFill>
                  <a:srgbClr val="FFFFFF"/>
                </a:solidFill>
              </a:rPr>
              <a:pPr/>
              <a:t>‹n.›</a:t>
            </a:fld>
            <a:endParaRPr lang="it-IT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983699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FFFFFF"/>
              </a:solidFill>
            </a:endParaRPr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FFFFFF"/>
              </a:solidFill>
            </a:endParaRP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BDF5A53-7F75-2C4D-8BDA-FE43B300CE05}" type="slidenum">
              <a:rPr lang="it-IT">
                <a:solidFill>
                  <a:srgbClr val="FFFFFF"/>
                </a:solidFill>
              </a:rPr>
              <a:pPr/>
              <a:t>‹n.›</a:t>
            </a:fld>
            <a:endParaRPr lang="it-IT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850695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FFFFFF"/>
              </a:solidFill>
            </a:endParaRPr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FFFFFF"/>
              </a:solidFill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B787130-AA06-304E-8674-1B7446158705}" type="slidenum">
              <a:rPr lang="it-IT">
                <a:solidFill>
                  <a:srgbClr val="FFFFFF"/>
                </a:solidFill>
              </a:rPr>
              <a:pPr/>
              <a:t>‹n.›</a:t>
            </a:fld>
            <a:endParaRPr lang="it-IT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4905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FFFFFF"/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FFFFFF"/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1406FC4-FB0B-F648-92FA-7528EE39DA03}" type="slidenum">
              <a:rPr lang="it-IT">
                <a:solidFill>
                  <a:srgbClr val="FFFFFF"/>
                </a:solidFill>
              </a:rPr>
              <a:pPr/>
              <a:t>‹n.›</a:t>
            </a:fld>
            <a:endParaRPr lang="it-IT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900975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FFFFFF"/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FFFFFF"/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C6EA594-8B20-8F4A-A88B-266F1E87DAAE}" type="slidenum">
              <a:rPr lang="it-IT">
                <a:solidFill>
                  <a:srgbClr val="FFFFFF"/>
                </a:solidFill>
              </a:rPr>
              <a:pPr/>
              <a:t>‹n.›</a:t>
            </a:fld>
            <a:endParaRPr lang="it-IT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084125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FFFFFF"/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FFFFFF"/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621ADD2-EAE8-4440-B47F-0FF89B0C288C}" type="slidenum">
              <a:rPr lang="it-IT">
                <a:solidFill>
                  <a:srgbClr val="FFFFFF"/>
                </a:solidFill>
              </a:rPr>
              <a:pPr/>
              <a:t>‹n.›</a:t>
            </a:fld>
            <a:endParaRPr lang="it-IT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644811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724650" y="304800"/>
            <a:ext cx="1885950" cy="5791200"/>
          </a:xfrm>
        </p:spPr>
        <p:txBody>
          <a:bodyPr vert="eaVert"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1066800" y="304800"/>
            <a:ext cx="5505450" cy="5791200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FFFFFF"/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FFFFFF"/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B0D2DFD-370C-4647-AE16-2B32DDC653C1}" type="slidenum">
              <a:rPr lang="it-IT">
                <a:solidFill>
                  <a:srgbClr val="FFFFFF"/>
                </a:solidFill>
              </a:rPr>
              <a:pPr/>
              <a:t>‹n.›</a:t>
            </a:fld>
            <a:endParaRPr lang="it-IT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503153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C941C60-11EB-1A47-AF5B-E17486F099D8}" type="slidenum">
              <a:rPr lang="it-IT">
                <a:solidFill>
                  <a:srgbClr val="000000"/>
                </a:solidFill>
              </a:rPr>
              <a:pPr/>
              <a:t>‹n.›</a:t>
            </a:fld>
            <a:endParaRPr 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160084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01DD053-3721-2C4C-B743-F038F0D94DCC}" type="slidenum">
              <a:rPr lang="it-IT">
                <a:solidFill>
                  <a:srgbClr val="000000"/>
                </a:solidFill>
              </a:rPr>
              <a:pPr/>
              <a:t>‹n.›</a:t>
            </a:fld>
            <a:endParaRPr 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210656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70ABB8A-7393-B341-AFB8-328C279B077F}" type="slidenum">
              <a:rPr lang="it-IT">
                <a:solidFill>
                  <a:srgbClr val="000000"/>
                </a:solidFill>
              </a:rPr>
              <a:pPr/>
              <a:t>‹n.›</a:t>
            </a:fld>
            <a:endParaRPr 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447237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E55C988-343A-3745-AFEC-9A75E155D7D0}" type="slidenum">
              <a:rPr lang="it-IT">
                <a:solidFill>
                  <a:srgbClr val="000000"/>
                </a:solidFill>
              </a:rPr>
              <a:pPr/>
              <a:t>‹n.›</a:t>
            </a:fld>
            <a:endParaRPr 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7096454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5F0F844-8646-5743-BAC9-AA0B26484288}" type="slidenum">
              <a:rPr lang="it-IT">
                <a:solidFill>
                  <a:srgbClr val="000000"/>
                </a:solidFill>
              </a:rPr>
              <a:pPr/>
              <a:t>‹n.›</a:t>
            </a:fld>
            <a:endParaRPr 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9530880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348F0B5-5706-D943-B4B2-5A65D6D67DF9}" type="slidenum">
              <a:rPr lang="it-IT">
                <a:solidFill>
                  <a:srgbClr val="000000"/>
                </a:solidFill>
              </a:rPr>
              <a:pPr/>
              <a:t>‹n.›</a:t>
            </a:fld>
            <a:endParaRPr 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560826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EE91FCB-9A9D-7D49-9DEC-91EEF350D651}" type="slidenum">
              <a:rPr lang="it-IT">
                <a:solidFill>
                  <a:srgbClr val="000000"/>
                </a:solidFill>
              </a:rPr>
              <a:pPr/>
              <a:t>‹n.›</a:t>
            </a:fld>
            <a:endParaRPr 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5747291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042A8CD-65F5-3340-AEBB-42BE67F5B6E0}" type="slidenum">
              <a:rPr lang="it-IT">
                <a:solidFill>
                  <a:srgbClr val="000000"/>
                </a:solidFill>
              </a:rPr>
              <a:pPr/>
              <a:t>‹n.›</a:t>
            </a:fld>
            <a:endParaRPr 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0169432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C410DE7-EEBE-4E4E-9E3B-0509CEDF268C}" type="slidenum">
              <a:rPr lang="it-IT">
                <a:solidFill>
                  <a:srgbClr val="000000"/>
                </a:solidFill>
              </a:rPr>
              <a:pPr/>
              <a:t>‹n.›</a:t>
            </a:fld>
            <a:endParaRPr 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3464420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18E85D-C266-F040-BB90-16DE7769E43B}" type="slidenum">
              <a:rPr lang="it-IT">
                <a:solidFill>
                  <a:srgbClr val="000000"/>
                </a:solidFill>
              </a:rPr>
              <a:pPr/>
              <a:t>‹n.›</a:t>
            </a:fld>
            <a:endParaRPr 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1431254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604A168-7A0A-8B45-9801-369BE3BA161D}" type="slidenum">
              <a:rPr lang="it-IT">
                <a:solidFill>
                  <a:srgbClr val="000000"/>
                </a:solidFill>
              </a:rPr>
              <a:pPr/>
              <a:t>‹n.›</a:t>
            </a:fld>
            <a:endParaRPr 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059712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34FEF5A-FA7C-CE4E-B547-0870851D5033}" type="slidenum">
              <a:rPr lang="it-IT">
                <a:solidFill>
                  <a:srgbClr val="000000"/>
                </a:solidFill>
              </a:rPr>
              <a:pPr/>
              <a:t>‹n.›</a:t>
            </a:fld>
            <a:endParaRPr 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5413789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54380F4-AD8D-CA4F-8077-599D7C4CFC7E}" type="slidenum">
              <a:rPr lang="it-IT">
                <a:solidFill>
                  <a:srgbClr val="000000"/>
                </a:solidFill>
              </a:rPr>
              <a:pPr/>
              <a:t>‹n.›</a:t>
            </a:fld>
            <a:endParaRPr 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9603367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40CBCB-4B25-2D4E-B101-7B01A6D612E7}" type="slidenum">
              <a:rPr lang="it-IT">
                <a:solidFill>
                  <a:srgbClr val="000000"/>
                </a:solidFill>
              </a:rPr>
              <a:pPr/>
              <a:t>‹n.›</a:t>
            </a:fld>
            <a:endParaRPr 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951844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CB71CF4-48AC-B04D-855B-217B319B5A02}" type="slidenum">
              <a:rPr lang="it-IT">
                <a:solidFill>
                  <a:srgbClr val="000000"/>
                </a:solidFill>
              </a:rPr>
              <a:pPr/>
              <a:t>‹n.›</a:t>
            </a:fld>
            <a:endParaRPr 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2998055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7188067-1F32-A340-8030-1C0129C6FB98}" type="slidenum">
              <a:rPr lang="it-IT">
                <a:solidFill>
                  <a:srgbClr val="000000"/>
                </a:solidFill>
              </a:rPr>
              <a:pPr/>
              <a:t>‹n.›</a:t>
            </a:fld>
            <a:endParaRPr 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5926309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EE46181-BC6F-494F-B3A5-33D748CF5A11}" type="slidenum">
              <a:rPr lang="it-IT">
                <a:solidFill>
                  <a:srgbClr val="000000"/>
                </a:solidFill>
              </a:rPr>
              <a:pPr/>
              <a:t>‹n.›</a:t>
            </a:fld>
            <a:endParaRPr 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9995849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32D0AD-7CF2-E345-BAE3-8EF892F81377}" type="slidenum">
              <a:rPr lang="it-IT">
                <a:solidFill>
                  <a:srgbClr val="000000"/>
                </a:solidFill>
              </a:rPr>
              <a:pPr/>
              <a:t>‹n.›</a:t>
            </a:fld>
            <a:endParaRPr 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9649826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C4C56D4-7F82-A344-A73F-27AEE2D97288}" type="slidenum">
              <a:rPr lang="it-IT">
                <a:solidFill>
                  <a:srgbClr val="000000"/>
                </a:solidFill>
              </a:rPr>
              <a:pPr/>
              <a:t>‹n.›</a:t>
            </a:fld>
            <a:endParaRPr 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4656393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45C5970-8F08-254F-977F-FD0E0736B9B9}" type="slidenum">
              <a:rPr lang="it-IT">
                <a:solidFill>
                  <a:srgbClr val="000000"/>
                </a:solidFill>
              </a:rPr>
              <a:pPr/>
              <a:t>‹n.›</a:t>
            </a:fld>
            <a:endParaRPr 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2685299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CD992F-5F7A-6947-B727-5AC26269216B}" type="slidenum">
              <a:rPr lang="it-IT">
                <a:solidFill>
                  <a:srgbClr val="000000"/>
                </a:solidFill>
              </a:rPr>
              <a:pPr/>
              <a:t>‹n.›</a:t>
            </a:fld>
            <a:endParaRPr 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3456463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2A3DB9A-DB01-2146-8A3A-641BC41AE248}" type="slidenum">
              <a:rPr lang="it-IT">
                <a:solidFill>
                  <a:srgbClr val="000000"/>
                </a:solidFill>
              </a:rPr>
              <a:pPr/>
              <a:t>‹n.›</a:t>
            </a:fld>
            <a:endParaRPr 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1541767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</p:spTree>
    <p:extLst>
      <p:ext uri="{BB962C8B-B14F-4D97-AF65-F5344CB8AC3E}">
        <p14:creationId xmlns:p14="http://schemas.microsoft.com/office/powerpoint/2010/main" val="176857243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</p:spTree>
    <p:extLst>
      <p:ext uri="{BB962C8B-B14F-4D97-AF65-F5344CB8AC3E}">
        <p14:creationId xmlns:p14="http://schemas.microsoft.com/office/powerpoint/2010/main" val="3605824588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</p:spTree>
    <p:extLst>
      <p:ext uri="{BB962C8B-B14F-4D97-AF65-F5344CB8AC3E}">
        <p14:creationId xmlns:p14="http://schemas.microsoft.com/office/powerpoint/2010/main" val="2398070265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</p:spTree>
    <p:extLst>
      <p:ext uri="{BB962C8B-B14F-4D97-AF65-F5344CB8AC3E}">
        <p14:creationId xmlns:p14="http://schemas.microsoft.com/office/powerpoint/2010/main" val="1089864653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</p:spTree>
    <p:extLst>
      <p:ext uri="{BB962C8B-B14F-4D97-AF65-F5344CB8AC3E}">
        <p14:creationId xmlns:p14="http://schemas.microsoft.com/office/powerpoint/2010/main" val="3824091220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</p:spTree>
    <p:extLst>
      <p:ext uri="{BB962C8B-B14F-4D97-AF65-F5344CB8AC3E}">
        <p14:creationId xmlns:p14="http://schemas.microsoft.com/office/powerpoint/2010/main" val="3476776376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03631607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</p:spTree>
    <p:extLst>
      <p:ext uri="{BB962C8B-B14F-4D97-AF65-F5344CB8AC3E}">
        <p14:creationId xmlns:p14="http://schemas.microsoft.com/office/powerpoint/2010/main" val="3889933435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smtClean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</p:spTree>
    <p:extLst>
      <p:ext uri="{BB962C8B-B14F-4D97-AF65-F5344CB8AC3E}">
        <p14:creationId xmlns:p14="http://schemas.microsoft.com/office/powerpoint/2010/main" val="4735868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</p:spTree>
    <p:extLst>
      <p:ext uri="{BB962C8B-B14F-4D97-AF65-F5344CB8AC3E}">
        <p14:creationId xmlns:p14="http://schemas.microsoft.com/office/powerpoint/2010/main" val="1128092545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972300" y="0"/>
            <a:ext cx="2171700" cy="6126163"/>
          </a:xfrm>
        </p:spPr>
        <p:txBody>
          <a:bodyPr vert="eaVert"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0"/>
            <a:ext cx="6362700" cy="61261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</p:spTree>
    <p:extLst>
      <p:ext uri="{BB962C8B-B14F-4D97-AF65-F5344CB8AC3E}">
        <p14:creationId xmlns:p14="http://schemas.microsoft.com/office/powerpoint/2010/main" val="1568178079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olo, contenuto 2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181225" y="0"/>
            <a:ext cx="6962775" cy="649288"/>
          </a:xfrm>
        </p:spPr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quarter" idx="2"/>
          </p:nvPr>
        </p:nvSpPr>
        <p:spPr>
          <a:xfrm>
            <a:off x="457200" y="3938588"/>
            <a:ext cx="4038600" cy="2187575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contenuto 4"/>
          <p:cNvSpPr>
            <a:spLocks noGrp="1"/>
          </p:cNvSpPr>
          <p:nvPr>
            <p:ph sz="half" idx="3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</p:spTree>
    <p:extLst>
      <p:ext uri="{BB962C8B-B14F-4D97-AF65-F5344CB8AC3E}">
        <p14:creationId xmlns:p14="http://schemas.microsoft.com/office/powerpoint/2010/main" val="1975825835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olo, contenuto e 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181225" y="0"/>
            <a:ext cx="6962775" cy="649288"/>
          </a:xfrm>
        </p:spPr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contenuto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</p:spTree>
    <p:extLst>
      <p:ext uri="{BB962C8B-B14F-4D97-AF65-F5344CB8AC3E}">
        <p14:creationId xmlns:p14="http://schemas.microsoft.com/office/powerpoint/2010/main" val="2735424674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</p:spTree>
    <p:extLst>
      <p:ext uri="{BB962C8B-B14F-4D97-AF65-F5344CB8AC3E}">
        <p14:creationId xmlns:p14="http://schemas.microsoft.com/office/powerpoint/2010/main" val="3612501472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</p:spTree>
    <p:extLst>
      <p:ext uri="{BB962C8B-B14F-4D97-AF65-F5344CB8AC3E}">
        <p14:creationId xmlns:p14="http://schemas.microsoft.com/office/powerpoint/2010/main" val="3691133550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</p:spTree>
    <p:extLst>
      <p:ext uri="{BB962C8B-B14F-4D97-AF65-F5344CB8AC3E}">
        <p14:creationId xmlns:p14="http://schemas.microsoft.com/office/powerpoint/2010/main" val="2363522657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</p:spTree>
    <p:extLst>
      <p:ext uri="{BB962C8B-B14F-4D97-AF65-F5344CB8AC3E}">
        <p14:creationId xmlns:p14="http://schemas.microsoft.com/office/powerpoint/2010/main" val="2430878242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</p:spTree>
    <p:extLst>
      <p:ext uri="{BB962C8B-B14F-4D97-AF65-F5344CB8AC3E}">
        <p14:creationId xmlns:p14="http://schemas.microsoft.com/office/powerpoint/2010/main" val="3037147887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</p:spTree>
    <p:extLst>
      <p:ext uri="{BB962C8B-B14F-4D97-AF65-F5344CB8AC3E}">
        <p14:creationId xmlns:p14="http://schemas.microsoft.com/office/powerpoint/2010/main" val="99983984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46570596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</p:spTree>
    <p:extLst>
      <p:ext uri="{BB962C8B-B14F-4D97-AF65-F5344CB8AC3E}">
        <p14:creationId xmlns:p14="http://schemas.microsoft.com/office/powerpoint/2010/main" val="3354943637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smtClean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</p:spTree>
    <p:extLst>
      <p:ext uri="{BB962C8B-B14F-4D97-AF65-F5344CB8AC3E}">
        <p14:creationId xmlns:p14="http://schemas.microsoft.com/office/powerpoint/2010/main" val="3018034004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</p:spTree>
    <p:extLst>
      <p:ext uri="{BB962C8B-B14F-4D97-AF65-F5344CB8AC3E}">
        <p14:creationId xmlns:p14="http://schemas.microsoft.com/office/powerpoint/2010/main" val="241095063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972300" y="0"/>
            <a:ext cx="2171700" cy="6126163"/>
          </a:xfrm>
        </p:spPr>
        <p:txBody>
          <a:bodyPr vert="eaVert"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0"/>
            <a:ext cx="6362700" cy="61261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</p:spTree>
    <p:extLst>
      <p:ext uri="{BB962C8B-B14F-4D97-AF65-F5344CB8AC3E}">
        <p14:creationId xmlns:p14="http://schemas.microsoft.com/office/powerpoint/2010/main" val="769371919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olo, contenuto 2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181225" y="0"/>
            <a:ext cx="6962775" cy="649288"/>
          </a:xfrm>
        </p:spPr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quarter" idx="2"/>
          </p:nvPr>
        </p:nvSpPr>
        <p:spPr>
          <a:xfrm>
            <a:off x="457200" y="3938588"/>
            <a:ext cx="4038600" cy="2187575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contenuto 4"/>
          <p:cNvSpPr>
            <a:spLocks noGrp="1"/>
          </p:cNvSpPr>
          <p:nvPr>
            <p:ph sz="half" idx="3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</p:spTree>
    <p:extLst>
      <p:ext uri="{BB962C8B-B14F-4D97-AF65-F5344CB8AC3E}">
        <p14:creationId xmlns:p14="http://schemas.microsoft.com/office/powerpoint/2010/main" val="4025528742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olo, contenuto e 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181225" y="0"/>
            <a:ext cx="6962775" cy="649288"/>
          </a:xfrm>
        </p:spPr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contenuto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</p:spTree>
    <p:extLst>
      <p:ext uri="{BB962C8B-B14F-4D97-AF65-F5344CB8AC3E}">
        <p14:creationId xmlns:p14="http://schemas.microsoft.com/office/powerpoint/2010/main" val="2928696589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EFCD649-8DE0-434B-996A-935118595D18}" type="slidenum">
              <a:rPr lang="it-IT">
                <a:solidFill>
                  <a:srgbClr val="000000"/>
                </a:solidFill>
              </a:rPr>
              <a:pPr/>
              <a:t>‹n.›</a:t>
            </a:fld>
            <a:endParaRPr 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966696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72A971C-BF5B-E142-B9FE-0D5652BFC6C0}" type="slidenum">
              <a:rPr lang="it-IT">
                <a:solidFill>
                  <a:srgbClr val="000000"/>
                </a:solidFill>
              </a:rPr>
              <a:pPr/>
              <a:t>‹n.›</a:t>
            </a:fld>
            <a:endParaRPr 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4699541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1B2146A-AE61-8C4E-9420-158A481AA383}" type="slidenum">
              <a:rPr lang="it-IT">
                <a:solidFill>
                  <a:srgbClr val="000000"/>
                </a:solidFill>
              </a:rPr>
              <a:pPr/>
              <a:t>‹n.›</a:t>
            </a:fld>
            <a:endParaRPr 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8261388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55D8BA3-D31C-A045-A4DA-E626FAE26F1E}" type="slidenum">
              <a:rPr lang="it-IT">
                <a:solidFill>
                  <a:srgbClr val="000000"/>
                </a:solidFill>
              </a:rPr>
              <a:pPr/>
              <a:t>‹n.›</a:t>
            </a:fld>
            <a:endParaRPr 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0485636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AD7301A-F12B-8B48-8B69-4F9CB513F8C8}" type="slidenum">
              <a:rPr lang="it-IT">
                <a:solidFill>
                  <a:srgbClr val="000000"/>
                </a:solidFill>
              </a:rPr>
              <a:pPr/>
              <a:t>‹n.›</a:t>
            </a:fld>
            <a:endParaRPr 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6143037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7E8C78-483A-A245-903A-27957906D0E3}" type="slidenum">
              <a:rPr lang="it-IT">
                <a:solidFill>
                  <a:srgbClr val="000000"/>
                </a:solidFill>
              </a:rPr>
              <a:pPr/>
              <a:t>‹n.›</a:t>
            </a:fld>
            <a:endParaRPr 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964537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51FA016-F818-C242-B3EC-A6BF63A24F7A}" type="slidenum">
              <a:rPr lang="it-IT">
                <a:solidFill>
                  <a:srgbClr val="000000"/>
                </a:solidFill>
              </a:rPr>
              <a:pPr/>
              <a:t>‹n.›</a:t>
            </a:fld>
            <a:endParaRPr 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0204546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E4B4109-BDF2-2A4E-9C44-EEA49D7E0361}" type="slidenum">
              <a:rPr lang="it-IT">
                <a:solidFill>
                  <a:srgbClr val="000000"/>
                </a:solidFill>
              </a:rPr>
              <a:pPr/>
              <a:t>‹n.›</a:t>
            </a:fld>
            <a:endParaRPr 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0711997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3FE684F-1BE0-D948-A1CE-639256E77F95}" type="slidenum">
              <a:rPr lang="it-IT">
                <a:solidFill>
                  <a:srgbClr val="000000"/>
                </a:solidFill>
              </a:rPr>
              <a:pPr/>
              <a:t>‹n.›</a:t>
            </a:fld>
            <a:endParaRPr 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942082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1EB29ED-6F32-0C4C-A7F3-809F71A6FB9C}" type="slidenum">
              <a:rPr lang="it-IT">
                <a:solidFill>
                  <a:srgbClr val="000000"/>
                </a:solidFill>
              </a:rPr>
              <a:pPr/>
              <a:t>‹n.›</a:t>
            </a:fld>
            <a:endParaRPr 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5194657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2EB8DB0-A35E-3142-A672-79F123469109}" type="slidenum">
              <a:rPr lang="it-IT">
                <a:solidFill>
                  <a:srgbClr val="000000"/>
                </a:solidFill>
              </a:rPr>
              <a:pPr/>
              <a:t>‹n.›</a:t>
            </a:fld>
            <a:endParaRPr 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3402931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08/10/2010</a:t>
            </a:r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Enrico Molinari</a:t>
            </a:r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596A7-F738-42C0-A417-6EB41A7C0704}" type="slidenum">
              <a:rPr lang="it-IT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‹n.›</a:t>
            </a:fld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93733011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08/10/2010</a:t>
            </a:r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Enrico Molinari</a:t>
            </a:r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596A7-F738-42C0-A417-6EB41A7C0704}" type="slidenum">
              <a:rPr lang="it-IT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‹n.›</a:t>
            </a:fld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84305866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08/10/2010</a:t>
            </a:r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Enrico Molinari</a:t>
            </a:r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596A7-F738-42C0-A417-6EB41A7C0704}" type="slidenum">
              <a:rPr lang="it-IT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‹n.›</a:t>
            </a:fld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34071967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08/10/2010</a:t>
            </a:r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Enrico Molinari</a:t>
            </a:r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596A7-F738-42C0-A417-6EB41A7C0704}" type="slidenum">
              <a:rPr lang="it-IT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‹n.›</a:t>
            </a:fld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58364687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08/10/2010</a:t>
            </a:r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Enrico Molinari</a:t>
            </a:r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596A7-F738-42C0-A417-6EB41A7C0704}" type="slidenum">
              <a:rPr lang="it-IT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‹n.›</a:t>
            </a:fld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35394277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08/10/2010</a:t>
            </a:r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Enrico Molinari</a:t>
            </a:r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596A7-F738-42C0-A417-6EB41A7C0704}" type="slidenum">
              <a:rPr lang="it-IT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‹n.›</a:t>
            </a:fld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72508015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08/10/2010</a:t>
            </a:r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Enrico Molinari</a:t>
            </a:r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596A7-F738-42C0-A417-6EB41A7C0704}" type="slidenum">
              <a:rPr lang="it-IT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‹n.›</a:t>
            </a:fld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66867467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08/10/2010</a:t>
            </a:r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Enrico Molinari</a:t>
            </a:r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596A7-F738-42C0-A417-6EB41A7C0704}" type="slidenum">
              <a:rPr lang="it-IT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‹n.›</a:t>
            </a:fld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69000453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08/10/2010</a:t>
            </a:r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Enrico Molinari</a:t>
            </a:r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596A7-F738-42C0-A417-6EB41A7C0704}" type="slidenum">
              <a:rPr lang="it-IT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‹n.›</a:t>
            </a:fld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64483476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08/10/2010</a:t>
            </a:r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Enrico Molinari</a:t>
            </a:r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596A7-F738-42C0-A417-6EB41A7C0704}" type="slidenum">
              <a:rPr lang="it-IT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‹n.›</a:t>
            </a:fld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59374999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08/10/2010</a:t>
            </a:r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Enrico Molinari</a:t>
            </a:r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596A7-F738-42C0-A417-6EB41A7C0704}" type="slidenum">
              <a:rPr lang="it-IT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‹n.›</a:t>
            </a:fld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45110392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08/10/2010</a:t>
            </a:r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Enrico Molinari</a:t>
            </a:r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596A7-F738-42C0-A417-6EB41A7C0704}" type="slidenum">
              <a:rPr lang="it-IT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‹n.›</a:t>
            </a:fld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17071436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08/10/2010</a:t>
            </a:r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Enrico Molinari</a:t>
            </a:r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596A7-F738-42C0-A417-6EB41A7C0704}" type="slidenum">
              <a:rPr lang="it-IT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‹n.›</a:t>
            </a:fld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62399237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08/10/2010</a:t>
            </a:r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Enrico Molinari</a:t>
            </a:r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596A7-F738-42C0-A417-6EB41A7C0704}" type="slidenum">
              <a:rPr lang="it-IT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‹n.›</a:t>
            </a:fld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97178303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08/10/2010</a:t>
            </a:r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Enrico Molinari</a:t>
            </a:r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596A7-F738-42C0-A417-6EB41A7C0704}" type="slidenum">
              <a:rPr lang="it-IT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‹n.›</a:t>
            </a:fld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29418456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08/10/2010</a:t>
            </a:r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Enrico Molinari</a:t>
            </a:r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596A7-F738-42C0-A417-6EB41A7C0704}" type="slidenum">
              <a:rPr lang="it-IT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‹n.›</a:t>
            </a:fld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62435002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08/10/2010</a:t>
            </a:r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Enrico Molinari</a:t>
            </a:r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596A7-F738-42C0-A417-6EB41A7C0704}" type="slidenum">
              <a:rPr lang="it-IT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‹n.›</a:t>
            </a:fld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41036053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08/10/2010</a:t>
            </a:r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Enrico Molinari</a:t>
            </a:r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596A7-F738-42C0-A417-6EB41A7C0704}" type="slidenum">
              <a:rPr lang="it-IT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‹n.›</a:t>
            </a:fld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20242379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08/10/2010</a:t>
            </a:r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Enrico Molinari</a:t>
            </a:r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596A7-F738-42C0-A417-6EB41A7C0704}" type="slidenum">
              <a:rPr lang="it-IT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‹n.›</a:t>
            </a:fld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5530837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08/10/2010</a:t>
            </a:r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Enrico Molinari</a:t>
            </a:r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596A7-F738-42C0-A417-6EB41A7C0704}" type="slidenum">
              <a:rPr lang="it-IT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‹n.›</a:t>
            </a:fld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80414909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08/10/2010</a:t>
            </a:r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Enrico Molinari</a:t>
            </a:r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596A7-F738-42C0-A417-6EB41A7C0704}" type="slidenum">
              <a:rPr lang="it-IT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‹n.›</a:t>
            </a:fld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22815696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08/10/2010</a:t>
            </a:r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Enrico Molinari</a:t>
            </a:r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596A7-F738-42C0-A417-6EB41A7C0704}" type="slidenum">
              <a:rPr lang="it-IT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‹n.›</a:t>
            </a:fld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60007673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9D35F0-0880-E74E-BC85-5E9D0A2CDD06}" type="slidenum">
              <a:rPr lang="en-US">
                <a:solidFill>
                  <a:srgbClr val="000000"/>
                </a:solidFill>
              </a:rPr>
              <a:pPr>
                <a:defRPr/>
              </a:pPr>
              <a:t>‹n.›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8301626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FE3631-5FE2-F24C-AE61-A9C571D8ED56}" type="slidenum">
              <a:rPr lang="en-US">
                <a:solidFill>
                  <a:srgbClr val="000000"/>
                </a:solidFill>
              </a:rPr>
              <a:pPr>
                <a:defRPr/>
              </a:pPr>
              <a:t>‹n.›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617927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1DB542-4E7E-BD43-AE3E-F896859D6B7A}" type="slidenum">
              <a:rPr lang="en-US">
                <a:solidFill>
                  <a:srgbClr val="000000"/>
                </a:solidFill>
              </a:rPr>
              <a:pPr>
                <a:defRPr/>
              </a:pPr>
              <a:t>‹n.›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396425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D38295-34F2-2B4C-ADE6-045C7E086EB2}" type="slidenum">
              <a:rPr lang="en-US">
                <a:solidFill>
                  <a:srgbClr val="000000"/>
                </a:solidFill>
              </a:rPr>
              <a:pPr>
                <a:defRPr/>
              </a:pPr>
              <a:t>‹n.›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9461740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132D70-E43F-5943-8956-85754A7EA102}" type="slidenum">
              <a:rPr lang="en-US">
                <a:solidFill>
                  <a:srgbClr val="000000"/>
                </a:solidFill>
              </a:rPr>
              <a:pPr>
                <a:defRPr/>
              </a:pPr>
              <a:t>‹n.›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8616017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54F16E-676E-9349-BA58-86A53B23205E}" type="slidenum">
              <a:rPr lang="en-US">
                <a:solidFill>
                  <a:srgbClr val="000000"/>
                </a:solidFill>
              </a:rPr>
              <a:pPr>
                <a:defRPr/>
              </a:pPr>
              <a:t>‹n.›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6298737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27D628-6002-AF43-AADE-EB01B37207C5}" type="slidenum">
              <a:rPr lang="en-US">
                <a:solidFill>
                  <a:srgbClr val="000000"/>
                </a:solidFill>
              </a:rPr>
              <a:pPr>
                <a:defRPr/>
              </a:pPr>
              <a:t>‹n.›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1624139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243D62-4C04-3743-9C5B-EBDF465195A4}" type="slidenum">
              <a:rPr lang="en-US">
                <a:solidFill>
                  <a:srgbClr val="000000"/>
                </a:solidFill>
              </a:rPr>
              <a:pPr>
                <a:defRPr/>
              </a:pPr>
              <a:t>‹n.›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9746640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E2A145-7360-604E-868C-7196B311E20F}" type="slidenum">
              <a:rPr lang="en-US">
                <a:solidFill>
                  <a:srgbClr val="000000"/>
                </a:solidFill>
              </a:rPr>
              <a:pPr>
                <a:defRPr/>
              </a:pPr>
              <a:t>‹n.›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914704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041F90-F03A-904F-8AB5-20FF393519A9}" type="slidenum">
              <a:rPr lang="en-US">
                <a:solidFill>
                  <a:srgbClr val="000000"/>
                </a:solidFill>
              </a:rPr>
              <a:pPr>
                <a:defRPr/>
              </a:pPr>
              <a:t>‹n.›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2676952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88F754-158D-404F-9E8F-BA42E4865014}" type="slidenum">
              <a:rPr lang="en-US">
                <a:solidFill>
                  <a:srgbClr val="000000"/>
                </a:solidFill>
              </a:rPr>
              <a:pPr>
                <a:defRPr/>
              </a:pPr>
              <a:t>‹n.›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2175912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58050E9-B4EB-944F-A14C-2D87E07526BD}" type="slidenum">
              <a:rPr lang="en-US">
                <a:solidFill>
                  <a:srgbClr val="000000"/>
                </a:solidFill>
              </a:rPr>
              <a:pPr>
                <a:defRPr/>
              </a:pPr>
              <a:t>‹n.›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2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6581542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9D35F0-0880-E74E-BC85-5E9D0A2CDD06}" type="slidenum">
              <a:rPr lang="en-US">
                <a:solidFill>
                  <a:srgbClr val="000000"/>
                </a:solidFill>
              </a:rPr>
              <a:pPr>
                <a:defRPr/>
              </a:pPr>
              <a:t>‹n.›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7669982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FE3631-5FE2-F24C-AE61-A9C571D8ED56}" type="slidenum">
              <a:rPr lang="en-US">
                <a:solidFill>
                  <a:srgbClr val="000000"/>
                </a:solidFill>
              </a:rPr>
              <a:pPr>
                <a:defRPr/>
              </a:pPr>
              <a:t>‹n.›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1237060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1DB542-4E7E-BD43-AE3E-F896859D6B7A}" type="slidenum">
              <a:rPr lang="en-US">
                <a:solidFill>
                  <a:srgbClr val="000000"/>
                </a:solidFill>
              </a:rPr>
              <a:pPr>
                <a:defRPr/>
              </a:pPr>
              <a:t>‹n.›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7088866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D38295-34F2-2B4C-ADE6-045C7E086EB2}" type="slidenum">
              <a:rPr lang="en-US">
                <a:solidFill>
                  <a:srgbClr val="000000"/>
                </a:solidFill>
              </a:rPr>
              <a:pPr>
                <a:defRPr/>
              </a:pPr>
              <a:t>‹n.›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2827498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132D70-E43F-5943-8956-85754A7EA102}" type="slidenum">
              <a:rPr lang="en-US">
                <a:solidFill>
                  <a:srgbClr val="000000"/>
                </a:solidFill>
              </a:rPr>
              <a:pPr>
                <a:defRPr/>
              </a:pPr>
              <a:t>‹n.›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8387779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54F16E-676E-9349-BA58-86A53B23205E}" type="slidenum">
              <a:rPr lang="en-US">
                <a:solidFill>
                  <a:srgbClr val="000000"/>
                </a:solidFill>
              </a:rPr>
              <a:pPr>
                <a:defRPr/>
              </a:pPr>
              <a:t>‹n.›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9500263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27D628-6002-AF43-AADE-EB01B37207C5}" type="slidenum">
              <a:rPr lang="en-US">
                <a:solidFill>
                  <a:srgbClr val="000000"/>
                </a:solidFill>
              </a:rPr>
              <a:pPr>
                <a:defRPr/>
              </a:pPr>
              <a:t>‹n.›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4960798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243D62-4C04-3743-9C5B-EBDF465195A4}" type="slidenum">
              <a:rPr lang="en-US">
                <a:solidFill>
                  <a:srgbClr val="000000"/>
                </a:solidFill>
              </a:rPr>
              <a:pPr>
                <a:defRPr/>
              </a:pPr>
              <a:t>‹n.›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0403755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E2A145-7360-604E-868C-7196B311E20F}" type="slidenum">
              <a:rPr lang="en-US">
                <a:solidFill>
                  <a:srgbClr val="000000"/>
                </a:solidFill>
              </a:rPr>
              <a:pPr>
                <a:defRPr/>
              </a:pPr>
              <a:t>‹n.›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4494832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041F90-F03A-904F-8AB5-20FF393519A9}" type="slidenum">
              <a:rPr lang="en-US">
                <a:solidFill>
                  <a:srgbClr val="000000"/>
                </a:solidFill>
              </a:rPr>
              <a:pPr>
                <a:defRPr/>
              </a:pPr>
              <a:t>‹n.›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6199306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88F754-158D-404F-9E8F-BA42E4865014}" type="slidenum">
              <a:rPr lang="en-US">
                <a:solidFill>
                  <a:srgbClr val="000000"/>
                </a:solidFill>
              </a:rPr>
              <a:pPr>
                <a:defRPr/>
              </a:pPr>
              <a:t>‹n.›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9000368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58050E9-B4EB-944F-A14C-2D87E07526BD}" type="slidenum">
              <a:rPr lang="en-US">
                <a:solidFill>
                  <a:srgbClr val="000000"/>
                </a:solidFill>
              </a:rPr>
              <a:pPr>
                <a:defRPr/>
              </a:pPr>
              <a:t>‹n.›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2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4536079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F3740-54AC-7F48-A06E-526138FF04F4}" type="datetimeFigureOut">
              <a:rPr lang="it-IT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06/11/14</a:t>
            </a:fld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ADFB23-BF0C-6E4F-B20F-26DF55DA5194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‹n.›</a:t>
            </a:fld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21350572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F3740-54AC-7F48-A06E-526138FF04F4}" type="datetimeFigureOut">
              <a:rPr lang="it-IT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06/11/14</a:t>
            </a:fld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ADFB23-BF0C-6E4F-B20F-26DF55DA5194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‹n.›</a:t>
            </a:fld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17768979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F3740-54AC-7F48-A06E-526138FF04F4}" type="datetimeFigureOut">
              <a:rPr lang="it-IT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06/11/14</a:t>
            </a:fld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ADFB23-BF0C-6E4F-B20F-26DF55DA5194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‹n.›</a:t>
            </a:fld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69628085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F3740-54AC-7F48-A06E-526138FF04F4}" type="datetimeFigureOut">
              <a:rPr lang="it-IT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06/11/14</a:t>
            </a:fld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ADFB23-BF0C-6E4F-B20F-26DF55DA5194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‹n.›</a:t>
            </a:fld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73872191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F3740-54AC-7F48-A06E-526138FF04F4}" type="datetimeFigureOut">
              <a:rPr lang="it-IT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06/11/14</a:t>
            </a:fld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ADFB23-BF0C-6E4F-B20F-26DF55DA5194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‹n.›</a:t>
            </a:fld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27404722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F3740-54AC-7F48-A06E-526138FF04F4}" type="datetimeFigureOut">
              <a:rPr lang="it-IT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06/11/14</a:t>
            </a:fld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ADFB23-BF0C-6E4F-B20F-26DF55DA5194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‹n.›</a:t>
            </a:fld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97100987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F3740-54AC-7F48-A06E-526138FF04F4}" type="datetimeFigureOut">
              <a:rPr lang="it-IT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06/11/14</a:t>
            </a:fld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ADFB23-BF0C-6E4F-B20F-26DF55DA5194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‹n.›</a:t>
            </a:fld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75045123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F3740-54AC-7F48-A06E-526138FF04F4}" type="datetimeFigureOut">
              <a:rPr lang="it-IT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06/11/14</a:t>
            </a:fld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ADFB23-BF0C-6E4F-B20F-26DF55DA5194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‹n.›</a:t>
            </a:fld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40642490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F3740-54AC-7F48-A06E-526138FF04F4}" type="datetimeFigureOut">
              <a:rPr lang="it-IT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06/11/14</a:t>
            </a:fld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ADFB23-BF0C-6E4F-B20F-26DF55DA5194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‹n.›</a:t>
            </a:fld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95601713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F3740-54AC-7F48-A06E-526138FF04F4}" type="datetimeFigureOut">
              <a:rPr lang="it-IT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06/11/14</a:t>
            </a:fld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ADFB23-BF0C-6E4F-B20F-26DF55DA5194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‹n.›</a:t>
            </a:fld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52625309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F3740-54AC-7F48-A06E-526138FF04F4}" type="datetimeFigureOut">
              <a:rPr lang="it-IT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06/11/14</a:t>
            </a:fld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ADFB23-BF0C-6E4F-B20F-26DF55DA5194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‹n.›</a:t>
            </a:fld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196686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5.xml"/><Relationship Id="rId14" Type="http://schemas.openxmlformats.org/officeDocument/2006/relationships/theme" Target="../theme/theme2.xml"/><Relationship Id="rId15" Type="http://schemas.openxmlformats.org/officeDocument/2006/relationships/vmlDrawing" Target="../drawings/vmlDrawing1.vml"/><Relationship Id="rId16" Type="http://schemas.openxmlformats.org/officeDocument/2006/relationships/oleObject" Target="../embeddings/oleObject1.bin"/><Relationship Id="rId17" Type="http://schemas.openxmlformats.org/officeDocument/2006/relationships/image" Target="../media/image1.png"/><Relationship Id="rId18" Type="http://schemas.openxmlformats.org/officeDocument/2006/relationships/oleObject" Target="../embeddings/oleObject2.bin"/><Relationship Id="rId1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4.xml"/><Relationship Id="rId3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7.xml"/><Relationship Id="rId6" Type="http://schemas.openxmlformats.org/officeDocument/2006/relationships/slideLayout" Target="../slideLayouts/slideLayout18.xml"/><Relationship Id="rId7" Type="http://schemas.openxmlformats.org/officeDocument/2006/relationships/slideLayout" Target="../slideLayouts/slideLayout19.xml"/><Relationship Id="rId8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6.xml"/><Relationship Id="rId12" Type="http://schemas.openxmlformats.org/officeDocument/2006/relationships/theme" Target="../theme/theme3.xml"/><Relationship Id="rId1" Type="http://schemas.openxmlformats.org/officeDocument/2006/relationships/slideLayout" Target="../slideLayouts/slideLayout26.xml"/><Relationship Id="rId2" Type="http://schemas.openxmlformats.org/officeDocument/2006/relationships/slideLayout" Target="../slideLayouts/slideLayout27.xml"/><Relationship Id="rId3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9.xml"/><Relationship Id="rId5" Type="http://schemas.openxmlformats.org/officeDocument/2006/relationships/slideLayout" Target="../slideLayouts/slideLayout30.xml"/><Relationship Id="rId6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2.xml"/><Relationship Id="rId8" Type="http://schemas.openxmlformats.org/officeDocument/2006/relationships/slideLayout" Target="../slideLayouts/slideLayout33.xml"/><Relationship Id="rId9" Type="http://schemas.openxmlformats.org/officeDocument/2006/relationships/slideLayout" Target="../slideLayouts/slideLayout34.xml"/><Relationship Id="rId10" Type="http://schemas.openxmlformats.org/officeDocument/2006/relationships/slideLayout" Target="../slideLayouts/slideLayout35.xml"/></Relationships>
</file>

<file path=ppt/slideMasters/_rels/slideMaster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47.xml"/><Relationship Id="rId12" Type="http://schemas.openxmlformats.org/officeDocument/2006/relationships/theme" Target="../theme/theme4.xml"/><Relationship Id="rId1" Type="http://schemas.openxmlformats.org/officeDocument/2006/relationships/slideLayout" Target="../slideLayouts/slideLayout37.xml"/><Relationship Id="rId2" Type="http://schemas.openxmlformats.org/officeDocument/2006/relationships/slideLayout" Target="../slideLayouts/slideLayout38.xml"/><Relationship Id="rId3" Type="http://schemas.openxmlformats.org/officeDocument/2006/relationships/slideLayout" Target="../slideLayouts/slideLayout39.xml"/><Relationship Id="rId4" Type="http://schemas.openxmlformats.org/officeDocument/2006/relationships/slideLayout" Target="../slideLayouts/slideLayout40.xml"/><Relationship Id="rId5" Type="http://schemas.openxmlformats.org/officeDocument/2006/relationships/slideLayout" Target="../slideLayouts/slideLayout41.xml"/><Relationship Id="rId6" Type="http://schemas.openxmlformats.org/officeDocument/2006/relationships/slideLayout" Target="../slideLayouts/slideLayout42.xml"/><Relationship Id="rId7" Type="http://schemas.openxmlformats.org/officeDocument/2006/relationships/slideLayout" Target="../slideLayouts/slideLayout43.xml"/><Relationship Id="rId8" Type="http://schemas.openxmlformats.org/officeDocument/2006/relationships/slideLayout" Target="../slideLayouts/slideLayout44.xml"/><Relationship Id="rId9" Type="http://schemas.openxmlformats.org/officeDocument/2006/relationships/slideLayout" Target="../slideLayouts/slideLayout45.xml"/><Relationship Id="rId10" Type="http://schemas.openxmlformats.org/officeDocument/2006/relationships/slideLayout" Target="../slideLayouts/slideLayout46.xml"/></Relationships>
</file>

<file path=ppt/slideMasters/_rels/slideMaster5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58.xml"/><Relationship Id="rId12" Type="http://schemas.openxmlformats.org/officeDocument/2006/relationships/theme" Target="../theme/theme5.xml"/><Relationship Id="rId1" Type="http://schemas.openxmlformats.org/officeDocument/2006/relationships/slideLayout" Target="../slideLayouts/slideLayout48.xml"/><Relationship Id="rId2" Type="http://schemas.openxmlformats.org/officeDocument/2006/relationships/slideLayout" Target="../slideLayouts/slideLayout49.xml"/><Relationship Id="rId3" Type="http://schemas.openxmlformats.org/officeDocument/2006/relationships/slideLayout" Target="../slideLayouts/slideLayout50.xml"/><Relationship Id="rId4" Type="http://schemas.openxmlformats.org/officeDocument/2006/relationships/slideLayout" Target="../slideLayouts/slideLayout51.xml"/><Relationship Id="rId5" Type="http://schemas.openxmlformats.org/officeDocument/2006/relationships/slideLayout" Target="../slideLayouts/slideLayout52.xml"/><Relationship Id="rId6" Type="http://schemas.openxmlformats.org/officeDocument/2006/relationships/slideLayout" Target="../slideLayouts/slideLayout53.xml"/><Relationship Id="rId7" Type="http://schemas.openxmlformats.org/officeDocument/2006/relationships/slideLayout" Target="../slideLayouts/slideLayout54.xml"/><Relationship Id="rId8" Type="http://schemas.openxmlformats.org/officeDocument/2006/relationships/slideLayout" Target="../slideLayouts/slideLayout55.xml"/><Relationship Id="rId9" Type="http://schemas.openxmlformats.org/officeDocument/2006/relationships/slideLayout" Target="../slideLayouts/slideLayout56.xml"/><Relationship Id="rId10" Type="http://schemas.openxmlformats.org/officeDocument/2006/relationships/slideLayout" Target="../slideLayouts/slideLayout57.xml"/></Relationships>
</file>

<file path=ppt/slideMasters/_rels/slideMaster6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69.xml"/><Relationship Id="rId12" Type="http://schemas.openxmlformats.org/officeDocument/2006/relationships/theme" Target="../theme/theme6.xml"/><Relationship Id="rId1" Type="http://schemas.openxmlformats.org/officeDocument/2006/relationships/slideLayout" Target="../slideLayouts/slideLayout59.xml"/><Relationship Id="rId2" Type="http://schemas.openxmlformats.org/officeDocument/2006/relationships/slideLayout" Target="../slideLayouts/slideLayout60.xml"/><Relationship Id="rId3" Type="http://schemas.openxmlformats.org/officeDocument/2006/relationships/slideLayout" Target="../slideLayouts/slideLayout61.xml"/><Relationship Id="rId4" Type="http://schemas.openxmlformats.org/officeDocument/2006/relationships/slideLayout" Target="../slideLayouts/slideLayout62.xml"/><Relationship Id="rId5" Type="http://schemas.openxmlformats.org/officeDocument/2006/relationships/slideLayout" Target="../slideLayouts/slideLayout63.xml"/><Relationship Id="rId6" Type="http://schemas.openxmlformats.org/officeDocument/2006/relationships/slideLayout" Target="../slideLayouts/slideLayout64.xml"/><Relationship Id="rId7" Type="http://schemas.openxmlformats.org/officeDocument/2006/relationships/slideLayout" Target="../slideLayouts/slideLayout65.xml"/><Relationship Id="rId8" Type="http://schemas.openxmlformats.org/officeDocument/2006/relationships/slideLayout" Target="../slideLayouts/slideLayout66.xml"/><Relationship Id="rId9" Type="http://schemas.openxmlformats.org/officeDocument/2006/relationships/slideLayout" Target="../slideLayouts/slideLayout67.xml"/><Relationship Id="rId10" Type="http://schemas.openxmlformats.org/officeDocument/2006/relationships/slideLayout" Target="../slideLayouts/slideLayout68.xml"/></Relationships>
</file>

<file path=ppt/slideMasters/_rels/slideMaster7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80.xml"/><Relationship Id="rId12" Type="http://schemas.openxmlformats.org/officeDocument/2006/relationships/slideLayout" Target="../slideLayouts/slideLayout81.xml"/><Relationship Id="rId13" Type="http://schemas.openxmlformats.org/officeDocument/2006/relationships/slideLayout" Target="../slideLayouts/slideLayout82.xml"/><Relationship Id="rId14" Type="http://schemas.openxmlformats.org/officeDocument/2006/relationships/theme" Target="../theme/theme7.xml"/><Relationship Id="rId15" Type="http://schemas.openxmlformats.org/officeDocument/2006/relationships/vmlDrawing" Target="../drawings/vmlDrawing2.vml"/><Relationship Id="rId16" Type="http://schemas.openxmlformats.org/officeDocument/2006/relationships/oleObject" Target="../embeddings/oleObject3.bin"/><Relationship Id="rId17" Type="http://schemas.openxmlformats.org/officeDocument/2006/relationships/image" Target="../media/image1.png"/><Relationship Id="rId18" Type="http://schemas.openxmlformats.org/officeDocument/2006/relationships/oleObject" Target="../embeddings/oleObject4.bin"/><Relationship Id="rId1" Type="http://schemas.openxmlformats.org/officeDocument/2006/relationships/slideLayout" Target="../slideLayouts/slideLayout70.xml"/><Relationship Id="rId2" Type="http://schemas.openxmlformats.org/officeDocument/2006/relationships/slideLayout" Target="../slideLayouts/slideLayout71.xml"/><Relationship Id="rId3" Type="http://schemas.openxmlformats.org/officeDocument/2006/relationships/slideLayout" Target="../slideLayouts/slideLayout72.xml"/><Relationship Id="rId4" Type="http://schemas.openxmlformats.org/officeDocument/2006/relationships/slideLayout" Target="../slideLayouts/slideLayout73.xml"/><Relationship Id="rId5" Type="http://schemas.openxmlformats.org/officeDocument/2006/relationships/slideLayout" Target="../slideLayouts/slideLayout74.xml"/><Relationship Id="rId6" Type="http://schemas.openxmlformats.org/officeDocument/2006/relationships/slideLayout" Target="../slideLayouts/slideLayout75.xml"/><Relationship Id="rId7" Type="http://schemas.openxmlformats.org/officeDocument/2006/relationships/slideLayout" Target="../slideLayouts/slideLayout76.xml"/><Relationship Id="rId8" Type="http://schemas.openxmlformats.org/officeDocument/2006/relationships/slideLayout" Target="../slideLayouts/slideLayout77.xml"/><Relationship Id="rId9" Type="http://schemas.openxmlformats.org/officeDocument/2006/relationships/slideLayout" Target="../slideLayouts/slideLayout78.xml"/><Relationship Id="rId10" Type="http://schemas.openxmlformats.org/officeDocument/2006/relationships/slideLayout" Target="../slideLayouts/slideLayout79.xml"/></Relationships>
</file>

<file path=ppt/slideMasters/_rels/slideMaster8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93.xml"/><Relationship Id="rId12" Type="http://schemas.openxmlformats.org/officeDocument/2006/relationships/slideLayout" Target="../slideLayouts/slideLayout94.xml"/><Relationship Id="rId13" Type="http://schemas.openxmlformats.org/officeDocument/2006/relationships/slideLayout" Target="../slideLayouts/slideLayout95.xml"/><Relationship Id="rId14" Type="http://schemas.openxmlformats.org/officeDocument/2006/relationships/theme" Target="../theme/theme8.xml"/><Relationship Id="rId15" Type="http://schemas.openxmlformats.org/officeDocument/2006/relationships/vmlDrawing" Target="../drawings/vmlDrawing3.vml"/><Relationship Id="rId16" Type="http://schemas.openxmlformats.org/officeDocument/2006/relationships/oleObject" Target="../embeddings/oleObject5.bin"/><Relationship Id="rId17" Type="http://schemas.openxmlformats.org/officeDocument/2006/relationships/image" Target="../media/image1.png"/><Relationship Id="rId18" Type="http://schemas.openxmlformats.org/officeDocument/2006/relationships/oleObject" Target="../embeddings/oleObject6.bin"/><Relationship Id="rId1" Type="http://schemas.openxmlformats.org/officeDocument/2006/relationships/slideLayout" Target="../slideLayouts/slideLayout83.xml"/><Relationship Id="rId2" Type="http://schemas.openxmlformats.org/officeDocument/2006/relationships/slideLayout" Target="../slideLayouts/slideLayout84.xml"/><Relationship Id="rId3" Type="http://schemas.openxmlformats.org/officeDocument/2006/relationships/slideLayout" Target="../slideLayouts/slideLayout85.xml"/><Relationship Id="rId4" Type="http://schemas.openxmlformats.org/officeDocument/2006/relationships/slideLayout" Target="../slideLayouts/slideLayout86.xml"/><Relationship Id="rId5" Type="http://schemas.openxmlformats.org/officeDocument/2006/relationships/slideLayout" Target="../slideLayouts/slideLayout87.xml"/><Relationship Id="rId6" Type="http://schemas.openxmlformats.org/officeDocument/2006/relationships/slideLayout" Target="../slideLayouts/slideLayout88.xml"/><Relationship Id="rId7" Type="http://schemas.openxmlformats.org/officeDocument/2006/relationships/slideLayout" Target="../slideLayouts/slideLayout89.xml"/><Relationship Id="rId8" Type="http://schemas.openxmlformats.org/officeDocument/2006/relationships/slideLayout" Target="../slideLayouts/slideLayout90.xml"/><Relationship Id="rId9" Type="http://schemas.openxmlformats.org/officeDocument/2006/relationships/slideLayout" Target="../slideLayouts/slideLayout91.xml"/><Relationship Id="rId10" Type="http://schemas.openxmlformats.org/officeDocument/2006/relationships/slideLayout" Target="../slideLayouts/slideLayout92.xml"/></Relationships>
</file>

<file path=ppt/slideMasters/_rels/slideMaster9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06.xml"/><Relationship Id="rId12" Type="http://schemas.openxmlformats.org/officeDocument/2006/relationships/theme" Target="../theme/theme9.xml"/><Relationship Id="rId1" Type="http://schemas.openxmlformats.org/officeDocument/2006/relationships/slideLayout" Target="../slideLayouts/slideLayout96.xml"/><Relationship Id="rId2" Type="http://schemas.openxmlformats.org/officeDocument/2006/relationships/slideLayout" Target="../slideLayouts/slideLayout97.xml"/><Relationship Id="rId3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9.xml"/><Relationship Id="rId5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1.xml"/><Relationship Id="rId7" Type="http://schemas.openxmlformats.org/officeDocument/2006/relationships/slideLayout" Target="../slideLayouts/slideLayout102.xml"/><Relationship Id="rId8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5.xml"/></Relationships>
</file>

<file path=ppt/slideMasters/_rels/slideMaster10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7.xml"/><Relationship Id="rId12" Type="http://schemas.openxmlformats.org/officeDocument/2006/relationships/theme" Target="../theme/theme10.xml"/><Relationship Id="rId1" Type="http://schemas.openxmlformats.org/officeDocument/2006/relationships/slideLayout" Target="../slideLayouts/slideLayout107.xml"/><Relationship Id="rId2" Type="http://schemas.openxmlformats.org/officeDocument/2006/relationships/slideLayout" Target="../slideLayouts/slideLayout108.xml"/><Relationship Id="rId3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2.xml"/><Relationship Id="rId7" Type="http://schemas.openxmlformats.org/officeDocument/2006/relationships/slideLayout" Target="../slideLayouts/slideLayout113.xml"/><Relationship Id="rId8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16.xml"/></Relationships>
</file>

<file path=ppt/slideMasters/_rels/slideMaster1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28.xml"/><Relationship Id="rId12" Type="http://schemas.openxmlformats.org/officeDocument/2006/relationships/theme" Target="../theme/theme11.xml"/><Relationship Id="rId1" Type="http://schemas.openxmlformats.org/officeDocument/2006/relationships/slideLayout" Target="../slideLayouts/slideLayout118.xml"/><Relationship Id="rId2" Type="http://schemas.openxmlformats.org/officeDocument/2006/relationships/slideLayout" Target="../slideLayouts/slideLayout119.xml"/><Relationship Id="rId3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3.xml"/><Relationship Id="rId7" Type="http://schemas.openxmlformats.org/officeDocument/2006/relationships/slideLayout" Target="../slideLayouts/slideLayout124.xml"/><Relationship Id="rId8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27.xml"/></Relationships>
</file>

<file path=ppt/slideMasters/_rels/slideMaster1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39.xml"/><Relationship Id="rId12" Type="http://schemas.openxmlformats.org/officeDocument/2006/relationships/slideLayout" Target="../slideLayouts/slideLayout140.xml"/><Relationship Id="rId13" Type="http://schemas.openxmlformats.org/officeDocument/2006/relationships/theme" Target="../theme/theme12.xml"/><Relationship Id="rId1" Type="http://schemas.openxmlformats.org/officeDocument/2006/relationships/slideLayout" Target="../slideLayouts/slideLayout129.xml"/><Relationship Id="rId2" Type="http://schemas.openxmlformats.org/officeDocument/2006/relationships/slideLayout" Target="../slideLayouts/slideLayout130.xml"/><Relationship Id="rId3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4.xml"/><Relationship Id="rId7" Type="http://schemas.openxmlformats.org/officeDocument/2006/relationships/slideLayout" Target="../slideLayouts/slideLayout135.xml"/><Relationship Id="rId8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38.xml"/></Relationships>
</file>

<file path=ppt/slideMasters/_rels/slideMaster1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51.xml"/><Relationship Id="rId12" Type="http://schemas.openxmlformats.org/officeDocument/2006/relationships/slideLayout" Target="../slideLayouts/slideLayout152.xml"/><Relationship Id="rId13" Type="http://schemas.openxmlformats.org/officeDocument/2006/relationships/theme" Target="../theme/theme13.xml"/><Relationship Id="rId1" Type="http://schemas.openxmlformats.org/officeDocument/2006/relationships/slideLayout" Target="../slideLayouts/slideLayout141.xml"/><Relationship Id="rId2" Type="http://schemas.openxmlformats.org/officeDocument/2006/relationships/slideLayout" Target="../slideLayouts/slideLayout142.xml"/><Relationship Id="rId3" Type="http://schemas.openxmlformats.org/officeDocument/2006/relationships/slideLayout" Target="../slideLayouts/slideLayout143.xml"/><Relationship Id="rId4" Type="http://schemas.openxmlformats.org/officeDocument/2006/relationships/slideLayout" Target="../slideLayouts/slideLayout144.xml"/><Relationship Id="rId5" Type="http://schemas.openxmlformats.org/officeDocument/2006/relationships/slideLayout" Target="../slideLayouts/slideLayout145.xml"/><Relationship Id="rId6" Type="http://schemas.openxmlformats.org/officeDocument/2006/relationships/slideLayout" Target="../slideLayouts/slideLayout146.xml"/><Relationship Id="rId7" Type="http://schemas.openxmlformats.org/officeDocument/2006/relationships/slideLayout" Target="../slideLayouts/slideLayout147.xml"/><Relationship Id="rId8" Type="http://schemas.openxmlformats.org/officeDocument/2006/relationships/slideLayout" Target="../slideLayouts/slideLayout148.xml"/><Relationship Id="rId9" Type="http://schemas.openxmlformats.org/officeDocument/2006/relationships/slideLayout" Target="../slideLayouts/slideLayout149.xml"/><Relationship Id="rId10" Type="http://schemas.openxmlformats.org/officeDocument/2006/relationships/slideLayout" Target="../slideLayouts/slideLayout150.xml"/></Relationships>
</file>

<file path=ppt/slideMasters/_rels/slideMaster1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63.xml"/><Relationship Id="rId12" Type="http://schemas.openxmlformats.org/officeDocument/2006/relationships/theme" Target="../theme/theme14.xml"/><Relationship Id="rId1" Type="http://schemas.openxmlformats.org/officeDocument/2006/relationships/slideLayout" Target="../slideLayouts/slideLayout153.xml"/><Relationship Id="rId2" Type="http://schemas.openxmlformats.org/officeDocument/2006/relationships/slideLayout" Target="../slideLayouts/slideLayout154.xml"/><Relationship Id="rId3" Type="http://schemas.openxmlformats.org/officeDocument/2006/relationships/slideLayout" Target="../slideLayouts/slideLayout155.xml"/><Relationship Id="rId4" Type="http://schemas.openxmlformats.org/officeDocument/2006/relationships/slideLayout" Target="../slideLayouts/slideLayout156.xml"/><Relationship Id="rId5" Type="http://schemas.openxmlformats.org/officeDocument/2006/relationships/slideLayout" Target="../slideLayouts/slideLayout157.xml"/><Relationship Id="rId6" Type="http://schemas.openxmlformats.org/officeDocument/2006/relationships/slideLayout" Target="../slideLayouts/slideLayout158.xml"/><Relationship Id="rId7" Type="http://schemas.openxmlformats.org/officeDocument/2006/relationships/slideLayout" Target="../slideLayouts/slideLayout159.xml"/><Relationship Id="rId8" Type="http://schemas.openxmlformats.org/officeDocument/2006/relationships/slideLayout" Target="../slideLayouts/slideLayout160.xml"/><Relationship Id="rId9" Type="http://schemas.openxmlformats.org/officeDocument/2006/relationships/slideLayout" Target="../slideLayouts/slideLayout161.xml"/><Relationship Id="rId10" Type="http://schemas.openxmlformats.org/officeDocument/2006/relationships/slideLayout" Target="../slideLayouts/slideLayout16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B69C15-E776-B448-B202-5A8224C343A7}" type="datetimeFigureOut">
              <a:t>06/11/14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782B42-CED2-2142-BCB6-C31E176BF641}" type="slidenum"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304920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6"/>
          <p:cNvGrpSpPr>
            <a:grpSpLocks/>
          </p:cNvGrpSpPr>
          <p:nvPr/>
        </p:nvGrpSpPr>
        <p:grpSpPr bwMode="auto">
          <a:xfrm>
            <a:off x="0" y="0"/>
            <a:ext cx="8480425" cy="6173788"/>
            <a:chOff x="0" y="0"/>
            <a:chExt cx="5341" cy="3889"/>
          </a:xfrm>
        </p:grpSpPr>
        <p:sp>
          <p:nvSpPr>
            <p:cNvPr id="2" name="Freeform 2"/>
            <p:cNvSpPr>
              <a:spLocks/>
            </p:cNvSpPr>
            <p:nvPr/>
          </p:nvSpPr>
          <p:spPr bwMode="ltGray">
            <a:xfrm>
              <a:off x="0" y="0"/>
              <a:ext cx="3863" cy="3889"/>
            </a:xfrm>
            <a:custGeom>
              <a:avLst/>
              <a:gdLst>
                <a:gd name="T0" fmla="*/ 3862 w 3863"/>
                <a:gd name="T1" fmla="*/ 3418 h 3889"/>
                <a:gd name="T2" fmla="*/ 457 w 3863"/>
                <a:gd name="T3" fmla="*/ 0 h 3889"/>
                <a:gd name="T4" fmla="*/ 0 w 3863"/>
                <a:gd name="T5" fmla="*/ 0 h 3889"/>
                <a:gd name="T6" fmla="*/ 0 w 3863"/>
                <a:gd name="T7" fmla="*/ 481 h 3889"/>
                <a:gd name="T8" fmla="*/ 3394 w 3863"/>
                <a:gd name="T9" fmla="*/ 3888 h 3889"/>
                <a:gd name="T10" fmla="*/ 3862 w 3863"/>
                <a:gd name="T11" fmla="*/ 3418 h 38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63" h="3889">
                  <a:moveTo>
                    <a:pt x="3862" y="3418"/>
                  </a:moveTo>
                  <a:lnTo>
                    <a:pt x="457" y="0"/>
                  </a:lnTo>
                  <a:lnTo>
                    <a:pt x="0" y="0"/>
                  </a:lnTo>
                  <a:lnTo>
                    <a:pt x="0" y="481"/>
                  </a:lnTo>
                  <a:lnTo>
                    <a:pt x="3394" y="3888"/>
                  </a:lnTo>
                  <a:lnTo>
                    <a:pt x="3862" y="3418"/>
                  </a:lnTo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 b="1">
                <a:solidFill>
                  <a:srgbClr val="000066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027" name="Freeform 3"/>
            <p:cNvSpPr>
              <a:spLocks/>
            </p:cNvSpPr>
            <p:nvPr/>
          </p:nvSpPr>
          <p:spPr bwMode="ltGray">
            <a:xfrm>
              <a:off x="860" y="0"/>
              <a:ext cx="3394" cy="3223"/>
            </a:xfrm>
            <a:custGeom>
              <a:avLst/>
              <a:gdLst>
                <a:gd name="T0" fmla="*/ 370 w 3394"/>
                <a:gd name="T1" fmla="*/ 0 h 3223"/>
                <a:gd name="T2" fmla="*/ 3393 w 3394"/>
                <a:gd name="T3" fmla="*/ 3036 h 3223"/>
                <a:gd name="T4" fmla="*/ 3208 w 3394"/>
                <a:gd name="T5" fmla="*/ 3222 h 3223"/>
                <a:gd name="T6" fmla="*/ 0 w 3394"/>
                <a:gd name="T7" fmla="*/ 0 h 3223"/>
                <a:gd name="T8" fmla="*/ 370 w 3394"/>
                <a:gd name="T9" fmla="*/ 0 h 3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94" h="3223">
                  <a:moveTo>
                    <a:pt x="370" y="0"/>
                  </a:moveTo>
                  <a:lnTo>
                    <a:pt x="3393" y="3036"/>
                  </a:lnTo>
                  <a:lnTo>
                    <a:pt x="3208" y="3222"/>
                  </a:lnTo>
                  <a:lnTo>
                    <a:pt x="0" y="0"/>
                  </a:lnTo>
                  <a:lnTo>
                    <a:pt x="370" y="0"/>
                  </a:lnTo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 b="1">
                <a:solidFill>
                  <a:srgbClr val="000066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3" name="Freeform 4"/>
            <p:cNvSpPr>
              <a:spLocks/>
            </p:cNvSpPr>
            <p:nvPr/>
          </p:nvSpPr>
          <p:spPr bwMode="ltGray">
            <a:xfrm>
              <a:off x="2187" y="0"/>
              <a:ext cx="2859" cy="2556"/>
            </a:xfrm>
            <a:custGeom>
              <a:avLst/>
              <a:gdLst>
                <a:gd name="T0" fmla="*/ 630 w 2859"/>
                <a:gd name="T1" fmla="*/ 0 h 2556"/>
                <a:gd name="T2" fmla="*/ 2858 w 2859"/>
                <a:gd name="T3" fmla="*/ 2238 h 2556"/>
                <a:gd name="T4" fmla="*/ 2543 w 2859"/>
                <a:gd name="T5" fmla="*/ 2555 h 2556"/>
                <a:gd name="T6" fmla="*/ 0 w 2859"/>
                <a:gd name="T7" fmla="*/ 0 h 2556"/>
                <a:gd name="T8" fmla="*/ 630 w 2859"/>
                <a:gd name="T9" fmla="*/ 0 h 25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59" h="2556">
                  <a:moveTo>
                    <a:pt x="630" y="0"/>
                  </a:moveTo>
                  <a:lnTo>
                    <a:pt x="2858" y="2238"/>
                  </a:lnTo>
                  <a:lnTo>
                    <a:pt x="2543" y="2555"/>
                  </a:lnTo>
                  <a:lnTo>
                    <a:pt x="0" y="0"/>
                  </a:lnTo>
                  <a:lnTo>
                    <a:pt x="630" y="0"/>
                  </a:lnTo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 b="1">
                <a:solidFill>
                  <a:srgbClr val="000066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4" name="Freeform 5"/>
            <p:cNvSpPr>
              <a:spLocks/>
            </p:cNvSpPr>
            <p:nvPr/>
          </p:nvSpPr>
          <p:spPr bwMode="ltGray">
            <a:xfrm>
              <a:off x="3055" y="0"/>
              <a:ext cx="2286" cy="2121"/>
            </a:xfrm>
            <a:custGeom>
              <a:avLst/>
              <a:gdLst>
                <a:gd name="T0" fmla="*/ 0 w 2286"/>
                <a:gd name="T1" fmla="*/ 0 h 2121"/>
                <a:gd name="T2" fmla="*/ 2111 w 2286"/>
                <a:gd name="T3" fmla="*/ 2120 h 2121"/>
                <a:gd name="T4" fmla="*/ 2285 w 2286"/>
                <a:gd name="T5" fmla="*/ 1945 h 2121"/>
                <a:gd name="T6" fmla="*/ 348 w 2286"/>
                <a:gd name="T7" fmla="*/ 0 h 2121"/>
                <a:gd name="T8" fmla="*/ 0 w 2286"/>
                <a:gd name="T9" fmla="*/ 0 h 2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86" h="2121">
                  <a:moveTo>
                    <a:pt x="0" y="0"/>
                  </a:moveTo>
                  <a:lnTo>
                    <a:pt x="2111" y="2120"/>
                  </a:lnTo>
                  <a:lnTo>
                    <a:pt x="2285" y="1945"/>
                  </a:lnTo>
                  <a:lnTo>
                    <a:pt x="348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 b="1">
                <a:solidFill>
                  <a:srgbClr val="000066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</p:grpSp>
      <p:sp>
        <p:nvSpPr>
          <p:cNvPr id="1031" name="Rectangle 7"/>
          <p:cNvSpPr>
            <a:spLocks noGrp="1" noChangeArrowheads="1"/>
          </p:cNvSpPr>
          <p:nvPr>
            <p:ph type="title"/>
          </p:nvPr>
        </p:nvSpPr>
        <p:spPr bwMode="invGray">
          <a:xfrm>
            <a:off x="2181225" y="0"/>
            <a:ext cx="6962775" cy="649288"/>
          </a:xfrm>
          <a:prstGeom prst="rect">
            <a:avLst/>
          </a:prstGeom>
          <a:solidFill>
            <a:srgbClr val="00336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2030" tIns="46016" rIns="92030" bIns="46016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ITC-irst</a:t>
            </a:r>
          </a:p>
        </p:txBody>
      </p:sp>
      <p:graphicFrame>
        <p:nvGraphicFramePr>
          <p:cNvPr id="1028" name="Object 16"/>
          <p:cNvGraphicFramePr>
            <a:graphicFrameLocks noChangeAspect="1"/>
          </p:cNvGraphicFramePr>
          <p:nvPr/>
        </p:nvGraphicFramePr>
        <p:xfrm>
          <a:off x="263525" y="14288"/>
          <a:ext cx="1423988" cy="593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98" name="Immagine" r:id="rId16" imgW="2122850" imgH="885966" progId="Word.Picture.8">
                  <p:embed/>
                </p:oleObj>
              </mc:Choice>
              <mc:Fallback>
                <p:oleObj name="Immagine" r:id="rId16" imgW="2122850" imgH="885966" progId="Word.Picture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3525" y="14288"/>
                        <a:ext cx="1423988" cy="593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gradFill rotWithShape="0">
                              <a:gsLst>
                                <a:gs pos="0">
                                  <a:srgbClr val="FFFFFF"/>
                                </a:gs>
                                <a:gs pos="50000">
                                  <a:srgbClr val="CCFFCC"/>
                                </a:gs>
                                <a:gs pos="100000">
                                  <a:srgbClr val="FFFFFF"/>
                                </a:gs>
                              </a:gsLst>
                              <a:lin ang="5400000" scaled="1"/>
                            </a:gra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9" name="Base" hidden="1"/>
          <p:cNvGraphicFramePr>
            <a:graphicFrameLocks/>
          </p:cNvGraphicFramePr>
          <p:nvPr userDrawn="1"/>
        </p:nvGraphicFramePr>
        <p:xfrm>
          <a:off x="1524000" y="1165225"/>
          <a:ext cx="6096000" cy="4525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99" r:id="rId18" imgW="0" imgH="0" progId="PowerPoint.Show.8">
                  <p:embed/>
                </p:oleObj>
              </mc:Choice>
              <mc:Fallback>
                <p:oleObj r:id="rId18" imgW="0" imgH="0" progId="PowerPoint.Show.8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165225"/>
                        <a:ext cx="6096000" cy="45259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44" name="Line 20"/>
          <p:cNvSpPr>
            <a:spLocks noChangeShapeType="1"/>
          </p:cNvSpPr>
          <p:nvPr userDrawn="1"/>
        </p:nvSpPr>
        <p:spPr bwMode="auto">
          <a:xfrm>
            <a:off x="179388" y="6597650"/>
            <a:ext cx="8785225" cy="0"/>
          </a:xfrm>
          <a:prstGeom prst="line">
            <a:avLst/>
          </a:prstGeom>
          <a:noFill/>
          <a:ln w="28575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68" tIns="46035" rIns="92068" bIns="46035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it-IT" sz="2400" b="1">
              <a:solidFill>
                <a:srgbClr val="000066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45" name="Text Box 21"/>
          <p:cNvSpPr txBox="1">
            <a:spLocks noChangeArrowheads="1"/>
          </p:cNvSpPr>
          <p:nvPr userDrawn="1"/>
        </p:nvSpPr>
        <p:spPr bwMode="auto">
          <a:xfrm>
            <a:off x="107950" y="6580188"/>
            <a:ext cx="168116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68" tIns="46035" rIns="92068" bIns="46035">
            <a:spAutoFit/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00" b="1">
                <a:solidFill>
                  <a:srgbClr val="000066"/>
                </a:solidFill>
                <a:latin typeface="Arial" charset="0"/>
                <a:ea typeface="ＭＳ Ｐゴシック" charset="0"/>
                <a:cs typeface="ＭＳ Ｐゴシック" charset="0"/>
              </a:rPr>
              <a:t>Claudio Piemonte</a:t>
            </a:r>
          </a:p>
        </p:txBody>
      </p:sp>
      <p:sp>
        <p:nvSpPr>
          <p:cNvPr id="1046" name="Text Box 22"/>
          <p:cNvSpPr txBox="1">
            <a:spLocks noChangeArrowheads="1"/>
          </p:cNvSpPr>
          <p:nvPr userDrawn="1"/>
        </p:nvSpPr>
        <p:spPr bwMode="auto">
          <a:xfrm>
            <a:off x="7277100" y="6578600"/>
            <a:ext cx="134461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68" tIns="46035" rIns="92068" bIns="46035">
            <a:spAutoFit/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00" b="1">
                <a:solidFill>
                  <a:srgbClr val="000066"/>
                </a:solidFill>
                <a:latin typeface="Arial" charset="0"/>
                <a:ea typeface="ＭＳ Ｐゴシック" charset="0"/>
                <a:cs typeface="ＭＳ Ｐゴシック" charset="0"/>
              </a:rPr>
              <a:t>June  9</a:t>
            </a:r>
            <a:r>
              <a:rPr lang="en-US" sz="1400" b="1" baseline="30000">
                <a:solidFill>
                  <a:srgbClr val="000066"/>
                </a:solidFill>
                <a:latin typeface="Arial" charset="0"/>
                <a:ea typeface="ＭＳ Ｐゴシック" charset="0"/>
                <a:cs typeface="ＭＳ Ｐゴシック" charset="0"/>
              </a:rPr>
              <a:t>th</a:t>
            </a:r>
            <a:r>
              <a:rPr lang="en-US" sz="1400" b="1">
                <a:solidFill>
                  <a:srgbClr val="000066"/>
                </a:solidFill>
                <a:latin typeface="Arial" charset="0"/>
                <a:ea typeface="ＭＳ Ｐゴシック" charset="0"/>
                <a:cs typeface="ＭＳ Ｐゴシック" charset="0"/>
              </a:rPr>
              <a:t> 2006</a:t>
            </a:r>
          </a:p>
        </p:txBody>
      </p:sp>
      <p:sp>
        <p:nvSpPr>
          <p:cNvPr id="1047" name="Text Box 23"/>
          <p:cNvSpPr txBox="1">
            <a:spLocks noChangeArrowheads="1"/>
          </p:cNvSpPr>
          <p:nvPr userDrawn="1"/>
        </p:nvSpPr>
        <p:spPr bwMode="auto">
          <a:xfrm>
            <a:off x="3573463" y="6580188"/>
            <a:ext cx="200977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68" tIns="46035" rIns="92068" bIns="46035">
            <a:spAutoFit/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00" b="1">
                <a:solidFill>
                  <a:srgbClr val="000066"/>
                </a:solidFill>
                <a:latin typeface="Arial" charset="0"/>
                <a:ea typeface="ＭＳ Ｐゴシック" charset="0"/>
                <a:cs typeface="ＭＳ Ｐゴシック" charset="0"/>
              </a:rPr>
              <a:t>Roma, EUSO meeting</a:t>
            </a:r>
          </a:p>
        </p:txBody>
      </p:sp>
    </p:spTree>
    <p:extLst>
      <p:ext uri="{BB962C8B-B14F-4D97-AF65-F5344CB8AC3E}">
        <p14:creationId xmlns:p14="http://schemas.microsoft.com/office/powerpoint/2010/main" val="4229440828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+mj-lt"/>
          <a:ea typeface="+mj-ea"/>
          <a:cs typeface="ＭＳ Ｐゴシック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Helvetica" charset="0"/>
          <a:ea typeface="ＭＳ Ｐゴシック" charset="0"/>
          <a:cs typeface="ＭＳ Ｐゴシック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Helvetica" charset="0"/>
          <a:ea typeface="ＭＳ Ｐゴシック" charset="0"/>
          <a:cs typeface="ＭＳ Ｐゴシック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Helvetica" charset="0"/>
          <a:ea typeface="ＭＳ Ｐゴシック" charset="0"/>
          <a:cs typeface="ＭＳ Ｐゴシック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Helvetica" charset="0"/>
          <a:ea typeface="ＭＳ Ｐゴシック" charset="0"/>
          <a:cs typeface="ＭＳ Ｐゴシック" charset="0"/>
        </a:defRPr>
      </a:lvl5pPr>
      <a:lvl6pPr marL="457200" algn="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Helvetica" charset="0"/>
          <a:ea typeface="ＭＳ Ｐゴシック" charset="0"/>
        </a:defRPr>
      </a:lvl6pPr>
      <a:lvl7pPr marL="914400" algn="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Helvetica" charset="0"/>
          <a:ea typeface="ＭＳ Ｐゴシック" charset="0"/>
        </a:defRPr>
      </a:lvl7pPr>
      <a:lvl8pPr marL="1371600" algn="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Helvetica" charset="0"/>
          <a:ea typeface="ＭＳ Ｐゴシック" charset="0"/>
        </a:defRPr>
      </a:lvl8pPr>
      <a:lvl9pPr marL="1828800" algn="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Helvetica" charset="0"/>
          <a:ea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0033CC"/>
        </a:buClr>
        <a:buSzPct val="75000"/>
        <a:buFont typeface="Symbol" charset="0"/>
        <a:buChar char="·"/>
        <a:defRPr sz="2400">
          <a:solidFill>
            <a:srgbClr val="0033CC"/>
          </a:solidFill>
          <a:latin typeface="+mn-lt"/>
          <a:ea typeface="+mn-ea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sz="2400">
          <a:solidFill>
            <a:srgbClr val="0033CC"/>
          </a:solidFill>
          <a:latin typeface="+mn-lt"/>
          <a:ea typeface="+mn-ea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»"/>
        <a:defRPr sz="2400">
          <a:solidFill>
            <a:srgbClr val="0033CC"/>
          </a:solidFill>
          <a:latin typeface="+mn-lt"/>
          <a:ea typeface="+mn-ea"/>
        </a:defRPr>
      </a:lvl3pPr>
      <a:lvl4pPr marL="1560513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64000"/>
        <a:buFont typeface="Monotype Sorts" charset="0"/>
        <a:buChar char="n"/>
        <a:defRPr sz="2400">
          <a:solidFill>
            <a:srgbClr val="0033CC"/>
          </a:solidFill>
          <a:latin typeface="+mn-lt"/>
          <a:ea typeface="+mn-ea"/>
        </a:defRPr>
      </a:lvl4pPr>
      <a:lvl5pPr marL="1979613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sz="2400">
          <a:solidFill>
            <a:srgbClr val="0033CC"/>
          </a:solidFill>
          <a:latin typeface="+mn-lt"/>
          <a:ea typeface="+mn-ea"/>
        </a:defRPr>
      </a:lvl5pPr>
      <a:lvl6pPr marL="2436813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sz="2400">
          <a:solidFill>
            <a:srgbClr val="0033CC"/>
          </a:solidFill>
          <a:latin typeface="+mn-lt"/>
          <a:ea typeface="+mn-ea"/>
        </a:defRPr>
      </a:lvl6pPr>
      <a:lvl7pPr marL="2894013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sz="2400">
          <a:solidFill>
            <a:srgbClr val="0033CC"/>
          </a:solidFill>
          <a:latin typeface="+mn-lt"/>
          <a:ea typeface="+mn-ea"/>
        </a:defRPr>
      </a:lvl7pPr>
      <a:lvl8pPr marL="3351213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sz="2400">
          <a:solidFill>
            <a:srgbClr val="0033CC"/>
          </a:solidFill>
          <a:latin typeface="+mn-lt"/>
          <a:ea typeface="+mn-ea"/>
        </a:defRPr>
      </a:lvl8pPr>
      <a:lvl9pPr marL="3808413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sz="2400">
          <a:solidFill>
            <a:srgbClr val="0033CC"/>
          </a:solidFill>
          <a:latin typeface="+mn-lt"/>
          <a:ea typeface="+mn-ea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98" name="Group 2"/>
          <p:cNvGrpSpPr>
            <a:grpSpLocks/>
          </p:cNvGrpSpPr>
          <p:nvPr/>
        </p:nvGrpSpPr>
        <p:grpSpPr bwMode="auto">
          <a:xfrm>
            <a:off x="0" y="6350"/>
            <a:ext cx="9140825" cy="6851650"/>
            <a:chOff x="0" y="4"/>
            <a:chExt cx="5758" cy="4316"/>
          </a:xfrm>
        </p:grpSpPr>
        <p:sp>
          <p:nvSpPr>
            <p:cNvPr id="4099" name="Freeform 3"/>
            <p:cNvSpPr>
              <a:spLocks/>
            </p:cNvSpPr>
            <p:nvPr/>
          </p:nvSpPr>
          <p:spPr bwMode="hidden">
            <a:xfrm>
              <a:off x="558" y="1161"/>
              <a:ext cx="5200" cy="3159"/>
            </a:xfrm>
            <a:custGeom>
              <a:avLst/>
              <a:gdLst>
                <a:gd name="T0" fmla="*/ 0 w 5184"/>
                <a:gd name="T1" fmla="*/ 3159 h 3159"/>
                <a:gd name="T2" fmla="*/ 5184 w 5184"/>
                <a:gd name="T3" fmla="*/ 3159 h 3159"/>
                <a:gd name="T4" fmla="*/ 5184 w 5184"/>
                <a:gd name="T5" fmla="*/ 0 h 3159"/>
                <a:gd name="T6" fmla="*/ 0 w 5184"/>
                <a:gd name="T7" fmla="*/ 0 h 3159"/>
                <a:gd name="T8" fmla="*/ 0 w 5184"/>
                <a:gd name="T9" fmla="*/ 3159 h 3159"/>
                <a:gd name="T10" fmla="*/ 0 w 5184"/>
                <a:gd name="T11" fmla="*/ 3159 h 3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184" h="3159">
                  <a:moveTo>
                    <a:pt x="0" y="3159"/>
                  </a:moveTo>
                  <a:lnTo>
                    <a:pt x="5184" y="3159"/>
                  </a:lnTo>
                  <a:lnTo>
                    <a:pt x="5184" y="0"/>
                  </a:lnTo>
                  <a:lnTo>
                    <a:pt x="0" y="0"/>
                  </a:lnTo>
                  <a:lnTo>
                    <a:pt x="0" y="3159"/>
                  </a:lnTo>
                  <a:lnTo>
                    <a:pt x="0" y="315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it-IT" smtClean="0">
                <a:solidFill>
                  <a:srgbClr val="FFFFFF"/>
                </a:solidFill>
                <a:latin typeface="Tahoma" charset="0"/>
                <a:ea typeface="ＭＳ Ｐゴシック" charset="0"/>
              </a:endParaRPr>
            </a:p>
          </p:txBody>
        </p:sp>
        <p:sp>
          <p:nvSpPr>
            <p:cNvPr id="4100" name="Freeform 4"/>
            <p:cNvSpPr>
              <a:spLocks/>
            </p:cNvSpPr>
            <p:nvPr/>
          </p:nvSpPr>
          <p:spPr bwMode="hidden">
            <a:xfrm>
              <a:off x="0" y="1161"/>
              <a:ext cx="558" cy="3159"/>
            </a:xfrm>
            <a:custGeom>
              <a:avLst/>
              <a:gdLst>
                <a:gd name="T0" fmla="*/ 0 w 556"/>
                <a:gd name="T1" fmla="*/ 0 h 3159"/>
                <a:gd name="T2" fmla="*/ 0 w 556"/>
                <a:gd name="T3" fmla="*/ 3159 h 3159"/>
                <a:gd name="T4" fmla="*/ 556 w 556"/>
                <a:gd name="T5" fmla="*/ 3159 h 3159"/>
                <a:gd name="T6" fmla="*/ 556 w 556"/>
                <a:gd name="T7" fmla="*/ 0 h 3159"/>
                <a:gd name="T8" fmla="*/ 0 w 556"/>
                <a:gd name="T9" fmla="*/ 0 h 3159"/>
                <a:gd name="T10" fmla="*/ 0 w 556"/>
                <a:gd name="T11" fmla="*/ 0 h 3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56" h="3159">
                  <a:moveTo>
                    <a:pt x="0" y="0"/>
                  </a:moveTo>
                  <a:lnTo>
                    <a:pt x="0" y="3159"/>
                  </a:lnTo>
                  <a:lnTo>
                    <a:pt x="556" y="3159"/>
                  </a:lnTo>
                  <a:lnTo>
                    <a:pt x="55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it-IT" smtClean="0">
                <a:solidFill>
                  <a:srgbClr val="FFFFFF"/>
                </a:solidFill>
                <a:latin typeface="Tahoma" charset="0"/>
                <a:ea typeface="ＭＳ Ｐゴシック" charset="0"/>
              </a:endParaRPr>
            </a:p>
          </p:txBody>
        </p:sp>
        <p:grpSp>
          <p:nvGrpSpPr>
            <p:cNvPr id="4101" name="Group 5"/>
            <p:cNvGrpSpPr>
              <a:grpSpLocks/>
            </p:cNvGrpSpPr>
            <p:nvPr userDrawn="1"/>
          </p:nvGrpSpPr>
          <p:grpSpPr bwMode="auto">
            <a:xfrm>
              <a:off x="0" y="4"/>
              <a:ext cx="5758" cy="4316"/>
              <a:chOff x="0" y="4"/>
              <a:chExt cx="5758" cy="4316"/>
            </a:xfrm>
          </p:grpSpPr>
          <p:sp>
            <p:nvSpPr>
              <p:cNvPr id="4102" name="Freeform 6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it-IT" smtClean="0">
                  <a:solidFill>
                    <a:srgbClr val="FFFFFF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4103" name="Freeform 7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it-IT" smtClean="0">
                  <a:solidFill>
                    <a:srgbClr val="FFFFFF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4104" name="Freeform 8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24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24 w 4724"/>
                  <a:gd name="T7" fmla="*/ 12 h 12"/>
                  <a:gd name="T8" fmla="*/ 4724 w 4724"/>
                  <a:gd name="T9" fmla="*/ 0 h 12"/>
                  <a:gd name="T10" fmla="*/ 4724 w 4724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it-IT" smtClean="0">
                  <a:solidFill>
                    <a:srgbClr val="FFFFFF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4105" name="Freeform 9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it-IT" smtClean="0">
                  <a:solidFill>
                    <a:srgbClr val="FFFFFF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4106" name="Freeform 10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it-IT" smtClean="0">
                  <a:solidFill>
                    <a:srgbClr val="FFFFFF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4107" name="Freeform 11"/>
              <p:cNvSpPr>
                <a:spLocks/>
              </p:cNvSpPr>
              <p:nvPr/>
            </p:nvSpPr>
            <p:spPr bwMode="ltGray">
              <a:xfrm>
                <a:off x="552" y="951"/>
                <a:ext cx="12" cy="420"/>
              </a:xfrm>
              <a:custGeom>
                <a:avLst/>
                <a:gdLst>
                  <a:gd name="T0" fmla="*/ 0 w 12"/>
                  <a:gd name="T1" fmla="*/ 0 h 420"/>
                  <a:gd name="T2" fmla="*/ 0 w 12"/>
                  <a:gd name="T3" fmla="*/ 420 h 420"/>
                  <a:gd name="T4" fmla="*/ 12 w 12"/>
                  <a:gd name="T5" fmla="*/ 420 h 420"/>
                  <a:gd name="T6" fmla="*/ 12 w 12"/>
                  <a:gd name="T7" fmla="*/ 0 h 420"/>
                  <a:gd name="T8" fmla="*/ 0 w 12"/>
                  <a:gd name="T9" fmla="*/ 0 h 420"/>
                  <a:gd name="T10" fmla="*/ 0 w 12"/>
                  <a:gd name="T11" fmla="*/ 0 h 4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420">
                    <a:moveTo>
                      <a:pt x="0" y="0"/>
                    </a:moveTo>
                    <a:lnTo>
                      <a:pt x="0" y="420"/>
                    </a:lnTo>
                    <a:lnTo>
                      <a:pt x="12" y="42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it-IT" smtClean="0">
                  <a:solidFill>
                    <a:srgbClr val="FFFFFF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4108" name="Freeform 12"/>
              <p:cNvSpPr>
                <a:spLocks/>
              </p:cNvSpPr>
              <p:nvPr/>
            </p:nvSpPr>
            <p:spPr bwMode="ltGray">
              <a:xfrm>
                <a:off x="0" y="1155"/>
                <a:ext cx="351" cy="12"/>
              </a:xfrm>
              <a:custGeom>
                <a:avLst/>
                <a:gdLst>
                  <a:gd name="T0" fmla="*/ 0 w 251"/>
                  <a:gd name="T1" fmla="*/ 0 h 12"/>
                  <a:gd name="T2" fmla="*/ 0 w 251"/>
                  <a:gd name="T3" fmla="*/ 12 h 12"/>
                  <a:gd name="T4" fmla="*/ 251 w 251"/>
                  <a:gd name="T5" fmla="*/ 12 h 12"/>
                  <a:gd name="T6" fmla="*/ 251 w 251"/>
                  <a:gd name="T7" fmla="*/ 0 h 12"/>
                  <a:gd name="T8" fmla="*/ 0 w 251"/>
                  <a:gd name="T9" fmla="*/ 0 h 12"/>
                  <a:gd name="T10" fmla="*/ 0 w 251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0" y="0"/>
                    </a:move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it-IT" smtClean="0">
                  <a:solidFill>
                    <a:srgbClr val="FFFFFF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4109" name="Freeform 13"/>
              <p:cNvSpPr>
                <a:spLocks/>
              </p:cNvSpPr>
              <p:nvPr/>
            </p:nvSpPr>
            <p:spPr bwMode="ltGray">
              <a:xfrm>
                <a:off x="767" y="1155"/>
                <a:ext cx="252" cy="12"/>
              </a:xfrm>
              <a:custGeom>
                <a:avLst/>
                <a:gdLst>
                  <a:gd name="T0" fmla="*/ 251 w 251"/>
                  <a:gd name="T1" fmla="*/ 0 h 12"/>
                  <a:gd name="T2" fmla="*/ 0 w 251"/>
                  <a:gd name="T3" fmla="*/ 0 h 12"/>
                  <a:gd name="T4" fmla="*/ 0 w 251"/>
                  <a:gd name="T5" fmla="*/ 12 h 12"/>
                  <a:gd name="T6" fmla="*/ 251 w 251"/>
                  <a:gd name="T7" fmla="*/ 12 h 12"/>
                  <a:gd name="T8" fmla="*/ 251 w 251"/>
                  <a:gd name="T9" fmla="*/ 0 h 12"/>
                  <a:gd name="T10" fmla="*/ 251 w 251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251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25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it-IT" smtClean="0">
                  <a:solidFill>
                    <a:srgbClr val="FFFFFF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4110" name="Freeform 14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it-IT" smtClean="0">
                  <a:solidFill>
                    <a:srgbClr val="FFFFFF"/>
                  </a:solidFill>
                  <a:latin typeface="Tahoma" charset="0"/>
                  <a:ea typeface="ＭＳ Ｐゴシック" charset="0"/>
                </a:endParaRPr>
              </a:p>
            </p:txBody>
          </p:sp>
        </p:grpSp>
      </p:grpSp>
      <p:sp>
        <p:nvSpPr>
          <p:cNvPr id="4111" name="Rectangle 15"/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304800"/>
            <a:ext cx="7543800" cy="1431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/>
              <a:t>Fare clic per modificare lo stile del titolo</a:t>
            </a:r>
          </a:p>
        </p:txBody>
      </p:sp>
      <p:sp>
        <p:nvSpPr>
          <p:cNvPr id="4112" name="Rectangle 16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1981200"/>
            <a:ext cx="75438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113" name="Rectangle 1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066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it-IT" smtClean="0">
              <a:solidFill>
                <a:srgbClr val="FFFFFF"/>
              </a:solidFill>
              <a:latin typeface="Tahoma" charset="0"/>
              <a:ea typeface="ＭＳ Ｐゴシック" charset="0"/>
            </a:endParaRPr>
          </a:p>
        </p:txBody>
      </p:sp>
      <p:sp>
        <p:nvSpPr>
          <p:cNvPr id="4114" name="Rectangle 1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290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it-IT" smtClean="0">
              <a:solidFill>
                <a:srgbClr val="FFFFFF"/>
              </a:solidFill>
              <a:latin typeface="Tahoma" charset="0"/>
              <a:ea typeface="ＭＳ Ｐゴシック" charset="0"/>
            </a:endParaRPr>
          </a:p>
        </p:txBody>
      </p:sp>
      <p:sp>
        <p:nvSpPr>
          <p:cNvPr id="4115" name="Rectangle 1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056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fld id="{88ED4FE1-8190-4640-BDEE-3663B55D031E}" type="slidenum">
              <a:rPr lang="it-IT" smtClean="0">
                <a:solidFill>
                  <a:srgbClr val="FFFFFF"/>
                </a:solidFill>
                <a:latin typeface="Tahoma" charset="0"/>
                <a:ea typeface="ＭＳ Ｐゴシック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t>‹n.›</a:t>
            </a:fld>
            <a:endParaRPr lang="it-IT" smtClean="0">
              <a:solidFill>
                <a:srgbClr val="FFFFFF"/>
              </a:solidFill>
              <a:latin typeface="Tahoma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9650194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  <a:ea typeface="ＭＳ Ｐゴシック" charset="0"/>
        </a:defRPr>
      </a:lvl2pPr>
      <a:lvl3pPr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  <a:ea typeface="ＭＳ Ｐゴシック" charset="0"/>
        </a:defRPr>
      </a:lvl3pPr>
      <a:lvl4pPr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  <a:ea typeface="ＭＳ Ｐゴシック" charset="0"/>
        </a:defRPr>
      </a:lvl4pPr>
      <a:lvl5pPr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  <a:ea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  <a:ea typeface="ＭＳ Ｐゴシック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  <a:ea typeface="ＭＳ Ｐゴシック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  <a:ea typeface="ＭＳ Ｐゴシック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  <a:ea typeface="ＭＳ Ｐゴシック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charset="0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1"/>
        </a:buClr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charset="0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charset="0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charset="0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charset="0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charset="0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charset="0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98" name="Group 2"/>
          <p:cNvGrpSpPr>
            <a:grpSpLocks/>
          </p:cNvGrpSpPr>
          <p:nvPr/>
        </p:nvGrpSpPr>
        <p:grpSpPr bwMode="auto">
          <a:xfrm>
            <a:off x="0" y="6350"/>
            <a:ext cx="9140825" cy="6851650"/>
            <a:chOff x="0" y="4"/>
            <a:chExt cx="5758" cy="4316"/>
          </a:xfrm>
        </p:grpSpPr>
        <p:sp>
          <p:nvSpPr>
            <p:cNvPr id="4099" name="Freeform 3"/>
            <p:cNvSpPr>
              <a:spLocks/>
            </p:cNvSpPr>
            <p:nvPr/>
          </p:nvSpPr>
          <p:spPr bwMode="hidden">
            <a:xfrm>
              <a:off x="558" y="1161"/>
              <a:ext cx="5200" cy="3159"/>
            </a:xfrm>
            <a:custGeom>
              <a:avLst/>
              <a:gdLst>
                <a:gd name="T0" fmla="*/ 0 w 5184"/>
                <a:gd name="T1" fmla="*/ 3159 h 3159"/>
                <a:gd name="T2" fmla="*/ 5184 w 5184"/>
                <a:gd name="T3" fmla="*/ 3159 h 3159"/>
                <a:gd name="T4" fmla="*/ 5184 w 5184"/>
                <a:gd name="T5" fmla="*/ 0 h 3159"/>
                <a:gd name="T6" fmla="*/ 0 w 5184"/>
                <a:gd name="T7" fmla="*/ 0 h 3159"/>
                <a:gd name="T8" fmla="*/ 0 w 5184"/>
                <a:gd name="T9" fmla="*/ 3159 h 3159"/>
                <a:gd name="T10" fmla="*/ 0 w 5184"/>
                <a:gd name="T11" fmla="*/ 3159 h 3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184" h="3159">
                  <a:moveTo>
                    <a:pt x="0" y="3159"/>
                  </a:moveTo>
                  <a:lnTo>
                    <a:pt x="5184" y="3159"/>
                  </a:lnTo>
                  <a:lnTo>
                    <a:pt x="5184" y="0"/>
                  </a:lnTo>
                  <a:lnTo>
                    <a:pt x="0" y="0"/>
                  </a:lnTo>
                  <a:lnTo>
                    <a:pt x="0" y="3159"/>
                  </a:lnTo>
                  <a:lnTo>
                    <a:pt x="0" y="315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it-IT" smtClean="0">
                <a:solidFill>
                  <a:srgbClr val="FFFFFF"/>
                </a:solidFill>
                <a:latin typeface="Tahoma" charset="0"/>
                <a:ea typeface="ＭＳ Ｐゴシック" charset="0"/>
              </a:endParaRPr>
            </a:p>
          </p:txBody>
        </p:sp>
        <p:sp>
          <p:nvSpPr>
            <p:cNvPr id="4100" name="Freeform 4"/>
            <p:cNvSpPr>
              <a:spLocks/>
            </p:cNvSpPr>
            <p:nvPr/>
          </p:nvSpPr>
          <p:spPr bwMode="hidden">
            <a:xfrm>
              <a:off x="0" y="1161"/>
              <a:ext cx="558" cy="3159"/>
            </a:xfrm>
            <a:custGeom>
              <a:avLst/>
              <a:gdLst>
                <a:gd name="T0" fmla="*/ 0 w 556"/>
                <a:gd name="T1" fmla="*/ 0 h 3159"/>
                <a:gd name="T2" fmla="*/ 0 w 556"/>
                <a:gd name="T3" fmla="*/ 3159 h 3159"/>
                <a:gd name="T4" fmla="*/ 556 w 556"/>
                <a:gd name="T5" fmla="*/ 3159 h 3159"/>
                <a:gd name="T6" fmla="*/ 556 w 556"/>
                <a:gd name="T7" fmla="*/ 0 h 3159"/>
                <a:gd name="T8" fmla="*/ 0 w 556"/>
                <a:gd name="T9" fmla="*/ 0 h 3159"/>
                <a:gd name="T10" fmla="*/ 0 w 556"/>
                <a:gd name="T11" fmla="*/ 0 h 3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56" h="3159">
                  <a:moveTo>
                    <a:pt x="0" y="0"/>
                  </a:moveTo>
                  <a:lnTo>
                    <a:pt x="0" y="3159"/>
                  </a:lnTo>
                  <a:lnTo>
                    <a:pt x="556" y="3159"/>
                  </a:lnTo>
                  <a:lnTo>
                    <a:pt x="55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it-IT" smtClean="0">
                <a:solidFill>
                  <a:srgbClr val="FFFFFF"/>
                </a:solidFill>
                <a:latin typeface="Tahoma" charset="0"/>
                <a:ea typeface="ＭＳ Ｐゴシック" charset="0"/>
              </a:endParaRPr>
            </a:p>
          </p:txBody>
        </p:sp>
        <p:grpSp>
          <p:nvGrpSpPr>
            <p:cNvPr id="4101" name="Group 5"/>
            <p:cNvGrpSpPr>
              <a:grpSpLocks/>
            </p:cNvGrpSpPr>
            <p:nvPr userDrawn="1"/>
          </p:nvGrpSpPr>
          <p:grpSpPr bwMode="auto">
            <a:xfrm>
              <a:off x="0" y="4"/>
              <a:ext cx="5758" cy="4316"/>
              <a:chOff x="0" y="4"/>
              <a:chExt cx="5758" cy="4316"/>
            </a:xfrm>
          </p:grpSpPr>
          <p:sp>
            <p:nvSpPr>
              <p:cNvPr id="4102" name="Freeform 6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it-IT" smtClean="0">
                  <a:solidFill>
                    <a:srgbClr val="FFFFFF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4103" name="Freeform 7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it-IT" smtClean="0">
                  <a:solidFill>
                    <a:srgbClr val="FFFFFF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4104" name="Freeform 8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24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24 w 4724"/>
                  <a:gd name="T7" fmla="*/ 12 h 12"/>
                  <a:gd name="T8" fmla="*/ 4724 w 4724"/>
                  <a:gd name="T9" fmla="*/ 0 h 12"/>
                  <a:gd name="T10" fmla="*/ 4724 w 4724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it-IT" smtClean="0">
                  <a:solidFill>
                    <a:srgbClr val="FFFFFF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4105" name="Freeform 9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it-IT" smtClean="0">
                  <a:solidFill>
                    <a:srgbClr val="FFFFFF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4106" name="Freeform 10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it-IT" smtClean="0">
                  <a:solidFill>
                    <a:srgbClr val="FFFFFF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4107" name="Freeform 11"/>
              <p:cNvSpPr>
                <a:spLocks/>
              </p:cNvSpPr>
              <p:nvPr/>
            </p:nvSpPr>
            <p:spPr bwMode="ltGray">
              <a:xfrm>
                <a:off x="552" y="951"/>
                <a:ext cx="12" cy="420"/>
              </a:xfrm>
              <a:custGeom>
                <a:avLst/>
                <a:gdLst>
                  <a:gd name="T0" fmla="*/ 0 w 12"/>
                  <a:gd name="T1" fmla="*/ 0 h 420"/>
                  <a:gd name="T2" fmla="*/ 0 w 12"/>
                  <a:gd name="T3" fmla="*/ 420 h 420"/>
                  <a:gd name="T4" fmla="*/ 12 w 12"/>
                  <a:gd name="T5" fmla="*/ 420 h 420"/>
                  <a:gd name="T6" fmla="*/ 12 w 12"/>
                  <a:gd name="T7" fmla="*/ 0 h 420"/>
                  <a:gd name="T8" fmla="*/ 0 w 12"/>
                  <a:gd name="T9" fmla="*/ 0 h 420"/>
                  <a:gd name="T10" fmla="*/ 0 w 12"/>
                  <a:gd name="T11" fmla="*/ 0 h 4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420">
                    <a:moveTo>
                      <a:pt x="0" y="0"/>
                    </a:moveTo>
                    <a:lnTo>
                      <a:pt x="0" y="420"/>
                    </a:lnTo>
                    <a:lnTo>
                      <a:pt x="12" y="42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it-IT" smtClean="0">
                  <a:solidFill>
                    <a:srgbClr val="FFFFFF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4108" name="Freeform 12"/>
              <p:cNvSpPr>
                <a:spLocks/>
              </p:cNvSpPr>
              <p:nvPr/>
            </p:nvSpPr>
            <p:spPr bwMode="ltGray">
              <a:xfrm>
                <a:off x="0" y="1155"/>
                <a:ext cx="351" cy="12"/>
              </a:xfrm>
              <a:custGeom>
                <a:avLst/>
                <a:gdLst>
                  <a:gd name="T0" fmla="*/ 0 w 251"/>
                  <a:gd name="T1" fmla="*/ 0 h 12"/>
                  <a:gd name="T2" fmla="*/ 0 w 251"/>
                  <a:gd name="T3" fmla="*/ 12 h 12"/>
                  <a:gd name="T4" fmla="*/ 251 w 251"/>
                  <a:gd name="T5" fmla="*/ 12 h 12"/>
                  <a:gd name="T6" fmla="*/ 251 w 251"/>
                  <a:gd name="T7" fmla="*/ 0 h 12"/>
                  <a:gd name="T8" fmla="*/ 0 w 251"/>
                  <a:gd name="T9" fmla="*/ 0 h 12"/>
                  <a:gd name="T10" fmla="*/ 0 w 251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0" y="0"/>
                    </a:move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it-IT" smtClean="0">
                  <a:solidFill>
                    <a:srgbClr val="FFFFFF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4109" name="Freeform 13"/>
              <p:cNvSpPr>
                <a:spLocks/>
              </p:cNvSpPr>
              <p:nvPr/>
            </p:nvSpPr>
            <p:spPr bwMode="ltGray">
              <a:xfrm>
                <a:off x="767" y="1155"/>
                <a:ext cx="252" cy="12"/>
              </a:xfrm>
              <a:custGeom>
                <a:avLst/>
                <a:gdLst>
                  <a:gd name="T0" fmla="*/ 251 w 251"/>
                  <a:gd name="T1" fmla="*/ 0 h 12"/>
                  <a:gd name="T2" fmla="*/ 0 w 251"/>
                  <a:gd name="T3" fmla="*/ 0 h 12"/>
                  <a:gd name="T4" fmla="*/ 0 w 251"/>
                  <a:gd name="T5" fmla="*/ 12 h 12"/>
                  <a:gd name="T6" fmla="*/ 251 w 251"/>
                  <a:gd name="T7" fmla="*/ 12 h 12"/>
                  <a:gd name="T8" fmla="*/ 251 w 251"/>
                  <a:gd name="T9" fmla="*/ 0 h 12"/>
                  <a:gd name="T10" fmla="*/ 251 w 251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251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25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it-IT" smtClean="0">
                  <a:solidFill>
                    <a:srgbClr val="FFFFFF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4110" name="Freeform 14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it-IT" smtClean="0">
                  <a:solidFill>
                    <a:srgbClr val="FFFFFF"/>
                  </a:solidFill>
                  <a:latin typeface="Tahoma" charset="0"/>
                  <a:ea typeface="ＭＳ Ｐゴシック" charset="0"/>
                </a:endParaRPr>
              </a:p>
            </p:txBody>
          </p:sp>
        </p:grpSp>
      </p:grpSp>
      <p:sp>
        <p:nvSpPr>
          <p:cNvPr id="4111" name="Rectangle 15"/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304800"/>
            <a:ext cx="7543800" cy="1431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/>
              <a:t>Fare clic per modificare lo stile del titolo</a:t>
            </a:r>
          </a:p>
        </p:txBody>
      </p:sp>
      <p:sp>
        <p:nvSpPr>
          <p:cNvPr id="4112" name="Rectangle 16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1981200"/>
            <a:ext cx="75438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113" name="Rectangle 1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066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it-IT" smtClean="0">
              <a:solidFill>
                <a:srgbClr val="FFFFFF"/>
              </a:solidFill>
              <a:latin typeface="Tahoma" charset="0"/>
              <a:ea typeface="ＭＳ Ｐゴシック" charset="0"/>
            </a:endParaRPr>
          </a:p>
        </p:txBody>
      </p:sp>
      <p:sp>
        <p:nvSpPr>
          <p:cNvPr id="4114" name="Rectangle 1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290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it-IT" smtClean="0">
              <a:solidFill>
                <a:srgbClr val="FFFFFF"/>
              </a:solidFill>
              <a:latin typeface="Tahoma" charset="0"/>
              <a:ea typeface="ＭＳ Ｐゴシック" charset="0"/>
            </a:endParaRPr>
          </a:p>
        </p:txBody>
      </p:sp>
      <p:sp>
        <p:nvSpPr>
          <p:cNvPr id="4115" name="Rectangle 1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056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fld id="{88ED4FE1-8190-4640-BDEE-3663B55D031E}" type="slidenum">
              <a:rPr lang="it-IT" smtClean="0">
                <a:solidFill>
                  <a:srgbClr val="FFFFFF"/>
                </a:solidFill>
                <a:latin typeface="Tahoma" charset="0"/>
                <a:ea typeface="ＭＳ Ｐゴシック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t>‹n.›</a:t>
            </a:fld>
            <a:endParaRPr lang="it-IT" smtClean="0">
              <a:solidFill>
                <a:srgbClr val="FFFFFF"/>
              </a:solidFill>
              <a:latin typeface="Tahoma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2752214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  <a:ea typeface="ＭＳ Ｐゴシック" charset="0"/>
        </a:defRPr>
      </a:lvl2pPr>
      <a:lvl3pPr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  <a:ea typeface="ＭＳ Ｐゴシック" charset="0"/>
        </a:defRPr>
      </a:lvl3pPr>
      <a:lvl4pPr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  <a:ea typeface="ＭＳ Ｐゴシック" charset="0"/>
        </a:defRPr>
      </a:lvl4pPr>
      <a:lvl5pPr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  <a:ea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  <a:ea typeface="ＭＳ Ｐゴシック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  <a:ea typeface="ＭＳ Ｐゴシック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  <a:ea typeface="ＭＳ Ｐゴシック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  <a:ea typeface="ＭＳ Ｐゴシック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charset="0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1"/>
        </a:buClr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charset="0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charset="0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charset="0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charset="0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charset="0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charset="0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accent1"/>
            </a:gs>
            <a:gs pos="100000">
              <a:schemeClr val="accent1">
                <a:gamma/>
                <a:shade val="92157"/>
                <a:invGamma/>
              </a:schemeClr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/>
              <a:t>Fare clic per modificare lo stile del titolo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it-IT" smtClean="0">
              <a:solidFill>
                <a:srgbClr val="000000"/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it-IT" smtClean="0">
              <a:solidFill>
                <a:srgbClr val="000000"/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fld id="{149EC162-2B08-2B42-9063-CB513573121D}" type="slidenum">
              <a:rPr lang="it-IT" smtClean="0">
                <a:solidFill>
                  <a:srgbClr val="000000"/>
                </a:solidFill>
                <a:latin typeface="Arial" charset="0"/>
                <a:ea typeface="ＭＳ Ｐゴシック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t>‹n.›</a:t>
            </a:fld>
            <a:endParaRPr lang="it-IT" smtClean="0">
              <a:solidFill>
                <a:srgbClr val="000000"/>
              </a:solidFill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87574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accent1"/>
            </a:gs>
            <a:gs pos="100000">
              <a:schemeClr val="accent1">
                <a:gamma/>
                <a:shade val="92157"/>
                <a:invGamma/>
              </a:schemeClr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/>
              <a:t>Fare clic per modificare lo stile del titolo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it-IT" smtClean="0">
              <a:solidFill>
                <a:srgbClr val="000000"/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it-IT" smtClean="0">
              <a:solidFill>
                <a:srgbClr val="000000"/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fld id="{A4E412A0-DE55-A14C-83B9-A19F864C3F90}" type="slidenum">
              <a:rPr lang="it-IT" smtClean="0">
                <a:solidFill>
                  <a:srgbClr val="000000"/>
                </a:solidFill>
                <a:latin typeface="Arial" charset="0"/>
                <a:ea typeface="ＭＳ Ｐゴシック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t>‹n.›</a:t>
            </a:fld>
            <a:endParaRPr lang="it-IT" smtClean="0">
              <a:solidFill>
                <a:srgbClr val="000000"/>
              </a:solidFill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72129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6"/>
          <p:cNvGrpSpPr>
            <a:grpSpLocks/>
          </p:cNvGrpSpPr>
          <p:nvPr/>
        </p:nvGrpSpPr>
        <p:grpSpPr bwMode="auto">
          <a:xfrm>
            <a:off x="0" y="0"/>
            <a:ext cx="8480425" cy="6173788"/>
            <a:chOff x="0" y="0"/>
            <a:chExt cx="5341" cy="3889"/>
          </a:xfrm>
        </p:grpSpPr>
        <p:sp>
          <p:nvSpPr>
            <p:cNvPr id="2" name="Freeform 2"/>
            <p:cNvSpPr>
              <a:spLocks/>
            </p:cNvSpPr>
            <p:nvPr/>
          </p:nvSpPr>
          <p:spPr bwMode="ltGray">
            <a:xfrm>
              <a:off x="0" y="0"/>
              <a:ext cx="3863" cy="3889"/>
            </a:xfrm>
            <a:custGeom>
              <a:avLst/>
              <a:gdLst>
                <a:gd name="T0" fmla="*/ 3862 w 3863"/>
                <a:gd name="T1" fmla="*/ 3418 h 3889"/>
                <a:gd name="T2" fmla="*/ 457 w 3863"/>
                <a:gd name="T3" fmla="*/ 0 h 3889"/>
                <a:gd name="T4" fmla="*/ 0 w 3863"/>
                <a:gd name="T5" fmla="*/ 0 h 3889"/>
                <a:gd name="T6" fmla="*/ 0 w 3863"/>
                <a:gd name="T7" fmla="*/ 481 h 3889"/>
                <a:gd name="T8" fmla="*/ 3394 w 3863"/>
                <a:gd name="T9" fmla="*/ 3888 h 3889"/>
                <a:gd name="T10" fmla="*/ 3862 w 3863"/>
                <a:gd name="T11" fmla="*/ 3418 h 38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63" h="3889">
                  <a:moveTo>
                    <a:pt x="3862" y="3418"/>
                  </a:moveTo>
                  <a:lnTo>
                    <a:pt x="457" y="0"/>
                  </a:lnTo>
                  <a:lnTo>
                    <a:pt x="0" y="0"/>
                  </a:lnTo>
                  <a:lnTo>
                    <a:pt x="0" y="481"/>
                  </a:lnTo>
                  <a:lnTo>
                    <a:pt x="3394" y="3888"/>
                  </a:lnTo>
                  <a:lnTo>
                    <a:pt x="3862" y="3418"/>
                  </a:lnTo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 b="1">
                <a:solidFill>
                  <a:srgbClr val="000066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027" name="Freeform 3"/>
            <p:cNvSpPr>
              <a:spLocks/>
            </p:cNvSpPr>
            <p:nvPr/>
          </p:nvSpPr>
          <p:spPr bwMode="ltGray">
            <a:xfrm>
              <a:off x="860" y="0"/>
              <a:ext cx="3394" cy="3223"/>
            </a:xfrm>
            <a:custGeom>
              <a:avLst/>
              <a:gdLst>
                <a:gd name="T0" fmla="*/ 370 w 3394"/>
                <a:gd name="T1" fmla="*/ 0 h 3223"/>
                <a:gd name="T2" fmla="*/ 3393 w 3394"/>
                <a:gd name="T3" fmla="*/ 3036 h 3223"/>
                <a:gd name="T4" fmla="*/ 3208 w 3394"/>
                <a:gd name="T5" fmla="*/ 3222 h 3223"/>
                <a:gd name="T6" fmla="*/ 0 w 3394"/>
                <a:gd name="T7" fmla="*/ 0 h 3223"/>
                <a:gd name="T8" fmla="*/ 370 w 3394"/>
                <a:gd name="T9" fmla="*/ 0 h 3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94" h="3223">
                  <a:moveTo>
                    <a:pt x="370" y="0"/>
                  </a:moveTo>
                  <a:lnTo>
                    <a:pt x="3393" y="3036"/>
                  </a:lnTo>
                  <a:lnTo>
                    <a:pt x="3208" y="3222"/>
                  </a:lnTo>
                  <a:lnTo>
                    <a:pt x="0" y="0"/>
                  </a:lnTo>
                  <a:lnTo>
                    <a:pt x="370" y="0"/>
                  </a:lnTo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 b="1">
                <a:solidFill>
                  <a:srgbClr val="000066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3" name="Freeform 4"/>
            <p:cNvSpPr>
              <a:spLocks/>
            </p:cNvSpPr>
            <p:nvPr/>
          </p:nvSpPr>
          <p:spPr bwMode="ltGray">
            <a:xfrm>
              <a:off x="2187" y="0"/>
              <a:ext cx="2859" cy="2556"/>
            </a:xfrm>
            <a:custGeom>
              <a:avLst/>
              <a:gdLst>
                <a:gd name="T0" fmla="*/ 630 w 2859"/>
                <a:gd name="T1" fmla="*/ 0 h 2556"/>
                <a:gd name="T2" fmla="*/ 2858 w 2859"/>
                <a:gd name="T3" fmla="*/ 2238 h 2556"/>
                <a:gd name="T4" fmla="*/ 2543 w 2859"/>
                <a:gd name="T5" fmla="*/ 2555 h 2556"/>
                <a:gd name="T6" fmla="*/ 0 w 2859"/>
                <a:gd name="T7" fmla="*/ 0 h 2556"/>
                <a:gd name="T8" fmla="*/ 630 w 2859"/>
                <a:gd name="T9" fmla="*/ 0 h 25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59" h="2556">
                  <a:moveTo>
                    <a:pt x="630" y="0"/>
                  </a:moveTo>
                  <a:lnTo>
                    <a:pt x="2858" y="2238"/>
                  </a:lnTo>
                  <a:lnTo>
                    <a:pt x="2543" y="2555"/>
                  </a:lnTo>
                  <a:lnTo>
                    <a:pt x="0" y="0"/>
                  </a:lnTo>
                  <a:lnTo>
                    <a:pt x="630" y="0"/>
                  </a:lnTo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 b="1">
                <a:solidFill>
                  <a:srgbClr val="000066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4" name="Freeform 5"/>
            <p:cNvSpPr>
              <a:spLocks/>
            </p:cNvSpPr>
            <p:nvPr/>
          </p:nvSpPr>
          <p:spPr bwMode="ltGray">
            <a:xfrm>
              <a:off x="3055" y="0"/>
              <a:ext cx="2286" cy="2121"/>
            </a:xfrm>
            <a:custGeom>
              <a:avLst/>
              <a:gdLst>
                <a:gd name="T0" fmla="*/ 0 w 2286"/>
                <a:gd name="T1" fmla="*/ 0 h 2121"/>
                <a:gd name="T2" fmla="*/ 2111 w 2286"/>
                <a:gd name="T3" fmla="*/ 2120 h 2121"/>
                <a:gd name="T4" fmla="*/ 2285 w 2286"/>
                <a:gd name="T5" fmla="*/ 1945 h 2121"/>
                <a:gd name="T6" fmla="*/ 348 w 2286"/>
                <a:gd name="T7" fmla="*/ 0 h 2121"/>
                <a:gd name="T8" fmla="*/ 0 w 2286"/>
                <a:gd name="T9" fmla="*/ 0 h 2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86" h="2121">
                  <a:moveTo>
                    <a:pt x="0" y="0"/>
                  </a:moveTo>
                  <a:lnTo>
                    <a:pt x="2111" y="2120"/>
                  </a:lnTo>
                  <a:lnTo>
                    <a:pt x="2285" y="1945"/>
                  </a:lnTo>
                  <a:lnTo>
                    <a:pt x="348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 b="1">
                <a:solidFill>
                  <a:srgbClr val="000066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</p:grpSp>
      <p:sp>
        <p:nvSpPr>
          <p:cNvPr id="1031" name="Rectangle 7"/>
          <p:cNvSpPr>
            <a:spLocks noGrp="1" noChangeArrowheads="1"/>
          </p:cNvSpPr>
          <p:nvPr>
            <p:ph type="title"/>
          </p:nvPr>
        </p:nvSpPr>
        <p:spPr bwMode="invGray">
          <a:xfrm>
            <a:off x="2181225" y="0"/>
            <a:ext cx="6962775" cy="649288"/>
          </a:xfrm>
          <a:prstGeom prst="rect">
            <a:avLst/>
          </a:prstGeom>
          <a:solidFill>
            <a:srgbClr val="00336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2030" tIns="46016" rIns="92030" bIns="46016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ITC-irst</a:t>
            </a:r>
          </a:p>
        </p:txBody>
      </p:sp>
      <p:graphicFrame>
        <p:nvGraphicFramePr>
          <p:cNvPr id="1028" name="Object 16"/>
          <p:cNvGraphicFramePr>
            <a:graphicFrameLocks noChangeAspect="1"/>
          </p:cNvGraphicFramePr>
          <p:nvPr/>
        </p:nvGraphicFramePr>
        <p:xfrm>
          <a:off x="263525" y="14288"/>
          <a:ext cx="1423988" cy="593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855" name="Immagine" r:id="rId16" imgW="2122850" imgH="885966" progId="Word.Picture.8">
                  <p:embed/>
                </p:oleObj>
              </mc:Choice>
              <mc:Fallback>
                <p:oleObj name="Immagine" r:id="rId16" imgW="2122850" imgH="885966" progId="Word.Picture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3525" y="14288"/>
                        <a:ext cx="1423988" cy="593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gradFill rotWithShape="0">
                              <a:gsLst>
                                <a:gs pos="0">
                                  <a:srgbClr val="FFFFFF"/>
                                </a:gs>
                                <a:gs pos="50000">
                                  <a:srgbClr val="CCFFCC"/>
                                </a:gs>
                                <a:gs pos="100000">
                                  <a:srgbClr val="FFFFFF"/>
                                </a:gs>
                              </a:gsLst>
                              <a:lin ang="5400000" scaled="1"/>
                            </a:gra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9" name="Base" hidden="1"/>
          <p:cNvGraphicFramePr>
            <a:graphicFrameLocks/>
          </p:cNvGraphicFramePr>
          <p:nvPr userDrawn="1"/>
        </p:nvGraphicFramePr>
        <p:xfrm>
          <a:off x="1524000" y="1165225"/>
          <a:ext cx="6096000" cy="4525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856" r:id="rId18" imgW="0" imgH="0" progId="PowerPoint.Show.8">
                  <p:embed/>
                </p:oleObj>
              </mc:Choice>
              <mc:Fallback>
                <p:oleObj r:id="rId18" imgW="0" imgH="0" progId="PowerPoint.Show.8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165225"/>
                        <a:ext cx="6096000" cy="45259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44" name="Line 20"/>
          <p:cNvSpPr>
            <a:spLocks noChangeShapeType="1"/>
          </p:cNvSpPr>
          <p:nvPr userDrawn="1"/>
        </p:nvSpPr>
        <p:spPr bwMode="auto">
          <a:xfrm>
            <a:off x="179388" y="6597650"/>
            <a:ext cx="8785225" cy="0"/>
          </a:xfrm>
          <a:prstGeom prst="line">
            <a:avLst/>
          </a:prstGeom>
          <a:noFill/>
          <a:ln w="28575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68" tIns="46035" rIns="92068" bIns="46035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it-IT" sz="2400" b="1">
              <a:solidFill>
                <a:srgbClr val="000066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45" name="Text Box 21"/>
          <p:cNvSpPr txBox="1">
            <a:spLocks noChangeArrowheads="1"/>
          </p:cNvSpPr>
          <p:nvPr userDrawn="1"/>
        </p:nvSpPr>
        <p:spPr bwMode="auto">
          <a:xfrm>
            <a:off x="107950" y="6580188"/>
            <a:ext cx="168116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68" tIns="46035" rIns="92068" bIns="46035">
            <a:spAutoFit/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00" b="1">
                <a:solidFill>
                  <a:srgbClr val="000066"/>
                </a:solidFill>
                <a:latin typeface="Arial" charset="0"/>
                <a:ea typeface="ＭＳ Ｐゴシック" charset="0"/>
                <a:cs typeface="ＭＳ Ｐゴシック" charset="0"/>
              </a:rPr>
              <a:t>Claudio Piemonte</a:t>
            </a:r>
          </a:p>
        </p:txBody>
      </p:sp>
      <p:sp>
        <p:nvSpPr>
          <p:cNvPr id="1046" name="Text Box 22"/>
          <p:cNvSpPr txBox="1">
            <a:spLocks noChangeArrowheads="1"/>
          </p:cNvSpPr>
          <p:nvPr userDrawn="1"/>
        </p:nvSpPr>
        <p:spPr bwMode="auto">
          <a:xfrm>
            <a:off x="7277100" y="6578600"/>
            <a:ext cx="134461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68" tIns="46035" rIns="92068" bIns="46035">
            <a:spAutoFit/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00" b="1">
                <a:solidFill>
                  <a:srgbClr val="000066"/>
                </a:solidFill>
                <a:latin typeface="Arial" charset="0"/>
                <a:ea typeface="ＭＳ Ｐゴシック" charset="0"/>
                <a:cs typeface="ＭＳ Ｐゴシック" charset="0"/>
              </a:rPr>
              <a:t>June  9</a:t>
            </a:r>
            <a:r>
              <a:rPr lang="en-US" sz="1400" b="1" baseline="30000">
                <a:solidFill>
                  <a:srgbClr val="000066"/>
                </a:solidFill>
                <a:latin typeface="Arial" charset="0"/>
                <a:ea typeface="ＭＳ Ｐゴシック" charset="0"/>
                <a:cs typeface="ＭＳ Ｐゴシック" charset="0"/>
              </a:rPr>
              <a:t>th</a:t>
            </a:r>
            <a:r>
              <a:rPr lang="en-US" sz="1400" b="1">
                <a:solidFill>
                  <a:srgbClr val="000066"/>
                </a:solidFill>
                <a:latin typeface="Arial" charset="0"/>
                <a:ea typeface="ＭＳ Ｐゴシック" charset="0"/>
                <a:cs typeface="ＭＳ Ｐゴシック" charset="0"/>
              </a:rPr>
              <a:t> 2006</a:t>
            </a:r>
          </a:p>
        </p:txBody>
      </p:sp>
      <p:sp>
        <p:nvSpPr>
          <p:cNvPr id="1047" name="Text Box 23"/>
          <p:cNvSpPr txBox="1">
            <a:spLocks noChangeArrowheads="1"/>
          </p:cNvSpPr>
          <p:nvPr userDrawn="1"/>
        </p:nvSpPr>
        <p:spPr bwMode="auto">
          <a:xfrm>
            <a:off x="3573463" y="6580188"/>
            <a:ext cx="200977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68" tIns="46035" rIns="92068" bIns="46035">
            <a:spAutoFit/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00" b="1">
                <a:solidFill>
                  <a:srgbClr val="000066"/>
                </a:solidFill>
                <a:latin typeface="Arial" charset="0"/>
                <a:ea typeface="ＭＳ Ｐゴシック" charset="0"/>
                <a:cs typeface="ＭＳ Ｐゴシック" charset="0"/>
              </a:rPr>
              <a:t>Roma, EUSO meeting</a:t>
            </a:r>
          </a:p>
        </p:txBody>
      </p:sp>
    </p:spTree>
    <p:extLst>
      <p:ext uri="{BB962C8B-B14F-4D97-AF65-F5344CB8AC3E}">
        <p14:creationId xmlns:p14="http://schemas.microsoft.com/office/powerpoint/2010/main" val="1514390503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736" r:id="rId1"/>
    <p:sldLayoutId id="2147483737" r:id="rId2"/>
    <p:sldLayoutId id="2147483738" r:id="rId3"/>
    <p:sldLayoutId id="2147483739" r:id="rId4"/>
    <p:sldLayoutId id="2147483740" r:id="rId5"/>
    <p:sldLayoutId id="2147483741" r:id="rId6"/>
    <p:sldLayoutId id="2147483742" r:id="rId7"/>
    <p:sldLayoutId id="2147483743" r:id="rId8"/>
    <p:sldLayoutId id="2147483744" r:id="rId9"/>
    <p:sldLayoutId id="2147483745" r:id="rId10"/>
    <p:sldLayoutId id="2147483746" r:id="rId11"/>
    <p:sldLayoutId id="2147483747" r:id="rId12"/>
    <p:sldLayoutId id="2147483748" r:id="rId13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+mj-lt"/>
          <a:ea typeface="+mj-ea"/>
          <a:cs typeface="ＭＳ Ｐゴシック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Helvetica" charset="0"/>
          <a:ea typeface="ＭＳ Ｐゴシック" charset="0"/>
          <a:cs typeface="ＭＳ Ｐゴシック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Helvetica" charset="0"/>
          <a:ea typeface="ＭＳ Ｐゴシック" charset="0"/>
          <a:cs typeface="ＭＳ Ｐゴシック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Helvetica" charset="0"/>
          <a:ea typeface="ＭＳ Ｐゴシック" charset="0"/>
          <a:cs typeface="ＭＳ Ｐゴシック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Helvetica" charset="0"/>
          <a:ea typeface="ＭＳ Ｐゴシック" charset="0"/>
          <a:cs typeface="ＭＳ Ｐゴシック" charset="0"/>
        </a:defRPr>
      </a:lvl5pPr>
      <a:lvl6pPr marL="457200" algn="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Helvetica" charset="0"/>
          <a:ea typeface="ＭＳ Ｐゴシック" charset="0"/>
        </a:defRPr>
      </a:lvl6pPr>
      <a:lvl7pPr marL="914400" algn="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Helvetica" charset="0"/>
          <a:ea typeface="ＭＳ Ｐゴシック" charset="0"/>
        </a:defRPr>
      </a:lvl7pPr>
      <a:lvl8pPr marL="1371600" algn="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Helvetica" charset="0"/>
          <a:ea typeface="ＭＳ Ｐゴシック" charset="0"/>
        </a:defRPr>
      </a:lvl8pPr>
      <a:lvl9pPr marL="1828800" algn="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Helvetica" charset="0"/>
          <a:ea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0033CC"/>
        </a:buClr>
        <a:buSzPct val="75000"/>
        <a:buFont typeface="Symbol" charset="0"/>
        <a:buChar char="·"/>
        <a:defRPr sz="2400">
          <a:solidFill>
            <a:srgbClr val="0033CC"/>
          </a:solidFill>
          <a:latin typeface="+mn-lt"/>
          <a:ea typeface="+mn-ea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sz="2400">
          <a:solidFill>
            <a:srgbClr val="0033CC"/>
          </a:solidFill>
          <a:latin typeface="+mn-lt"/>
          <a:ea typeface="+mn-ea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»"/>
        <a:defRPr sz="2400">
          <a:solidFill>
            <a:srgbClr val="0033CC"/>
          </a:solidFill>
          <a:latin typeface="+mn-lt"/>
          <a:ea typeface="+mn-ea"/>
        </a:defRPr>
      </a:lvl3pPr>
      <a:lvl4pPr marL="1560513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64000"/>
        <a:buFont typeface="Monotype Sorts" charset="0"/>
        <a:buChar char="n"/>
        <a:defRPr sz="2400">
          <a:solidFill>
            <a:srgbClr val="0033CC"/>
          </a:solidFill>
          <a:latin typeface="+mn-lt"/>
          <a:ea typeface="+mn-ea"/>
        </a:defRPr>
      </a:lvl4pPr>
      <a:lvl5pPr marL="1979613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sz="2400">
          <a:solidFill>
            <a:srgbClr val="0033CC"/>
          </a:solidFill>
          <a:latin typeface="+mn-lt"/>
          <a:ea typeface="+mn-ea"/>
        </a:defRPr>
      </a:lvl5pPr>
      <a:lvl6pPr marL="2436813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sz="2400">
          <a:solidFill>
            <a:srgbClr val="0033CC"/>
          </a:solidFill>
          <a:latin typeface="+mn-lt"/>
          <a:ea typeface="+mn-ea"/>
        </a:defRPr>
      </a:lvl6pPr>
      <a:lvl7pPr marL="2894013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sz="2400">
          <a:solidFill>
            <a:srgbClr val="0033CC"/>
          </a:solidFill>
          <a:latin typeface="+mn-lt"/>
          <a:ea typeface="+mn-ea"/>
        </a:defRPr>
      </a:lvl7pPr>
      <a:lvl8pPr marL="3351213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sz="2400">
          <a:solidFill>
            <a:srgbClr val="0033CC"/>
          </a:solidFill>
          <a:latin typeface="+mn-lt"/>
          <a:ea typeface="+mn-ea"/>
        </a:defRPr>
      </a:lvl8pPr>
      <a:lvl9pPr marL="3808413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sz="2400">
          <a:solidFill>
            <a:srgbClr val="0033CC"/>
          </a:solidFill>
          <a:latin typeface="+mn-lt"/>
          <a:ea typeface="+mn-ea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6"/>
          <p:cNvGrpSpPr>
            <a:grpSpLocks/>
          </p:cNvGrpSpPr>
          <p:nvPr/>
        </p:nvGrpSpPr>
        <p:grpSpPr bwMode="auto">
          <a:xfrm>
            <a:off x="0" y="0"/>
            <a:ext cx="8480425" cy="6173788"/>
            <a:chOff x="0" y="0"/>
            <a:chExt cx="5341" cy="3889"/>
          </a:xfrm>
        </p:grpSpPr>
        <p:sp>
          <p:nvSpPr>
            <p:cNvPr id="2" name="Freeform 2"/>
            <p:cNvSpPr>
              <a:spLocks/>
            </p:cNvSpPr>
            <p:nvPr/>
          </p:nvSpPr>
          <p:spPr bwMode="ltGray">
            <a:xfrm>
              <a:off x="0" y="0"/>
              <a:ext cx="3863" cy="3889"/>
            </a:xfrm>
            <a:custGeom>
              <a:avLst/>
              <a:gdLst>
                <a:gd name="T0" fmla="*/ 3862 w 3863"/>
                <a:gd name="T1" fmla="*/ 3418 h 3889"/>
                <a:gd name="T2" fmla="*/ 457 w 3863"/>
                <a:gd name="T3" fmla="*/ 0 h 3889"/>
                <a:gd name="T4" fmla="*/ 0 w 3863"/>
                <a:gd name="T5" fmla="*/ 0 h 3889"/>
                <a:gd name="T6" fmla="*/ 0 w 3863"/>
                <a:gd name="T7" fmla="*/ 481 h 3889"/>
                <a:gd name="T8" fmla="*/ 3394 w 3863"/>
                <a:gd name="T9" fmla="*/ 3888 h 3889"/>
                <a:gd name="T10" fmla="*/ 3862 w 3863"/>
                <a:gd name="T11" fmla="*/ 3418 h 38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63" h="3889">
                  <a:moveTo>
                    <a:pt x="3862" y="3418"/>
                  </a:moveTo>
                  <a:lnTo>
                    <a:pt x="457" y="0"/>
                  </a:lnTo>
                  <a:lnTo>
                    <a:pt x="0" y="0"/>
                  </a:lnTo>
                  <a:lnTo>
                    <a:pt x="0" y="481"/>
                  </a:lnTo>
                  <a:lnTo>
                    <a:pt x="3394" y="3888"/>
                  </a:lnTo>
                  <a:lnTo>
                    <a:pt x="3862" y="3418"/>
                  </a:lnTo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 b="1">
                <a:solidFill>
                  <a:srgbClr val="000066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027" name="Freeform 3"/>
            <p:cNvSpPr>
              <a:spLocks/>
            </p:cNvSpPr>
            <p:nvPr/>
          </p:nvSpPr>
          <p:spPr bwMode="ltGray">
            <a:xfrm>
              <a:off x="860" y="0"/>
              <a:ext cx="3394" cy="3223"/>
            </a:xfrm>
            <a:custGeom>
              <a:avLst/>
              <a:gdLst>
                <a:gd name="T0" fmla="*/ 370 w 3394"/>
                <a:gd name="T1" fmla="*/ 0 h 3223"/>
                <a:gd name="T2" fmla="*/ 3393 w 3394"/>
                <a:gd name="T3" fmla="*/ 3036 h 3223"/>
                <a:gd name="T4" fmla="*/ 3208 w 3394"/>
                <a:gd name="T5" fmla="*/ 3222 h 3223"/>
                <a:gd name="T6" fmla="*/ 0 w 3394"/>
                <a:gd name="T7" fmla="*/ 0 h 3223"/>
                <a:gd name="T8" fmla="*/ 370 w 3394"/>
                <a:gd name="T9" fmla="*/ 0 h 3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94" h="3223">
                  <a:moveTo>
                    <a:pt x="370" y="0"/>
                  </a:moveTo>
                  <a:lnTo>
                    <a:pt x="3393" y="3036"/>
                  </a:lnTo>
                  <a:lnTo>
                    <a:pt x="3208" y="3222"/>
                  </a:lnTo>
                  <a:lnTo>
                    <a:pt x="0" y="0"/>
                  </a:lnTo>
                  <a:lnTo>
                    <a:pt x="370" y="0"/>
                  </a:lnTo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 b="1">
                <a:solidFill>
                  <a:srgbClr val="000066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3" name="Freeform 4"/>
            <p:cNvSpPr>
              <a:spLocks/>
            </p:cNvSpPr>
            <p:nvPr/>
          </p:nvSpPr>
          <p:spPr bwMode="ltGray">
            <a:xfrm>
              <a:off x="2187" y="0"/>
              <a:ext cx="2859" cy="2556"/>
            </a:xfrm>
            <a:custGeom>
              <a:avLst/>
              <a:gdLst>
                <a:gd name="T0" fmla="*/ 630 w 2859"/>
                <a:gd name="T1" fmla="*/ 0 h 2556"/>
                <a:gd name="T2" fmla="*/ 2858 w 2859"/>
                <a:gd name="T3" fmla="*/ 2238 h 2556"/>
                <a:gd name="T4" fmla="*/ 2543 w 2859"/>
                <a:gd name="T5" fmla="*/ 2555 h 2556"/>
                <a:gd name="T6" fmla="*/ 0 w 2859"/>
                <a:gd name="T7" fmla="*/ 0 h 2556"/>
                <a:gd name="T8" fmla="*/ 630 w 2859"/>
                <a:gd name="T9" fmla="*/ 0 h 25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59" h="2556">
                  <a:moveTo>
                    <a:pt x="630" y="0"/>
                  </a:moveTo>
                  <a:lnTo>
                    <a:pt x="2858" y="2238"/>
                  </a:lnTo>
                  <a:lnTo>
                    <a:pt x="2543" y="2555"/>
                  </a:lnTo>
                  <a:lnTo>
                    <a:pt x="0" y="0"/>
                  </a:lnTo>
                  <a:lnTo>
                    <a:pt x="630" y="0"/>
                  </a:lnTo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 b="1">
                <a:solidFill>
                  <a:srgbClr val="000066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4" name="Freeform 5"/>
            <p:cNvSpPr>
              <a:spLocks/>
            </p:cNvSpPr>
            <p:nvPr/>
          </p:nvSpPr>
          <p:spPr bwMode="ltGray">
            <a:xfrm>
              <a:off x="3055" y="0"/>
              <a:ext cx="2286" cy="2121"/>
            </a:xfrm>
            <a:custGeom>
              <a:avLst/>
              <a:gdLst>
                <a:gd name="T0" fmla="*/ 0 w 2286"/>
                <a:gd name="T1" fmla="*/ 0 h 2121"/>
                <a:gd name="T2" fmla="*/ 2111 w 2286"/>
                <a:gd name="T3" fmla="*/ 2120 h 2121"/>
                <a:gd name="T4" fmla="*/ 2285 w 2286"/>
                <a:gd name="T5" fmla="*/ 1945 h 2121"/>
                <a:gd name="T6" fmla="*/ 348 w 2286"/>
                <a:gd name="T7" fmla="*/ 0 h 2121"/>
                <a:gd name="T8" fmla="*/ 0 w 2286"/>
                <a:gd name="T9" fmla="*/ 0 h 2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86" h="2121">
                  <a:moveTo>
                    <a:pt x="0" y="0"/>
                  </a:moveTo>
                  <a:lnTo>
                    <a:pt x="2111" y="2120"/>
                  </a:lnTo>
                  <a:lnTo>
                    <a:pt x="2285" y="1945"/>
                  </a:lnTo>
                  <a:lnTo>
                    <a:pt x="348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 b="1">
                <a:solidFill>
                  <a:srgbClr val="000066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</p:grpSp>
      <p:sp>
        <p:nvSpPr>
          <p:cNvPr id="1031" name="Rectangle 7"/>
          <p:cNvSpPr>
            <a:spLocks noGrp="1" noChangeArrowheads="1"/>
          </p:cNvSpPr>
          <p:nvPr>
            <p:ph type="title"/>
          </p:nvPr>
        </p:nvSpPr>
        <p:spPr bwMode="invGray">
          <a:xfrm>
            <a:off x="2181225" y="0"/>
            <a:ext cx="6962775" cy="649288"/>
          </a:xfrm>
          <a:prstGeom prst="rect">
            <a:avLst/>
          </a:prstGeom>
          <a:solidFill>
            <a:srgbClr val="00336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2030" tIns="46016" rIns="92030" bIns="46016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ITC-irst</a:t>
            </a:r>
          </a:p>
        </p:txBody>
      </p:sp>
      <p:graphicFrame>
        <p:nvGraphicFramePr>
          <p:cNvPr id="1028" name="Object 16"/>
          <p:cNvGraphicFramePr>
            <a:graphicFrameLocks noChangeAspect="1"/>
          </p:cNvGraphicFramePr>
          <p:nvPr/>
        </p:nvGraphicFramePr>
        <p:xfrm>
          <a:off x="263525" y="14288"/>
          <a:ext cx="1423988" cy="593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975" name="Immagine" r:id="rId16" imgW="2122850" imgH="885966" progId="Word.Picture.8">
                  <p:embed/>
                </p:oleObj>
              </mc:Choice>
              <mc:Fallback>
                <p:oleObj name="Immagine" r:id="rId16" imgW="2122850" imgH="885966" progId="Word.Picture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3525" y="14288"/>
                        <a:ext cx="1423988" cy="593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gradFill rotWithShape="0">
                              <a:gsLst>
                                <a:gs pos="0">
                                  <a:srgbClr val="FFFFFF"/>
                                </a:gs>
                                <a:gs pos="50000">
                                  <a:srgbClr val="CCFFCC"/>
                                </a:gs>
                                <a:gs pos="100000">
                                  <a:srgbClr val="FFFFFF"/>
                                </a:gs>
                              </a:gsLst>
                              <a:lin ang="5400000" scaled="1"/>
                            </a:gra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9" name="Base" hidden="1"/>
          <p:cNvGraphicFramePr>
            <a:graphicFrameLocks/>
          </p:cNvGraphicFramePr>
          <p:nvPr userDrawn="1"/>
        </p:nvGraphicFramePr>
        <p:xfrm>
          <a:off x="1524000" y="1165225"/>
          <a:ext cx="6096000" cy="4525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976" r:id="rId18" imgW="0" imgH="0" progId="PowerPoint.Show.8">
                  <p:embed/>
                </p:oleObj>
              </mc:Choice>
              <mc:Fallback>
                <p:oleObj r:id="rId18" imgW="0" imgH="0" progId="PowerPoint.Show.8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165225"/>
                        <a:ext cx="6096000" cy="45259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44" name="Line 20"/>
          <p:cNvSpPr>
            <a:spLocks noChangeShapeType="1"/>
          </p:cNvSpPr>
          <p:nvPr userDrawn="1"/>
        </p:nvSpPr>
        <p:spPr bwMode="auto">
          <a:xfrm>
            <a:off x="179388" y="6597650"/>
            <a:ext cx="8785225" cy="0"/>
          </a:xfrm>
          <a:prstGeom prst="line">
            <a:avLst/>
          </a:prstGeom>
          <a:noFill/>
          <a:ln w="28575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68" tIns="46035" rIns="92068" bIns="46035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it-IT" sz="2400" b="1">
              <a:solidFill>
                <a:srgbClr val="000066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45" name="Text Box 21"/>
          <p:cNvSpPr txBox="1">
            <a:spLocks noChangeArrowheads="1"/>
          </p:cNvSpPr>
          <p:nvPr userDrawn="1"/>
        </p:nvSpPr>
        <p:spPr bwMode="auto">
          <a:xfrm>
            <a:off x="107950" y="6580188"/>
            <a:ext cx="168116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68" tIns="46035" rIns="92068" bIns="46035">
            <a:spAutoFit/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00" b="1">
                <a:solidFill>
                  <a:srgbClr val="000066"/>
                </a:solidFill>
                <a:latin typeface="Arial" charset="0"/>
                <a:ea typeface="ＭＳ Ｐゴシック" charset="0"/>
                <a:cs typeface="ＭＳ Ｐゴシック" charset="0"/>
              </a:rPr>
              <a:t>Claudio Piemonte</a:t>
            </a:r>
          </a:p>
        </p:txBody>
      </p:sp>
      <p:sp>
        <p:nvSpPr>
          <p:cNvPr id="1046" name="Text Box 22"/>
          <p:cNvSpPr txBox="1">
            <a:spLocks noChangeArrowheads="1"/>
          </p:cNvSpPr>
          <p:nvPr userDrawn="1"/>
        </p:nvSpPr>
        <p:spPr bwMode="auto">
          <a:xfrm>
            <a:off x="7277100" y="6578600"/>
            <a:ext cx="134461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68" tIns="46035" rIns="92068" bIns="46035">
            <a:spAutoFit/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00" b="1">
                <a:solidFill>
                  <a:srgbClr val="000066"/>
                </a:solidFill>
                <a:latin typeface="Arial" charset="0"/>
                <a:ea typeface="ＭＳ Ｐゴシック" charset="0"/>
                <a:cs typeface="ＭＳ Ｐゴシック" charset="0"/>
              </a:rPr>
              <a:t>June  9</a:t>
            </a:r>
            <a:r>
              <a:rPr lang="en-US" sz="1400" b="1" baseline="30000">
                <a:solidFill>
                  <a:srgbClr val="000066"/>
                </a:solidFill>
                <a:latin typeface="Arial" charset="0"/>
                <a:ea typeface="ＭＳ Ｐゴシック" charset="0"/>
                <a:cs typeface="ＭＳ Ｐゴシック" charset="0"/>
              </a:rPr>
              <a:t>th</a:t>
            </a:r>
            <a:r>
              <a:rPr lang="en-US" sz="1400" b="1">
                <a:solidFill>
                  <a:srgbClr val="000066"/>
                </a:solidFill>
                <a:latin typeface="Arial" charset="0"/>
                <a:ea typeface="ＭＳ Ｐゴシック" charset="0"/>
                <a:cs typeface="ＭＳ Ｐゴシック" charset="0"/>
              </a:rPr>
              <a:t> 2006</a:t>
            </a:r>
          </a:p>
        </p:txBody>
      </p:sp>
      <p:sp>
        <p:nvSpPr>
          <p:cNvPr id="1047" name="Text Box 23"/>
          <p:cNvSpPr txBox="1">
            <a:spLocks noChangeArrowheads="1"/>
          </p:cNvSpPr>
          <p:nvPr userDrawn="1"/>
        </p:nvSpPr>
        <p:spPr bwMode="auto">
          <a:xfrm>
            <a:off x="3573463" y="6580188"/>
            <a:ext cx="200977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68" tIns="46035" rIns="92068" bIns="46035">
            <a:spAutoFit/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00" b="1">
                <a:solidFill>
                  <a:srgbClr val="000066"/>
                </a:solidFill>
                <a:latin typeface="Arial" charset="0"/>
                <a:ea typeface="ＭＳ Ｐゴシック" charset="0"/>
                <a:cs typeface="ＭＳ Ｐゴシック" charset="0"/>
              </a:rPr>
              <a:t>Roma, EUSO meeting</a:t>
            </a:r>
          </a:p>
        </p:txBody>
      </p:sp>
    </p:spTree>
    <p:extLst>
      <p:ext uri="{BB962C8B-B14F-4D97-AF65-F5344CB8AC3E}">
        <p14:creationId xmlns:p14="http://schemas.microsoft.com/office/powerpoint/2010/main" val="2743435359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  <p:sldLayoutId id="2147483761" r:id="rId12"/>
    <p:sldLayoutId id="2147483762" r:id="rId13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+mj-lt"/>
          <a:ea typeface="+mj-ea"/>
          <a:cs typeface="ＭＳ Ｐゴシック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Helvetica" charset="0"/>
          <a:ea typeface="ＭＳ Ｐゴシック" charset="0"/>
          <a:cs typeface="ＭＳ Ｐゴシック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Helvetica" charset="0"/>
          <a:ea typeface="ＭＳ Ｐゴシック" charset="0"/>
          <a:cs typeface="ＭＳ Ｐゴシック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Helvetica" charset="0"/>
          <a:ea typeface="ＭＳ Ｐゴシック" charset="0"/>
          <a:cs typeface="ＭＳ Ｐゴシック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Helvetica" charset="0"/>
          <a:ea typeface="ＭＳ Ｐゴシック" charset="0"/>
          <a:cs typeface="ＭＳ Ｐゴシック" charset="0"/>
        </a:defRPr>
      </a:lvl5pPr>
      <a:lvl6pPr marL="457200" algn="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Helvetica" charset="0"/>
          <a:ea typeface="ＭＳ Ｐゴシック" charset="0"/>
        </a:defRPr>
      </a:lvl6pPr>
      <a:lvl7pPr marL="914400" algn="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Helvetica" charset="0"/>
          <a:ea typeface="ＭＳ Ｐゴシック" charset="0"/>
        </a:defRPr>
      </a:lvl7pPr>
      <a:lvl8pPr marL="1371600" algn="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Helvetica" charset="0"/>
          <a:ea typeface="ＭＳ Ｐゴシック" charset="0"/>
        </a:defRPr>
      </a:lvl8pPr>
      <a:lvl9pPr marL="1828800" algn="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Helvetica" charset="0"/>
          <a:ea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0033CC"/>
        </a:buClr>
        <a:buSzPct val="75000"/>
        <a:buFont typeface="Symbol" charset="0"/>
        <a:buChar char="·"/>
        <a:defRPr sz="2400">
          <a:solidFill>
            <a:srgbClr val="0033CC"/>
          </a:solidFill>
          <a:latin typeface="+mn-lt"/>
          <a:ea typeface="+mn-ea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sz="2400">
          <a:solidFill>
            <a:srgbClr val="0033CC"/>
          </a:solidFill>
          <a:latin typeface="+mn-lt"/>
          <a:ea typeface="+mn-ea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»"/>
        <a:defRPr sz="2400">
          <a:solidFill>
            <a:srgbClr val="0033CC"/>
          </a:solidFill>
          <a:latin typeface="+mn-lt"/>
          <a:ea typeface="+mn-ea"/>
        </a:defRPr>
      </a:lvl3pPr>
      <a:lvl4pPr marL="1560513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64000"/>
        <a:buFont typeface="Monotype Sorts" charset="0"/>
        <a:buChar char="n"/>
        <a:defRPr sz="2400">
          <a:solidFill>
            <a:srgbClr val="0033CC"/>
          </a:solidFill>
          <a:latin typeface="+mn-lt"/>
          <a:ea typeface="+mn-ea"/>
        </a:defRPr>
      </a:lvl4pPr>
      <a:lvl5pPr marL="1979613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sz="2400">
          <a:solidFill>
            <a:srgbClr val="0033CC"/>
          </a:solidFill>
          <a:latin typeface="+mn-lt"/>
          <a:ea typeface="+mn-ea"/>
        </a:defRPr>
      </a:lvl5pPr>
      <a:lvl6pPr marL="2436813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sz="2400">
          <a:solidFill>
            <a:srgbClr val="0033CC"/>
          </a:solidFill>
          <a:latin typeface="+mn-lt"/>
          <a:ea typeface="+mn-ea"/>
        </a:defRPr>
      </a:lvl6pPr>
      <a:lvl7pPr marL="2894013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sz="2400">
          <a:solidFill>
            <a:srgbClr val="0033CC"/>
          </a:solidFill>
          <a:latin typeface="+mn-lt"/>
          <a:ea typeface="+mn-ea"/>
        </a:defRPr>
      </a:lvl7pPr>
      <a:lvl8pPr marL="3351213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sz="2400">
          <a:solidFill>
            <a:srgbClr val="0033CC"/>
          </a:solidFill>
          <a:latin typeface="+mn-lt"/>
          <a:ea typeface="+mn-ea"/>
        </a:defRPr>
      </a:lvl8pPr>
      <a:lvl9pPr marL="3808413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sz="2400">
          <a:solidFill>
            <a:srgbClr val="0033CC"/>
          </a:solidFill>
          <a:latin typeface="+mn-lt"/>
          <a:ea typeface="+mn-ea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accent1"/>
            </a:gs>
            <a:gs pos="100000">
              <a:schemeClr val="accent1">
                <a:gamma/>
                <a:shade val="92157"/>
                <a:invGamma/>
              </a:schemeClr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/>
              <a:t>Fare clic per modificare lo stile del titolo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it-IT" smtClean="0">
              <a:solidFill>
                <a:srgbClr val="000000"/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it-IT" smtClean="0">
              <a:solidFill>
                <a:srgbClr val="000000"/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fld id="{8B7A3159-5292-7F4B-A78A-58F9409754E3}" type="slidenum">
              <a:rPr lang="it-IT" smtClean="0">
                <a:solidFill>
                  <a:srgbClr val="000000"/>
                </a:solidFill>
                <a:latin typeface="Arial" charset="0"/>
                <a:ea typeface="ＭＳ Ｐゴシック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t>‹n.›</a:t>
            </a:fld>
            <a:endParaRPr lang="it-IT" smtClean="0">
              <a:solidFill>
                <a:srgbClr val="000000"/>
              </a:solidFill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2949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4" r:id="rId1"/>
    <p:sldLayoutId id="2147483765" r:id="rId2"/>
    <p:sldLayoutId id="2147483766" r:id="rId3"/>
    <p:sldLayoutId id="2147483767" r:id="rId4"/>
    <p:sldLayoutId id="2147483768" r:id="rId5"/>
    <p:sldLayoutId id="2147483769" r:id="rId6"/>
    <p:sldLayoutId id="2147483770" r:id="rId7"/>
    <p:sldLayoutId id="2147483771" r:id="rId8"/>
    <p:sldLayoutId id="2147483772" r:id="rId9"/>
    <p:sldLayoutId id="2147483773" r:id="rId10"/>
    <p:sldLayoutId id="2147483774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r>
              <a:rPr lang="it-IT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08/10/2010</a:t>
            </a:r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r>
              <a:rPr lang="it-IT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Enrico Molinari</a:t>
            </a:r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AF7596A7-F738-42C0-A417-6EB41A7C0704}" type="slidenum">
              <a:rPr lang="it-IT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defTabSz="914400"/>
              <a:t>‹n.›</a:t>
            </a:fld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846644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6" r:id="rId1"/>
    <p:sldLayoutId id="2147483777" r:id="rId2"/>
    <p:sldLayoutId id="2147483778" r:id="rId3"/>
    <p:sldLayoutId id="2147483779" r:id="rId4"/>
    <p:sldLayoutId id="2147483780" r:id="rId5"/>
    <p:sldLayoutId id="2147483781" r:id="rId6"/>
    <p:sldLayoutId id="2147483782" r:id="rId7"/>
    <p:sldLayoutId id="2147483783" r:id="rId8"/>
    <p:sldLayoutId id="2147483784" r:id="rId9"/>
    <p:sldLayoutId id="2147483785" r:id="rId10"/>
    <p:sldLayoutId id="2147483786" r:id="rId11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r>
              <a:rPr lang="it-IT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08/10/2010</a:t>
            </a:r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r>
              <a:rPr lang="it-IT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Enrico Molinari</a:t>
            </a:r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AF7596A7-F738-42C0-A417-6EB41A7C0704}" type="slidenum">
              <a:rPr lang="it-IT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defTabSz="914400"/>
              <a:t>‹n.›</a:t>
            </a:fld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95234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8" r:id="rId1"/>
    <p:sldLayoutId id="2147483789" r:id="rId2"/>
    <p:sldLayoutId id="2147483790" r:id="rId3"/>
    <p:sldLayoutId id="2147483791" r:id="rId4"/>
    <p:sldLayoutId id="2147483792" r:id="rId5"/>
    <p:sldLayoutId id="2147483793" r:id="rId6"/>
    <p:sldLayoutId id="2147483794" r:id="rId7"/>
    <p:sldLayoutId id="2147483795" r:id="rId8"/>
    <p:sldLayoutId id="2147483796" r:id="rId9"/>
    <p:sldLayoutId id="2147483797" r:id="rId10"/>
    <p:sldLayoutId id="2147483798" r:id="rId11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>
                <a:cs typeface="+mn-cs"/>
              </a:defRPr>
            </a:lvl1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E51C6435-056E-214A-B02C-273D76D8F0E5}" type="slidenum">
              <a:rPr lang="en-US">
                <a:solidFill>
                  <a:srgbClr val="000000"/>
                </a:solidFill>
                <a:latin typeface="Times New Roman" charset="0"/>
                <a:ea typeface="ＭＳ Ｐゴシック" charset="0"/>
              </a:rPr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‹n.›</a:t>
            </a:fld>
            <a:endParaRPr lang="en-US">
              <a:solidFill>
                <a:srgbClr val="000000"/>
              </a:solidFill>
              <a:latin typeface="Times New Roman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60459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0" r:id="rId1"/>
    <p:sldLayoutId id="2147483801" r:id="rId2"/>
    <p:sldLayoutId id="2147483802" r:id="rId3"/>
    <p:sldLayoutId id="2147483803" r:id="rId4"/>
    <p:sldLayoutId id="2147483804" r:id="rId5"/>
    <p:sldLayoutId id="2147483805" r:id="rId6"/>
    <p:sldLayoutId id="2147483806" r:id="rId7"/>
    <p:sldLayoutId id="2147483807" r:id="rId8"/>
    <p:sldLayoutId id="2147483808" r:id="rId9"/>
    <p:sldLayoutId id="2147483809" r:id="rId10"/>
    <p:sldLayoutId id="2147483810" r:id="rId11"/>
    <p:sldLayoutId id="2147483811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charset="0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charset="0"/>
          <a:cs typeface="ＭＳ Ｐゴシック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>
                <a:cs typeface="+mn-cs"/>
              </a:defRPr>
            </a:lvl1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E51C6435-056E-214A-B02C-273D76D8F0E5}" type="slidenum">
              <a:rPr lang="en-US">
                <a:solidFill>
                  <a:srgbClr val="000000"/>
                </a:solidFill>
                <a:latin typeface="Times New Roman" charset="0"/>
                <a:ea typeface="ＭＳ Ｐゴシック" charset="0"/>
              </a:rPr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‹n.›</a:t>
            </a:fld>
            <a:endParaRPr lang="en-US">
              <a:solidFill>
                <a:srgbClr val="000000"/>
              </a:solidFill>
              <a:latin typeface="Times New Roman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4401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3" r:id="rId1"/>
    <p:sldLayoutId id="2147483814" r:id="rId2"/>
    <p:sldLayoutId id="2147483815" r:id="rId3"/>
    <p:sldLayoutId id="2147483816" r:id="rId4"/>
    <p:sldLayoutId id="2147483817" r:id="rId5"/>
    <p:sldLayoutId id="2147483818" r:id="rId6"/>
    <p:sldLayoutId id="2147483819" r:id="rId7"/>
    <p:sldLayoutId id="2147483820" r:id="rId8"/>
    <p:sldLayoutId id="2147483821" r:id="rId9"/>
    <p:sldLayoutId id="2147483822" r:id="rId10"/>
    <p:sldLayoutId id="2147483823" r:id="rId11"/>
    <p:sldLayoutId id="2147483824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charset="0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charset="0"/>
          <a:cs typeface="ＭＳ Ｐゴシック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9F3740-54AC-7F48-A06E-526138FF04F4}" type="datetimeFigureOut">
              <a:rPr lang="it-IT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06/11/14</a:t>
            </a:fld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ADFB23-BF0C-6E4F-B20F-26DF55DA5194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‹n.›</a:t>
            </a:fld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936576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6" r:id="rId1"/>
    <p:sldLayoutId id="2147483827" r:id="rId2"/>
    <p:sldLayoutId id="2147483828" r:id="rId3"/>
    <p:sldLayoutId id="2147483829" r:id="rId4"/>
    <p:sldLayoutId id="2147483830" r:id="rId5"/>
    <p:sldLayoutId id="2147483831" r:id="rId6"/>
    <p:sldLayoutId id="2147483832" r:id="rId7"/>
    <p:sldLayoutId id="2147483833" r:id="rId8"/>
    <p:sldLayoutId id="2147483834" r:id="rId9"/>
    <p:sldLayoutId id="2147483835" r:id="rId10"/>
    <p:sldLayoutId id="2147483836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4.jpeg"/><Relationship Id="rId5" Type="http://schemas.openxmlformats.org/officeDocument/2006/relationships/image" Target="../media/image5.png"/><Relationship Id="rId1" Type="http://schemas.openxmlformats.org/officeDocument/2006/relationships/slideLayout" Target="../slideLayouts/slideLayout32.xml"/><Relationship Id="rId2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e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4" Type="http://schemas.openxmlformats.org/officeDocument/2006/relationships/image" Target="../media/image9.wmf"/><Relationship Id="rId5" Type="http://schemas.openxmlformats.org/officeDocument/2006/relationships/oleObject" Target="../embeddings/oleObject8.bin"/><Relationship Id="rId6" Type="http://schemas.openxmlformats.org/officeDocument/2006/relationships/image" Target="../media/image10.wmf"/><Relationship Id="rId1" Type="http://schemas.openxmlformats.org/officeDocument/2006/relationships/vmlDrawing" Target="../drawings/vmlDrawing4.vml"/><Relationship Id="rId2" Type="http://schemas.openxmlformats.org/officeDocument/2006/relationships/slideLayout" Target="../slideLayouts/slideLayout14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0.xml"/><Relationship Id="rId2" Type="http://schemas.openxmlformats.org/officeDocument/2006/relationships/image" Target="../media/image11.wmf"/></Relationships>
</file>

<file path=ppt/slides/_rels/slide7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5.emf"/><Relationship Id="rId12" Type="http://schemas.openxmlformats.org/officeDocument/2006/relationships/oleObject" Target="../embeddings/oleObject13.bin"/><Relationship Id="rId13" Type="http://schemas.openxmlformats.org/officeDocument/2006/relationships/image" Target="../media/image16.emf"/><Relationship Id="rId14" Type="http://schemas.openxmlformats.org/officeDocument/2006/relationships/oleObject" Target="../embeddings/oleObject14.bin"/><Relationship Id="rId15" Type="http://schemas.openxmlformats.org/officeDocument/2006/relationships/image" Target="../media/image17.emf"/><Relationship Id="rId1" Type="http://schemas.openxmlformats.org/officeDocument/2006/relationships/vmlDrawing" Target="../drawings/vmlDrawing5.vml"/><Relationship Id="rId2" Type="http://schemas.openxmlformats.org/officeDocument/2006/relationships/slideLayout" Target="../slideLayouts/slideLayout159.xml"/><Relationship Id="rId3" Type="http://schemas.openxmlformats.org/officeDocument/2006/relationships/oleObject" Target="../embeddings/oleObject9.bin"/><Relationship Id="rId4" Type="http://schemas.openxmlformats.org/officeDocument/2006/relationships/image" Target="../media/image12.emf"/><Relationship Id="rId5" Type="http://schemas.openxmlformats.org/officeDocument/2006/relationships/oleObject" Target="../embeddings/oleObject10.bin"/><Relationship Id="rId6" Type="http://schemas.openxmlformats.org/officeDocument/2006/relationships/image" Target="../media/image13.emf"/><Relationship Id="rId7" Type="http://schemas.openxmlformats.org/officeDocument/2006/relationships/oleObject" Target="../embeddings/oleObject11.bin"/><Relationship Id="rId8" Type="http://schemas.openxmlformats.org/officeDocument/2006/relationships/image" Target="../media/image14.emf"/><Relationship Id="rId9" Type="http://schemas.openxmlformats.org/officeDocument/2006/relationships/image" Target="../media/image18.emf"/><Relationship Id="rId10" Type="http://schemas.openxmlformats.org/officeDocument/2006/relationships/oleObject" Target="../embeddings/oleObject12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4" Type="http://schemas.openxmlformats.org/officeDocument/2006/relationships/image" Target="../media/image19.emf"/><Relationship Id="rId5" Type="http://schemas.openxmlformats.org/officeDocument/2006/relationships/oleObject" Target="../embeddings/oleObject16.bin"/><Relationship Id="rId6" Type="http://schemas.openxmlformats.org/officeDocument/2006/relationships/image" Target="../media/image14.emf"/><Relationship Id="rId7" Type="http://schemas.openxmlformats.org/officeDocument/2006/relationships/image" Target="../media/image22.emf"/><Relationship Id="rId8" Type="http://schemas.openxmlformats.org/officeDocument/2006/relationships/oleObject" Target="../embeddings/oleObject17.bin"/><Relationship Id="rId9" Type="http://schemas.openxmlformats.org/officeDocument/2006/relationships/image" Target="../media/image20.emf"/><Relationship Id="rId10" Type="http://schemas.openxmlformats.org/officeDocument/2006/relationships/oleObject" Target="../embeddings/oleObject18.bin"/><Relationship Id="rId11" Type="http://schemas.openxmlformats.org/officeDocument/2006/relationships/image" Target="../media/image21.emf"/><Relationship Id="rId1" Type="http://schemas.openxmlformats.org/officeDocument/2006/relationships/vmlDrawing" Target="../drawings/vmlDrawing6.vml"/><Relationship Id="rId2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e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em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em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6.em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em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8.em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em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0.emf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emf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2.emf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3.emf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4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4" Type="http://schemas.openxmlformats.org/officeDocument/2006/relationships/oleObject" Target="../embeddings/oleObject19.bin"/><Relationship Id="rId5" Type="http://schemas.openxmlformats.org/officeDocument/2006/relationships/image" Target="../media/image35.wmf"/><Relationship Id="rId6" Type="http://schemas.openxmlformats.org/officeDocument/2006/relationships/oleObject" Target="../embeddings/oleObject20.bin"/><Relationship Id="rId7" Type="http://schemas.openxmlformats.org/officeDocument/2006/relationships/image" Target="../media/image36.wmf"/><Relationship Id="rId1" Type="http://schemas.openxmlformats.org/officeDocument/2006/relationships/vmlDrawing" Target="../drawings/vmlDrawing7.vml"/><Relationship Id="rId2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7.emf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8.emf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9.emf"/><Relationship Id="rId3" Type="http://schemas.openxmlformats.org/officeDocument/2006/relationships/image" Target="../media/image40.emf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1.e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emf"/><Relationship Id="rId4" Type="http://schemas.openxmlformats.org/officeDocument/2006/relationships/image" Target="../media/image43.emf"/><Relationship Id="rId5" Type="http://schemas.openxmlformats.org/officeDocument/2006/relationships/image" Target="../media/image44.emf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5.emf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6.emf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7.emf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8.emf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9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4" Type="http://schemas.openxmlformats.org/officeDocument/2006/relationships/image" Target="../media/image52.png"/><Relationship Id="rId5" Type="http://schemas.openxmlformats.org/officeDocument/2006/relationships/image" Target="../media/image53.png"/><Relationship Id="rId6" Type="http://schemas.openxmlformats.org/officeDocument/2006/relationships/image" Target="../media/image54.png"/><Relationship Id="rId7" Type="http://schemas.openxmlformats.org/officeDocument/2006/relationships/image" Target="../media/image55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0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6.emf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57.emf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3.xml"/><Relationship Id="rId2" Type="http://schemas.openxmlformats.org/officeDocument/2006/relationships/image" Target="../media/image58.jpeg"/><Relationship Id="rId3" Type="http://schemas.openxmlformats.org/officeDocument/2006/relationships/image" Target="../media/image59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0.emf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1.emf"/><Relationship Id="rId3" Type="http://schemas.openxmlformats.org/officeDocument/2006/relationships/image" Target="../media/image62.emf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3.emf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4.emf"/><Relationship Id="rId3" Type="http://schemas.openxmlformats.org/officeDocument/2006/relationships/image" Target="../media/image65.emf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4.xml"/><Relationship Id="rId2" Type="http://schemas.openxmlformats.org/officeDocument/2006/relationships/image" Target="../media/image66.pn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7.emf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8.emf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4" Type="http://schemas.openxmlformats.org/officeDocument/2006/relationships/image" Target="../media/image71.jpeg"/><Relationship Id="rId1" Type="http://schemas.openxmlformats.org/officeDocument/2006/relationships/slideLayout" Target="../slideLayouts/slideLayout102.xml"/><Relationship Id="rId2" Type="http://schemas.openxmlformats.org/officeDocument/2006/relationships/image" Target="../media/image69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emf"/><Relationship Id="rId4" Type="http://schemas.openxmlformats.org/officeDocument/2006/relationships/image" Target="../media/image74.emf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2.emf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5.emf"/><Relationship Id="rId3" Type="http://schemas.openxmlformats.org/officeDocument/2006/relationships/image" Target="../media/image76.emf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4" Type="http://schemas.openxmlformats.org/officeDocument/2006/relationships/image" Target="../media/image78.png"/><Relationship Id="rId1" Type="http://schemas.openxmlformats.org/officeDocument/2006/relationships/slideLayout" Target="../slideLayouts/slideLayout107.xml"/><Relationship Id="rId2" Type="http://schemas.openxmlformats.org/officeDocument/2006/relationships/notesSlide" Target="../notesSlides/notesSlide3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4" Type="http://schemas.openxmlformats.org/officeDocument/2006/relationships/image" Target="../media/image80.png"/><Relationship Id="rId5" Type="http://schemas.openxmlformats.org/officeDocument/2006/relationships/image" Target="../media/image81.emf"/><Relationship Id="rId1" Type="http://schemas.openxmlformats.org/officeDocument/2006/relationships/slideLayout" Target="../slideLayouts/slideLayout65.xml"/><Relationship Id="rId2" Type="http://schemas.openxmlformats.org/officeDocument/2006/relationships/notesSlide" Target="../notesSlides/notesSlide4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5.xml"/><Relationship Id="rId2" Type="http://schemas.openxmlformats.org/officeDocument/2006/relationships/image" Target="../media/image82.wmf"/><Relationship Id="rId3" Type="http://schemas.openxmlformats.org/officeDocument/2006/relationships/image" Target="../media/image83.pn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4.emf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4" Type="http://schemas.openxmlformats.org/officeDocument/2006/relationships/image" Target="../media/image87.emf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5.emf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1.xml"/><Relationship Id="rId2" Type="http://schemas.openxmlformats.org/officeDocument/2006/relationships/notesSlide" Target="../notesSlides/notesSlide5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1.xml"/><Relationship Id="rId2" Type="http://schemas.openxmlformats.org/officeDocument/2006/relationships/image" Target="../media/image88.emf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9.emf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4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0.emf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1.emf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2.emf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3.emf"/><Relationship Id="rId3" Type="http://schemas.openxmlformats.org/officeDocument/2006/relationships/image" Target="../media/image94.emf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5.emf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6.emf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7.emf"/><Relationship Id="rId3" Type="http://schemas.openxmlformats.org/officeDocument/2006/relationships/image" Target="../media/image98.emf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9.emf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4" Type="http://schemas.openxmlformats.org/officeDocument/2006/relationships/image" Target="../media/image102.emf"/><Relationship Id="rId5" Type="http://schemas.openxmlformats.org/officeDocument/2006/relationships/image" Target="../media/image103.emf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0.png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4.emf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emf"/><Relationship Id="rId4" Type="http://schemas.openxmlformats.org/officeDocument/2006/relationships/image" Target="../media/image107.emf"/><Relationship Id="rId5" Type="http://schemas.openxmlformats.org/officeDocument/2006/relationships/image" Target="../media/image108.emf"/><Relationship Id="rId6" Type="http://schemas.openxmlformats.org/officeDocument/2006/relationships/image" Target="../media/image109.emf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5.emf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0.emf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emf"/><Relationship Id="rId4" Type="http://schemas.openxmlformats.org/officeDocument/2006/relationships/image" Target="../media/image113.emf"/><Relationship Id="rId5" Type="http://schemas.openxmlformats.org/officeDocument/2006/relationships/image" Target="../media/image114.emf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1.emf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emf"/><Relationship Id="rId4" Type="http://schemas.openxmlformats.org/officeDocument/2006/relationships/image" Target="../media/image117.emf"/><Relationship Id="rId5" Type="http://schemas.openxmlformats.org/officeDocument/2006/relationships/image" Target="../media/image118.emf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5.emf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8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19.png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4.xml"/><Relationship Id="rId2" Type="http://schemas.openxmlformats.org/officeDocument/2006/relationships/image" Target="../media/image120.emf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4.xml"/><Relationship Id="rId2" Type="http://schemas.openxmlformats.org/officeDocument/2006/relationships/image" Target="../media/image121.emf"/><Relationship Id="rId3" Type="http://schemas.openxmlformats.org/officeDocument/2006/relationships/image" Target="../media/image122.emf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4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1.bin"/><Relationship Id="rId4" Type="http://schemas.openxmlformats.org/officeDocument/2006/relationships/image" Target="../media/image123.wmf"/><Relationship Id="rId5" Type="http://schemas.openxmlformats.org/officeDocument/2006/relationships/oleObject" Target="../embeddings/oleObject22.bin"/><Relationship Id="rId6" Type="http://schemas.openxmlformats.org/officeDocument/2006/relationships/image" Target="../media/image124.wmf"/><Relationship Id="rId1" Type="http://schemas.openxmlformats.org/officeDocument/2006/relationships/vmlDrawing" Target="../drawings/vmlDrawing8.vml"/><Relationship Id="rId2" Type="http://schemas.openxmlformats.org/officeDocument/2006/relationships/slideLayout" Target="../slideLayouts/slideLayout124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4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3.bin"/><Relationship Id="rId4" Type="http://schemas.openxmlformats.org/officeDocument/2006/relationships/image" Target="../media/image125.wmf"/><Relationship Id="rId5" Type="http://schemas.openxmlformats.org/officeDocument/2006/relationships/oleObject" Target="../embeddings/oleObject24.bin"/><Relationship Id="rId6" Type="http://schemas.openxmlformats.org/officeDocument/2006/relationships/image" Target="../media/image126.wmf"/><Relationship Id="rId7" Type="http://schemas.openxmlformats.org/officeDocument/2006/relationships/oleObject" Target="../embeddings/oleObject25.bin"/><Relationship Id="rId8" Type="http://schemas.openxmlformats.org/officeDocument/2006/relationships/image" Target="../media/image127.wmf"/><Relationship Id="rId9" Type="http://schemas.openxmlformats.org/officeDocument/2006/relationships/oleObject" Target="../embeddings/oleObject26.bin"/><Relationship Id="rId10" Type="http://schemas.openxmlformats.org/officeDocument/2006/relationships/image" Target="../media/image128.wmf"/><Relationship Id="rId1" Type="http://schemas.openxmlformats.org/officeDocument/2006/relationships/vmlDrawing" Target="../drawings/vmlDrawing9.vml"/><Relationship Id="rId2" Type="http://schemas.openxmlformats.org/officeDocument/2006/relationships/slideLayout" Target="../slideLayouts/slideLayout124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7.bin"/><Relationship Id="rId4" Type="http://schemas.openxmlformats.org/officeDocument/2006/relationships/image" Target="../media/image129.wmf"/><Relationship Id="rId5" Type="http://schemas.openxmlformats.org/officeDocument/2006/relationships/oleObject" Target="../embeddings/oleObject28.bin"/><Relationship Id="rId6" Type="http://schemas.openxmlformats.org/officeDocument/2006/relationships/image" Target="../media/image130.wmf"/><Relationship Id="rId1" Type="http://schemas.openxmlformats.org/officeDocument/2006/relationships/vmlDrawing" Target="../drawings/vmlDrawing10.vml"/><Relationship Id="rId2" Type="http://schemas.openxmlformats.org/officeDocument/2006/relationships/slideLayout" Target="../slideLayouts/slideLayout124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4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2A5C9-C554-0241-8BB8-F3594C9902D1}" type="slidenum">
              <a:rPr lang="it-IT">
                <a:solidFill>
                  <a:schemeClr val="tx1"/>
                </a:solidFill>
              </a:rPr>
              <a:pPr/>
              <a:t>1</a:t>
            </a:fld>
            <a:endParaRPr lang="it-IT">
              <a:solidFill>
                <a:schemeClr val="tx1"/>
              </a:solidFill>
            </a:endParaRPr>
          </a:p>
        </p:txBody>
      </p:sp>
      <p:sp>
        <p:nvSpPr>
          <p:cNvPr id="11269" name="Rectangle 5"/>
          <p:cNvSpPr>
            <a:spLocks noGrp="1" noChangeArrowheads="1"/>
          </p:cNvSpPr>
          <p:nvPr>
            <p:ph type="title"/>
          </p:nvPr>
        </p:nvSpPr>
        <p:spPr>
          <a:xfrm>
            <a:off x="606425" y="-92075"/>
            <a:ext cx="7924800" cy="1431925"/>
          </a:xfrm>
          <a:noFill/>
          <a:ln/>
        </p:spPr>
        <p:txBody>
          <a:bodyPr/>
          <a:lstStyle/>
          <a:p>
            <a:r>
              <a:rPr lang="it-IT" b="0"/>
              <a:t>Perché superare i PMT a dinodi</a:t>
            </a:r>
          </a:p>
        </p:txBody>
      </p:sp>
      <p:sp>
        <p:nvSpPr>
          <p:cNvPr id="11271" name="Rectangle 7"/>
          <p:cNvSpPr>
            <a:spLocks noChangeArrowheads="1"/>
          </p:cNvSpPr>
          <p:nvPr/>
        </p:nvSpPr>
        <p:spPr bwMode="auto">
          <a:xfrm>
            <a:off x="466725" y="1200150"/>
            <a:ext cx="8153400" cy="48936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it-IT" sz="2400" b="1">
                <a:solidFill>
                  <a:srgbClr val="000000"/>
                </a:solidFill>
                <a:latin typeface="Times New Roman" charset="0"/>
                <a:sym typeface="Wingdings" charset="0"/>
              </a:rPr>
              <a:t>FLUTTUAZIONI NEL GUADAGNO DEL PRIMO DINODO:rende impossibile photon counting.</a:t>
            </a:r>
          </a:p>
          <a:p>
            <a:pPr marL="342900" indent="-342900">
              <a:buFont typeface="Arial"/>
              <a:buChar char="•"/>
            </a:pPr>
            <a:r>
              <a:rPr lang="it-IT" sz="2400" b="1">
                <a:solidFill>
                  <a:srgbClr val="000000"/>
                </a:solidFill>
                <a:latin typeface="Times New Roman" charset="0"/>
                <a:sym typeface="Wingdings" charset="0"/>
              </a:rPr>
              <a:t>BASSA CAPACITA</a:t>
            </a:r>
            <a:r>
              <a:rPr lang="ja-JP" altLang="it-IT" sz="2400" b="1">
                <a:solidFill>
                  <a:srgbClr val="000000"/>
                </a:solidFill>
                <a:latin typeface="Arial"/>
                <a:sym typeface="Wingdings" charset="0"/>
              </a:rPr>
              <a:t>’</a:t>
            </a:r>
            <a:r>
              <a:rPr lang="it-IT" sz="2400" b="1">
                <a:solidFill>
                  <a:srgbClr val="000000"/>
                </a:solidFill>
                <a:latin typeface="Times New Roman" charset="0"/>
                <a:sym typeface="Wingdings" charset="0"/>
              </a:rPr>
              <a:t> DI DISTINGUERE IL SINGOLO FOTONE</a:t>
            </a:r>
          </a:p>
          <a:p>
            <a:pPr marL="342900" indent="-342900">
              <a:buFont typeface="Arial"/>
              <a:buChar char="•"/>
            </a:pPr>
            <a:r>
              <a:rPr lang="it-IT" sz="2400" b="1">
                <a:solidFill>
                  <a:srgbClr val="000000"/>
                </a:solidFill>
                <a:latin typeface="Times New Roman" charset="0"/>
                <a:sym typeface="Wingdings" charset="0"/>
              </a:rPr>
              <a:t>LINEARITA</a:t>
            </a:r>
            <a:r>
              <a:rPr lang="ja-JP" altLang="it-IT" sz="2400" b="1">
                <a:solidFill>
                  <a:srgbClr val="000000"/>
                </a:solidFill>
                <a:latin typeface="Arial"/>
                <a:sym typeface="Wingdings" charset="0"/>
              </a:rPr>
              <a:t>’</a:t>
            </a:r>
            <a:r>
              <a:rPr lang="it-IT" sz="2400" b="1">
                <a:solidFill>
                  <a:srgbClr val="000000"/>
                </a:solidFill>
                <a:latin typeface="Times New Roman" charset="0"/>
                <a:sym typeface="Wingdings" charset="0"/>
              </a:rPr>
              <a:t> LEGATA AL GUADAGNO</a:t>
            </a:r>
          </a:p>
          <a:p>
            <a:pPr marL="342900" indent="-342900">
              <a:buFont typeface="Arial"/>
              <a:buChar char="•"/>
            </a:pPr>
            <a:r>
              <a:rPr lang="it-IT" sz="2400" b="1">
                <a:solidFill>
                  <a:srgbClr val="000000"/>
                </a:solidFill>
                <a:latin typeface="Times New Roman" charset="0"/>
                <a:sym typeface="Wingdings" charset="0"/>
              </a:rPr>
              <a:t>TT ELEVATO</a:t>
            </a:r>
          </a:p>
          <a:p>
            <a:pPr marL="342900" indent="-342900">
              <a:buFont typeface="Arial"/>
              <a:buChar char="•"/>
            </a:pPr>
            <a:r>
              <a:rPr lang="it-IT" sz="2400" b="1">
                <a:solidFill>
                  <a:srgbClr val="000000"/>
                </a:solidFill>
                <a:latin typeface="Times New Roman" charset="0"/>
                <a:sym typeface="Wingdings" charset="0"/>
              </a:rPr>
              <a:t>TTS ELEVATO</a:t>
            </a:r>
          </a:p>
          <a:p>
            <a:pPr marL="342900" indent="-342900">
              <a:buFont typeface="Arial"/>
              <a:buChar char="•"/>
            </a:pPr>
            <a:r>
              <a:rPr lang="it-IT" sz="2400" b="1">
                <a:solidFill>
                  <a:srgbClr val="000000"/>
                </a:solidFill>
                <a:latin typeface="Times New Roman" charset="0"/>
                <a:sym typeface="Wingdings" charset="0"/>
              </a:rPr>
              <a:t>STRUTTURA COMPLESSA E COSTOSA</a:t>
            </a:r>
          </a:p>
          <a:p>
            <a:pPr marL="342900" indent="-342900">
              <a:buFont typeface="Arial"/>
              <a:buChar char="•"/>
            </a:pPr>
            <a:r>
              <a:rPr lang="it-IT" sz="2400" b="1">
                <a:solidFill>
                  <a:srgbClr val="000000"/>
                </a:solidFill>
                <a:latin typeface="Times New Roman" charset="0"/>
                <a:sym typeface="Wingdings" charset="0"/>
              </a:rPr>
              <a:t>ALTA SENSIBILITA</a:t>
            </a:r>
            <a:r>
              <a:rPr lang="ja-JP" altLang="it-IT" sz="2400" b="1">
                <a:solidFill>
                  <a:srgbClr val="000000"/>
                </a:solidFill>
                <a:latin typeface="Arial"/>
                <a:sym typeface="Wingdings" charset="0"/>
              </a:rPr>
              <a:t>’</a:t>
            </a:r>
            <a:r>
              <a:rPr lang="it-IT" sz="2400" b="1">
                <a:solidFill>
                  <a:srgbClr val="000000"/>
                </a:solidFill>
                <a:latin typeface="Times New Roman" charset="0"/>
                <a:sym typeface="Wingdings" charset="0"/>
              </a:rPr>
              <a:t> AI CAMPI MAGNETICI</a:t>
            </a:r>
          </a:p>
          <a:p>
            <a:pPr marL="342900" indent="-342900">
              <a:buFont typeface="Arial"/>
              <a:buChar char="•"/>
            </a:pPr>
            <a:r>
              <a:rPr lang="it-IT" sz="2400" b="1">
                <a:solidFill>
                  <a:srgbClr val="000000"/>
                </a:solidFill>
                <a:latin typeface="Times New Roman" charset="0"/>
                <a:sym typeface="Wingdings" charset="0"/>
              </a:rPr>
              <a:t>ALTO CONSUMO</a:t>
            </a:r>
          </a:p>
          <a:p>
            <a:pPr marL="342900" indent="-342900">
              <a:buFont typeface="Arial"/>
              <a:buChar char="•"/>
            </a:pPr>
            <a:r>
              <a:rPr lang="it-IT" sz="2400" b="1">
                <a:solidFill>
                  <a:srgbClr val="000000"/>
                </a:solidFill>
                <a:latin typeface="Times New Roman" charset="0"/>
                <a:sym typeface="Wingdings" charset="0"/>
              </a:rPr>
              <a:t>PESSIMO FUNZIONAMENTO A TEMPERATURE CRIOGENICHE</a:t>
            </a:r>
          </a:p>
          <a:p>
            <a:pPr marL="342900" indent="-342900">
              <a:buFont typeface="Arial"/>
              <a:buChar char="•"/>
            </a:pPr>
            <a:r>
              <a:rPr lang="it-IT" sz="2400" b="1">
                <a:solidFill>
                  <a:srgbClr val="000000"/>
                </a:solidFill>
                <a:latin typeface="Times New Roman" charset="0"/>
                <a:sym typeface="Wingdings" charset="0"/>
              </a:rPr>
              <a:t>ALTA RADIOATTIVITA’ METALLO DIFFUSO (dinodi)</a:t>
            </a:r>
            <a:endParaRPr lang="it-IT" sz="2000">
              <a:solidFill>
                <a:srgbClr val="000000"/>
              </a:solidFill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008113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78" name="Picture 30" descr="pm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652463"/>
            <a:ext cx="1631950" cy="2647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PM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790575"/>
            <a:ext cx="3960813" cy="2819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 descr="diodi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3113" y="4652963"/>
            <a:ext cx="4381500" cy="1085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56" name="Text Box 8"/>
          <p:cNvSpPr txBox="1">
            <a:spLocks noChangeArrowheads="1"/>
          </p:cNvSpPr>
          <p:nvPr/>
        </p:nvSpPr>
        <p:spPr bwMode="auto">
          <a:xfrm>
            <a:off x="2051050" y="-26988"/>
            <a:ext cx="545465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it-IT" sz="3200" b="1" smtClean="0">
                <a:solidFill>
                  <a:srgbClr val="FFFF00"/>
                </a:solidFill>
                <a:latin typeface="Tahoma" charset="0"/>
                <a:ea typeface="ＭＳ Ｐゴシック" charset="0"/>
              </a:rPr>
              <a:t>Rivelatori di Luce (UV-IR)</a:t>
            </a:r>
          </a:p>
        </p:txBody>
      </p:sp>
      <p:sp>
        <p:nvSpPr>
          <p:cNvPr id="2057" name="Text Box 9"/>
          <p:cNvSpPr txBox="1">
            <a:spLocks noChangeArrowheads="1"/>
          </p:cNvSpPr>
          <p:nvPr/>
        </p:nvSpPr>
        <p:spPr bwMode="auto">
          <a:xfrm>
            <a:off x="1331913" y="549275"/>
            <a:ext cx="604837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it-IT" sz="1600" b="1" smtClean="0">
                <a:solidFill>
                  <a:srgbClr val="000099"/>
                </a:solidFill>
                <a:latin typeface="Tahoma" charset="0"/>
                <a:ea typeface="ＭＳ Ｐゴシック" charset="0"/>
              </a:rPr>
              <a:t>luce</a:t>
            </a:r>
          </a:p>
        </p:txBody>
      </p:sp>
      <p:sp>
        <p:nvSpPr>
          <p:cNvPr id="2059" name="Text Box 11"/>
          <p:cNvSpPr txBox="1">
            <a:spLocks noChangeArrowheads="1"/>
          </p:cNvSpPr>
          <p:nvPr/>
        </p:nvSpPr>
        <p:spPr bwMode="auto">
          <a:xfrm>
            <a:off x="755650" y="2963863"/>
            <a:ext cx="168433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it-IT" sz="1600" b="1" smtClean="0">
                <a:solidFill>
                  <a:srgbClr val="000099"/>
                </a:solidFill>
                <a:latin typeface="Tahoma" charset="0"/>
                <a:ea typeface="ＭＳ Ｐゴシック" charset="0"/>
              </a:rPr>
              <a:t>Amplificazione</a:t>
            </a:r>
          </a:p>
        </p:txBody>
      </p:sp>
      <p:sp>
        <p:nvSpPr>
          <p:cNvPr id="2060" name="Text Box 12"/>
          <p:cNvSpPr txBox="1">
            <a:spLocks noChangeArrowheads="1"/>
          </p:cNvSpPr>
          <p:nvPr/>
        </p:nvSpPr>
        <p:spPr bwMode="auto">
          <a:xfrm>
            <a:off x="1258888" y="4387850"/>
            <a:ext cx="604837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it-IT" sz="1600" b="1" smtClean="0">
                <a:solidFill>
                  <a:srgbClr val="FFFFFF"/>
                </a:solidFill>
                <a:latin typeface="Tahoma" charset="0"/>
                <a:ea typeface="ＭＳ Ｐゴシック" charset="0"/>
              </a:rPr>
              <a:t>luce</a:t>
            </a:r>
          </a:p>
        </p:txBody>
      </p:sp>
      <p:sp>
        <p:nvSpPr>
          <p:cNvPr id="2061" name="Text Box 13"/>
          <p:cNvSpPr txBox="1">
            <a:spLocks noChangeArrowheads="1"/>
          </p:cNvSpPr>
          <p:nvPr/>
        </p:nvSpPr>
        <p:spPr bwMode="auto">
          <a:xfrm>
            <a:off x="827088" y="5013325"/>
            <a:ext cx="105092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it-IT" sz="1600" b="1" smtClean="0">
                <a:solidFill>
                  <a:srgbClr val="FFFFFF"/>
                </a:solidFill>
                <a:latin typeface="Tahoma" charset="0"/>
                <a:ea typeface="ＭＳ Ｐゴシック" charset="0"/>
              </a:rPr>
              <a:t>corrente</a:t>
            </a:r>
          </a:p>
        </p:txBody>
      </p:sp>
      <p:sp>
        <p:nvSpPr>
          <p:cNvPr id="2062" name="Text Box 14"/>
          <p:cNvSpPr txBox="1">
            <a:spLocks noChangeArrowheads="1"/>
          </p:cNvSpPr>
          <p:nvPr/>
        </p:nvSpPr>
        <p:spPr bwMode="auto">
          <a:xfrm>
            <a:off x="760413" y="5368925"/>
            <a:ext cx="1106487" cy="1069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it-IT" sz="1600" b="1" smtClean="0">
                <a:solidFill>
                  <a:srgbClr val="FFFFFF"/>
                </a:solidFill>
                <a:latin typeface="Tahoma" charset="0"/>
                <a:ea typeface="ＭＳ Ｐゴシック" charset="0"/>
              </a:rPr>
              <a:t>Amplifi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it-IT" sz="1600" b="1" smtClean="0">
                <a:solidFill>
                  <a:srgbClr val="FFFFFF"/>
                </a:solidFill>
                <a:latin typeface="Tahoma" charset="0"/>
                <a:ea typeface="ＭＳ Ｐゴシック" charset="0"/>
              </a:rPr>
              <a:t>cazione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it-IT" sz="1600" b="1" smtClean="0">
                <a:solidFill>
                  <a:srgbClr val="FFFFFF"/>
                </a:solidFill>
                <a:latin typeface="Tahoma" charset="0"/>
                <a:ea typeface="ＭＳ Ｐゴシック" charset="0"/>
              </a:rPr>
              <a:t>Assente/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it-IT" sz="1600" b="1" smtClean="0">
                <a:solidFill>
                  <a:srgbClr val="FFFFFF"/>
                </a:solidFill>
                <a:latin typeface="Tahoma" charset="0"/>
                <a:ea typeface="ＭＳ Ｐゴシック" charset="0"/>
              </a:rPr>
              <a:t>debole</a:t>
            </a:r>
          </a:p>
        </p:txBody>
      </p:sp>
      <p:sp>
        <p:nvSpPr>
          <p:cNvPr id="2063" name="Text Box 15"/>
          <p:cNvSpPr txBox="1">
            <a:spLocks noChangeArrowheads="1"/>
          </p:cNvSpPr>
          <p:nvPr/>
        </p:nvSpPr>
        <p:spPr bwMode="auto">
          <a:xfrm>
            <a:off x="2771775" y="1557338"/>
            <a:ext cx="1552575" cy="173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it-IT" smtClean="0">
                <a:solidFill>
                  <a:srgbClr val="FFFFFF"/>
                </a:solidFill>
                <a:latin typeface="Tahoma" charset="0"/>
                <a:ea typeface="ＭＳ Ｐゴシック" charset="0"/>
              </a:rPr>
              <a:t>Alte 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it-IT" smtClean="0">
                <a:solidFill>
                  <a:srgbClr val="FFFFFF"/>
                </a:solidFill>
                <a:latin typeface="Tahoma" charset="0"/>
                <a:ea typeface="ＭＳ Ｐゴシック" charset="0"/>
              </a:rPr>
              <a:t>Amplificazioni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it-IT" smtClean="0">
              <a:solidFill>
                <a:srgbClr val="FFFFFF"/>
              </a:solidFill>
              <a:latin typeface="Tahoma" charset="0"/>
              <a:ea typeface="ＭＳ Ｐゴシック" charset="0"/>
            </a:endParaRP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it-IT" smtClean="0">
              <a:solidFill>
                <a:srgbClr val="FFFFFF"/>
              </a:solidFill>
              <a:latin typeface="Tahoma" charset="0"/>
              <a:ea typeface="ＭＳ Ｐゴシック" charset="0"/>
            </a:endParaRP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it-IT" smtClean="0">
                <a:solidFill>
                  <a:srgbClr val="FFFFFF"/>
                </a:solidFill>
                <a:latin typeface="Tahoma" charset="0"/>
                <a:ea typeface="ＭＳ Ｐゴシック" charset="0"/>
              </a:rPr>
              <a:t>Bassi livelli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it-IT" smtClean="0">
                <a:solidFill>
                  <a:srgbClr val="FFFFFF"/>
                </a:solidFill>
                <a:latin typeface="Tahoma" charset="0"/>
                <a:ea typeface="ＭＳ Ｐゴシック" charset="0"/>
              </a:rPr>
              <a:t> di luce</a:t>
            </a:r>
          </a:p>
        </p:txBody>
      </p:sp>
      <p:sp>
        <p:nvSpPr>
          <p:cNvPr id="2064" name="AutoShape 16"/>
          <p:cNvSpPr>
            <a:spLocks noChangeArrowheads="1"/>
          </p:cNvSpPr>
          <p:nvPr/>
        </p:nvSpPr>
        <p:spPr bwMode="auto">
          <a:xfrm>
            <a:off x="3440113" y="2205038"/>
            <a:ext cx="215900" cy="360362"/>
          </a:xfrm>
          <a:prstGeom prst="downArrow">
            <a:avLst>
              <a:gd name="adj1" fmla="val 50000"/>
              <a:gd name="adj2" fmla="val 41728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it-IT" smtClean="0">
              <a:solidFill>
                <a:srgbClr val="FFFFFF"/>
              </a:solidFill>
              <a:latin typeface="Tahoma" charset="0"/>
              <a:ea typeface="ＭＳ Ｐゴシック" charset="0"/>
            </a:endParaRPr>
          </a:p>
        </p:txBody>
      </p:sp>
      <p:sp>
        <p:nvSpPr>
          <p:cNvPr id="2065" name="Text Box 17"/>
          <p:cNvSpPr txBox="1">
            <a:spLocks noChangeArrowheads="1"/>
          </p:cNvSpPr>
          <p:nvPr/>
        </p:nvSpPr>
        <p:spPr bwMode="auto">
          <a:xfrm>
            <a:off x="3074988" y="725488"/>
            <a:ext cx="849312" cy="650875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it-IT" b="1" smtClean="0">
                <a:solidFill>
                  <a:srgbClr val="FFFF00"/>
                </a:solidFill>
                <a:latin typeface="Tahoma" charset="0"/>
                <a:ea typeface="ＭＳ Ｐゴシック" charset="0"/>
              </a:rPr>
              <a:t>a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it-IT" b="1" smtClean="0">
                <a:solidFill>
                  <a:srgbClr val="FFFF00"/>
                </a:solidFill>
                <a:latin typeface="Tahoma" charset="0"/>
                <a:ea typeface="ＭＳ Ｐゴシック" charset="0"/>
              </a:rPr>
              <a:t>vuoto</a:t>
            </a:r>
          </a:p>
        </p:txBody>
      </p:sp>
      <p:sp>
        <p:nvSpPr>
          <p:cNvPr id="2066" name="Text Box 18"/>
          <p:cNvSpPr txBox="1">
            <a:spLocks noChangeArrowheads="1"/>
          </p:cNvSpPr>
          <p:nvPr/>
        </p:nvSpPr>
        <p:spPr bwMode="auto">
          <a:xfrm>
            <a:off x="2987675" y="5145088"/>
            <a:ext cx="1552575" cy="173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it-IT" smtClean="0">
                <a:solidFill>
                  <a:srgbClr val="FFFFFF"/>
                </a:solidFill>
                <a:latin typeface="Tahoma" charset="0"/>
                <a:ea typeface="ＭＳ Ｐゴシック" charset="0"/>
              </a:rPr>
              <a:t>No/basse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it-IT" smtClean="0">
                <a:solidFill>
                  <a:srgbClr val="FFFFFF"/>
                </a:solidFill>
                <a:latin typeface="Tahoma" charset="0"/>
                <a:ea typeface="ＭＳ Ｐゴシック" charset="0"/>
              </a:rPr>
              <a:t>Amplificazioni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it-IT" smtClean="0">
              <a:solidFill>
                <a:srgbClr val="FFFFFF"/>
              </a:solidFill>
              <a:latin typeface="Tahoma" charset="0"/>
              <a:ea typeface="ＭＳ Ｐゴシック" charset="0"/>
            </a:endParaRP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it-IT" smtClean="0">
              <a:solidFill>
                <a:srgbClr val="FFFFFF"/>
              </a:solidFill>
              <a:latin typeface="Tahoma" charset="0"/>
              <a:ea typeface="ＭＳ Ｐゴシック" charset="0"/>
            </a:endParaRP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it-IT" smtClean="0">
                <a:solidFill>
                  <a:srgbClr val="FFFFFF"/>
                </a:solidFill>
                <a:latin typeface="Tahoma" charset="0"/>
                <a:ea typeface="ＭＳ Ｐゴシック" charset="0"/>
              </a:rPr>
              <a:t>Alti livelli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it-IT" smtClean="0">
                <a:solidFill>
                  <a:srgbClr val="FFFFFF"/>
                </a:solidFill>
                <a:latin typeface="Tahoma" charset="0"/>
                <a:ea typeface="ＭＳ Ｐゴシック" charset="0"/>
              </a:rPr>
              <a:t> di luce</a:t>
            </a:r>
          </a:p>
        </p:txBody>
      </p:sp>
      <p:sp>
        <p:nvSpPr>
          <p:cNvPr id="2067" name="AutoShape 19"/>
          <p:cNvSpPr>
            <a:spLocks noChangeArrowheads="1"/>
          </p:cNvSpPr>
          <p:nvPr/>
        </p:nvSpPr>
        <p:spPr bwMode="auto">
          <a:xfrm>
            <a:off x="3656013" y="5849938"/>
            <a:ext cx="215900" cy="360362"/>
          </a:xfrm>
          <a:prstGeom prst="downArrow">
            <a:avLst>
              <a:gd name="adj1" fmla="val 50000"/>
              <a:gd name="adj2" fmla="val 41728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it-IT" smtClean="0">
              <a:solidFill>
                <a:srgbClr val="FFFFFF"/>
              </a:solidFill>
              <a:latin typeface="Tahoma" charset="0"/>
              <a:ea typeface="ＭＳ Ｐゴシック" charset="0"/>
            </a:endParaRPr>
          </a:p>
        </p:txBody>
      </p:sp>
      <p:sp>
        <p:nvSpPr>
          <p:cNvPr id="2068" name="Text Box 20"/>
          <p:cNvSpPr txBox="1">
            <a:spLocks noChangeArrowheads="1"/>
          </p:cNvSpPr>
          <p:nvPr/>
        </p:nvSpPr>
        <p:spPr bwMode="auto">
          <a:xfrm>
            <a:off x="3279775" y="4152900"/>
            <a:ext cx="874713" cy="925513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it-IT" b="1" smtClean="0">
                <a:solidFill>
                  <a:srgbClr val="FFFF00"/>
                </a:solidFill>
                <a:latin typeface="Tahoma" charset="0"/>
                <a:ea typeface="ＭＳ Ｐゴシック" charset="0"/>
              </a:rPr>
              <a:t>a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it-IT" b="1" smtClean="0">
                <a:solidFill>
                  <a:srgbClr val="FFFF00"/>
                </a:solidFill>
                <a:latin typeface="Tahoma" charset="0"/>
                <a:ea typeface="ＭＳ Ｐゴシック" charset="0"/>
              </a:rPr>
              <a:t>stato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it-IT" b="1" smtClean="0">
                <a:solidFill>
                  <a:srgbClr val="FFFF00"/>
                </a:solidFill>
                <a:latin typeface="Tahoma" charset="0"/>
                <a:ea typeface="ＭＳ Ｐゴシック" charset="0"/>
              </a:rPr>
              <a:t>solido</a:t>
            </a:r>
          </a:p>
        </p:txBody>
      </p:sp>
      <p:sp>
        <p:nvSpPr>
          <p:cNvPr id="2070" name="Text Box 22"/>
          <p:cNvSpPr txBox="1">
            <a:spLocks noChangeArrowheads="1"/>
          </p:cNvSpPr>
          <p:nvPr/>
        </p:nvSpPr>
        <p:spPr bwMode="auto">
          <a:xfrm>
            <a:off x="4471988" y="549275"/>
            <a:ext cx="42037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it-IT" sz="1400" b="1" smtClean="0">
                <a:solidFill>
                  <a:srgbClr val="FFFFFF"/>
                </a:solidFill>
                <a:latin typeface="Arial" charset="0"/>
                <a:ea typeface="ＭＳ Ｐゴシック" charset="0"/>
              </a:rPr>
              <a:t>nasce nel 1913 ed e</a:t>
            </a:r>
            <a:r>
              <a:rPr lang="ja-JP" altLang="it-IT" sz="1400" b="1" smtClean="0">
                <a:solidFill>
                  <a:srgbClr val="FFFFFF"/>
                </a:solidFill>
                <a:latin typeface="Arial"/>
                <a:ea typeface="ＭＳ Ｐゴシック" charset="0"/>
              </a:rPr>
              <a:t>’</a:t>
            </a:r>
            <a:r>
              <a:rPr lang="it-IT" sz="1400" b="1" smtClean="0">
                <a:solidFill>
                  <a:srgbClr val="FFFFFF"/>
                </a:solidFill>
                <a:latin typeface="Arial" charset="0"/>
                <a:ea typeface="ＭＳ Ｐゴシック" charset="0"/>
              </a:rPr>
              <a:t> commerciale RCA nel 1936</a:t>
            </a:r>
          </a:p>
        </p:txBody>
      </p:sp>
      <p:sp>
        <p:nvSpPr>
          <p:cNvPr id="2071" name="Line 23"/>
          <p:cNvSpPr>
            <a:spLocks noChangeShapeType="1"/>
          </p:cNvSpPr>
          <p:nvPr/>
        </p:nvSpPr>
        <p:spPr bwMode="auto">
          <a:xfrm>
            <a:off x="1331913" y="3860800"/>
            <a:ext cx="316865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it-IT" smtClean="0">
              <a:solidFill>
                <a:srgbClr val="FFFFFF"/>
              </a:solidFill>
              <a:latin typeface="Tahoma" charset="0"/>
              <a:ea typeface="ＭＳ Ｐゴシック" charset="0"/>
            </a:endParaRPr>
          </a:p>
        </p:txBody>
      </p:sp>
      <p:sp>
        <p:nvSpPr>
          <p:cNvPr id="2072" name="Line 24"/>
          <p:cNvSpPr>
            <a:spLocks noChangeShapeType="1"/>
          </p:cNvSpPr>
          <p:nvPr/>
        </p:nvSpPr>
        <p:spPr bwMode="auto">
          <a:xfrm>
            <a:off x="4500563" y="3860800"/>
            <a:ext cx="0" cy="5048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it-IT" smtClean="0">
              <a:solidFill>
                <a:srgbClr val="FFFFFF"/>
              </a:solidFill>
              <a:latin typeface="Tahoma" charset="0"/>
              <a:ea typeface="ＭＳ Ｐゴシック" charset="0"/>
            </a:endParaRPr>
          </a:p>
        </p:txBody>
      </p:sp>
      <p:sp>
        <p:nvSpPr>
          <p:cNvPr id="2073" name="Line 25"/>
          <p:cNvSpPr>
            <a:spLocks noChangeShapeType="1"/>
          </p:cNvSpPr>
          <p:nvPr/>
        </p:nvSpPr>
        <p:spPr bwMode="auto">
          <a:xfrm>
            <a:off x="4500563" y="4365625"/>
            <a:ext cx="403225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it-IT" smtClean="0">
              <a:solidFill>
                <a:srgbClr val="FFFFFF"/>
              </a:solidFill>
              <a:latin typeface="Tahoma" charset="0"/>
              <a:ea typeface="ＭＳ Ｐゴシック" charset="0"/>
            </a:endParaRPr>
          </a:p>
        </p:txBody>
      </p:sp>
      <p:sp>
        <p:nvSpPr>
          <p:cNvPr id="2074" name="Text Box 26"/>
          <p:cNvSpPr txBox="1">
            <a:spLocks noChangeArrowheads="1"/>
          </p:cNvSpPr>
          <p:nvPr/>
        </p:nvSpPr>
        <p:spPr bwMode="auto">
          <a:xfrm>
            <a:off x="5241925" y="5949950"/>
            <a:ext cx="336232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it-IT" b="1" smtClean="0">
                <a:solidFill>
                  <a:srgbClr val="FFFF00"/>
                </a:solidFill>
                <a:latin typeface="Tahoma" charset="0"/>
                <a:ea typeface="ＭＳ Ｐゴシック" charset="0"/>
              </a:rPr>
              <a:t>Tecnologia in forte sviluppo</a:t>
            </a:r>
          </a:p>
        </p:txBody>
      </p:sp>
      <p:sp>
        <p:nvSpPr>
          <p:cNvPr id="2076" name="AutoShape 28"/>
          <p:cNvSpPr>
            <a:spLocks noChangeArrowheads="1"/>
          </p:cNvSpPr>
          <p:nvPr/>
        </p:nvSpPr>
        <p:spPr bwMode="auto">
          <a:xfrm rot="5400000">
            <a:off x="7722394" y="6290469"/>
            <a:ext cx="576263" cy="612775"/>
          </a:xfrm>
          <a:custGeom>
            <a:avLst/>
            <a:gdLst>
              <a:gd name="G0" fmla="+- 9257 0 0"/>
              <a:gd name="G1" fmla="+- 18514 0 0"/>
              <a:gd name="G2" fmla="+- 7200 0 0"/>
              <a:gd name="G3" fmla="*/ 9257 1 2"/>
              <a:gd name="G4" fmla="+- G3 10800 0"/>
              <a:gd name="G5" fmla="+- 21600 9257 18514"/>
              <a:gd name="G6" fmla="+- 18514 7200 0"/>
              <a:gd name="G7" fmla="*/ G6 1 2"/>
              <a:gd name="G8" fmla="*/ 18514 2 1"/>
              <a:gd name="G9" fmla="+- G8 0 21600"/>
              <a:gd name="G10" fmla="*/ 21600 G0 G1"/>
              <a:gd name="G11" fmla="*/ 21600 G4 G1"/>
              <a:gd name="G12" fmla="*/ 21600 G5 G1"/>
              <a:gd name="G13" fmla="*/ 21600 G7 G1"/>
              <a:gd name="G14" fmla="*/ 18514 1 2"/>
              <a:gd name="G15" fmla="+- G5 0 G4"/>
              <a:gd name="G16" fmla="+- G0 0 G4"/>
              <a:gd name="G17" fmla="*/ G2 G15 G16"/>
              <a:gd name="T0" fmla="*/ 15429 w 21600"/>
              <a:gd name="T1" fmla="*/ 0 h 21600"/>
              <a:gd name="T2" fmla="*/ 9257 w 21600"/>
              <a:gd name="T3" fmla="*/ 7200 h 21600"/>
              <a:gd name="T4" fmla="*/ 0 w 21600"/>
              <a:gd name="T5" fmla="*/ 18001 h 21600"/>
              <a:gd name="T6" fmla="*/ 9257 w 21600"/>
              <a:gd name="T7" fmla="*/ 21600 h 21600"/>
              <a:gd name="T8" fmla="*/ 18514 w 21600"/>
              <a:gd name="T9" fmla="*/ 15000 h 21600"/>
              <a:gd name="T10" fmla="*/ 21600 w 21600"/>
              <a:gd name="T11" fmla="*/ 7200 h 21600"/>
              <a:gd name="T12" fmla="*/ 17694720 60000 65536"/>
              <a:gd name="T13" fmla="*/ 11796480 60000 65536"/>
              <a:gd name="T14" fmla="*/ 11796480 60000 65536"/>
              <a:gd name="T15" fmla="*/ 5898240 60000 65536"/>
              <a:gd name="T16" fmla="*/ 0 60000 65536"/>
              <a:gd name="T17" fmla="*/ 0 60000 65536"/>
              <a:gd name="T18" fmla="*/ 0 w 21600"/>
              <a:gd name="T19" fmla="*/ G12 h 21600"/>
              <a:gd name="T20" fmla="*/ G1 w 21600"/>
              <a:gd name="T21" fmla="*/ 21600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5429" y="0"/>
                </a:moveTo>
                <a:lnTo>
                  <a:pt x="9257" y="7200"/>
                </a:lnTo>
                <a:lnTo>
                  <a:pt x="12343" y="7200"/>
                </a:lnTo>
                <a:lnTo>
                  <a:pt x="12343" y="14400"/>
                </a:lnTo>
                <a:lnTo>
                  <a:pt x="0" y="14400"/>
                </a:lnTo>
                <a:lnTo>
                  <a:pt x="0" y="21600"/>
                </a:lnTo>
                <a:lnTo>
                  <a:pt x="18514" y="21600"/>
                </a:lnTo>
                <a:lnTo>
                  <a:pt x="18514" y="7200"/>
                </a:lnTo>
                <a:lnTo>
                  <a:pt x="21600" y="720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it-IT" smtClean="0">
              <a:solidFill>
                <a:srgbClr val="FFFFFF"/>
              </a:solidFill>
              <a:latin typeface="Tahoma" charset="0"/>
              <a:ea typeface="ＭＳ Ｐゴシック" charset="0"/>
            </a:endParaRPr>
          </a:p>
        </p:txBody>
      </p:sp>
      <p:pic>
        <p:nvPicPr>
          <p:cNvPr id="2077" name="Picture 2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0875" y="4292600"/>
            <a:ext cx="995363" cy="2165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2079" name="Rectangle 31"/>
          <p:cNvSpPr>
            <a:spLocks noChangeArrowheads="1"/>
          </p:cNvSpPr>
          <p:nvPr/>
        </p:nvSpPr>
        <p:spPr bwMode="auto">
          <a:xfrm>
            <a:off x="1476375" y="852488"/>
            <a:ext cx="287338" cy="936625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it-IT" smtClean="0">
              <a:solidFill>
                <a:srgbClr val="FFFFFF"/>
              </a:solidFill>
              <a:latin typeface="Tahoma" charset="0"/>
              <a:ea typeface="ＭＳ Ｐゴシック" charset="0"/>
            </a:endParaRPr>
          </a:p>
        </p:txBody>
      </p:sp>
      <p:sp>
        <p:nvSpPr>
          <p:cNvPr id="2058" name="Text Box 10"/>
          <p:cNvSpPr txBox="1">
            <a:spLocks noChangeArrowheads="1"/>
          </p:cNvSpPr>
          <p:nvPr/>
        </p:nvSpPr>
        <p:spPr bwMode="auto">
          <a:xfrm>
            <a:off x="1073150" y="1163638"/>
            <a:ext cx="105092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it-IT" sz="1600" b="1" smtClean="0">
                <a:solidFill>
                  <a:srgbClr val="000099"/>
                </a:solidFill>
                <a:latin typeface="Tahoma" charset="0"/>
                <a:ea typeface="ＭＳ Ｐゴシック" charset="0"/>
              </a:rPr>
              <a:t>corrente</a:t>
            </a:r>
          </a:p>
        </p:txBody>
      </p:sp>
      <p:sp>
        <p:nvSpPr>
          <p:cNvPr id="2080" name="Rectangle 32"/>
          <p:cNvSpPr>
            <a:spLocks noChangeArrowheads="1"/>
          </p:cNvSpPr>
          <p:nvPr/>
        </p:nvSpPr>
        <p:spPr bwMode="auto">
          <a:xfrm>
            <a:off x="1042988" y="3294063"/>
            <a:ext cx="10604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it-IT" b="1" smtClean="0">
                <a:solidFill>
                  <a:srgbClr val="FFFFFF"/>
                </a:solidFill>
                <a:latin typeface="Tahoma" charset="0"/>
                <a:ea typeface="ＭＳ Ｐゴシック" charset="0"/>
              </a:rPr>
              <a:t>10</a:t>
            </a:r>
            <a:r>
              <a:rPr lang="it-IT" b="1" baseline="30000" smtClean="0">
                <a:solidFill>
                  <a:srgbClr val="FFFFFF"/>
                </a:solidFill>
                <a:latin typeface="Tahoma" charset="0"/>
                <a:ea typeface="ＭＳ Ｐゴシック" charset="0"/>
              </a:rPr>
              <a:t>6</a:t>
            </a:r>
            <a:r>
              <a:rPr lang="it-IT" b="1" smtClean="0">
                <a:solidFill>
                  <a:srgbClr val="FFFFFF"/>
                </a:solidFill>
                <a:latin typeface="Tahoma" charset="0"/>
                <a:ea typeface="ＭＳ Ｐゴシック" charset="0"/>
              </a:rPr>
              <a:t>-10</a:t>
            </a:r>
            <a:r>
              <a:rPr lang="it-IT" b="1" baseline="30000" smtClean="0">
                <a:solidFill>
                  <a:srgbClr val="FFFFFF"/>
                </a:solidFill>
                <a:latin typeface="Tahoma" charset="0"/>
                <a:ea typeface="ＭＳ Ｐゴシック" charset="0"/>
              </a:rPr>
              <a:t>6</a:t>
            </a:r>
          </a:p>
        </p:txBody>
      </p:sp>
      <p:sp>
        <p:nvSpPr>
          <p:cNvPr id="2081" name="Oval 33"/>
          <p:cNvSpPr>
            <a:spLocks noChangeArrowheads="1"/>
          </p:cNvSpPr>
          <p:nvPr/>
        </p:nvSpPr>
        <p:spPr bwMode="auto">
          <a:xfrm>
            <a:off x="2844800" y="2565400"/>
            <a:ext cx="1366838" cy="792163"/>
          </a:xfrm>
          <a:prstGeom prst="ellips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it-IT" smtClean="0">
              <a:solidFill>
                <a:srgbClr val="FFFFFF"/>
              </a:solidFill>
              <a:latin typeface="Tahoma" charset="0"/>
              <a:ea typeface="ＭＳ Ｐゴシック" charset="0"/>
            </a:endParaRPr>
          </a:p>
        </p:txBody>
      </p:sp>
      <p:sp>
        <p:nvSpPr>
          <p:cNvPr id="2082" name="Oval 34"/>
          <p:cNvSpPr>
            <a:spLocks noChangeArrowheads="1"/>
          </p:cNvSpPr>
          <p:nvPr/>
        </p:nvSpPr>
        <p:spPr bwMode="auto">
          <a:xfrm>
            <a:off x="3060700" y="6165850"/>
            <a:ext cx="1366838" cy="792163"/>
          </a:xfrm>
          <a:prstGeom prst="ellips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it-IT" smtClean="0">
              <a:solidFill>
                <a:srgbClr val="FFFFFF"/>
              </a:solidFill>
              <a:latin typeface="Tahoma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7706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46100"/>
            <a:ext cx="9144000" cy="5744611"/>
          </a:xfrm>
          <a:prstGeom prst="rect">
            <a:avLst/>
          </a:prstGeom>
        </p:spPr>
      </p:pic>
      <p:cxnSp>
        <p:nvCxnSpPr>
          <p:cNvPr id="4" name="Connettore 1 3"/>
          <p:cNvCxnSpPr/>
          <p:nvPr/>
        </p:nvCxnSpPr>
        <p:spPr>
          <a:xfrm>
            <a:off x="4864100" y="2895600"/>
            <a:ext cx="15748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ttore 1 5"/>
          <p:cNvCxnSpPr/>
          <p:nvPr/>
        </p:nvCxnSpPr>
        <p:spPr>
          <a:xfrm>
            <a:off x="4864100" y="3822700"/>
            <a:ext cx="11938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ttore 1 7"/>
          <p:cNvCxnSpPr/>
          <p:nvPr/>
        </p:nvCxnSpPr>
        <p:spPr>
          <a:xfrm flipV="1">
            <a:off x="4419600" y="5676900"/>
            <a:ext cx="1803400" cy="254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013906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254000" y="218705"/>
            <a:ext cx="8661400" cy="1200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2400"/>
              <a:t>Affinché i fotoni vengano assorbiti e producano coppie elettrone-lacuna, la loro energia deve essere maggiore della bandgap del materiale, cioè deve essere </a:t>
            </a:r>
            <a:r>
              <a:rPr lang="it-IT" sz="2400" i="1"/>
              <a:t>h</a:t>
            </a:r>
            <a:r>
              <a:rPr lang="it-IT" sz="2400"/>
              <a:t>ν</a:t>
            </a:r>
            <a:r>
              <a:rPr lang="it-IT" sz="2400" i="1"/>
              <a:t>&gt;Eg</a:t>
            </a:r>
            <a:r>
              <a:rPr lang="it-IT" sz="2400"/>
              <a:t>, o, equivalentemente, </a:t>
            </a:r>
            <a:r>
              <a:rPr lang="it-IT" sz="2400" i="1"/>
              <a:t>hc/</a:t>
            </a:r>
            <a:r>
              <a:rPr lang="it-IT" sz="2400"/>
              <a:t>λ</a:t>
            </a:r>
            <a:r>
              <a:rPr lang="it-IT" sz="2400" i="1"/>
              <a:t>&gt;Ec</a:t>
            </a:r>
            <a:r>
              <a:rPr lang="it-IT" sz="2400"/>
              <a:t>. </a:t>
            </a:r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682" y="1583270"/>
            <a:ext cx="2495074" cy="11811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Rettangolo 3"/>
          <p:cNvSpPr/>
          <p:nvPr/>
        </p:nvSpPr>
        <p:spPr>
          <a:xfrm>
            <a:off x="3389579" y="1766508"/>
            <a:ext cx="5525822" cy="830997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it-IT" sz="2400">
                <a:solidFill>
                  <a:srgbClr val="FF0000"/>
                </a:solidFill>
              </a:rPr>
              <a:t>Per il Silicio, </a:t>
            </a:r>
            <a:r>
              <a:rPr lang="it-IT" sz="2400" i="1">
                <a:solidFill>
                  <a:srgbClr val="FF0000"/>
                </a:solidFill>
              </a:rPr>
              <a:t>Eg=1.12eV </a:t>
            </a:r>
            <a:r>
              <a:rPr lang="it-IT" sz="2400">
                <a:solidFill>
                  <a:srgbClr val="FF0000"/>
                </a:solidFill>
              </a:rPr>
              <a:t>e quindi risulterebbe λ</a:t>
            </a:r>
            <a:r>
              <a:rPr lang="it-IT" sz="2400" i="1">
                <a:solidFill>
                  <a:srgbClr val="FF0000"/>
                </a:solidFill>
              </a:rPr>
              <a:t>g=1.11μm</a:t>
            </a:r>
            <a:r>
              <a:rPr lang="it-IT" sz="2400">
                <a:solidFill>
                  <a:srgbClr val="FF0000"/>
                </a:solidFill>
              </a:rPr>
              <a:t>. </a:t>
            </a:r>
          </a:p>
        </p:txBody>
      </p:sp>
      <p:sp>
        <p:nvSpPr>
          <p:cNvPr id="5" name="Rettangolo 4"/>
          <p:cNvSpPr/>
          <p:nvPr/>
        </p:nvSpPr>
        <p:spPr>
          <a:xfrm>
            <a:off x="427966" y="2902004"/>
            <a:ext cx="546165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2400">
                <a:solidFill>
                  <a:srgbClr val="FF0000"/>
                </a:solidFill>
              </a:rPr>
              <a:t>coefficiente di assorbimento del materiale</a:t>
            </a:r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2815" y="2849568"/>
            <a:ext cx="2610914" cy="618375"/>
          </a:xfrm>
          <a:prstGeom prst="rect">
            <a:avLst/>
          </a:prstGeom>
        </p:spPr>
      </p:pic>
      <p:sp>
        <p:nvSpPr>
          <p:cNvPr id="7" name="Rettangolo 6"/>
          <p:cNvSpPr/>
          <p:nvPr/>
        </p:nvSpPr>
        <p:spPr>
          <a:xfrm>
            <a:off x="438682" y="3519375"/>
            <a:ext cx="6419318" cy="1200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/>
              <a:t>Il suo inverso, </a:t>
            </a:r>
            <a:r>
              <a:rPr lang="it-IT" sz="2400" i="1"/>
              <a:t>1/</a:t>
            </a:r>
            <a:r>
              <a:rPr lang="it-IT" sz="2400"/>
              <a:t>α, è detto lunghezza di penetrazione ed è la distanza entro la quale circa il 63% dei fotoni viene assorbito.</a:t>
            </a:r>
          </a:p>
        </p:txBody>
      </p:sp>
      <p:sp>
        <p:nvSpPr>
          <p:cNvPr id="8" name="Rettangolo 7"/>
          <p:cNvSpPr/>
          <p:nvPr/>
        </p:nvSpPr>
        <p:spPr>
          <a:xfrm>
            <a:off x="529224" y="4910036"/>
            <a:ext cx="826764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2400"/>
              <a:t>Nella costruzione o nella scelta di un fotodiodo, deve essere dunque scelto un materiale la cui lunghezza di penetrazione alla lunghezza d’onda da rivelare sia di dimensioni dell’ordine della regione di svuotamento. </a:t>
            </a:r>
          </a:p>
        </p:txBody>
      </p:sp>
    </p:spTree>
    <p:extLst>
      <p:ext uri="{BB962C8B-B14F-4D97-AF65-F5344CB8AC3E}">
        <p14:creationId xmlns:p14="http://schemas.microsoft.com/office/powerpoint/2010/main" val="23772046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10"/>
          <p:cNvSpPr>
            <a:spLocks noChangeArrowheads="1"/>
          </p:cNvSpPr>
          <p:nvPr/>
        </p:nvSpPr>
        <p:spPr bwMode="auto">
          <a:xfrm>
            <a:off x="1730375" y="2084388"/>
            <a:ext cx="6259513" cy="1304925"/>
          </a:xfrm>
          <a:prstGeom prst="rect">
            <a:avLst/>
          </a:prstGeom>
          <a:solidFill>
            <a:srgbClr val="FFF3FF"/>
          </a:solidFill>
          <a:ln w="57150">
            <a:solidFill>
              <a:srgbClr val="FF00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it-IT" sz="2400" smtClean="0">
              <a:solidFill>
                <a:srgbClr val="000000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5602" name="Text Box 4"/>
          <p:cNvSpPr txBox="1">
            <a:spLocks noChangeArrowheads="1"/>
          </p:cNvSpPr>
          <p:nvPr/>
        </p:nvSpPr>
        <p:spPr bwMode="auto">
          <a:xfrm>
            <a:off x="423863" y="122238"/>
            <a:ext cx="5492750" cy="815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tabLst>
                <a:tab pos="627063" algn="l"/>
                <a:tab pos="1089025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tabLst>
                <a:tab pos="627063" algn="l"/>
                <a:tab pos="1089025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tabLst>
                <a:tab pos="627063" algn="l"/>
                <a:tab pos="1089025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tabLst>
                <a:tab pos="627063" algn="l"/>
                <a:tab pos="1089025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tabLst>
                <a:tab pos="627063" algn="l"/>
                <a:tab pos="1089025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627063" algn="l"/>
                <a:tab pos="1089025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627063" algn="l"/>
                <a:tab pos="1089025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627063" algn="l"/>
                <a:tab pos="1089025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627063" algn="l"/>
                <a:tab pos="1089025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defTabSz="914400" eaLnBrk="0" fontAlgn="base" hangingPunct="0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ko-KR" sz="2000" b="1" smtClean="0">
                <a:solidFill>
                  <a:srgbClr val="000000"/>
                </a:solidFill>
                <a:latin typeface="Arial" charset="0"/>
                <a:ea typeface="굴림" charset="0"/>
                <a:cs typeface="굴림" charset="0"/>
              </a:rPr>
              <a:t>Photodetectors</a:t>
            </a:r>
          </a:p>
          <a:p>
            <a:pPr defTabSz="914400" eaLnBrk="0" fontAlgn="base" hangingPunct="0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ko-KR" sz="1800" b="1" smtClean="0">
                <a:solidFill>
                  <a:srgbClr val="000000"/>
                </a:solidFill>
                <a:latin typeface="Arial" charset="0"/>
                <a:ea typeface="굴림" charset="0"/>
                <a:cs typeface="굴림" charset="0"/>
              </a:rPr>
              <a:t>Absorption Coefficient and Photodiode Materials</a:t>
            </a:r>
            <a:endParaRPr lang="en-US" altLang="ko-KR" sz="1600" b="1" smtClean="0">
              <a:solidFill>
                <a:srgbClr val="000000"/>
              </a:solidFill>
              <a:latin typeface="Arial" charset="0"/>
              <a:ea typeface="굴림" charset="0"/>
              <a:cs typeface="굴림" charset="0"/>
            </a:endParaRPr>
          </a:p>
        </p:txBody>
      </p:sp>
      <p:sp>
        <p:nvSpPr>
          <p:cNvPr id="25603" name="Line 5"/>
          <p:cNvSpPr>
            <a:spLocks noChangeShapeType="1"/>
          </p:cNvSpPr>
          <p:nvPr/>
        </p:nvSpPr>
        <p:spPr bwMode="auto">
          <a:xfrm>
            <a:off x="347663" y="1009650"/>
            <a:ext cx="8448675" cy="0"/>
          </a:xfrm>
          <a:prstGeom prst="line">
            <a:avLst/>
          </a:prstGeom>
          <a:noFill/>
          <a:ln w="1016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it-IT" sz="2400" smtClean="0">
              <a:solidFill>
                <a:srgbClr val="000000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graphicFrame>
        <p:nvGraphicFramePr>
          <p:cNvPr id="25604" name="Object 7"/>
          <p:cNvGraphicFramePr>
            <a:graphicFrameLocks noChangeAspect="1"/>
          </p:cNvGraphicFramePr>
          <p:nvPr/>
        </p:nvGraphicFramePr>
        <p:xfrm>
          <a:off x="2049463" y="2289175"/>
          <a:ext cx="2395537" cy="901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580" name="Equation" r:id="rId3" imgW="1180588" imgH="444307" progId="Equation.3">
                  <p:embed/>
                </p:oleObj>
              </mc:Choice>
              <mc:Fallback>
                <p:oleObj name="Equation" r:id="rId3" imgW="1180588" imgH="444307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49463" y="2289175"/>
                        <a:ext cx="2395537" cy="901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605" name="Rectangle 8"/>
          <p:cNvSpPr>
            <a:spLocks noChangeArrowheads="1"/>
          </p:cNvSpPr>
          <p:nvPr/>
        </p:nvSpPr>
        <p:spPr bwMode="auto">
          <a:xfrm>
            <a:off x="1076325" y="1431925"/>
            <a:ext cx="70294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341313" indent="-341313" defTabSz="914400" eaLnBrk="0" fontAlgn="base" hangingPunct="0">
              <a:spcBef>
                <a:spcPct val="50000"/>
              </a:spcBef>
              <a:spcAft>
                <a:spcPct val="0"/>
              </a:spcAft>
              <a:buFont typeface="Wingdings" charset="0"/>
              <a:buChar char="q"/>
            </a:pPr>
            <a:r>
              <a:rPr lang="en-US" b="1" smtClean="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Absorbed Photon create Electron-Hole Pair.</a:t>
            </a:r>
          </a:p>
        </p:txBody>
      </p:sp>
      <p:sp>
        <p:nvSpPr>
          <p:cNvPr id="25606" name="Rectangle 9"/>
          <p:cNvSpPr>
            <a:spLocks noChangeArrowheads="1"/>
          </p:cNvSpPr>
          <p:nvPr/>
        </p:nvSpPr>
        <p:spPr bwMode="auto">
          <a:xfrm>
            <a:off x="4879975" y="2352675"/>
            <a:ext cx="2879725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ko-KR" sz="2400" b="1" i="1" smtClean="0">
                <a:solidFill>
                  <a:srgbClr val="0000FF"/>
                </a:solidFill>
                <a:latin typeface="Times New Roman" charset="0"/>
                <a:ea typeface="굴림" charset="0"/>
                <a:cs typeface="굴림" charset="0"/>
              </a:rPr>
              <a:t>Cut-off wavelength vs. Energy bandgap</a:t>
            </a:r>
            <a:endParaRPr lang="en-US" sz="2400" b="1" i="1" smtClean="0">
              <a:solidFill>
                <a:srgbClr val="0000FF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5607" name="Rectangle 11"/>
          <p:cNvSpPr>
            <a:spLocks noChangeArrowheads="1"/>
          </p:cNvSpPr>
          <p:nvPr/>
        </p:nvSpPr>
        <p:spPr bwMode="auto">
          <a:xfrm>
            <a:off x="1730375" y="5118100"/>
            <a:ext cx="6259513" cy="1304925"/>
          </a:xfrm>
          <a:prstGeom prst="rect">
            <a:avLst/>
          </a:prstGeom>
          <a:solidFill>
            <a:srgbClr val="FFF3FF"/>
          </a:solidFill>
          <a:ln w="57150">
            <a:solidFill>
              <a:srgbClr val="FF00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it-IT" sz="2400" smtClean="0">
              <a:solidFill>
                <a:srgbClr val="000000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graphicFrame>
        <p:nvGraphicFramePr>
          <p:cNvPr id="25608" name="Object 12"/>
          <p:cNvGraphicFramePr>
            <a:graphicFrameLocks noChangeAspect="1"/>
          </p:cNvGraphicFramePr>
          <p:nvPr/>
        </p:nvGraphicFramePr>
        <p:xfrm>
          <a:off x="2074863" y="5443538"/>
          <a:ext cx="2586037" cy="63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581" name="Equation" r:id="rId5" imgW="977900" imgH="241300" progId="Equation.3">
                  <p:embed/>
                </p:oleObj>
              </mc:Choice>
              <mc:Fallback>
                <p:oleObj name="Equation" r:id="rId5" imgW="977900" imgH="2413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74863" y="5443538"/>
                        <a:ext cx="2586037" cy="635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609" name="Rectangle 13"/>
          <p:cNvSpPr>
            <a:spLocks noChangeArrowheads="1"/>
          </p:cNvSpPr>
          <p:nvPr/>
        </p:nvSpPr>
        <p:spPr bwMode="auto">
          <a:xfrm>
            <a:off x="4878388" y="5502275"/>
            <a:ext cx="307181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ko-KR" sz="2400" b="1" i="1" smtClean="0">
                <a:solidFill>
                  <a:srgbClr val="0000FF"/>
                </a:solidFill>
                <a:latin typeface="Times New Roman" charset="0"/>
                <a:ea typeface="굴림" charset="0"/>
                <a:cs typeface="굴림" charset="0"/>
              </a:rPr>
              <a:t>Absorption coefficient</a:t>
            </a:r>
            <a:endParaRPr lang="en-US" sz="2400" b="1" i="1" smtClean="0">
              <a:solidFill>
                <a:srgbClr val="0000FF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5610" name="Rectangle 14"/>
          <p:cNvSpPr>
            <a:spLocks noChangeArrowheads="1"/>
          </p:cNvSpPr>
          <p:nvPr/>
        </p:nvSpPr>
        <p:spPr bwMode="auto">
          <a:xfrm>
            <a:off x="1154113" y="3967163"/>
            <a:ext cx="7029450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341313" indent="-341313" defTabSz="914400" eaLnBrk="0" fontAlgn="base" hangingPunct="0">
              <a:spcBef>
                <a:spcPct val="50000"/>
              </a:spcBef>
              <a:spcAft>
                <a:spcPct val="0"/>
              </a:spcAft>
              <a:buFont typeface="Wingdings" charset="0"/>
              <a:buChar char="q"/>
            </a:pPr>
            <a:r>
              <a:rPr lang="en-US" b="1" smtClean="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Incident photons become absorbed as they travel in the semiconductor and </a:t>
            </a:r>
            <a:r>
              <a:rPr lang="en-US" b="1" u="sng" smtClean="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light intensity decays exponentially</a:t>
            </a:r>
            <a:r>
              <a:rPr lang="en-US" b="1" smtClean="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 with distance into the semiconductor.</a:t>
            </a:r>
          </a:p>
        </p:txBody>
      </p:sp>
      <p:sp>
        <p:nvSpPr>
          <p:cNvPr id="25611" name="Oval 15"/>
          <p:cNvSpPr>
            <a:spLocks noChangeArrowheads="1"/>
          </p:cNvSpPr>
          <p:nvPr/>
        </p:nvSpPr>
        <p:spPr bwMode="auto">
          <a:xfrm>
            <a:off x="4186238" y="5503863"/>
            <a:ext cx="269875" cy="268287"/>
          </a:xfrm>
          <a:prstGeom prst="ellipse">
            <a:avLst/>
          </a:prstGeom>
          <a:noFill/>
          <a:ln w="57150">
            <a:solidFill>
              <a:srgbClr val="FF3300">
                <a:alpha val="50195"/>
              </a:srgb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it-IT" sz="2400" smtClean="0">
              <a:solidFill>
                <a:srgbClr val="000000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5612" name="Text Box 16"/>
          <p:cNvSpPr txBox="1">
            <a:spLocks noChangeArrowheads="1"/>
          </p:cNvSpPr>
          <p:nvPr/>
        </p:nvSpPr>
        <p:spPr bwMode="auto">
          <a:xfrm>
            <a:off x="8461375" y="0"/>
            <a:ext cx="68262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defTabSz="914400" fontAlgn="base" latinLnBrk="1">
              <a:spcBef>
                <a:spcPct val="0"/>
              </a:spcBef>
              <a:spcAft>
                <a:spcPct val="0"/>
              </a:spcAft>
            </a:pPr>
            <a:r>
              <a:rPr kumimoji="1" lang="en-US" sz="4400" smtClean="0">
                <a:solidFill>
                  <a:srgbClr val="FF33CC"/>
                </a:solidFill>
                <a:latin typeface="Arial" charset="0"/>
                <a:sym typeface="Wingdings 2" charset="0"/>
              </a:rPr>
              <a:t></a:t>
            </a:r>
            <a:endParaRPr kumimoji="1" lang="en-US" sz="1800" b="1" smtClean="0">
              <a:solidFill>
                <a:srgbClr val="000000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00159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3124200" y="6248400"/>
            <a:ext cx="28956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/>
            <a:fld id="{729FC0E7-A520-6B46-BB2D-2F5A2C8C0779}" type="slidenum">
              <a:rPr lang="en-US" sz="1400">
                <a:solidFill>
                  <a:srgbClr val="000000"/>
                </a:solidFill>
              </a:rPr>
              <a:pPr algn="ctr"/>
              <a:t>6</a:t>
            </a:fld>
            <a:endParaRPr lang="en-US" sz="1400">
              <a:solidFill>
                <a:srgbClr val="000000"/>
              </a:solidFill>
            </a:endParaRPr>
          </a:p>
        </p:txBody>
      </p:sp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533400"/>
          </a:xfrm>
        </p:spPr>
        <p:txBody>
          <a:bodyPr/>
          <a:lstStyle/>
          <a:p>
            <a:r>
              <a:rPr lang="en-US" sz="3200">
                <a:latin typeface="Times New Roman" charset="0"/>
              </a:rPr>
              <a:t>Absorption Coefficient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066800"/>
            <a:ext cx="3048000" cy="5562600"/>
          </a:xfrm>
        </p:spPr>
        <p:txBody>
          <a:bodyPr/>
          <a:lstStyle/>
          <a:p>
            <a:r>
              <a:rPr lang="en-US" sz="2400">
                <a:latin typeface="Times New Roman" charset="0"/>
                <a:cs typeface="Times New Roman" charset="0"/>
                <a:sym typeface="Wingdings" charset="0"/>
              </a:rPr>
              <a:t>Absorption coefficient </a:t>
            </a:r>
            <a:r>
              <a:rPr lang="el-GR" sz="2400">
                <a:latin typeface="Times New Roman" charset="0"/>
                <a:cs typeface="Times New Roman" charset="0"/>
              </a:rPr>
              <a:t>α</a:t>
            </a:r>
            <a:r>
              <a:rPr lang="en-US" sz="2400">
                <a:latin typeface="Times New Roman" charset="0"/>
                <a:cs typeface="Times New Roman" charset="0"/>
              </a:rPr>
              <a:t> is a material property.</a:t>
            </a:r>
          </a:p>
          <a:p>
            <a:r>
              <a:rPr lang="en-US" sz="2400">
                <a:latin typeface="Times New Roman" charset="0"/>
                <a:cs typeface="Times New Roman" charset="0"/>
              </a:rPr>
              <a:t>Most of the photon absorption (63%) occurs over a distance 1/</a:t>
            </a:r>
            <a:r>
              <a:rPr lang="el-GR" sz="2400">
                <a:latin typeface="Times New Roman" charset="0"/>
                <a:cs typeface="Times New Roman" charset="0"/>
              </a:rPr>
              <a:t>α</a:t>
            </a:r>
            <a:r>
              <a:rPr lang="en-US" sz="2400">
                <a:latin typeface="Times New Roman" charset="0"/>
                <a:cs typeface="Times New Roman" charset="0"/>
              </a:rPr>
              <a:t> (it is called </a:t>
            </a:r>
            <a:r>
              <a:rPr lang="en-US" sz="2400" b="1">
                <a:latin typeface="Times New Roman" charset="0"/>
                <a:cs typeface="Times New Roman" charset="0"/>
              </a:rPr>
              <a:t>penetration depth</a:t>
            </a:r>
            <a:r>
              <a:rPr lang="en-US" sz="2400">
                <a:latin typeface="Times New Roman" charset="0"/>
                <a:cs typeface="Times New Roman" charset="0"/>
              </a:rPr>
              <a:t> </a:t>
            </a:r>
            <a:r>
              <a:rPr lang="el-GR" sz="2400">
                <a:latin typeface="Times New Roman" charset="0"/>
                <a:cs typeface="Times New Roman" charset="0"/>
              </a:rPr>
              <a:t>δ</a:t>
            </a:r>
            <a:r>
              <a:rPr lang="en-US" sz="2400">
                <a:latin typeface="Times New Roman" charset="0"/>
                <a:cs typeface="Times New Roman" charset="0"/>
              </a:rPr>
              <a:t>)</a:t>
            </a:r>
            <a:endParaRPr lang="el-GR" sz="2400">
              <a:latin typeface="Times New Roman" charset="0"/>
              <a:cs typeface="Times New Roman" charset="0"/>
            </a:endParaRPr>
          </a:p>
        </p:txBody>
      </p:sp>
      <p:pic>
        <p:nvPicPr>
          <p:cNvPr id="26628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10" b="13853"/>
          <a:stretch>
            <a:fillRect/>
          </a:stretch>
        </p:blipFill>
        <p:spPr bwMode="auto">
          <a:xfrm>
            <a:off x="3505200" y="1014413"/>
            <a:ext cx="5486400" cy="529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185538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ggetto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75141317"/>
              </p:ext>
            </p:extLst>
          </p:nvPr>
        </p:nvGraphicFramePr>
        <p:xfrm>
          <a:off x="517525" y="2465419"/>
          <a:ext cx="3889375" cy="15082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0926" name="Equation" r:id="rId3" imgW="1930400" imgH="749300" progId="Equation.3">
                  <p:embed/>
                </p:oleObj>
              </mc:Choice>
              <mc:Fallback>
                <p:oleObj name="Equation" r:id="rId3" imgW="1930400" imgH="7493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17525" y="2465419"/>
                        <a:ext cx="3889375" cy="1508285"/>
                      </a:xfrm>
                      <a:prstGeom prst="rect">
                        <a:avLst/>
                      </a:prstGeom>
                      <a:ln>
                        <a:solidFill>
                          <a:srgbClr val="00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ggetto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78708290"/>
              </p:ext>
            </p:extLst>
          </p:nvPr>
        </p:nvGraphicFramePr>
        <p:xfrm>
          <a:off x="5932488" y="1917818"/>
          <a:ext cx="2277288" cy="7130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0927" name="Equation" r:id="rId5" imgW="1257300" imgH="393700" progId="Equation.3">
                  <p:embed/>
                </p:oleObj>
              </mc:Choice>
              <mc:Fallback>
                <p:oleObj name="Equation" r:id="rId5" imgW="1257300" imgH="3937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932488" y="1917818"/>
                        <a:ext cx="2277288" cy="713090"/>
                      </a:xfrm>
                      <a:prstGeom prst="rect">
                        <a:avLst/>
                      </a:prstGeom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ggetto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31215286"/>
              </p:ext>
            </p:extLst>
          </p:nvPr>
        </p:nvGraphicFramePr>
        <p:xfrm>
          <a:off x="535518" y="1094317"/>
          <a:ext cx="2601382" cy="1091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0928" name="Equation" r:id="rId7" imgW="1028700" imgH="431800" progId="Equation.3">
                  <p:embed/>
                </p:oleObj>
              </mc:Choice>
              <mc:Fallback>
                <p:oleObj name="Equation" r:id="rId7" imgW="1028700" imgH="431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35518" y="1094317"/>
                        <a:ext cx="2601382" cy="1091938"/>
                      </a:xfrm>
                      <a:prstGeom prst="rect">
                        <a:avLst/>
                      </a:prstGeom>
                      <a:ln>
                        <a:solidFill>
                          <a:schemeClr val="tx1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Immagine 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932488" y="816971"/>
            <a:ext cx="2057400" cy="1240491"/>
          </a:xfrm>
          <a:prstGeom prst="rect">
            <a:avLst/>
          </a:prstGeom>
        </p:spPr>
      </p:pic>
      <p:graphicFrame>
        <p:nvGraphicFramePr>
          <p:cNvPr id="2" name="Oggetto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00435867"/>
              </p:ext>
            </p:extLst>
          </p:nvPr>
        </p:nvGraphicFramePr>
        <p:xfrm>
          <a:off x="184150" y="4158838"/>
          <a:ext cx="5191125" cy="1093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0929" name="Equation" r:id="rId10" imgW="2171700" imgH="457200" progId="Equation.3">
                  <p:embed/>
                </p:oleObj>
              </mc:Choice>
              <mc:Fallback>
                <p:oleObj name="Equation" r:id="rId10" imgW="21717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84150" y="4158838"/>
                        <a:ext cx="5191125" cy="10937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ggetto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1678626"/>
              </p:ext>
            </p:extLst>
          </p:nvPr>
        </p:nvGraphicFramePr>
        <p:xfrm>
          <a:off x="184150" y="5432426"/>
          <a:ext cx="2540211" cy="115464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0930" name="Equation" r:id="rId12" imgW="1397000" imgH="635000" progId="Equation.3">
                  <p:embed/>
                </p:oleObj>
              </mc:Choice>
              <mc:Fallback>
                <p:oleObj name="Equation" r:id="rId12" imgW="1397000" imgH="6350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184150" y="5432426"/>
                        <a:ext cx="2540211" cy="1154642"/>
                      </a:xfrm>
                      <a:prstGeom prst="rect">
                        <a:avLst/>
                      </a:prstGeom>
                      <a:ln>
                        <a:solidFill>
                          <a:srgbClr val="00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0" name="Connettore 1 9"/>
          <p:cNvCxnSpPr/>
          <p:nvPr/>
        </p:nvCxnSpPr>
        <p:spPr>
          <a:xfrm>
            <a:off x="5638800" y="179917"/>
            <a:ext cx="50800" cy="6187016"/>
          </a:xfrm>
          <a:prstGeom prst="line">
            <a:avLst/>
          </a:prstGeom>
          <a:ln w="57150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CasellaDiTesto 8"/>
          <p:cNvSpPr txBox="1"/>
          <p:nvPr/>
        </p:nvSpPr>
        <p:spPr>
          <a:xfrm>
            <a:off x="862992" y="78317"/>
            <a:ext cx="370185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2400" b="1">
                <a:solidFill>
                  <a:prstClr val="black"/>
                </a:solidFill>
                <a:latin typeface="Calibri"/>
              </a:rPr>
              <a:t>Spectral Responsitivity (S</a:t>
            </a:r>
            <a:r>
              <a:rPr lang="it-IT" sz="2400" b="1" baseline="-25000">
                <a:solidFill>
                  <a:prstClr val="black"/>
                </a:solidFill>
                <a:latin typeface="Calibri"/>
              </a:rPr>
              <a:t>k</a:t>
            </a:r>
            <a:r>
              <a:rPr lang="it-IT" sz="2400" b="1">
                <a:solidFill>
                  <a:prstClr val="black"/>
                </a:solidFill>
                <a:latin typeface="Calibri"/>
              </a:rPr>
              <a:t>)</a:t>
            </a:r>
          </a:p>
          <a:p>
            <a:pPr algn="ctr"/>
            <a:r>
              <a:rPr lang="it-IT" sz="2400" b="1">
                <a:solidFill>
                  <a:prstClr val="black"/>
                </a:solidFill>
                <a:latin typeface="Calibri"/>
              </a:rPr>
              <a:t>Quantum efficiency (Q.E.) ρ</a:t>
            </a:r>
          </a:p>
        </p:txBody>
      </p:sp>
      <p:graphicFrame>
        <p:nvGraphicFramePr>
          <p:cNvPr id="11" name="Oggetto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339494"/>
              </p:ext>
            </p:extLst>
          </p:nvPr>
        </p:nvGraphicFramePr>
        <p:xfrm>
          <a:off x="3025775" y="5453063"/>
          <a:ext cx="2470150" cy="1131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0931" name="Equation" r:id="rId14" imgW="1358900" imgH="622300" progId="Equation.3">
                  <p:embed/>
                </p:oleObj>
              </mc:Choice>
              <mc:Fallback>
                <p:oleObj name="Equation" r:id="rId14" imgW="1358900" imgH="6223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3025775" y="5453063"/>
                        <a:ext cx="2470150" cy="1131887"/>
                      </a:xfrm>
                      <a:prstGeom prst="rect">
                        <a:avLst/>
                      </a:prstGeom>
                      <a:ln>
                        <a:solidFill>
                          <a:srgbClr val="00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711138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389467" y="294902"/>
            <a:ext cx="84836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000"/>
              <a:t>Per i fotodiodi si definisce efficienza quantica il rapporto tra il numero di coppie prodotte e raccolte agli elettrodi e il numero di fotoni incidenti:</a:t>
            </a:r>
          </a:p>
        </p:txBody>
      </p:sp>
      <p:sp>
        <p:nvSpPr>
          <p:cNvPr id="4" name="Rettangolo 3"/>
          <p:cNvSpPr/>
          <p:nvPr/>
        </p:nvSpPr>
        <p:spPr>
          <a:xfrm>
            <a:off x="253999" y="1870454"/>
            <a:ext cx="861906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000"/>
              <a:t>Si definisce, inoltre, spectral responsitivity del fotodiodo il rapporto tra la fotocorrente prodotta e il potere ottico incidente:</a:t>
            </a:r>
          </a:p>
        </p:txBody>
      </p:sp>
      <p:graphicFrame>
        <p:nvGraphicFramePr>
          <p:cNvPr id="5" name="Oggetto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59433130"/>
              </p:ext>
            </p:extLst>
          </p:nvPr>
        </p:nvGraphicFramePr>
        <p:xfrm>
          <a:off x="2831040" y="1002788"/>
          <a:ext cx="2300817" cy="84115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962" name="Equation" r:id="rId3" imgW="1181100" imgH="431800" progId="Equation.3">
                  <p:embed/>
                </p:oleObj>
              </mc:Choice>
              <mc:Fallback>
                <p:oleObj name="Equation" r:id="rId3" imgW="1181100" imgH="431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831040" y="1002788"/>
                        <a:ext cx="2300817" cy="84115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ggetto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879390"/>
              </p:ext>
            </p:extLst>
          </p:nvPr>
        </p:nvGraphicFramePr>
        <p:xfrm>
          <a:off x="389467" y="2821519"/>
          <a:ext cx="2252133" cy="9453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963" name="Equation" r:id="rId5" imgW="1028700" imgH="431800" progId="Equation.3">
                  <p:embed/>
                </p:oleObj>
              </mc:Choice>
              <mc:Fallback>
                <p:oleObj name="Equation" r:id="rId5" imgW="1028700" imgH="431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89467" y="2821519"/>
                        <a:ext cx="2252133" cy="945340"/>
                      </a:xfrm>
                      <a:prstGeom prst="rect">
                        <a:avLst/>
                      </a:prstGeom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Immagine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31041" y="2608520"/>
            <a:ext cx="5957352" cy="4128716"/>
          </a:xfrm>
          <a:prstGeom prst="rect">
            <a:avLst/>
          </a:prstGeom>
          <a:ln>
            <a:solidFill>
              <a:srgbClr val="000000"/>
            </a:solidFill>
          </a:ln>
        </p:spPr>
      </p:pic>
      <p:graphicFrame>
        <p:nvGraphicFramePr>
          <p:cNvPr id="8" name="Oggetto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6219711"/>
              </p:ext>
            </p:extLst>
          </p:nvPr>
        </p:nvGraphicFramePr>
        <p:xfrm>
          <a:off x="270935" y="5623988"/>
          <a:ext cx="2309039" cy="90804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964" name="Equation" r:id="rId8" imgW="1130300" imgH="444500" progId="Equation.3">
                  <p:embed/>
                </p:oleObj>
              </mc:Choice>
              <mc:Fallback>
                <p:oleObj name="Equation" r:id="rId8" imgW="1130300" imgH="4445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270935" y="5623988"/>
                        <a:ext cx="2309039" cy="90804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CasellaDiTesto 2"/>
          <p:cNvSpPr txBox="1"/>
          <p:nvPr/>
        </p:nvSpPr>
        <p:spPr>
          <a:xfrm>
            <a:off x="673100" y="3817659"/>
            <a:ext cx="17880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u="sng"/>
              <a:t>Ideal Photodiode</a:t>
            </a:r>
          </a:p>
        </p:txBody>
      </p:sp>
      <p:graphicFrame>
        <p:nvGraphicFramePr>
          <p:cNvPr id="9" name="Oggetto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50031654"/>
              </p:ext>
            </p:extLst>
          </p:nvPr>
        </p:nvGraphicFramePr>
        <p:xfrm>
          <a:off x="480267" y="4305300"/>
          <a:ext cx="2044428" cy="11648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965" name="Equation" r:id="rId10" imgW="1092200" imgH="622300" progId="Equation.3">
                  <p:embed/>
                </p:oleObj>
              </mc:Choice>
              <mc:Fallback>
                <p:oleObj name="Equation" r:id="rId10" imgW="1092200" imgH="6223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480267" y="4305300"/>
                        <a:ext cx="2044428" cy="116484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1" name="Connettore 2 10"/>
          <p:cNvCxnSpPr/>
          <p:nvPr/>
        </p:nvCxnSpPr>
        <p:spPr>
          <a:xfrm flipH="1">
            <a:off x="673100" y="4186991"/>
            <a:ext cx="355600" cy="67710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ttore 2 12"/>
          <p:cNvCxnSpPr/>
          <p:nvPr/>
        </p:nvCxnSpPr>
        <p:spPr>
          <a:xfrm flipH="1">
            <a:off x="673100" y="4864100"/>
            <a:ext cx="914400" cy="10033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831508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82600"/>
            <a:ext cx="9144000" cy="5869063"/>
          </a:xfrm>
          <a:prstGeom prst="rect">
            <a:avLst/>
          </a:prstGeom>
        </p:spPr>
      </p:pic>
      <p:sp>
        <p:nvSpPr>
          <p:cNvPr id="3" name="CasellaDiTesto 2"/>
          <p:cNvSpPr txBox="1"/>
          <p:nvPr/>
        </p:nvSpPr>
        <p:spPr>
          <a:xfrm>
            <a:off x="1397000" y="6166997"/>
            <a:ext cx="725070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000" b="1"/>
              <a:t>Relative high Z useful for photon detection via photoelectric effect</a:t>
            </a:r>
          </a:p>
        </p:txBody>
      </p:sp>
      <p:sp>
        <p:nvSpPr>
          <p:cNvPr id="4" name="Rettangolo 3"/>
          <p:cNvSpPr/>
          <p:nvPr/>
        </p:nvSpPr>
        <p:spPr>
          <a:xfrm>
            <a:off x="4397375" y="2651125"/>
            <a:ext cx="4250328" cy="381000"/>
          </a:xfrm>
          <a:prstGeom prst="rect">
            <a:avLst/>
          </a:prstGeom>
          <a:noFill/>
          <a:ln w="28575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906523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14325"/>
            <a:ext cx="9144000" cy="5543254"/>
          </a:xfrm>
          <a:prstGeom prst="rect">
            <a:avLst/>
          </a:prstGeom>
        </p:spPr>
      </p:pic>
      <p:sp>
        <p:nvSpPr>
          <p:cNvPr id="3" name="Rettangolo 2"/>
          <p:cNvSpPr/>
          <p:nvPr/>
        </p:nvSpPr>
        <p:spPr>
          <a:xfrm>
            <a:off x="3984625" y="4048125"/>
            <a:ext cx="1079500" cy="269875"/>
          </a:xfrm>
          <a:prstGeom prst="rect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" name="CasellaDiTesto 3"/>
          <p:cNvSpPr txBox="1"/>
          <p:nvPr/>
        </p:nvSpPr>
        <p:spPr>
          <a:xfrm>
            <a:off x="2428875" y="4714875"/>
            <a:ext cx="97975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000" b="1"/>
              <a:t>1,12 eV</a:t>
            </a:r>
          </a:p>
        </p:txBody>
      </p:sp>
      <p:cxnSp>
        <p:nvCxnSpPr>
          <p:cNvPr id="6" name="Connettore 2 5"/>
          <p:cNvCxnSpPr/>
          <p:nvPr/>
        </p:nvCxnSpPr>
        <p:spPr>
          <a:xfrm flipH="1">
            <a:off x="3408630" y="4714875"/>
            <a:ext cx="575995" cy="1349375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ettangolo 9"/>
          <p:cNvSpPr/>
          <p:nvPr/>
        </p:nvSpPr>
        <p:spPr>
          <a:xfrm>
            <a:off x="3984625" y="4365625"/>
            <a:ext cx="4365625" cy="682625"/>
          </a:xfrm>
          <a:prstGeom prst="rect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1" name="CasellaDiTesto 10"/>
          <p:cNvSpPr txBox="1"/>
          <p:nvPr/>
        </p:nvSpPr>
        <p:spPr>
          <a:xfrm>
            <a:off x="47625" y="6191250"/>
            <a:ext cx="9030111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it-IT" sz="2000" b="1"/>
              <a:t>intrinsic semiconductor: </a:t>
            </a:r>
            <a:r>
              <a:rPr lang="it-IT" sz="2000" b="1">
                <a:solidFill>
                  <a:srgbClr val="FF0000"/>
                </a:solidFill>
              </a:rPr>
              <a:t>no good radiation detector-thermic current</a:t>
            </a:r>
            <a:r>
              <a:rPr lang="it-IT" sz="2000" b="1"/>
              <a:t>-low sensitivity</a:t>
            </a:r>
          </a:p>
        </p:txBody>
      </p:sp>
    </p:spTree>
    <p:extLst>
      <p:ext uri="{BB962C8B-B14F-4D97-AF65-F5344CB8AC3E}">
        <p14:creationId xmlns:p14="http://schemas.microsoft.com/office/powerpoint/2010/main" val="40905292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71500"/>
            <a:ext cx="9144000" cy="5707568"/>
          </a:xfrm>
          <a:prstGeom prst="rect">
            <a:avLst/>
          </a:prstGeom>
        </p:spPr>
      </p:pic>
      <p:cxnSp>
        <p:nvCxnSpPr>
          <p:cNvPr id="4" name="Connettore 1 3"/>
          <p:cNvCxnSpPr/>
          <p:nvPr/>
        </p:nvCxnSpPr>
        <p:spPr>
          <a:xfrm>
            <a:off x="4368800" y="2717800"/>
            <a:ext cx="5461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ttore 1 5"/>
          <p:cNvCxnSpPr/>
          <p:nvPr/>
        </p:nvCxnSpPr>
        <p:spPr>
          <a:xfrm flipV="1">
            <a:off x="3937000" y="4292600"/>
            <a:ext cx="711200" cy="127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781176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000" y="0"/>
            <a:ext cx="887373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95595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600" y="0"/>
            <a:ext cx="8924483" cy="6858000"/>
          </a:xfrm>
          <a:prstGeom prst="rect">
            <a:avLst/>
          </a:prstGeom>
        </p:spPr>
      </p:pic>
      <p:sp>
        <p:nvSpPr>
          <p:cNvPr id="3" name="CasellaDiTesto 2"/>
          <p:cNvSpPr txBox="1"/>
          <p:nvPr/>
        </p:nvSpPr>
        <p:spPr>
          <a:xfrm>
            <a:off x="931333" y="1253069"/>
            <a:ext cx="1980905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it-IT" sz="2000" b="1"/>
              <a:t>≈10</a:t>
            </a:r>
            <a:r>
              <a:rPr lang="it-IT" sz="2000" b="1" baseline="30000"/>
              <a:t>22</a:t>
            </a:r>
            <a:r>
              <a:rPr lang="it-IT" sz="2000" b="1"/>
              <a:t> atoms/cm</a:t>
            </a:r>
            <a:r>
              <a:rPr lang="it-IT" sz="2000" b="1" baseline="30000"/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352479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31800"/>
            <a:ext cx="9144000" cy="5969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63516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69900"/>
            <a:ext cx="9144000" cy="5918101"/>
          </a:xfrm>
          <a:prstGeom prst="rect">
            <a:avLst/>
          </a:prstGeom>
        </p:spPr>
      </p:pic>
      <p:cxnSp>
        <p:nvCxnSpPr>
          <p:cNvPr id="4" name="Connettore 1 3"/>
          <p:cNvCxnSpPr/>
          <p:nvPr/>
        </p:nvCxnSpPr>
        <p:spPr>
          <a:xfrm>
            <a:off x="8356600" y="4775200"/>
            <a:ext cx="12700" cy="1320800"/>
          </a:xfrm>
          <a:prstGeom prst="line">
            <a:avLst/>
          </a:prstGeom>
          <a:ln w="57150" cmpd="sng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131869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200"/>
            <a:ext cx="9144000" cy="5906977"/>
          </a:xfrm>
          <a:prstGeom prst="rect">
            <a:avLst/>
          </a:prstGeom>
        </p:spPr>
      </p:pic>
      <p:cxnSp>
        <p:nvCxnSpPr>
          <p:cNvPr id="4" name="Connettore 1 3"/>
          <p:cNvCxnSpPr/>
          <p:nvPr/>
        </p:nvCxnSpPr>
        <p:spPr>
          <a:xfrm>
            <a:off x="2298700" y="3822700"/>
            <a:ext cx="13589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ttore 1 6"/>
          <p:cNvCxnSpPr/>
          <p:nvPr/>
        </p:nvCxnSpPr>
        <p:spPr>
          <a:xfrm>
            <a:off x="2298700" y="4584700"/>
            <a:ext cx="13589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ttore 1 8"/>
          <p:cNvCxnSpPr/>
          <p:nvPr/>
        </p:nvCxnSpPr>
        <p:spPr>
          <a:xfrm>
            <a:off x="2298700" y="5080000"/>
            <a:ext cx="12573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ttore 1 10"/>
          <p:cNvCxnSpPr/>
          <p:nvPr/>
        </p:nvCxnSpPr>
        <p:spPr>
          <a:xfrm>
            <a:off x="2298700" y="5626100"/>
            <a:ext cx="1079500" cy="127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85441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700" y="0"/>
            <a:ext cx="886247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122142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733" y="161875"/>
            <a:ext cx="7975600" cy="6520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32959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44500"/>
            <a:ext cx="9144000" cy="5949538"/>
          </a:xfrm>
          <a:prstGeom prst="rect">
            <a:avLst/>
          </a:prstGeom>
        </p:spPr>
      </p:pic>
      <p:cxnSp>
        <p:nvCxnSpPr>
          <p:cNvPr id="4" name="Connettore 1 3"/>
          <p:cNvCxnSpPr/>
          <p:nvPr/>
        </p:nvCxnSpPr>
        <p:spPr>
          <a:xfrm>
            <a:off x="5448300" y="3937000"/>
            <a:ext cx="27178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ttore 1 5"/>
          <p:cNvCxnSpPr/>
          <p:nvPr/>
        </p:nvCxnSpPr>
        <p:spPr>
          <a:xfrm>
            <a:off x="4953000" y="4927600"/>
            <a:ext cx="0" cy="5080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4670398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" y="0"/>
            <a:ext cx="889839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385507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773" name="Group 6"/>
          <p:cNvGrpSpPr>
            <a:grpSpLocks/>
          </p:cNvGrpSpPr>
          <p:nvPr/>
        </p:nvGrpSpPr>
        <p:grpSpPr bwMode="auto">
          <a:xfrm>
            <a:off x="2876550" y="1663707"/>
            <a:ext cx="4987925" cy="2073275"/>
            <a:chOff x="528" y="1392"/>
            <a:chExt cx="3142" cy="1306"/>
          </a:xfrm>
        </p:grpSpPr>
        <p:graphicFrame>
          <p:nvGraphicFramePr>
            <p:cNvPr id="32778" name="Object 4"/>
            <p:cNvGraphicFramePr>
              <a:graphicFrameLocks noChangeAspect="1"/>
            </p:cNvGraphicFramePr>
            <p:nvPr/>
          </p:nvGraphicFramePr>
          <p:xfrm>
            <a:off x="528" y="1392"/>
            <a:ext cx="1492" cy="130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234" name="Designer 4.0 Drawing" r:id="rId4" imgW="2371725" imgH="2076450" progId="MgxDesigner">
                    <p:embed/>
                  </p:oleObj>
                </mc:Choice>
                <mc:Fallback>
                  <p:oleObj name="Designer 4.0 Drawing" r:id="rId4" imgW="2371725" imgH="2076450" progId="MgxDesigner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28" y="1392"/>
                          <a:ext cx="1492" cy="130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bg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2700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chemeClr val="bg2">
                                    <a:alpha val="74997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0252" name="Text Box 5"/>
            <p:cNvSpPr txBox="1">
              <a:spLocks noChangeArrowheads="1"/>
            </p:cNvSpPr>
            <p:nvPr/>
          </p:nvSpPr>
          <p:spPr bwMode="auto">
            <a:xfrm>
              <a:off x="2182" y="1676"/>
              <a:ext cx="1488" cy="9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800" smtClean="0">
                  <a:solidFill>
                    <a:srgbClr val="0000FF"/>
                  </a:solidFill>
                  <a:cs typeface="+mn-cs"/>
                </a:rPr>
                <a:t>In a pure intrinsic (undoped) material the electron density </a:t>
              </a:r>
              <a:r>
                <a:rPr lang="en-US" sz="1800" smtClean="0">
                  <a:solidFill>
                    <a:schemeClr val="hlink"/>
                  </a:solidFill>
                  <a:cs typeface="+mn-cs"/>
                </a:rPr>
                <a:t>n</a:t>
              </a:r>
              <a:r>
                <a:rPr lang="en-US" sz="1800" smtClean="0">
                  <a:solidFill>
                    <a:srgbClr val="0000FF"/>
                  </a:solidFill>
                  <a:cs typeface="+mn-cs"/>
                </a:rPr>
                <a:t> and hole density </a:t>
              </a:r>
              <a:r>
                <a:rPr lang="en-US" sz="1800" smtClean="0">
                  <a:solidFill>
                    <a:schemeClr val="hlink"/>
                  </a:solidFill>
                  <a:cs typeface="+mn-cs"/>
                </a:rPr>
                <a:t>p</a:t>
              </a:r>
              <a:r>
                <a:rPr lang="en-US" sz="1800" smtClean="0">
                  <a:solidFill>
                    <a:srgbClr val="0000FF"/>
                  </a:solidFill>
                  <a:cs typeface="+mn-cs"/>
                </a:rPr>
                <a:t> are equal. </a:t>
              </a:r>
              <a:r>
                <a:rPr lang="en-US" sz="1800" smtClean="0">
                  <a:solidFill>
                    <a:schemeClr val="hlink"/>
                  </a:solidFill>
                  <a:cs typeface="+mn-cs"/>
                </a:rPr>
                <a:t>n = p = n</a:t>
              </a:r>
              <a:r>
                <a:rPr lang="en-US" sz="1800" baseline="-25000" smtClean="0">
                  <a:solidFill>
                    <a:schemeClr val="hlink"/>
                  </a:solidFill>
                  <a:cs typeface="+mn-cs"/>
                </a:rPr>
                <a:t>i</a:t>
              </a:r>
              <a:endParaRPr lang="en-US" sz="1800" smtClean="0">
                <a:solidFill>
                  <a:srgbClr val="0000FF"/>
                </a:solidFill>
                <a:cs typeface="+mn-cs"/>
              </a:endParaRPr>
            </a:p>
          </p:txBody>
        </p:sp>
      </p:grpSp>
      <p:graphicFrame>
        <p:nvGraphicFramePr>
          <p:cNvPr id="32774" name="Object 7"/>
          <p:cNvGraphicFramePr>
            <a:graphicFrameLocks noGrp="1" noChangeAspect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94886675"/>
              </p:ext>
            </p:extLst>
          </p:nvPr>
        </p:nvGraphicFramePr>
        <p:xfrm>
          <a:off x="5888038" y="3852870"/>
          <a:ext cx="2052637" cy="1595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35" name="Designer 4.0 Drawing" r:id="rId6" imgW="914400" imgH="914400" progId="MgxDesigner">
                  <p:embed/>
                </p:oleObj>
              </mc:Choice>
              <mc:Fallback>
                <p:oleObj name="Designer 4.0 Drawing" r:id="rId6" imgW="914400" imgH="914400" progId="MgxDesigner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88038" y="3852870"/>
                        <a:ext cx="2052637" cy="15954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48" name="Line 9"/>
          <p:cNvSpPr>
            <a:spLocks noChangeShapeType="1"/>
          </p:cNvSpPr>
          <p:nvPr/>
        </p:nvSpPr>
        <p:spPr bwMode="auto">
          <a:xfrm flipV="1">
            <a:off x="4343400" y="4673607"/>
            <a:ext cx="1411288" cy="762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it-IT">
              <a:cs typeface="+mn-cs"/>
            </a:endParaRPr>
          </a:p>
        </p:txBody>
      </p:sp>
      <p:sp>
        <p:nvSpPr>
          <p:cNvPr id="10249" name="Text Box 10"/>
          <p:cNvSpPr txBox="1">
            <a:spLocks noChangeArrowheads="1"/>
          </p:cNvSpPr>
          <p:nvPr/>
        </p:nvSpPr>
        <p:spPr bwMode="auto">
          <a:xfrm>
            <a:off x="990600" y="3955968"/>
            <a:ext cx="3238500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800" smtClean="0">
                <a:solidFill>
                  <a:srgbClr val="0000FF"/>
                </a:solidFill>
                <a:cs typeface="+mn-cs"/>
              </a:rPr>
              <a:t>In this volume</a:t>
            </a:r>
          </a:p>
          <a:p>
            <a:pPr>
              <a:defRPr/>
            </a:pPr>
            <a:r>
              <a:rPr lang="en-US" sz="1800" b="1" u="sng" smtClean="0">
                <a:solidFill>
                  <a:srgbClr val="FF0000"/>
                </a:solidFill>
                <a:cs typeface="+mn-cs"/>
              </a:rPr>
              <a:t>we have 4.5 </a:t>
            </a:r>
            <a:r>
              <a:rPr lang="en-US" sz="1800" b="1" u="sng" smtClean="0">
                <a:solidFill>
                  <a:srgbClr val="FF0000"/>
                </a:solidFill>
                <a:cs typeface="+mn-cs"/>
                <a:sym typeface="Symbol" charset="0"/>
              </a:rPr>
              <a:t></a:t>
            </a:r>
            <a:r>
              <a:rPr lang="en-US" sz="1800" b="1" u="sng" smtClean="0">
                <a:solidFill>
                  <a:srgbClr val="FF0000"/>
                </a:solidFill>
                <a:cs typeface="+mn-cs"/>
              </a:rPr>
              <a:t>10</a:t>
            </a:r>
            <a:r>
              <a:rPr lang="en-US" sz="1800" b="1" u="sng" baseline="30000" smtClean="0">
                <a:solidFill>
                  <a:srgbClr val="FF0000"/>
                </a:solidFill>
                <a:cs typeface="+mn-cs"/>
              </a:rPr>
              <a:t>8</a:t>
            </a:r>
            <a:r>
              <a:rPr lang="en-US" sz="1800" b="1" u="sng" smtClean="0">
                <a:solidFill>
                  <a:srgbClr val="FF0000"/>
                </a:solidFill>
                <a:cs typeface="+mn-cs"/>
              </a:rPr>
              <a:t> free charge carriers, but only  </a:t>
            </a:r>
            <a:r>
              <a:rPr lang="en-US" sz="1800" b="1" u="sng" smtClean="0">
                <a:solidFill>
                  <a:srgbClr val="FF0000"/>
                </a:solidFill>
                <a:cs typeface="+mn-cs"/>
                <a:sym typeface="Symbol" charset="0"/>
              </a:rPr>
              <a:t>3.2 </a:t>
            </a:r>
            <a:r>
              <a:rPr lang="en-US" sz="1800" b="1" u="sng" smtClean="0">
                <a:solidFill>
                  <a:srgbClr val="FF0000"/>
                </a:solidFill>
                <a:cs typeface="+mn-cs"/>
              </a:rPr>
              <a:t>10</a:t>
            </a:r>
            <a:r>
              <a:rPr lang="en-US" sz="1800" b="1" u="sng" baseline="30000" smtClean="0">
                <a:solidFill>
                  <a:srgbClr val="FF0000"/>
                </a:solidFill>
                <a:cs typeface="+mn-cs"/>
              </a:rPr>
              <a:t>4 </a:t>
            </a:r>
            <a:r>
              <a:rPr lang="en-US" sz="1800" b="1" u="sng" smtClean="0">
                <a:solidFill>
                  <a:srgbClr val="FF0000"/>
                </a:solidFill>
                <a:cs typeface="+mn-cs"/>
              </a:rPr>
              <a:t>e-h pairs produced by a M.I.P.</a:t>
            </a:r>
            <a:r>
              <a:rPr lang="en-US" sz="1800" b="1" u="sng" smtClean="0">
                <a:solidFill>
                  <a:srgbClr val="FF0000"/>
                </a:solidFill>
                <a:cs typeface="+mn-cs"/>
                <a:sym typeface="Symbol" charset="0"/>
              </a:rPr>
              <a:t> </a:t>
            </a:r>
          </a:p>
        </p:txBody>
      </p:sp>
      <p:sp>
        <p:nvSpPr>
          <p:cNvPr id="10250" name="Text Box 11"/>
          <p:cNvSpPr txBox="1">
            <a:spLocks noChangeArrowheads="1"/>
          </p:cNvSpPr>
          <p:nvPr/>
        </p:nvSpPr>
        <p:spPr bwMode="auto">
          <a:xfrm>
            <a:off x="1314450" y="5054607"/>
            <a:ext cx="5140325" cy="91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marL="285750" indent="-285750" eaLnBrk="0" hangingPunct="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800" smtClean="0">
                <a:solidFill>
                  <a:schemeClr val="hlink"/>
                </a:solidFill>
                <a:cs typeface="+mn-cs"/>
                <a:sym typeface="Wingdings" charset="0"/>
              </a:rPr>
              <a:t></a:t>
            </a:r>
            <a:r>
              <a:rPr lang="en-US" sz="1800" smtClean="0">
                <a:solidFill>
                  <a:schemeClr val="hlink"/>
                </a:solidFill>
                <a:cs typeface="+mn-cs"/>
              </a:rPr>
              <a:t> Reduce number of free charge carriers, </a:t>
            </a:r>
          </a:p>
          <a:p>
            <a:pPr>
              <a:defRPr/>
            </a:pPr>
            <a:r>
              <a:rPr lang="en-US" sz="1800" smtClean="0">
                <a:solidFill>
                  <a:schemeClr val="hlink"/>
                </a:solidFill>
                <a:cs typeface="+mn-cs"/>
              </a:rPr>
              <a:t>	i.e. deplete the detector (</a:t>
            </a:r>
            <a:r>
              <a:rPr lang="it-IT" sz="1800" smtClean="0">
                <a:solidFill>
                  <a:srgbClr val="FF6600"/>
                </a:solidFill>
                <a:cs typeface="+mn-cs"/>
              </a:rPr>
              <a:t>drogaggio, giunzione e polarizzazione inversa</a:t>
            </a:r>
            <a:r>
              <a:rPr lang="en-US" sz="1800" smtClean="0">
                <a:solidFill>
                  <a:schemeClr val="hlink"/>
                </a:solidFill>
                <a:cs typeface="+mn-cs"/>
              </a:rPr>
              <a:t>)</a:t>
            </a:r>
          </a:p>
        </p:txBody>
      </p:sp>
      <p:sp>
        <p:nvSpPr>
          <p:cNvPr id="4" name="Rettangolo 3"/>
          <p:cNvSpPr/>
          <p:nvPr/>
        </p:nvSpPr>
        <p:spPr>
          <a:xfrm>
            <a:off x="990600" y="701309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it-IT" b="1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Come ottenere un segnale</a:t>
            </a:r>
            <a:r>
              <a:rPr lang="en-US" b="1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2852724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000" y="0"/>
            <a:ext cx="8880376" cy="6858000"/>
          </a:xfrm>
          <a:prstGeom prst="rect">
            <a:avLst/>
          </a:prstGeom>
        </p:spPr>
      </p:pic>
      <p:sp>
        <p:nvSpPr>
          <p:cNvPr id="3" name="Rettangolo 2"/>
          <p:cNvSpPr/>
          <p:nvPr/>
        </p:nvSpPr>
        <p:spPr>
          <a:xfrm>
            <a:off x="558800" y="3759200"/>
            <a:ext cx="7924800" cy="1303867"/>
          </a:xfrm>
          <a:prstGeom prst="rect">
            <a:avLst/>
          </a:prstGeom>
          <a:noFill/>
          <a:ln w="762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" name="Rettangolo 3"/>
          <p:cNvSpPr/>
          <p:nvPr/>
        </p:nvSpPr>
        <p:spPr>
          <a:xfrm>
            <a:off x="558800" y="1981200"/>
            <a:ext cx="7239000" cy="850900"/>
          </a:xfrm>
          <a:prstGeom prst="rect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Freccia circolare a sinistra 4"/>
          <p:cNvSpPr/>
          <p:nvPr/>
        </p:nvSpPr>
        <p:spPr>
          <a:xfrm rot="20503926">
            <a:off x="8343900" y="2298700"/>
            <a:ext cx="622300" cy="2006600"/>
          </a:xfrm>
          <a:prstGeom prst="curvedLef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093738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2440" y="59917"/>
            <a:ext cx="9144000" cy="5885930"/>
          </a:xfrm>
          <a:prstGeom prst="rect">
            <a:avLst/>
          </a:prstGeom>
        </p:spPr>
      </p:pic>
      <p:sp>
        <p:nvSpPr>
          <p:cNvPr id="3" name="CasellaDiTesto 2"/>
          <p:cNvSpPr txBox="1"/>
          <p:nvPr/>
        </p:nvSpPr>
        <p:spPr>
          <a:xfrm>
            <a:off x="3699003" y="2653566"/>
            <a:ext cx="8205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600" b="1"/>
              <a:t>1,12 eV</a:t>
            </a:r>
          </a:p>
        </p:txBody>
      </p:sp>
      <p:cxnSp>
        <p:nvCxnSpPr>
          <p:cNvPr id="7" name="Connettore 1 6"/>
          <p:cNvCxnSpPr/>
          <p:nvPr/>
        </p:nvCxnSpPr>
        <p:spPr>
          <a:xfrm>
            <a:off x="5209365" y="3036748"/>
            <a:ext cx="1675096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ttore 1 7"/>
          <p:cNvCxnSpPr/>
          <p:nvPr/>
        </p:nvCxnSpPr>
        <p:spPr>
          <a:xfrm>
            <a:off x="5159277" y="4238233"/>
            <a:ext cx="1675096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AutoShape 21"/>
          <p:cNvSpPr>
            <a:spLocks noChangeArrowheads="1"/>
          </p:cNvSpPr>
          <p:nvPr/>
        </p:nvSpPr>
        <p:spPr bwMode="auto">
          <a:xfrm>
            <a:off x="3900278" y="4184353"/>
            <a:ext cx="288925" cy="508809"/>
          </a:xfrm>
          <a:prstGeom prst="downArrow">
            <a:avLst>
              <a:gd name="adj1" fmla="val 37361"/>
              <a:gd name="adj2" fmla="val 64834"/>
            </a:avLst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1" name="Rettangolo 10"/>
          <p:cNvSpPr/>
          <p:nvPr/>
        </p:nvSpPr>
        <p:spPr>
          <a:xfrm>
            <a:off x="316381" y="5728020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it-IT" b="1">
                <a:solidFill>
                  <a:srgbClr val="3366FF"/>
                </a:solidFill>
                <a:latin typeface="Times New Roman" charset="0"/>
              </a:rPr>
              <a:t>Questa extra lacuna va ad occupare una posizione all</a:t>
            </a:r>
            <a:r>
              <a:rPr lang="ja-JP" altLang="it-IT" b="1">
                <a:solidFill>
                  <a:srgbClr val="3366FF"/>
                </a:solidFill>
                <a:latin typeface="Arial"/>
              </a:rPr>
              <a:t>’</a:t>
            </a:r>
            <a:r>
              <a:rPr lang="it-IT" b="1">
                <a:solidFill>
                  <a:srgbClr val="3366FF"/>
                </a:solidFill>
                <a:latin typeface="Times New Roman" charset="0"/>
              </a:rPr>
              <a:t>interno della gap proibita, spostando la gap più verso la banda di valenza.</a:t>
            </a:r>
          </a:p>
        </p:txBody>
      </p:sp>
      <p:sp>
        <p:nvSpPr>
          <p:cNvPr id="12" name="CasellaDiTesto 11"/>
          <p:cNvSpPr txBox="1"/>
          <p:nvPr/>
        </p:nvSpPr>
        <p:spPr>
          <a:xfrm>
            <a:off x="5159277" y="5747200"/>
            <a:ext cx="3275256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it-IT" b="1">
                <a:solidFill>
                  <a:srgbClr val="FF0000"/>
                </a:solidFill>
              </a:rPr>
              <a:t>Typical doping:</a:t>
            </a:r>
          </a:p>
          <a:p>
            <a:r>
              <a:rPr lang="it-IT" b="1">
                <a:solidFill>
                  <a:srgbClr val="FF0000"/>
                </a:solidFill>
              </a:rPr>
              <a:t>10</a:t>
            </a:r>
            <a:r>
              <a:rPr lang="it-IT" b="1" baseline="30000">
                <a:solidFill>
                  <a:srgbClr val="FF0000"/>
                </a:solidFill>
              </a:rPr>
              <a:t>13</a:t>
            </a:r>
            <a:r>
              <a:rPr lang="it-IT" b="1">
                <a:solidFill>
                  <a:srgbClr val="FF0000"/>
                </a:solidFill>
              </a:rPr>
              <a:t> atoms/cm</a:t>
            </a:r>
            <a:r>
              <a:rPr lang="it-IT" b="1" baseline="30000">
                <a:solidFill>
                  <a:srgbClr val="FF0000"/>
                </a:solidFill>
              </a:rPr>
              <a:t>3</a:t>
            </a:r>
            <a:r>
              <a:rPr lang="it-IT" b="1">
                <a:solidFill>
                  <a:srgbClr val="FF0000"/>
                </a:solidFill>
              </a:rPr>
              <a:t> on a density of</a:t>
            </a:r>
          </a:p>
          <a:p>
            <a:r>
              <a:rPr lang="it-IT" b="1">
                <a:solidFill>
                  <a:srgbClr val="FF0000"/>
                </a:solidFill>
              </a:rPr>
              <a:t>10</a:t>
            </a:r>
            <a:r>
              <a:rPr lang="it-IT" b="1" baseline="30000">
                <a:solidFill>
                  <a:srgbClr val="FF0000"/>
                </a:solidFill>
              </a:rPr>
              <a:t>22</a:t>
            </a:r>
            <a:r>
              <a:rPr lang="it-IT" b="1">
                <a:solidFill>
                  <a:srgbClr val="FF0000"/>
                </a:solidFill>
              </a:rPr>
              <a:t> atoms/cm</a:t>
            </a:r>
            <a:r>
              <a:rPr lang="it-IT" b="1" baseline="30000">
                <a:solidFill>
                  <a:srgbClr val="FF0000"/>
                </a:solidFill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38621675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449" y="1231891"/>
            <a:ext cx="5609151" cy="4025845"/>
          </a:xfrm>
          <a:prstGeom prst="rect">
            <a:avLst/>
          </a:prstGeom>
        </p:spPr>
      </p:pic>
      <p:pic>
        <p:nvPicPr>
          <p:cNvPr id="3" name="Immagin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33857" y="474134"/>
            <a:ext cx="3259344" cy="589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911218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000" y="0"/>
            <a:ext cx="8884995" cy="6858000"/>
          </a:xfrm>
          <a:prstGeom prst="rect">
            <a:avLst/>
          </a:prstGeom>
        </p:spPr>
      </p:pic>
      <p:sp>
        <p:nvSpPr>
          <p:cNvPr id="3" name="Rettangolo 2"/>
          <p:cNvSpPr/>
          <p:nvPr/>
        </p:nvSpPr>
        <p:spPr>
          <a:xfrm>
            <a:off x="787400" y="4076700"/>
            <a:ext cx="1866900" cy="8382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2733286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12709"/>
            <a:ext cx="8686800" cy="5710758"/>
          </a:xfrm>
          <a:prstGeom prst="rect">
            <a:avLst/>
          </a:prstGeom>
        </p:spPr>
      </p:pic>
      <p:pic>
        <p:nvPicPr>
          <p:cNvPr id="3" name="Immagin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68491" y="5071545"/>
            <a:ext cx="2557688" cy="1809369"/>
          </a:xfrm>
          <a:prstGeom prst="rect">
            <a:avLst/>
          </a:prstGeom>
        </p:spPr>
      </p:pic>
      <p:pic>
        <p:nvPicPr>
          <p:cNvPr id="4" name="Immagin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34677" y="5350932"/>
            <a:ext cx="2649315" cy="1634067"/>
          </a:xfrm>
          <a:prstGeom prst="rect">
            <a:avLst/>
          </a:prstGeom>
          <a:noFill/>
        </p:spPr>
      </p:pic>
      <p:sp>
        <p:nvSpPr>
          <p:cNvPr id="5" name="CasellaDiTesto 4"/>
          <p:cNvSpPr txBox="1"/>
          <p:nvPr/>
        </p:nvSpPr>
        <p:spPr>
          <a:xfrm>
            <a:off x="5788203" y="3691476"/>
            <a:ext cx="46072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800" b="1" i="1"/>
              <a:t>C</a:t>
            </a:r>
          </a:p>
        </p:txBody>
      </p:sp>
      <p:sp>
        <p:nvSpPr>
          <p:cNvPr id="9" name="Rettangolo 8"/>
          <p:cNvSpPr/>
          <p:nvPr/>
        </p:nvSpPr>
        <p:spPr>
          <a:xfrm>
            <a:off x="7467600" y="2921000"/>
            <a:ext cx="1346200" cy="6223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9506742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900" y="0"/>
            <a:ext cx="8961120" cy="6858000"/>
          </a:xfrm>
          <a:prstGeom prst="rect">
            <a:avLst/>
          </a:prstGeom>
        </p:spPr>
      </p:pic>
      <p:sp>
        <p:nvSpPr>
          <p:cNvPr id="3" name="CasellaDiTesto 2"/>
          <p:cNvSpPr txBox="1"/>
          <p:nvPr/>
        </p:nvSpPr>
        <p:spPr>
          <a:xfrm>
            <a:off x="5960533" y="3793069"/>
            <a:ext cx="45003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000" b="1"/>
              <a:t>p+</a:t>
            </a:r>
          </a:p>
        </p:txBody>
      </p:sp>
      <p:sp>
        <p:nvSpPr>
          <p:cNvPr id="4" name="CasellaDiTesto 3"/>
          <p:cNvSpPr txBox="1"/>
          <p:nvPr/>
        </p:nvSpPr>
        <p:spPr>
          <a:xfrm>
            <a:off x="6807186" y="3793072"/>
            <a:ext cx="45003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000" b="1"/>
              <a:t>p+</a:t>
            </a:r>
          </a:p>
        </p:txBody>
      </p:sp>
      <p:sp>
        <p:nvSpPr>
          <p:cNvPr id="5" name="CasellaDiTesto 4"/>
          <p:cNvSpPr txBox="1"/>
          <p:nvPr/>
        </p:nvSpPr>
        <p:spPr>
          <a:xfrm>
            <a:off x="7586107" y="3793075"/>
            <a:ext cx="45003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000" b="1"/>
              <a:t>p+</a:t>
            </a:r>
          </a:p>
        </p:txBody>
      </p:sp>
      <p:sp>
        <p:nvSpPr>
          <p:cNvPr id="6" name="CasellaDiTesto 5"/>
          <p:cNvSpPr txBox="1"/>
          <p:nvPr/>
        </p:nvSpPr>
        <p:spPr>
          <a:xfrm>
            <a:off x="5926670" y="4842918"/>
            <a:ext cx="32229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000" b="1"/>
              <a:t>n</a:t>
            </a:r>
          </a:p>
        </p:txBody>
      </p:sp>
    </p:spTree>
    <p:extLst>
      <p:ext uri="{BB962C8B-B14F-4D97-AF65-F5344CB8AC3E}">
        <p14:creationId xmlns:p14="http://schemas.microsoft.com/office/powerpoint/2010/main" val="60678483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200"/>
            <a:ext cx="9144000" cy="5938277"/>
          </a:xfrm>
          <a:prstGeom prst="rect">
            <a:avLst/>
          </a:prstGeom>
        </p:spPr>
      </p:pic>
      <p:sp>
        <p:nvSpPr>
          <p:cNvPr id="3" name="CasellaDiTesto 2"/>
          <p:cNvSpPr txBox="1"/>
          <p:nvPr/>
        </p:nvSpPr>
        <p:spPr>
          <a:xfrm>
            <a:off x="287867" y="6129868"/>
            <a:ext cx="8546255" cy="646331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none" rtlCol="0">
            <a:spAutoFit/>
          </a:bodyPr>
          <a:lstStyle/>
          <a:p>
            <a:r>
              <a:rPr lang="it-IT" b="1">
                <a:solidFill>
                  <a:srgbClr val="FF0000"/>
                </a:solidFill>
              </a:rPr>
              <a:t>Heavily doped semiconductor as electrical contacts</a:t>
            </a:r>
            <a:r>
              <a:rPr lang="it-IT" b="1"/>
              <a:t>: 10</a:t>
            </a:r>
            <a:r>
              <a:rPr lang="it-IT" b="1" baseline="30000"/>
              <a:t>20</a:t>
            </a:r>
            <a:r>
              <a:rPr lang="it-IT" b="1"/>
              <a:t> atoms/cm</a:t>
            </a:r>
            <a:r>
              <a:rPr lang="it-IT" b="1" baseline="30000"/>
              <a:t>3</a:t>
            </a:r>
            <a:r>
              <a:rPr lang="it-IT" b="1"/>
              <a:t> highly conductive</a:t>
            </a:r>
          </a:p>
          <a:p>
            <a:r>
              <a:rPr lang="it-IT" b="1"/>
              <a:t>p+,n+ sign</a:t>
            </a:r>
          </a:p>
        </p:txBody>
      </p:sp>
    </p:spTree>
    <p:extLst>
      <p:ext uri="{BB962C8B-B14F-4D97-AF65-F5344CB8AC3E}">
        <p14:creationId xmlns:p14="http://schemas.microsoft.com/office/powerpoint/2010/main" val="233840204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200"/>
            <a:ext cx="9144000" cy="5938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183860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51" y="728140"/>
            <a:ext cx="9144353" cy="4978400"/>
          </a:xfrm>
          <a:prstGeom prst="rect">
            <a:avLst/>
          </a:prstGeom>
        </p:spPr>
      </p:pic>
      <p:sp>
        <p:nvSpPr>
          <p:cNvPr id="2" name="CasellaDiTesto 1"/>
          <p:cNvSpPr txBox="1"/>
          <p:nvPr/>
        </p:nvSpPr>
        <p:spPr>
          <a:xfrm>
            <a:off x="5270500" y="2286000"/>
            <a:ext cx="363501" cy="523220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none" rtlCol="0">
            <a:spAutoFit/>
          </a:bodyPr>
          <a:lstStyle/>
          <a:p>
            <a:r>
              <a:rPr lang="it-IT" sz="2800"/>
              <a:t>+</a:t>
            </a:r>
          </a:p>
        </p:txBody>
      </p:sp>
      <p:sp>
        <p:nvSpPr>
          <p:cNvPr id="4" name="CasellaDiTesto 3"/>
          <p:cNvSpPr txBox="1"/>
          <p:nvPr/>
        </p:nvSpPr>
        <p:spPr>
          <a:xfrm>
            <a:off x="7848600" y="2547610"/>
            <a:ext cx="363501" cy="523220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none" rtlCol="0">
            <a:spAutoFit/>
          </a:bodyPr>
          <a:lstStyle/>
          <a:p>
            <a:r>
              <a:rPr lang="it-IT" sz="2800"/>
              <a:t>+</a:t>
            </a:r>
          </a:p>
        </p:txBody>
      </p:sp>
      <p:sp>
        <p:nvSpPr>
          <p:cNvPr id="5" name="CasellaDiTesto 4"/>
          <p:cNvSpPr txBox="1"/>
          <p:nvPr/>
        </p:nvSpPr>
        <p:spPr>
          <a:xfrm>
            <a:off x="1308100" y="2286000"/>
            <a:ext cx="294597" cy="523220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none" rtlCol="0">
            <a:spAutoFit/>
          </a:bodyPr>
          <a:lstStyle/>
          <a:p>
            <a:r>
              <a:rPr lang="it-IT" sz="2800"/>
              <a:t>-</a:t>
            </a:r>
          </a:p>
        </p:txBody>
      </p:sp>
      <p:sp>
        <p:nvSpPr>
          <p:cNvPr id="6" name="CasellaDiTesto 5"/>
          <p:cNvSpPr txBox="1"/>
          <p:nvPr/>
        </p:nvSpPr>
        <p:spPr>
          <a:xfrm>
            <a:off x="5892800" y="4889500"/>
            <a:ext cx="294597" cy="523220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none" rtlCol="0">
            <a:spAutoFit/>
          </a:bodyPr>
          <a:lstStyle/>
          <a:p>
            <a:r>
              <a:rPr lang="it-IT" sz="2800"/>
              <a:t>-</a:t>
            </a:r>
          </a:p>
        </p:txBody>
      </p:sp>
    </p:spTree>
    <p:extLst>
      <p:ext uri="{BB962C8B-B14F-4D97-AF65-F5344CB8AC3E}">
        <p14:creationId xmlns:p14="http://schemas.microsoft.com/office/powerpoint/2010/main" val="386254457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573" y="448970"/>
            <a:ext cx="4390650" cy="583329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CasellaDiTesto 2"/>
          <p:cNvSpPr txBox="1"/>
          <p:nvPr/>
        </p:nvSpPr>
        <p:spPr>
          <a:xfrm>
            <a:off x="4639738" y="448970"/>
            <a:ext cx="4379211" cy="50783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/>
              <a:t>Difficulty to achieve </a:t>
            </a:r>
            <a:r>
              <a:rPr lang="it-IT" b="1">
                <a:solidFill>
                  <a:srgbClr val="FF0000"/>
                </a:solidFill>
              </a:rPr>
              <a:t>uniform multiplication</a:t>
            </a:r>
          </a:p>
          <a:p>
            <a:r>
              <a:rPr lang="it-IT" b="1"/>
              <a:t>in entrance windows.</a:t>
            </a:r>
          </a:p>
          <a:p>
            <a:endParaRPr lang="it-IT" b="1"/>
          </a:p>
          <a:p>
            <a:r>
              <a:rPr lang="it-IT" b="1">
                <a:solidFill>
                  <a:srgbClr val="FF0000"/>
                </a:solidFill>
              </a:rPr>
              <a:t>Gain strong function of applied voltage</a:t>
            </a:r>
            <a:r>
              <a:rPr lang="it-IT" b="1"/>
              <a:t> and </a:t>
            </a:r>
          </a:p>
          <a:p>
            <a:r>
              <a:rPr lang="it-IT" b="1"/>
              <a:t>temperature.</a:t>
            </a:r>
          </a:p>
          <a:p>
            <a:endParaRPr lang="it-IT" b="1"/>
          </a:p>
          <a:p>
            <a:r>
              <a:rPr lang="it-IT" b="1"/>
              <a:t>In </a:t>
            </a:r>
            <a:r>
              <a:rPr lang="it-IT" b="1">
                <a:solidFill>
                  <a:srgbClr val="FF0000"/>
                </a:solidFill>
              </a:rPr>
              <a:t>drift region no multiplication</a:t>
            </a:r>
            <a:r>
              <a:rPr lang="it-IT" b="1"/>
              <a:t>.</a:t>
            </a:r>
          </a:p>
          <a:p>
            <a:endParaRPr lang="it-IT" b="1"/>
          </a:p>
          <a:p>
            <a:r>
              <a:rPr lang="it-IT" b="1"/>
              <a:t>If all incident radiation interacts </a:t>
            </a:r>
            <a:r>
              <a:rPr lang="it-IT" b="1">
                <a:solidFill>
                  <a:srgbClr val="FF0000"/>
                </a:solidFill>
              </a:rPr>
              <a:t>within drift</a:t>
            </a:r>
          </a:p>
          <a:p>
            <a:r>
              <a:rPr lang="it-IT" b="1">
                <a:solidFill>
                  <a:srgbClr val="FF0000"/>
                </a:solidFill>
              </a:rPr>
              <a:t>region: all electrons are subject to the same</a:t>
            </a:r>
          </a:p>
          <a:p>
            <a:r>
              <a:rPr lang="it-IT" b="1">
                <a:solidFill>
                  <a:srgbClr val="FF0000"/>
                </a:solidFill>
              </a:rPr>
              <a:t>multiplication in high field region.</a:t>
            </a:r>
          </a:p>
          <a:p>
            <a:r>
              <a:rPr lang="it-IT" b="1"/>
              <a:t>Statistical variation in avalanche process</a:t>
            </a:r>
          </a:p>
          <a:p>
            <a:r>
              <a:rPr lang="it-IT" b="1"/>
              <a:t>introduce fluctuations in multiplication </a:t>
            </a:r>
          </a:p>
          <a:p>
            <a:r>
              <a:rPr lang="it-IT" b="1"/>
              <a:t>lowering the energy resolution.</a:t>
            </a:r>
          </a:p>
          <a:p>
            <a:endParaRPr lang="it-IT" b="1"/>
          </a:p>
          <a:p>
            <a:endParaRPr lang="it-IT" b="1"/>
          </a:p>
          <a:p>
            <a:endParaRPr lang="it-IT" b="1"/>
          </a:p>
          <a:p>
            <a:r>
              <a:rPr lang="it-IT" b="1"/>
              <a:t>  </a:t>
            </a:r>
          </a:p>
        </p:txBody>
      </p:sp>
      <p:sp>
        <p:nvSpPr>
          <p:cNvPr id="4" name="CasellaDiTesto 3"/>
          <p:cNvSpPr txBox="1"/>
          <p:nvPr/>
        </p:nvSpPr>
        <p:spPr>
          <a:xfrm>
            <a:off x="1485900" y="622300"/>
            <a:ext cx="363501" cy="523220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none" rtlCol="0">
            <a:spAutoFit/>
          </a:bodyPr>
          <a:lstStyle/>
          <a:p>
            <a:r>
              <a:rPr lang="it-IT" sz="2800"/>
              <a:t>+</a:t>
            </a:r>
          </a:p>
        </p:txBody>
      </p:sp>
      <p:sp>
        <p:nvSpPr>
          <p:cNvPr id="5" name="CasellaDiTesto 4"/>
          <p:cNvSpPr txBox="1"/>
          <p:nvPr/>
        </p:nvSpPr>
        <p:spPr>
          <a:xfrm>
            <a:off x="3695700" y="2374900"/>
            <a:ext cx="294597" cy="523220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none" rtlCol="0">
            <a:spAutoFit/>
          </a:bodyPr>
          <a:lstStyle/>
          <a:p>
            <a:r>
              <a:rPr lang="it-IT" sz="2800"/>
              <a:t>-</a:t>
            </a:r>
          </a:p>
        </p:txBody>
      </p:sp>
    </p:spTree>
    <p:extLst>
      <p:ext uri="{BB962C8B-B14F-4D97-AF65-F5344CB8AC3E}">
        <p14:creationId xmlns:p14="http://schemas.microsoft.com/office/powerpoint/2010/main" val="169070771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784" y="67740"/>
            <a:ext cx="3097786" cy="2150529"/>
          </a:xfrm>
          <a:prstGeom prst="rect">
            <a:avLst/>
          </a:prstGeom>
        </p:spPr>
      </p:pic>
      <p:pic>
        <p:nvPicPr>
          <p:cNvPr id="4" name="Immagin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8300" y="93136"/>
            <a:ext cx="3695700" cy="2121933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6348" y="2283893"/>
            <a:ext cx="2986617" cy="2427546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599" y="4813037"/>
            <a:ext cx="2032569" cy="2044963"/>
          </a:xfrm>
          <a:prstGeom prst="rect">
            <a:avLst/>
          </a:prstGeom>
        </p:spPr>
      </p:pic>
      <p:pic>
        <p:nvPicPr>
          <p:cNvPr id="8" name="Immagin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56300" y="2245795"/>
            <a:ext cx="2209800" cy="2298739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63816" y="4368189"/>
            <a:ext cx="2028408" cy="2422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244975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029" y="169333"/>
            <a:ext cx="8643433" cy="6502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996772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406" name="Picture 46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6513" y="1366838"/>
            <a:ext cx="4927600" cy="3238500"/>
          </a:xfr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</p:pic>
      <p:sp>
        <p:nvSpPr>
          <p:cNvPr id="911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en-US" smtClean="0">
                <a:cs typeface="+mj-cs"/>
              </a:rPr>
              <a:t>Impact Ionization</a:t>
            </a:r>
          </a:p>
        </p:txBody>
      </p:sp>
      <p:sp>
        <p:nvSpPr>
          <p:cNvPr id="911369" name="Rectangle 9"/>
          <p:cNvSpPr>
            <a:spLocks noChangeArrowheads="1"/>
          </p:cNvSpPr>
          <p:nvPr/>
        </p:nvSpPr>
        <p:spPr bwMode="auto">
          <a:xfrm>
            <a:off x="628650" y="1376363"/>
            <a:ext cx="2197100" cy="1319212"/>
          </a:xfrm>
          <a:prstGeom prst="rect">
            <a:avLst/>
          </a:prstGeom>
          <a:solidFill>
            <a:srgbClr val="FFCC00"/>
          </a:solidFill>
          <a:ln w="9525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68" tIns="46035" rIns="92068" bIns="46035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it-IT" sz="2400" b="1">
              <a:solidFill>
                <a:srgbClr val="000066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911370" name="Rectangle 10"/>
          <p:cNvSpPr>
            <a:spLocks noChangeArrowheads="1"/>
          </p:cNvSpPr>
          <p:nvPr/>
        </p:nvSpPr>
        <p:spPr bwMode="auto">
          <a:xfrm>
            <a:off x="622300" y="1382713"/>
            <a:ext cx="323850" cy="1319212"/>
          </a:xfrm>
          <a:prstGeom prst="rect">
            <a:avLst/>
          </a:prstGeom>
          <a:solidFill>
            <a:srgbClr val="008000"/>
          </a:solidFill>
          <a:ln w="9525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68" tIns="46035" rIns="92068" bIns="46035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it-IT" sz="2400" b="1">
              <a:solidFill>
                <a:srgbClr val="000066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911371" name="Text Box 11"/>
          <p:cNvSpPr txBox="1">
            <a:spLocks noChangeArrowheads="1"/>
          </p:cNvSpPr>
          <p:nvPr/>
        </p:nvSpPr>
        <p:spPr bwMode="auto">
          <a:xfrm>
            <a:off x="576263" y="2073275"/>
            <a:ext cx="427037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68" tIns="46035" rIns="92068" bIns="46035">
            <a:spAutoFit/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600" b="1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p+</a:t>
            </a:r>
          </a:p>
        </p:txBody>
      </p:sp>
      <p:sp>
        <p:nvSpPr>
          <p:cNvPr id="911372" name="Text Box 12"/>
          <p:cNvSpPr txBox="1">
            <a:spLocks noChangeArrowheads="1"/>
          </p:cNvSpPr>
          <p:nvPr/>
        </p:nvSpPr>
        <p:spPr bwMode="auto">
          <a:xfrm>
            <a:off x="2396685" y="2101850"/>
            <a:ext cx="431093" cy="3391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68" tIns="46035" rIns="92068" bIns="46035">
            <a:spAutoFit/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600" b="1">
                <a:solidFill>
                  <a:srgbClr val="000066"/>
                </a:solidFill>
                <a:latin typeface="Arial" charset="0"/>
                <a:ea typeface="ＭＳ Ｐゴシック" charset="0"/>
                <a:cs typeface="ＭＳ Ｐゴシック" charset="0"/>
              </a:rPr>
              <a:t>n+</a:t>
            </a:r>
          </a:p>
        </p:txBody>
      </p:sp>
      <p:grpSp>
        <p:nvGrpSpPr>
          <p:cNvPr id="13319" name="Group 15"/>
          <p:cNvGrpSpPr>
            <a:grpSpLocks/>
          </p:cNvGrpSpPr>
          <p:nvPr/>
        </p:nvGrpSpPr>
        <p:grpSpPr bwMode="auto">
          <a:xfrm>
            <a:off x="2819400" y="1973263"/>
            <a:ext cx="255588" cy="88900"/>
            <a:chOff x="1626" y="1338"/>
            <a:chExt cx="161" cy="56"/>
          </a:xfrm>
        </p:grpSpPr>
        <p:sp>
          <p:nvSpPr>
            <p:cNvPr id="911373" name="Line 13"/>
            <p:cNvSpPr>
              <a:spLocks noChangeShapeType="1"/>
            </p:cNvSpPr>
            <p:nvPr/>
          </p:nvSpPr>
          <p:spPr bwMode="auto">
            <a:xfrm>
              <a:off x="1626" y="1366"/>
              <a:ext cx="111" cy="3"/>
            </a:xfrm>
            <a:prstGeom prst="line">
              <a:avLst/>
            </a:prstGeom>
            <a:noFill/>
            <a:ln w="22225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68" tIns="46035" rIns="92068" bIns="46035" anchor="ctr"/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 b="1">
                <a:solidFill>
                  <a:srgbClr val="000066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911374" name="Oval 14"/>
            <p:cNvSpPr>
              <a:spLocks noChangeArrowheads="1"/>
            </p:cNvSpPr>
            <p:nvPr/>
          </p:nvSpPr>
          <p:spPr bwMode="auto">
            <a:xfrm>
              <a:off x="1731" y="1338"/>
              <a:ext cx="56" cy="56"/>
            </a:xfrm>
            <a:prstGeom prst="ellipse">
              <a:avLst/>
            </a:prstGeom>
            <a:noFill/>
            <a:ln w="22225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68" tIns="46035" rIns="92068" bIns="46035" anchor="ctr"/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 b="1">
                <a:solidFill>
                  <a:srgbClr val="000066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</p:grpSp>
      <p:grpSp>
        <p:nvGrpSpPr>
          <p:cNvPr id="13320" name="Group 16"/>
          <p:cNvGrpSpPr>
            <a:grpSpLocks/>
          </p:cNvGrpSpPr>
          <p:nvPr/>
        </p:nvGrpSpPr>
        <p:grpSpPr bwMode="auto">
          <a:xfrm flipH="1">
            <a:off x="366713" y="1966913"/>
            <a:ext cx="255587" cy="88900"/>
            <a:chOff x="1626" y="1338"/>
            <a:chExt cx="161" cy="56"/>
          </a:xfrm>
        </p:grpSpPr>
        <p:sp>
          <p:nvSpPr>
            <p:cNvPr id="911377" name="Line 17"/>
            <p:cNvSpPr>
              <a:spLocks noChangeShapeType="1"/>
            </p:cNvSpPr>
            <p:nvPr/>
          </p:nvSpPr>
          <p:spPr bwMode="auto">
            <a:xfrm>
              <a:off x="1626" y="1366"/>
              <a:ext cx="111" cy="3"/>
            </a:xfrm>
            <a:prstGeom prst="line">
              <a:avLst/>
            </a:prstGeom>
            <a:noFill/>
            <a:ln w="22225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68" tIns="46035" rIns="92068" bIns="46035" anchor="ctr"/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 b="1">
                <a:solidFill>
                  <a:srgbClr val="000066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911378" name="Oval 18"/>
            <p:cNvSpPr>
              <a:spLocks noChangeArrowheads="1"/>
            </p:cNvSpPr>
            <p:nvPr/>
          </p:nvSpPr>
          <p:spPr bwMode="auto">
            <a:xfrm>
              <a:off x="1731" y="1338"/>
              <a:ext cx="56" cy="56"/>
            </a:xfrm>
            <a:prstGeom prst="ellipse">
              <a:avLst/>
            </a:prstGeom>
            <a:noFill/>
            <a:ln w="22225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68" tIns="46035" rIns="92068" bIns="46035" anchor="ctr"/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 b="1">
                <a:solidFill>
                  <a:srgbClr val="000066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</p:grpSp>
      <p:grpSp>
        <p:nvGrpSpPr>
          <p:cNvPr id="13321" name="Group 24"/>
          <p:cNvGrpSpPr>
            <a:grpSpLocks/>
          </p:cNvGrpSpPr>
          <p:nvPr/>
        </p:nvGrpSpPr>
        <p:grpSpPr bwMode="auto">
          <a:xfrm>
            <a:off x="2960688" y="2009775"/>
            <a:ext cx="400050" cy="357188"/>
            <a:chOff x="1758" y="1301"/>
            <a:chExt cx="252" cy="225"/>
          </a:xfrm>
        </p:grpSpPr>
        <p:sp>
          <p:nvSpPr>
            <p:cNvPr id="911380" name="Line 20"/>
            <p:cNvSpPr>
              <a:spLocks noChangeShapeType="1"/>
            </p:cNvSpPr>
            <p:nvPr/>
          </p:nvSpPr>
          <p:spPr bwMode="auto">
            <a:xfrm>
              <a:off x="1884" y="1301"/>
              <a:ext cx="1" cy="130"/>
            </a:xfrm>
            <a:prstGeom prst="line">
              <a:avLst/>
            </a:prstGeom>
            <a:noFill/>
            <a:ln w="22225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68" tIns="46035" rIns="92068" bIns="46035" anchor="ctr"/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 b="1">
                <a:solidFill>
                  <a:srgbClr val="000066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911381" name="Line 21"/>
            <p:cNvSpPr>
              <a:spLocks noChangeShapeType="1"/>
            </p:cNvSpPr>
            <p:nvPr/>
          </p:nvSpPr>
          <p:spPr bwMode="auto">
            <a:xfrm flipV="1">
              <a:off x="1758" y="1431"/>
              <a:ext cx="252" cy="0"/>
            </a:xfrm>
            <a:prstGeom prst="line">
              <a:avLst/>
            </a:prstGeom>
            <a:noFill/>
            <a:ln w="222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68" tIns="46035" rIns="92068" bIns="46035" anchor="ctr"/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 b="1">
                <a:solidFill>
                  <a:srgbClr val="000066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911382" name="Line 22"/>
            <p:cNvSpPr>
              <a:spLocks noChangeShapeType="1"/>
            </p:cNvSpPr>
            <p:nvPr/>
          </p:nvSpPr>
          <p:spPr bwMode="auto">
            <a:xfrm flipV="1">
              <a:off x="1807" y="1477"/>
              <a:ext cx="165" cy="0"/>
            </a:xfrm>
            <a:prstGeom prst="line">
              <a:avLst/>
            </a:prstGeom>
            <a:noFill/>
            <a:ln w="222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68" tIns="46035" rIns="92068" bIns="46035" anchor="ctr"/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 b="1">
                <a:solidFill>
                  <a:srgbClr val="000066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911383" name="Line 23"/>
            <p:cNvSpPr>
              <a:spLocks noChangeShapeType="1"/>
            </p:cNvSpPr>
            <p:nvPr/>
          </p:nvSpPr>
          <p:spPr bwMode="auto">
            <a:xfrm flipV="1">
              <a:off x="1859" y="1526"/>
              <a:ext cx="54" cy="0"/>
            </a:xfrm>
            <a:prstGeom prst="line">
              <a:avLst/>
            </a:prstGeom>
            <a:noFill/>
            <a:ln w="222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68" tIns="46035" rIns="92068" bIns="46035" anchor="ctr"/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 b="1">
                <a:solidFill>
                  <a:srgbClr val="000066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</p:grpSp>
      <p:sp>
        <p:nvSpPr>
          <p:cNvPr id="911385" name="Line 25"/>
          <p:cNvSpPr>
            <a:spLocks noChangeShapeType="1"/>
          </p:cNvSpPr>
          <p:nvPr/>
        </p:nvSpPr>
        <p:spPr bwMode="auto">
          <a:xfrm>
            <a:off x="3074988" y="2014538"/>
            <a:ext cx="80962" cy="0"/>
          </a:xfrm>
          <a:prstGeom prst="line">
            <a:avLst/>
          </a:prstGeom>
          <a:noFill/>
          <a:ln w="2222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68" tIns="46035" rIns="92068" bIns="46035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it-IT" sz="2400" b="1">
              <a:solidFill>
                <a:srgbClr val="000066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911386" name="Text Box 26"/>
          <p:cNvSpPr txBox="1">
            <a:spLocks noChangeArrowheads="1"/>
          </p:cNvSpPr>
          <p:nvPr/>
        </p:nvSpPr>
        <p:spPr bwMode="auto">
          <a:xfrm>
            <a:off x="195512" y="1587500"/>
            <a:ext cx="442415" cy="4007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68" tIns="46035" rIns="92068" bIns="46035">
            <a:spAutoFit/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b="1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-V</a:t>
            </a:r>
          </a:p>
        </p:txBody>
      </p:sp>
      <p:sp>
        <p:nvSpPr>
          <p:cNvPr id="911388" name="Line 28"/>
          <p:cNvSpPr>
            <a:spLocks noChangeShapeType="1"/>
          </p:cNvSpPr>
          <p:nvPr/>
        </p:nvSpPr>
        <p:spPr bwMode="auto">
          <a:xfrm flipV="1">
            <a:off x="627063" y="2919413"/>
            <a:ext cx="0" cy="1590675"/>
          </a:xfrm>
          <a:prstGeom prst="line">
            <a:avLst/>
          </a:prstGeom>
          <a:noFill/>
          <a:ln w="15875">
            <a:solidFill>
              <a:schemeClr val="bg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68" tIns="46035" rIns="92068" bIns="46035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it-IT" sz="2400" b="1">
              <a:solidFill>
                <a:srgbClr val="000066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911389" name="Line 29"/>
          <p:cNvSpPr>
            <a:spLocks noChangeShapeType="1"/>
          </p:cNvSpPr>
          <p:nvPr/>
        </p:nvSpPr>
        <p:spPr bwMode="auto">
          <a:xfrm>
            <a:off x="622300" y="4514850"/>
            <a:ext cx="2219325" cy="0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68" tIns="46035" rIns="92068" bIns="46035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it-IT" sz="2400" b="1">
              <a:solidFill>
                <a:srgbClr val="000066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911391" name="Freeform 31"/>
          <p:cNvSpPr>
            <a:spLocks/>
          </p:cNvSpPr>
          <p:nvPr/>
        </p:nvSpPr>
        <p:spPr bwMode="auto">
          <a:xfrm>
            <a:off x="631825" y="3081338"/>
            <a:ext cx="1608138" cy="1417637"/>
          </a:xfrm>
          <a:custGeom>
            <a:avLst/>
            <a:gdLst>
              <a:gd name="T0" fmla="*/ 0 w 1013"/>
              <a:gd name="T1" fmla="*/ 891 h 893"/>
              <a:gd name="T2" fmla="*/ 141 w 1013"/>
              <a:gd name="T3" fmla="*/ 893 h 893"/>
              <a:gd name="T4" fmla="*/ 183 w 1013"/>
              <a:gd name="T5" fmla="*/ 0 h 893"/>
              <a:gd name="T6" fmla="*/ 437 w 1013"/>
              <a:gd name="T7" fmla="*/ 819 h 893"/>
              <a:gd name="T8" fmla="*/ 1013 w 1013"/>
              <a:gd name="T9" fmla="*/ 891 h 8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13" h="893">
                <a:moveTo>
                  <a:pt x="0" y="891"/>
                </a:moveTo>
                <a:lnTo>
                  <a:pt x="141" y="893"/>
                </a:lnTo>
                <a:lnTo>
                  <a:pt x="183" y="0"/>
                </a:lnTo>
                <a:lnTo>
                  <a:pt x="437" y="819"/>
                </a:lnTo>
                <a:lnTo>
                  <a:pt x="1013" y="891"/>
                </a:lnTo>
              </a:path>
            </a:pathLst>
          </a:custGeom>
          <a:noFill/>
          <a:ln w="19050" cap="flat" cmpd="sng">
            <a:solidFill>
              <a:srgbClr val="0000FF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68" tIns="46035" rIns="92068" bIns="46035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it-IT" sz="2400" b="1">
              <a:solidFill>
                <a:srgbClr val="000066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911392" name="Text Box 32"/>
          <p:cNvSpPr txBox="1">
            <a:spLocks noChangeArrowheads="1"/>
          </p:cNvSpPr>
          <p:nvPr/>
        </p:nvSpPr>
        <p:spPr bwMode="auto">
          <a:xfrm>
            <a:off x="249238" y="2849563"/>
            <a:ext cx="354012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68" tIns="46035" rIns="92068" bIns="46035">
            <a:spAutoFit/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b="1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E</a:t>
            </a:r>
          </a:p>
        </p:txBody>
      </p:sp>
      <p:sp>
        <p:nvSpPr>
          <p:cNvPr id="911393" name="Line 33"/>
          <p:cNvSpPr>
            <a:spLocks noChangeShapeType="1"/>
          </p:cNvSpPr>
          <p:nvPr/>
        </p:nvSpPr>
        <p:spPr bwMode="auto">
          <a:xfrm>
            <a:off x="935038" y="2771775"/>
            <a:ext cx="0" cy="23812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68" tIns="46035" rIns="92068" bIns="46035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it-IT" sz="2400" b="1">
              <a:solidFill>
                <a:srgbClr val="000066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911409" name="Text Box 49"/>
          <p:cNvSpPr txBox="1">
            <a:spLocks noChangeArrowheads="1"/>
          </p:cNvSpPr>
          <p:nvPr/>
        </p:nvSpPr>
        <p:spPr bwMode="auto">
          <a:xfrm>
            <a:off x="212725" y="5203825"/>
            <a:ext cx="889000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68" tIns="46035" rIns="92068" bIns="46035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b="1">
                <a:solidFill>
                  <a:srgbClr val="000066"/>
                </a:solidFill>
                <a:latin typeface="Arial" charset="0"/>
                <a:ea typeface="ＭＳ Ｐゴシック" charset="0"/>
                <a:cs typeface="ＭＳ Ｐゴシック" charset="0"/>
              </a:rPr>
              <a:t>V &lt; V</a:t>
            </a:r>
            <a:r>
              <a:rPr lang="en-US" sz="2000" b="1" baseline="-25000">
                <a:solidFill>
                  <a:srgbClr val="000066"/>
                </a:solidFill>
                <a:latin typeface="Arial" charset="0"/>
                <a:ea typeface="ＭＳ Ｐゴシック" charset="0"/>
                <a:cs typeface="ＭＳ Ｐゴシック" charset="0"/>
              </a:rPr>
              <a:t>APD               </a:t>
            </a:r>
            <a:r>
              <a:rPr lang="en-US" sz="2000" b="1">
                <a:solidFill>
                  <a:srgbClr val="000066"/>
                </a:solidFill>
                <a:latin typeface="Arial" charset="0"/>
                <a:ea typeface="ＭＳ Ｐゴシック" charset="0"/>
                <a:cs typeface="ＭＳ Ｐゴシック" charset="0"/>
              </a:rPr>
              <a:t>=&gt; </a:t>
            </a:r>
            <a:r>
              <a:rPr lang="en-US" sz="2000" b="1">
                <a:solidFill>
                  <a:srgbClr val="FF3300"/>
                </a:solidFill>
                <a:latin typeface="Arial" charset="0"/>
                <a:ea typeface="ＭＳ Ｐゴシック" charset="0"/>
                <a:cs typeface="ＭＳ Ｐゴシック" charset="0"/>
              </a:rPr>
              <a:t>photodiode</a:t>
            </a:r>
            <a:r>
              <a:rPr lang="en-US" sz="2000" b="1">
                <a:solidFill>
                  <a:srgbClr val="000066"/>
                </a:solidFill>
                <a:latin typeface="Arial" charset="0"/>
                <a:ea typeface="ＭＳ Ｐゴシック" charset="0"/>
                <a:cs typeface="ＭＳ Ｐゴシック" charset="0"/>
              </a:rPr>
              <a:t>                  1    collected pair/generated pair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b="1">
                <a:solidFill>
                  <a:srgbClr val="000066"/>
                </a:solidFill>
                <a:latin typeface="Arial" charset="0"/>
                <a:ea typeface="ＭＳ Ｐゴシック" charset="0"/>
                <a:cs typeface="ＭＳ Ｐゴシック" charset="0"/>
              </a:rPr>
              <a:t>V</a:t>
            </a:r>
            <a:r>
              <a:rPr lang="en-US" sz="2000" b="1" baseline="-25000">
                <a:solidFill>
                  <a:srgbClr val="000066"/>
                </a:solidFill>
                <a:latin typeface="Arial" charset="0"/>
                <a:ea typeface="ＭＳ Ｐゴシック" charset="0"/>
                <a:cs typeface="ＭＳ Ｐゴシック" charset="0"/>
              </a:rPr>
              <a:t>APD</a:t>
            </a:r>
            <a:r>
              <a:rPr lang="en-US" sz="2000" b="1">
                <a:solidFill>
                  <a:srgbClr val="000066"/>
                </a:solidFill>
                <a:latin typeface="Arial" charset="0"/>
                <a:ea typeface="ＭＳ Ｐゴシック" charset="0"/>
                <a:cs typeface="ＭＳ Ｐゴシック" charset="0"/>
              </a:rPr>
              <a:t> &lt; V &lt;V</a:t>
            </a:r>
            <a:r>
              <a:rPr lang="en-US" sz="2000" b="1" baseline="-25000">
                <a:solidFill>
                  <a:srgbClr val="000066"/>
                </a:solidFill>
                <a:latin typeface="Arial" charset="0"/>
                <a:ea typeface="ＭＳ Ｐゴシック" charset="0"/>
                <a:cs typeface="ＭＳ Ｐゴシック" charset="0"/>
              </a:rPr>
              <a:t>BD  </a:t>
            </a:r>
            <a:r>
              <a:rPr lang="en-US" sz="2000" b="1">
                <a:solidFill>
                  <a:srgbClr val="000066"/>
                </a:solidFill>
                <a:latin typeface="Arial" charset="0"/>
                <a:ea typeface="ＭＳ Ｐゴシック" charset="0"/>
                <a:cs typeface="ＭＳ Ｐゴシック" charset="0"/>
              </a:rPr>
              <a:t>=&gt; </a:t>
            </a:r>
            <a:r>
              <a:rPr lang="en-US" sz="2000" b="1">
                <a:solidFill>
                  <a:srgbClr val="FF3300"/>
                </a:solidFill>
                <a:latin typeface="Arial" charset="0"/>
                <a:ea typeface="ＭＳ Ｐゴシック" charset="0"/>
                <a:cs typeface="ＭＳ Ｐゴシック" charset="0"/>
              </a:rPr>
              <a:t>APD</a:t>
            </a:r>
            <a:r>
              <a:rPr lang="en-US" sz="2000" b="1">
                <a:solidFill>
                  <a:srgbClr val="000066"/>
                </a:solidFill>
                <a:latin typeface="Arial" charset="0"/>
                <a:ea typeface="ＭＳ Ｐゴシック" charset="0"/>
                <a:cs typeface="ＭＳ Ｐゴシック" charset="0"/>
              </a:rPr>
              <a:t>                           &lt;M&gt; collected pairs/generated pair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b="1">
                <a:solidFill>
                  <a:srgbClr val="000066"/>
                </a:solidFill>
                <a:latin typeface="Arial" charset="0"/>
                <a:ea typeface="ＭＳ Ｐゴシック" charset="0"/>
                <a:cs typeface="ＭＳ Ｐゴシック" charset="0"/>
              </a:rPr>
              <a:t>V &gt; V</a:t>
            </a:r>
            <a:r>
              <a:rPr lang="en-US" sz="2000" b="1" baseline="-25000">
                <a:solidFill>
                  <a:srgbClr val="000066"/>
                </a:solidFill>
                <a:latin typeface="Arial" charset="0"/>
                <a:ea typeface="ＭＳ Ｐゴシック" charset="0"/>
                <a:cs typeface="ＭＳ Ｐゴシック" charset="0"/>
              </a:rPr>
              <a:t>BD</a:t>
            </a:r>
            <a:r>
              <a:rPr lang="en-US" sz="2000" b="1">
                <a:solidFill>
                  <a:srgbClr val="000066"/>
                </a:solidFill>
                <a:latin typeface="Arial" charset="0"/>
                <a:ea typeface="ＭＳ Ｐゴシック" charset="0"/>
                <a:cs typeface="ＭＳ Ｐゴシック" charset="0"/>
              </a:rPr>
              <a:t>            =&gt; </a:t>
            </a:r>
            <a:r>
              <a:rPr lang="en-US" sz="2000" b="1">
                <a:solidFill>
                  <a:srgbClr val="FF3300"/>
                </a:solidFill>
                <a:latin typeface="Arial" charset="0"/>
                <a:ea typeface="ＭＳ Ｐゴシック" charset="0"/>
                <a:cs typeface="ＭＳ Ｐゴシック" charset="0"/>
              </a:rPr>
              <a:t>Geiger-mode APD</a:t>
            </a:r>
            <a:r>
              <a:rPr lang="en-US" sz="2000" b="1">
                <a:solidFill>
                  <a:srgbClr val="000066"/>
                </a:solidFill>
                <a:latin typeface="Arial" charset="0"/>
                <a:ea typeface="ＭＳ Ｐゴシック" charset="0"/>
                <a:cs typeface="ＭＳ Ｐゴシック" charset="0"/>
              </a:rPr>
              <a:t>     inf.  collected pairs/generated pair</a:t>
            </a:r>
          </a:p>
        </p:txBody>
      </p:sp>
      <p:sp>
        <p:nvSpPr>
          <p:cNvPr id="911410" name="Rectangle 50"/>
          <p:cNvSpPr>
            <a:spLocks noChangeArrowheads="1"/>
          </p:cNvSpPr>
          <p:nvPr/>
        </p:nvSpPr>
        <p:spPr bwMode="auto">
          <a:xfrm>
            <a:off x="944563" y="1371600"/>
            <a:ext cx="396875" cy="1327150"/>
          </a:xfrm>
          <a:prstGeom prst="rect">
            <a:avLst/>
          </a:prstGeom>
          <a:solidFill>
            <a:srgbClr val="FF6600"/>
          </a:solidFill>
          <a:ln w="9525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68" tIns="46035" rIns="92068" bIns="46035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it-IT" sz="2400" b="1">
              <a:solidFill>
                <a:srgbClr val="000066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911411" name="Text Box 51"/>
          <p:cNvSpPr txBox="1">
            <a:spLocks noChangeArrowheads="1"/>
          </p:cNvSpPr>
          <p:nvPr/>
        </p:nvSpPr>
        <p:spPr bwMode="auto">
          <a:xfrm>
            <a:off x="985838" y="2098675"/>
            <a:ext cx="30797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68" tIns="46035" rIns="92068" bIns="46035">
            <a:spAutoFit/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600" b="1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n</a:t>
            </a:r>
          </a:p>
        </p:txBody>
      </p:sp>
      <p:sp>
        <p:nvSpPr>
          <p:cNvPr id="911412" name="Line 52"/>
          <p:cNvSpPr>
            <a:spLocks noChangeShapeType="1"/>
          </p:cNvSpPr>
          <p:nvPr/>
        </p:nvSpPr>
        <p:spPr bwMode="auto">
          <a:xfrm>
            <a:off x="1327150" y="2773363"/>
            <a:ext cx="0" cy="1547812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68" tIns="46035" rIns="92068" bIns="46035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it-IT" sz="2400" b="1">
              <a:solidFill>
                <a:srgbClr val="000066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grpSp>
        <p:nvGrpSpPr>
          <p:cNvPr id="13333" name="Group 56"/>
          <p:cNvGrpSpPr>
            <a:grpSpLocks/>
          </p:cNvGrpSpPr>
          <p:nvPr/>
        </p:nvGrpSpPr>
        <p:grpSpPr bwMode="auto">
          <a:xfrm>
            <a:off x="4646613" y="1139825"/>
            <a:ext cx="3994150" cy="2957513"/>
            <a:chOff x="2927" y="718"/>
            <a:chExt cx="2516" cy="1863"/>
          </a:xfrm>
        </p:grpSpPr>
        <p:sp>
          <p:nvSpPr>
            <p:cNvPr id="911395" name="Text Box 35"/>
            <p:cNvSpPr txBox="1">
              <a:spLocks noChangeArrowheads="1"/>
            </p:cNvSpPr>
            <p:nvPr/>
          </p:nvSpPr>
          <p:spPr bwMode="auto">
            <a:xfrm>
              <a:off x="2927" y="718"/>
              <a:ext cx="2388" cy="256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68" tIns="46035" rIns="92068" bIns="46035">
              <a:spAutoFit/>
            </a:bodyPr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rPr>
                <a:t>Simulated diode reverse current</a:t>
              </a:r>
            </a:p>
          </p:txBody>
        </p:sp>
        <p:sp>
          <p:nvSpPr>
            <p:cNvPr id="911399" name="Line 39"/>
            <p:cNvSpPr>
              <a:spLocks noChangeShapeType="1"/>
            </p:cNvSpPr>
            <p:nvPr/>
          </p:nvSpPr>
          <p:spPr bwMode="auto">
            <a:xfrm flipH="1">
              <a:off x="3326" y="1105"/>
              <a:ext cx="185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68" tIns="46035" rIns="92068" bIns="46035" anchor="ctr"/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 b="1">
                <a:solidFill>
                  <a:srgbClr val="000066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911400" name="Text Box 40"/>
            <p:cNvSpPr txBox="1">
              <a:spLocks noChangeArrowheads="1"/>
            </p:cNvSpPr>
            <p:nvPr/>
          </p:nvSpPr>
          <p:spPr bwMode="auto">
            <a:xfrm>
              <a:off x="3511" y="983"/>
              <a:ext cx="186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68" tIns="46035" rIns="92068" bIns="46035">
              <a:spAutoFit/>
            </a:bodyPr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>
                  <a:solidFill>
                    <a:srgbClr val="FF3300"/>
                  </a:solidFill>
                  <a:latin typeface="Arial" charset="0"/>
                  <a:ea typeface="ＭＳ Ｐゴシック" charset="0"/>
                  <a:cs typeface="ＭＳ Ｐゴシック" charset="0"/>
                </a:rPr>
                <a:t>IMPACT  IONIZATION  ON</a:t>
              </a:r>
            </a:p>
          </p:txBody>
        </p:sp>
        <p:sp>
          <p:nvSpPr>
            <p:cNvPr id="911402" name="Line 42"/>
            <p:cNvSpPr>
              <a:spLocks noChangeShapeType="1"/>
            </p:cNvSpPr>
            <p:nvPr/>
          </p:nvSpPr>
          <p:spPr bwMode="auto">
            <a:xfrm flipH="1">
              <a:off x="3327" y="1251"/>
              <a:ext cx="185" cy="0"/>
            </a:xfrm>
            <a:prstGeom prst="line">
              <a:avLst/>
            </a:prstGeom>
            <a:noFill/>
            <a:ln w="19050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68" tIns="46035" rIns="92068" bIns="46035" anchor="ctr"/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 b="1">
                <a:solidFill>
                  <a:srgbClr val="000066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911403" name="Text Box 43"/>
            <p:cNvSpPr txBox="1">
              <a:spLocks noChangeArrowheads="1"/>
            </p:cNvSpPr>
            <p:nvPr/>
          </p:nvSpPr>
          <p:spPr bwMode="auto">
            <a:xfrm>
              <a:off x="3511" y="1129"/>
              <a:ext cx="1932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68" tIns="46035" rIns="92068" bIns="46035">
              <a:spAutoFit/>
            </a:bodyPr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rPr>
                <a:t>IMPACT  IONIZATION  OFF</a:t>
              </a:r>
            </a:p>
          </p:txBody>
        </p:sp>
        <p:sp>
          <p:nvSpPr>
            <p:cNvPr id="911404" name="Line 44"/>
            <p:cNvSpPr>
              <a:spLocks noChangeShapeType="1"/>
            </p:cNvSpPr>
            <p:nvPr/>
          </p:nvSpPr>
          <p:spPr bwMode="auto">
            <a:xfrm>
              <a:off x="3039" y="1639"/>
              <a:ext cx="0" cy="75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68" tIns="46035" rIns="92068" bIns="46035" anchor="ctr"/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 b="1">
                <a:solidFill>
                  <a:srgbClr val="000066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911408" name="Text Box 48"/>
            <p:cNvSpPr txBox="1">
              <a:spLocks noChangeArrowheads="1"/>
            </p:cNvSpPr>
            <p:nvPr/>
          </p:nvSpPr>
          <p:spPr bwMode="auto">
            <a:xfrm>
              <a:off x="2933" y="2350"/>
              <a:ext cx="35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68" tIns="46035" rIns="92068" bIns="46035">
              <a:spAutoFit/>
            </a:bodyPr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b="1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rPr>
                <a:t>V</a:t>
              </a:r>
              <a:r>
                <a:rPr lang="en-US" b="1" baseline="-250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rPr>
                <a:t>BD</a:t>
              </a:r>
            </a:p>
          </p:txBody>
        </p:sp>
        <p:sp>
          <p:nvSpPr>
            <p:cNvPr id="911413" name="Line 53"/>
            <p:cNvSpPr>
              <a:spLocks noChangeShapeType="1"/>
            </p:cNvSpPr>
            <p:nvPr/>
          </p:nvSpPr>
          <p:spPr bwMode="auto">
            <a:xfrm>
              <a:off x="4234" y="1660"/>
              <a:ext cx="0" cy="75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68" tIns="46035" rIns="92068" bIns="46035" anchor="ctr"/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 b="1">
                <a:solidFill>
                  <a:srgbClr val="000066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911414" name="Text Box 54"/>
            <p:cNvSpPr txBox="1">
              <a:spLocks noChangeArrowheads="1"/>
            </p:cNvSpPr>
            <p:nvPr/>
          </p:nvSpPr>
          <p:spPr bwMode="auto">
            <a:xfrm>
              <a:off x="4123" y="2350"/>
              <a:ext cx="414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68" tIns="46035" rIns="92068" bIns="46035">
              <a:spAutoFit/>
            </a:bodyPr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b="1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rPr>
                <a:t>V</a:t>
              </a:r>
              <a:r>
                <a:rPr lang="en-US" b="1" baseline="-250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rPr>
                <a:t>APD</a:t>
              </a:r>
            </a:p>
          </p:txBody>
        </p:sp>
      </p:grpSp>
      <p:sp>
        <p:nvSpPr>
          <p:cNvPr id="911415" name="Text Box 55"/>
          <p:cNvSpPr txBox="1">
            <a:spLocks noChangeArrowheads="1"/>
          </p:cNvSpPr>
          <p:nvPr/>
        </p:nvSpPr>
        <p:spPr bwMode="auto">
          <a:xfrm>
            <a:off x="765175" y="892175"/>
            <a:ext cx="18478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68" tIns="46035" rIns="92068" bIns="46035">
            <a:spAutoFit/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b="1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diode structure</a:t>
            </a:r>
          </a:p>
        </p:txBody>
      </p:sp>
      <p:sp>
        <p:nvSpPr>
          <p:cNvPr id="911417" name="Text Box 57"/>
          <p:cNvSpPr txBox="1">
            <a:spLocks noChangeArrowheads="1"/>
          </p:cNvSpPr>
          <p:nvPr/>
        </p:nvSpPr>
        <p:spPr bwMode="auto">
          <a:xfrm>
            <a:off x="1525588" y="3038475"/>
            <a:ext cx="1528762" cy="82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68" tIns="46035" rIns="92068" bIns="46035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600">
                <a:solidFill>
                  <a:srgbClr val="000066"/>
                </a:solidFill>
                <a:latin typeface="Arial" charset="0"/>
                <a:ea typeface="ＭＳ Ｐゴシック" charset="0"/>
                <a:cs typeface="ＭＳ Ｐゴシック" charset="0"/>
              </a:rPr>
              <a:t>electric field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600">
                <a:solidFill>
                  <a:srgbClr val="000066"/>
                </a:solidFill>
                <a:latin typeface="Arial" charset="0"/>
                <a:ea typeface="ＭＳ Ｐゴシック" charset="0"/>
                <a:cs typeface="ＭＳ Ｐゴシック" charset="0"/>
              </a:rPr>
              <a:t>in the reversed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600">
                <a:solidFill>
                  <a:srgbClr val="000066"/>
                </a:solidFill>
                <a:latin typeface="Arial" charset="0"/>
                <a:ea typeface="ＭＳ Ｐゴシック" charset="0"/>
                <a:cs typeface="ＭＳ Ｐゴシック" charset="0"/>
              </a:rPr>
              <a:t>bias diode</a:t>
            </a:r>
          </a:p>
        </p:txBody>
      </p:sp>
      <p:sp>
        <p:nvSpPr>
          <p:cNvPr id="911418" name="Line 58"/>
          <p:cNvSpPr>
            <a:spLocks noChangeShapeType="1"/>
          </p:cNvSpPr>
          <p:nvPr/>
        </p:nvSpPr>
        <p:spPr bwMode="auto">
          <a:xfrm flipH="1" flipV="1">
            <a:off x="2225675" y="1387475"/>
            <a:ext cx="6350" cy="1295400"/>
          </a:xfrm>
          <a:prstGeom prst="line">
            <a:avLst/>
          </a:prstGeom>
          <a:noFill/>
          <a:ln w="9525">
            <a:solidFill>
              <a:schemeClr val="bg2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68" tIns="46035" rIns="92068" bIns="46035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it-IT" sz="2400" b="1">
              <a:solidFill>
                <a:srgbClr val="000066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911419" name="Line 59"/>
          <p:cNvSpPr>
            <a:spLocks noChangeShapeType="1"/>
          </p:cNvSpPr>
          <p:nvPr/>
        </p:nvSpPr>
        <p:spPr bwMode="auto">
          <a:xfrm>
            <a:off x="944563" y="1706563"/>
            <a:ext cx="1265237" cy="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68" tIns="46035" rIns="92068" bIns="46035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it-IT" sz="2400" b="1">
              <a:solidFill>
                <a:srgbClr val="000066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911420" name="Text Box 60"/>
          <p:cNvSpPr txBox="1">
            <a:spLocks noChangeArrowheads="1"/>
          </p:cNvSpPr>
          <p:nvPr/>
        </p:nvSpPr>
        <p:spPr bwMode="auto">
          <a:xfrm>
            <a:off x="900113" y="1406525"/>
            <a:ext cx="1366837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68" tIns="46035" rIns="92068" bIns="46035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00">
                <a:solidFill>
                  <a:srgbClr val="000066"/>
                </a:solidFill>
                <a:latin typeface="Arial" charset="0"/>
                <a:ea typeface="ＭＳ Ｐゴシック" charset="0"/>
                <a:cs typeface="ＭＳ Ｐゴシック" charset="0"/>
              </a:rPr>
              <a:t>depletion width</a:t>
            </a:r>
          </a:p>
        </p:txBody>
      </p:sp>
    </p:spTree>
    <p:extLst>
      <p:ext uri="{BB962C8B-B14F-4D97-AF65-F5344CB8AC3E}">
        <p14:creationId xmlns:p14="http://schemas.microsoft.com/office/powerpoint/2010/main" val="31903835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2"/>
          <p:cNvSpPr txBox="1">
            <a:spLocks noChangeArrowheads="1"/>
          </p:cNvSpPr>
          <p:nvPr/>
        </p:nvSpPr>
        <p:spPr bwMode="auto">
          <a:xfrm>
            <a:off x="622300" y="14288"/>
            <a:ext cx="8053388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it-IT" sz="2400" b="1" smtClean="0">
                <a:solidFill>
                  <a:srgbClr val="FFFFFF"/>
                </a:solidFill>
                <a:latin typeface="Arial" charset="0"/>
                <a:ea typeface="ＭＳ Ｐゴシック" charset="0"/>
              </a:rPr>
              <a:t>La ricerca di nuovi fotorivelatori porta inevitabilmente 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it-IT" sz="2400" b="1" smtClean="0">
                <a:solidFill>
                  <a:srgbClr val="FFFFFF"/>
                </a:solidFill>
                <a:latin typeface="Arial" charset="0"/>
                <a:ea typeface="ＭＳ Ｐゴシック" charset="0"/>
              </a:rPr>
              <a:t>ai dispositivi al silicio</a:t>
            </a:r>
          </a:p>
        </p:txBody>
      </p:sp>
      <p:sp>
        <p:nvSpPr>
          <p:cNvPr id="9220" name="Text Box 4"/>
          <p:cNvSpPr txBox="1">
            <a:spLocks noChangeArrowheads="1"/>
          </p:cNvSpPr>
          <p:nvPr/>
        </p:nvSpPr>
        <p:spPr bwMode="auto">
          <a:xfrm>
            <a:off x="538173" y="5753100"/>
            <a:ext cx="1797050" cy="91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it-IT" b="1" smtClean="0">
                <a:solidFill>
                  <a:srgbClr val="FFFFFF"/>
                </a:solidFill>
                <a:latin typeface="Arial" charset="0"/>
                <a:ea typeface="ＭＳ Ｐゴシック" charset="0"/>
              </a:rPr>
              <a:t>p-i-n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it-IT" b="1" smtClean="0">
                <a:solidFill>
                  <a:srgbClr val="FFFFFF"/>
                </a:solidFill>
                <a:latin typeface="Arial" charset="0"/>
                <a:ea typeface="ＭＳ Ｐゴシック" charset="0"/>
              </a:rPr>
              <a:t>Amplificazione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it-IT" b="1" smtClean="0">
                <a:solidFill>
                  <a:srgbClr val="FFFFFF"/>
                </a:solidFill>
                <a:latin typeface="Arial" charset="0"/>
                <a:ea typeface="ＭＳ Ｐゴシック" charset="0"/>
              </a:rPr>
              <a:t>1</a:t>
            </a:r>
          </a:p>
        </p:txBody>
      </p:sp>
      <p:sp>
        <p:nvSpPr>
          <p:cNvPr id="9222" name="AutoShape 6"/>
          <p:cNvSpPr>
            <a:spLocks noChangeArrowheads="1"/>
          </p:cNvSpPr>
          <p:nvPr/>
        </p:nvSpPr>
        <p:spPr bwMode="auto">
          <a:xfrm>
            <a:off x="5512331" y="3950252"/>
            <a:ext cx="2160587" cy="1150937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it-IT" smtClean="0">
              <a:solidFill>
                <a:srgbClr val="FFFFFF"/>
              </a:solidFill>
              <a:latin typeface="Tahoma" charset="0"/>
              <a:ea typeface="ＭＳ Ｐゴシック" charset="0"/>
            </a:endParaRPr>
          </a:p>
        </p:txBody>
      </p:sp>
      <p:sp>
        <p:nvSpPr>
          <p:cNvPr id="9223" name="Text Box 7"/>
          <p:cNvSpPr txBox="1">
            <a:spLocks noChangeArrowheads="1"/>
          </p:cNvSpPr>
          <p:nvPr/>
        </p:nvSpPr>
        <p:spPr bwMode="auto">
          <a:xfrm>
            <a:off x="5618698" y="4166152"/>
            <a:ext cx="1501775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it-IT" sz="2000" b="1" smtClean="0">
                <a:solidFill>
                  <a:srgbClr val="000066"/>
                </a:solidFill>
                <a:latin typeface="Arial" charset="0"/>
                <a:ea typeface="ＭＳ Ｐゴシック" charset="0"/>
              </a:rPr>
              <a:t>ed  oggi + ?</a:t>
            </a:r>
          </a:p>
        </p:txBody>
      </p:sp>
      <p:sp>
        <p:nvSpPr>
          <p:cNvPr id="9224" name="Text Box 8"/>
          <p:cNvSpPr txBox="1">
            <a:spLocks noChangeArrowheads="1"/>
          </p:cNvSpPr>
          <p:nvPr/>
        </p:nvSpPr>
        <p:spPr bwMode="auto">
          <a:xfrm>
            <a:off x="1636214" y="1052513"/>
            <a:ext cx="15017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it-IT" sz="2400" b="1" smtClean="0">
                <a:solidFill>
                  <a:srgbClr val="FFFFFF"/>
                </a:solidFill>
                <a:latin typeface="Arial" charset="0"/>
                <a:ea typeface="ＭＳ Ｐゴシック" charset="0"/>
              </a:rPr>
              <a:t>Diodi p-n</a:t>
            </a:r>
          </a:p>
        </p:txBody>
      </p:sp>
      <p:pic>
        <p:nvPicPr>
          <p:cNvPr id="9230" name="Picture 14" descr="AP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7763" y="1734619"/>
            <a:ext cx="2555875" cy="2135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31" name="Picture 1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497" y="1655763"/>
            <a:ext cx="4319587" cy="389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9232" name="Text Box 16"/>
          <p:cNvSpPr txBox="1">
            <a:spLocks noChangeArrowheads="1"/>
          </p:cNvSpPr>
          <p:nvPr/>
        </p:nvSpPr>
        <p:spPr bwMode="auto">
          <a:xfrm>
            <a:off x="2987685" y="5753100"/>
            <a:ext cx="1797050" cy="91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it-IT" b="1" smtClean="0">
                <a:solidFill>
                  <a:srgbClr val="FFFFFF"/>
                </a:solidFill>
                <a:latin typeface="Arial" charset="0"/>
                <a:ea typeface="ＭＳ Ｐゴシック" charset="0"/>
              </a:rPr>
              <a:t>APD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it-IT" b="1" smtClean="0">
                <a:solidFill>
                  <a:srgbClr val="FFFFFF"/>
                </a:solidFill>
                <a:latin typeface="Arial" charset="0"/>
                <a:ea typeface="ＭＳ Ｐゴシック" charset="0"/>
              </a:rPr>
              <a:t>Amplificazione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it-IT" b="1" smtClean="0">
                <a:solidFill>
                  <a:srgbClr val="FFFFFF"/>
                </a:solidFill>
                <a:latin typeface="Arial" charset="0"/>
                <a:ea typeface="ＭＳ Ｐゴシック" charset="0"/>
              </a:rPr>
              <a:t>50-100</a:t>
            </a:r>
          </a:p>
        </p:txBody>
      </p:sp>
      <p:sp>
        <p:nvSpPr>
          <p:cNvPr id="9233" name="Text Box 17"/>
          <p:cNvSpPr txBox="1">
            <a:spLocks noChangeArrowheads="1"/>
          </p:cNvSpPr>
          <p:nvPr/>
        </p:nvSpPr>
        <p:spPr bwMode="auto">
          <a:xfrm>
            <a:off x="1668473" y="1787525"/>
            <a:ext cx="58896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it-IT" smtClean="0">
                <a:solidFill>
                  <a:srgbClr val="000099"/>
                </a:solidFill>
                <a:latin typeface="Tahoma" charset="0"/>
                <a:ea typeface="ＭＳ Ｐゴシック" charset="0"/>
              </a:rPr>
              <a:t>luce</a:t>
            </a:r>
          </a:p>
        </p:txBody>
      </p:sp>
      <p:sp>
        <p:nvSpPr>
          <p:cNvPr id="9234" name="Text Box 18"/>
          <p:cNvSpPr txBox="1">
            <a:spLocks noChangeArrowheads="1"/>
          </p:cNvSpPr>
          <p:nvPr/>
        </p:nvSpPr>
        <p:spPr bwMode="auto">
          <a:xfrm>
            <a:off x="4051310" y="1773238"/>
            <a:ext cx="588963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it-IT" smtClean="0">
                <a:solidFill>
                  <a:srgbClr val="000099"/>
                </a:solidFill>
                <a:latin typeface="Tahoma" charset="0"/>
                <a:ea typeface="ＭＳ Ｐゴシック" charset="0"/>
              </a:rPr>
              <a:t>luce</a:t>
            </a:r>
          </a:p>
        </p:txBody>
      </p:sp>
      <p:sp>
        <p:nvSpPr>
          <p:cNvPr id="2" name="CasellaDiTesto 1"/>
          <p:cNvSpPr txBox="1"/>
          <p:nvPr/>
        </p:nvSpPr>
        <p:spPr>
          <a:xfrm>
            <a:off x="4927610" y="5266292"/>
            <a:ext cx="4056294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it-IT" b="1"/>
              <a:t>A questo punto rispetto ai </a:t>
            </a:r>
          </a:p>
          <a:p>
            <a:r>
              <a:rPr lang="it-IT" b="1"/>
              <a:t>classici PMT mancano:</a:t>
            </a:r>
          </a:p>
          <a:p>
            <a:r>
              <a:rPr lang="it-IT" b="1"/>
              <a:t>-</a:t>
            </a:r>
            <a:r>
              <a:rPr lang="it-IT" b="1" u="sng"/>
              <a:t>superficie attiva</a:t>
            </a:r>
          </a:p>
          <a:p>
            <a:r>
              <a:rPr lang="it-IT" b="1"/>
              <a:t>-</a:t>
            </a:r>
            <a:r>
              <a:rPr lang="it-IT" b="1" u="sng"/>
              <a:t>guadagno per bassi livelli di luce</a:t>
            </a:r>
          </a:p>
        </p:txBody>
      </p:sp>
    </p:spTree>
    <p:extLst>
      <p:ext uri="{BB962C8B-B14F-4D97-AF65-F5344CB8AC3E}">
        <p14:creationId xmlns:p14="http://schemas.microsoft.com/office/powerpoint/2010/main" val="28705233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" y="76220"/>
            <a:ext cx="8902700" cy="4660900"/>
          </a:xfrm>
          <a:prstGeom prst="rect">
            <a:avLst/>
          </a:prstGeom>
        </p:spPr>
      </p:pic>
      <p:sp>
        <p:nvSpPr>
          <p:cNvPr id="6" name="Oval 6"/>
          <p:cNvSpPr>
            <a:spLocks noChangeArrowheads="1"/>
          </p:cNvSpPr>
          <p:nvPr/>
        </p:nvSpPr>
        <p:spPr bwMode="auto">
          <a:xfrm>
            <a:off x="107950" y="4848225"/>
            <a:ext cx="4679950" cy="1676400"/>
          </a:xfrm>
          <a:prstGeom prst="ellipse">
            <a:avLst/>
          </a:prstGeom>
          <a:solidFill>
            <a:srgbClr val="FFFFFF"/>
          </a:solidFill>
          <a:ln w="25400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463550" y="5051425"/>
            <a:ext cx="4684713" cy="1354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GB" sz="2000" b="0" i="1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charset="0"/>
              </a:rPr>
              <a:t> </a:t>
            </a:r>
            <a:r>
              <a:rPr kumimoji="0" lang="en-GB" sz="1800" b="1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matrici di microcelle in parallelo</a:t>
            </a:r>
            <a:endParaRPr kumimoji="0" lang="en-GB" sz="1800" b="1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cs typeface="Times New Roman" charset="0"/>
            </a:endParaRP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GB" sz="2000" b="0" i="1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charset="0"/>
                <a:cs typeface="Times New Roman" charset="0"/>
              </a:rPr>
              <a:t> </a:t>
            </a:r>
            <a:r>
              <a:rPr kumimoji="0" lang="en-GB" sz="1800" b="1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Times New Roman" charset="0"/>
              </a:rPr>
              <a:t>ogni microcella: GM-APD + R</a:t>
            </a:r>
            <a:r>
              <a:rPr kumimoji="0" lang="en-GB" sz="1800" b="1" i="0" u="none" strike="noStrike" kern="0" cap="none" spc="0" normalizeH="0" baseline="-2500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Times New Roman" charset="0"/>
              </a:rPr>
              <a:t>quenching</a:t>
            </a:r>
            <a:endParaRPr kumimoji="0" lang="en-GB" sz="1800" b="1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cs typeface="Times New Roman" charset="0"/>
            </a:endParaRP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1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charset="0"/>
                <a:cs typeface="Times New Roman" charset="0"/>
              </a:rPr>
              <a:t>V. M. Golovin and A. Sadygov</a:t>
            </a: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1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charset="0"/>
                <a:cs typeface="Times New Roman" charset="0"/>
              </a:rPr>
              <a:t>            MEPHI</a:t>
            </a:r>
          </a:p>
        </p:txBody>
      </p:sp>
      <p:sp>
        <p:nvSpPr>
          <p:cNvPr id="3" name="CasellaDiTesto 2"/>
          <p:cNvSpPr txBox="1"/>
          <p:nvPr/>
        </p:nvSpPr>
        <p:spPr>
          <a:xfrm>
            <a:off x="1978050" y="-25377"/>
            <a:ext cx="57350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800" b="1" u="sng"/>
              <a:t>Giunzioni pn in regime Geiger  G-APD</a:t>
            </a:r>
          </a:p>
        </p:txBody>
      </p:sp>
      <p:sp>
        <p:nvSpPr>
          <p:cNvPr id="4" name="CasellaDiTesto 3"/>
          <p:cNvSpPr txBox="1"/>
          <p:nvPr/>
        </p:nvSpPr>
        <p:spPr>
          <a:xfrm>
            <a:off x="5148263" y="558802"/>
            <a:ext cx="2352602" cy="7078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it-IT" sz="2000" b="1"/>
              <a:t>-High gain as PMT</a:t>
            </a:r>
          </a:p>
          <a:p>
            <a:r>
              <a:rPr lang="it-IT" sz="2000" b="1"/>
              <a:t>-small active surface</a:t>
            </a:r>
          </a:p>
        </p:txBody>
      </p:sp>
    </p:spTree>
    <p:extLst>
      <p:ext uri="{BB962C8B-B14F-4D97-AF65-F5344CB8AC3E}">
        <p14:creationId xmlns:p14="http://schemas.microsoft.com/office/powerpoint/2010/main" val="73741167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565" y="40613"/>
            <a:ext cx="3945467" cy="3900632"/>
          </a:xfrm>
          <a:prstGeom prst="rect">
            <a:avLst/>
          </a:prstGeom>
          <a:ln>
            <a:solidFill>
              <a:srgbClr val="000000"/>
            </a:solidFill>
          </a:ln>
        </p:spPr>
      </p:pic>
      <p:pic>
        <p:nvPicPr>
          <p:cNvPr id="3" name="Immagin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34889" y="59276"/>
            <a:ext cx="4053511" cy="3869261"/>
          </a:xfrm>
          <a:prstGeom prst="rect">
            <a:avLst/>
          </a:prstGeom>
          <a:ln>
            <a:solidFill>
              <a:srgbClr val="000000"/>
            </a:solidFill>
          </a:ln>
        </p:spPr>
      </p:pic>
      <p:sp>
        <p:nvSpPr>
          <p:cNvPr id="4" name="Rettangolo 3"/>
          <p:cNvSpPr/>
          <p:nvPr/>
        </p:nvSpPr>
        <p:spPr>
          <a:xfrm>
            <a:off x="162888" y="3977106"/>
            <a:ext cx="8625511" cy="2862323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it-IT" b="1"/>
              <a:t>First a thin layer (2 to 4 </a:t>
            </a:r>
            <a:r>
              <a:rPr lang="it-IT" b="1">
                <a:latin typeface="Symbol" charset="2"/>
                <a:cs typeface="Symbol" charset="2"/>
              </a:rPr>
              <a:t>m</a:t>
            </a:r>
            <a:r>
              <a:rPr lang="it-IT" b="1"/>
              <a:t>m) </a:t>
            </a:r>
            <a:r>
              <a:rPr lang="it-IT" b="1">
                <a:solidFill>
                  <a:srgbClr val="FF0000"/>
                </a:solidFill>
              </a:rPr>
              <a:t>is grown epitaxial on a wafer </a:t>
            </a:r>
            <a:r>
              <a:rPr lang="it-IT" b="1"/>
              <a:t>(typically 300 </a:t>
            </a:r>
            <a:r>
              <a:rPr lang="it-IT" b="1">
                <a:latin typeface="Symbol" charset="2"/>
                <a:cs typeface="Symbol" charset="2"/>
              </a:rPr>
              <a:t>m</a:t>
            </a:r>
            <a:r>
              <a:rPr lang="it-IT" b="1"/>
              <a:t>m thick)</a:t>
            </a:r>
          </a:p>
          <a:p>
            <a:r>
              <a:rPr lang="it-IT" b="1"/>
              <a:t>The first step towards a p-n junction is the </a:t>
            </a:r>
            <a:r>
              <a:rPr lang="it-IT" b="1">
                <a:solidFill>
                  <a:srgbClr val="FF0000"/>
                </a:solidFill>
              </a:rPr>
              <a:t>diffusion of dopants with high concentration into the epitaxial layer p+,n+.</a:t>
            </a:r>
          </a:p>
          <a:p>
            <a:r>
              <a:rPr lang="it-IT" b="1"/>
              <a:t>The junction is then formed some </a:t>
            </a:r>
            <a:r>
              <a:rPr lang="it-IT" b="1">
                <a:solidFill>
                  <a:srgbClr val="FF0000"/>
                </a:solidFill>
              </a:rPr>
              <a:t>0.5 </a:t>
            </a:r>
            <a:r>
              <a:rPr lang="it-IT" b="1">
                <a:solidFill>
                  <a:srgbClr val="FF0000"/>
                </a:solidFill>
                <a:latin typeface="Symbol" charset="2"/>
                <a:cs typeface="Symbol" charset="2"/>
              </a:rPr>
              <a:t>m</a:t>
            </a:r>
            <a:r>
              <a:rPr lang="it-IT" b="1">
                <a:solidFill>
                  <a:srgbClr val="FF0000"/>
                </a:solidFill>
              </a:rPr>
              <a:t>m below the surface by a shallow diffusion </a:t>
            </a:r>
            <a:r>
              <a:rPr lang="it-IT" b="1"/>
              <a:t>(or ion implantation) with the opposite dopant. </a:t>
            </a:r>
          </a:p>
          <a:p>
            <a:r>
              <a:rPr lang="it-IT" b="1"/>
              <a:t>In a final step an extremely thin but heavily doped layer is created on the surface which distributes the potential uniformly over the whole area of the diode. </a:t>
            </a:r>
          </a:p>
          <a:p>
            <a:r>
              <a:rPr lang="it-IT" b="1">
                <a:solidFill>
                  <a:srgbClr val="FF0000"/>
                </a:solidFill>
              </a:rPr>
              <a:t>Passivation of the surface with SiO2</a:t>
            </a:r>
            <a:r>
              <a:rPr lang="it-IT" b="1"/>
              <a:t>. </a:t>
            </a:r>
          </a:p>
          <a:p>
            <a:r>
              <a:rPr lang="it-IT" b="1"/>
              <a:t>Techniques </a:t>
            </a:r>
            <a:r>
              <a:rPr lang="it-IT" b="1">
                <a:solidFill>
                  <a:srgbClr val="FF0000"/>
                </a:solidFill>
              </a:rPr>
              <a:t>of photolithography </a:t>
            </a:r>
            <a:r>
              <a:rPr lang="it-IT" b="1"/>
              <a:t>are used to remove selectively areas oxide where entrance window are to be located</a:t>
            </a:r>
          </a:p>
        </p:txBody>
      </p:sp>
      <p:sp>
        <p:nvSpPr>
          <p:cNvPr id="5" name="CasellaDiTesto 4"/>
          <p:cNvSpPr txBox="1"/>
          <p:nvPr/>
        </p:nvSpPr>
        <p:spPr>
          <a:xfrm>
            <a:off x="3073400" y="3276600"/>
            <a:ext cx="294597" cy="523220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none" rtlCol="0">
            <a:spAutoFit/>
          </a:bodyPr>
          <a:lstStyle/>
          <a:p>
            <a:r>
              <a:rPr lang="it-IT" sz="2800"/>
              <a:t>-</a:t>
            </a:r>
          </a:p>
        </p:txBody>
      </p:sp>
      <p:sp>
        <p:nvSpPr>
          <p:cNvPr id="6" name="CasellaDiTesto 5"/>
          <p:cNvSpPr txBox="1"/>
          <p:nvPr/>
        </p:nvSpPr>
        <p:spPr>
          <a:xfrm>
            <a:off x="5511800" y="0"/>
            <a:ext cx="294597" cy="523220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none" rtlCol="0">
            <a:spAutoFit/>
          </a:bodyPr>
          <a:lstStyle/>
          <a:p>
            <a:r>
              <a:rPr lang="it-IT" sz="2800"/>
              <a:t>-</a:t>
            </a:r>
          </a:p>
        </p:txBody>
      </p:sp>
      <p:sp>
        <p:nvSpPr>
          <p:cNvPr id="8" name="CasellaDiTesto 7"/>
          <p:cNvSpPr txBox="1"/>
          <p:nvPr/>
        </p:nvSpPr>
        <p:spPr>
          <a:xfrm>
            <a:off x="2891649" y="0"/>
            <a:ext cx="363501" cy="523220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none" rtlCol="0">
            <a:spAutoFit/>
          </a:bodyPr>
          <a:lstStyle/>
          <a:p>
            <a:r>
              <a:rPr lang="it-IT" sz="2800"/>
              <a:t>+</a:t>
            </a:r>
          </a:p>
        </p:txBody>
      </p:sp>
      <p:sp>
        <p:nvSpPr>
          <p:cNvPr id="9" name="CasellaDiTesto 8"/>
          <p:cNvSpPr txBox="1"/>
          <p:nvPr/>
        </p:nvSpPr>
        <p:spPr>
          <a:xfrm>
            <a:off x="7835900" y="3276600"/>
            <a:ext cx="363501" cy="523220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none" rtlCol="0">
            <a:spAutoFit/>
          </a:bodyPr>
          <a:lstStyle/>
          <a:p>
            <a:r>
              <a:rPr lang="it-IT" sz="2800"/>
              <a:t>+</a:t>
            </a:r>
          </a:p>
        </p:txBody>
      </p:sp>
    </p:spTree>
    <p:extLst>
      <p:ext uri="{BB962C8B-B14F-4D97-AF65-F5344CB8AC3E}">
        <p14:creationId xmlns:p14="http://schemas.microsoft.com/office/powerpoint/2010/main" val="310125323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103" y="372533"/>
            <a:ext cx="8755959" cy="6163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12422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72534"/>
            <a:ext cx="9144000" cy="4298773"/>
          </a:xfrm>
          <a:prstGeom prst="rect">
            <a:avLst/>
          </a:prstGeom>
        </p:spPr>
      </p:pic>
      <p:pic>
        <p:nvPicPr>
          <p:cNvPr id="3" name="Immagin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54299" y="4842933"/>
            <a:ext cx="3889711" cy="1727200"/>
          </a:xfrm>
          <a:prstGeom prst="rect">
            <a:avLst/>
          </a:prstGeom>
          <a:ln>
            <a:solidFill>
              <a:srgbClr val="000000"/>
            </a:solidFill>
          </a:ln>
        </p:spPr>
      </p:pic>
    </p:spTree>
    <p:extLst>
      <p:ext uri="{BB962C8B-B14F-4D97-AF65-F5344CB8AC3E}">
        <p14:creationId xmlns:p14="http://schemas.microsoft.com/office/powerpoint/2010/main" val="127064419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446" name="Group 110"/>
          <p:cNvGrpSpPr>
            <a:grpSpLocks/>
          </p:cNvGrpSpPr>
          <p:nvPr/>
        </p:nvGrpSpPr>
        <p:grpSpPr bwMode="auto">
          <a:xfrm>
            <a:off x="0" y="333375"/>
            <a:ext cx="4089400" cy="3733800"/>
            <a:chOff x="16" y="672"/>
            <a:chExt cx="2576" cy="2352"/>
          </a:xfrm>
        </p:grpSpPr>
        <p:sp>
          <p:nvSpPr>
            <p:cNvPr id="14447" name="Rectangle 111"/>
            <p:cNvSpPr>
              <a:spLocks noChangeArrowheads="1"/>
            </p:cNvSpPr>
            <p:nvPr/>
          </p:nvSpPr>
          <p:spPr bwMode="auto">
            <a:xfrm>
              <a:off x="16" y="1056"/>
              <a:ext cx="2496" cy="19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CC99FF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it-IT" smtClean="0">
                <a:solidFill>
                  <a:srgbClr val="000000"/>
                </a:solidFill>
                <a:latin typeface="Arial" charset="0"/>
                <a:ea typeface="ＭＳ Ｐゴシック" charset="0"/>
              </a:endParaRPr>
            </a:p>
          </p:txBody>
        </p:sp>
        <p:grpSp>
          <p:nvGrpSpPr>
            <p:cNvPr id="14448" name="Group 112"/>
            <p:cNvGrpSpPr>
              <a:grpSpLocks/>
            </p:cNvGrpSpPr>
            <p:nvPr/>
          </p:nvGrpSpPr>
          <p:grpSpPr bwMode="auto">
            <a:xfrm>
              <a:off x="16" y="672"/>
              <a:ext cx="2576" cy="2344"/>
              <a:chOff x="16" y="672"/>
              <a:chExt cx="2576" cy="2344"/>
            </a:xfrm>
          </p:grpSpPr>
          <p:sp>
            <p:nvSpPr>
              <p:cNvPr id="14449" name="Rectangle 113"/>
              <p:cNvSpPr>
                <a:spLocks noChangeArrowheads="1"/>
              </p:cNvSpPr>
              <p:nvPr/>
            </p:nvSpPr>
            <p:spPr bwMode="auto">
              <a:xfrm rot="2181969">
                <a:off x="670" y="806"/>
                <a:ext cx="1117" cy="2079"/>
              </a:xfrm>
              <a:prstGeom prst="rect">
                <a:avLst/>
              </a:prstGeom>
              <a:solidFill>
                <a:srgbClr val="00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pPr algn="ctr"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it-IT" smtClean="0">
                  <a:solidFill>
                    <a:srgbClr val="000000"/>
                  </a:solidFill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14450" name="Rectangle 114"/>
              <p:cNvSpPr>
                <a:spLocks noChangeArrowheads="1"/>
              </p:cNvSpPr>
              <p:nvPr/>
            </p:nvSpPr>
            <p:spPr bwMode="auto">
              <a:xfrm>
                <a:off x="16" y="2248"/>
                <a:ext cx="192" cy="19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CC99FF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pPr algn="ctr"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it-IT" smtClean="0">
                  <a:solidFill>
                    <a:srgbClr val="000000"/>
                  </a:solidFill>
                  <a:latin typeface="Arial" charset="0"/>
                  <a:ea typeface="ＭＳ Ｐゴシック" charset="0"/>
                </a:endParaRPr>
              </a:p>
            </p:txBody>
          </p:sp>
          <p:grpSp>
            <p:nvGrpSpPr>
              <p:cNvPr id="14451" name="Group 115"/>
              <p:cNvGrpSpPr>
                <a:grpSpLocks/>
              </p:cNvGrpSpPr>
              <p:nvPr/>
            </p:nvGrpSpPr>
            <p:grpSpPr bwMode="auto">
              <a:xfrm>
                <a:off x="388" y="1192"/>
                <a:ext cx="240" cy="664"/>
                <a:chOff x="1000" y="1728"/>
                <a:chExt cx="240" cy="664"/>
              </a:xfrm>
            </p:grpSpPr>
            <p:sp>
              <p:nvSpPr>
                <p:cNvPr id="14452" name="Line 116"/>
                <p:cNvSpPr>
                  <a:spLocks noChangeShapeType="1"/>
                </p:cNvSpPr>
                <p:nvPr/>
              </p:nvSpPr>
              <p:spPr bwMode="auto">
                <a:xfrm>
                  <a:off x="1136" y="1864"/>
                  <a:ext cx="96" cy="52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 algn="ctr"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it-IT" smtClean="0">
                    <a:solidFill>
                      <a:srgbClr val="000000"/>
                    </a:solidFill>
                    <a:latin typeface="Arial" charset="0"/>
                    <a:ea typeface="ＭＳ Ｐゴシック" charset="0"/>
                  </a:endParaRPr>
                </a:p>
              </p:txBody>
            </p:sp>
            <p:sp>
              <p:nvSpPr>
                <p:cNvPr id="14453" name="Text Box 117"/>
                <p:cNvSpPr txBox="1">
                  <a:spLocks noChangeArrowheads="1"/>
                </p:cNvSpPr>
                <p:nvPr/>
              </p:nvSpPr>
              <p:spPr bwMode="auto">
                <a:xfrm>
                  <a:off x="1000" y="1728"/>
                  <a:ext cx="240" cy="17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 algn="ctr"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it-IT" sz="1200" b="1" smtClean="0">
                      <a:solidFill>
                        <a:srgbClr val="000000"/>
                      </a:solidFill>
                      <a:latin typeface="Times New Roman" charset="0"/>
                      <a:ea typeface="ＭＳ Ｐゴシック" charset="0"/>
                      <a:sym typeface="Symbol" charset="0"/>
                    </a:rPr>
                    <a:t>Al </a:t>
                  </a:r>
                  <a:endParaRPr lang="en-US" sz="1200" b="1" smtClean="0">
                    <a:solidFill>
                      <a:srgbClr val="000000"/>
                    </a:solidFill>
                    <a:latin typeface="Times New Roman" charset="0"/>
                    <a:ea typeface="ＭＳ Ｐゴシック" charset="0"/>
                    <a:sym typeface="Symbol" charset="0"/>
                  </a:endParaRPr>
                </a:p>
              </p:txBody>
            </p:sp>
          </p:grpSp>
          <p:sp>
            <p:nvSpPr>
              <p:cNvPr id="14454" name="Rectangle 118"/>
              <p:cNvSpPr>
                <a:spLocks noChangeArrowheads="1"/>
              </p:cNvSpPr>
              <p:nvPr/>
            </p:nvSpPr>
            <p:spPr bwMode="auto">
              <a:xfrm>
                <a:off x="732" y="672"/>
                <a:ext cx="1488" cy="384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pPr algn="ctr"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it-IT" smtClean="0">
                  <a:solidFill>
                    <a:srgbClr val="000000"/>
                  </a:solidFill>
                  <a:latin typeface="Arial" charset="0"/>
                  <a:ea typeface="ＭＳ Ｐゴシック" charset="0"/>
                </a:endParaRPr>
              </a:p>
            </p:txBody>
          </p:sp>
          <p:grpSp>
            <p:nvGrpSpPr>
              <p:cNvPr id="14455" name="Group 119"/>
              <p:cNvGrpSpPr>
                <a:grpSpLocks/>
              </p:cNvGrpSpPr>
              <p:nvPr/>
            </p:nvGrpSpPr>
            <p:grpSpPr bwMode="auto">
              <a:xfrm>
                <a:off x="26" y="1945"/>
                <a:ext cx="323" cy="351"/>
                <a:chOff x="106" y="1993"/>
                <a:chExt cx="323" cy="351"/>
              </a:xfrm>
            </p:grpSpPr>
            <p:sp>
              <p:nvSpPr>
                <p:cNvPr id="14456" name="Text Box 120"/>
                <p:cNvSpPr txBox="1">
                  <a:spLocks noChangeArrowheads="1"/>
                </p:cNvSpPr>
                <p:nvPr/>
              </p:nvSpPr>
              <p:spPr bwMode="auto">
                <a:xfrm>
                  <a:off x="106" y="1993"/>
                  <a:ext cx="323" cy="17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pPr algn="ctr"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1200" b="1" smtClean="0">
                      <a:solidFill>
                        <a:srgbClr val="000000"/>
                      </a:solidFill>
                      <a:latin typeface="Times New Roman" charset="0"/>
                      <a:ea typeface="ＭＳ Ｐゴシック" charset="0"/>
                    </a:rPr>
                    <a:t>ARC</a:t>
                  </a:r>
                  <a:endParaRPr lang="en-US" sz="1200" b="1" smtClean="0">
                    <a:solidFill>
                      <a:srgbClr val="000000"/>
                    </a:solidFill>
                    <a:latin typeface="Times New Roman" charset="0"/>
                    <a:ea typeface="ＭＳ Ｐゴシック" charset="0"/>
                    <a:sym typeface="Symbol" charset="0"/>
                  </a:endParaRPr>
                </a:p>
              </p:txBody>
            </p:sp>
            <p:sp>
              <p:nvSpPr>
                <p:cNvPr id="14457" name="Line 121"/>
                <p:cNvSpPr>
                  <a:spLocks noChangeShapeType="1"/>
                </p:cNvSpPr>
                <p:nvPr/>
              </p:nvSpPr>
              <p:spPr bwMode="auto">
                <a:xfrm>
                  <a:off x="284" y="2152"/>
                  <a:ext cx="48" cy="19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pPr algn="ctr"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it-IT" smtClean="0">
                    <a:solidFill>
                      <a:srgbClr val="000000"/>
                    </a:solidFill>
                    <a:latin typeface="Arial" charset="0"/>
                    <a:ea typeface="ＭＳ Ｐゴシック" charset="0"/>
                  </a:endParaRPr>
                </a:p>
              </p:txBody>
            </p:sp>
          </p:grpSp>
          <p:grpSp>
            <p:nvGrpSpPr>
              <p:cNvPr id="14458" name="Group 122"/>
              <p:cNvGrpSpPr>
                <a:grpSpLocks/>
              </p:cNvGrpSpPr>
              <p:nvPr/>
            </p:nvGrpSpPr>
            <p:grpSpPr bwMode="auto">
              <a:xfrm>
                <a:off x="1384" y="2693"/>
                <a:ext cx="268" cy="199"/>
                <a:chOff x="1996" y="3229"/>
                <a:chExt cx="268" cy="199"/>
              </a:xfrm>
            </p:grpSpPr>
            <p:grpSp>
              <p:nvGrpSpPr>
                <p:cNvPr id="14459" name="Group 123"/>
                <p:cNvGrpSpPr>
                  <a:grpSpLocks/>
                </p:cNvGrpSpPr>
                <p:nvPr/>
              </p:nvGrpSpPr>
              <p:grpSpPr bwMode="auto">
                <a:xfrm>
                  <a:off x="1996" y="3229"/>
                  <a:ext cx="34" cy="165"/>
                  <a:chOff x="2064" y="3163"/>
                  <a:chExt cx="34" cy="165"/>
                </a:xfrm>
              </p:grpSpPr>
              <p:sp>
                <p:nvSpPr>
                  <p:cNvPr id="14460" name="Line 124"/>
                  <p:cNvSpPr>
                    <a:spLocks noChangeShapeType="1"/>
                  </p:cNvSpPr>
                  <p:nvPr/>
                </p:nvSpPr>
                <p:spPr bwMode="auto">
                  <a:xfrm>
                    <a:off x="2079" y="3163"/>
                    <a:ext cx="0" cy="136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/>
                  <a:p>
                    <a:pPr algn="ctr"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it-IT" smtClean="0">
                      <a:solidFill>
                        <a:srgbClr val="000000"/>
                      </a:solidFill>
                      <a:latin typeface="Arial" charset="0"/>
                      <a:ea typeface="ＭＳ Ｐゴシック" charset="0"/>
                    </a:endParaRPr>
                  </a:p>
                </p:txBody>
              </p:sp>
              <p:sp>
                <p:nvSpPr>
                  <p:cNvPr id="14461" name="Oval 125"/>
                  <p:cNvSpPr>
                    <a:spLocks noChangeArrowheads="1"/>
                  </p:cNvSpPr>
                  <p:nvPr/>
                </p:nvSpPr>
                <p:spPr bwMode="auto">
                  <a:xfrm>
                    <a:off x="2064" y="3294"/>
                    <a:ext cx="34" cy="34"/>
                  </a:xfrm>
                  <a:prstGeom prst="ellipse">
                    <a:avLst/>
                  </a:prstGeom>
                  <a:solidFill>
                    <a:schemeClr val="tx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>
                    <a:spAutoFit/>
                  </a:bodyPr>
                  <a:lstStyle/>
                  <a:p>
                    <a:pPr algn="ctr"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it-IT" smtClean="0">
                      <a:solidFill>
                        <a:srgbClr val="000000"/>
                      </a:solidFill>
                      <a:latin typeface="Arial" charset="0"/>
                      <a:ea typeface="ＭＳ Ｐゴシック" charset="0"/>
                    </a:endParaRPr>
                  </a:p>
                </p:txBody>
              </p:sp>
            </p:grpSp>
            <p:sp>
              <p:nvSpPr>
                <p:cNvPr id="14462" name="Rectangle 126"/>
                <p:cNvSpPr>
                  <a:spLocks noChangeArrowheads="1"/>
                </p:cNvSpPr>
                <p:nvPr/>
              </p:nvSpPr>
              <p:spPr bwMode="auto">
                <a:xfrm>
                  <a:off x="2052" y="3313"/>
                  <a:ext cx="212" cy="11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lIns="0" tIns="0" rIns="0" bIns="0">
                  <a:spAutoFit/>
                </a:bodyPr>
                <a:lstStyle/>
                <a:p>
                  <a:pPr algn="ctr"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1200" b="1" smtClean="0">
                      <a:solidFill>
                        <a:srgbClr val="000000"/>
                      </a:solidFill>
                      <a:latin typeface="Times New Roman" charset="0"/>
                      <a:ea typeface="ＭＳ Ｐゴシック" charset="0"/>
                    </a:rPr>
                    <a:t>-V</a:t>
                  </a:r>
                  <a:r>
                    <a:rPr lang="en-US" sz="1200" b="1" baseline="-25000" smtClean="0">
                      <a:solidFill>
                        <a:srgbClr val="000000"/>
                      </a:solidFill>
                      <a:latin typeface="Times New Roman" charset="0"/>
                      <a:ea typeface="ＭＳ Ｐゴシック" charset="0"/>
                    </a:rPr>
                    <a:t>bias</a:t>
                  </a:r>
                  <a:endParaRPr lang="it-IT" sz="1200" b="1" smtClean="0">
                    <a:solidFill>
                      <a:srgbClr val="000000"/>
                    </a:solidFill>
                    <a:latin typeface="Times New Roman" charset="0"/>
                    <a:ea typeface="ＭＳ Ｐゴシック" charset="0"/>
                  </a:endParaRPr>
                </a:p>
              </p:txBody>
            </p:sp>
          </p:grpSp>
          <p:sp>
            <p:nvSpPr>
              <p:cNvPr id="14463" name="Rectangle 127"/>
              <p:cNvSpPr>
                <a:spLocks noChangeArrowheads="1"/>
              </p:cNvSpPr>
              <p:nvPr/>
            </p:nvSpPr>
            <p:spPr bwMode="auto">
              <a:xfrm>
                <a:off x="444" y="2704"/>
                <a:ext cx="864" cy="312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bg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pPr algn="ctr"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it-IT" smtClean="0">
                  <a:solidFill>
                    <a:srgbClr val="000000"/>
                  </a:solidFill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14464" name="Text Box 128"/>
              <p:cNvSpPr txBox="1">
                <a:spLocks noChangeArrowheads="1"/>
              </p:cNvSpPr>
              <p:nvPr/>
            </p:nvSpPr>
            <p:spPr bwMode="auto">
              <a:xfrm>
                <a:off x="161" y="2673"/>
                <a:ext cx="647" cy="17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200" b="1" smtClean="0">
                    <a:solidFill>
                      <a:srgbClr val="000000"/>
                    </a:solidFill>
                    <a:latin typeface="Times New Roman" charset="0"/>
                    <a:ea typeface="ＭＳ Ｐゴシック" charset="0"/>
                  </a:rPr>
                  <a:t>Back contact</a:t>
                </a:r>
                <a:endParaRPr lang="en-US" sz="1200" b="1" smtClean="0">
                  <a:solidFill>
                    <a:srgbClr val="000000"/>
                  </a:solidFill>
                  <a:latin typeface="Times New Roman" charset="0"/>
                  <a:ea typeface="ＭＳ Ｐゴシック" charset="0"/>
                  <a:sym typeface="Symbol" charset="0"/>
                </a:endParaRPr>
              </a:p>
            </p:txBody>
          </p:sp>
          <p:grpSp>
            <p:nvGrpSpPr>
              <p:cNvPr id="14465" name="Group 129"/>
              <p:cNvGrpSpPr>
                <a:grpSpLocks/>
              </p:cNvGrpSpPr>
              <p:nvPr/>
            </p:nvGrpSpPr>
            <p:grpSpPr bwMode="auto">
              <a:xfrm>
                <a:off x="152" y="2240"/>
                <a:ext cx="1344" cy="229"/>
                <a:chOff x="232" y="2288"/>
                <a:chExt cx="1344" cy="229"/>
              </a:xfrm>
            </p:grpSpPr>
            <p:sp>
              <p:nvSpPr>
                <p:cNvPr id="14466" name="Rectangle 130"/>
                <p:cNvSpPr>
                  <a:spLocks noChangeArrowheads="1"/>
                </p:cNvSpPr>
                <p:nvPr/>
              </p:nvSpPr>
              <p:spPr bwMode="auto">
                <a:xfrm>
                  <a:off x="280" y="2362"/>
                  <a:ext cx="1292" cy="126"/>
                </a:xfrm>
                <a:prstGeom prst="rect">
                  <a:avLst/>
                </a:prstGeom>
                <a:solidFill>
                  <a:srgbClr val="FF99CC"/>
                </a:solidFill>
                <a:ln w="9525">
                  <a:solidFill>
                    <a:srgbClr val="33CCCC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it-IT" smtClean="0">
                    <a:solidFill>
                      <a:srgbClr val="000000"/>
                    </a:solidFill>
                    <a:latin typeface="Arial" charset="0"/>
                    <a:ea typeface="ＭＳ Ｐゴシック" charset="0"/>
                  </a:endParaRPr>
                </a:p>
              </p:txBody>
            </p:sp>
            <p:grpSp>
              <p:nvGrpSpPr>
                <p:cNvPr id="14467" name="Group 131"/>
                <p:cNvGrpSpPr>
                  <a:grpSpLocks/>
                </p:cNvGrpSpPr>
                <p:nvPr/>
              </p:nvGrpSpPr>
              <p:grpSpPr bwMode="auto">
                <a:xfrm>
                  <a:off x="1004" y="2342"/>
                  <a:ext cx="468" cy="98"/>
                  <a:chOff x="2508" y="1651"/>
                  <a:chExt cx="567" cy="96"/>
                </a:xfrm>
              </p:grpSpPr>
              <p:sp>
                <p:nvSpPr>
                  <p:cNvPr id="14468" name="AutoShape 132"/>
                  <p:cNvSpPr>
                    <a:spLocks/>
                  </p:cNvSpPr>
                  <p:nvPr/>
                </p:nvSpPr>
                <p:spPr bwMode="auto">
                  <a:xfrm rot="-5386476">
                    <a:off x="2750" y="1501"/>
                    <a:ext cx="96" cy="395"/>
                  </a:xfrm>
                  <a:prstGeom prst="leftBracket">
                    <a:avLst>
                      <a:gd name="adj" fmla="val 34288"/>
                    </a:avLst>
                  </a:prstGeom>
                  <a:gradFill rotWithShape="0">
                    <a:gsLst>
                      <a:gs pos="0">
                        <a:srgbClr val="FFFFFF"/>
                      </a:gs>
                      <a:gs pos="100000">
                        <a:srgbClr val="FFCC99"/>
                      </a:gs>
                    </a:gsLst>
                    <a:lin ang="5400000" scaled="1"/>
                  </a:gradFill>
                  <a:ln w="9525">
                    <a:solidFill>
                      <a:srgbClr val="33CCCC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algn="ctr"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it-IT" smtClean="0">
                      <a:solidFill>
                        <a:srgbClr val="000000"/>
                      </a:solidFill>
                      <a:latin typeface="Arial" charset="0"/>
                      <a:ea typeface="ＭＳ Ｐゴシック" charset="0"/>
                    </a:endParaRPr>
                  </a:p>
                </p:txBody>
              </p:sp>
              <p:sp>
                <p:nvSpPr>
                  <p:cNvPr id="14469" name="AutoShape 133"/>
                  <p:cNvSpPr>
                    <a:spLocks/>
                  </p:cNvSpPr>
                  <p:nvPr/>
                </p:nvSpPr>
                <p:spPr bwMode="auto">
                  <a:xfrm rot="-5400000">
                    <a:off x="2770" y="1404"/>
                    <a:ext cx="44" cy="567"/>
                  </a:xfrm>
                  <a:prstGeom prst="leftBracket">
                    <a:avLst>
                      <a:gd name="adj" fmla="val 107386"/>
                    </a:avLst>
                  </a:prstGeom>
                  <a:gradFill rotWithShape="0">
                    <a:gsLst>
                      <a:gs pos="0">
                        <a:srgbClr val="3366FF"/>
                      </a:gs>
                      <a:gs pos="100000">
                        <a:srgbClr val="FFFFFF"/>
                      </a:gs>
                    </a:gsLst>
                    <a:lin ang="5400000" scaled="1"/>
                  </a:gradFill>
                  <a:ln w="9525">
                    <a:solidFill>
                      <a:srgbClr val="33CCCC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algn="ctr"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it-IT" smtClean="0">
                      <a:solidFill>
                        <a:srgbClr val="000000"/>
                      </a:solidFill>
                      <a:latin typeface="Arial" charset="0"/>
                      <a:ea typeface="ＭＳ Ｐゴシック" charset="0"/>
                    </a:endParaRPr>
                  </a:p>
                </p:txBody>
              </p:sp>
            </p:grpSp>
            <p:sp>
              <p:nvSpPr>
                <p:cNvPr id="14470" name="Text Box 134"/>
                <p:cNvSpPr txBox="1">
                  <a:spLocks noChangeArrowheads="1"/>
                </p:cNvSpPr>
                <p:nvPr/>
              </p:nvSpPr>
              <p:spPr bwMode="auto">
                <a:xfrm>
                  <a:off x="1172" y="2336"/>
                  <a:ext cx="160" cy="15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pPr algn="ctr"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1000" b="1" smtClean="0">
                      <a:solidFill>
                        <a:srgbClr val="000000"/>
                      </a:solidFill>
                      <a:effectLst>
                        <a:outerShdw blurRad="38100" dist="38100" dir="2700000" algn="tl">
                          <a:srgbClr val="FFFFFF"/>
                        </a:outerShdw>
                      </a:effectLst>
                      <a:latin typeface="Times New Roman" charset="0"/>
                      <a:ea typeface="ＭＳ Ｐゴシック" charset="0"/>
                    </a:rPr>
                    <a:t>p</a:t>
                  </a:r>
                  <a:endParaRPr lang="en-US" sz="1000" b="1" smtClean="0">
                    <a:solidFill>
                      <a:srgbClr val="000000"/>
                    </a:solidFill>
                    <a:effectLst>
                      <a:outerShdw blurRad="38100" dist="38100" dir="2700000" algn="tl">
                        <a:srgbClr val="FFFFFF"/>
                      </a:outerShdw>
                    </a:effectLst>
                    <a:latin typeface="Times New Roman" charset="0"/>
                    <a:ea typeface="ＭＳ Ｐゴシック" charset="0"/>
                    <a:sym typeface="Symbol" charset="0"/>
                  </a:endParaRPr>
                </a:p>
              </p:txBody>
            </p:sp>
            <p:grpSp>
              <p:nvGrpSpPr>
                <p:cNvPr id="14471" name="Group 135"/>
                <p:cNvGrpSpPr>
                  <a:grpSpLocks/>
                </p:cNvGrpSpPr>
                <p:nvPr/>
              </p:nvGrpSpPr>
              <p:grpSpPr bwMode="auto">
                <a:xfrm>
                  <a:off x="428" y="2350"/>
                  <a:ext cx="468" cy="98"/>
                  <a:chOff x="2508" y="1651"/>
                  <a:chExt cx="567" cy="96"/>
                </a:xfrm>
              </p:grpSpPr>
              <p:sp>
                <p:nvSpPr>
                  <p:cNvPr id="14472" name="AutoShape 136"/>
                  <p:cNvSpPr>
                    <a:spLocks/>
                  </p:cNvSpPr>
                  <p:nvPr/>
                </p:nvSpPr>
                <p:spPr bwMode="auto">
                  <a:xfrm rot="-5386476">
                    <a:off x="2750" y="1501"/>
                    <a:ext cx="96" cy="395"/>
                  </a:xfrm>
                  <a:prstGeom prst="leftBracket">
                    <a:avLst>
                      <a:gd name="adj" fmla="val 34288"/>
                    </a:avLst>
                  </a:prstGeom>
                  <a:gradFill rotWithShape="0">
                    <a:gsLst>
                      <a:gs pos="0">
                        <a:srgbClr val="FFFFFF"/>
                      </a:gs>
                      <a:gs pos="100000">
                        <a:srgbClr val="FFCC99"/>
                      </a:gs>
                    </a:gsLst>
                    <a:lin ang="5400000" scaled="1"/>
                  </a:gradFill>
                  <a:ln w="9525">
                    <a:solidFill>
                      <a:srgbClr val="33CCCC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algn="ctr"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it-IT" smtClean="0">
                      <a:solidFill>
                        <a:srgbClr val="000000"/>
                      </a:solidFill>
                      <a:latin typeface="Arial" charset="0"/>
                      <a:ea typeface="ＭＳ Ｐゴシック" charset="0"/>
                    </a:endParaRPr>
                  </a:p>
                </p:txBody>
              </p:sp>
              <p:sp>
                <p:nvSpPr>
                  <p:cNvPr id="14473" name="AutoShape 137"/>
                  <p:cNvSpPr>
                    <a:spLocks/>
                  </p:cNvSpPr>
                  <p:nvPr/>
                </p:nvSpPr>
                <p:spPr bwMode="auto">
                  <a:xfrm rot="-5400000">
                    <a:off x="2770" y="1404"/>
                    <a:ext cx="44" cy="567"/>
                  </a:xfrm>
                  <a:prstGeom prst="leftBracket">
                    <a:avLst>
                      <a:gd name="adj" fmla="val 107386"/>
                    </a:avLst>
                  </a:prstGeom>
                  <a:gradFill rotWithShape="0">
                    <a:gsLst>
                      <a:gs pos="0">
                        <a:srgbClr val="3366FF"/>
                      </a:gs>
                      <a:gs pos="100000">
                        <a:srgbClr val="FFFFFF"/>
                      </a:gs>
                    </a:gsLst>
                    <a:lin ang="5400000" scaled="1"/>
                  </a:gradFill>
                  <a:ln w="9525">
                    <a:solidFill>
                      <a:srgbClr val="33CCCC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algn="ctr"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it-IT" smtClean="0">
                      <a:solidFill>
                        <a:srgbClr val="000000"/>
                      </a:solidFill>
                      <a:latin typeface="Arial" charset="0"/>
                      <a:ea typeface="ＭＳ Ｐゴシック" charset="0"/>
                    </a:endParaRPr>
                  </a:p>
                </p:txBody>
              </p:sp>
            </p:grpSp>
            <p:sp>
              <p:nvSpPr>
                <p:cNvPr id="14474" name="Rectangle 138"/>
                <p:cNvSpPr>
                  <a:spLocks noChangeArrowheads="1"/>
                </p:cNvSpPr>
                <p:nvPr/>
              </p:nvSpPr>
              <p:spPr bwMode="auto">
                <a:xfrm>
                  <a:off x="284" y="2339"/>
                  <a:ext cx="1292" cy="23"/>
                </a:xfrm>
                <a:prstGeom prst="rect">
                  <a:avLst/>
                </a:prstGeom>
                <a:solidFill>
                  <a:srgbClr val="00FFFF"/>
                </a:solidFill>
                <a:ln w="9525">
                  <a:solidFill>
                    <a:srgbClr val="33CCCC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it-IT" smtClean="0">
                    <a:solidFill>
                      <a:srgbClr val="000000"/>
                    </a:solidFill>
                    <a:latin typeface="Arial" charset="0"/>
                    <a:ea typeface="ＭＳ Ｐゴシック" charset="0"/>
                  </a:endParaRPr>
                </a:p>
              </p:txBody>
            </p:sp>
            <p:sp>
              <p:nvSpPr>
                <p:cNvPr id="14475" name="Text Box 139"/>
                <p:cNvSpPr txBox="1">
                  <a:spLocks noChangeArrowheads="1"/>
                </p:cNvSpPr>
                <p:nvPr/>
              </p:nvSpPr>
              <p:spPr bwMode="auto">
                <a:xfrm>
                  <a:off x="460" y="2302"/>
                  <a:ext cx="192" cy="15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pPr algn="ctr"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1000" b="1" smtClean="0">
                      <a:solidFill>
                        <a:srgbClr val="000000"/>
                      </a:solidFill>
                      <a:effectLst>
                        <a:outerShdw blurRad="38100" dist="38100" dir="2700000" algn="tl">
                          <a:srgbClr val="FFFFFF"/>
                        </a:outerShdw>
                      </a:effectLst>
                      <a:latin typeface="Times New Roman" charset="0"/>
                      <a:ea typeface="ＭＳ Ｐゴシック" charset="0"/>
                    </a:rPr>
                    <a:t>n</a:t>
                  </a:r>
                  <a:r>
                    <a:rPr lang="en-US" sz="1000" b="1" baseline="30000" smtClean="0">
                      <a:solidFill>
                        <a:srgbClr val="000000"/>
                      </a:solidFill>
                      <a:effectLst>
                        <a:outerShdw blurRad="38100" dist="38100" dir="2700000" algn="tl">
                          <a:srgbClr val="FFFFFF"/>
                        </a:outerShdw>
                      </a:effectLst>
                      <a:latin typeface="Times New Roman" charset="0"/>
                      <a:ea typeface="ＭＳ Ｐゴシック" charset="0"/>
                    </a:rPr>
                    <a:t>+</a:t>
                  </a:r>
                  <a:endParaRPr lang="en-US" sz="1000" b="1" smtClean="0">
                    <a:solidFill>
                      <a:srgbClr val="000000"/>
                    </a:solidFill>
                    <a:effectLst>
                      <a:outerShdw blurRad="38100" dist="38100" dir="2700000" algn="tl">
                        <a:srgbClr val="FFFFFF"/>
                      </a:outerShdw>
                    </a:effectLst>
                    <a:latin typeface="Times New Roman" charset="0"/>
                    <a:ea typeface="ＭＳ Ｐゴシック" charset="0"/>
                    <a:sym typeface="Symbol" charset="0"/>
                  </a:endParaRPr>
                </a:p>
              </p:txBody>
            </p:sp>
            <p:sp>
              <p:nvSpPr>
                <p:cNvPr id="14476" name="Text Box 140"/>
                <p:cNvSpPr txBox="1">
                  <a:spLocks noChangeArrowheads="1"/>
                </p:cNvSpPr>
                <p:nvPr/>
              </p:nvSpPr>
              <p:spPr bwMode="auto">
                <a:xfrm>
                  <a:off x="560" y="2343"/>
                  <a:ext cx="160" cy="15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pPr algn="ctr"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1000" b="1" smtClean="0">
                      <a:solidFill>
                        <a:srgbClr val="000000"/>
                      </a:solidFill>
                      <a:effectLst>
                        <a:outerShdw blurRad="38100" dist="38100" dir="2700000" algn="tl">
                          <a:srgbClr val="FFFFFF"/>
                        </a:outerShdw>
                      </a:effectLst>
                      <a:latin typeface="Times New Roman" charset="0"/>
                      <a:ea typeface="ＭＳ Ｐゴシック" charset="0"/>
                    </a:rPr>
                    <a:t>p</a:t>
                  </a:r>
                  <a:endParaRPr lang="en-US" sz="1000" b="1" smtClean="0">
                    <a:solidFill>
                      <a:srgbClr val="000000"/>
                    </a:solidFill>
                    <a:effectLst>
                      <a:outerShdw blurRad="38100" dist="38100" dir="2700000" algn="tl">
                        <a:srgbClr val="FFFFFF"/>
                      </a:outerShdw>
                    </a:effectLst>
                    <a:latin typeface="Times New Roman" charset="0"/>
                    <a:ea typeface="ＭＳ Ｐゴシック" charset="0"/>
                    <a:sym typeface="Symbol" charset="0"/>
                  </a:endParaRPr>
                </a:p>
              </p:txBody>
            </p:sp>
            <p:sp>
              <p:nvSpPr>
                <p:cNvPr id="14477" name="Text Box 141"/>
                <p:cNvSpPr txBox="1">
                  <a:spLocks noChangeArrowheads="1"/>
                </p:cNvSpPr>
                <p:nvPr/>
              </p:nvSpPr>
              <p:spPr bwMode="auto">
                <a:xfrm>
                  <a:off x="1044" y="2288"/>
                  <a:ext cx="192" cy="15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pPr algn="ctr"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1000" b="1" smtClean="0">
                      <a:solidFill>
                        <a:srgbClr val="000000"/>
                      </a:solidFill>
                      <a:effectLst>
                        <a:outerShdw blurRad="38100" dist="38100" dir="2700000" algn="tl">
                          <a:srgbClr val="FFFFFF"/>
                        </a:outerShdw>
                      </a:effectLst>
                      <a:latin typeface="Times New Roman" charset="0"/>
                      <a:ea typeface="ＭＳ Ｐゴシック" charset="0"/>
                    </a:rPr>
                    <a:t>n</a:t>
                  </a:r>
                  <a:r>
                    <a:rPr lang="en-US" sz="1000" b="1" baseline="30000" smtClean="0">
                      <a:solidFill>
                        <a:srgbClr val="000000"/>
                      </a:solidFill>
                      <a:effectLst>
                        <a:outerShdw blurRad="38100" dist="38100" dir="2700000" algn="tl">
                          <a:srgbClr val="FFFFFF"/>
                        </a:outerShdw>
                      </a:effectLst>
                      <a:latin typeface="Times New Roman" charset="0"/>
                      <a:ea typeface="ＭＳ Ｐゴシック" charset="0"/>
                    </a:rPr>
                    <a:t>+</a:t>
                  </a:r>
                  <a:endParaRPr lang="en-US" sz="1000" b="1" smtClean="0">
                    <a:solidFill>
                      <a:srgbClr val="000000"/>
                    </a:solidFill>
                    <a:effectLst>
                      <a:outerShdw blurRad="38100" dist="38100" dir="2700000" algn="tl">
                        <a:srgbClr val="FFFFFF"/>
                      </a:outerShdw>
                    </a:effectLst>
                    <a:latin typeface="Times New Roman" charset="0"/>
                    <a:ea typeface="ＭＳ Ｐゴシック" charset="0"/>
                    <a:sym typeface="Symbol" charset="0"/>
                  </a:endParaRPr>
                </a:p>
              </p:txBody>
            </p:sp>
            <p:sp>
              <p:nvSpPr>
                <p:cNvPr id="14478" name="AutoShape 142"/>
                <p:cNvSpPr>
                  <a:spLocks/>
                </p:cNvSpPr>
                <p:nvPr/>
              </p:nvSpPr>
              <p:spPr bwMode="auto">
                <a:xfrm rot="-5386476">
                  <a:off x="874" y="2372"/>
                  <a:ext cx="121" cy="52"/>
                </a:xfrm>
                <a:prstGeom prst="leftBracket">
                  <a:avLst>
                    <a:gd name="adj" fmla="val 8333"/>
                  </a:avLst>
                </a:prstGeom>
                <a:solidFill>
                  <a:schemeClr val="tx1">
                    <a:alpha val="70000"/>
                  </a:schemeClr>
                </a:solidFill>
                <a:ln w="9525">
                  <a:solidFill>
                    <a:srgbClr val="33CCCC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it-IT" smtClean="0">
                    <a:solidFill>
                      <a:srgbClr val="000000"/>
                    </a:solidFill>
                    <a:latin typeface="Arial" charset="0"/>
                    <a:ea typeface="ＭＳ Ｐゴシック" charset="0"/>
                  </a:endParaRPr>
                </a:p>
              </p:txBody>
            </p:sp>
            <p:sp>
              <p:nvSpPr>
                <p:cNvPr id="14479" name="AutoShape 143"/>
                <p:cNvSpPr>
                  <a:spLocks/>
                </p:cNvSpPr>
                <p:nvPr/>
              </p:nvSpPr>
              <p:spPr bwMode="auto">
                <a:xfrm rot="-5386476">
                  <a:off x="1445" y="2379"/>
                  <a:ext cx="121" cy="52"/>
                </a:xfrm>
                <a:prstGeom prst="leftBracket">
                  <a:avLst>
                    <a:gd name="adj" fmla="val 8333"/>
                  </a:avLst>
                </a:prstGeom>
                <a:solidFill>
                  <a:schemeClr val="tx1">
                    <a:alpha val="70000"/>
                  </a:schemeClr>
                </a:solidFill>
                <a:ln w="9525">
                  <a:solidFill>
                    <a:srgbClr val="33CCCC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it-IT" smtClean="0">
                    <a:solidFill>
                      <a:srgbClr val="000000"/>
                    </a:solidFill>
                    <a:latin typeface="Arial" charset="0"/>
                    <a:ea typeface="ＭＳ Ｐゴシック" charset="0"/>
                  </a:endParaRPr>
                </a:p>
              </p:txBody>
            </p:sp>
            <p:sp>
              <p:nvSpPr>
                <p:cNvPr id="14480" name="AutoShape 144"/>
                <p:cNvSpPr>
                  <a:spLocks/>
                </p:cNvSpPr>
                <p:nvPr/>
              </p:nvSpPr>
              <p:spPr bwMode="auto">
                <a:xfrm rot="-5386476">
                  <a:off x="333" y="2379"/>
                  <a:ext cx="121" cy="52"/>
                </a:xfrm>
                <a:prstGeom prst="leftBracket">
                  <a:avLst>
                    <a:gd name="adj" fmla="val 8333"/>
                  </a:avLst>
                </a:prstGeom>
                <a:solidFill>
                  <a:schemeClr val="tx1">
                    <a:alpha val="70000"/>
                  </a:schemeClr>
                </a:solidFill>
                <a:ln w="9525">
                  <a:solidFill>
                    <a:srgbClr val="33CCCC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it-IT" smtClean="0">
                    <a:solidFill>
                      <a:srgbClr val="000000"/>
                    </a:solidFill>
                    <a:latin typeface="Arial" charset="0"/>
                    <a:ea typeface="ＭＳ Ｐゴシック" charset="0"/>
                  </a:endParaRPr>
                </a:p>
              </p:txBody>
            </p:sp>
            <p:sp>
              <p:nvSpPr>
                <p:cNvPr id="14481" name="Text Box 145"/>
                <p:cNvSpPr txBox="1">
                  <a:spLocks noChangeArrowheads="1"/>
                </p:cNvSpPr>
                <p:nvPr/>
              </p:nvSpPr>
              <p:spPr bwMode="auto">
                <a:xfrm>
                  <a:off x="232" y="2363"/>
                  <a:ext cx="160" cy="15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pPr algn="ctr"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1000" b="1" smtClean="0">
                      <a:solidFill>
                        <a:srgbClr val="000000"/>
                      </a:solidFill>
                      <a:effectLst>
                        <a:outerShdw blurRad="38100" dist="38100" dir="2700000" algn="tl">
                          <a:srgbClr val="FFFFFF"/>
                        </a:outerShdw>
                      </a:effectLst>
                      <a:latin typeface="Times New Roman" charset="0"/>
                      <a:ea typeface="ＭＳ Ｐゴシック" charset="0"/>
                      <a:sym typeface="Symbol" charset="0"/>
                    </a:rPr>
                    <a:t></a:t>
                  </a:r>
                </a:p>
              </p:txBody>
            </p:sp>
          </p:grpSp>
          <p:grpSp>
            <p:nvGrpSpPr>
              <p:cNvPr id="14482" name="Group 146"/>
              <p:cNvGrpSpPr>
                <a:grpSpLocks/>
              </p:cNvGrpSpPr>
              <p:nvPr/>
            </p:nvGrpSpPr>
            <p:grpSpPr bwMode="auto">
              <a:xfrm>
                <a:off x="1504" y="1056"/>
                <a:ext cx="956" cy="1756"/>
                <a:chOff x="1504" y="1056"/>
                <a:chExt cx="956" cy="1756"/>
              </a:xfrm>
            </p:grpSpPr>
            <p:sp>
              <p:nvSpPr>
                <p:cNvPr id="14483" name="Rectangle 147"/>
                <p:cNvSpPr>
                  <a:spLocks noChangeArrowheads="1"/>
                </p:cNvSpPr>
                <p:nvPr/>
              </p:nvSpPr>
              <p:spPr bwMode="auto">
                <a:xfrm rot="-46496785">
                  <a:off x="1164" y="1952"/>
                  <a:ext cx="1406" cy="125"/>
                </a:xfrm>
                <a:prstGeom prst="rect">
                  <a:avLst/>
                </a:prstGeom>
                <a:solidFill>
                  <a:srgbClr val="FFCC99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33CCCC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vert="eaVert" wrap="none" anchor="ctr"/>
                <a:lstStyle/>
                <a:p>
                  <a:pPr algn="ctr"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fr-FR" sz="2400" smtClean="0">
                    <a:solidFill>
                      <a:srgbClr val="000000"/>
                    </a:solidFill>
                    <a:latin typeface="Times New Roman" charset="0"/>
                    <a:ea typeface="ＭＳ Ｐゴシック" charset="0"/>
                  </a:endParaRPr>
                </a:p>
              </p:txBody>
            </p:sp>
            <p:sp>
              <p:nvSpPr>
                <p:cNvPr id="14484" name="Rectangle 148"/>
                <p:cNvSpPr>
                  <a:spLocks noChangeArrowheads="1"/>
                </p:cNvSpPr>
                <p:nvPr/>
              </p:nvSpPr>
              <p:spPr bwMode="auto">
                <a:xfrm rot="18350435">
                  <a:off x="1224" y="1877"/>
                  <a:ext cx="1247" cy="73"/>
                </a:xfrm>
                <a:prstGeom prst="rect">
                  <a:avLst/>
                </a:prstGeom>
                <a:solidFill>
                  <a:srgbClr val="FF99CC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33CCCC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vert="eaVert" wrap="none" anchor="ctr"/>
                <a:lstStyle/>
                <a:p>
                  <a:pPr algn="ctr"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fr-FR" sz="2000" b="1" smtClean="0">
                    <a:solidFill>
                      <a:srgbClr val="333399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charset="0"/>
                    <a:ea typeface="ＭＳ Ｐゴシック" charset="0"/>
                  </a:endParaRPr>
                </a:p>
              </p:txBody>
            </p:sp>
            <p:sp>
              <p:nvSpPr>
                <p:cNvPr id="14485" name="Rectangle 149" descr="50%"/>
                <p:cNvSpPr>
                  <a:spLocks noChangeArrowheads="1"/>
                </p:cNvSpPr>
                <p:nvPr/>
              </p:nvSpPr>
              <p:spPr bwMode="auto">
                <a:xfrm rot="-3256531">
                  <a:off x="1217" y="2148"/>
                  <a:ext cx="1292" cy="35"/>
                </a:xfrm>
                <a:prstGeom prst="rect">
                  <a:avLst/>
                </a:prstGeom>
                <a:pattFill prst="pct50">
                  <a:fgClr>
                    <a:srgbClr val="3366FF"/>
                  </a:fgClr>
                  <a:bgClr>
                    <a:srgbClr val="FFFFFF"/>
                  </a:bgClr>
                </a:pattFill>
                <a:ln w="9525">
                  <a:solidFill>
                    <a:schemeClr val="bg2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it-IT" smtClean="0">
                    <a:solidFill>
                      <a:srgbClr val="000000"/>
                    </a:solidFill>
                    <a:latin typeface="Arial" charset="0"/>
                    <a:ea typeface="ＭＳ Ｐゴシック" charset="0"/>
                  </a:endParaRPr>
                </a:p>
              </p:txBody>
            </p:sp>
            <p:sp>
              <p:nvSpPr>
                <p:cNvPr id="14486" name="Line 150"/>
                <p:cNvSpPr>
                  <a:spLocks noChangeShapeType="1"/>
                </p:cNvSpPr>
                <p:nvPr/>
              </p:nvSpPr>
              <p:spPr bwMode="auto">
                <a:xfrm>
                  <a:off x="2164" y="1376"/>
                  <a:ext cx="0" cy="384"/>
                </a:xfrm>
                <a:prstGeom prst="line">
                  <a:avLst/>
                </a:prstGeom>
                <a:noFill/>
                <a:ln w="9525">
                  <a:solidFill>
                    <a:srgbClr val="00FFFF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 algn="ctr"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it-IT" smtClean="0">
                    <a:solidFill>
                      <a:srgbClr val="000000"/>
                    </a:solidFill>
                    <a:latin typeface="Arial" charset="0"/>
                    <a:ea typeface="ＭＳ Ｐゴシック" charset="0"/>
                  </a:endParaRPr>
                </a:p>
              </p:txBody>
            </p:sp>
            <p:sp>
              <p:nvSpPr>
                <p:cNvPr id="14487" name="Rectangle 151"/>
                <p:cNvSpPr>
                  <a:spLocks noChangeArrowheads="1"/>
                </p:cNvSpPr>
                <p:nvPr/>
              </p:nvSpPr>
              <p:spPr bwMode="auto">
                <a:xfrm>
                  <a:off x="2172" y="1056"/>
                  <a:ext cx="288" cy="76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anchor="ctr">
                  <a:spAutoFit/>
                </a:bodyPr>
                <a:lstStyle/>
                <a:p>
                  <a:pPr algn="ctr"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it-IT" smtClean="0">
                    <a:solidFill>
                      <a:srgbClr val="000000"/>
                    </a:solidFill>
                    <a:latin typeface="Arial" charset="0"/>
                    <a:ea typeface="ＭＳ Ｐゴシック" charset="0"/>
                  </a:endParaRPr>
                </a:p>
              </p:txBody>
            </p:sp>
            <p:grpSp>
              <p:nvGrpSpPr>
                <p:cNvPr id="14488" name="Group 152"/>
                <p:cNvGrpSpPr>
                  <a:grpSpLocks/>
                </p:cNvGrpSpPr>
                <p:nvPr/>
              </p:nvGrpSpPr>
              <p:grpSpPr bwMode="auto">
                <a:xfrm>
                  <a:off x="2140" y="1624"/>
                  <a:ext cx="59" cy="34"/>
                  <a:chOff x="1488" y="2754"/>
                  <a:chExt cx="144" cy="78"/>
                </a:xfrm>
              </p:grpSpPr>
              <p:sp>
                <p:nvSpPr>
                  <p:cNvPr id="14489" name="Freeform 153"/>
                  <p:cNvSpPr>
                    <a:spLocks/>
                  </p:cNvSpPr>
                  <p:nvPr/>
                </p:nvSpPr>
                <p:spPr bwMode="auto">
                  <a:xfrm>
                    <a:off x="1488" y="2784"/>
                    <a:ext cx="144" cy="48"/>
                  </a:xfrm>
                  <a:custGeom>
                    <a:avLst/>
                    <a:gdLst>
                      <a:gd name="T0" fmla="*/ 0 w 144"/>
                      <a:gd name="T1" fmla="*/ 0 h 48"/>
                      <a:gd name="T2" fmla="*/ 48 w 144"/>
                      <a:gd name="T3" fmla="*/ 48 h 48"/>
                      <a:gd name="T4" fmla="*/ 96 w 144"/>
                      <a:gd name="T5" fmla="*/ 0 h 48"/>
                      <a:gd name="T6" fmla="*/ 144 w 144"/>
                      <a:gd name="T7" fmla="*/ 48 h 4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144" h="48">
                        <a:moveTo>
                          <a:pt x="0" y="0"/>
                        </a:moveTo>
                        <a:cubicBezTo>
                          <a:pt x="16" y="24"/>
                          <a:pt x="32" y="48"/>
                          <a:pt x="48" y="48"/>
                        </a:cubicBezTo>
                        <a:cubicBezTo>
                          <a:pt x="64" y="48"/>
                          <a:pt x="80" y="0"/>
                          <a:pt x="96" y="0"/>
                        </a:cubicBezTo>
                        <a:cubicBezTo>
                          <a:pt x="112" y="0"/>
                          <a:pt x="120" y="24"/>
                          <a:pt x="144" y="48"/>
                        </a:cubicBezTo>
                      </a:path>
                    </a:pathLst>
                  </a:cu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algn="ctr"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it-IT" smtClean="0">
                      <a:solidFill>
                        <a:srgbClr val="000000"/>
                      </a:solidFill>
                      <a:latin typeface="Arial" charset="0"/>
                      <a:ea typeface="ＭＳ Ｐゴシック" charset="0"/>
                    </a:endParaRPr>
                  </a:p>
                </p:txBody>
              </p:sp>
              <p:sp>
                <p:nvSpPr>
                  <p:cNvPr id="14490" name="Freeform 154"/>
                  <p:cNvSpPr>
                    <a:spLocks/>
                  </p:cNvSpPr>
                  <p:nvPr/>
                </p:nvSpPr>
                <p:spPr bwMode="auto">
                  <a:xfrm>
                    <a:off x="1488" y="2754"/>
                    <a:ext cx="144" cy="48"/>
                  </a:xfrm>
                  <a:custGeom>
                    <a:avLst/>
                    <a:gdLst>
                      <a:gd name="T0" fmla="*/ 0 w 144"/>
                      <a:gd name="T1" fmla="*/ 0 h 48"/>
                      <a:gd name="T2" fmla="*/ 48 w 144"/>
                      <a:gd name="T3" fmla="*/ 48 h 48"/>
                      <a:gd name="T4" fmla="*/ 96 w 144"/>
                      <a:gd name="T5" fmla="*/ 0 h 48"/>
                      <a:gd name="T6" fmla="*/ 144 w 144"/>
                      <a:gd name="T7" fmla="*/ 48 h 4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144" h="48">
                        <a:moveTo>
                          <a:pt x="0" y="0"/>
                        </a:moveTo>
                        <a:cubicBezTo>
                          <a:pt x="16" y="24"/>
                          <a:pt x="32" y="48"/>
                          <a:pt x="48" y="48"/>
                        </a:cubicBezTo>
                        <a:cubicBezTo>
                          <a:pt x="64" y="48"/>
                          <a:pt x="80" y="0"/>
                          <a:pt x="96" y="0"/>
                        </a:cubicBezTo>
                        <a:cubicBezTo>
                          <a:pt x="112" y="0"/>
                          <a:pt x="120" y="24"/>
                          <a:pt x="144" y="48"/>
                        </a:cubicBezTo>
                      </a:path>
                    </a:pathLst>
                  </a:cu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algn="ctr"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it-IT" smtClean="0">
                      <a:solidFill>
                        <a:srgbClr val="000000"/>
                      </a:solidFill>
                      <a:latin typeface="Arial" charset="0"/>
                      <a:ea typeface="ＭＳ Ｐゴシック" charset="0"/>
                    </a:endParaRPr>
                  </a:p>
                </p:txBody>
              </p:sp>
            </p:grpSp>
            <p:sp>
              <p:nvSpPr>
                <p:cNvPr id="14491" name="Line 155"/>
                <p:cNvSpPr>
                  <a:spLocks noChangeShapeType="1"/>
                </p:cNvSpPr>
                <p:nvPr/>
              </p:nvSpPr>
              <p:spPr bwMode="auto">
                <a:xfrm flipV="1">
                  <a:off x="1504" y="1528"/>
                  <a:ext cx="672" cy="920"/>
                </a:xfrm>
                <a:prstGeom prst="line">
                  <a:avLst/>
                </a:prstGeom>
                <a:noFill/>
                <a:ln w="9525">
                  <a:solidFill>
                    <a:srgbClr val="00FFFF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 algn="ctr"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it-IT" smtClean="0">
                    <a:solidFill>
                      <a:srgbClr val="000000"/>
                    </a:solidFill>
                    <a:latin typeface="Arial" charset="0"/>
                    <a:ea typeface="ＭＳ Ｐゴシック" charset="0"/>
                  </a:endParaRPr>
                </a:p>
              </p:txBody>
            </p:sp>
          </p:grpSp>
          <p:sp>
            <p:nvSpPr>
              <p:cNvPr id="14492" name="Rectangle 156"/>
              <p:cNvSpPr>
                <a:spLocks noChangeArrowheads="1"/>
              </p:cNvSpPr>
              <p:nvPr/>
            </p:nvSpPr>
            <p:spPr bwMode="auto">
              <a:xfrm>
                <a:off x="832" y="1056"/>
                <a:ext cx="1344" cy="312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bg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it-IT" smtClean="0">
                  <a:solidFill>
                    <a:srgbClr val="000000"/>
                  </a:solidFill>
                  <a:latin typeface="Arial" charset="0"/>
                  <a:ea typeface="ＭＳ Ｐゴシック" charset="0"/>
                </a:endParaRPr>
              </a:p>
            </p:txBody>
          </p:sp>
          <p:grpSp>
            <p:nvGrpSpPr>
              <p:cNvPr id="14493" name="Group 157"/>
              <p:cNvGrpSpPr>
                <a:grpSpLocks/>
              </p:cNvGrpSpPr>
              <p:nvPr/>
            </p:nvGrpSpPr>
            <p:grpSpPr bwMode="auto">
              <a:xfrm>
                <a:off x="357" y="1271"/>
                <a:ext cx="1644" cy="1156"/>
                <a:chOff x="437" y="1415"/>
                <a:chExt cx="1644" cy="1156"/>
              </a:xfrm>
            </p:grpSpPr>
            <p:grpSp>
              <p:nvGrpSpPr>
                <p:cNvPr id="14494" name="Group 158"/>
                <p:cNvGrpSpPr>
                  <a:grpSpLocks/>
                </p:cNvGrpSpPr>
                <p:nvPr/>
              </p:nvGrpSpPr>
              <p:grpSpPr bwMode="auto">
                <a:xfrm>
                  <a:off x="1344" y="1704"/>
                  <a:ext cx="664" cy="312"/>
                  <a:chOff x="3183" y="643"/>
                  <a:chExt cx="564" cy="337"/>
                </a:xfrm>
              </p:grpSpPr>
              <p:sp>
                <p:nvSpPr>
                  <p:cNvPr id="14495" name="Rectangle 159"/>
                  <p:cNvSpPr>
                    <a:spLocks noChangeArrowheads="1"/>
                  </p:cNvSpPr>
                  <p:nvPr/>
                </p:nvSpPr>
                <p:spPr bwMode="auto">
                  <a:xfrm>
                    <a:off x="3686" y="658"/>
                    <a:ext cx="61" cy="44"/>
                  </a:xfrm>
                  <a:prstGeom prst="rect">
                    <a:avLst/>
                  </a:prstGeom>
                  <a:solidFill>
                    <a:srgbClr val="FF0000">
                      <a:alpha val="80000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anchor="ctr">
                    <a:spAutoFit/>
                  </a:bodyPr>
                  <a:lstStyle/>
                  <a:p>
                    <a:pPr algn="ctr"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it-IT" smtClean="0">
                      <a:solidFill>
                        <a:srgbClr val="000000"/>
                      </a:solidFill>
                      <a:latin typeface="Arial" charset="0"/>
                      <a:ea typeface="ＭＳ Ｐゴシック" charset="0"/>
                    </a:endParaRPr>
                  </a:p>
                </p:txBody>
              </p:sp>
              <p:sp>
                <p:nvSpPr>
                  <p:cNvPr id="14496" name="Rectangle 160"/>
                  <p:cNvSpPr>
                    <a:spLocks noChangeArrowheads="1"/>
                  </p:cNvSpPr>
                  <p:nvPr/>
                </p:nvSpPr>
                <p:spPr bwMode="auto">
                  <a:xfrm>
                    <a:off x="3369" y="659"/>
                    <a:ext cx="363" cy="45"/>
                  </a:xfrm>
                  <a:prstGeom prst="rect">
                    <a:avLst/>
                  </a:prstGeom>
                  <a:solidFill>
                    <a:srgbClr val="FF0000">
                      <a:alpha val="80000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>
                    <a:spAutoFit/>
                  </a:bodyPr>
                  <a:lstStyle/>
                  <a:p>
                    <a:pPr algn="ctr"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it-IT" smtClean="0">
                      <a:solidFill>
                        <a:srgbClr val="000000"/>
                      </a:solidFill>
                      <a:latin typeface="Arial" charset="0"/>
                      <a:ea typeface="ＭＳ Ｐゴシック" charset="0"/>
                    </a:endParaRPr>
                  </a:p>
                </p:txBody>
              </p:sp>
              <p:sp>
                <p:nvSpPr>
                  <p:cNvPr id="14497" name="Rectangle 161"/>
                  <p:cNvSpPr>
                    <a:spLocks noChangeArrowheads="1"/>
                  </p:cNvSpPr>
                  <p:nvPr/>
                </p:nvSpPr>
                <p:spPr bwMode="auto">
                  <a:xfrm rot="2131394">
                    <a:off x="3274" y="643"/>
                    <a:ext cx="46" cy="337"/>
                  </a:xfrm>
                  <a:prstGeom prst="rect">
                    <a:avLst/>
                  </a:prstGeom>
                  <a:solidFill>
                    <a:srgbClr val="FF0000">
                      <a:alpha val="80000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anchor="ctr">
                    <a:spAutoFit/>
                  </a:bodyPr>
                  <a:lstStyle/>
                  <a:p>
                    <a:pPr algn="ctr"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it-IT" smtClean="0">
                      <a:solidFill>
                        <a:srgbClr val="000000"/>
                      </a:solidFill>
                      <a:latin typeface="Arial" charset="0"/>
                      <a:ea typeface="ＭＳ Ｐゴシック" charset="0"/>
                    </a:endParaRPr>
                  </a:p>
                </p:txBody>
              </p:sp>
              <p:sp>
                <p:nvSpPr>
                  <p:cNvPr id="14498" name="Rectangle 162"/>
                  <p:cNvSpPr>
                    <a:spLocks noChangeArrowheads="1"/>
                  </p:cNvSpPr>
                  <p:nvPr/>
                </p:nvSpPr>
                <p:spPr bwMode="auto">
                  <a:xfrm>
                    <a:off x="3183" y="931"/>
                    <a:ext cx="61" cy="44"/>
                  </a:xfrm>
                  <a:prstGeom prst="rect">
                    <a:avLst/>
                  </a:prstGeom>
                  <a:solidFill>
                    <a:srgbClr val="FF0000">
                      <a:alpha val="80000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anchor="ctr">
                    <a:spAutoFit/>
                  </a:bodyPr>
                  <a:lstStyle/>
                  <a:p>
                    <a:pPr algn="ctr"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it-IT" smtClean="0">
                      <a:solidFill>
                        <a:srgbClr val="000000"/>
                      </a:solidFill>
                      <a:latin typeface="Arial" charset="0"/>
                      <a:ea typeface="ＭＳ Ｐゴシック" charset="0"/>
                    </a:endParaRPr>
                  </a:p>
                </p:txBody>
              </p:sp>
            </p:grpSp>
            <p:grpSp>
              <p:nvGrpSpPr>
                <p:cNvPr id="14499" name="Group 163"/>
                <p:cNvGrpSpPr>
                  <a:grpSpLocks/>
                </p:cNvGrpSpPr>
                <p:nvPr/>
              </p:nvGrpSpPr>
              <p:grpSpPr bwMode="auto">
                <a:xfrm>
                  <a:off x="768" y="1704"/>
                  <a:ext cx="691" cy="312"/>
                  <a:chOff x="3183" y="643"/>
                  <a:chExt cx="564" cy="337"/>
                </a:xfrm>
              </p:grpSpPr>
              <p:sp>
                <p:nvSpPr>
                  <p:cNvPr id="14500" name="Rectangle 164"/>
                  <p:cNvSpPr>
                    <a:spLocks noChangeArrowheads="1"/>
                  </p:cNvSpPr>
                  <p:nvPr/>
                </p:nvSpPr>
                <p:spPr bwMode="auto">
                  <a:xfrm>
                    <a:off x="3686" y="658"/>
                    <a:ext cx="61" cy="44"/>
                  </a:xfrm>
                  <a:prstGeom prst="rect">
                    <a:avLst/>
                  </a:prstGeom>
                  <a:solidFill>
                    <a:srgbClr val="FF0000">
                      <a:alpha val="80000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anchor="ctr">
                    <a:spAutoFit/>
                  </a:bodyPr>
                  <a:lstStyle/>
                  <a:p>
                    <a:pPr algn="ctr"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it-IT" smtClean="0">
                      <a:solidFill>
                        <a:srgbClr val="000000"/>
                      </a:solidFill>
                      <a:latin typeface="Arial" charset="0"/>
                      <a:ea typeface="ＭＳ Ｐゴシック" charset="0"/>
                    </a:endParaRPr>
                  </a:p>
                </p:txBody>
              </p:sp>
              <p:sp>
                <p:nvSpPr>
                  <p:cNvPr id="14501" name="Rectangle 165"/>
                  <p:cNvSpPr>
                    <a:spLocks noChangeArrowheads="1"/>
                  </p:cNvSpPr>
                  <p:nvPr/>
                </p:nvSpPr>
                <p:spPr bwMode="auto">
                  <a:xfrm>
                    <a:off x="3369" y="659"/>
                    <a:ext cx="363" cy="45"/>
                  </a:xfrm>
                  <a:prstGeom prst="rect">
                    <a:avLst/>
                  </a:prstGeom>
                  <a:solidFill>
                    <a:srgbClr val="FF0000">
                      <a:alpha val="80000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>
                    <a:spAutoFit/>
                  </a:bodyPr>
                  <a:lstStyle/>
                  <a:p>
                    <a:pPr algn="ctr"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it-IT" smtClean="0">
                      <a:solidFill>
                        <a:srgbClr val="000000"/>
                      </a:solidFill>
                      <a:latin typeface="Arial" charset="0"/>
                      <a:ea typeface="ＭＳ Ｐゴシック" charset="0"/>
                    </a:endParaRPr>
                  </a:p>
                </p:txBody>
              </p:sp>
              <p:sp>
                <p:nvSpPr>
                  <p:cNvPr id="14502" name="Rectangle 166"/>
                  <p:cNvSpPr>
                    <a:spLocks noChangeArrowheads="1"/>
                  </p:cNvSpPr>
                  <p:nvPr/>
                </p:nvSpPr>
                <p:spPr bwMode="auto">
                  <a:xfrm rot="2131394">
                    <a:off x="3274" y="643"/>
                    <a:ext cx="46" cy="337"/>
                  </a:xfrm>
                  <a:prstGeom prst="rect">
                    <a:avLst/>
                  </a:prstGeom>
                  <a:solidFill>
                    <a:srgbClr val="FF0000">
                      <a:alpha val="80000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anchor="ctr">
                    <a:spAutoFit/>
                  </a:bodyPr>
                  <a:lstStyle/>
                  <a:p>
                    <a:pPr algn="ctr"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it-IT" smtClean="0">
                      <a:solidFill>
                        <a:srgbClr val="000000"/>
                      </a:solidFill>
                      <a:latin typeface="Arial" charset="0"/>
                      <a:ea typeface="ＭＳ Ｐゴシック" charset="0"/>
                    </a:endParaRPr>
                  </a:p>
                </p:txBody>
              </p:sp>
              <p:sp>
                <p:nvSpPr>
                  <p:cNvPr id="14503" name="Rectangle 167"/>
                  <p:cNvSpPr>
                    <a:spLocks noChangeArrowheads="1"/>
                  </p:cNvSpPr>
                  <p:nvPr/>
                </p:nvSpPr>
                <p:spPr bwMode="auto">
                  <a:xfrm>
                    <a:off x="3183" y="931"/>
                    <a:ext cx="61" cy="44"/>
                  </a:xfrm>
                  <a:prstGeom prst="rect">
                    <a:avLst/>
                  </a:prstGeom>
                  <a:solidFill>
                    <a:srgbClr val="FF0000">
                      <a:alpha val="80000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anchor="ctr">
                    <a:spAutoFit/>
                  </a:bodyPr>
                  <a:lstStyle/>
                  <a:p>
                    <a:pPr algn="ctr"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it-IT" smtClean="0">
                      <a:solidFill>
                        <a:srgbClr val="000000"/>
                      </a:solidFill>
                      <a:latin typeface="Arial" charset="0"/>
                      <a:ea typeface="ＭＳ Ｐゴシック" charset="0"/>
                    </a:endParaRPr>
                  </a:p>
                </p:txBody>
              </p:sp>
            </p:grpSp>
            <p:sp>
              <p:nvSpPr>
                <p:cNvPr id="14504" name="Rectangle 168"/>
                <p:cNvSpPr>
                  <a:spLocks noChangeArrowheads="1"/>
                </p:cNvSpPr>
                <p:nvPr/>
              </p:nvSpPr>
              <p:spPr bwMode="auto">
                <a:xfrm>
                  <a:off x="857" y="1660"/>
                  <a:ext cx="1224" cy="48"/>
                </a:xfrm>
                <a:prstGeom prst="rect">
                  <a:avLst/>
                </a:prstGeom>
                <a:solidFill>
                  <a:schemeClr val="tx1">
                    <a:alpha val="7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33CCCC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fr-FR" sz="2000" b="1" smtClean="0">
                    <a:solidFill>
                      <a:srgbClr val="333399"/>
                    </a:solidFill>
                    <a:effectLst>
                      <a:outerShdw blurRad="38100" dist="38100" dir="2700000" algn="tl">
                        <a:srgbClr val="FFFFFF"/>
                      </a:outerShdw>
                    </a:effectLst>
                    <a:latin typeface="Arial" charset="0"/>
                    <a:ea typeface="ＭＳ Ｐゴシック" charset="0"/>
                  </a:endParaRPr>
                </a:p>
              </p:txBody>
            </p:sp>
            <p:sp>
              <p:nvSpPr>
                <p:cNvPr id="14505" name="Rectangle 169"/>
                <p:cNvSpPr>
                  <a:spLocks noChangeArrowheads="1"/>
                </p:cNvSpPr>
                <p:nvPr/>
              </p:nvSpPr>
              <p:spPr bwMode="auto">
                <a:xfrm>
                  <a:off x="541" y="2056"/>
                  <a:ext cx="1247" cy="48"/>
                </a:xfrm>
                <a:prstGeom prst="rect">
                  <a:avLst/>
                </a:prstGeom>
                <a:solidFill>
                  <a:schemeClr val="tx1">
                    <a:alpha val="7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33CCCC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fr-FR" sz="2000" b="1" smtClean="0">
                    <a:solidFill>
                      <a:srgbClr val="333399"/>
                    </a:solidFill>
                    <a:effectLst>
                      <a:outerShdw blurRad="38100" dist="38100" dir="2700000" algn="tl">
                        <a:srgbClr val="FFFFFF"/>
                      </a:outerShdw>
                    </a:effectLst>
                    <a:latin typeface="Arial" charset="0"/>
                    <a:ea typeface="ＭＳ Ｐゴシック" charset="0"/>
                  </a:endParaRPr>
                </a:p>
              </p:txBody>
            </p:sp>
            <p:sp>
              <p:nvSpPr>
                <p:cNvPr id="14506" name="Rectangle 170"/>
                <p:cNvSpPr>
                  <a:spLocks noChangeArrowheads="1"/>
                </p:cNvSpPr>
                <p:nvPr/>
              </p:nvSpPr>
              <p:spPr bwMode="auto">
                <a:xfrm rot="-24856355">
                  <a:off x="1326" y="1981"/>
                  <a:ext cx="1156" cy="23"/>
                </a:xfrm>
                <a:prstGeom prst="rect">
                  <a:avLst/>
                </a:prstGeom>
                <a:solidFill>
                  <a:srgbClr val="00FFFF"/>
                </a:solidFill>
                <a:ln w="9525">
                  <a:solidFill>
                    <a:srgbClr val="33CCCC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vert="eaVert" wrap="none" anchor="ctr"/>
                <a:lstStyle/>
                <a:p>
                  <a:pPr algn="ctr"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fr-FR" sz="2000" b="1" smtClean="0">
                    <a:solidFill>
                      <a:srgbClr val="333399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charset="0"/>
                    <a:ea typeface="ＭＳ Ｐゴシック" charset="0"/>
                  </a:endParaRPr>
                </a:p>
              </p:txBody>
            </p:sp>
            <p:grpSp>
              <p:nvGrpSpPr>
                <p:cNvPr id="14507" name="Group 171"/>
                <p:cNvGrpSpPr>
                  <a:grpSpLocks/>
                </p:cNvGrpSpPr>
                <p:nvPr/>
              </p:nvGrpSpPr>
              <p:grpSpPr bwMode="auto">
                <a:xfrm>
                  <a:off x="1004" y="2104"/>
                  <a:ext cx="727" cy="364"/>
                  <a:chOff x="3183" y="643"/>
                  <a:chExt cx="564" cy="337"/>
                </a:xfrm>
              </p:grpSpPr>
              <p:sp>
                <p:nvSpPr>
                  <p:cNvPr id="14508" name="Rectangle 172"/>
                  <p:cNvSpPr>
                    <a:spLocks noChangeArrowheads="1"/>
                  </p:cNvSpPr>
                  <p:nvPr/>
                </p:nvSpPr>
                <p:spPr bwMode="auto">
                  <a:xfrm>
                    <a:off x="3686" y="658"/>
                    <a:ext cx="61" cy="44"/>
                  </a:xfrm>
                  <a:prstGeom prst="rect">
                    <a:avLst/>
                  </a:prstGeom>
                  <a:solidFill>
                    <a:srgbClr val="FF0000">
                      <a:alpha val="80000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anchor="ctr">
                    <a:spAutoFit/>
                  </a:bodyPr>
                  <a:lstStyle/>
                  <a:p>
                    <a:pPr algn="ctr"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it-IT" smtClean="0">
                      <a:solidFill>
                        <a:srgbClr val="000000"/>
                      </a:solidFill>
                      <a:latin typeface="Arial" charset="0"/>
                      <a:ea typeface="ＭＳ Ｐゴシック" charset="0"/>
                    </a:endParaRPr>
                  </a:p>
                </p:txBody>
              </p:sp>
              <p:sp>
                <p:nvSpPr>
                  <p:cNvPr id="14509" name="Rectangle 173"/>
                  <p:cNvSpPr>
                    <a:spLocks noChangeArrowheads="1"/>
                  </p:cNvSpPr>
                  <p:nvPr/>
                </p:nvSpPr>
                <p:spPr bwMode="auto">
                  <a:xfrm>
                    <a:off x="3369" y="659"/>
                    <a:ext cx="363" cy="45"/>
                  </a:xfrm>
                  <a:prstGeom prst="rect">
                    <a:avLst/>
                  </a:prstGeom>
                  <a:solidFill>
                    <a:srgbClr val="FF0000">
                      <a:alpha val="80000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>
                    <a:spAutoFit/>
                  </a:bodyPr>
                  <a:lstStyle/>
                  <a:p>
                    <a:pPr algn="ctr"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it-IT" smtClean="0">
                      <a:solidFill>
                        <a:srgbClr val="000000"/>
                      </a:solidFill>
                      <a:latin typeface="Arial" charset="0"/>
                      <a:ea typeface="ＭＳ Ｐゴシック" charset="0"/>
                    </a:endParaRPr>
                  </a:p>
                </p:txBody>
              </p:sp>
              <p:sp>
                <p:nvSpPr>
                  <p:cNvPr id="14510" name="Rectangle 174"/>
                  <p:cNvSpPr>
                    <a:spLocks noChangeArrowheads="1"/>
                  </p:cNvSpPr>
                  <p:nvPr/>
                </p:nvSpPr>
                <p:spPr bwMode="auto">
                  <a:xfrm rot="2131394">
                    <a:off x="3274" y="643"/>
                    <a:ext cx="46" cy="337"/>
                  </a:xfrm>
                  <a:prstGeom prst="rect">
                    <a:avLst/>
                  </a:prstGeom>
                  <a:solidFill>
                    <a:srgbClr val="FF0000">
                      <a:alpha val="80000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anchor="ctr">
                    <a:spAutoFit/>
                  </a:bodyPr>
                  <a:lstStyle/>
                  <a:p>
                    <a:pPr algn="ctr"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it-IT" smtClean="0">
                      <a:solidFill>
                        <a:srgbClr val="000000"/>
                      </a:solidFill>
                      <a:latin typeface="Arial" charset="0"/>
                      <a:ea typeface="ＭＳ Ｐゴシック" charset="0"/>
                    </a:endParaRPr>
                  </a:p>
                </p:txBody>
              </p:sp>
              <p:sp>
                <p:nvSpPr>
                  <p:cNvPr id="14511" name="Rectangle 175"/>
                  <p:cNvSpPr>
                    <a:spLocks noChangeArrowheads="1"/>
                  </p:cNvSpPr>
                  <p:nvPr/>
                </p:nvSpPr>
                <p:spPr bwMode="auto">
                  <a:xfrm>
                    <a:off x="3183" y="931"/>
                    <a:ext cx="61" cy="44"/>
                  </a:xfrm>
                  <a:prstGeom prst="rect">
                    <a:avLst/>
                  </a:prstGeom>
                  <a:solidFill>
                    <a:srgbClr val="FF0000">
                      <a:alpha val="80000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anchor="ctr">
                    <a:spAutoFit/>
                  </a:bodyPr>
                  <a:lstStyle/>
                  <a:p>
                    <a:pPr algn="ctr"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it-IT" smtClean="0">
                      <a:solidFill>
                        <a:srgbClr val="000000"/>
                      </a:solidFill>
                      <a:latin typeface="Arial" charset="0"/>
                      <a:ea typeface="ＭＳ Ｐゴシック" charset="0"/>
                    </a:endParaRPr>
                  </a:p>
                </p:txBody>
              </p:sp>
            </p:grpSp>
            <p:sp>
              <p:nvSpPr>
                <p:cNvPr id="14512" name="Rectangle 176"/>
                <p:cNvSpPr>
                  <a:spLocks noChangeArrowheads="1"/>
                </p:cNvSpPr>
                <p:nvPr/>
              </p:nvSpPr>
              <p:spPr bwMode="auto">
                <a:xfrm rot="18350435">
                  <a:off x="1265" y="2000"/>
                  <a:ext cx="1065" cy="48"/>
                </a:xfrm>
                <a:prstGeom prst="rect">
                  <a:avLst/>
                </a:prstGeom>
                <a:solidFill>
                  <a:schemeClr val="tx1">
                    <a:alpha val="7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33CCCC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vert="eaVert" wrap="none" anchor="ctr"/>
                <a:lstStyle/>
                <a:p>
                  <a:pPr algn="ctr"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fr-FR" sz="2000" b="1" smtClean="0">
                    <a:solidFill>
                      <a:srgbClr val="333399"/>
                    </a:solidFill>
                    <a:effectLst>
                      <a:outerShdw blurRad="38100" dist="38100" dir="2700000" algn="tl">
                        <a:srgbClr val="FFFFFF"/>
                      </a:outerShdw>
                    </a:effectLst>
                    <a:latin typeface="Arial" charset="0"/>
                    <a:ea typeface="ＭＳ Ｐゴシック" charset="0"/>
                  </a:endParaRPr>
                </a:p>
              </p:txBody>
            </p:sp>
            <p:grpSp>
              <p:nvGrpSpPr>
                <p:cNvPr id="14513" name="Group 177"/>
                <p:cNvGrpSpPr>
                  <a:grpSpLocks/>
                </p:cNvGrpSpPr>
                <p:nvPr/>
              </p:nvGrpSpPr>
              <p:grpSpPr bwMode="auto">
                <a:xfrm>
                  <a:off x="437" y="2104"/>
                  <a:ext cx="727" cy="364"/>
                  <a:chOff x="3183" y="643"/>
                  <a:chExt cx="564" cy="337"/>
                </a:xfrm>
              </p:grpSpPr>
              <p:sp>
                <p:nvSpPr>
                  <p:cNvPr id="14514" name="Rectangle 178"/>
                  <p:cNvSpPr>
                    <a:spLocks noChangeArrowheads="1"/>
                  </p:cNvSpPr>
                  <p:nvPr/>
                </p:nvSpPr>
                <p:spPr bwMode="auto">
                  <a:xfrm>
                    <a:off x="3686" y="658"/>
                    <a:ext cx="61" cy="44"/>
                  </a:xfrm>
                  <a:prstGeom prst="rect">
                    <a:avLst/>
                  </a:prstGeom>
                  <a:solidFill>
                    <a:srgbClr val="FF0000">
                      <a:alpha val="80000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anchor="ctr">
                    <a:spAutoFit/>
                  </a:bodyPr>
                  <a:lstStyle/>
                  <a:p>
                    <a:pPr algn="ctr"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it-IT" smtClean="0">
                      <a:solidFill>
                        <a:srgbClr val="000000"/>
                      </a:solidFill>
                      <a:latin typeface="Arial" charset="0"/>
                      <a:ea typeface="ＭＳ Ｐゴシック" charset="0"/>
                    </a:endParaRPr>
                  </a:p>
                </p:txBody>
              </p:sp>
              <p:sp>
                <p:nvSpPr>
                  <p:cNvPr id="14515" name="Rectangle 179"/>
                  <p:cNvSpPr>
                    <a:spLocks noChangeArrowheads="1"/>
                  </p:cNvSpPr>
                  <p:nvPr/>
                </p:nvSpPr>
                <p:spPr bwMode="auto">
                  <a:xfrm>
                    <a:off x="3369" y="659"/>
                    <a:ext cx="363" cy="45"/>
                  </a:xfrm>
                  <a:prstGeom prst="rect">
                    <a:avLst/>
                  </a:prstGeom>
                  <a:solidFill>
                    <a:srgbClr val="FF0000">
                      <a:alpha val="80000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>
                    <a:spAutoFit/>
                  </a:bodyPr>
                  <a:lstStyle/>
                  <a:p>
                    <a:pPr algn="ctr"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it-IT" smtClean="0">
                      <a:solidFill>
                        <a:srgbClr val="000000"/>
                      </a:solidFill>
                      <a:latin typeface="Arial" charset="0"/>
                      <a:ea typeface="ＭＳ Ｐゴシック" charset="0"/>
                    </a:endParaRPr>
                  </a:p>
                </p:txBody>
              </p:sp>
              <p:sp>
                <p:nvSpPr>
                  <p:cNvPr id="14516" name="Rectangle 180"/>
                  <p:cNvSpPr>
                    <a:spLocks noChangeArrowheads="1"/>
                  </p:cNvSpPr>
                  <p:nvPr/>
                </p:nvSpPr>
                <p:spPr bwMode="auto">
                  <a:xfrm rot="2131394">
                    <a:off x="3274" y="643"/>
                    <a:ext cx="46" cy="337"/>
                  </a:xfrm>
                  <a:prstGeom prst="rect">
                    <a:avLst/>
                  </a:prstGeom>
                  <a:solidFill>
                    <a:srgbClr val="FF0000">
                      <a:alpha val="80000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anchor="ctr">
                    <a:spAutoFit/>
                  </a:bodyPr>
                  <a:lstStyle/>
                  <a:p>
                    <a:pPr algn="ctr"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it-IT" smtClean="0">
                      <a:solidFill>
                        <a:srgbClr val="000000"/>
                      </a:solidFill>
                      <a:latin typeface="Arial" charset="0"/>
                      <a:ea typeface="ＭＳ Ｐゴシック" charset="0"/>
                    </a:endParaRPr>
                  </a:p>
                </p:txBody>
              </p:sp>
              <p:sp>
                <p:nvSpPr>
                  <p:cNvPr id="14517" name="Rectangle 181"/>
                  <p:cNvSpPr>
                    <a:spLocks noChangeArrowheads="1"/>
                  </p:cNvSpPr>
                  <p:nvPr/>
                </p:nvSpPr>
                <p:spPr bwMode="auto">
                  <a:xfrm>
                    <a:off x="3183" y="931"/>
                    <a:ext cx="61" cy="44"/>
                  </a:xfrm>
                  <a:prstGeom prst="rect">
                    <a:avLst/>
                  </a:prstGeom>
                  <a:solidFill>
                    <a:srgbClr val="FF0000">
                      <a:alpha val="80000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anchor="ctr">
                    <a:spAutoFit/>
                  </a:bodyPr>
                  <a:lstStyle/>
                  <a:p>
                    <a:pPr algn="ctr"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it-IT" smtClean="0">
                      <a:solidFill>
                        <a:srgbClr val="000000"/>
                      </a:solidFill>
                      <a:latin typeface="Arial" charset="0"/>
                      <a:ea typeface="ＭＳ Ｐゴシック" charset="0"/>
                    </a:endParaRPr>
                  </a:p>
                </p:txBody>
              </p:sp>
            </p:grpSp>
            <p:sp>
              <p:nvSpPr>
                <p:cNvPr id="14518" name="Rectangle 182"/>
                <p:cNvSpPr>
                  <a:spLocks noChangeArrowheads="1"/>
                </p:cNvSpPr>
                <p:nvPr/>
              </p:nvSpPr>
              <p:spPr bwMode="auto">
                <a:xfrm rot="18350435">
                  <a:off x="732" y="2046"/>
                  <a:ext cx="952" cy="48"/>
                </a:xfrm>
                <a:prstGeom prst="rect">
                  <a:avLst/>
                </a:prstGeom>
                <a:solidFill>
                  <a:schemeClr val="tx1">
                    <a:alpha val="7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33CCCC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vert="eaVert" wrap="none" anchor="ctr"/>
                <a:lstStyle/>
                <a:p>
                  <a:pPr algn="ctr"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fr-FR" sz="2000" b="1" smtClean="0">
                    <a:solidFill>
                      <a:srgbClr val="333399"/>
                    </a:solidFill>
                    <a:effectLst>
                      <a:outerShdw blurRad="38100" dist="38100" dir="2700000" algn="tl">
                        <a:srgbClr val="FFFFFF"/>
                      </a:outerShdw>
                    </a:effectLst>
                    <a:latin typeface="Arial" charset="0"/>
                    <a:ea typeface="ＭＳ Ｐゴシック" charset="0"/>
                  </a:endParaRPr>
                </a:p>
              </p:txBody>
            </p:sp>
            <p:sp>
              <p:nvSpPr>
                <p:cNvPr id="14519" name="Rectangle 183"/>
                <p:cNvSpPr>
                  <a:spLocks noChangeArrowheads="1"/>
                </p:cNvSpPr>
                <p:nvPr/>
              </p:nvSpPr>
              <p:spPr bwMode="auto">
                <a:xfrm rot="18350435">
                  <a:off x="188" y="2034"/>
                  <a:ext cx="952" cy="48"/>
                </a:xfrm>
                <a:prstGeom prst="rect">
                  <a:avLst/>
                </a:prstGeom>
                <a:solidFill>
                  <a:schemeClr val="tx1">
                    <a:alpha val="7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33CCCC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vert="eaVert" wrap="none" anchor="ctr"/>
                <a:lstStyle/>
                <a:p>
                  <a:pPr algn="ctr"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fr-FR" sz="2000" b="1" smtClean="0">
                    <a:solidFill>
                      <a:srgbClr val="333399"/>
                    </a:solidFill>
                    <a:effectLst>
                      <a:outerShdw blurRad="38100" dist="38100" dir="2700000" algn="tl">
                        <a:srgbClr val="FFFFFF"/>
                      </a:outerShdw>
                    </a:effectLst>
                    <a:latin typeface="Arial" charset="0"/>
                    <a:ea typeface="ＭＳ Ｐゴシック" charset="0"/>
                  </a:endParaRPr>
                </a:p>
              </p:txBody>
            </p:sp>
          </p:grpSp>
          <p:grpSp>
            <p:nvGrpSpPr>
              <p:cNvPr id="14520" name="Group 184"/>
              <p:cNvGrpSpPr>
                <a:grpSpLocks/>
              </p:cNvGrpSpPr>
              <p:nvPr/>
            </p:nvGrpSpPr>
            <p:grpSpPr bwMode="auto">
              <a:xfrm>
                <a:off x="41" y="1464"/>
                <a:ext cx="519" cy="704"/>
                <a:chOff x="121" y="1512"/>
                <a:chExt cx="519" cy="704"/>
              </a:xfrm>
            </p:grpSpPr>
            <p:sp>
              <p:nvSpPr>
                <p:cNvPr id="14521" name="Text Box 185"/>
                <p:cNvSpPr txBox="1">
                  <a:spLocks noChangeArrowheads="1"/>
                </p:cNvSpPr>
                <p:nvPr/>
              </p:nvSpPr>
              <p:spPr bwMode="auto">
                <a:xfrm>
                  <a:off x="121" y="1512"/>
                  <a:ext cx="519" cy="17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 algn="ctr"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1200" b="1" smtClean="0">
                      <a:solidFill>
                        <a:srgbClr val="000000"/>
                      </a:solidFill>
                      <a:latin typeface="Times New Roman" charset="0"/>
                      <a:ea typeface="ＭＳ Ｐゴシック" charset="0"/>
                    </a:rPr>
                    <a:t>R</a:t>
                  </a:r>
                  <a:r>
                    <a:rPr lang="it-IT" sz="1200" b="1" baseline="-25000" smtClean="0">
                      <a:solidFill>
                        <a:srgbClr val="000000"/>
                      </a:solidFill>
                      <a:latin typeface="Times New Roman" charset="0"/>
                      <a:ea typeface="ＭＳ Ｐゴシック" charset="0"/>
                    </a:rPr>
                    <a:t>quenching</a:t>
                  </a:r>
                  <a:endParaRPr lang="en-US" sz="1200" b="1" smtClean="0">
                    <a:solidFill>
                      <a:srgbClr val="000000"/>
                    </a:solidFill>
                    <a:latin typeface="Times New Roman" charset="0"/>
                    <a:ea typeface="ＭＳ Ｐゴシック" charset="0"/>
                    <a:sym typeface="Symbol" charset="0"/>
                  </a:endParaRPr>
                </a:p>
              </p:txBody>
            </p:sp>
            <p:sp>
              <p:nvSpPr>
                <p:cNvPr id="14522" name="Line 186"/>
                <p:cNvSpPr>
                  <a:spLocks noChangeShapeType="1"/>
                </p:cNvSpPr>
                <p:nvPr/>
              </p:nvSpPr>
              <p:spPr bwMode="auto">
                <a:xfrm>
                  <a:off x="476" y="1688"/>
                  <a:ext cx="96" cy="52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 algn="ctr"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it-IT" smtClean="0">
                    <a:solidFill>
                      <a:srgbClr val="000000"/>
                    </a:solidFill>
                    <a:latin typeface="Arial" charset="0"/>
                    <a:ea typeface="ＭＳ Ｐゴシック" charset="0"/>
                  </a:endParaRPr>
                </a:p>
              </p:txBody>
            </p:sp>
          </p:grpSp>
          <p:grpSp>
            <p:nvGrpSpPr>
              <p:cNvPr id="14523" name="Group 187"/>
              <p:cNvGrpSpPr>
                <a:grpSpLocks/>
              </p:cNvGrpSpPr>
              <p:nvPr/>
            </p:nvGrpSpPr>
            <p:grpSpPr bwMode="auto">
              <a:xfrm>
                <a:off x="708" y="1296"/>
                <a:ext cx="1036" cy="910"/>
                <a:chOff x="788" y="1344"/>
                <a:chExt cx="1036" cy="910"/>
              </a:xfrm>
            </p:grpSpPr>
            <p:grpSp>
              <p:nvGrpSpPr>
                <p:cNvPr id="14524" name="Group 188"/>
                <p:cNvGrpSpPr>
                  <a:grpSpLocks/>
                </p:cNvGrpSpPr>
                <p:nvPr/>
              </p:nvGrpSpPr>
              <p:grpSpPr bwMode="auto">
                <a:xfrm>
                  <a:off x="788" y="1760"/>
                  <a:ext cx="92" cy="438"/>
                  <a:chOff x="1371" y="1435"/>
                  <a:chExt cx="145" cy="627"/>
                </a:xfrm>
              </p:grpSpPr>
              <p:sp>
                <p:nvSpPr>
                  <p:cNvPr id="14525" name="Freeform 189"/>
                  <p:cNvSpPr>
                    <a:spLocks/>
                  </p:cNvSpPr>
                  <p:nvPr/>
                </p:nvSpPr>
                <p:spPr bwMode="auto">
                  <a:xfrm rot="-1085967">
                    <a:off x="1371" y="1435"/>
                    <a:ext cx="48" cy="576"/>
                  </a:xfrm>
                  <a:custGeom>
                    <a:avLst/>
                    <a:gdLst>
                      <a:gd name="T0" fmla="*/ 0 w 56"/>
                      <a:gd name="T1" fmla="*/ 0 h 816"/>
                      <a:gd name="T2" fmla="*/ 48 w 56"/>
                      <a:gd name="T3" fmla="*/ 144 h 816"/>
                      <a:gd name="T4" fmla="*/ 0 w 56"/>
                      <a:gd name="T5" fmla="*/ 288 h 816"/>
                      <a:gd name="T6" fmla="*/ 48 w 56"/>
                      <a:gd name="T7" fmla="*/ 432 h 816"/>
                      <a:gd name="T8" fmla="*/ 0 w 56"/>
                      <a:gd name="T9" fmla="*/ 624 h 816"/>
                      <a:gd name="T10" fmla="*/ 48 w 56"/>
                      <a:gd name="T11" fmla="*/ 816 h 81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56" h="816">
                        <a:moveTo>
                          <a:pt x="0" y="0"/>
                        </a:moveTo>
                        <a:cubicBezTo>
                          <a:pt x="24" y="48"/>
                          <a:pt x="48" y="96"/>
                          <a:pt x="48" y="144"/>
                        </a:cubicBezTo>
                        <a:cubicBezTo>
                          <a:pt x="48" y="192"/>
                          <a:pt x="0" y="240"/>
                          <a:pt x="0" y="288"/>
                        </a:cubicBezTo>
                        <a:cubicBezTo>
                          <a:pt x="0" y="336"/>
                          <a:pt x="48" y="376"/>
                          <a:pt x="48" y="432"/>
                        </a:cubicBezTo>
                        <a:cubicBezTo>
                          <a:pt x="48" y="488"/>
                          <a:pt x="0" y="560"/>
                          <a:pt x="0" y="624"/>
                        </a:cubicBezTo>
                        <a:cubicBezTo>
                          <a:pt x="0" y="688"/>
                          <a:pt x="56" y="784"/>
                          <a:pt x="48" y="816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bg1"/>
                    </a:solidFill>
                    <a:round/>
                    <a:headEnd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algn="ctr"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it-IT" smtClean="0">
                      <a:solidFill>
                        <a:srgbClr val="000000"/>
                      </a:solidFill>
                      <a:latin typeface="Arial" charset="0"/>
                      <a:ea typeface="ＭＳ Ｐゴシック" charset="0"/>
                    </a:endParaRPr>
                  </a:p>
                </p:txBody>
              </p:sp>
              <p:sp>
                <p:nvSpPr>
                  <p:cNvPr id="14526" name="Line 190"/>
                  <p:cNvSpPr>
                    <a:spLocks noChangeShapeType="1"/>
                  </p:cNvSpPr>
                  <p:nvPr/>
                </p:nvSpPr>
                <p:spPr bwMode="auto">
                  <a:xfrm rot="-1085967">
                    <a:off x="1516" y="1989"/>
                    <a:ext cx="0" cy="73"/>
                  </a:xfrm>
                  <a:prstGeom prst="line">
                    <a:avLst/>
                  </a:prstGeom>
                  <a:noFill/>
                  <a:ln w="38100">
                    <a:solidFill>
                      <a:schemeClr val="bg1"/>
                    </a:solidFill>
                    <a:round/>
                    <a:headEnd/>
                    <a:tailEnd type="triangl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algn="ctr"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it-IT" smtClean="0">
                      <a:solidFill>
                        <a:srgbClr val="000000"/>
                      </a:solidFill>
                      <a:latin typeface="Arial" charset="0"/>
                      <a:ea typeface="ＭＳ Ｐゴシック" charset="0"/>
                    </a:endParaRPr>
                  </a:p>
                </p:txBody>
              </p:sp>
            </p:grpSp>
            <p:grpSp>
              <p:nvGrpSpPr>
                <p:cNvPr id="14527" name="Group 191"/>
                <p:cNvGrpSpPr>
                  <a:grpSpLocks/>
                </p:cNvGrpSpPr>
                <p:nvPr/>
              </p:nvGrpSpPr>
              <p:grpSpPr bwMode="auto">
                <a:xfrm>
                  <a:off x="1244" y="1816"/>
                  <a:ext cx="92" cy="438"/>
                  <a:chOff x="1371" y="1435"/>
                  <a:chExt cx="145" cy="627"/>
                </a:xfrm>
              </p:grpSpPr>
              <p:sp>
                <p:nvSpPr>
                  <p:cNvPr id="14528" name="Freeform 192"/>
                  <p:cNvSpPr>
                    <a:spLocks/>
                  </p:cNvSpPr>
                  <p:nvPr/>
                </p:nvSpPr>
                <p:spPr bwMode="auto">
                  <a:xfrm rot="-1085967">
                    <a:off x="1371" y="1435"/>
                    <a:ext cx="48" cy="576"/>
                  </a:xfrm>
                  <a:custGeom>
                    <a:avLst/>
                    <a:gdLst>
                      <a:gd name="T0" fmla="*/ 0 w 56"/>
                      <a:gd name="T1" fmla="*/ 0 h 816"/>
                      <a:gd name="T2" fmla="*/ 48 w 56"/>
                      <a:gd name="T3" fmla="*/ 144 h 816"/>
                      <a:gd name="T4" fmla="*/ 0 w 56"/>
                      <a:gd name="T5" fmla="*/ 288 h 816"/>
                      <a:gd name="T6" fmla="*/ 48 w 56"/>
                      <a:gd name="T7" fmla="*/ 432 h 816"/>
                      <a:gd name="T8" fmla="*/ 0 w 56"/>
                      <a:gd name="T9" fmla="*/ 624 h 816"/>
                      <a:gd name="T10" fmla="*/ 48 w 56"/>
                      <a:gd name="T11" fmla="*/ 816 h 81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56" h="816">
                        <a:moveTo>
                          <a:pt x="0" y="0"/>
                        </a:moveTo>
                        <a:cubicBezTo>
                          <a:pt x="24" y="48"/>
                          <a:pt x="48" y="96"/>
                          <a:pt x="48" y="144"/>
                        </a:cubicBezTo>
                        <a:cubicBezTo>
                          <a:pt x="48" y="192"/>
                          <a:pt x="0" y="240"/>
                          <a:pt x="0" y="288"/>
                        </a:cubicBezTo>
                        <a:cubicBezTo>
                          <a:pt x="0" y="336"/>
                          <a:pt x="48" y="376"/>
                          <a:pt x="48" y="432"/>
                        </a:cubicBezTo>
                        <a:cubicBezTo>
                          <a:pt x="48" y="488"/>
                          <a:pt x="0" y="560"/>
                          <a:pt x="0" y="624"/>
                        </a:cubicBezTo>
                        <a:cubicBezTo>
                          <a:pt x="0" y="688"/>
                          <a:pt x="56" y="784"/>
                          <a:pt x="48" y="816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bg1"/>
                    </a:solidFill>
                    <a:round/>
                    <a:headEnd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algn="ctr"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it-IT" smtClean="0">
                      <a:solidFill>
                        <a:srgbClr val="000000"/>
                      </a:solidFill>
                      <a:latin typeface="Arial" charset="0"/>
                      <a:ea typeface="ＭＳ Ｐゴシック" charset="0"/>
                    </a:endParaRPr>
                  </a:p>
                </p:txBody>
              </p:sp>
              <p:sp>
                <p:nvSpPr>
                  <p:cNvPr id="14529" name="Line 193"/>
                  <p:cNvSpPr>
                    <a:spLocks noChangeShapeType="1"/>
                  </p:cNvSpPr>
                  <p:nvPr/>
                </p:nvSpPr>
                <p:spPr bwMode="auto">
                  <a:xfrm rot="-1085967">
                    <a:off x="1516" y="1989"/>
                    <a:ext cx="0" cy="73"/>
                  </a:xfrm>
                  <a:prstGeom prst="line">
                    <a:avLst/>
                  </a:prstGeom>
                  <a:noFill/>
                  <a:ln w="38100">
                    <a:solidFill>
                      <a:schemeClr val="bg1"/>
                    </a:solidFill>
                    <a:round/>
                    <a:headEnd/>
                    <a:tailEnd type="triangl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algn="ctr"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it-IT" smtClean="0">
                      <a:solidFill>
                        <a:srgbClr val="000000"/>
                      </a:solidFill>
                      <a:latin typeface="Arial" charset="0"/>
                      <a:ea typeface="ＭＳ Ｐゴシック" charset="0"/>
                    </a:endParaRPr>
                  </a:p>
                </p:txBody>
              </p:sp>
            </p:grpSp>
            <p:grpSp>
              <p:nvGrpSpPr>
                <p:cNvPr id="14530" name="Group 194"/>
                <p:cNvGrpSpPr>
                  <a:grpSpLocks/>
                </p:cNvGrpSpPr>
                <p:nvPr/>
              </p:nvGrpSpPr>
              <p:grpSpPr bwMode="auto">
                <a:xfrm>
                  <a:off x="1554" y="1344"/>
                  <a:ext cx="270" cy="456"/>
                  <a:chOff x="1554" y="1344"/>
                  <a:chExt cx="270" cy="456"/>
                </a:xfrm>
              </p:grpSpPr>
              <p:grpSp>
                <p:nvGrpSpPr>
                  <p:cNvPr id="14531" name="Group 195"/>
                  <p:cNvGrpSpPr>
                    <a:grpSpLocks/>
                  </p:cNvGrpSpPr>
                  <p:nvPr/>
                </p:nvGrpSpPr>
                <p:grpSpPr bwMode="auto">
                  <a:xfrm>
                    <a:off x="1584" y="1344"/>
                    <a:ext cx="106" cy="456"/>
                    <a:chOff x="1371" y="1435"/>
                    <a:chExt cx="145" cy="627"/>
                  </a:xfrm>
                </p:grpSpPr>
                <p:sp>
                  <p:nvSpPr>
                    <p:cNvPr id="14532" name="Freeform 196"/>
                    <p:cNvSpPr>
                      <a:spLocks/>
                    </p:cNvSpPr>
                    <p:nvPr/>
                  </p:nvSpPr>
                  <p:spPr bwMode="auto">
                    <a:xfrm rot="-1085967">
                      <a:off x="1371" y="1435"/>
                      <a:ext cx="48" cy="576"/>
                    </a:xfrm>
                    <a:custGeom>
                      <a:avLst/>
                      <a:gdLst>
                        <a:gd name="T0" fmla="*/ 0 w 56"/>
                        <a:gd name="T1" fmla="*/ 0 h 816"/>
                        <a:gd name="T2" fmla="*/ 48 w 56"/>
                        <a:gd name="T3" fmla="*/ 144 h 816"/>
                        <a:gd name="T4" fmla="*/ 0 w 56"/>
                        <a:gd name="T5" fmla="*/ 288 h 816"/>
                        <a:gd name="T6" fmla="*/ 48 w 56"/>
                        <a:gd name="T7" fmla="*/ 432 h 816"/>
                        <a:gd name="T8" fmla="*/ 0 w 56"/>
                        <a:gd name="T9" fmla="*/ 624 h 816"/>
                        <a:gd name="T10" fmla="*/ 48 w 56"/>
                        <a:gd name="T11" fmla="*/ 816 h 816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</a:cxnLst>
                      <a:rect l="0" t="0" r="r" b="b"/>
                      <a:pathLst>
                        <a:path w="56" h="816">
                          <a:moveTo>
                            <a:pt x="0" y="0"/>
                          </a:moveTo>
                          <a:cubicBezTo>
                            <a:pt x="24" y="48"/>
                            <a:pt x="48" y="96"/>
                            <a:pt x="48" y="144"/>
                          </a:cubicBezTo>
                          <a:cubicBezTo>
                            <a:pt x="48" y="192"/>
                            <a:pt x="0" y="240"/>
                            <a:pt x="0" y="288"/>
                          </a:cubicBezTo>
                          <a:cubicBezTo>
                            <a:pt x="0" y="336"/>
                            <a:pt x="48" y="376"/>
                            <a:pt x="48" y="432"/>
                          </a:cubicBezTo>
                          <a:cubicBezTo>
                            <a:pt x="48" y="488"/>
                            <a:pt x="0" y="560"/>
                            <a:pt x="0" y="624"/>
                          </a:cubicBezTo>
                          <a:cubicBezTo>
                            <a:pt x="0" y="688"/>
                            <a:pt x="56" y="784"/>
                            <a:pt x="48" y="816"/>
                          </a:cubicBezTo>
                        </a:path>
                      </a:pathLst>
                    </a:custGeom>
                    <a:noFill/>
                    <a:ln w="38100">
                      <a:solidFill>
                        <a:schemeClr val="bg1"/>
                      </a:solidFill>
                      <a:round/>
                      <a:headEnd/>
                      <a:tailEnd type="none" w="med" len="med"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pPr algn="ctr"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it-IT" smtClean="0">
                        <a:solidFill>
                          <a:srgbClr val="000000"/>
                        </a:solidFill>
                        <a:latin typeface="Arial" charset="0"/>
                        <a:ea typeface="ＭＳ Ｐゴシック" charset="0"/>
                      </a:endParaRPr>
                    </a:p>
                  </p:txBody>
                </p:sp>
                <p:sp>
                  <p:nvSpPr>
                    <p:cNvPr id="14533" name="Line 197"/>
                    <p:cNvSpPr>
                      <a:spLocks noChangeShapeType="1"/>
                    </p:cNvSpPr>
                    <p:nvPr/>
                  </p:nvSpPr>
                  <p:spPr bwMode="auto">
                    <a:xfrm rot="-1085967">
                      <a:off x="1516" y="1989"/>
                      <a:ext cx="0" cy="73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bg1"/>
                      </a:solidFill>
                      <a:round/>
                      <a:headEnd/>
                      <a:tailEnd type="triangle" w="med" len="med"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pPr algn="ctr"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it-IT" smtClean="0">
                        <a:solidFill>
                          <a:srgbClr val="000000"/>
                        </a:solidFill>
                        <a:latin typeface="Arial" charset="0"/>
                        <a:ea typeface="ＭＳ Ｐゴシック" charset="0"/>
                      </a:endParaRPr>
                    </a:p>
                  </p:txBody>
                </p:sp>
              </p:grpSp>
              <p:sp>
                <p:nvSpPr>
                  <p:cNvPr id="14534" name="Text Box 19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554" y="1392"/>
                    <a:ext cx="270" cy="173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>
                    <a:spAutoFit/>
                  </a:bodyPr>
                  <a:lstStyle/>
                  <a:p>
                    <a:pPr algn="ctr" defTabSz="9144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</a:pPr>
                    <a:r>
                      <a:rPr lang="en-US" sz="1200" b="1" smtClean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imes New Roman" charset="0"/>
                        <a:ea typeface="ＭＳ Ｐゴシック" charset="0"/>
                      </a:rPr>
                      <a:t>h</a:t>
                    </a:r>
                    <a:r>
                      <a:rPr lang="en-US" sz="1200" b="1" smtClean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imes New Roman" charset="0"/>
                        <a:ea typeface="ＭＳ Ｐゴシック" charset="0"/>
                        <a:sym typeface="Symbol" charset="0"/>
                      </a:rPr>
                      <a:t></a:t>
                    </a:r>
                  </a:p>
                </p:txBody>
              </p:sp>
            </p:grpSp>
          </p:grpSp>
          <p:grpSp>
            <p:nvGrpSpPr>
              <p:cNvPr id="14535" name="Group 199"/>
              <p:cNvGrpSpPr>
                <a:grpSpLocks/>
              </p:cNvGrpSpPr>
              <p:nvPr/>
            </p:nvGrpSpPr>
            <p:grpSpPr bwMode="auto">
              <a:xfrm>
                <a:off x="169" y="2296"/>
                <a:ext cx="1346" cy="411"/>
                <a:chOff x="297" y="2440"/>
                <a:chExt cx="1346" cy="411"/>
              </a:xfrm>
            </p:grpSpPr>
            <p:sp>
              <p:nvSpPr>
                <p:cNvPr id="14536" name="Rectangle 200"/>
                <p:cNvSpPr>
                  <a:spLocks noChangeArrowheads="1"/>
                </p:cNvSpPr>
                <p:nvPr/>
              </p:nvSpPr>
              <p:spPr bwMode="auto">
                <a:xfrm>
                  <a:off x="328" y="2584"/>
                  <a:ext cx="1292" cy="240"/>
                </a:xfrm>
                <a:prstGeom prst="rect">
                  <a:avLst/>
                </a:prstGeom>
                <a:solidFill>
                  <a:srgbClr val="FFCC99"/>
                </a:solidFill>
                <a:ln w="9525">
                  <a:solidFill>
                    <a:srgbClr val="33CCCC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fr-FR" sz="2400" smtClean="0">
                    <a:solidFill>
                      <a:srgbClr val="000000"/>
                    </a:solidFill>
                    <a:latin typeface="Times New Roman" charset="0"/>
                    <a:ea typeface="ＭＳ Ｐゴシック" charset="0"/>
                  </a:endParaRPr>
                </a:p>
              </p:txBody>
            </p:sp>
            <p:sp>
              <p:nvSpPr>
                <p:cNvPr id="14537" name="Rectangle 201" descr="50%"/>
                <p:cNvSpPr>
                  <a:spLocks noChangeArrowheads="1"/>
                </p:cNvSpPr>
                <p:nvPr/>
              </p:nvSpPr>
              <p:spPr bwMode="auto">
                <a:xfrm>
                  <a:off x="328" y="2816"/>
                  <a:ext cx="1292" cy="35"/>
                </a:xfrm>
                <a:prstGeom prst="rect">
                  <a:avLst/>
                </a:prstGeom>
                <a:pattFill prst="pct50">
                  <a:fgClr>
                    <a:srgbClr val="3366FF"/>
                  </a:fgClr>
                  <a:bgClr>
                    <a:srgbClr val="FFFFFF"/>
                  </a:bgClr>
                </a:pattFill>
                <a:ln w="9525">
                  <a:solidFill>
                    <a:schemeClr val="bg2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it-IT" smtClean="0">
                    <a:solidFill>
                      <a:srgbClr val="000000"/>
                    </a:solidFill>
                    <a:latin typeface="Arial" charset="0"/>
                    <a:ea typeface="ＭＳ Ｐゴシック" charset="0"/>
                  </a:endParaRPr>
                </a:p>
              </p:txBody>
            </p:sp>
            <p:sp>
              <p:nvSpPr>
                <p:cNvPr id="14538" name="Line 202"/>
                <p:cNvSpPr>
                  <a:spLocks noChangeShapeType="1"/>
                </p:cNvSpPr>
                <p:nvPr/>
              </p:nvSpPr>
              <p:spPr bwMode="auto">
                <a:xfrm>
                  <a:off x="1628" y="2440"/>
                  <a:ext cx="0" cy="384"/>
                </a:xfrm>
                <a:prstGeom prst="line">
                  <a:avLst/>
                </a:prstGeom>
                <a:noFill/>
                <a:ln w="9525">
                  <a:solidFill>
                    <a:srgbClr val="00FFFF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 algn="ctr"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it-IT" smtClean="0">
                    <a:solidFill>
                      <a:srgbClr val="000000"/>
                    </a:solidFill>
                    <a:latin typeface="Arial" charset="0"/>
                    <a:ea typeface="ＭＳ Ｐゴシック" charset="0"/>
                  </a:endParaRPr>
                </a:p>
              </p:txBody>
            </p:sp>
            <p:sp>
              <p:nvSpPr>
                <p:cNvPr id="14539" name="Text Box 203"/>
                <p:cNvSpPr txBox="1">
                  <a:spLocks noChangeArrowheads="1"/>
                </p:cNvSpPr>
                <p:nvPr/>
              </p:nvSpPr>
              <p:spPr bwMode="auto">
                <a:xfrm>
                  <a:off x="330" y="2657"/>
                  <a:ext cx="750" cy="17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pPr algn="ctr"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1200" b="1" smtClean="0">
                      <a:solidFill>
                        <a:srgbClr val="000000"/>
                      </a:solidFill>
                      <a:latin typeface="Times New Roman" charset="0"/>
                      <a:ea typeface="ＭＳ Ｐゴシック" charset="0"/>
                    </a:rPr>
                    <a:t>p</a:t>
                  </a:r>
                  <a:r>
                    <a:rPr lang="en-US" sz="1200" b="1" baseline="30000" smtClean="0">
                      <a:solidFill>
                        <a:srgbClr val="000000"/>
                      </a:solidFill>
                      <a:latin typeface="Times New Roman" charset="0"/>
                      <a:ea typeface="ＭＳ Ｐゴシック" charset="0"/>
                    </a:rPr>
                    <a:t>+</a:t>
                  </a:r>
                  <a:r>
                    <a:rPr lang="en-US" sz="1200" b="1" smtClean="0">
                      <a:solidFill>
                        <a:srgbClr val="000000"/>
                      </a:solidFill>
                      <a:latin typeface="Times New Roman" charset="0"/>
                      <a:ea typeface="ＭＳ Ｐゴシック" charset="0"/>
                    </a:rPr>
                    <a:t> silicon</a:t>
                  </a:r>
                  <a:r>
                    <a:rPr lang="it-IT" sz="1200" b="1" smtClean="0">
                      <a:solidFill>
                        <a:srgbClr val="000000"/>
                      </a:solidFill>
                      <a:latin typeface="Times New Roman" charset="0"/>
                      <a:ea typeface="ＭＳ Ｐゴシック" charset="0"/>
                    </a:rPr>
                    <a:t> wafer</a:t>
                  </a:r>
                  <a:endParaRPr lang="en-US" sz="1200" b="1" smtClean="0">
                    <a:solidFill>
                      <a:srgbClr val="000000"/>
                    </a:solidFill>
                    <a:latin typeface="Times New Roman" charset="0"/>
                    <a:ea typeface="ＭＳ Ｐゴシック" charset="0"/>
                    <a:sym typeface="Symbol" charset="0"/>
                  </a:endParaRPr>
                </a:p>
              </p:txBody>
            </p:sp>
            <p:grpSp>
              <p:nvGrpSpPr>
                <p:cNvPr id="14540" name="Group 204"/>
                <p:cNvGrpSpPr>
                  <a:grpSpLocks/>
                </p:cNvGrpSpPr>
                <p:nvPr/>
              </p:nvGrpSpPr>
              <p:grpSpPr bwMode="auto">
                <a:xfrm>
                  <a:off x="297" y="2680"/>
                  <a:ext cx="59" cy="34"/>
                  <a:chOff x="1488" y="2754"/>
                  <a:chExt cx="144" cy="78"/>
                </a:xfrm>
              </p:grpSpPr>
              <p:sp>
                <p:nvSpPr>
                  <p:cNvPr id="14541" name="Freeform 205"/>
                  <p:cNvSpPr>
                    <a:spLocks/>
                  </p:cNvSpPr>
                  <p:nvPr/>
                </p:nvSpPr>
                <p:spPr bwMode="auto">
                  <a:xfrm>
                    <a:off x="1488" y="2784"/>
                    <a:ext cx="144" cy="48"/>
                  </a:xfrm>
                  <a:custGeom>
                    <a:avLst/>
                    <a:gdLst>
                      <a:gd name="T0" fmla="*/ 0 w 144"/>
                      <a:gd name="T1" fmla="*/ 0 h 48"/>
                      <a:gd name="T2" fmla="*/ 48 w 144"/>
                      <a:gd name="T3" fmla="*/ 48 h 48"/>
                      <a:gd name="T4" fmla="*/ 96 w 144"/>
                      <a:gd name="T5" fmla="*/ 0 h 48"/>
                      <a:gd name="T6" fmla="*/ 144 w 144"/>
                      <a:gd name="T7" fmla="*/ 48 h 4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144" h="48">
                        <a:moveTo>
                          <a:pt x="0" y="0"/>
                        </a:moveTo>
                        <a:cubicBezTo>
                          <a:pt x="16" y="24"/>
                          <a:pt x="32" y="48"/>
                          <a:pt x="48" y="48"/>
                        </a:cubicBezTo>
                        <a:cubicBezTo>
                          <a:pt x="64" y="48"/>
                          <a:pt x="80" y="0"/>
                          <a:pt x="96" y="0"/>
                        </a:cubicBezTo>
                        <a:cubicBezTo>
                          <a:pt x="112" y="0"/>
                          <a:pt x="120" y="24"/>
                          <a:pt x="144" y="48"/>
                        </a:cubicBezTo>
                      </a:path>
                    </a:pathLst>
                  </a:cu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algn="ctr"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it-IT" smtClean="0">
                      <a:solidFill>
                        <a:srgbClr val="000000"/>
                      </a:solidFill>
                      <a:latin typeface="Arial" charset="0"/>
                      <a:ea typeface="ＭＳ Ｐゴシック" charset="0"/>
                    </a:endParaRPr>
                  </a:p>
                </p:txBody>
              </p:sp>
              <p:sp>
                <p:nvSpPr>
                  <p:cNvPr id="14542" name="Freeform 206"/>
                  <p:cNvSpPr>
                    <a:spLocks/>
                  </p:cNvSpPr>
                  <p:nvPr/>
                </p:nvSpPr>
                <p:spPr bwMode="auto">
                  <a:xfrm>
                    <a:off x="1488" y="2754"/>
                    <a:ext cx="144" cy="48"/>
                  </a:xfrm>
                  <a:custGeom>
                    <a:avLst/>
                    <a:gdLst>
                      <a:gd name="T0" fmla="*/ 0 w 144"/>
                      <a:gd name="T1" fmla="*/ 0 h 48"/>
                      <a:gd name="T2" fmla="*/ 48 w 144"/>
                      <a:gd name="T3" fmla="*/ 48 h 48"/>
                      <a:gd name="T4" fmla="*/ 96 w 144"/>
                      <a:gd name="T5" fmla="*/ 0 h 48"/>
                      <a:gd name="T6" fmla="*/ 144 w 144"/>
                      <a:gd name="T7" fmla="*/ 48 h 4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144" h="48">
                        <a:moveTo>
                          <a:pt x="0" y="0"/>
                        </a:moveTo>
                        <a:cubicBezTo>
                          <a:pt x="16" y="24"/>
                          <a:pt x="32" y="48"/>
                          <a:pt x="48" y="48"/>
                        </a:cubicBezTo>
                        <a:cubicBezTo>
                          <a:pt x="64" y="48"/>
                          <a:pt x="80" y="0"/>
                          <a:pt x="96" y="0"/>
                        </a:cubicBezTo>
                        <a:cubicBezTo>
                          <a:pt x="112" y="0"/>
                          <a:pt x="120" y="24"/>
                          <a:pt x="144" y="48"/>
                        </a:cubicBezTo>
                      </a:path>
                    </a:pathLst>
                  </a:cu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algn="ctr"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it-IT" smtClean="0">
                      <a:solidFill>
                        <a:srgbClr val="000000"/>
                      </a:solidFill>
                      <a:latin typeface="Arial" charset="0"/>
                      <a:ea typeface="ＭＳ Ｐゴシック" charset="0"/>
                    </a:endParaRPr>
                  </a:p>
                </p:txBody>
              </p:sp>
            </p:grpSp>
            <p:grpSp>
              <p:nvGrpSpPr>
                <p:cNvPr id="14543" name="Group 207"/>
                <p:cNvGrpSpPr>
                  <a:grpSpLocks/>
                </p:cNvGrpSpPr>
                <p:nvPr/>
              </p:nvGrpSpPr>
              <p:grpSpPr bwMode="auto">
                <a:xfrm>
                  <a:off x="1584" y="2680"/>
                  <a:ext cx="59" cy="34"/>
                  <a:chOff x="1488" y="2754"/>
                  <a:chExt cx="144" cy="78"/>
                </a:xfrm>
              </p:grpSpPr>
              <p:sp>
                <p:nvSpPr>
                  <p:cNvPr id="14544" name="Freeform 208"/>
                  <p:cNvSpPr>
                    <a:spLocks/>
                  </p:cNvSpPr>
                  <p:nvPr/>
                </p:nvSpPr>
                <p:spPr bwMode="auto">
                  <a:xfrm>
                    <a:off x="1488" y="2784"/>
                    <a:ext cx="144" cy="48"/>
                  </a:xfrm>
                  <a:custGeom>
                    <a:avLst/>
                    <a:gdLst>
                      <a:gd name="T0" fmla="*/ 0 w 144"/>
                      <a:gd name="T1" fmla="*/ 0 h 48"/>
                      <a:gd name="T2" fmla="*/ 48 w 144"/>
                      <a:gd name="T3" fmla="*/ 48 h 48"/>
                      <a:gd name="T4" fmla="*/ 96 w 144"/>
                      <a:gd name="T5" fmla="*/ 0 h 48"/>
                      <a:gd name="T6" fmla="*/ 144 w 144"/>
                      <a:gd name="T7" fmla="*/ 48 h 4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144" h="48">
                        <a:moveTo>
                          <a:pt x="0" y="0"/>
                        </a:moveTo>
                        <a:cubicBezTo>
                          <a:pt x="16" y="24"/>
                          <a:pt x="32" y="48"/>
                          <a:pt x="48" y="48"/>
                        </a:cubicBezTo>
                        <a:cubicBezTo>
                          <a:pt x="64" y="48"/>
                          <a:pt x="80" y="0"/>
                          <a:pt x="96" y="0"/>
                        </a:cubicBezTo>
                        <a:cubicBezTo>
                          <a:pt x="112" y="0"/>
                          <a:pt x="120" y="24"/>
                          <a:pt x="144" y="48"/>
                        </a:cubicBezTo>
                      </a:path>
                    </a:pathLst>
                  </a:cu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algn="ctr"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it-IT" smtClean="0">
                      <a:solidFill>
                        <a:srgbClr val="000000"/>
                      </a:solidFill>
                      <a:latin typeface="Arial" charset="0"/>
                      <a:ea typeface="ＭＳ Ｐゴシック" charset="0"/>
                    </a:endParaRPr>
                  </a:p>
                </p:txBody>
              </p:sp>
              <p:sp>
                <p:nvSpPr>
                  <p:cNvPr id="14545" name="Freeform 209"/>
                  <p:cNvSpPr>
                    <a:spLocks/>
                  </p:cNvSpPr>
                  <p:nvPr/>
                </p:nvSpPr>
                <p:spPr bwMode="auto">
                  <a:xfrm>
                    <a:off x="1488" y="2754"/>
                    <a:ext cx="144" cy="48"/>
                  </a:xfrm>
                  <a:custGeom>
                    <a:avLst/>
                    <a:gdLst>
                      <a:gd name="T0" fmla="*/ 0 w 144"/>
                      <a:gd name="T1" fmla="*/ 0 h 48"/>
                      <a:gd name="T2" fmla="*/ 48 w 144"/>
                      <a:gd name="T3" fmla="*/ 48 h 48"/>
                      <a:gd name="T4" fmla="*/ 96 w 144"/>
                      <a:gd name="T5" fmla="*/ 0 h 48"/>
                      <a:gd name="T6" fmla="*/ 144 w 144"/>
                      <a:gd name="T7" fmla="*/ 48 h 4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144" h="48">
                        <a:moveTo>
                          <a:pt x="0" y="0"/>
                        </a:moveTo>
                        <a:cubicBezTo>
                          <a:pt x="16" y="24"/>
                          <a:pt x="32" y="48"/>
                          <a:pt x="48" y="48"/>
                        </a:cubicBezTo>
                        <a:cubicBezTo>
                          <a:pt x="64" y="48"/>
                          <a:pt x="80" y="0"/>
                          <a:pt x="96" y="0"/>
                        </a:cubicBezTo>
                        <a:cubicBezTo>
                          <a:pt x="112" y="0"/>
                          <a:pt x="120" y="24"/>
                          <a:pt x="144" y="48"/>
                        </a:cubicBezTo>
                      </a:path>
                    </a:pathLst>
                  </a:cu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algn="ctr"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it-IT" smtClean="0">
                      <a:solidFill>
                        <a:srgbClr val="000000"/>
                      </a:solidFill>
                      <a:latin typeface="Arial" charset="0"/>
                      <a:ea typeface="ＭＳ Ｐゴシック" charset="0"/>
                    </a:endParaRPr>
                  </a:p>
                </p:txBody>
              </p:sp>
            </p:grpSp>
            <p:sp>
              <p:nvSpPr>
                <p:cNvPr id="14546" name="Line 210"/>
                <p:cNvSpPr>
                  <a:spLocks noChangeShapeType="1"/>
                </p:cNvSpPr>
                <p:nvPr/>
              </p:nvSpPr>
              <p:spPr bwMode="auto">
                <a:xfrm>
                  <a:off x="328" y="2448"/>
                  <a:ext cx="0" cy="384"/>
                </a:xfrm>
                <a:prstGeom prst="line">
                  <a:avLst/>
                </a:prstGeom>
                <a:noFill/>
                <a:ln w="9525">
                  <a:solidFill>
                    <a:srgbClr val="00FFFF"/>
                  </a:solidFill>
                  <a:prstDash val="dash"/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it-IT" smtClean="0">
                    <a:solidFill>
                      <a:srgbClr val="000000"/>
                    </a:solidFill>
                    <a:latin typeface="Arial" charset="0"/>
                    <a:ea typeface="ＭＳ Ｐゴシック" charset="0"/>
                  </a:endParaRPr>
                </a:p>
              </p:txBody>
            </p:sp>
          </p:grpSp>
          <p:grpSp>
            <p:nvGrpSpPr>
              <p:cNvPr id="14547" name="Group 211"/>
              <p:cNvGrpSpPr>
                <a:grpSpLocks/>
              </p:cNvGrpSpPr>
              <p:nvPr/>
            </p:nvGrpSpPr>
            <p:grpSpPr bwMode="auto">
              <a:xfrm>
                <a:off x="1872" y="1027"/>
                <a:ext cx="720" cy="437"/>
                <a:chOff x="1904" y="1027"/>
                <a:chExt cx="720" cy="437"/>
              </a:xfrm>
            </p:grpSpPr>
            <p:sp>
              <p:nvSpPr>
                <p:cNvPr id="14548" name="Rectangle 212"/>
                <p:cNvSpPr>
                  <a:spLocks noChangeArrowheads="1"/>
                </p:cNvSpPr>
                <p:nvPr/>
              </p:nvSpPr>
              <p:spPr bwMode="auto">
                <a:xfrm>
                  <a:off x="2035" y="1416"/>
                  <a:ext cx="64" cy="48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anchor="ctr">
                  <a:spAutoFit/>
                </a:bodyPr>
                <a:lstStyle/>
                <a:p>
                  <a:pPr algn="ctr"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it-IT" smtClean="0">
                    <a:solidFill>
                      <a:srgbClr val="000000"/>
                    </a:solidFill>
                    <a:latin typeface="Arial" charset="0"/>
                    <a:ea typeface="ＭＳ Ｐゴシック" charset="0"/>
                  </a:endParaRPr>
                </a:p>
              </p:txBody>
            </p:sp>
            <p:sp>
              <p:nvSpPr>
                <p:cNvPr id="14549" name="Line 213"/>
                <p:cNvSpPr>
                  <a:spLocks noChangeShapeType="1"/>
                </p:cNvSpPr>
                <p:nvPr/>
              </p:nvSpPr>
              <p:spPr bwMode="auto">
                <a:xfrm flipV="1">
                  <a:off x="2063" y="1188"/>
                  <a:ext cx="0" cy="227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 algn="ctr"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it-IT" smtClean="0">
                    <a:solidFill>
                      <a:srgbClr val="000000"/>
                    </a:solidFill>
                    <a:latin typeface="Arial" charset="0"/>
                    <a:ea typeface="ＭＳ Ｐゴシック" charset="0"/>
                  </a:endParaRPr>
                </a:p>
              </p:txBody>
            </p:sp>
            <p:sp>
              <p:nvSpPr>
                <p:cNvPr id="14550" name="Rectangle 214"/>
                <p:cNvSpPr>
                  <a:spLocks noChangeArrowheads="1"/>
                </p:cNvSpPr>
                <p:nvPr/>
              </p:nvSpPr>
              <p:spPr bwMode="auto">
                <a:xfrm>
                  <a:off x="1904" y="1027"/>
                  <a:ext cx="720" cy="17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 algn="ctr"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it-IT" sz="1200" b="1" smtClean="0">
                      <a:solidFill>
                        <a:srgbClr val="000000"/>
                      </a:solidFill>
                      <a:latin typeface="Times New Roman" charset="0"/>
                      <a:ea typeface="ＭＳ Ｐゴシック" charset="0"/>
                    </a:rPr>
                    <a:t>Front contact</a:t>
                  </a:r>
                </a:p>
              </p:txBody>
            </p:sp>
            <p:sp>
              <p:nvSpPr>
                <p:cNvPr id="14551" name="Oval 215"/>
                <p:cNvSpPr>
                  <a:spLocks noChangeArrowheads="1"/>
                </p:cNvSpPr>
                <p:nvPr/>
              </p:nvSpPr>
              <p:spPr bwMode="auto">
                <a:xfrm>
                  <a:off x="2048" y="1168"/>
                  <a:ext cx="34" cy="34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it-IT" smtClean="0">
                    <a:solidFill>
                      <a:srgbClr val="000000"/>
                    </a:solidFill>
                    <a:latin typeface="Arial" charset="0"/>
                    <a:ea typeface="ＭＳ Ｐゴシック" charset="0"/>
                  </a:endParaRPr>
                </a:p>
              </p:txBody>
            </p:sp>
          </p:grpSp>
        </p:grpSp>
      </p:grpSp>
      <p:sp>
        <p:nvSpPr>
          <p:cNvPr id="14553" name="Text Box 217"/>
          <p:cNvSpPr txBox="1">
            <a:spLocks noChangeArrowheads="1"/>
          </p:cNvSpPr>
          <p:nvPr/>
        </p:nvSpPr>
        <p:spPr bwMode="auto">
          <a:xfrm>
            <a:off x="4833938" y="3789363"/>
            <a:ext cx="1274762" cy="3762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33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it-IT" smtClean="0">
                <a:solidFill>
                  <a:srgbClr val="FF3300"/>
                </a:solidFill>
                <a:latin typeface="Times New Roman" charset="0"/>
                <a:ea typeface="ＭＳ Ｐゴシック" charset="0"/>
              </a:rPr>
              <a:t>     </a:t>
            </a:r>
            <a:r>
              <a:rPr lang="it-IT" b="1" smtClean="0">
                <a:solidFill>
                  <a:srgbClr val="FF3300"/>
                </a:solidFill>
                <a:latin typeface="Times New Roman" charset="0"/>
                <a:ea typeface="ＭＳ Ｐゴシック" charset="0"/>
              </a:rPr>
              <a:t>- V</a:t>
            </a:r>
            <a:r>
              <a:rPr lang="it-IT" b="1" baseline="-25000" smtClean="0">
                <a:solidFill>
                  <a:srgbClr val="FF3300"/>
                </a:solidFill>
                <a:latin typeface="Times New Roman" charset="0"/>
                <a:ea typeface="ＭＳ Ｐゴシック" charset="0"/>
              </a:rPr>
              <a:t>bias</a:t>
            </a:r>
            <a:r>
              <a:rPr lang="it-IT" b="1" smtClean="0">
                <a:solidFill>
                  <a:srgbClr val="FF3300"/>
                </a:solidFill>
                <a:latin typeface="Times New Roman" charset="0"/>
                <a:ea typeface="ＭＳ Ｐゴシック" charset="0"/>
              </a:rPr>
              <a:t> </a:t>
            </a:r>
            <a:endParaRPr lang="en-US" sz="1400" b="1" smtClean="0">
              <a:solidFill>
                <a:srgbClr val="FF3300"/>
              </a:solidFill>
              <a:latin typeface="Times New Roman" charset="0"/>
              <a:ea typeface="ＭＳ Ｐゴシック" charset="0"/>
            </a:endParaRPr>
          </a:p>
        </p:txBody>
      </p:sp>
      <p:grpSp>
        <p:nvGrpSpPr>
          <p:cNvPr id="14554" name="Group 218"/>
          <p:cNvGrpSpPr>
            <a:grpSpLocks/>
          </p:cNvGrpSpPr>
          <p:nvPr/>
        </p:nvGrpSpPr>
        <p:grpSpPr bwMode="auto">
          <a:xfrm>
            <a:off x="4864100" y="3151188"/>
            <a:ext cx="736600" cy="254000"/>
            <a:chOff x="2304" y="2296"/>
            <a:chExt cx="527" cy="182"/>
          </a:xfrm>
        </p:grpSpPr>
        <p:sp>
          <p:nvSpPr>
            <p:cNvPr id="14555" name="Line 219"/>
            <p:cNvSpPr>
              <a:spLocks noChangeShapeType="1"/>
            </p:cNvSpPr>
            <p:nvPr/>
          </p:nvSpPr>
          <p:spPr bwMode="auto">
            <a:xfrm rot="-5400000">
              <a:off x="2550" y="2058"/>
              <a:ext cx="0" cy="4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it-IT" smtClean="0">
                <a:solidFill>
                  <a:srgbClr val="000000"/>
                </a:solidFill>
                <a:latin typeface="Arial" charset="0"/>
                <a:ea typeface="ＭＳ Ｐゴシック" charset="0"/>
              </a:endParaRPr>
            </a:p>
          </p:txBody>
        </p:sp>
        <p:sp>
          <p:nvSpPr>
            <p:cNvPr id="14556" name="Text Box 220"/>
            <p:cNvSpPr txBox="1">
              <a:spLocks noChangeArrowheads="1"/>
            </p:cNvSpPr>
            <p:nvPr/>
          </p:nvSpPr>
          <p:spPr bwMode="auto">
            <a:xfrm>
              <a:off x="2351" y="2296"/>
              <a:ext cx="480" cy="18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3300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JM" sz="1600" b="1" smtClean="0">
                  <a:solidFill>
                    <a:srgbClr val="FF3300"/>
                  </a:solidFill>
                  <a:latin typeface="Times New Roman" charset="0"/>
                  <a:ea typeface="ＭＳ Ｐゴシック" charset="0"/>
                </a:rPr>
                <a:t>n pixels</a:t>
              </a:r>
            </a:p>
          </p:txBody>
        </p:sp>
      </p:grpSp>
      <p:grpSp>
        <p:nvGrpSpPr>
          <p:cNvPr id="14557" name="Group 221"/>
          <p:cNvGrpSpPr>
            <a:grpSpLocks/>
          </p:cNvGrpSpPr>
          <p:nvPr/>
        </p:nvGrpSpPr>
        <p:grpSpPr bwMode="auto">
          <a:xfrm>
            <a:off x="4102100" y="1606550"/>
            <a:ext cx="1698625" cy="2459038"/>
            <a:chOff x="2584" y="1418"/>
            <a:chExt cx="1070" cy="1549"/>
          </a:xfrm>
        </p:grpSpPr>
        <p:grpSp>
          <p:nvGrpSpPr>
            <p:cNvPr id="14558" name="Group 222"/>
            <p:cNvGrpSpPr>
              <a:grpSpLocks/>
            </p:cNvGrpSpPr>
            <p:nvPr/>
          </p:nvGrpSpPr>
          <p:grpSpPr bwMode="auto">
            <a:xfrm rot="-5400000">
              <a:off x="2143" y="1922"/>
              <a:ext cx="1186" cy="191"/>
              <a:chOff x="231" y="1488"/>
              <a:chExt cx="1545" cy="240"/>
            </a:xfrm>
          </p:grpSpPr>
          <p:sp>
            <p:nvSpPr>
              <p:cNvPr id="14559" name="AutoShape 223"/>
              <p:cNvSpPr>
                <a:spLocks noChangeArrowheads="1"/>
              </p:cNvSpPr>
              <p:nvPr/>
            </p:nvSpPr>
            <p:spPr bwMode="auto">
              <a:xfrm rot="5394883">
                <a:off x="600" y="1513"/>
                <a:ext cx="237" cy="192"/>
              </a:xfrm>
              <a:prstGeom prst="triangle">
                <a:avLst>
                  <a:gd name="adj" fmla="val 51199"/>
                </a:avLst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3300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it-IT" smtClean="0">
                  <a:solidFill>
                    <a:srgbClr val="000000"/>
                  </a:solidFill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14560" name="Line 224"/>
              <p:cNvSpPr>
                <a:spLocks noChangeShapeType="1"/>
              </p:cNvSpPr>
              <p:nvPr/>
            </p:nvSpPr>
            <p:spPr bwMode="auto">
              <a:xfrm>
                <a:off x="819" y="1488"/>
                <a:ext cx="0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algn="ctr"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it-IT" smtClean="0">
                  <a:solidFill>
                    <a:srgbClr val="000000"/>
                  </a:solidFill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14561" name="Line 225"/>
              <p:cNvSpPr>
                <a:spLocks noChangeShapeType="1"/>
              </p:cNvSpPr>
              <p:nvPr/>
            </p:nvSpPr>
            <p:spPr bwMode="auto">
              <a:xfrm>
                <a:off x="231" y="1596"/>
                <a:ext cx="38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algn="ctr"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it-IT" smtClean="0">
                  <a:solidFill>
                    <a:srgbClr val="000000"/>
                  </a:solidFill>
                  <a:latin typeface="Arial" charset="0"/>
                  <a:ea typeface="ＭＳ Ｐゴシック" charset="0"/>
                </a:endParaRPr>
              </a:p>
            </p:txBody>
          </p:sp>
          <p:grpSp>
            <p:nvGrpSpPr>
              <p:cNvPr id="14562" name="Group 226"/>
              <p:cNvGrpSpPr>
                <a:grpSpLocks/>
              </p:cNvGrpSpPr>
              <p:nvPr/>
            </p:nvGrpSpPr>
            <p:grpSpPr bwMode="auto">
              <a:xfrm>
                <a:off x="1113" y="1509"/>
                <a:ext cx="384" cy="126"/>
                <a:chOff x="1248" y="1554"/>
                <a:chExt cx="393" cy="156"/>
              </a:xfrm>
            </p:grpSpPr>
            <p:grpSp>
              <p:nvGrpSpPr>
                <p:cNvPr id="14563" name="Group 227"/>
                <p:cNvGrpSpPr>
                  <a:grpSpLocks/>
                </p:cNvGrpSpPr>
                <p:nvPr/>
              </p:nvGrpSpPr>
              <p:grpSpPr bwMode="auto">
                <a:xfrm>
                  <a:off x="1248" y="1554"/>
                  <a:ext cx="339" cy="156"/>
                  <a:chOff x="1248" y="1572"/>
                  <a:chExt cx="339" cy="156"/>
                </a:xfrm>
              </p:grpSpPr>
              <p:sp>
                <p:nvSpPr>
                  <p:cNvPr id="14564" name="Line 228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248" y="1584"/>
                    <a:ext cx="48" cy="96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algn="ctr"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it-IT" smtClean="0">
                      <a:solidFill>
                        <a:srgbClr val="000000"/>
                      </a:solidFill>
                      <a:latin typeface="Arial" charset="0"/>
                      <a:ea typeface="ＭＳ Ｐゴシック" charset="0"/>
                    </a:endParaRPr>
                  </a:p>
                </p:txBody>
              </p:sp>
              <p:sp>
                <p:nvSpPr>
                  <p:cNvPr id="14565" name="Line 229"/>
                  <p:cNvSpPr>
                    <a:spLocks noChangeShapeType="1"/>
                  </p:cNvSpPr>
                  <p:nvPr/>
                </p:nvSpPr>
                <p:spPr bwMode="auto">
                  <a:xfrm>
                    <a:off x="1296" y="1584"/>
                    <a:ext cx="48" cy="144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algn="ctr"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it-IT" smtClean="0">
                      <a:solidFill>
                        <a:srgbClr val="000000"/>
                      </a:solidFill>
                      <a:latin typeface="Arial" charset="0"/>
                      <a:ea typeface="ＭＳ Ｐゴシック" charset="0"/>
                    </a:endParaRPr>
                  </a:p>
                </p:txBody>
              </p:sp>
              <p:sp>
                <p:nvSpPr>
                  <p:cNvPr id="14566" name="Line 230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344" y="1584"/>
                    <a:ext cx="48" cy="144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algn="ctr"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it-IT" smtClean="0">
                      <a:solidFill>
                        <a:srgbClr val="000000"/>
                      </a:solidFill>
                      <a:latin typeface="Arial" charset="0"/>
                      <a:ea typeface="ＭＳ Ｐゴシック" charset="0"/>
                    </a:endParaRPr>
                  </a:p>
                </p:txBody>
              </p:sp>
              <p:sp>
                <p:nvSpPr>
                  <p:cNvPr id="14567" name="Line 231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440" y="1581"/>
                    <a:ext cx="48" cy="144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algn="ctr"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it-IT" smtClean="0">
                      <a:solidFill>
                        <a:srgbClr val="000000"/>
                      </a:solidFill>
                      <a:latin typeface="Arial" charset="0"/>
                      <a:ea typeface="ＭＳ Ｐゴシック" charset="0"/>
                    </a:endParaRPr>
                  </a:p>
                </p:txBody>
              </p:sp>
              <p:sp>
                <p:nvSpPr>
                  <p:cNvPr id="14568" name="Line 232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539" y="1572"/>
                    <a:ext cx="48" cy="144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algn="ctr"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it-IT" smtClean="0">
                      <a:solidFill>
                        <a:srgbClr val="000000"/>
                      </a:solidFill>
                      <a:latin typeface="Arial" charset="0"/>
                      <a:ea typeface="ＭＳ Ｐゴシック" charset="0"/>
                    </a:endParaRPr>
                  </a:p>
                </p:txBody>
              </p:sp>
              <p:sp>
                <p:nvSpPr>
                  <p:cNvPr id="14569" name="Line 233"/>
                  <p:cNvSpPr>
                    <a:spLocks noChangeShapeType="1"/>
                  </p:cNvSpPr>
                  <p:nvPr/>
                </p:nvSpPr>
                <p:spPr bwMode="auto">
                  <a:xfrm>
                    <a:off x="1392" y="1584"/>
                    <a:ext cx="48" cy="144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algn="ctr"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it-IT" smtClean="0">
                      <a:solidFill>
                        <a:srgbClr val="000000"/>
                      </a:solidFill>
                      <a:latin typeface="Arial" charset="0"/>
                      <a:ea typeface="ＭＳ Ｐゴシック" charset="0"/>
                    </a:endParaRPr>
                  </a:p>
                </p:txBody>
              </p:sp>
              <p:sp>
                <p:nvSpPr>
                  <p:cNvPr id="14570" name="Line 234"/>
                  <p:cNvSpPr>
                    <a:spLocks noChangeShapeType="1"/>
                  </p:cNvSpPr>
                  <p:nvPr/>
                </p:nvSpPr>
                <p:spPr bwMode="auto">
                  <a:xfrm>
                    <a:off x="1491" y="1584"/>
                    <a:ext cx="48" cy="144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algn="ctr"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it-IT" smtClean="0">
                      <a:solidFill>
                        <a:srgbClr val="000000"/>
                      </a:solidFill>
                      <a:latin typeface="Arial" charset="0"/>
                      <a:ea typeface="ＭＳ Ｐゴシック" charset="0"/>
                    </a:endParaRPr>
                  </a:p>
                </p:txBody>
              </p:sp>
            </p:grpSp>
            <p:sp>
              <p:nvSpPr>
                <p:cNvPr id="14571" name="Line 235"/>
                <p:cNvSpPr>
                  <a:spLocks noChangeShapeType="1"/>
                </p:cNvSpPr>
                <p:nvPr/>
              </p:nvSpPr>
              <p:spPr bwMode="auto">
                <a:xfrm>
                  <a:off x="1593" y="1554"/>
                  <a:ext cx="48" cy="9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algn="ctr"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it-IT" smtClean="0">
                    <a:solidFill>
                      <a:srgbClr val="000000"/>
                    </a:solidFill>
                    <a:latin typeface="Arial" charset="0"/>
                    <a:ea typeface="ＭＳ Ｐゴシック" charset="0"/>
                  </a:endParaRPr>
                </a:p>
              </p:txBody>
            </p:sp>
          </p:grpSp>
          <p:sp>
            <p:nvSpPr>
              <p:cNvPr id="14572" name="Line 236"/>
              <p:cNvSpPr>
                <a:spLocks noChangeShapeType="1"/>
              </p:cNvSpPr>
              <p:nvPr/>
            </p:nvSpPr>
            <p:spPr bwMode="auto">
              <a:xfrm>
                <a:off x="816" y="1611"/>
                <a:ext cx="28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algn="ctr"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it-IT" smtClean="0">
                  <a:solidFill>
                    <a:srgbClr val="000000"/>
                  </a:solidFill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14573" name="Line 237"/>
              <p:cNvSpPr>
                <a:spLocks noChangeShapeType="1"/>
              </p:cNvSpPr>
              <p:nvPr/>
            </p:nvSpPr>
            <p:spPr bwMode="auto">
              <a:xfrm>
                <a:off x="1488" y="1593"/>
                <a:ext cx="28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algn="ctr"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it-IT" smtClean="0">
                  <a:solidFill>
                    <a:srgbClr val="000000"/>
                  </a:solidFill>
                  <a:latin typeface="Arial" charset="0"/>
                  <a:ea typeface="ＭＳ Ｐゴシック" charset="0"/>
                </a:endParaRPr>
              </a:p>
            </p:txBody>
          </p:sp>
        </p:grpSp>
        <p:grpSp>
          <p:nvGrpSpPr>
            <p:cNvPr id="14574" name="Group 238"/>
            <p:cNvGrpSpPr>
              <a:grpSpLocks/>
            </p:cNvGrpSpPr>
            <p:nvPr/>
          </p:nvGrpSpPr>
          <p:grpSpPr bwMode="auto">
            <a:xfrm rot="-5400000">
              <a:off x="2455" y="1923"/>
              <a:ext cx="1186" cy="190"/>
              <a:chOff x="231" y="1488"/>
              <a:chExt cx="1545" cy="240"/>
            </a:xfrm>
          </p:grpSpPr>
          <p:sp>
            <p:nvSpPr>
              <p:cNvPr id="14575" name="AutoShape 239"/>
              <p:cNvSpPr>
                <a:spLocks noChangeArrowheads="1"/>
              </p:cNvSpPr>
              <p:nvPr/>
            </p:nvSpPr>
            <p:spPr bwMode="auto">
              <a:xfrm rot="5394883">
                <a:off x="600" y="1513"/>
                <a:ext cx="237" cy="192"/>
              </a:xfrm>
              <a:prstGeom prst="triangle">
                <a:avLst>
                  <a:gd name="adj" fmla="val 51199"/>
                </a:avLst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3300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it-IT" smtClean="0">
                  <a:solidFill>
                    <a:srgbClr val="000000"/>
                  </a:solidFill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14576" name="Line 240"/>
              <p:cNvSpPr>
                <a:spLocks noChangeShapeType="1"/>
              </p:cNvSpPr>
              <p:nvPr/>
            </p:nvSpPr>
            <p:spPr bwMode="auto">
              <a:xfrm>
                <a:off x="819" y="1488"/>
                <a:ext cx="0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algn="ctr"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it-IT" smtClean="0">
                  <a:solidFill>
                    <a:srgbClr val="000000"/>
                  </a:solidFill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14577" name="Line 241"/>
              <p:cNvSpPr>
                <a:spLocks noChangeShapeType="1"/>
              </p:cNvSpPr>
              <p:nvPr/>
            </p:nvSpPr>
            <p:spPr bwMode="auto">
              <a:xfrm>
                <a:off x="231" y="1596"/>
                <a:ext cx="38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algn="ctr"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it-IT" smtClean="0">
                  <a:solidFill>
                    <a:srgbClr val="000000"/>
                  </a:solidFill>
                  <a:latin typeface="Arial" charset="0"/>
                  <a:ea typeface="ＭＳ Ｐゴシック" charset="0"/>
                </a:endParaRPr>
              </a:p>
            </p:txBody>
          </p:sp>
          <p:grpSp>
            <p:nvGrpSpPr>
              <p:cNvPr id="14578" name="Group 242"/>
              <p:cNvGrpSpPr>
                <a:grpSpLocks/>
              </p:cNvGrpSpPr>
              <p:nvPr/>
            </p:nvGrpSpPr>
            <p:grpSpPr bwMode="auto">
              <a:xfrm>
                <a:off x="1113" y="1509"/>
                <a:ext cx="384" cy="126"/>
                <a:chOff x="1248" y="1554"/>
                <a:chExt cx="393" cy="156"/>
              </a:xfrm>
            </p:grpSpPr>
            <p:grpSp>
              <p:nvGrpSpPr>
                <p:cNvPr id="14579" name="Group 243"/>
                <p:cNvGrpSpPr>
                  <a:grpSpLocks/>
                </p:cNvGrpSpPr>
                <p:nvPr/>
              </p:nvGrpSpPr>
              <p:grpSpPr bwMode="auto">
                <a:xfrm>
                  <a:off x="1248" y="1554"/>
                  <a:ext cx="339" cy="156"/>
                  <a:chOff x="1248" y="1572"/>
                  <a:chExt cx="339" cy="156"/>
                </a:xfrm>
              </p:grpSpPr>
              <p:sp>
                <p:nvSpPr>
                  <p:cNvPr id="14580" name="Line 244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248" y="1584"/>
                    <a:ext cx="48" cy="96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algn="ctr"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it-IT" smtClean="0">
                      <a:solidFill>
                        <a:srgbClr val="000000"/>
                      </a:solidFill>
                      <a:latin typeface="Arial" charset="0"/>
                      <a:ea typeface="ＭＳ Ｐゴシック" charset="0"/>
                    </a:endParaRPr>
                  </a:p>
                </p:txBody>
              </p:sp>
              <p:sp>
                <p:nvSpPr>
                  <p:cNvPr id="14581" name="Line 245"/>
                  <p:cNvSpPr>
                    <a:spLocks noChangeShapeType="1"/>
                  </p:cNvSpPr>
                  <p:nvPr/>
                </p:nvSpPr>
                <p:spPr bwMode="auto">
                  <a:xfrm>
                    <a:off x="1296" y="1584"/>
                    <a:ext cx="48" cy="144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algn="ctr"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it-IT" smtClean="0">
                      <a:solidFill>
                        <a:srgbClr val="000000"/>
                      </a:solidFill>
                      <a:latin typeface="Arial" charset="0"/>
                      <a:ea typeface="ＭＳ Ｐゴシック" charset="0"/>
                    </a:endParaRPr>
                  </a:p>
                </p:txBody>
              </p:sp>
              <p:sp>
                <p:nvSpPr>
                  <p:cNvPr id="14582" name="Line 246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344" y="1584"/>
                    <a:ext cx="48" cy="144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algn="ctr"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it-IT" smtClean="0">
                      <a:solidFill>
                        <a:srgbClr val="000000"/>
                      </a:solidFill>
                      <a:latin typeface="Arial" charset="0"/>
                      <a:ea typeface="ＭＳ Ｐゴシック" charset="0"/>
                    </a:endParaRPr>
                  </a:p>
                </p:txBody>
              </p:sp>
              <p:sp>
                <p:nvSpPr>
                  <p:cNvPr id="14583" name="Line 247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440" y="1581"/>
                    <a:ext cx="48" cy="144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algn="ctr"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it-IT" smtClean="0">
                      <a:solidFill>
                        <a:srgbClr val="000000"/>
                      </a:solidFill>
                      <a:latin typeface="Arial" charset="0"/>
                      <a:ea typeface="ＭＳ Ｐゴシック" charset="0"/>
                    </a:endParaRPr>
                  </a:p>
                </p:txBody>
              </p:sp>
              <p:sp>
                <p:nvSpPr>
                  <p:cNvPr id="14584" name="Line 248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539" y="1572"/>
                    <a:ext cx="48" cy="144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algn="ctr"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it-IT" smtClean="0">
                      <a:solidFill>
                        <a:srgbClr val="000000"/>
                      </a:solidFill>
                      <a:latin typeface="Arial" charset="0"/>
                      <a:ea typeface="ＭＳ Ｐゴシック" charset="0"/>
                    </a:endParaRPr>
                  </a:p>
                </p:txBody>
              </p:sp>
              <p:sp>
                <p:nvSpPr>
                  <p:cNvPr id="14585" name="Line 249"/>
                  <p:cNvSpPr>
                    <a:spLocks noChangeShapeType="1"/>
                  </p:cNvSpPr>
                  <p:nvPr/>
                </p:nvSpPr>
                <p:spPr bwMode="auto">
                  <a:xfrm>
                    <a:off x="1392" y="1584"/>
                    <a:ext cx="48" cy="144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algn="ctr"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it-IT" smtClean="0">
                      <a:solidFill>
                        <a:srgbClr val="000000"/>
                      </a:solidFill>
                      <a:latin typeface="Arial" charset="0"/>
                      <a:ea typeface="ＭＳ Ｐゴシック" charset="0"/>
                    </a:endParaRPr>
                  </a:p>
                </p:txBody>
              </p:sp>
              <p:sp>
                <p:nvSpPr>
                  <p:cNvPr id="14586" name="Line 250"/>
                  <p:cNvSpPr>
                    <a:spLocks noChangeShapeType="1"/>
                  </p:cNvSpPr>
                  <p:nvPr/>
                </p:nvSpPr>
                <p:spPr bwMode="auto">
                  <a:xfrm>
                    <a:off x="1491" y="1584"/>
                    <a:ext cx="48" cy="144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algn="ctr"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it-IT" smtClean="0">
                      <a:solidFill>
                        <a:srgbClr val="000000"/>
                      </a:solidFill>
                      <a:latin typeface="Arial" charset="0"/>
                      <a:ea typeface="ＭＳ Ｐゴシック" charset="0"/>
                    </a:endParaRPr>
                  </a:p>
                </p:txBody>
              </p:sp>
            </p:grpSp>
            <p:sp>
              <p:nvSpPr>
                <p:cNvPr id="14587" name="Line 251"/>
                <p:cNvSpPr>
                  <a:spLocks noChangeShapeType="1"/>
                </p:cNvSpPr>
                <p:nvPr/>
              </p:nvSpPr>
              <p:spPr bwMode="auto">
                <a:xfrm>
                  <a:off x="1593" y="1554"/>
                  <a:ext cx="48" cy="9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algn="ctr"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it-IT" smtClean="0">
                    <a:solidFill>
                      <a:srgbClr val="000000"/>
                    </a:solidFill>
                    <a:latin typeface="Arial" charset="0"/>
                    <a:ea typeface="ＭＳ Ｐゴシック" charset="0"/>
                  </a:endParaRPr>
                </a:p>
              </p:txBody>
            </p:sp>
          </p:grpSp>
          <p:sp>
            <p:nvSpPr>
              <p:cNvPr id="14588" name="Line 252"/>
              <p:cNvSpPr>
                <a:spLocks noChangeShapeType="1"/>
              </p:cNvSpPr>
              <p:nvPr/>
            </p:nvSpPr>
            <p:spPr bwMode="auto">
              <a:xfrm>
                <a:off x="816" y="1611"/>
                <a:ext cx="28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algn="ctr"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it-IT" smtClean="0">
                  <a:solidFill>
                    <a:srgbClr val="000000"/>
                  </a:solidFill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14589" name="Line 253"/>
              <p:cNvSpPr>
                <a:spLocks noChangeShapeType="1"/>
              </p:cNvSpPr>
              <p:nvPr/>
            </p:nvSpPr>
            <p:spPr bwMode="auto">
              <a:xfrm>
                <a:off x="1488" y="1593"/>
                <a:ext cx="28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algn="ctr"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it-IT" smtClean="0">
                  <a:solidFill>
                    <a:srgbClr val="000000"/>
                  </a:solidFill>
                  <a:latin typeface="Arial" charset="0"/>
                  <a:ea typeface="ＭＳ Ｐゴシック" charset="0"/>
                </a:endParaRPr>
              </a:p>
            </p:txBody>
          </p:sp>
        </p:grpSp>
        <p:grpSp>
          <p:nvGrpSpPr>
            <p:cNvPr id="14590" name="Group 254"/>
            <p:cNvGrpSpPr>
              <a:grpSpLocks/>
            </p:cNvGrpSpPr>
            <p:nvPr/>
          </p:nvGrpSpPr>
          <p:grpSpPr bwMode="auto">
            <a:xfrm rot="-5400000">
              <a:off x="2966" y="1925"/>
              <a:ext cx="1185" cy="191"/>
              <a:chOff x="231" y="1488"/>
              <a:chExt cx="1545" cy="240"/>
            </a:xfrm>
          </p:grpSpPr>
          <p:sp>
            <p:nvSpPr>
              <p:cNvPr id="14591" name="AutoShape 255"/>
              <p:cNvSpPr>
                <a:spLocks noChangeArrowheads="1"/>
              </p:cNvSpPr>
              <p:nvPr/>
            </p:nvSpPr>
            <p:spPr bwMode="auto">
              <a:xfrm rot="5394883">
                <a:off x="600" y="1513"/>
                <a:ext cx="237" cy="192"/>
              </a:xfrm>
              <a:prstGeom prst="triangle">
                <a:avLst>
                  <a:gd name="adj" fmla="val 51199"/>
                </a:avLst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3300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it-IT" smtClean="0">
                  <a:solidFill>
                    <a:srgbClr val="000000"/>
                  </a:solidFill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14592" name="Line 256"/>
              <p:cNvSpPr>
                <a:spLocks noChangeShapeType="1"/>
              </p:cNvSpPr>
              <p:nvPr/>
            </p:nvSpPr>
            <p:spPr bwMode="auto">
              <a:xfrm>
                <a:off x="819" y="1488"/>
                <a:ext cx="0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algn="ctr"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it-IT" smtClean="0">
                  <a:solidFill>
                    <a:srgbClr val="000000"/>
                  </a:solidFill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14593" name="Line 257"/>
              <p:cNvSpPr>
                <a:spLocks noChangeShapeType="1"/>
              </p:cNvSpPr>
              <p:nvPr/>
            </p:nvSpPr>
            <p:spPr bwMode="auto">
              <a:xfrm>
                <a:off x="231" y="1596"/>
                <a:ext cx="38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algn="ctr"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it-IT" smtClean="0">
                  <a:solidFill>
                    <a:srgbClr val="000000"/>
                  </a:solidFill>
                  <a:latin typeface="Arial" charset="0"/>
                  <a:ea typeface="ＭＳ Ｐゴシック" charset="0"/>
                </a:endParaRPr>
              </a:p>
            </p:txBody>
          </p:sp>
          <p:grpSp>
            <p:nvGrpSpPr>
              <p:cNvPr id="14594" name="Group 258"/>
              <p:cNvGrpSpPr>
                <a:grpSpLocks/>
              </p:cNvGrpSpPr>
              <p:nvPr/>
            </p:nvGrpSpPr>
            <p:grpSpPr bwMode="auto">
              <a:xfrm>
                <a:off x="1113" y="1509"/>
                <a:ext cx="384" cy="126"/>
                <a:chOff x="1248" y="1554"/>
                <a:chExt cx="393" cy="156"/>
              </a:xfrm>
            </p:grpSpPr>
            <p:grpSp>
              <p:nvGrpSpPr>
                <p:cNvPr id="14595" name="Group 259"/>
                <p:cNvGrpSpPr>
                  <a:grpSpLocks/>
                </p:cNvGrpSpPr>
                <p:nvPr/>
              </p:nvGrpSpPr>
              <p:grpSpPr bwMode="auto">
                <a:xfrm>
                  <a:off x="1248" y="1554"/>
                  <a:ext cx="339" cy="156"/>
                  <a:chOff x="1248" y="1572"/>
                  <a:chExt cx="339" cy="156"/>
                </a:xfrm>
              </p:grpSpPr>
              <p:sp>
                <p:nvSpPr>
                  <p:cNvPr id="14596" name="Line 260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248" y="1584"/>
                    <a:ext cx="48" cy="96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algn="ctr"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it-IT" smtClean="0">
                      <a:solidFill>
                        <a:srgbClr val="000000"/>
                      </a:solidFill>
                      <a:latin typeface="Arial" charset="0"/>
                      <a:ea typeface="ＭＳ Ｐゴシック" charset="0"/>
                    </a:endParaRPr>
                  </a:p>
                </p:txBody>
              </p:sp>
              <p:sp>
                <p:nvSpPr>
                  <p:cNvPr id="14597" name="Line 261"/>
                  <p:cNvSpPr>
                    <a:spLocks noChangeShapeType="1"/>
                  </p:cNvSpPr>
                  <p:nvPr/>
                </p:nvSpPr>
                <p:spPr bwMode="auto">
                  <a:xfrm>
                    <a:off x="1296" y="1584"/>
                    <a:ext cx="48" cy="144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algn="ctr"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it-IT" smtClean="0">
                      <a:solidFill>
                        <a:srgbClr val="000000"/>
                      </a:solidFill>
                      <a:latin typeface="Arial" charset="0"/>
                      <a:ea typeface="ＭＳ Ｐゴシック" charset="0"/>
                    </a:endParaRPr>
                  </a:p>
                </p:txBody>
              </p:sp>
              <p:sp>
                <p:nvSpPr>
                  <p:cNvPr id="14598" name="Line 262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344" y="1584"/>
                    <a:ext cx="48" cy="144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algn="ctr"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it-IT" smtClean="0">
                      <a:solidFill>
                        <a:srgbClr val="000000"/>
                      </a:solidFill>
                      <a:latin typeface="Arial" charset="0"/>
                      <a:ea typeface="ＭＳ Ｐゴシック" charset="0"/>
                    </a:endParaRPr>
                  </a:p>
                </p:txBody>
              </p:sp>
              <p:sp>
                <p:nvSpPr>
                  <p:cNvPr id="14599" name="Line 263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440" y="1581"/>
                    <a:ext cx="48" cy="144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algn="ctr"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it-IT" smtClean="0">
                      <a:solidFill>
                        <a:srgbClr val="000000"/>
                      </a:solidFill>
                      <a:latin typeface="Arial" charset="0"/>
                      <a:ea typeface="ＭＳ Ｐゴシック" charset="0"/>
                    </a:endParaRPr>
                  </a:p>
                </p:txBody>
              </p:sp>
              <p:sp>
                <p:nvSpPr>
                  <p:cNvPr id="14600" name="Line 264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539" y="1572"/>
                    <a:ext cx="48" cy="144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algn="ctr"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it-IT" smtClean="0">
                      <a:solidFill>
                        <a:srgbClr val="000000"/>
                      </a:solidFill>
                      <a:latin typeface="Arial" charset="0"/>
                      <a:ea typeface="ＭＳ Ｐゴシック" charset="0"/>
                    </a:endParaRPr>
                  </a:p>
                </p:txBody>
              </p:sp>
              <p:sp>
                <p:nvSpPr>
                  <p:cNvPr id="14601" name="Line 265"/>
                  <p:cNvSpPr>
                    <a:spLocks noChangeShapeType="1"/>
                  </p:cNvSpPr>
                  <p:nvPr/>
                </p:nvSpPr>
                <p:spPr bwMode="auto">
                  <a:xfrm>
                    <a:off x="1392" y="1584"/>
                    <a:ext cx="48" cy="144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algn="ctr"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it-IT" smtClean="0">
                      <a:solidFill>
                        <a:srgbClr val="000000"/>
                      </a:solidFill>
                      <a:latin typeface="Arial" charset="0"/>
                      <a:ea typeface="ＭＳ Ｐゴシック" charset="0"/>
                    </a:endParaRPr>
                  </a:p>
                </p:txBody>
              </p:sp>
              <p:sp>
                <p:nvSpPr>
                  <p:cNvPr id="14602" name="Line 266"/>
                  <p:cNvSpPr>
                    <a:spLocks noChangeShapeType="1"/>
                  </p:cNvSpPr>
                  <p:nvPr/>
                </p:nvSpPr>
                <p:spPr bwMode="auto">
                  <a:xfrm>
                    <a:off x="1491" y="1584"/>
                    <a:ext cx="48" cy="144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algn="ctr"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it-IT" smtClean="0">
                      <a:solidFill>
                        <a:srgbClr val="000000"/>
                      </a:solidFill>
                      <a:latin typeface="Arial" charset="0"/>
                      <a:ea typeface="ＭＳ Ｐゴシック" charset="0"/>
                    </a:endParaRPr>
                  </a:p>
                </p:txBody>
              </p:sp>
            </p:grpSp>
            <p:sp>
              <p:nvSpPr>
                <p:cNvPr id="14603" name="Line 267"/>
                <p:cNvSpPr>
                  <a:spLocks noChangeShapeType="1"/>
                </p:cNvSpPr>
                <p:nvPr/>
              </p:nvSpPr>
              <p:spPr bwMode="auto">
                <a:xfrm>
                  <a:off x="1593" y="1554"/>
                  <a:ext cx="48" cy="9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algn="ctr"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it-IT" smtClean="0">
                    <a:solidFill>
                      <a:srgbClr val="000000"/>
                    </a:solidFill>
                    <a:latin typeface="Arial" charset="0"/>
                    <a:ea typeface="ＭＳ Ｐゴシック" charset="0"/>
                  </a:endParaRPr>
                </a:p>
              </p:txBody>
            </p:sp>
          </p:grpSp>
          <p:sp>
            <p:nvSpPr>
              <p:cNvPr id="14604" name="Line 268"/>
              <p:cNvSpPr>
                <a:spLocks noChangeShapeType="1"/>
              </p:cNvSpPr>
              <p:nvPr/>
            </p:nvSpPr>
            <p:spPr bwMode="auto">
              <a:xfrm>
                <a:off x="816" y="1611"/>
                <a:ext cx="28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algn="ctr"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it-IT" smtClean="0">
                  <a:solidFill>
                    <a:srgbClr val="000000"/>
                  </a:solidFill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14605" name="Line 269"/>
              <p:cNvSpPr>
                <a:spLocks noChangeShapeType="1"/>
              </p:cNvSpPr>
              <p:nvPr/>
            </p:nvSpPr>
            <p:spPr bwMode="auto">
              <a:xfrm>
                <a:off x="1488" y="1593"/>
                <a:ext cx="28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algn="ctr"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it-IT" smtClean="0">
                  <a:solidFill>
                    <a:srgbClr val="000000"/>
                  </a:solidFill>
                  <a:latin typeface="Arial" charset="0"/>
                  <a:ea typeface="ＭＳ Ｐゴシック" charset="0"/>
                </a:endParaRPr>
              </a:p>
            </p:txBody>
          </p:sp>
        </p:grpSp>
        <p:sp>
          <p:nvSpPr>
            <p:cNvPr id="14606" name="Line 270"/>
            <p:cNvSpPr>
              <a:spLocks noChangeShapeType="1"/>
            </p:cNvSpPr>
            <p:nvPr/>
          </p:nvSpPr>
          <p:spPr bwMode="auto">
            <a:xfrm rot="-5400000">
              <a:off x="3133" y="2208"/>
              <a:ext cx="0" cy="81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it-IT" smtClean="0">
                <a:solidFill>
                  <a:srgbClr val="000000"/>
                </a:solidFill>
                <a:latin typeface="Arial" charset="0"/>
                <a:ea typeface="ＭＳ Ｐゴシック" charset="0"/>
              </a:endParaRPr>
            </a:p>
          </p:txBody>
        </p:sp>
        <p:grpSp>
          <p:nvGrpSpPr>
            <p:cNvPr id="14607" name="Group 271"/>
            <p:cNvGrpSpPr>
              <a:grpSpLocks/>
            </p:cNvGrpSpPr>
            <p:nvPr/>
          </p:nvGrpSpPr>
          <p:grpSpPr bwMode="auto">
            <a:xfrm rot="-10800000">
              <a:off x="3202" y="2617"/>
              <a:ext cx="24" cy="350"/>
              <a:chOff x="1662" y="2439"/>
              <a:chExt cx="32" cy="441"/>
            </a:xfrm>
          </p:grpSpPr>
          <p:sp>
            <p:nvSpPr>
              <p:cNvPr id="14608" name="Oval 272"/>
              <p:cNvSpPr>
                <a:spLocks noChangeArrowheads="1"/>
              </p:cNvSpPr>
              <p:nvPr/>
            </p:nvSpPr>
            <p:spPr bwMode="auto">
              <a:xfrm>
                <a:off x="1662" y="2439"/>
                <a:ext cx="32" cy="3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3300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algn="ctr"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it-IT" smtClean="0">
                  <a:solidFill>
                    <a:srgbClr val="000000"/>
                  </a:solidFill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14609" name="Line 273"/>
              <p:cNvSpPr>
                <a:spLocks noChangeShapeType="1"/>
              </p:cNvSpPr>
              <p:nvPr/>
            </p:nvSpPr>
            <p:spPr bwMode="auto">
              <a:xfrm>
                <a:off x="1680" y="2448"/>
                <a:ext cx="0" cy="4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algn="ctr"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it-IT" smtClean="0">
                  <a:solidFill>
                    <a:srgbClr val="000000"/>
                  </a:solidFill>
                  <a:latin typeface="Arial" charset="0"/>
                  <a:ea typeface="ＭＳ Ｐゴシック" charset="0"/>
                </a:endParaRPr>
              </a:p>
            </p:txBody>
          </p:sp>
        </p:grpSp>
        <p:sp>
          <p:nvSpPr>
            <p:cNvPr id="14610" name="Line 274"/>
            <p:cNvSpPr>
              <a:spLocks noChangeShapeType="1"/>
            </p:cNvSpPr>
            <p:nvPr/>
          </p:nvSpPr>
          <p:spPr bwMode="auto">
            <a:xfrm>
              <a:off x="2725" y="1418"/>
              <a:ext cx="82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it-IT" smtClean="0">
                <a:solidFill>
                  <a:srgbClr val="000000"/>
                </a:solidFill>
                <a:latin typeface="Arial" charset="0"/>
                <a:ea typeface="ＭＳ Ｐゴシック" charset="0"/>
              </a:endParaRPr>
            </a:p>
          </p:txBody>
        </p:sp>
        <p:grpSp>
          <p:nvGrpSpPr>
            <p:cNvPr id="14611" name="Group 275"/>
            <p:cNvGrpSpPr>
              <a:grpSpLocks/>
            </p:cNvGrpSpPr>
            <p:nvPr/>
          </p:nvGrpSpPr>
          <p:grpSpPr bwMode="auto">
            <a:xfrm>
              <a:off x="2584" y="1767"/>
              <a:ext cx="924" cy="378"/>
              <a:chOff x="2684" y="1776"/>
              <a:chExt cx="924" cy="378"/>
            </a:xfrm>
          </p:grpSpPr>
          <p:grpSp>
            <p:nvGrpSpPr>
              <p:cNvPr id="14612" name="Group 276"/>
              <p:cNvGrpSpPr>
                <a:grpSpLocks/>
              </p:cNvGrpSpPr>
              <p:nvPr/>
            </p:nvGrpSpPr>
            <p:grpSpPr bwMode="auto">
              <a:xfrm>
                <a:off x="2684" y="1780"/>
                <a:ext cx="105" cy="374"/>
                <a:chOff x="2668" y="1772"/>
                <a:chExt cx="105" cy="374"/>
              </a:xfrm>
            </p:grpSpPr>
            <p:sp>
              <p:nvSpPr>
                <p:cNvPr id="14613" name="Freeform 277"/>
                <p:cNvSpPr>
                  <a:spLocks/>
                </p:cNvSpPr>
                <p:nvPr/>
              </p:nvSpPr>
              <p:spPr bwMode="auto">
                <a:xfrm rot="-1085967">
                  <a:off x="2668" y="1772"/>
                  <a:ext cx="48" cy="326"/>
                </a:xfrm>
                <a:custGeom>
                  <a:avLst/>
                  <a:gdLst>
                    <a:gd name="T0" fmla="*/ 0 w 56"/>
                    <a:gd name="T1" fmla="*/ 0 h 816"/>
                    <a:gd name="T2" fmla="*/ 48 w 56"/>
                    <a:gd name="T3" fmla="*/ 144 h 816"/>
                    <a:gd name="T4" fmla="*/ 0 w 56"/>
                    <a:gd name="T5" fmla="*/ 288 h 816"/>
                    <a:gd name="T6" fmla="*/ 48 w 56"/>
                    <a:gd name="T7" fmla="*/ 432 h 816"/>
                    <a:gd name="T8" fmla="*/ 0 w 56"/>
                    <a:gd name="T9" fmla="*/ 624 h 816"/>
                    <a:gd name="T10" fmla="*/ 48 w 56"/>
                    <a:gd name="T11" fmla="*/ 816 h 8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56" h="816">
                      <a:moveTo>
                        <a:pt x="0" y="0"/>
                      </a:moveTo>
                      <a:cubicBezTo>
                        <a:pt x="24" y="48"/>
                        <a:pt x="48" y="96"/>
                        <a:pt x="48" y="144"/>
                      </a:cubicBezTo>
                      <a:cubicBezTo>
                        <a:pt x="48" y="192"/>
                        <a:pt x="0" y="240"/>
                        <a:pt x="0" y="288"/>
                      </a:cubicBezTo>
                      <a:cubicBezTo>
                        <a:pt x="0" y="336"/>
                        <a:pt x="48" y="376"/>
                        <a:pt x="48" y="432"/>
                      </a:cubicBezTo>
                      <a:cubicBezTo>
                        <a:pt x="48" y="488"/>
                        <a:pt x="0" y="560"/>
                        <a:pt x="0" y="624"/>
                      </a:cubicBezTo>
                      <a:cubicBezTo>
                        <a:pt x="0" y="688"/>
                        <a:pt x="56" y="784"/>
                        <a:pt x="48" y="816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3300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algn="ctr"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it-IT" smtClean="0">
                    <a:solidFill>
                      <a:srgbClr val="000000"/>
                    </a:solidFill>
                    <a:latin typeface="Arial" charset="0"/>
                    <a:ea typeface="ＭＳ Ｐゴシック" charset="0"/>
                  </a:endParaRPr>
                </a:p>
              </p:txBody>
            </p:sp>
            <p:sp>
              <p:nvSpPr>
                <p:cNvPr id="14614" name="Line 278"/>
                <p:cNvSpPr>
                  <a:spLocks noChangeShapeType="1"/>
                </p:cNvSpPr>
                <p:nvPr/>
              </p:nvSpPr>
              <p:spPr bwMode="auto">
                <a:xfrm rot="-1085967">
                  <a:off x="2773" y="2082"/>
                  <a:ext cx="0" cy="64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algn="ctr"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it-IT" smtClean="0">
                    <a:solidFill>
                      <a:srgbClr val="000000"/>
                    </a:solidFill>
                    <a:latin typeface="Arial" charset="0"/>
                    <a:ea typeface="ＭＳ Ｐゴシック" charset="0"/>
                  </a:endParaRPr>
                </a:p>
              </p:txBody>
            </p:sp>
          </p:grpSp>
          <p:grpSp>
            <p:nvGrpSpPr>
              <p:cNvPr id="14615" name="Group 279"/>
              <p:cNvGrpSpPr>
                <a:grpSpLocks/>
              </p:cNvGrpSpPr>
              <p:nvPr/>
            </p:nvGrpSpPr>
            <p:grpSpPr bwMode="auto">
              <a:xfrm>
                <a:off x="2999" y="1776"/>
                <a:ext cx="105" cy="374"/>
                <a:chOff x="2668" y="1772"/>
                <a:chExt cx="105" cy="374"/>
              </a:xfrm>
            </p:grpSpPr>
            <p:sp>
              <p:nvSpPr>
                <p:cNvPr id="14616" name="Freeform 280"/>
                <p:cNvSpPr>
                  <a:spLocks/>
                </p:cNvSpPr>
                <p:nvPr/>
              </p:nvSpPr>
              <p:spPr bwMode="auto">
                <a:xfrm rot="-1085967">
                  <a:off x="2668" y="1772"/>
                  <a:ext cx="48" cy="326"/>
                </a:xfrm>
                <a:custGeom>
                  <a:avLst/>
                  <a:gdLst>
                    <a:gd name="T0" fmla="*/ 0 w 56"/>
                    <a:gd name="T1" fmla="*/ 0 h 816"/>
                    <a:gd name="T2" fmla="*/ 48 w 56"/>
                    <a:gd name="T3" fmla="*/ 144 h 816"/>
                    <a:gd name="T4" fmla="*/ 0 w 56"/>
                    <a:gd name="T5" fmla="*/ 288 h 816"/>
                    <a:gd name="T6" fmla="*/ 48 w 56"/>
                    <a:gd name="T7" fmla="*/ 432 h 816"/>
                    <a:gd name="T8" fmla="*/ 0 w 56"/>
                    <a:gd name="T9" fmla="*/ 624 h 816"/>
                    <a:gd name="T10" fmla="*/ 48 w 56"/>
                    <a:gd name="T11" fmla="*/ 816 h 8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56" h="816">
                      <a:moveTo>
                        <a:pt x="0" y="0"/>
                      </a:moveTo>
                      <a:cubicBezTo>
                        <a:pt x="24" y="48"/>
                        <a:pt x="48" y="96"/>
                        <a:pt x="48" y="144"/>
                      </a:cubicBezTo>
                      <a:cubicBezTo>
                        <a:pt x="48" y="192"/>
                        <a:pt x="0" y="240"/>
                        <a:pt x="0" y="288"/>
                      </a:cubicBezTo>
                      <a:cubicBezTo>
                        <a:pt x="0" y="336"/>
                        <a:pt x="48" y="376"/>
                        <a:pt x="48" y="432"/>
                      </a:cubicBezTo>
                      <a:cubicBezTo>
                        <a:pt x="48" y="488"/>
                        <a:pt x="0" y="560"/>
                        <a:pt x="0" y="624"/>
                      </a:cubicBezTo>
                      <a:cubicBezTo>
                        <a:pt x="0" y="688"/>
                        <a:pt x="56" y="784"/>
                        <a:pt x="48" y="816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3300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algn="ctr"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it-IT" smtClean="0">
                    <a:solidFill>
                      <a:srgbClr val="000000"/>
                    </a:solidFill>
                    <a:latin typeface="Arial" charset="0"/>
                    <a:ea typeface="ＭＳ Ｐゴシック" charset="0"/>
                  </a:endParaRPr>
                </a:p>
              </p:txBody>
            </p:sp>
            <p:sp>
              <p:nvSpPr>
                <p:cNvPr id="14617" name="Line 281"/>
                <p:cNvSpPr>
                  <a:spLocks noChangeShapeType="1"/>
                </p:cNvSpPr>
                <p:nvPr/>
              </p:nvSpPr>
              <p:spPr bwMode="auto">
                <a:xfrm rot="-1085967">
                  <a:off x="2773" y="2082"/>
                  <a:ext cx="0" cy="64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algn="ctr"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it-IT" smtClean="0">
                    <a:solidFill>
                      <a:srgbClr val="000000"/>
                    </a:solidFill>
                    <a:latin typeface="Arial" charset="0"/>
                    <a:ea typeface="ＭＳ Ｐゴシック" charset="0"/>
                  </a:endParaRPr>
                </a:p>
              </p:txBody>
            </p:sp>
          </p:grpSp>
          <p:grpSp>
            <p:nvGrpSpPr>
              <p:cNvPr id="14618" name="Group 282"/>
              <p:cNvGrpSpPr>
                <a:grpSpLocks/>
              </p:cNvGrpSpPr>
              <p:nvPr/>
            </p:nvGrpSpPr>
            <p:grpSpPr bwMode="auto">
              <a:xfrm>
                <a:off x="3503" y="1776"/>
                <a:ext cx="105" cy="374"/>
                <a:chOff x="2668" y="1772"/>
                <a:chExt cx="105" cy="374"/>
              </a:xfrm>
            </p:grpSpPr>
            <p:sp>
              <p:nvSpPr>
                <p:cNvPr id="14619" name="Freeform 283"/>
                <p:cNvSpPr>
                  <a:spLocks/>
                </p:cNvSpPr>
                <p:nvPr/>
              </p:nvSpPr>
              <p:spPr bwMode="auto">
                <a:xfrm rot="-1085967">
                  <a:off x="2668" y="1772"/>
                  <a:ext cx="48" cy="326"/>
                </a:xfrm>
                <a:custGeom>
                  <a:avLst/>
                  <a:gdLst>
                    <a:gd name="T0" fmla="*/ 0 w 56"/>
                    <a:gd name="T1" fmla="*/ 0 h 816"/>
                    <a:gd name="T2" fmla="*/ 48 w 56"/>
                    <a:gd name="T3" fmla="*/ 144 h 816"/>
                    <a:gd name="T4" fmla="*/ 0 w 56"/>
                    <a:gd name="T5" fmla="*/ 288 h 816"/>
                    <a:gd name="T6" fmla="*/ 48 w 56"/>
                    <a:gd name="T7" fmla="*/ 432 h 816"/>
                    <a:gd name="T8" fmla="*/ 0 w 56"/>
                    <a:gd name="T9" fmla="*/ 624 h 816"/>
                    <a:gd name="T10" fmla="*/ 48 w 56"/>
                    <a:gd name="T11" fmla="*/ 816 h 8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56" h="816">
                      <a:moveTo>
                        <a:pt x="0" y="0"/>
                      </a:moveTo>
                      <a:cubicBezTo>
                        <a:pt x="24" y="48"/>
                        <a:pt x="48" y="96"/>
                        <a:pt x="48" y="144"/>
                      </a:cubicBezTo>
                      <a:cubicBezTo>
                        <a:pt x="48" y="192"/>
                        <a:pt x="0" y="240"/>
                        <a:pt x="0" y="288"/>
                      </a:cubicBezTo>
                      <a:cubicBezTo>
                        <a:pt x="0" y="336"/>
                        <a:pt x="48" y="376"/>
                        <a:pt x="48" y="432"/>
                      </a:cubicBezTo>
                      <a:cubicBezTo>
                        <a:pt x="48" y="488"/>
                        <a:pt x="0" y="560"/>
                        <a:pt x="0" y="624"/>
                      </a:cubicBezTo>
                      <a:cubicBezTo>
                        <a:pt x="0" y="688"/>
                        <a:pt x="56" y="784"/>
                        <a:pt x="48" y="816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3300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algn="ctr"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it-IT" smtClean="0">
                    <a:solidFill>
                      <a:srgbClr val="000000"/>
                    </a:solidFill>
                    <a:latin typeface="Arial" charset="0"/>
                    <a:ea typeface="ＭＳ Ｐゴシック" charset="0"/>
                  </a:endParaRPr>
                </a:p>
              </p:txBody>
            </p:sp>
            <p:sp>
              <p:nvSpPr>
                <p:cNvPr id="14620" name="Line 284"/>
                <p:cNvSpPr>
                  <a:spLocks noChangeShapeType="1"/>
                </p:cNvSpPr>
                <p:nvPr/>
              </p:nvSpPr>
              <p:spPr bwMode="auto">
                <a:xfrm rot="-1085967">
                  <a:off x="2773" y="2082"/>
                  <a:ext cx="0" cy="64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algn="ctr"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it-IT" smtClean="0">
                    <a:solidFill>
                      <a:srgbClr val="000000"/>
                    </a:solidFill>
                    <a:latin typeface="Arial" charset="0"/>
                    <a:ea typeface="ＭＳ Ｐゴシック" charset="0"/>
                  </a:endParaRPr>
                </a:p>
              </p:txBody>
            </p:sp>
          </p:grpSp>
        </p:grpSp>
      </p:grpSp>
      <p:grpSp>
        <p:nvGrpSpPr>
          <p:cNvPr id="14621" name="Group 285"/>
          <p:cNvGrpSpPr>
            <a:grpSpLocks/>
          </p:cNvGrpSpPr>
          <p:nvPr/>
        </p:nvGrpSpPr>
        <p:grpSpPr bwMode="auto">
          <a:xfrm>
            <a:off x="6251575" y="1281113"/>
            <a:ext cx="2905125" cy="2503487"/>
            <a:chOff x="3938" y="1296"/>
            <a:chExt cx="1830" cy="1577"/>
          </a:xfrm>
        </p:grpSpPr>
        <p:grpSp>
          <p:nvGrpSpPr>
            <p:cNvPr id="14622" name="Group 286"/>
            <p:cNvGrpSpPr>
              <a:grpSpLocks/>
            </p:cNvGrpSpPr>
            <p:nvPr/>
          </p:nvGrpSpPr>
          <p:grpSpPr bwMode="auto">
            <a:xfrm>
              <a:off x="4068" y="1808"/>
              <a:ext cx="607" cy="576"/>
              <a:chOff x="4068" y="1808"/>
              <a:chExt cx="607" cy="576"/>
            </a:xfrm>
          </p:grpSpPr>
          <p:sp>
            <p:nvSpPr>
              <p:cNvPr id="14623" name="Line 287"/>
              <p:cNvSpPr>
                <a:spLocks noChangeShapeType="1"/>
              </p:cNvSpPr>
              <p:nvPr/>
            </p:nvSpPr>
            <p:spPr bwMode="auto">
              <a:xfrm flipH="1">
                <a:off x="4186" y="2101"/>
                <a:ext cx="59" cy="28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algn="ctr"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it-IT" smtClean="0">
                  <a:solidFill>
                    <a:srgbClr val="000000"/>
                  </a:solidFill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14624" name="Line 288"/>
              <p:cNvSpPr>
                <a:spLocks noChangeShapeType="1"/>
              </p:cNvSpPr>
              <p:nvPr/>
            </p:nvSpPr>
            <p:spPr bwMode="auto">
              <a:xfrm>
                <a:off x="4249" y="2101"/>
                <a:ext cx="90" cy="28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algn="ctr"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it-IT" smtClean="0">
                  <a:solidFill>
                    <a:srgbClr val="000000"/>
                  </a:solidFill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14625" name="Text Box 289"/>
              <p:cNvSpPr txBox="1">
                <a:spLocks noChangeArrowheads="1"/>
              </p:cNvSpPr>
              <p:nvPr/>
            </p:nvSpPr>
            <p:spPr bwMode="auto">
              <a:xfrm>
                <a:off x="4068" y="1808"/>
                <a:ext cx="607" cy="33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3300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400" b="1" smtClean="0">
                    <a:solidFill>
                      <a:srgbClr val="FF3300"/>
                    </a:solidFill>
                    <a:latin typeface="Times New Roman" charset="0"/>
                    <a:ea typeface="ＭＳ Ｐゴシック" charset="0"/>
                  </a:rPr>
                  <a:t>One pixel </a:t>
                </a:r>
              </a:p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400" b="1" smtClean="0">
                    <a:solidFill>
                      <a:srgbClr val="FF3300"/>
                    </a:solidFill>
                    <a:latin typeface="Times New Roman" charset="0"/>
                    <a:ea typeface="ＭＳ Ｐゴシック" charset="0"/>
                  </a:rPr>
                  <a:t>  fired</a:t>
                </a:r>
              </a:p>
            </p:txBody>
          </p:sp>
        </p:grpSp>
        <p:grpSp>
          <p:nvGrpSpPr>
            <p:cNvPr id="14626" name="Group 290"/>
            <p:cNvGrpSpPr>
              <a:grpSpLocks/>
            </p:cNvGrpSpPr>
            <p:nvPr/>
          </p:nvGrpSpPr>
          <p:grpSpPr bwMode="auto">
            <a:xfrm>
              <a:off x="4496" y="1536"/>
              <a:ext cx="894" cy="657"/>
              <a:chOff x="4496" y="1536"/>
              <a:chExt cx="894" cy="657"/>
            </a:xfrm>
          </p:grpSpPr>
          <p:sp>
            <p:nvSpPr>
              <p:cNvPr id="14627" name="Text Box 291"/>
              <p:cNvSpPr txBox="1">
                <a:spLocks noChangeArrowheads="1"/>
              </p:cNvSpPr>
              <p:nvPr/>
            </p:nvSpPr>
            <p:spPr bwMode="auto">
              <a:xfrm>
                <a:off x="4496" y="1536"/>
                <a:ext cx="894" cy="198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3300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400" b="1" smtClean="0">
                    <a:solidFill>
                      <a:srgbClr val="FF3300"/>
                    </a:solidFill>
                    <a:latin typeface="Times New Roman" charset="0"/>
                    <a:ea typeface="ＭＳ Ｐゴシック" charset="0"/>
                  </a:rPr>
                  <a:t>Two pixels fired</a:t>
                </a:r>
              </a:p>
            </p:txBody>
          </p:sp>
          <p:sp>
            <p:nvSpPr>
              <p:cNvPr id="14628" name="Line 292"/>
              <p:cNvSpPr>
                <a:spLocks noChangeShapeType="1"/>
              </p:cNvSpPr>
              <p:nvPr/>
            </p:nvSpPr>
            <p:spPr bwMode="auto">
              <a:xfrm flipH="1">
                <a:off x="4578" y="1728"/>
                <a:ext cx="318" cy="46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algn="ctr"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it-IT" smtClean="0">
                  <a:solidFill>
                    <a:srgbClr val="000000"/>
                  </a:solidFill>
                  <a:latin typeface="Arial" charset="0"/>
                  <a:ea typeface="ＭＳ Ｐゴシック" charset="0"/>
                </a:endParaRPr>
              </a:p>
            </p:txBody>
          </p:sp>
        </p:grpSp>
        <p:grpSp>
          <p:nvGrpSpPr>
            <p:cNvPr id="14629" name="Group 293"/>
            <p:cNvGrpSpPr>
              <a:grpSpLocks/>
            </p:cNvGrpSpPr>
            <p:nvPr/>
          </p:nvGrpSpPr>
          <p:grpSpPr bwMode="auto">
            <a:xfrm>
              <a:off x="4936" y="1748"/>
              <a:ext cx="832" cy="462"/>
              <a:chOff x="4936" y="1748"/>
              <a:chExt cx="832" cy="462"/>
            </a:xfrm>
          </p:grpSpPr>
          <p:sp>
            <p:nvSpPr>
              <p:cNvPr id="14630" name="Text Box 294"/>
              <p:cNvSpPr txBox="1">
                <a:spLocks noChangeArrowheads="1"/>
              </p:cNvSpPr>
              <p:nvPr/>
            </p:nvSpPr>
            <p:spPr bwMode="auto">
              <a:xfrm>
                <a:off x="5125" y="1748"/>
                <a:ext cx="643" cy="27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3300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400" b="1" smtClean="0">
                    <a:solidFill>
                      <a:srgbClr val="FF3300"/>
                    </a:solidFill>
                    <a:latin typeface="Times New Roman" charset="0"/>
                    <a:ea typeface="ＭＳ Ｐゴシック" charset="0"/>
                  </a:rPr>
                  <a:t>Three</a:t>
                </a:r>
                <a:r>
                  <a:rPr lang="it-IT" sz="1400" b="1" smtClean="0">
                    <a:solidFill>
                      <a:srgbClr val="FF3300"/>
                    </a:solidFill>
                    <a:latin typeface="Times New Roman" charset="0"/>
                    <a:ea typeface="ＭＳ Ｐゴシック" charset="0"/>
                  </a:rPr>
                  <a:t> </a:t>
                </a:r>
                <a:r>
                  <a:rPr lang="en-US" sz="1400" b="1" smtClean="0">
                    <a:solidFill>
                      <a:srgbClr val="FF3300"/>
                    </a:solidFill>
                    <a:latin typeface="Times New Roman" charset="0"/>
                    <a:ea typeface="ＭＳ Ｐゴシック" charset="0"/>
                  </a:rPr>
                  <a:t>pixels</a:t>
                </a:r>
                <a:r>
                  <a:rPr lang="it-IT" sz="1400" b="1" smtClean="0">
                    <a:solidFill>
                      <a:srgbClr val="FF3300"/>
                    </a:solidFill>
                    <a:latin typeface="Times New Roman" charset="0"/>
                    <a:ea typeface="ＭＳ Ｐゴシック" charset="0"/>
                  </a:rPr>
                  <a:t>  </a:t>
                </a:r>
              </a:p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it-IT" sz="1400" b="1" smtClean="0">
                    <a:solidFill>
                      <a:srgbClr val="FF3300"/>
                    </a:solidFill>
                    <a:latin typeface="Times New Roman" charset="0"/>
                    <a:ea typeface="ＭＳ Ｐゴシック" charset="0"/>
                  </a:rPr>
                  <a:t>  </a:t>
                </a:r>
                <a:r>
                  <a:rPr lang="en-US" sz="1400" b="1" smtClean="0">
                    <a:solidFill>
                      <a:srgbClr val="FF3300"/>
                    </a:solidFill>
                    <a:latin typeface="Times New Roman" charset="0"/>
                    <a:ea typeface="ＭＳ Ｐゴシック" charset="0"/>
                  </a:rPr>
                  <a:t>fired</a:t>
                </a:r>
              </a:p>
            </p:txBody>
          </p:sp>
          <p:sp>
            <p:nvSpPr>
              <p:cNvPr id="14631" name="Line 295"/>
              <p:cNvSpPr>
                <a:spLocks noChangeShapeType="1"/>
              </p:cNvSpPr>
              <p:nvPr/>
            </p:nvSpPr>
            <p:spPr bwMode="auto">
              <a:xfrm flipH="1">
                <a:off x="4936" y="1872"/>
                <a:ext cx="200" cy="33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algn="ctr"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it-IT" smtClean="0">
                  <a:solidFill>
                    <a:srgbClr val="000000"/>
                  </a:solidFill>
                  <a:latin typeface="Arial" charset="0"/>
                  <a:ea typeface="ＭＳ Ｐゴシック" charset="0"/>
                </a:endParaRPr>
              </a:p>
            </p:txBody>
          </p:sp>
        </p:grpSp>
        <p:grpSp>
          <p:nvGrpSpPr>
            <p:cNvPr id="14632" name="Group 296"/>
            <p:cNvGrpSpPr>
              <a:grpSpLocks/>
            </p:cNvGrpSpPr>
            <p:nvPr/>
          </p:nvGrpSpPr>
          <p:grpSpPr bwMode="auto">
            <a:xfrm>
              <a:off x="3938" y="1296"/>
              <a:ext cx="1769" cy="1577"/>
              <a:chOff x="3938" y="1296"/>
              <a:chExt cx="1769" cy="1577"/>
            </a:xfrm>
          </p:grpSpPr>
          <p:sp>
            <p:nvSpPr>
              <p:cNvPr id="14633" name="Line 297"/>
              <p:cNvSpPr>
                <a:spLocks noChangeShapeType="1"/>
              </p:cNvSpPr>
              <p:nvPr/>
            </p:nvSpPr>
            <p:spPr bwMode="auto">
              <a:xfrm flipV="1">
                <a:off x="4096" y="1472"/>
                <a:ext cx="0" cy="119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algn="ctr"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it-IT" smtClean="0">
                  <a:solidFill>
                    <a:srgbClr val="000000"/>
                  </a:solidFill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14634" name="Line 298"/>
              <p:cNvSpPr>
                <a:spLocks noChangeShapeType="1"/>
              </p:cNvSpPr>
              <p:nvPr/>
            </p:nvSpPr>
            <p:spPr bwMode="auto">
              <a:xfrm>
                <a:off x="4096" y="2668"/>
                <a:ext cx="147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algn="ctr"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it-IT" smtClean="0">
                  <a:solidFill>
                    <a:srgbClr val="000000"/>
                  </a:solidFill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14635" name="Text Box 299"/>
              <p:cNvSpPr txBox="1">
                <a:spLocks noChangeArrowheads="1"/>
              </p:cNvSpPr>
              <p:nvPr/>
            </p:nvSpPr>
            <p:spPr bwMode="auto">
              <a:xfrm>
                <a:off x="3938" y="1296"/>
                <a:ext cx="790" cy="198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3300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400" b="1" smtClean="0">
                    <a:solidFill>
                      <a:srgbClr val="FF3300"/>
                    </a:solidFill>
                    <a:latin typeface="Times New Roman" charset="0"/>
                    <a:ea typeface="ＭＳ Ｐゴシック" charset="0"/>
                  </a:rPr>
                  <a:t>Current (a.u.)</a:t>
                </a:r>
              </a:p>
            </p:txBody>
          </p:sp>
          <p:sp>
            <p:nvSpPr>
              <p:cNvPr id="14636" name="Text Box 300"/>
              <p:cNvSpPr txBox="1">
                <a:spLocks noChangeArrowheads="1"/>
              </p:cNvSpPr>
              <p:nvPr/>
            </p:nvSpPr>
            <p:spPr bwMode="auto">
              <a:xfrm>
                <a:off x="5060" y="2675"/>
                <a:ext cx="647" cy="198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3300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it-IT" sz="1400" b="1" smtClean="0">
                    <a:solidFill>
                      <a:srgbClr val="FF3300"/>
                    </a:solidFill>
                    <a:latin typeface="Times New Roman" charset="0"/>
                    <a:ea typeface="ＭＳ Ｐゴシック" charset="0"/>
                  </a:rPr>
                  <a:t>Time (a.u.)</a:t>
                </a:r>
                <a:endParaRPr lang="en-US" sz="1400" b="1" smtClean="0">
                  <a:solidFill>
                    <a:srgbClr val="FF3300"/>
                  </a:solidFill>
                  <a:latin typeface="Times New Roman" charset="0"/>
                  <a:ea typeface="ＭＳ Ｐゴシック" charset="0"/>
                </a:endParaRPr>
              </a:p>
            </p:txBody>
          </p:sp>
        </p:grpSp>
        <p:grpSp>
          <p:nvGrpSpPr>
            <p:cNvPr id="14637" name="Group 301"/>
            <p:cNvGrpSpPr>
              <a:grpSpLocks/>
            </p:cNvGrpSpPr>
            <p:nvPr/>
          </p:nvGrpSpPr>
          <p:grpSpPr bwMode="auto">
            <a:xfrm>
              <a:off x="4159" y="2416"/>
              <a:ext cx="120" cy="252"/>
              <a:chOff x="3216" y="2256"/>
              <a:chExt cx="192" cy="384"/>
            </a:xfrm>
          </p:grpSpPr>
          <p:sp>
            <p:nvSpPr>
              <p:cNvPr id="14638" name="Freeform 302"/>
              <p:cNvSpPr>
                <a:spLocks/>
              </p:cNvSpPr>
              <p:nvPr/>
            </p:nvSpPr>
            <p:spPr bwMode="auto">
              <a:xfrm>
                <a:off x="3264" y="2256"/>
                <a:ext cx="144" cy="384"/>
              </a:xfrm>
              <a:custGeom>
                <a:avLst/>
                <a:gdLst>
                  <a:gd name="T0" fmla="*/ 0 w 144"/>
                  <a:gd name="T1" fmla="*/ 0 h 384"/>
                  <a:gd name="T2" fmla="*/ 48 w 144"/>
                  <a:gd name="T3" fmla="*/ 240 h 384"/>
                  <a:gd name="T4" fmla="*/ 144 w 144"/>
                  <a:gd name="T5" fmla="*/ 384 h 3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44" h="384">
                    <a:moveTo>
                      <a:pt x="0" y="0"/>
                    </a:moveTo>
                    <a:cubicBezTo>
                      <a:pt x="12" y="88"/>
                      <a:pt x="24" y="176"/>
                      <a:pt x="48" y="240"/>
                    </a:cubicBezTo>
                    <a:cubicBezTo>
                      <a:pt x="72" y="304"/>
                      <a:pt x="108" y="344"/>
                      <a:pt x="144" y="384"/>
                    </a:cubicBez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3300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algn="ctr"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it-IT" smtClean="0">
                  <a:solidFill>
                    <a:srgbClr val="000000"/>
                  </a:solidFill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14639" name="Line 303"/>
              <p:cNvSpPr>
                <a:spLocks noChangeShapeType="1"/>
              </p:cNvSpPr>
              <p:nvPr/>
            </p:nvSpPr>
            <p:spPr bwMode="auto">
              <a:xfrm flipH="1">
                <a:off x="3216" y="2256"/>
                <a:ext cx="48" cy="38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algn="ctr"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it-IT" smtClean="0">
                  <a:solidFill>
                    <a:srgbClr val="000000"/>
                  </a:solidFill>
                  <a:latin typeface="Arial" charset="0"/>
                  <a:ea typeface="ＭＳ Ｐゴシック" charset="0"/>
                </a:endParaRPr>
              </a:p>
            </p:txBody>
          </p:sp>
        </p:grpSp>
        <p:grpSp>
          <p:nvGrpSpPr>
            <p:cNvPr id="14640" name="Group 304"/>
            <p:cNvGrpSpPr>
              <a:grpSpLocks/>
            </p:cNvGrpSpPr>
            <p:nvPr/>
          </p:nvGrpSpPr>
          <p:grpSpPr bwMode="auto">
            <a:xfrm>
              <a:off x="4314" y="2416"/>
              <a:ext cx="119" cy="252"/>
              <a:chOff x="3464" y="2256"/>
              <a:chExt cx="192" cy="384"/>
            </a:xfrm>
          </p:grpSpPr>
          <p:sp>
            <p:nvSpPr>
              <p:cNvPr id="14641" name="Freeform 305"/>
              <p:cNvSpPr>
                <a:spLocks/>
              </p:cNvSpPr>
              <p:nvPr/>
            </p:nvSpPr>
            <p:spPr bwMode="auto">
              <a:xfrm>
                <a:off x="3512" y="2256"/>
                <a:ext cx="144" cy="384"/>
              </a:xfrm>
              <a:custGeom>
                <a:avLst/>
                <a:gdLst>
                  <a:gd name="T0" fmla="*/ 0 w 144"/>
                  <a:gd name="T1" fmla="*/ 0 h 384"/>
                  <a:gd name="T2" fmla="*/ 48 w 144"/>
                  <a:gd name="T3" fmla="*/ 240 h 384"/>
                  <a:gd name="T4" fmla="*/ 144 w 144"/>
                  <a:gd name="T5" fmla="*/ 384 h 3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44" h="384">
                    <a:moveTo>
                      <a:pt x="0" y="0"/>
                    </a:moveTo>
                    <a:cubicBezTo>
                      <a:pt x="12" y="88"/>
                      <a:pt x="24" y="176"/>
                      <a:pt x="48" y="240"/>
                    </a:cubicBezTo>
                    <a:cubicBezTo>
                      <a:pt x="72" y="304"/>
                      <a:pt x="108" y="344"/>
                      <a:pt x="144" y="384"/>
                    </a:cubicBez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3300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algn="ctr"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it-IT" smtClean="0">
                  <a:solidFill>
                    <a:srgbClr val="000000"/>
                  </a:solidFill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14642" name="Line 306"/>
              <p:cNvSpPr>
                <a:spLocks noChangeShapeType="1"/>
              </p:cNvSpPr>
              <p:nvPr/>
            </p:nvSpPr>
            <p:spPr bwMode="auto">
              <a:xfrm flipH="1">
                <a:off x="3464" y="2256"/>
                <a:ext cx="48" cy="38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algn="ctr"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it-IT" smtClean="0">
                  <a:solidFill>
                    <a:srgbClr val="000000"/>
                  </a:solidFill>
                  <a:latin typeface="Arial" charset="0"/>
                  <a:ea typeface="ＭＳ Ｐゴシック" charset="0"/>
                </a:endParaRPr>
              </a:p>
            </p:txBody>
          </p:sp>
        </p:grpSp>
        <p:grpSp>
          <p:nvGrpSpPr>
            <p:cNvPr id="14643" name="Group 307"/>
            <p:cNvGrpSpPr>
              <a:grpSpLocks/>
            </p:cNvGrpSpPr>
            <p:nvPr/>
          </p:nvGrpSpPr>
          <p:grpSpPr bwMode="auto">
            <a:xfrm>
              <a:off x="5324" y="2416"/>
              <a:ext cx="120" cy="252"/>
              <a:chOff x="5088" y="2256"/>
              <a:chExt cx="192" cy="384"/>
            </a:xfrm>
          </p:grpSpPr>
          <p:sp>
            <p:nvSpPr>
              <p:cNvPr id="14644" name="Freeform 308"/>
              <p:cNvSpPr>
                <a:spLocks/>
              </p:cNvSpPr>
              <p:nvPr/>
            </p:nvSpPr>
            <p:spPr bwMode="auto">
              <a:xfrm>
                <a:off x="5136" y="2256"/>
                <a:ext cx="144" cy="384"/>
              </a:xfrm>
              <a:custGeom>
                <a:avLst/>
                <a:gdLst>
                  <a:gd name="T0" fmla="*/ 0 w 144"/>
                  <a:gd name="T1" fmla="*/ 0 h 384"/>
                  <a:gd name="T2" fmla="*/ 48 w 144"/>
                  <a:gd name="T3" fmla="*/ 240 h 384"/>
                  <a:gd name="T4" fmla="*/ 144 w 144"/>
                  <a:gd name="T5" fmla="*/ 384 h 3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44" h="384">
                    <a:moveTo>
                      <a:pt x="0" y="0"/>
                    </a:moveTo>
                    <a:cubicBezTo>
                      <a:pt x="12" y="88"/>
                      <a:pt x="24" y="176"/>
                      <a:pt x="48" y="240"/>
                    </a:cubicBezTo>
                    <a:cubicBezTo>
                      <a:pt x="72" y="304"/>
                      <a:pt x="108" y="344"/>
                      <a:pt x="144" y="384"/>
                    </a:cubicBez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3300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algn="ctr"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it-IT" smtClean="0">
                  <a:solidFill>
                    <a:srgbClr val="000000"/>
                  </a:solidFill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14645" name="Line 309"/>
              <p:cNvSpPr>
                <a:spLocks noChangeShapeType="1"/>
              </p:cNvSpPr>
              <p:nvPr/>
            </p:nvSpPr>
            <p:spPr bwMode="auto">
              <a:xfrm flipH="1">
                <a:off x="5088" y="2256"/>
                <a:ext cx="48" cy="38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algn="ctr"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it-IT" smtClean="0">
                  <a:solidFill>
                    <a:srgbClr val="000000"/>
                  </a:solidFill>
                  <a:latin typeface="Arial" charset="0"/>
                  <a:ea typeface="ＭＳ Ｐゴシック" charset="0"/>
                </a:endParaRPr>
              </a:p>
            </p:txBody>
          </p:sp>
        </p:grpSp>
        <p:grpSp>
          <p:nvGrpSpPr>
            <p:cNvPr id="14646" name="Group 310"/>
            <p:cNvGrpSpPr>
              <a:grpSpLocks/>
            </p:cNvGrpSpPr>
            <p:nvPr/>
          </p:nvGrpSpPr>
          <p:grpSpPr bwMode="auto">
            <a:xfrm>
              <a:off x="4548" y="2196"/>
              <a:ext cx="234" cy="472"/>
              <a:chOff x="3840" y="1920"/>
              <a:chExt cx="376" cy="720"/>
            </a:xfrm>
          </p:grpSpPr>
          <p:sp>
            <p:nvSpPr>
              <p:cNvPr id="14647" name="Freeform 311"/>
              <p:cNvSpPr>
                <a:spLocks/>
              </p:cNvSpPr>
              <p:nvPr/>
            </p:nvSpPr>
            <p:spPr bwMode="auto">
              <a:xfrm>
                <a:off x="3880" y="1920"/>
                <a:ext cx="336" cy="720"/>
              </a:xfrm>
              <a:custGeom>
                <a:avLst/>
                <a:gdLst>
                  <a:gd name="T0" fmla="*/ 0 w 336"/>
                  <a:gd name="T1" fmla="*/ 0 h 720"/>
                  <a:gd name="T2" fmla="*/ 96 w 336"/>
                  <a:gd name="T3" fmla="*/ 432 h 720"/>
                  <a:gd name="T4" fmla="*/ 336 w 336"/>
                  <a:gd name="T5" fmla="*/ 720 h 7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36" h="720">
                    <a:moveTo>
                      <a:pt x="0" y="0"/>
                    </a:moveTo>
                    <a:cubicBezTo>
                      <a:pt x="20" y="156"/>
                      <a:pt x="40" y="312"/>
                      <a:pt x="96" y="432"/>
                    </a:cubicBezTo>
                    <a:cubicBezTo>
                      <a:pt x="152" y="552"/>
                      <a:pt x="304" y="648"/>
                      <a:pt x="336" y="720"/>
                    </a:cubicBez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3300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algn="ctr"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it-IT" smtClean="0">
                  <a:solidFill>
                    <a:srgbClr val="000000"/>
                  </a:solidFill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14648" name="Line 312"/>
              <p:cNvSpPr>
                <a:spLocks noChangeShapeType="1"/>
              </p:cNvSpPr>
              <p:nvPr/>
            </p:nvSpPr>
            <p:spPr bwMode="auto">
              <a:xfrm flipH="1">
                <a:off x="3840" y="1920"/>
                <a:ext cx="48" cy="72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algn="ctr"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it-IT" smtClean="0">
                  <a:solidFill>
                    <a:srgbClr val="000000"/>
                  </a:solidFill>
                  <a:latin typeface="Arial" charset="0"/>
                  <a:ea typeface="ＭＳ Ｐゴシック" charset="0"/>
                </a:endParaRPr>
              </a:p>
            </p:txBody>
          </p:sp>
        </p:grpSp>
        <p:grpSp>
          <p:nvGrpSpPr>
            <p:cNvPr id="14649" name="Group 313"/>
            <p:cNvGrpSpPr>
              <a:grpSpLocks/>
            </p:cNvGrpSpPr>
            <p:nvPr/>
          </p:nvGrpSpPr>
          <p:grpSpPr bwMode="auto">
            <a:xfrm>
              <a:off x="4876" y="2007"/>
              <a:ext cx="329" cy="661"/>
              <a:chOff x="4368" y="1632"/>
              <a:chExt cx="528" cy="1008"/>
            </a:xfrm>
          </p:grpSpPr>
          <p:sp>
            <p:nvSpPr>
              <p:cNvPr id="14650" name="Freeform 314"/>
              <p:cNvSpPr>
                <a:spLocks/>
              </p:cNvSpPr>
              <p:nvPr/>
            </p:nvSpPr>
            <p:spPr bwMode="auto">
              <a:xfrm>
                <a:off x="4416" y="1632"/>
                <a:ext cx="480" cy="1008"/>
              </a:xfrm>
              <a:custGeom>
                <a:avLst/>
                <a:gdLst>
                  <a:gd name="T0" fmla="*/ 0 w 480"/>
                  <a:gd name="T1" fmla="*/ 0 h 1008"/>
                  <a:gd name="T2" fmla="*/ 96 w 480"/>
                  <a:gd name="T3" fmla="*/ 576 h 1008"/>
                  <a:gd name="T4" fmla="*/ 288 w 480"/>
                  <a:gd name="T5" fmla="*/ 864 h 1008"/>
                  <a:gd name="T6" fmla="*/ 480 w 480"/>
                  <a:gd name="T7" fmla="*/ 1008 h 10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80" h="1008">
                    <a:moveTo>
                      <a:pt x="0" y="0"/>
                    </a:moveTo>
                    <a:cubicBezTo>
                      <a:pt x="24" y="216"/>
                      <a:pt x="48" y="432"/>
                      <a:pt x="96" y="576"/>
                    </a:cubicBezTo>
                    <a:cubicBezTo>
                      <a:pt x="144" y="720"/>
                      <a:pt x="224" y="792"/>
                      <a:pt x="288" y="864"/>
                    </a:cubicBezTo>
                    <a:cubicBezTo>
                      <a:pt x="352" y="936"/>
                      <a:pt x="456" y="968"/>
                      <a:pt x="480" y="1008"/>
                    </a:cubicBez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3300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algn="ctr"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it-IT" smtClean="0">
                  <a:solidFill>
                    <a:srgbClr val="000000"/>
                  </a:solidFill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14651" name="Line 315"/>
              <p:cNvSpPr>
                <a:spLocks noChangeShapeType="1"/>
              </p:cNvSpPr>
              <p:nvPr/>
            </p:nvSpPr>
            <p:spPr bwMode="auto">
              <a:xfrm flipH="1">
                <a:off x="4368" y="1632"/>
                <a:ext cx="48" cy="100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algn="ctr"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it-IT" smtClean="0">
                  <a:solidFill>
                    <a:srgbClr val="000000"/>
                  </a:solidFill>
                  <a:latin typeface="Arial" charset="0"/>
                  <a:ea typeface="ＭＳ Ｐゴシック" charset="0"/>
                </a:endParaRPr>
              </a:p>
            </p:txBody>
          </p:sp>
        </p:grpSp>
      </p:grpSp>
      <p:grpSp>
        <p:nvGrpSpPr>
          <p:cNvPr id="14652" name="Group 316"/>
          <p:cNvGrpSpPr>
            <a:grpSpLocks/>
          </p:cNvGrpSpPr>
          <p:nvPr/>
        </p:nvGrpSpPr>
        <p:grpSpPr bwMode="auto">
          <a:xfrm>
            <a:off x="4937125" y="1052513"/>
            <a:ext cx="1298575" cy="1300162"/>
            <a:chOff x="3110" y="1045"/>
            <a:chExt cx="818" cy="819"/>
          </a:xfrm>
        </p:grpSpPr>
        <p:sp>
          <p:nvSpPr>
            <p:cNvPr id="14653" name="Line 317"/>
            <p:cNvSpPr>
              <a:spLocks noChangeShapeType="1"/>
            </p:cNvSpPr>
            <p:nvPr/>
          </p:nvSpPr>
          <p:spPr bwMode="auto">
            <a:xfrm>
              <a:off x="3168" y="1224"/>
              <a:ext cx="0" cy="192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it-IT" smtClean="0">
                <a:solidFill>
                  <a:srgbClr val="000000"/>
                </a:solidFill>
                <a:latin typeface="Arial" charset="0"/>
                <a:ea typeface="ＭＳ Ｐゴシック" charset="0"/>
              </a:endParaRPr>
            </a:p>
          </p:txBody>
        </p:sp>
        <p:sp>
          <p:nvSpPr>
            <p:cNvPr id="14654" name="Line 318"/>
            <p:cNvSpPr>
              <a:spLocks noChangeShapeType="1"/>
            </p:cNvSpPr>
            <p:nvPr/>
          </p:nvSpPr>
          <p:spPr bwMode="auto">
            <a:xfrm>
              <a:off x="3168" y="1232"/>
              <a:ext cx="528" cy="0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it-IT" smtClean="0">
                <a:solidFill>
                  <a:srgbClr val="000000"/>
                </a:solidFill>
                <a:latin typeface="Arial" charset="0"/>
                <a:ea typeface="ＭＳ Ｐゴシック" charset="0"/>
              </a:endParaRPr>
            </a:p>
          </p:txBody>
        </p:sp>
        <p:sp>
          <p:nvSpPr>
            <p:cNvPr id="14655" name="Line 319"/>
            <p:cNvSpPr>
              <a:spLocks noChangeShapeType="1"/>
            </p:cNvSpPr>
            <p:nvPr/>
          </p:nvSpPr>
          <p:spPr bwMode="auto">
            <a:xfrm>
              <a:off x="3696" y="1232"/>
              <a:ext cx="0" cy="624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it-IT" smtClean="0">
                <a:solidFill>
                  <a:srgbClr val="000000"/>
                </a:solidFill>
                <a:latin typeface="Arial" charset="0"/>
                <a:ea typeface="ＭＳ Ｐゴシック" charset="0"/>
              </a:endParaRPr>
            </a:p>
          </p:txBody>
        </p:sp>
        <p:sp>
          <p:nvSpPr>
            <p:cNvPr id="14656" name="Line 320"/>
            <p:cNvSpPr>
              <a:spLocks noChangeShapeType="1"/>
            </p:cNvSpPr>
            <p:nvPr/>
          </p:nvSpPr>
          <p:spPr bwMode="auto">
            <a:xfrm>
              <a:off x="3688" y="1864"/>
              <a:ext cx="240" cy="0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it-IT" smtClean="0">
                <a:solidFill>
                  <a:srgbClr val="000000"/>
                </a:solidFill>
                <a:latin typeface="Arial" charset="0"/>
                <a:ea typeface="ＭＳ Ｐゴシック" charset="0"/>
              </a:endParaRPr>
            </a:p>
          </p:txBody>
        </p:sp>
        <p:sp>
          <p:nvSpPr>
            <p:cNvPr id="14657" name="Text Box 321"/>
            <p:cNvSpPr txBox="1">
              <a:spLocks noChangeArrowheads="1"/>
            </p:cNvSpPr>
            <p:nvPr/>
          </p:nvSpPr>
          <p:spPr bwMode="auto">
            <a:xfrm>
              <a:off x="3110" y="1045"/>
              <a:ext cx="336" cy="21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3300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it-IT" sz="1600" b="1" smtClean="0">
                  <a:solidFill>
                    <a:srgbClr val="FF3300"/>
                  </a:solidFill>
                  <a:latin typeface="Times New Roman" charset="0"/>
                  <a:ea typeface="ＭＳ Ｐゴシック" charset="0"/>
                </a:rPr>
                <a:t>Out</a:t>
              </a:r>
              <a:endParaRPr lang="en-US" sz="1600" b="1" smtClean="0">
                <a:solidFill>
                  <a:srgbClr val="FF3300"/>
                </a:solidFill>
                <a:latin typeface="Times New Roman" charset="0"/>
                <a:ea typeface="ＭＳ Ｐゴシック" charset="0"/>
              </a:endParaRPr>
            </a:p>
          </p:txBody>
        </p:sp>
      </p:grpSp>
      <p:sp>
        <p:nvSpPr>
          <p:cNvPr id="14774" name="Rectangle 438"/>
          <p:cNvSpPr>
            <a:spLocks noChangeArrowheads="1"/>
          </p:cNvSpPr>
          <p:nvPr/>
        </p:nvSpPr>
        <p:spPr bwMode="auto">
          <a:xfrm>
            <a:off x="539750" y="115888"/>
            <a:ext cx="8135938" cy="79216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it-IT" sz="3600" b="1" smtClean="0">
                <a:solidFill>
                  <a:srgbClr val="000000"/>
                </a:solidFill>
                <a:latin typeface="Arial" charset="0"/>
                <a:ea typeface="ＭＳ Ｐゴシック" charset="0"/>
              </a:rPr>
              <a:t>SiPMT / G-APD / MPPC</a:t>
            </a:r>
          </a:p>
        </p:txBody>
      </p:sp>
      <p:sp>
        <p:nvSpPr>
          <p:cNvPr id="14776" name="Text Box 440"/>
          <p:cNvSpPr txBox="1">
            <a:spLocks noChangeArrowheads="1"/>
          </p:cNvSpPr>
          <p:nvPr/>
        </p:nvSpPr>
        <p:spPr bwMode="auto">
          <a:xfrm>
            <a:off x="2771775" y="4754563"/>
            <a:ext cx="6270625" cy="1465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it-IT" b="1" smtClean="0">
                <a:solidFill>
                  <a:srgbClr val="FF0000"/>
                </a:solidFill>
                <a:latin typeface="Arial" charset="0"/>
                <a:ea typeface="ＭＳ Ｐゴシック" charset="0"/>
              </a:rPr>
              <a:t>microcontatori</a:t>
            </a:r>
            <a:r>
              <a:rPr lang="it-IT" b="1" smtClean="0">
                <a:solidFill>
                  <a:srgbClr val="000000"/>
                </a:solidFill>
                <a:latin typeface="Arial" charset="0"/>
                <a:ea typeface="ＭＳ Ｐゴシック" charset="0"/>
              </a:rPr>
              <a:t> indipendenti in regime </a:t>
            </a:r>
            <a:r>
              <a:rPr lang="it-IT" b="1" smtClean="0">
                <a:solidFill>
                  <a:srgbClr val="FF0000"/>
                </a:solidFill>
                <a:latin typeface="Arial" charset="0"/>
                <a:ea typeface="ＭＳ Ｐゴシック" charset="0"/>
              </a:rPr>
              <a:t>geiger limitato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it-IT" b="1" smtClean="0">
                <a:solidFill>
                  <a:srgbClr val="000000"/>
                </a:solidFill>
                <a:latin typeface="Arial" charset="0"/>
                <a:ea typeface="ＭＳ Ｐゴシック" charset="0"/>
              </a:rPr>
              <a:t>Geiger spento dalla </a:t>
            </a:r>
            <a:r>
              <a:rPr lang="it-IT" b="1" smtClean="0">
                <a:solidFill>
                  <a:srgbClr val="FF0000"/>
                </a:solidFill>
                <a:latin typeface="Arial" charset="0"/>
                <a:ea typeface="ＭＳ Ｐゴシック" charset="0"/>
              </a:rPr>
              <a:t>caduta</a:t>
            </a:r>
            <a:r>
              <a:rPr lang="it-IT" b="1" smtClean="0">
                <a:solidFill>
                  <a:srgbClr val="000000"/>
                </a:solidFill>
                <a:latin typeface="Arial" charset="0"/>
                <a:ea typeface="ＭＳ Ｐゴシック" charset="0"/>
              </a:rPr>
              <a:t> del campo e </a:t>
            </a:r>
            <a:r>
              <a:rPr lang="it-IT" b="1" smtClean="0">
                <a:solidFill>
                  <a:srgbClr val="FF0000"/>
                </a:solidFill>
                <a:latin typeface="Arial" charset="0"/>
                <a:ea typeface="ＭＳ Ｐゴシック" charset="0"/>
              </a:rPr>
              <a:t>resistenza</a:t>
            </a:r>
            <a:r>
              <a:rPr lang="it-IT" b="1" smtClean="0">
                <a:solidFill>
                  <a:srgbClr val="000000"/>
                </a:solidFill>
                <a:latin typeface="Arial" charset="0"/>
                <a:ea typeface="ＭＳ Ｐゴシック" charset="0"/>
              </a:rPr>
              <a:t> di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it-IT" b="1" smtClean="0">
                <a:solidFill>
                  <a:srgbClr val="000000"/>
                </a:solidFill>
                <a:latin typeface="Arial" charset="0"/>
                <a:ea typeface="ＭＳ Ｐゴシック" charset="0"/>
              </a:rPr>
              <a:t> </a:t>
            </a:r>
            <a:r>
              <a:rPr lang="it-IT" b="1" smtClean="0">
                <a:solidFill>
                  <a:srgbClr val="FF0000"/>
                </a:solidFill>
                <a:latin typeface="Arial" charset="0"/>
                <a:ea typeface="ＭＳ Ｐゴシック" charset="0"/>
              </a:rPr>
              <a:t>quenching </a:t>
            </a:r>
            <a:r>
              <a:rPr lang="it-IT" b="1" smtClean="0">
                <a:solidFill>
                  <a:srgbClr val="000000"/>
                </a:solidFill>
                <a:latin typeface="Arial" charset="0"/>
                <a:ea typeface="ＭＳ Ｐゴシック" charset="0"/>
              </a:rPr>
              <a:t>R.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it-IT" b="1" smtClean="0">
                <a:solidFill>
                  <a:srgbClr val="000000"/>
                </a:solidFill>
                <a:latin typeface="Arial" charset="0"/>
                <a:ea typeface="ＭＳ Ｐゴシック" charset="0"/>
              </a:rPr>
              <a:t>Segnale in uscita </a:t>
            </a:r>
            <a:r>
              <a:rPr lang="it-IT" b="1" smtClean="0">
                <a:solidFill>
                  <a:srgbClr val="FF0000"/>
                </a:solidFill>
                <a:latin typeface="Arial" charset="0"/>
                <a:ea typeface="ＭＳ Ｐゴシック" charset="0"/>
              </a:rPr>
              <a:t>somma segnali</a:t>
            </a:r>
            <a:r>
              <a:rPr lang="it-IT" b="1" smtClean="0">
                <a:solidFill>
                  <a:srgbClr val="000000"/>
                </a:solidFill>
                <a:latin typeface="Arial" charset="0"/>
                <a:ea typeface="ＭＳ Ｐゴシック" charset="0"/>
              </a:rPr>
              <a:t> singoli geiger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it-IT" b="1" smtClean="0">
                <a:solidFill>
                  <a:srgbClr val="000000"/>
                </a:solidFill>
                <a:latin typeface="Arial" charset="0"/>
                <a:ea typeface="ＭＳ Ｐゴシック" charset="0"/>
              </a:rPr>
              <a:t>V Geiger 10-20% sopra la tensione di brekdown 25-60 V</a:t>
            </a:r>
          </a:p>
        </p:txBody>
      </p:sp>
      <p:sp>
        <p:nvSpPr>
          <p:cNvPr id="14777" name="Text Box 441"/>
          <p:cNvSpPr txBox="1">
            <a:spLocks noChangeArrowheads="1"/>
          </p:cNvSpPr>
          <p:nvPr/>
        </p:nvSpPr>
        <p:spPr bwMode="auto">
          <a:xfrm>
            <a:off x="4787900" y="1773238"/>
            <a:ext cx="82867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it-IT" sz="1600" b="1" smtClean="0">
                <a:solidFill>
                  <a:srgbClr val="000000"/>
                </a:solidFill>
                <a:latin typeface="Arial" charset="0"/>
                <a:ea typeface="ＭＳ Ｐゴシック" charset="0"/>
              </a:rPr>
              <a:t>R</a:t>
            </a:r>
            <a:r>
              <a:rPr lang="it-IT" sz="1600" b="1" baseline="-25000" smtClean="0">
                <a:solidFill>
                  <a:srgbClr val="000000"/>
                </a:solidFill>
                <a:latin typeface="Arial" charset="0"/>
                <a:ea typeface="ＭＳ Ｐゴシック" charset="0"/>
              </a:rPr>
              <a:t>quench</a:t>
            </a:r>
          </a:p>
        </p:txBody>
      </p:sp>
      <p:pic>
        <p:nvPicPr>
          <p:cNvPr id="14778" name="Picture 44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4103688"/>
            <a:ext cx="2582863" cy="24209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4780" name="Text Box 444"/>
          <p:cNvSpPr txBox="1">
            <a:spLocks noChangeArrowheads="1"/>
          </p:cNvSpPr>
          <p:nvPr/>
        </p:nvSpPr>
        <p:spPr bwMode="auto">
          <a:xfrm>
            <a:off x="6577013" y="3844925"/>
            <a:ext cx="1524000" cy="30480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just" defTabSz="914400" fontAlgn="base">
              <a:spcBef>
                <a:spcPct val="0"/>
              </a:spcBef>
              <a:spcAft>
                <a:spcPct val="0"/>
              </a:spcAft>
            </a:pPr>
            <a:r>
              <a:rPr lang="it-IT" sz="1400" b="1" smtClean="0">
                <a:solidFill>
                  <a:srgbClr val="000000"/>
                </a:solidFill>
                <a:latin typeface="Arial" charset="0"/>
                <a:ea typeface="ＭＳ Ｐゴシック" charset="0"/>
              </a:rPr>
              <a:t>Altezza impulso</a:t>
            </a:r>
          </a:p>
        </p:txBody>
      </p:sp>
    </p:spTree>
    <p:extLst>
      <p:ext uri="{BB962C8B-B14F-4D97-AF65-F5344CB8AC3E}">
        <p14:creationId xmlns:p14="http://schemas.microsoft.com/office/powerpoint/2010/main" val="30008893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46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526498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34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572057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2" name="Picture 4" descr="tab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449263"/>
            <a:ext cx="8640762" cy="3987800"/>
          </a:xfrm>
          <a:prstGeom prst="rect">
            <a:avLst/>
          </a:prstGeom>
          <a:noFill/>
          <a:ln w="9525">
            <a:solidFill>
              <a:srgbClr val="FF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37895" name="Rectangle 7"/>
          <p:cNvSpPr>
            <a:spLocks noChangeArrowheads="1"/>
          </p:cNvSpPr>
          <p:nvPr/>
        </p:nvSpPr>
        <p:spPr bwMode="auto">
          <a:xfrm>
            <a:off x="3492500" y="1484313"/>
            <a:ext cx="719138" cy="43180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it-IT" smtClean="0">
              <a:solidFill>
                <a:srgbClr val="000000"/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37896" name="Rectangle 8"/>
          <p:cNvSpPr>
            <a:spLocks noChangeArrowheads="1"/>
          </p:cNvSpPr>
          <p:nvPr/>
        </p:nvSpPr>
        <p:spPr bwMode="auto">
          <a:xfrm>
            <a:off x="5005388" y="1484313"/>
            <a:ext cx="719137" cy="43180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it-IT" smtClean="0">
              <a:solidFill>
                <a:srgbClr val="000000"/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37897" name="Rectangle 9"/>
          <p:cNvSpPr>
            <a:spLocks noChangeArrowheads="1"/>
          </p:cNvSpPr>
          <p:nvPr/>
        </p:nvSpPr>
        <p:spPr bwMode="auto">
          <a:xfrm>
            <a:off x="6372225" y="1484313"/>
            <a:ext cx="719138" cy="43180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it-IT" smtClean="0">
              <a:solidFill>
                <a:srgbClr val="000000"/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37898" name="Text Box 10"/>
          <p:cNvSpPr txBox="1">
            <a:spLocks noChangeArrowheads="1"/>
          </p:cNvSpPr>
          <p:nvPr/>
        </p:nvSpPr>
        <p:spPr bwMode="auto">
          <a:xfrm>
            <a:off x="1716079" y="-42860"/>
            <a:ext cx="4973412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it-IT" sz="2800" b="1" smtClean="0">
                <a:solidFill>
                  <a:srgbClr val="000000"/>
                </a:solidFill>
                <a:latin typeface="Arial" charset="0"/>
                <a:ea typeface="ＭＳ Ｐゴシック" charset="0"/>
              </a:rPr>
              <a:t>SiPM: da Hamamatsu MPPC</a:t>
            </a:r>
          </a:p>
        </p:txBody>
      </p:sp>
      <p:pic>
        <p:nvPicPr>
          <p:cNvPr id="37899" name="Picture 11" descr="fot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4600575"/>
            <a:ext cx="4105275" cy="2141538"/>
          </a:xfrm>
          <a:prstGeom prst="rect">
            <a:avLst/>
          </a:prstGeom>
          <a:solidFill>
            <a:schemeClr val="tx1"/>
          </a:solidFill>
          <a:ln w="38100">
            <a:solidFill>
              <a:srgbClr val="FF0000"/>
            </a:solidFill>
            <a:miter lim="800000"/>
            <a:headEnd/>
            <a:tailEnd/>
          </a:ln>
        </p:spPr>
      </p:pic>
      <p:pic>
        <p:nvPicPr>
          <p:cNvPr id="37900" name="Picture 12" descr="matrix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3663" y="4581525"/>
            <a:ext cx="2160587" cy="2160588"/>
          </a:xfrm>
          <a:prstGeom prst="rect">
            <a:avLst/>
          </a:prstGeom>
          <a:noFill/>
          <a:ln w="38100">
            <a:solidFill>
              <a:srgbClr val="FF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902" name="Text Box 14"/>
          <p:cNvSpPr txBox="1">
            <a:spLocks noChangeArrowheads="1"/>
          </p:cNvSpPr>
          <p:nvPr/>
        </p:nvSpPr>
        <p:spPr bwMode="auto">
          <a:xfrm>
            <a:off x="3295650" y="4508500"/>
            <a:ext cx="1276350" cy="366713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it-IT" b="1" smtClean="0">
                <a:solidFill>
                  <a:srgbClr val="000000"/>
                </a:solidFill>
                <a:latin typeface="Arial" charset="0"/>
                <a:ea typeface="ＭＳ Ｐゴシック" charset="0"/>
              </a:rPr>
              <a:t>100 euro!!</a:t>
            </a:r>
          </a:p>
        </p:txBody>
      </p:sp>
    </p:spTree>
    <p:extLst>
      <p:ext uri="{BB962C8B-B14F-4D97-AF65-F5344CB8AC3E}">
        <p14:creationId xmlns:p14="http://schemas.microsoft.com/office/powerpoint/2010/main" val="370509651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287" y="143934"/>
            <a:ext cx="6756399" cy="3459276"/>
          </a:xfrm>
          <a:prstGeom prst="rect">
            <a:avLst/>
          </a:prstGeom>
          <a:ln>
            <a:solidFill>
              <a:srgbClr val="000000"/>
            </a:solidFill>
          </a:ln>
        </p:spPr>
      </p:pic>
      <p:pic>
        <p:nvPicPr>
          <p:cNvPr id="3" name="Immagin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789" y="3894667"/>
            <a:ext cx="8081881" cy="2672058"/>
          </a:xfrm>
          <a:prstGeom prst="rect">
            <a:avLst/>
          </a:prstGeom>
          <a:ln>
            <a:solidFill>
              <a:srgbClr val="000000"/>
            </a:solidFill>
          </a:ln>
        </p:spPr>
      </p:pic>
      <p:pic>
        <p:nvPicPr>
          <p:cNvPr id="4" name="Immagin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13599" y="2421465"/>
            <a:ext cx="1816100" cy="157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94615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999" y="152404"/>
            <a:ext cx="7164513" cy="3234266"/>
          </a:xfrm>
          <a:prstGeom prst="rect">
            <a:avLst/>
          </a:prstGeom>
          <a:ln>
            <a:solidFill>
              <a:srgbClr val="000000"/>
            </a:solidFill>
          </a:ln>
        </p:spPr>
      </p:pic>
      <p:pic>
        <p:nvPicPr>
          <p:cNvPr id="4" name="Immagin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7068" y="3598334"/>
            <a:ext cx="6986711" cy="3131300"/>
          </a:xfrm>
          <a:prstGeom prst="rect">
            <a:avLst/>
          </a:prstGeom>
          <a:ln>
            <a:solidFill>
              <a:srgbClr val="000000"/>
            </a:solidFill>
          </a:ln>
        </p:spPr>
      </p:pic>
      <p:sp>
        <p:nvSpPr>
          <p:cNvPr id="5" name="CasellaDiTesto 4"/>
          <p:cNvSpPr txBox="1"/>
          <p:nvPr/>
        </p:nvSpPr>
        <p:spPr>
          <a:xfrm>
            <a:off x="7484533" y="2741139"/>
            <a:ext cx="1302197" cy="1754327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none" rtlCol="0">
            <a:spAutoFit/>
          </a:bodyPr>
          <a:lstStyle/>
          <a:p>
            <a:r>
              <a:rPr lang="it-IT" b="1">
                <a:solidFill>
                  <a:srgbClr val="FF0000"/>
                </a:solidFill>
              </a:rPr>
              <a:t>Quenching</a:t>
            </a:r>
          </a:p>
          <a:p>
            <a:r>
              <a:rPr lang="it-IT" b="1">
                <a:solidFill>
                  <a:srgbClr val="FF0000"/>
                </a:solidFill>
              </a:rPr>
              <a:t>resistor 1x1</a:t>
            </a:r>
          </a:p>
          <a:p>
            <a:r>
              <a:rPr lang="it-IT" b="1">
                <a:solidFill>
                  <a:srgbClr val="FF0000"/>
                </a:solidFill>
              </a:rPr>
              <a:t>1600 pixel</a:t>
            </a:r>
          </a:p>
          <a:p>
            <a:r>
              <a:rPr lang="it-IT" b="1">
                <a:solidFill>
                  <a:srgbClr val="FF0000"/>
                </a:solidFill>
              </a:rPr>
              <a:t>=145 Ω</a:t>
            </a:r>
          </a:p>
          <a:p>
            <a:r>
              <a:rPr lang="it-IT" b="1">
                <a:solidFill>
                  <a:srgbClr val="FF0000"/>
                </a:solidFill>
              </a:rPr>
              <a:t>microcel</a:t>
            </a:r>
          </a:p>
          <a:p>
            <a:r>
              <a:rPr lang="it-IT" b="1">
                <a:solidFill>
                  <a:srgbClr val="FF0000"/>
                </a:solidFill>
              </a:rPr>
              <a:t>=230 kΩ</a:t>
            </a:r>
          </a:p>
        </p:txBody>
      </p:sp>
      <p:sp>
        <p:nvSpPr>
          <p:cNvPr id="6" name="CasellaDiTesto 5"/>
          <p:cNvSpPr txBox="1"/>
          <p:nvPr/>
        </p:nvSpPr>
        <p:spPr>
          <a:xfrm>
            <a:off x="7484536" y="4705370"/>
            <a:ext cx="1302197" cy="1754327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none" rtlCol="0">
            <a:spAutoFit/>
          </a:bodyPr>
          <a:lstStyle/>
          <a:p>
            <a:r>
              <a:rPr lang="it-IT" b="1"/>
              <a:t>Quenching</a:t>
            </a:r>
          </a:p>
          <a:p>
            <a:r>
              <a:rPr lang="it-IT" b="1"/>
              <a:t>resistor 3x3</a:t>
            </a:r>
          </a:p>
          <a:p>
            <a:r>
              <a:rPr lang="it-IT" b="1"/>
              <a:t>14400 pixel</a:t>
            </a:r>
          </a:p>
          <a:p>
            <a:r>
              <a:rPr lang="it-IT" b="1"/>
              <a:t>=26 Ω</a:t>
            </a:r>
          </a:p>
          <a:p>
            <a:r>
              <a:rPr lang="it-IT" b="1"/>
              <a:t>microcel</a:t>
            </a:r>
          </a:p>
          <a:p>
            <a:r>
              <a:rPr lang="it-IT" b="1"/>
              <a:t>=380 kΩ</a:t>
            </a:r>
          </a:p>
        </p:txBody>
      </p:sp>
    </p:spTree>
    <p:extLst>
      <p:ext uri="{BB962C8B-B14F-4D97-AF65-F5344CB8AC3E}">
        <p14:creationId xmlns:p14="http://schemas.microsoft.com/office/powerpoint/2010/main" val="408108969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251520" y="188640"/>
            <a:ext cx="8640960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/>
            <a:r>
              <a:rPr lang="it-IT" b="1" dirty="0" smtClean="0">
                <a:solidFill>
                  <a:prstClr val="black"/>
                </a:solidFill>
                <a:latin typeface="Calibri"/>
              </a:rPr>
              <a:t>Caratteristiche I – V, polarizzazione inversa dei fotorivelatori più comuni, dipendenza del guadagno fotoconduttivo G dalla polarizzazione </a:t>
            </a:r>
          </a:p>
          <a:p>
            <a:pPr defTabSz="914400"/>
            <a:endParaRPr lang="it-IT" sz="1400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Rettangolo 4"/>
          <p:cNvSpPr/>
          <p:nvPr/>
        </p:nvSpPr>
        <p:spPr>
          <a:xfrm>
            <a:off x="6012160" y="1124744"/>
            <a:ext cx="2880320" cy="1077218"/>
          </a:xfrm>
          <a:prstGeom prst="rect">
            <a:avLst/>
          </a:prstGeom>
          <a:ln>
            <a:solidFill>
              <a:srgbClr val="000000"/>
            </a:solidFill>
          </a:ln>
        </p:spPr>
        <p:txBody>
          <a:bodyPr wrap="square">
            <a:spAutoFit/>
          </a:bodyPr>
          <a:lstStyle/>
          <a:p>
            <a:pPr marL="85725" indent="-85725" defTabSz="914400"/>
            <a:r>
              <a:rPr lang="it-IT" sz="1600" b="1" dirty="0" smtClean="0">
                <a:solidFill>
                  <a:prstClr val="black"/>
                </a:solidFill>
                <a:latin typeface="Calibri"/>
              </a:rPr>
              <a:t>   Fotorivelatori:   </a:t>
            </a:r>
          </a:p>
          <a:p>
            <a:pPr marL="266700" indent="-85725" defTabSz="914400">
              <a:buFont typeface="Arial" pitchFamily="34" charset="0"/>
              <a:buChar char="•"/>
            </a:pPr>
            <a:r>
              <a:rPr lang="it-IT" sz="1600" b="1" dirty="0" smtClean="0">
                <a:solidFill>
                  <a:prstClr val="black"/>
                </a:solidFill>
                <a:latin typeface="Calibri"/>
              </a:rPr>
              <a:t>PIN</a:t>
            </a:r>
          </a:p>
          <a:p>
            <a:pPr marL="266700" indent="-85725" defTabSz="914400">
              <a:buFont typeface="Arial" pitchFamily="34" charset="0"/>
              <a:buChar char="•"/>
            </a:pPr>
            <a:r>
              <a:rPr lang="it-IT" sz="1600" b="1" dirty="0" smtClean="0">
                <a:solidFill>
                  <a:prstClr val="black"/>
                </a:solidFill>
                <a:latin typeface="Calibri"/>
              </a:rPr>
              <a:t>APD</a:t>
            </a:r>
          </a:p>
          <a:p>
            <a:pPr marL="266700" indent="-85725" defTabSz="914400">
              <a:buFont typeface="Arial" pitchFamily="34" charset="0"/>
              <a:buChar char="•"/>
            </a:pPr>
            <a:r>
              <a:rPr lang="it-IT" sz="1600" b="1" dirty="0" smtClean="0">
                <a:solidFill>
                  <a:prstClr val="black"/>
                </a:solidFill>
                <a:latin typeface="Calibri"/>
              </a:rPr>
              <a:t>SiPM</a:t>
            </a:r>
            <a:endParaRPr lang="it-IT" sz="1600" b="1" dirty="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7" name="Immagine 6" descr="16.bmp"/>
          <p:cNvPicPr>
            <a:picLocks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7504" y="980728"/>
            <a:ext cx="5718090" cy="5217452"/>
          </a:xfrm>
          <a:prstGeom prst="rect">
            <a:avLst/>
          </a:prstGeom>
        </p:spPr>
      </p:pic>
      <p:pic>
        <p:nvPicPr>
          <p:cNvPr id="8" name="Immagine 7" descr="17.bmp"/>
          <p:cNvPicPr>
            <a:picLocks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868144" y="2924938"/>
            <a:ext cx="3107077" cy="2712739"/>
          </a:xfrm>
          <a:prstGeom prst="rect">
            <a:avLst/>
          </a:prstGeom>
        </p:spPr>
      </p:pic>
      <p:sp>
        <p:nvSpPr>
          <p:cNvPr id="6" name="Segnaposto data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08/10/2010</a:t>
            </a:r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596A7-F738-42C0-A417-6EB41A7C0704}" type="slidenum">
              <a:rPr lang="it-IT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46</a:t>
            </a:fld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10" name="Segnaposto piè di pagina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Enrico Molinari</a:t>
            </a:r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391394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116" b="5704"/>
          <a:stretch>
            <a:fillRect/>
          </a:stretch>
        </p:blipFill>
        <p:spPr bwMode="auto">
          <a:xfrm>
            <a:off x="6011863" y="333375"/>
            <a:ext cx="3103562" cy="3381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CC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1638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218" b="8055"/>
          <a:stretch>
            <a:fillRect/>
          </a:stretch>
        </p:blipFill>
        <p:spPr bwMode="auto">
          <a:xfrm>
            <a:off x="34925" y="790575"/>
            <a:ext cx="6264275" cy="318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CC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16390" name="Text Box 6"/>
          <p:cNvSpPr txBox="1">
            <a:spLocks noChangeArrowheads="1"/>
          </p:cNvSpPr>
          <p:nvPr/>
        </p:nvSpPr>
        <p:spPr bwMode="auto">
          <a:xfrm>
            <a:off x="107950" y="4210050"/>
            <a:ext cx="4505325" cy="173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it-IT" b="1" smtClean="0">
                <a:solidFill>
                  <a:srgbClr val="000000"/>
                </a:solidFill>
                <a:latin typeface="Arial" charset="0"/>
                <a:ea typeface="ＭＳ Ｐゴシック" charset="0"/>
              </a:rPr>
              <a:t>Metal-Resistor-Semiconductor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it-IT" b="1" smtClean="0">
                <a:solidFill>
                  <a:srgbClr val="FF0000"/>
                </a:solidFill>
                <a:latin typeface="Arial" charset="0"/>
                <a:ea typeface="ＭＳ Ｐゴシック" charset="0"/>
              </a:rPr>
              <a:t>R</a:t>
            </a:r>
            <a:r>
              <a:rPr lang="it-IT" b="1" smtClean="0">
                <a:solidFill>
                  <a:srgbClr val="000000"/>
                </a:solidFill>
                <a:latin typeface="Arial" charset="0"/>
                <a:ea typeface="ＭＳ Ｐゴシック" charset="0"/>
              </a:rPr>
              <a:t> superficiale </a:t>
            </a:r>
            <a:r>
              <a:rPr lang="it-IT" b="1" smtClean="0">
                <a:solidFill>
                  <a:srgbClr val="FF0000"/>
                </a:solidFill>
                <a:latin typeface="Arial" charset="0"/>
                <a:ea typeface="ＭＳ Ｐゴシック" charset="0"/>
              </a:rPr>
              <a:t>disaccoppiamento diodi</a:t>
            </a:r>
            <a:r>
              <a:rPr lang="it-IT" b="1" smtClean="0">
                <a:solidFill>
                  <a:srgbClr val="000000"/>
                </a:solidFill>
                <a:latin typeface="Arial" charset="0"/>
                <a:ea typeface="ＭＳ Ｐゴシック" charset="0"/>
              </a:rPr>
              <a:t> 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it-IT" b="1" smtClean="0">
                <a:solidFill>
                  <a:srgbClr val="000000"/>
                </a:solidFill>
                <a:latin typeface="Arial" charset="0"/>
                <a:ea typeface="ＭＳ Ｐゴシック" charset="0"/>
              </a:rPr>
              <a:t> 30-80 M</a:t>
            </a:r>
            <a:r>
              <a:rPr lang="el-GR" b="1" smtClean="0">
                <a:solidFill>
                  <a:srgbClr val="000000"/>
                </a:solidFill>
                <a:latin typeface="Arial" charset="0"/>
                <a:ea typeface="ＭＳ Ｐゴシック" charset="0"/>
              </a:rPr>
              <a:t>Ω</a:t>
            </a:r>
            <a:r>
              <a:rPr lang="it-IT" b="1" smtClean="0">
                <a:solidFill>
                  <a:srgbClr val="000000"/>
                </a:solidFill>
                <a:latin typeface="Arial" charset="0"/>
                <a:ea typeface="ＭＳ Ｐゴシック" charset="0"/>
              </a:rPr>
              <a:t> cm.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it-IT" b="1" smtClean="0">
                <a:solidFill>
                  <a:srgbClr val="0033CC"/>
                </a:solidFill>
                <a:latin typeface="Arial" charset="0"/>
                <a:ea typeface="ＭＳ Ｐゴシック" charset="0"/>
              </a:rPr>
              <a:t>R</a:t>
            </a:r>
            <a:r>
              <a:rPr lang="it-IT" b="1" baseline="-25000" smtClean="0">
                <a:solidFill>
                  <a:srgbClr val="0033CC"/>
                </a:solidFill>
                <a:latin typeface="Arial" charset="0"/>
                <a:ea typeface="ＭＳ Ｐゴシック" charset="0"/>
              </a:rPr>
              <a:t>Si</a:t>
            </a:r>
            <a:r>
              <a:rPr lang="it-IT" b="1" smtClean="0">
                <a:solidFill>
                  <a:srgbClr val="0033CC"/>
                </a:solidFill>
                <a:latin typeface="Arial" charset="0"/>
                <a:ea typeface="ＭＳ Ｐゴシック" charset="0"/>
              </a:rPr>
              <a:t> </a:t>
            </a:r>
            <a:r>
              <a:rPr lang="it-IT" b="1" smtClean="0">
                <a:solidFill>
                  <a:srgbClr val="000000"/>
                </a:solidFill>
                <a:latin typeface="Arial" charset="0"/>
                <a:ea typeface="ＭＳ Ｐゴシック" charset="0"/>
              </a:rPr>
              <a:t>microcell </a:t>
            </a:r>
            <a:r>
              <a:rPr lang="it-IT" b="1" smtClean="0">
                <a:solidFill>
                  <a:srgbClr val="0033CC"/>
                </a:solidFill>
                <a:latin typeface="Arial" charset="0"/>
                <a:ea typeface="ＭＳ Ｐゴシック" charset="0"/>
              </a:rPr>
              <a:t>quenching</a:t>
            </a:r>
            <a:r>
              <a:rPr lang="it-IT" b="1" smtClean="0">
                <a:solidFill>
                  <a:srgbClr val="000000"/>
                </a:solidFill>
                <a:latin typeface="Arial" charset="0"/>
                <a:ea typeface="ＭＳ Ｐゴシック" charset="0"/>
              </a:rPr>
              <a:t> </a:t>
            </a:r>
            <a:r>
              <a:rPr lang="en-US" b="1" smtClean="0"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rPr>
              <a:t>~ 300K</a:t>
            </a:r>
            <a:r>
              <a:rPr lang="el-GR" b="1" smtClean="0"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rPr>
              <a:t>Ω</a:t>
            </a:r>
            <a:endParaRPr lang="it-IT" b="1" smtClean="0">
              <a:solidFill>
                <a:srgbClr val="000000"/>
              </a:solidFill>
              <a:latin typeface="Arial" charset="0"/>
              <a:ea typeface="ＭＳ Ｐゴシック" charset="0"/>
              <a:cs typeface="Arial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it-IT" b="1" smtClean="0">
                <a:solidFill>
                  <a:srgbClr val="0033CC"/>
                </a:solidFill>
                <a:latin typeface="Arial" charset="0"/>
                <a:ea typeface="ＭＳ Ｐゴシック" charset="0"/>
                <a:cs typeface="Arial" charset="0"/>
              </a:rPr>
              <a:t>C</a:t>
            </a:r>
            <a:r>
              <a:rPr lang="it-IT" b="1" smtClean="0"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rPr>
              <a:t> microcell </a:t>
            </a:r>
            <a:r>
              <a:rPr lang="en-US" b="1" smtClean="0">
                <a:solidFill>
                  <a:srgbClr val="000000"/>
                </a:solidFill>
                <a:latin typeface="Arial" charset="0"/>
                <a:ea typeface="ＭＳ Ｐゴシック" charset="0"/>
              </a:rPr>
              <a:t>~ 50 fC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b="1" smtClean="0">
                <a:solidFill>
                  <a:srgbClr val="0033CC"/>
                </a:solidFill>
                <a:latin typeface="Arial" charset="0"/>
                <a:ea typeface="ＭＳ Ｐゴシック" charset="0"/>
              </a:rPr>
              <a:t>RC</a:t>
            </a:r>
            <a:r>
              <a:rPr lang="en-US" b="1" smtClean="0">
                <a:solidFill>
                  <a:srgbClr val="000000"/>
                </a:solidFill>
                <a:latin typeface="Arial" charset="0"/>
                <a:ea typeface="ＭＳ Ｐゴシック" charset="0"/>
              </a:rPr>
              <a:t> ~ </a:t>
            </a:r>
            <a:r>
              <a:rPr lang="en-US" b="1" smtClean="0">
                <a:solidFill>
                  <a:srgbClr val="0033CC"/>
                </a:solidFill>
                <a:latin typeface="Arial" charset="0"/>
                <a:ea typeface="ＭＳ Ｐゴシック" charset="0"/>
              </a:rPr>
              <a:t>durata segnale</a:t>
            </a:r>
            <a:r>
              <a:rPr lang="en-US" b="1" smtClean="0">
                <a:solidFill>
                  <a:srgbClr val="000000"/>
                </a:solidFill>
                <a:latin typeface="Arial" charset="0"/>
                <a:ea typeface="ＭＳ Ｐゴシック" charset="0"/>
              </a:rPr>
              <a:t> ~ 15-20 ns</a:t>
            </a:r>
            <a:endParaRPr lang="el-GR" b="1" smtClean="0">
              <a:solidFill>
                <a:srgbClr val="000000"/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16391" name="Text Box 7"/>
          <p:cNvSpPr txBox="1">
            <a:spLocks noChangeArrowheads="1"/>
          </p:cNvSpPr>
          <p:nvPr/>
        </p:nvSpPr>
        <p:spPr bwMode="auto">
          <a:xfrm>
            <a:off x="1476375" y="981075"/>
            <a:ext cx="3492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it-IT" b="1" smtClean="0">
                <a:solidFill>
                  <a:srgbClr val="0033CC"/>
                </a:solidFill>
                <a:latin typeface="Arial" charset="0"/>
                <a:ea typeface="ＭＳ Ｐゴシック" charset="0"/>
              </a:rPr>
              <a:t>R</a:t>
            </a:r>
          </a:p>
        </p:txBody>
      </p:sp>
      <p:pic>
        <p:nvPicPr>
          <p:cNvPr id="16392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463" y="3846513"/>
            <a:ext cx="4292600" cy="2678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6393" name="Line 9"/>
          <p:cNvSpPr>
            <a:spLocks noChangeShapeType="1"/>
          </p:cNvSpPr>
          <p:nvPr/>
        </p:nvSpPr>
        <p:spPr bwMode="auto">
          <a:xfrm>
            <a:off x="827088" y="1268413"/>
            <a:ext cx="431800" cy="1444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it-IT" smtClean="0">
              <a:solidFill>
                <a:srgbClr val="000000"/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16394" name="Text Box 10"/>
          <p:cNvSpPr txBox="1">
            <a:spLocks noChangeArrowheads="1"/>
          </p:cNvSpPr>
          <p:nvPr/>
        </p:nvSpPr>
        <p:spPr bwMode="auto">
          <a:xfrm>
            <a:off x="519113" y="1000125"/>
            <a:ext cx="3492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it-IT" b="1" smtClean="0">
                <a:solidFill>
                  <a:srgbClr val="FF0000"/>
                </a:solidFill>
                <a:latin typeface="Arial" charset="0"/>
                <a:ea typeface="ＭＳ Ｐゴシック" charset="0"/>
              </a:rPr>
              <a:t>R</a:t>
            </a:r>
          </a:p>
        </p:txBody>
      </p:sp>
      <p:sp>
        <p:nvSpPr>
          <p:cNvPr id="16395" name="Text Box 11"/>
          <p:cNvSpPr txBox="1">
            <a:spLocks noChangeArrowheads="1"/>
          </p:cNvSpPr>
          <p:nvPr/>
        </p:nvSpPr>
        <p:spPr bwMode="auto">
          <a:xfrm>
            <a:off x="2698750" y="784225"/>
            <a:ext cx="8445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it-IT" b="1" smtClean="0">
                <a:solidFill>
                  <a:srgbClr val="000000"/>
                </a:solidFill>
                <a:latin typeface="Arial" charset="0"/>
                <a:ea typeface="ＭＳ Ｐゴシック" charset="0"/>
              </a:rPr>
              <a:t>- pixel</a:t>
            </a:r>
          </a:p>
        </p:txBody>
      </p:sp>
      <p:sp>
        <p:nvSpPr>
          <p:cNvPr id="16396" name="Text Box 12"/>
          <p:cNvSpPr txBox="1">
            <a:spLocks noChangeArrowheads="1"/>
          </p:cNvSpPr>
          <p:nvPr/>
        </p:nvSpPr>
        <p:spPr bwMode="auto">
          <a:xfrm>
            <a:off x="1042988" y="84138"/>
            <a:ext cx="451802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it-IT" sz="2800" b="1" smtClean="0">
                <a:solidFill>
                  <a:srgbClr val="000000"/>
                </a:solidFill>
                <a:latin typeface="Arial" charset="0"/>
                <a:ea typeface="ＭＳ Ｐゴシック" charset="0"/>
              </a:rPr>
              <a:t>SiPM: Tecnica costruttiva</a:t>
            </a:r>
          </a:p>
        </p:txBody>
      </p:sp>
      <p:sp>
        <p:nvSpPr>
          <p:cNvPr id="16398" name="Text Box 14"/>
          <p:cNvSpPr txBox="1">
            <a:spLocks noChangeArrowheads="1"/>
          </p:cNvSpPr>
          <p:nvPr/>
        </p:nvSpPr>
        <p:spPr bwMode="auto">
          <a:xfrm>
            <a:off x="6546850" y="5156200"/>
            <a:ext cx="80486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it-IT" sz="1400" b="1" smtClean="0">
                <a:solidFill>
                  <a:srgbClr val="000000"/>
                </a:solidFill>
                <a:latin typeface="Arial" charset="0"/>
                <a:ea typeface="ＭＳ Ｐゴシック" charset="0"/>
              </a:rPr>
              <a:t>ITC-irst</a:t>
            </a:r>
          </a:p>
        </p:txBody>
      </p:sp>
      <p:sp>
        <p:nvSpPr>
          <p:cNvPr id="12" name="CasellaDiTesto 11"/>
          <p:cNvSpPr txBox="1"/>
          <p:nvPr/>
        </p:nvSpPr>
        <p:spPr>
          <a:xfrm>
            <a:off x="6857994" y="1024461"/>
            <a:ext cx="31240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000" b="1"/>
              <a:t>+</a:t>
            </a:r>
          </a:p>
        </p:txBody>
      </p:sp>
      <p:sp>
        <p:nvSpPr>
          <p:cNvPr id="13" name="CasellaDiTesto 12"/>
          <p:cNvSpPr txBox="1"/>
          <p:nvPr/>
        </p:nvSpPr>
        <p:spPr>
          <a:xfrm>
            <a:off x="634994" y="1164161"/>
            <a:ext cx="31240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000" b="1"/>
              <a:t>+</a:t>
            </a:r>
          </a:p>
        </p:txBody>
      </p:sp>
    </p:spTree>
    <p:extLst>
      <p:ext uri="{BB962C8B-B14F-4D97-AF65-F5344CB8AC3E}">
        <p14:creationId xmlns:p14="http://schemas.microsoft.com/office/powerpoint/2010/main" val="66237001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2" name="Text Box 4"/>
          <p:cNvSpPr txBox="1">
            <a:spLocks noChangeArrowheads="1"/>
          </p:cNvSpPr>
          <p:nvPr/>
        </p:nvSpPr>
        <p:spPr bwMode="auto">
          <a:xfrm>
            <a:off x="1860550" y="1325563"/>
            <a:ext cx="5087938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it-IT" sz="2800" b="1"/>
              <a:t>E </a:t>
            </a:r>
            <a:r>
              <a:rPr lang="it-IT" sz="2800" b="1" baseline="-25000"/>
              <a:t>Si-PM</a:t>
            </a:r>
            <a:r>
              <a:rPr lang="it-IT" sz="2800" b="1"/>
              <a:t> = </a:t>
            </a:r>
            <a:r>
              <a:rPr lang="it-IT" sz="2800" b="1">
                <a:solidFill>
                  <a:srgbClr val="FF0000"/>
                </a:solidFill>
                <a:latin typeface="Symbol" charset="0"/>
              </a:rPr>
              <a:t>e</a:t>
            </a:r>
            <a:r>
              <a:rPr lang="it-IT" sz="2800" b="1">
                <a:solidFill>
                  <a:srgbClr val="FF0000"/>
                </a:solidFill>
              </a:rPr>
              <a:t> </a:t>
            </a:r>
            <a:r>
              <a:rPr lang="it-IT" sz="2800" b="1" baseline="-25000">
                <a:solidFill>
                  <a:srgbClr val="FF0000"/>
                </a:solidFill>
              </a:rPr>
              <a:t>geom</a:t>
            </a:r>
            <a:r>
              <a:rPr lang="it-IT" sz="2800" b="1"/>
              <a:t> (1-R)(</a:t>
            </a:r>
            <a:r>
              <a:rPr lang="it-IT" sz="2800" b="1">
                <a:solidFill>
                  <a:srgbClr val="0033CC"/>
                </a:solidFill>
              </a:rPr>
              <a:t>1-e</a:t>
            </a:r>
            <a:r>
              <a:rPr lang="it-IT" sz="2800" b="1" baseline="30000">
                <a:solidFill>
                  <a:srgbClr val="0033CC"/>
                </a:solidFill>
                <a:latin typeface="Symbol" charset="0"/>
              </a:rPr>
              <a:t>a</a:t>
            </a:r>
            <a:r>
              <a:rPr lang="it-IT" sz="2800" b="1" baseline="30000">
                <a:solidFill>
                  <a:srgbClr val="0033CC"/>
                </a:solidFill>
              </a:rPr>
              <a:t>x</a:t>
            </a:r>
            <a:r>
              <a:rPr lang="it-IT" sz="2800" b="1"/>
              <a:t>)</a:t>
            </a:r>
            <a:r>
              <a:rPr lang="it-IT" sz="2800" b="1">
                <a:latin typeface="Symbol" charset="0"/>
              </a:rPr>
              <a:t>e</a:t>
            </a:r>
            <a:r>
              <a:rPr lang="it-IT" sz="2800" b="1"/>
              <a:t> </a:t>
            </a:r>
            <a:r>
              <a:rPr lang="it-IT" sz="2800" b="1" baseline="-25000"/>
              <a:t>GM</a:t>
            </a:r>
          </a:p>
        </p:txBody>
      </p:sp>
      <p:sp>
        <p:nvSpPr>
          <p:cNvPr id="27653" name="Line 5"/>
          <p:cNvSpPr>
            <a:spLocks noChangeShapeType="1"/>
          </p:cNvSpPr>
          <p:nvPr/>
        </p:nvSpPr>
        <p:spPr bwMode="auto">
          <a:xfrm flipV="1">
            <a:off x="5651500" y="1109663"/>
            <a:ext cx="0" cy="2524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27654" name="Text Box 6"/>
          <p:cNvSpPr txBox="1">
            <a:spLocks noChangeArrowheads="1"/>
          </p:cNvSpPr>
          <p:nvPr/>
        </p:nvSpPr>
        <p:spPr bwMode="auto">
          <a:xfrm>
            <a:off x="5292725" y="709613"/>
            <a:ext cx="27717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it-IT" sz="2000" b="1"/>
              <a:t>= QE (</a:t>
            </a:r>
            <a:r>
              <a:rPr lang="it-IT" sz="2000" b="1">
                <a:latin typeface="Symbol" charset="0"/>
              </a:rPr>
              <a:t>g</a:t>
            </a:r>
            <a:r>
              <a:rPr lang="it-IT" sz="2000" b="1"/>
              <a:t>) / dE/dx (mip) </a:t>
            </a:r>
          </a:p>
        </p:txBody>
      </p:sp>
      <p:sp>
        <p:nvSpPr>
          <p:cNvPr id="27655" name="Text Box 7"/>
          <p:cNvSpPr txBox="1">
            <a:spLocks noChangeArrowheads="1"/>
          </p:cNvSpPr>
          <p:nvPr/>
        </p:nvSpPr>
        <p:spPr bwMode="auto">
          <a:xfrm>
            <a:off x="269875" y="2116138"/>
            <a:ext cx="8632825" cy="650875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>
              <a:buFont typeface="Symbol" charset="0"/>
              <a:buChar char="e"/>
            </a:pPr>
            <a:r>
              <a:rPr lang="it-IT" b="1" baseline="-25000"/>
              <a:t>geom</a:t>
            </a:r>
            <a:r>
              <a:rPr lang="it-IT" b="1"/>
              <a:t>: area </a:t>
            </a:r>
            <a:r>
              <a:rPr lang="it-IT" b="1">
                <a:solidFill>
                  <a:srgbClr val="FF0000"/>
                </a:solidFill>
              </a:rPr>
              <a:t>geometrica sensibile</a:t>
            </a:r>
            <a:r>
              <a:rPr lang="it-IT" b="1"/>
              <a:t>. Aree morte necessarie per </a:t>
            </a:r>
            <a:r>
              <a:rPr lang="it-IT" b="1">
                <a:solidFill>
                  <a:srgbClr val="FF0000"/>
                </a:solidFill>
              </a:rPr>
              <a:t>resistori </a:t>
            </a:r>
          </a:p>
          <a:p>
            <a:pPr lvl="2" algn="l">
              <a:buFont typeface="Symbol" charset="0"/>
              <a:buNone/>
            </a:pPr>
            <a:r>
              <a:rPr lang="it-IT" b="1">
                <a:solidFill>
                  <a:srgbClr val="FF0000"/>
                </a:solidFill>
              </a:rPr>
              <a:t>di isolamento per ridurre cross talk</a:t>
            </a:r>
            <a:r>
              <a:rPr lang="it-IT" b="1"/>
              <a:t>. Ampio sviluppo tecnologico </a:t>
            </a:r>
            <a:r>
              <a:rPr lang="en-US" b="1"/>
              <a:t>~0,6</a:t>
            </a:r>
            <a:endParaRPr lang="it-IT" b="1"/>
          </a:p>
        </p:txBody>
      </p:sp>
      <p:sp>
        <p:nvSpPr>
          <p:cNvPr id="27657" name="Text Box 9"/>
          <p:cNvSpPr txBox="1">
            <a:spLocks noChangeArrowheads="1"/>
          </p:cNvSpPr>
          <p:nvPr/>
        </p:nvSpPr>
        <p:spPr bwMode="auto">
          <a:xfrm>
            <a:off x="506413" y="2924175"/>
            <a:ext cx="8169275" cy="1200150"/>
          </a:xfrm>
          <a:prstGeom prst="rect">
            <a:avLst/>
          </a:prstGeom>
          <a:noFill/>
          <a:ln w="9525">
            <a:solidFill>
              <a:srgbClr val="0033CC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it-IT" b="1">
                <a:solidFill>
                  <a:srgbClr val="0033CC"/>
                </a:solidFill>
              </a:rPr>
              <a:t>QE</a:t>
            </a:r>
            <a:r>
              <a:rPr lang="it-IT" b="1"/>
              <a:t>: </a:t>
            </a:r>
            <a:r>
              <a:rPr lang="it-IT" b="1">
                <a:solidFill>
                  <a:srgbClr val="0033CC"/>
                </a:solidFill>
              </a:rPr>
              <a:t>assorbimento</a:t>
            </a:r>
            <a:r>
              <a:rPr lang="it-IT" b="1"/>
              <a:t> nella regione di </a:t>
            </a:r>
            <a:r>
              <a:rPr lang="it-IT" b="1">
                <a:solidFill>
                  <a:srgbClr val="0033CC"/>
                </a:solidFill>
              </a:rPr>
              <a:t>svuotamento</a:t>
            </a:r>
            <a:r>
              <a:rPr lang="it-IT" b="1"/>
              <a:t>: per </a:t>
            </a:r>
            <a:r>
              <a:rPr lang="it-IT" b="1">
                <a:solidFill>
                  <a:srgbClr val="0033CC"/>
                </a:solidFill>
                <a:latin typeface="Symbol" charset="0"/>
              </a:rPr>
              <a:t>l</a:t>
            </a:r>
            <a:r>
              <a:rPr lang="it-IT" b="1">
                <a:solidFill>
                  <a:srgbClr val="0033CC"/>
                </a:solidFill>
              </a:rPr>
              <a:t>=400nm</a:t>
            </a:r>
            <a:r>
              <a:rPr lang="it-IT" b="1"/>
              <a:t> (3,10 eV)</a:t>
            </a:r>
          </a:p>
          <a:p>
            <a:pPr algn="l"/>
            <a:r>
              <a:rPr lang="it-IT" b="1"/>
              <a:t>       </a:t>
            </a:r>
            <a:r>
              <a:rPr lang="it-IT" b="1">
                <a:latin typeface="Symbol" charset="0"/>
              </a:rPr>
              <a:t>a</a:t>
            </a:r>
            <a:r>
              <a:rPr lang="it-IT" b="1"/>
              <a:t>=5,4x106 cm</a:t>
            </a:r>
            <a:r>
              <a:rPr lang="it-IT" b="1" baseline="30000"/>
              <a:t>-1</a:t>
            </a:r>
            <a:r>
              <a:rPr lang="it-IT" b="1"/>
              <a:t>, 99,9% in </a:t>
            </a:r>
            <a:r>
              <a:rPr lang="it-IT" b="1">
                <a:solidFill>
                  <a:srgbClr val="0033CC"/>
                </a:solidFill>
              </a:rPr>
              <a:t>2</a:t>
            </a:r>
            <a:r>
              <a:rPr lang="it-IT" b="1">
                <a:solidFill>
                  <a:srgbClr val="0033CC"/>
                </a:solidFill>
                <a:latin typeface="Symbol" charset="0"/>
              </a:rPr>
              <a:t>m</a:t>
            </a:r>
            <a:r>
              <a:rPr lang="it-IT" b="1">
                <a:solidFill>
                  <a:srgbClr val="0033CC"/>
                </a:solidFill>
              </a:rPr>
              <a:t>m</a:t>
            </a:r>
            <a:r>
              <a:rPr lang="it-IT" b="1"/>
              <a:t>. </a:t>
            </a:r>
            <a:r>
              <a:rPr lang="it-IT" b="1">
                <a:solidFill>
                  <a:srgbClr val="FF0000"/>
                </a:solidFill>
              </a:rPr>
              <a:t>Ottimizzazioni per </a:t>
            </a:r>
            <a:r>
              <a:rPr lang="it-IT" b="1">
                <a:solidFill>
                  <a:srgbClr val="FF0000"/>
                </a:solidFill>
                <a:latin typeface="Symbol" charset="0"/>
              </a:rPr>
              <a:t>g</a:t>
            </a:r>
            <a:r>
              <a:rPr lang="it-IT" b="1">
                <a:solidFill>
                  <a:srgbClr val="FF0000"/>
                </a:solidFill>
              </a:rPr>
              <a:t> e mip.</a:t>
            </a:r>
          </a:p>
          <a:p>
            <a:pPr algn="l"/>
            <a:r>
              <a:rPr lang="it-IT" b="1"/>
              <a:t>       spessore di svuotamento, compromesso fra assorbimento e corrente</a:t>
            </a:r>
          </a:p>
          <a:p>
            <a:pPr algn="l"/>
            <a:r>
              <a:rPr lang="it-IT" b="1"/>
              <a:t>       oscura (</a:t>
            </a:r>
            <a:r>
              <a:rPr lang="it-IT" b="1">
                <a:solidFill>
                  <a:srgbClr val="0033CC"/>
                </a:solidFill>
              </a:rPr>
              <a:t>meglio per mip</a:t>
            </a:r>
            <a:r>
              <a:rPr lang="it-IT" b="1"/>
              <a:t> &lt;1</a:t>
            </a:r>
            <a:r>
              <a:rPr lang="it-IT" b="1">
                <a:latin typeface="Symbol" charset="0"/>
              </a:rPr>
              <a:t>m </a:t>
            </a:r>
            <a:r>
              <a:rPr lang="it-IT" b="1"/>
              <a:t>si riduce corrente oscura).</a:t>
            </a:r>
          </a:p>
        </p:txBody>
      </p:sp>
      <p:pic>
        <p:nvPicPr>
          <p:cNvPr id="27658" name="Picture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4292600"/>
            <a:ext cx="3951288" cy="25019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27659" name="Text Box 11"/>
          <p:cNvSpPr txBox="1">
            <a:spLocks noChangeArrowheads="1"/>
          </p:cNvSpPr>
          <p:nvPr/>
        </p:nvSpPr>
        <p:spPr bwMode="auto">
          <a:xfrm>
            <a:off x="5200650" y="4216400"/>
            <a:ext cx="3386138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it-IT" sz="1600" b="1"/>
              <a:t>R: coefficiente di riflessione (5%)</a:t>
            </a:r>
          </a:p>
          <a:p>
            <a:pPr algn="l"/>
            <a:r>
              <a:rPr lang="it-IT" sz="1600" b="1"/>
              <a:t>     sviluppo tecnologico</a:t>
            </a:r>
          </a:p>
        </p:txBody>
      </p:sp>
      <p:sp>
        <p:nvSpPr>
          <p:cNvPr id="27661" name="Text Box 13"/>
          <p:cNvSpPr txBox="1">
            <a:spLocks noChangeArrowheads="1"/>
          </p:cNvSpPr>
          <p:nvPr/>
        </p:nvSpPr>
        <p:spPr bwMode="auto">
          <a:xfrm>
            <a:off x="5200650" y="4868863"/>
            <a:ext cx="405447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it-IT" sz="1600" b="1">
                <a:latin typeface="Symbol" charset="0"/>
              </a:rPr>
              <a:t>e</a:t>
            </a:r>
            <a:r>
              <a:rPr lang="it-IT" sz="1600" b="1"/>
              <a:t> </a:t>
            </a:r>
            <a:r>
              <a:rPr lang="it-IT" sz="1600" b="1" baseline="-25000"/>
              <a:t>GM </a:t>
            </a:r>
            <a:r>
              <a:rPr lang="it-IT" sz="1600" b="1"/>
              <a:t>: efficienza trigger Geiger (90-100%)</a:t>
            </a:r>
            <a:endParaRPr lang="it-IT" sz="1600" b="1" baseline="-25000"/>
          </a:p>
        </p:txBody>
      </p:sp>
      <p:pic>
        <p:nvPicPr>
          <p:cNvPr id="27662" name="Picture 1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5600" y="5400675"/>
            <a:ext cx="2232025" cy="148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27663" name="Text Box 15"/>
          <p:cNvSpPr txBox="1">
            <a:spLocks noChangeArrowheads="1"/>
          </p:cNvSpPr>
          <p:nvPr/>
        </p:nvSpPr>
        <p:spPr bwMode="auto">
          <a:xfrm>
            <a:off x="2830513" y="12700"/>
            <a:ext cx="2894012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it-IT" sz="2800" b="1"/>
              <a:t>SiPM: efficienza</a:t>
            </a:r>
          </a:p>
        </p:txBody>
      </p:sp>
    </p:spTree>
    <p:extLst>
      <p:ext uri="{BB962C8B-B14F-4D97-AF65-F5344CB8AC3E}">
        <p14:creationId xmlns:p14="http://schemas.microsoft.com/office/powerpoint/2010/main" val="311792001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2700"/>
            <a:ext cx="9128554" cy="6858000"/>
          </a:xfrm>
          <a:prstGeom prst="rect">
            <a:avLst/>
          </a:prstGeom>
        </p:spPr>
      </p:pic>
      <p:sp>
        <p:nvSpPr>
          <p:cNvPr id="3" name="CasellaDiTesto 2"/>
          <p:cNvSpPr txBox="1"/>
          <p:nvPr/>
        </p:nvSpPr>
        <p:spPr>
          <a:xfrm>
            <a:off x="6857994" y="1011761"/>
            <a:ext cx="31240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000" b="1"/>
              <a:t>+</a:t>
            </a:r>
          </a:p>
        </p:txBody>
      </p:sp>
      <p:sp>
        <p:nvSpPr>
          <p:cNvPr id="4" name="CasellaDiTesto 3"/>
          <p:cNvSpPr txBox="1"/>
          <p:nvPr/>
        </p:nvSpPr>
        <p:spPr>
          <a:xfrm>
            <a:off x="6891858" y="1718725"/>
            <a:ext cx="2631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000" b="1"/>
              <a:t>-</a:t>
            </a:r>
          </a:p>
        </p:txBody>
      </p:sp>
    </p:spTree>
    <p:extLst>
      <p:ext uri="{BB962C8B-B14F-4D97-AF65-F5344CB8AC3E}">
        <p14:creationId xmlns:p14="http://schemas.microsoft.com/office/powerpoint/2010/main" val="100844185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308" y="152401"/>
            <a:ext cx="7680959" cy="331893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Immagin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0308" y="3623733"/>
            <a:ext cx="3793067" cy="3085169"/>
          </a:xfrm>
          <a:prstGeom prst="rect">
            <a:avLst/>
          </a:prstGeom>
          <a:ln>
            <a:solidFill>
              <a:srgbClr val="000000"/>
            </a:solidFill>
          </a:ln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7954" y="3623733"/>
            <a:ext cx="3745089" cy="2808817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88321480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6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en-US" smtClean="0">
                <a:cs typeface="+mj-cs"/>
              </a:rPr>
              <a:t>Geiger-mode APD</a:t>
            </a:r>
          </a:p>
        </p:txBody>
      </p:sp>
      <p:sp>
        <p:nvSpPr>
          <p:cNvPr id="916484" name="Text Box 4"/>
          <p:cNvSpPr txBox="1">
            <a:spLocks noChangeArrowheads="1"/>
          </p:cNvSpPr>
          <p:nvPr/>
        </p:nvSpPr>
        <p:spPr bwMode="auto">
          <a:xfrm>
            <a:off x="358775" y="820738"/>
            <a:ext cx="31146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68" tIns="46035" rIns="92068" bIns="46035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b="1">
                <a:solidFill>
                  <a:srgbClr val="000066"/>
                </a:solidFill>
                <a:latin typeface="Arial" charset="0"/>
                <a:ea typeface="ＭＳ Ｐゴシック" charset="0"/>
                <a:cs typeface="ＭＳ Ｐゴシック" charset="0"/>
              </a:rPr>
              <a:t>Diode biased at V</a:t>
            </a:r>
            <a:r>
              <a:rPr lang="en-US" sz="2000" b="1" baseline="-25000">
                <a:solidFill>
                  <a:srgbClr val="000066"/>
                </a:solidFill>
                <a:latin typeface="Arial" charset="0"/>
                <a:ea typeface="ＭＳ Ｐゴシック" charset="0"/>
                <a:cs typeface="ＭＳ Ｐゴシック" charset="0"/>
              </a:rPr>
              <a:t>D</a:t>
            </a:r>
            <a:r>
              <a:rPr lang="en-US" sz="2000" b="1">
                <a:solidFill>
                  <a:srgbClr val="000066"/>
                </a:solidFill>
                <a:latin typeface="Arial" charset="0"/>
                <a:ea typeface="ＭＳ Ｐゴシック" charset="0"/>
                <a:cs typeface="ＭＳ Ｐゴシック" charset="0"/>
              </a:rPr>
              <a:t> &gt; V</a:t>
            </a:r>
            <a:r>
              <a:rPr lang="en-US" sz="2000" b="1" baseline="-25000">
                <a:solidFill>
                  <a:srgbClr val="000066"/>
                </a:solidFill>
                <a:latin typeface="Arial" charset="0"/>
                <a:ea typeface="ＭＳ Ｐゴシック" charset="0"/>
                <a:cs typeface="ＭＳ Ｐゴシック" charset="0"/>
              </a:rPr>
              <a:t>BD</a:t>
            </a:r>
            <a:endParaRPr lang="en-US" sz="2000" b="1">
              <a:solidFill>
                <a:srgbClr val="000066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grpSp>
        <p:nvGrpSpPr>
          <p:cNvPr id="14339" name="Group 34"/>
          <p:cNvGrpSpPr>
            <a:grpSpLocks/>
          </p:cNvGrpSpPr>
          <p:nvPr/>
        </p:nvGrpSpPr>
        <p:grpSpPr bwMode="auto">
          <a:xfrm>
            <a:off x="230188" y="1248609"/>
            <a:ext cx="1109662" cy="1999418"/>
            <a:chOff x="169" y="869"/>
            <a:chExt cx="699" cy="1376"/>
          </a:xfrm>
        </p:grpSpPr>
        <p:sp>
          <p:nvSpPr>
            <p:cNvPr id="916488" name="Rectangle 8"/>
            <p:cNvSpPr>
              <a:spLocks noChangeArrowheads="1"/>
            </p:cNvSpPr>
            <p:nvPr/>
          </p:nvSpPr>
          <p:spPr bwMode="auto">
            <a:xfrm rot="5400000">
              <a:off x="100" y="1241"/>
              <a:ext cx="864" cy="670"/>
            </a:xfrm>
            <a:prstGeom prst="rect">
              <a:avLst/>
            </a:prstGeom>
            <a:solidFill>
              <a:srgbClr val="FFCC00"/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68" tIns="46035" rIns="92068" bIns="46035" anchor="ctr"/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 b="1">
                <a:solidFill>
                  <a:srgbClr val="000066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916489" name="Rectangle 9"/>
            <p:cNvSpPr>
              <a:spLocks noChangeArrowheads="1"/>
            </p:cNvSpPr>
            <p:nvPr/>
          </p:nvSpPr>
          <p:spPr bwMode="auto">
            <a:xfrm rot="5400000">
              <a:off x="464" y="871"/>
              <a:ext cx="128" cy="669"/>
            </a:xfrm>
            <a:prstGeom prst="rect">
              <a:avLst/>
            </a:prstGeom>
            <a:solidFill>
              <a:srgbClr val="008000"/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68" tIns="46035" rIns="92068" bIns="46035" anchor="ctr"/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 b="1">
                <a:solidFill>
                  <a:srgbClr val="000066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916490" name="Text Box 10"/>
            <p:cNvSpPr txBox="1">
              <a:spLocks noChangeArrowheads="1"/>
            </p:cNvSpPr>
            <p:nvPr/>
          </p:nvSpPr>
          <p:spPr bwMode="auto">
            <a:xfrm>
              <a:off x="169" y="1078"/>
              <a:ext cx="262" cy="2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68" tIns="46035" rIns="92068" bIns="46035">
              <a:spAutoFit/>
            </a:bodyPr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6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rPr>
                <a:t>p+</a:t>
              </a:r>
            </a:p>
          </p:txBody>
        </p:sp>
        <p:sp>
          <p:nvSpPr>
            <p:cNvPr id="916491" name="Text Box 11"/>
            <p:cNvSpPr txBox="1">
              <a:spLocks noChangeArrowheads="1"/>
            </p:cNvSpPr>
            <p:nvPr/>
          </p:nvSpPr>
          <p:spPr bwMode="auto">
            <a:xfrm>
              <a:off x="171" y="1820"/>
              <a:ext cx="230" cy="2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68" tIns="46035" rIns="92068" bIns="46035">
              <a:spAutoFit/>
            </a:bodyPr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600">
                  <a:solidFill>
                    <a:srgbClr val="000066"/>
                  </a:solidFill>
                  <a:latin typeface="Arial" charset="0"/>
                  <a:ea typeface="ＭＳ Ｐゴシック" charset="0"/>
                  <a:cs typeface="ＭＳ Ｐゴシック" charset="0"/>
                </a:rPr>
                <a:t>n-</a:t>
              </a:r>
            </a:p>
          </p:txBody>
        </p:sp>
        <p:grpSp>
          <p:nvGrpSpPr>
            <p:cNvPr id="14400" name="Group 12"/>
            <p:cNvGrpSpPr>
              <a:grpSpLocks/>
            </p:cNvGrpSpPr>
            <p:nvPr/>
          </p:nvGrpSpPr>
          <p:grpSpPr bwMode="auto">
            <a:xfrm rot="5400000">
              <a:off x="490" y="2033"/>
              <a:ext cx="101" cy="45"/>
              <a:chOff x="1626" y="1338"/>
              <a:chExt cx="161" cy="56"/>
            </a:xfrm>
          </p:grpSpPr>
          <p:sp>
            <p:nvSpPr>
              <p:cNvPr id="916493" name="Line 13"/>
              <p:cNvSpPr>
                <a:spLocks noChangeShapeType="1"/>
              </p:cNvSpPr>
              <p:nvPr/>
            </p:nvSpPr>
            <p:spPr bwMode="auto">
              <a:xfrm>
                <a:off x="1624" y="1367"/>
                <a:ext cx="111" cy="2"/>
              </a:xfrm>
              <a:prstGeom prst="line">
                <a:avLst/>
              </a:prstGeom>
              <a:noFill/>
              <a:ln w="222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92068" tIns="46035" rIns="92068" bIns="46035" anchor="ctr"/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it-IT" sz="2400" b="1">
                  <a:solidFill>
                    <a:srgbClr val="000066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916494" name="Oval 14"/>
              <p:cNvSpPr>
                <a:spLocks noChangeArrowheads="1"/>
              </p:cNvSpPr>
              <p:nvPr/>
            </p:nvSpPr>
            <p:spPr bwMode="auto">
              <a:xfrm>
                <a:off x="1730" y="1339"/>
                <a:ext cx="56" cy="56"/>
              </a:xfrm>
              <a:prstGeom prst="ellipse">
                <a:avLst/>
              </a:prstGeom>
              <a:noFill/>
              <a:ln w="222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92068" tIns="46035" rIns="92068" bIns="46035" anchor="ctr"/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it-IT" sz="2400" b="1">
                  <a:solidFill>
                    <a:srgbClr val="000066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</p:grpSp>
        <p:grpSp>
          <p:nvGrpSpPr>
            <p:cNvPr id="14401" name="Group 15"/>
            <p:cNvGrpSpPr>
              <a:grpSpLocks/>
            </p:cNvGrpSpPr>
            <p:nvPr/>
          </p:nvGrpSpPr>
          <p:grpSpPr bwMode="auto">
            <a:xfrm rot="5400000" flipH="1">
              <a:off x="493" y="1069"/>
              <a:ext cx="101" cy="45"/>
              <a:chOff x="1626" y="1338"/>
              <a:chExt cx="161" cy="56"/>
            </a:xfrm>
          </p:grpSpPr>
          <p:sp>
            <p:nvSpPr>
              <p:cNvPr id="916496" name="Line 16"/>
              <p:cNvSpPr>
                <a:spLocks noChangeShapeType="1"/>
              </p:cNvSpPr>
              <p:nvPr/>
            </p:nvSpPr>
            <p:spPr bwMode="auto">
              <a:xfrm>
                <a:off x="1628" y="1367"/>
                <a:ext cx="110" cy="2"/>
              </a:xfrm>
              <a:prstGeom prst="line">
                <a:avLst/>
              </a:prstGeom>
              <a:noFill/>
              <a:ln w="222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92068" tIns="46035" rIns="92068" bIns="46035" anchor="ctr"/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it-IT" sz="2400" b="1">
                  <a:solidFill>
                    <a:srgbClr val="000066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916497" name="Oval 17"/>
              <p:cNvSpPr>
                <a:spLocks noChangeArrowheads="1"/>
              </p:cNvSpPr>
              <p:nvPr/>
            </p:nvSpPr>
            <p:spPr bwMode="auto">
              <a:xfrm>
                <a:off x="1733" y="1339"/>
                <a:ext cx="56" cy="56"/>
              </a:xfrm>
              <a:prstGeom prst="ellipse">
                <a:avLst/>
              </a:prstGeom>
              <a:noFill/>
              <a:ln w="222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92068" tIns="46035" rIns="92068" bIns="46035" anchor="ctr"/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it-IT" sz="2400" b="1">
                  <a:solidFill>
                    <a:srgbClr val="000066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</p:grpSp>
        <p:grpSp>
          <p:nvGrpSpPr>
            <p:cNvPr id="14402" name="Group 18"/>
            <p:cNvGrpSpPr>
              <a:grpSpLocks/>
            </p:cNvGrpSpPr>
            <p:nvPr/>
          </p:nvGrpSpPr>
          <p:grpSpPr bwMode="auto">
            <a:xfrm>
              <a:off x="460" y="2064"/>
              <a:ext cx="157" cy="181"/>
              <a:chOff x="1758" y="1301"/>
              <a:chExt cx="252" cy="225"/>
            </a:xfrm>
          </p:grpSpPr>
          <p:sp>
            <p:nvSpPr>
              <p:cNvPr id="916499" name="Line 19"/>
              <p:cNvSpPr>
                <a:spLocks noChangeShapeType="1"/>
              </p:cNvSpPr>
              <p:nvPr/>
            </p:nvSpPr>
            <p:spPr bwMode="auto">
              <a:xfrm>
                <a:off x="1885" y="1301"/>
                <a:ext cx="0" cy="130"/>
              </a:xfrm>
              <a:prstGeom prst="line">
                <a:avLst/>
              </a:prstGeom>
              <a:noFill/>
              <a:ln w="222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92068" tIns="46035" rIns="92068" bIns="46035" anchor="ctr"/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it-IT" sz="2400" b="1">
                  <a:solidFill>
                    <a:srgbClr val="000066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916500" name="Line 20"/>
              <p:cNvSpPr>
                <a:spLocks noChangeShapeType="1"/>
              </p:cNvSpPr>
              <p:nvPr/>
            </p:nvSpPr>
            <p:spPr bwMode="auto">
              <a:xfrm flipV="1">
                <a:off x="1758" y="1431"/>
                <a:ext cx="252" cy="0"/>
              </a:xfrm>
              <a:prstGeom prst="line">
                <a:avLst/>
              </a:prstGeom>
              <a:noFill/>
              <a:ln w="22225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92068" tIns="46035" rIns="92068" bIns="46035" anchor="ctr"/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it-IT" sz="2400" b="1">
                  <a:solidFill>
                    <a:srgbClr val="000066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916501" name="Line 21"/>
              <p:cNvSpPr>
                <a:spLocks noChangeShapeType="1"/>
              </p:cNvSpPr>
              <p:nvPr/>
            </p:nvSpPr>
            <p:spPr bwMode="auto">
              <a:xfrm flipV="1">
                <a:off x="1808" y="1477"/>
                <a:ext cx="164" cy="0"/>
              </a:xfrm>
              <a:prstGeom prst="line">
                <a:avLst/>
              </a:prstGeom>
              <a:noFill/>
              <a:ln w="22225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92068" tIns="46035" rIns="92068" bIns="46035" anchor="ctr"/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it-IT" sz="2400" b="1">
                  <a:solidFill>
                    <a:srgbClr val="000066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916502" name="Line 22"/>
              <p:cNvSpPr>
                <a:spLocks noChangeShapeType="1"/>
              </p:cNvSpPr>
              <p:nvPr/>
            </p:nvSpPr>
            <p:spPr bwMode="auto">
              <a:xfrm flipV="1">
                <a:off x="1859" y="1526"/>
                <a:ext cx="55" cy="0"/>
              </a:xfrm>
              <a:prstGeom prst="line">
                <a:avLst/>
              </a:prstGeom>
              <a:noFill/>
              <a:ln w="22225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92068" tIns="46035" rIns="92068" bIns="46035" anchor="ctr"/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it-IT" sz="2400" b="1">
                  <a:solidFill>
                    <a:srgbClr val="000066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</p:grpSp>
        <p:sp>
          <p:nvSpPr>
            <p:cNvPr id="916503" name="Line 23"/>
            <p:cNvSpPr>
              <a:spLocks noChangeShapeType="1"/>
            </p:cNvSpPr>
            <p:nvPr/>
          </p:nvSpPr>
          <p:spPr bwMode="auto">
            <a:xfrm rot="5400000">
              <a:off x="527" y="2122"/>
              <a:ext cx="32" cy="0"/>
            </a:xfrm>
            <a:prstGeom prst="line">
              <a:avLst/>
            </a:prstGeom>
            <a:noFill/>
            <a:ln w="22225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68" tIns="46035" rIns="92068" bIns="46035" anchor="ctr"/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 b="1">
                <a:solidFill>
                  <a:srgbClr val="000066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916504" name="Text Box 24"/>
            <p:cNvSpPr txBox="1">
              <a:spLocks noChangeArrowheads="1"/>
            </p:cNvSpPr>
            <p:nvPr/>
          </p:nvSpPr>
          <p:spPr bwMode="auto">
            <a:xfrm>
              <a:off x="483" y="869"/>
              <a:ext cx="309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68" tIns="46035" rIns="92068" bIns="46035">
              <a:spAutoFit/>
            </a:bodyPr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6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rPr>
                <a:t>-V</a:t>
              </a:r>
              <a:r>
                <a:rPr lang="en-US" sz="1600" baseline="-250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rPr>
                <a:t>D</a:t>
              </a:r>
            </a:p>
          </p:txBody>
        </p:sp>
        <p:sp>
          <p:nvSpPr>
            <p:cNvPr id="916505" name="Rectangle 25"/>
            <p:cNvSpPr>
              <a:spLocks noChangeArrowheads="1"/>
            </p:cNvSpPr>
            <p:nvPr/>
          </p:nvSpPr>
          <p:spPr bwMode="auto">
            <a:xfrm rot="5400000">
              <a:off x="454" y="1010"/>
              <a:ext cx="155" cy="673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68" tIns="46035" rIns="92068" bIns="46035" anchor="ctr"/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 b="1">
                <a:solidFill>
                  <a:srgbClr val="000066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916506" name="Text Box 26"/>
            <p:cNvSpPr txBox="1">
              <a:spLocks noChangeArrowheads="1"/>
            </p:cNvSpPr>
            <p:nvPr/>
          </p:nvSpPr>
          <p:spPr bwMode="auto">
            <a:xfrm>
              <a:off x="174" y="1241"/>
              <a:ext cx="187" cy="2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68" tIns="46035" rIns="92068" bIns="46035">
              <a:spAutoFit/>
            </a:bodyPr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6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rPr>
                <a:t>n</a:t>
              </a:r>
            </a:p>
          </p:txBody>
        </p:sp>
      </p:grpSp>
      <p:sp>
        <p:nvSpPr>
          <p:cNvPr id="916513" name="Text Box 33"/>
          <p:cNvSpPr txBox="1">
            <a:spLocks noChangeArrowheads="1"/>
          </p:cNvSpPr>
          <p:nvPr/>
        </p:nvSpPr>
        <p:spPr bwMode="auto">
          <a:xfrm>
            <a:off x="1465263" y="1587500"/>
            <a:ext cx="4402137" cy="1465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68" tIns="46035" rIns="92068" bIns="46035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b="1">
                <a:solidFill>
                  <a:srgbClr val="FF3300"/>
                </a:solidFill>
                <a:latin typeface="Arial" charset="0"/>
                <a:ea typeface="ＭＳ Ｐゴシック" charset="0"/>
                <a:cs typeface="ＭＳ Ｐゴシック" charset="0"/>
              </a:rPr>
              <a:t>t &lt; t</a:t>
            </a:r>
            <a:r>
              <a:rPr lang="en-US" b="1" baseline="-25000">
                <a:solidFill>
                  <a:srgbClr val="FF3300"/>
                </a:solidFill>
                <a:latin typeface="Arial" charset="0"/>
                <a:ea typeface="ＭＳ Ｐゴシック" charset="0"/>
                <a:cs typeface="ＭＳ Ｐゴシック" charset="0"/>
              </a:rPr>
              <a:t>0</a:t>
            </a:r>
            <a:r>
              <a:rPr lang="en-US" b="1" baseline="-25000">
                <a:solidFill>
                  <a:srgbClr val="000066"/>
                </a:solidFill>
                <a:latin typeface="Arial" charset="0"/>
                <a:ea typeface="ＭＳ Ｐゴシック" charset="0"/>
                <a:cs typeface="ＭＳ Ｐゴシック" charset="0"/>
              </a:rPr>
              <a:t>             </a:t>
            </a:r>
            <a:r>
              <a:rPr lang="en-US" b="1">
                <a:solidFill>
                  <a:srgbClr val="000066"/>
                </a:solidFill>
                <a:latin typeface="Arial" charset="0"/>
                <a:ea typeface="ＭＳ Ｐゴシック" charset="0"/>
                <a:cs typeface="ＭＳ Ｐゴシック" charset="0"/>
              </a:rPr>
              <a:t>i=0 (if no free carriers 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b="1">
                <a:solidFill>
                  <a:srgbClr val="000066"/>
                </a:solidFill>
                <a:latin typeface="Arial" charset="0"/>
                <a:ea typeface="ＭＳ Ｐゴシック" charset="0"/>
                <a:cs typeface="ＭＳ Ｐゴシック" charset="0"/>
              </a:rPr>
              <a:t>                 in the depletion region)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b="1">
                <a:solidFill>
                  <a:srgbClr val="FF3300"/>
                </a:solidFill>
                <a:latin typeface="Arial" charset="0"/>
                <a:ea typeface="ＭＳ Ｐゴシック" charset="0"/>
                <a:cs typeface="ＭＳ Ｐゴシック" charset="0"/>
              </a:rPr>
              <a:t>t = t</a:t>
            </a:r>
            <a:r>
              <a:rPr lang="en-US" b="1" baseline="-25000">
                <a:solidFill>
                  <a:srgbClr val="FF3300"/>
                </a:solidFill>
                <a:latin typeface="Arial" charset="0"/>
                <a:ea typeface="ＭＳ Ｐゴシック" charset="0"/>
                <a:cs typeface="ＭＳ Ｐゴシック" charset="0"/>
              </a:rPr>
              <a:t>0</a:t>
            </a:r>
            <a:r>
              <a:rPr lang="en-US" b="1">
                <a:solidFill>
                  <a:srgbClr val="000066"/>
                </a:solidFill>
                <a:latin typeface="Arial" charset="0"/>
                <a:ea typeface="ＭＳ Ｐゴシック" charset="0"/>
                <a:cs typeface="ＭＳ Ｐゴシック" charset="0"/>
              </a:rPr>
              <a:t>        carrier initiates the avalanche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b="1">
                <a:solidFill>
                  <a:srgbClr val="FF3300"/>
                </a:solidFill>
                <a:latin typeface="Arial" charset="0"/>
                <a:ea typeface="ＭＳ Ｐゴシック" charset="0"/>
                <a:cs typeface="ＭＳ Ｐゴシック" charset="0"/>
              </a:rPr>
              <a:t>t</a:t>
            </a:r>
            <a:r>
              <a:rPr lang="en-US" b="1" baseline="-25000">
                <a:solidFill>
                  <a:srgbClr val="FF3300"/>
                </a:solidFill>
                <a:latin typeface="Arial" charset="0"/>
                <a:ea typeface="ＭＳ Ｐゴシック" charset="0"/>
                <a:cs typeface="ＭＳ Ｐゴシック" charset="0"/>
              </a:rPr>
              <a:t>0</a:t>
            </a:r>
            <a:r>
              <a:rPr lang="en-US" b="1">
                <a:solidFill>
                  <a:srgbClr val="FF3300"/>
                </a:solidFill>
                <a:latin typeface="Arial" charset="0"/>
                <a:ea typeface="ＭＳ Ｐゴシック" charset="0"/>
                <a:cs typeface="ＭＳ Ｐゴシック" charset="0"/>
              </a:rPr>
              <a:t> &lt; t &lt; t</a:t>
            </a:r>
            <a:r>
              <a:rPr lang="en-US" b="1" baseline="-25000">
                <a:solidFill>
                  <a:srgbClr val="FF3300"/>
                </a:solidFill>
                <a:latin typeface="Arial" charset="0"/>
                <a:ea typeface="ＭＳ Ｐゴシック" charset="0"/>
                <a:cs typeface="ＭＳ Ｐゴシック" charset="0"/>
              </a:rPr>
              <a:t>1</a:t>
            </a:r>
            <a:r>
              <a:rPr lang="en-US" b="1">
                <a:solidFill>
                  <a:srgbClr val="000066"/>
                </a:solidFill>
                <a:latin typeface="Arial" charset="0"/>
                <a:ea typeface="ＭＳ Ｐゴシック" charset="0"/>
                <a:cs typeface="ＭＳ Ｐゴシック" charset="0"/>
              </a:rPr>
              <a:t>  avalanche spreading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b="1">
                <a:solidFill>
                  <a:srgbClr val="FF3300"/>
                </a:solidFill>
                <a:latin typeface="Arial" charset="0"/>
                <a:ea typeface="ＭＳ Ｐゴシック" charset="0"/>
                <a:cs typeface="ＭＳ Ｐゴシック" charset="0"/>
              </a:rPr>
              <a:t>t &gt; t</a:t>
            </a:r>
            <a:r>
              <a:rPr lang="en-US" b="1" baseline="-25000">
                <a:solidFill>
                  <a:srgbClr val="FF3300"/>
                </a:solidFill>
                <a:latin typeface="Arial" charset="0"/>
                <a:ea typeface="ＭＳ Ｐゴシック" charset="0"/>
                <a:cs typeface="ＭＳ Ｐゴシック" charset="0"/>
              </a:rPr>
              <a:t>1</a:t>
            </a:r>
            <a:r>
              <a:rPr lang="en-US" b="1">
                <a:solidFill>
                  <a:srgbClr val="000066"/>
                </a:solidFill>
                <a:latin typeface="Arial" charset="0"/>
                <a:ea typeface="ＭＳ Ｐゴシック" charset="0"/>
                <a:cs typeface="ＭＳ Ｐゴシック" charset="0"/>
              </a:rPr>
              <a:t>        self-sustaining current</a:t>
            </a:r>
          </a:p>
        </p:txBody>
      </p:sp>
      <p:sp>
        <p:nvSpPr>
          <p:cNvPr id="916517" name="Text Box 37"/>
          <p:cNvSpPr txBox="1">
            <a:spLocks noChangeArrowheads="1"/>
          </p:cNvSpPr>
          <p:nvPr/>
        </p:nvSpPr>
        <p:spPr bwMode="auto">
          <a:xfrm>
            <a:off x="95250" y="3481388"/>
            <a:ext cx="87280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68" tIns="46035" rIns="92068" bIns="46035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>
                <a:solidFill>
                  <a:srgbClr val="000066"/>
                </a:solidFill>
                <a:latin typeface="Arial" charset="0"/>
                <a:ea typeface="ＭＳ Ｐゴシック" charset="0"/>
                <a:cs typeface="ＭＳ Ｐゴシック" charset="0"/>
              </a:rPr>
              <a:t>In order to be able to detect another photon, quenching mechanism needed:</a:t>
            </a:r>
          </a:p>
        </p:txBody>
      </p:sp>
      <p:grpSp>
        <p:nvGrpSpPr>
          <p:cNvPr id="14342" name="Group 90"/>
          <p:cNvGrpSpPr>
            <a:grpSpLocks/>
          </p:cNvGrpSpPr>
          <p:nvPr/>
        </p:nvGrpSpPr>
        <p:grpSpPr bwMode="auto">
          <a:xfrm>
            <a:off x="5746750" y="1328738"/>
            <a:ext cx="3390900" cy="2008187"/>
            <a:chOff x="3530" y="907"/>
            <a:chExt cx="2136" cy="1265"/>
          </a:xfrm>
        </p:grpSpPr>
        <p:sp>
          <p:nvSpPr>
            <p:cNvPr id="916485" name="Line 5"/>
            <p:cNvSpPr>
              <a:spLocks noChangeShapeType="1"/>
            </p:cNvSpPr>
            <p:nvPr/>
          </p:nvSpPr>
          <p:spPr bwMode="auto">
            <a:xfrm flipV="1">
              <a:off x="3722" y="1021"/>
              <a:ext cx="0" cy="1002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68" tIns="46035" rIns="92068" bIns="46035" anchor="ctr"/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 b="1">
                <a:solidFill>
                  <a:srgbClr val="000066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916486" name="Line 6"/>
            <p:cNvSpPr>
              <a:spLocks noChangeShapeType="1"/>
            </p:cNvSpPr>
            <p:nvPr/>
          </p:nvSpPr>
          <p:spPr bwMode="auto">
            <a:xfrm flipV="1">
              <a:off x="3719" y="2026"/>
              <a:ext cx="1792" cy="0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68" tIns="46035" rIns="92068" bIns="46035" anchor="ctr"/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 b="1">
                <a:solidFill>
                  <a:srgbClr val="000066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916487" name="Freeform 7"/>
            <p:cNvSpPr>
              <a:spLocks/>
            </p:cNvSpPr>
            <p:nvPr/>
          </p:nvSpPr>
          <p:spPr bwMode="auto">
            <a:xfrm>
              <a:off x="3725" y="1122"/>
              <a:ext cx="1273" cy="894"/>
            </a:xfrm>
            <a:custGeom>
              <a:avLst/>
              <a:gdLst>
                <a:gd name="T0" fmla="*/ 0 w 1273"/>
                <a:gd name="T1" fmla="*/ 892 h 894"/>
                <a:gd name="T2" fmla="*/ 193 w 1273"/>
                <a:gd name="T3" fmla="*/ 894 h 894"/>
                <a:gd name="T4" fmla="*/ 318 w 1273"/>
                <a:gd name="T5" fmla="*/ 0 h 894"/>
                <a:gd name="T6" fmla="*/ 821 w 1273"/>
                <a:gd name="T7" fmla="*/ 0 h 894"/>
                <a:gd name="T8" fmla="*/ 1273 w 1273"/>
                <a:gd name="T9" fmla="*/ 0 h 8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3" h="894">
                  <a:moveTo>
                    <a:pt x="0" y="892"/>
                  </a:moveTo>
                  <a:lnTo>
                    <a:pt x="193" y="894"/>
                  </a:lnTo>
                  <a:lnTo>
                    <a:pt x="318" y="0"/>
                  </a:lnTo>
                  <a:lnTo>
                    <a:pt x="821" y="0"/>
                  </a:lnTo>
                  <a:lnTo>
                    <a:pt x="1273" y="0"/>
                  </a:lnTo>
                </a:path>
              </a:pathLst>
            </a:custGeom>
            <a:noFill/>
            <a:ln w="19050" cap="flat" cmpd="sng">
              <a:solidFill>
                <a:srgbClr val="0000FF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68" tIns="46035" rIns="92068" bIns="46035" anchor="ctr"/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 b="1">
                <a:solidFill>
                  <a:srgbClr val="000066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916507" name="Line 27"/>
            <p:cNvSpPr>
              <a:spLocks noChangeShapeType="1"/>
            </p:cNvSpPr>
            <p:nvPr/>
          </p:nvSpPr>
          <p:spPr bwMode="auto">
            <a:xfrm>
              <a:off x="4691" y="1122"/>
              <a:ext cx="552" cy="4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68" tIns="46035" rIns="92068" bIns="46035" anchor="ctr"/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 b="1">
                <a:solidFill>
                  <a:srgbClr val="000066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916508" name="Text Box 28"/>
            <p:cNvSpPr txBox="1">
              <a:spLocks noChangeArrowheads="1"/>
            </p:cNvSpPr>
            <p:nvPr/>
          </p:nvSpPr>
          <p:spPr bwMode="auto">
            <a:xfrm>
              <a:off x="5502" y="1941"/>
              <a:ext cx="164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68" tIns="46035" rIns="92068" bIns="46035">
              <a:spAutoFit/>
            </a:bodyPr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b="1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rPr>
                <a:t>t</a:t>
              </a:r>
            </a:p>
          </p:txBody>
        </p:sp>
        <p:sp>
          <p:nvSpPr>
            <p:cNvPr id="916509" name="Text Box 29"/>
            <p:cNvSpPr txBox="1">
              <a:spLocks noChangeArrowheads="1"/>
            </p:cNvSpPr>
            <p:nvPr/>
          </p:nvSpPr>
          <p:spPr bwMode="auto">
            <a:xfrm>
              <a:off x="3530" y="949"/>
              <a:ext cx="15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68" tIns="46035" rIns="92068" bIns="46035">
              <a:spAutoFit/>
            </a:bodyPr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b="1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rPr>
                <a:t>i</a:t>
              </a:r>
            </a:p>
          </p:txBody>
        </p:sp>
        <p:sp>
          <p:nvSpPr>
            <p:cNvPr id="916510" name="Text Box 30"/>
            <p:cNvSpPr txBox="1">
              <a:spLocks noChangeArrowheads="1"/>
            </p:cNvSpPr>
            <p:nvPr/>
          </p:nvSpPr>
          <p:spPr bwMode="auto">
            <a:xfrm>
              <a:off x="3747" y="1774"/>
              <a:ext cx="217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68" tIns="46035" rIns="92068" bIns="46035">
              <a:spAutoFit/>
            </a:bodyPr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b="1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rPr>
                <a:t>t</a:t>
              </a:r>
              <a:r>
                <a:rPr lang="en-US" b="1" baseline="-250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rPr>
                <a:t>0</a:t>
              </a:r>
            </a:p>
          </p:txBody>
        </p:sp>
        <p:sp>
          <p:nvSpPr>
            <p:cNvPr id="916516" name="Text Box 36"/>
            <p:cNvSpPr txBox="1">
              <a:spLocks noChangeArrowheads="1"/>
            </p:cNvSpPr>
            <p:nvPr/>
          </p:nvSpPr>
          <p:spPr bwMode="auto">
            <a:xfrm>
              <a:off x="4357" y="907"/>
              <a:ext cx="493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68" tIns="46035" rIns="92068" bIns="46035">
              <a:spAutoFit/>
            </a:bodyPr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b="1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rPr>
                <a:t>i=i</a:t>
              </a:r>
              <a:r>
                <a:rPr lang="en-US" b="1" baseline="-250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rPr>
                <a:t>MAX</a:t>
              </a:r>
            </a:p>
          </p:txBody>
        </p:sp>
        <p:sp>
          <p:nvSpPr>
            <p:cNvPr id="916566" name="Text Box 86"/>
            <p:cNvSpPr txBox="1">
              <a:spLocks noChangeArrowheads="1"/>
            </p:cNvSpPr>
            <p:nvPr/>
          </p:nvSpPr>
          <p:spPr bwMode="auto">
            <a:xfrm>
              <a:off x="4032" y="1785"/>
              <a:ext cx="217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68" tIns="46035" rIns="92068" bIns="46035">
              <a:spAutoFit/>
            </a:bodyPr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b="1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rPr>
                <a:t>t</a:t>
              </a:r>
              <a:r>
                <a:rPr lang="en-US" b="1" baseline="-250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rPr>
                <a:t>1</a:t>
              </a:r>
            </a:p>
          </p:txBody>
        </p:sp>
        <p:sp>
          <p:nvSpPr>
            <p:cNvPr id="916567" name="Line 87"/>
            <p:cNvSpPr>
              <a:spLocks noChangeShapeType="1"/>
            </p:cNvSpPr>
            <p:nvPr/>
          </p:nvSpPr>
          <p:spPr bwMode="auto">
            <a:xfrm>
              <a:off x="4056" y="1229"/>
              <a:ext cx="0" cy="758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68" tIns="46035" rIns="92068" bIns="46035" anchor="ctr"/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 b="1">
                <a:solidFill>
                  <a:srgbClr val="000066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</p:grpSp>
      <p:grpSp>
        <p:nvGrpSpPr>
          <p:cNvPr id="14343" name="Group 121"/>
          <p:cNvGrpSpPr>
            <a:grpSpLocks/>
          </p:cNvGrpSpPr>
          <p:nvPr/>
        </p:nvGrpSpPr>
        <p:grpSpPr bwMode="auto">
          <a:xfrm>
            <a:off x="577850" y="3919538"/>
            <a:ext cx="1192213" cy="1878012"/>
            <a:chOff x="364" y="2469"/>
            <a:chExt cx="751" cy="1183"/>
          </a:xfrm>
        </p:grpSpPr>
        <p:grpSp>
          <p:nvGrpSpPr>
            <p:cNvPr id="14367" name="Group 63"/>
            <p:cNvGrpSpPr>
              <a:grpSpLocks/>
            </p:cNvGrpSpPr>
            <p:nvPr/>
          </p:nvGrpSpPr>
          <p:grpSpPr bwMode="auto">
            <a:xfrm rot="5400000">
              <a:off x="498" y="3456"/>
              <a:ext cx="93" cy="45"/>
              <a:chOff x="1626" y="1338"/>
              <a:chExt cx="161" cy="56"/>
            </a:xfrm>
          </p:grpSpPr>
          <p:sp>
            <p:nvSpPr>
              <p:cNvPr id="916544" name="Line 64"/>
              <p:cNvSpPr>
                <a:spLocks noChangeShapeType="1"/>
              </p:cNvSpPr>
              <p:nvPr/>
            </p:nvSpPr>
            <p:spPr bwMode="auto">
              <a:xfrm>
                <a:off x="1624" y="1367"/>
                <a:ext cx="111" cy="2"/>
              </a:xfrm>
              <a:prstGeom prst="line">
                <a:avLst/>
              </a:prstGeom>
              <a:noFill/>
              <a:ln w="222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92068" tIns="46035" rIns="92068" bIns="46035" anchor="ctr"/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it-IT" sz="2400" b="1">
                  <a:solidFill>
                    <a:srgbClr val="000066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916545" name="Oval 65"/>
              <p:cNvSpPr>
                <a:spLocks noChangeArrowheads="1"/>
              </p:cNvSpPr>
              <p:nvPr/>
            </p:nvSpPr>
            <p:spPr bwMode="auto">
              <a:xfrm>
                <a:off x="1730" y="1339"/>
                <a:ext cx="55" cy="56"/>
              </a:xfrm>
              <a:prstGeom prst="ellipse">
                <a:avLst/>
              </a:prstGeom>
              <a:noFill/>
              <a:ln w="222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92068" tIns="46035" rIns="92068" bIns="46035" anchor="ctr"/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it-IT" sz="2400" b="1">
                  <a:solidFill>
                    <a:srgbClr val="000066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</p:grpSp>
        <p:grpSp>
          <p:nvGrpSpPr>
            <p:cNvPr id="14368" name="Group 66"/>
            <p:cNvGrpSpPr>
              <a:grpSpLocks/>
            </p:cNvGrpSpPr>
            <p:nvPr/>
          </p:nvGrpSpPr>
          <p:grpSpPr bwMode="auto">
            <a:xfrm rot="5400000" flipH="1">
              <a:off x="504" y="2642"/>
              <a:ext cx="92" cy="45"/>
              <a:chOff x="1626" y="1338"/>
              <a:chExt cx="161" cy="56"/>
            </a:xfrm>
          </p:grpSpPr>
          <p:sp>
            <p:nvSpPr>
              <p:cNvPr id="916547" name="Line 67"/>
              <p:cNvSpPr>
                <a:spLocks noChangeShapeType="1"/>
              </p:cNvSpPr>
              <p:nvPr/>
            </p:nvSpPr>
            <p:spPr bwMode="auto">
              <a:xfrm>
                <a:off x="1627" y="1367"/>
                <a:ext cx="110" cy="2"/>
              </a:xfrm>
              <a:prstGeom prst="line">
                <a:avLst/>
              </a:prstGeom>
              <a:noFill/>
              <a:ln w="222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92068" tIns="46035" rIns="92068" bIns="46035" anchor="ctr"/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it-IT" sz="2400" b="1">
                  <a:solidFill>
                    <a:srgbClr val="000066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916548" name="Oval 68"/>
              <p:cNvSpPr>
                <a:spLocks noChangeArrowheads="1"/>
              </p:cNvSpPr>
              <p:nvPr/>
            </p:nvSpPr>
            <p:spPr bwMode="auto">
              <a:xfrm>
                <a:off x="1732" y="1340"/>
                <a:ext cx="56" cy="56"/>
              </a:xfrm>
              <a:prstGeom prst="ellipse">
                <a:avLst/>
              </a:prstGeom>
              <a:noFill/>
              <a:ln w="222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92068" tIns="46035" rIns="92068" bIns="46035" anchor="ctr"/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it-IT" sz="2400" b="1">
                  <a:solidFill>
                    <a:srgbClr val="000066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</p:grpSp>
        <p:grpSp>
          <p:nvGrpSpPr>
            <p:cNvPr id="14369" name="Group 69"/>
            <p:cNvGrpSpPr>
              <a:grpSpLocks/>
            </p:cNvGrpSpPr>
            <p:nvPr/>
          </p:nvGrpSpPr>
          <p:grpSpPr bwMode="auto">
            <a:xfrm>
              <a:off x="464" y="3486"/>
              <a:ext cx="157" cy="166"/>
              <a:chOff x="1758" y="1301"/>
              <a:chExt cx="252" cy="225"/>
            </a:xfrm>
          </p:grpSpPr>
          <p:sp>
            <p:nvSpPr>
              <p:cNvPr id="916550" name="Line 70"/>
              <p:cNvSpPr>
                <a:spLocks noChangeShapeType="1"/>
              </p:cNvSpPr>
              <p:nvPr/>
            </p:nvSpPr>
            <p:spPr bwMode="auto">
              <a:xfrm>
                <a:off x="1885" y="1301"/>
                <a:ext cx="0" cy="130"/>
              </a:xfrm>
              <a:prstGeom prst="line">
                <a:avLst/>
              </a:prstGeom>
              <a:noFill/>
              <a:ln w="222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92068" tIns="46035" rIns="92068" bIns="46035" anchor="ctr"/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it-IT" sz="2400" b="1">
                  <a:solidFill>
                    <a:srgbClr val="000066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916551" name="Line 71"/>
              <p:cNvSpPr>
                <a:spLocks noChangeShapeType="1"/>
              </p:cNvSpPr>
              <p:nvPr/>
            </p:nvSpPr>
            <p:spPr bwMode="auto">
              <a:xfrm flipV="1">
                <a:off x="1758" y="1431"/>
                <a:ext cx="252" cy="0"/>
              </a:xfrm>
              <a:prstGeom prst="line">
                <a:avLst/>
              </a:prstGeom>
              <a:noFill/>
              <a:ln w="22225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92068" tIns="46035" rIns="92068" bIns="46035" anchor="ctr"/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it-IT" sz="2400" b="1">
                  <a:solidFill>
                    <a:srgbClr val="000066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916552" name="Line 72"/>
              <p:cNvSpPr>
                <a:spLocks noChangeShapeType="1"/>
              </p:cNvSpPr>
              <p:nvPr/>
            </p:nvSpPr>
            <p:spPr bwMode="auto">
              <a:xfrm flipV="1">
                <a:off x="1808" y="1477"/>
                <a:ext cx="164" cy="0"/>
              </a:xfrm>
              <a:prstGeom prst="line">
                <a:avLst/>
              </a:prstGeom>
              <a:noFill/>
              <a:ln w="22225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92068" tIns="46035" rIns="92068" bIns="46035" anchor="ctr"/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it-IT" sz="2400" b="1">
                  <a:solidFill>
                    <a:srgbClr val="000066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916553" name="Line 73"/>
              <p:cNvSpPr>
                <a:spLocks noChangeShapeType="1"/>
              </p:cNvSpPr>
              <p:nvPr/>
            </p:nvSpPr>
            <p:spPr bwMode="auto">
              <a:xfrm flipV="1">
                <a:off x="1859" y="1526"/>
                <a:ext cx="55" cy="0"/>
              </a:xfrm>
              <a:prstGeom prst="line">
                <a:avLst/>
              </a:prstGeom>
              <a:noFill/>
              <a:ln w="22225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92068" tIns="46035" rIns="92068" bIns="46035" anchor="ctr"/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it-IT" sz="2400" b="1">
                  <a:solidFill>
                    <a:srgbClr val="000066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</p:grpSp>
        <p:sp>
          <p:nvSpPr>
            <p:cNvPr id="916555" name="Text Box 75"/>
            <p:cNvSpPr txBox="1">
              <a:spLocks noChangeArrowheads="1"/>
            </p:cNvSpPr>
            <p:nvPr/>
          </p:nvSpPr>
          <p:spPr bwMode="auto">
            <a:xfrm>
              <a:off x="540" y="2469"/>
              <a:ext cx="402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68" tIns="46035" rIns="92068" bIns="46035">
              <a:spAutoFit/>
            </a:bodyPr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6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rPr>
                <a:t>V</a:t>
              </a:r>
              <a:r>
                <a:rPr lang="en-US" sz="1600" baseline="-250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rPr>
                <a:t>BIAS</a:t>
              </a:r>
            </a:p>
          </p:txBody>
        </p:sp>
        <p:sp>
          <p:nvSpPr>
            <p:cNvPr id="916559" name="Line 79"/>
            <p:cNvSpPr>
              <a:spLocks noChangeShapeType="1"/>
            </p:cNvSpPr>
            <p:nvPr/>
          </p:nvSpPr>
          <p:spPr bwMode="auto">
            <a:xfrm>
              <a:off x="546" y="3032"/>
              <a:ext cx="0" cy="24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68" tIns="46035" rIns="92068" bIns="46035" anchor="ctr"/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 b="1">
                <a:solidFill>
                  <a:srgbClr val="000066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916560" name="Freeform 80"/>
            <p:cNvSpPr>
              <a:spLocks/>
            </p:cNvSpPr>
            <p:nvPr/>
          </p:nvSpPr>
          <p:spPr bwMode="auto">
            <a:xfrm flipV="1">
              <a:off x="450" y="3272"/>
              <a:ext cx="198" cy="159"/>
            </a:xfrm>
            <a:custGeom>
              <a:avLst/>
              <a:gdLst>
                <a:gd name="T0" fmla="*/ 0 w 198"/>
                <a:gd name="T1" fmla="*/ 0 h 159"/>
                <a:gd name="T2" fmla="*/ 198 w 198"/>
                <a:gd name="T3" fmla="*/ 0 h 159"/>
                <a:gd name="T4" fmla="*/ 99 w 198"/>
                <a:gd name="T5" fmla="*/ 159 h 159"/>
                <a:gd name="T6" fmla="*/ 0 w 198"/>
                <a:gd name="T7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8" h="159">
                  <a:moveTo>
                    <a:pt x="0" y="0"/>
                  </a:moveTo>
                  <a:lnTo>
                    <a:pt x="198" y="0"/>
                  </a:lnTo>
                  <a:lnTo>
                    <a:pt x="99" y="159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9050" cap="flat" cmpd="sng">
              <a:solidFill>
                <a:srgbClr val="000000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68" tIns="46035" rIns="92068" bIns="46035" anchor="ctr"/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 b="1">
                <a:solidFill>
                  <a:srgbClr val="000066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916561" name="Line 81"/>
            <p:cNvSpPr>
              <a:spLocks noChangeShapeType="1"/>
            </p:cNvSpPr>
            <p:nvPr/>
          </p:nvSpPr>
          <p:spPr bwMode="auto">
            <a:xfrm>
              <a:off x="435" y="3272"/>
              <a:ext cx="225" cy="0"/>
            </a:xfrm>
            <a:prstGeom prst="line">
              <a:avLst/>
            </a:prstGeom>
            <a:noFill/>
            <a:ln w="19050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68" tIns="46035" rIns="92068" bIns="46035" anchor="ctr"/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 b="1">
                <a:solidFill>
                  <a:srgbClr val="000066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916558" name="Rectangle 78"/>
            <p:cNvSpPr>
              <a:spLocks noChangeArrowheads="1"/>
            </p:cNvSpPr>
            <p:nvPr/>
          </p:nvSpPr>
          <p:spPr bwMode="auto">
            <a:xfrm>
              <a:off x="364" y="2783"/>
              <a:ext cx="351" cy="317"/>
            </a:xfrm>
            <a:prstGeom prst="rect">
              <a:avLst/>
            </a:prstGeom>
            <a:solidFill>
              <a:srgbClr val="3366FF"/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68" tIns="46035" rIns="92068" bIns="46035" anchor="ctr"/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 b="1">
                <a:solidFill>
                  <a:srgbClr val="000066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916562" name="Line 82"/>
            <p:cNvSpPr>
              <a:spLocks noChangeShapeType="1"/>
            </p:cNvSpPr>
            <p:nvPr/>
          </p:nvSpPr>
          <p:spPr bwMode="auto">
            <a:xfrm>
              <a:off x="551" y="2698"/>
              <a:ext cx="0" cy="9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68" tIns="46035" rIns="92068" bIns="46035" anchor="ctr"/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 b="1">
                <a:solidFill>
                  <a:srgbClr val="000066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916564" name="Text Box 84"/>
            <p:cNvSpPr txBox="1">
              <a:spLocks noChangeArrowheads="1"/>
            </p:cNvSpPr>
            <p:nvPr/>
          </p:nvSpPr>
          <p:spPr bwMode="auto">
            <a:xfrm>
              <a:off x="609" y="3071"/>
              <a:ext cx="265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68" tIns="46035" rIns="92068" bIns="46035">
              <a:spAutoFit/>
            </a:bodyPr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6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rPr>
                <a:t>V</a:t>
              </a:r>
              <a:r>
                <a:rPr lang="en-US" sz="1600" baseline="-250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rPr>
                <a:t>D</a:t>
              </a:r>
            </a:p>
          </p:txBody>
        </p:sp>
        <p:sp>
          <p:nvSpPr>
            <p:cNvPr id="916568" name="AutoShape 88"/>
            <p:cNvSpPr>
              <a:spLocks noChangeArrowheads="1"/>
            </p:cNvSpPr>
            <p:nvPr/>
          </p:nvSpPr>
          <p:spPr bwMode="auto">
            <a:xfrm>
              <a:off x="774" y="2861"/>
              <a:ext cx="341" cy="154"/>
            </a:xfrm>
            <a:prstGeom prst="rightArrow">
              <a:avLst>
                <a:gd name="adj1" fmla="val 50000"/>
                <a:gd name="adj2" fmla="val 55357"/>
              </a:avLst>
            </a:prstGeom>
            <a:solidFill>
              <a:srgbClr val="FF0000"/>
            </a:solidFill>
            <a:ln w="9525">
              <a:solidFill>
                <a:srgbClr val="FF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68" tIns="46035" rIns="92068" bIns="46035" anchor="ctr"/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 b="1">
                <a:solidFill>
                  <a:srgbClr val="000066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</p:grpSp>
      <p:sp>
        <p:nvSpPr>
          <p:cNvPr id="916569" name="Text Box 89"/>
          <p:cNvSpPr txBox="1">
            <a:spLocks noChangeArrowheads="1"/>
          </p:cNvSpPr>
          <p:nvPr/>
        </p:nvSpPr>
        <p:spPr bwMode="auto">
          <a:xfrm>
            <a:off x="1914525" y="4129088"/>
            <a:ext cx="3729038" cy="2105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68" tIns="46035" rIns="92068" bIns="46035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b="1">
                <a:solidFill>
                  <a:srgbClr val="000066"/>
                </a:solidFill>
                <a:latin typeface="Arial" charset="0"/>
                <a:ea typeface="ＭＳ Ｐゴシック" charset="0"/>
                <a:cs typeface="ＭＳ Ｐゴシック" charset="0"/>
              </a:rPr>
              <a:t>Two solutions: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defRPr/>
            </a:pPr>
            <a:r>
              <a:rPr lang="en-US" sz="2000" b="1">
                <a:solidFill>
                  <a:srgbClr val="000066"/>
                </a:solidFill>
                <a:latin typeface="Arial" charset="0"/>
                <a:ea typeface="ＭＳ Ｐゴシック" charset="0"/>
                <a:cs typeface="ＭＳ Ｐゴシック" charset="0"/>
              </a:rPr>
              <a:t> large resistance: 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b="1">
                <a:solidFill>
                  <a:srgbClr val="000066"/>
                </a:solidFill>
                <a:latin typeface="Arial" charset="0"/>
                <a:ea typeface="ＭＳ Ｐゴシック" charset="0"/>
                <a:cs typeface="ＭＳ Ｐゴシック" charset="0"/>
              </a:rPr>
              <a:t>                  </a:t>
            </a:r>
            <a:r>
              <a:rPr lang="en-US" sz="2000" b="1">
                <a:solidFill>
                  <a:srgbClr val="FF3300"/>
                </a:solidFill>
                <a:latin typeface="Arial" charset="0"/>
                <a:ea typeface="ＭＳ Ｐゴシック" charset="0"/>
                <a:cs typeface="ＭＳ Ｐゴシック" charset="0"/>
              </a:rPr>
              <a:t>passive quenching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defRPr/>
            </a:pPr>
            <a:r>
              <a:rPr lang="en-US" sz="2000" b="1">
                <a:solidFill>
                  <a:srgbClr val="000066"/>
                </a:solidFill>
                <a:latin typeface="Arial" charset="0"/>
                <a:ea typeface="ＭＳ Ｐゴシック" charset="0"/>
                <a:cs typeface="ＭＳ Ｐゴシック" charset="0"/>
              </a:rPr>
              <a:t> analog circuit:     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b="1">
                <a:solidFill>
                  <a:srgbClr val="000066"/>
                </a:solidFill>
                <a:latin typeface="Arial" charset="0"/>
                <a:ea typeface="ＭＳ Ｐゴシック" charset="0"/>
                <a:cs typeface="ＭＳ Ｐゴシック" charset="0"/>
              </a:rPr>
              <a:t>                  </a:t>
            </a:r>
            <a:r>
              <a:rPr lang="en-US" sz="2000" b="1">
                <a:solidFill>
                  <a:srgbClr val="FF3300"/>
                </a:solidFill>
                <a:latin typeface="Arial" charset="0"/>
                <a:ea typeface="ＭＳ Ｐゴシック" charset="0"/>
                <a:cs typeface="ＭＳ Ｐゴシック" charset="0"/>
              </a:rPr>
              <a:t>active quenching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600">
                <a:solidFill>
                  <a:srgbClr val="000099"/>
                </a:solidFill>
                <a:latin typeface="Arial" charset="0"/>
                <a:ea typeface="ＭＳ Ｐゴシック" charset="0"/>
                <a:cs typeface="ＭＳ Ｐゴシック" charset="0"/>
              </a:rPr>
              <a:t>  [extended literature from politecnico 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600">
                <a:solidFill>
                  <a:srgbClr val="000099"/>
                </a:solidFill>
                <a:latin typeface="Arial" charset="0"/>
                <a:ea typeface="ＭＳ Ｐゴシック" charset="0"/>
                <a:cs typeface="ＭＳ Ｐゴシック" charset="0"/>
              </a:rPr>
              <a:t>  di Milano (Cova et al.)]</a:t>
            </a:r>
          </a:p>
        </p:txBody>
      </p:sp>
      <p:grpSp>
        <p:nvGrpSpPr>
          <p:cNvPr id="14345" name="Group 120"/>
          <p:cNvGrpSpPr>
            <a:grpSpLocks/>
          </p:cNvGrpSpPr>
          <p:nvPr/>
        </p:nvGrpSpPr>
        <p:grpSpPr bwMode="auto">
          <a:xfrm>
            <a:off x="6099175" y="3857625"/>
            <a:ext cx="3025775" cy="2668588"/>
            <a:chOff x="3842" y="2430"/>
            <a:chExt cx="1906" cy="1681"/>
          </a:xfrm>
        </p:grpSpPr>
        <p:sp>
          <p:nvSpPr>
            <p:cNvPr id="916572" name="Line 92"/>
            <p:cNvSpPr>
              <a:spLocks noChangeShapeType="1"/>
            </p:cNvSpPr>
            <p:nvPr/>
          </p:nvSpPr>
          <p:spPr bwMode="auto">
            <a:xfrm flipV="1">
              <a:off x="4120" y="3267"/>
              <a:ext cx="0" cy="782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68" tIns="46035" rIns="92068" bIns="46035" anchor="ctr"/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 b="1">
                <a:solidFill>
                  <a:srgbClr val="000066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916573" name="Line 93"/>
            <p:cNvSpPr>
              <a:spLocks noChangeShapeType="1"/>
            </p:cNvSpPr>
            <p:nvPr/>
          </p:nvSpPr>
          <p:spPr bwMode="auto">
            <a:xfrm flipV="1">
              <a:off x="4117" y="4051"/>
              <a:ext cx="1490" cy="0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68" tIns="46035" rIns="92068" bIns="46035" anchor="ctr"/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 b="1">
                <a:solidFill>
                  <a:srgbClr val="000066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916574" name="Freeform 94"/>
            <p:cNvSpPr>
              <a:spLocks/>
            </p:cNvSpPr>
            <p:nvPr/>
          </p:nvSpPr>
          <p:spPr bwMode="auto">
            <a:xfrm>
              <a:off x="4122" y="3346"/>
              <a:ext cx="1059" cy="698"/>
            </a:xfrm>
            <a:custGeom>
              <a:avLst/>
              <a:gdLst>
                <a:gd name="T0" fmla="*/ 0 w 1273"/>
                <a:gd name="T1" fmla="*/ 892 h 894"/>
                <a:gd name="T2" fmla="*/ 193 w 1273"/>
                <a:gd name="T3" fmla="*/ 894 h 894"/>
                <a:gd name="T4" fmla="*/ 318 w 1273"/>
                <a:gd name="T5" fmla="*/ 0 h 894"/>
                <a:gd name="T6" fmla="*/ 821 w 1273"/>
                <a:gd name="T7" fmla="*/ 0 h 894"/>
                <a:gd name="T8" fmla="*/ 1273 w 1273"/>
                <a:gd name="T9" fmla="*/ 0 h 8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3" h="894">
                  <a:moveTo>
                    <a:pt x="0" y="892"/>
                  </a:moveTo>
                  <a:lnTo>
                    <a:pt x="193" y="894"/>
                  </a:lnTo>
                  <a:lnTo>
                    <a:pt x="318" y="0"/>
                  </a:lnTo>
                  <a:lnTo>
                    <a:pt x="821" y="0"/>
                  </a:lnTo>
                  <a:lnTo>
                    <a:pt x="1273" y="0"/>
                  </a:lnTo>
                </a:path>
              </a:pathLst>
            </a:custGeom>
            <a:noFill/>
            <a:ln w="12700" cap="flat" cmpd="sng">
              <a:solidFill>
                <a:srgbClr val="0000FF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68" tIns="46035" rIns="92068" bIns="46035" anchor="ctr"/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 b="1">
                <a:solidFill>
                  <a:srgbClr val="000066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916575" name="Line 95"/>
            <p:cNvSpPr>
              <a:spLocks noChangeShapeType="1"/>
            </p:cNvSpPr>
            <p:nvPr/>
          </p:nvSpPr>
          <p:spPr bwMode="auto">
            <a:xfrm>
              <a:off x="4925" y="3346"/>
              <a:ext cx="459" cy="3"/>
            </a:xfrm>
            <a:prstGeom prst="line">
              <a:avLst/>
            </a:prstGeom>
            <a:noFill/>
            <a:ln w="12700">
              <a:solidFill>
                <a:srgbClr val="0000FF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68" tIns="46035" rIns="92068" bIns="46035" anchor="ctr"/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 b="1">
                <a:solidFill>
                  <a:srgbClr val="000066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916576" name="Text Box 96"/>
            <p:cNvSpPr txBox="1">
              <a:spLocks noChangeArrowheads="1"/>
            </p:cNvSpPr>
            <p:nvPr/>
          </p:nvSpPr>
          <p:spPr bwMode="auto">
            <a:xfrm>
              <a:off x="5596" y="3899"/>
              <a:ext cx="152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68" tIns="46035" rIns="92068" bIns="46035">
              <a:spAutoFit/>
            </a:bodyPr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6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rPr>
                <a:t>t</a:t>
              </a:r>
            </a:p>
          </p:txBody>
        </p:sp>
        <p:sp>
          <p:nvSpPr>
            <p:cNvPr id="916577" name="Text Box 97"/>
            <p:cNvSpPr txBox="1">
              <a:spLocks noChangeArrowheads="1"/>
            </p:cNvSpPr>
            <p:nvPr/>
          </p:nvSpPr>
          <p:spPr bwMode="auto">
            <a:xfrm>
              <a:off x="3953" y="3226"/>
              <a:ext cx="144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68" tIns="46035" rIns="92068" bIns="46035">
              <a:spAutoFit/>
            </a:bodyPr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6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rPr>
                <a:t>i</a:t>
              </a:r>
            </a:p>
          </p:txBody>
        </p:sp>
        <p:sp>
          <p:nvSpPr>
            <p:cNvPr id="916578" name="Text Box 98"/>
            <p:cNvSpPr txBox="1">
              <a:spLocks noChangeArrowheads="1"/>
            </p:cNvSpPr>
            <p:nvPr/>
          </p:nvSpPr>
          <p:spPr bwMode="auto">
            <a:xfrm>
              <a:off x="4129" y="3834"/>
              <a:ext cx="201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68" tIns="46035" rIns="92068" bIns="46035">
              <a:spAutoFit/>
            </a:bodyPr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6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rPr>
                <a:t>t</a:t>
              </a:r>
              <a:r>
                <a:rPr lang="en-US" sz="1600" baseline="-250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rPr>
                <a:t>0</a:t>
              </a:r>
            </a:p>
          </p:txBody>
        </p:sp>
        <p:sp>
          <p:nvSpPr>
            <p:cNvPr id="916580" name="Text Box 100"/>
            <p:cNvSpPr txBox="1">
              <a:spLocks noChangeArrowheads="1"/>
            </p:cNvSpPr>
            <p:nvPr/>
          </p:nvSpPr>
          <p:spPr bwMode="auto">
            <a:xfrm>
              <a:off x="4361" y="3838"/>
              <a:ext cx="201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68" tIns="46035" rIns="92068" bIns="46035">
              <a:spAutoFit/>
            </a:bodyPr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6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rPr>
                <a:t>t</a:t>
              </a:r>
              <a:r>
                <a:rPr lang="en-US" sz="1600" baseline="-250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rPr>
                <a:t>1</a:t>
              </a:r>
            </a:p>
          </p:txBody>
        </p:sp>
        <p:sp>
          <p:nvSpPr>
            <p:cNvPr id="916582" name="Freeform 102"/>
            <p:cNvSpPr>
              <a:spLocks/>
            </p:cNvSpPr>
            <p:nvPr/>
          </p:nvSpPr>
          <p:spPr bwMode="auto">
            <a:xfrm>
              <a:off x="4114" y="3511"/>
              <a:ext cx="1277" cy="533"/>
            </a:xfrm>
            <a:custGeom>
              <a:avLst/>
              <a:gdLst>
                <a:gd name="T0" fmla="*/ 0 w 1277"/>
                <a:gd name="T1" fmla="*/ 533 h 533"/>
                <a:gd name="T2" fmla="*/ 163 w 1277"/>
                <a:gd name="T3" fmla="*/ 528 h 533"/>
                <a:gd name="T4" fmla="*/ 245 w 1277"/>
                <a:gd name="T5" fmla="*/ 0 h 533"/>
                <a:gd name="T6" fmla="*/ 672 w 1277"/>
                <a:gd name="T7" fmla="*/ 528 h 533"/>
                <a:gd name="T8" fmla="*/ 1277 w 1277"/>
                <a:gd name="T9" fmla="*/ 528 h 5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7" h="533">
                  <a:moveTo>
                    <a:pt x="0" y="533"/>
                  </a:moveTo>
                  <a:lnTo>
                    <a:pt x="163" y="528"/>
                  </a:lnTo>
                  <a:lnTo>
                    <a:pt x="245" y="0"/>
                  </a:lnTo>
                  <a:lnTo>
                    <a:pt x="672" y="528"/>
                  </a:lnTo>
                  <a:lnTo>
                    <a:pt x="1277" y="528"/>
                  </a:lnTo>
                </a:path>
              </a:pathLst>
            </a:custGeom>
            <a:noFill/>
            <a:ln w="19050" cap="flat" cmpd="sng">
              <a:solidFill>
                <a:srgbClr val="FF0000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68" tIns="46035" rIns="92068" bIns="46035" anchor="ctr"/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 b="1">
                <a:solidFill>
                  <a:srgbClr val="000066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916583" name="Text Box 103"/>
            <p:cNvSpPr txBox="1">
              <a:spLocks noChangeArrowheads="1"/>
            </p:cNvSpPr>
            <p:nvPr/>
          </p:nvSpPr>
          <p:spPr bwMode="auto">
            <a:xfrm>
              <a:off x="4751" y="3831"/>
              <a:ext cx="201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68" tIns="46035" rIns="92068" bIns="46035">
              <a:spAutoFit/>
            </a:bodyPr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6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rPr>
                <a:t>t</a:t>
              </a:r>
              <a:r>
                <a:rPr lang="en-US" sz="1600" baseline="-250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rPr>
                <a:t>2</a:t>
              </a:r>
            </a:p>
          </p:txBody>
        </p:sp>
        <p:sp>
          <p:nvSpPr>
            <p:cNvPr id="916584" name="Line 104"/>
            <p:cNvSpPr>
              <a:spLocks noChangeShapeType="1"/>
            </p:cNvSpPr>
            <p:nvPr/>
          </p:nvSpPr>
          <p:spPr bwMode="auto">
            <a:xfrm flipV="1">
              <a:off x="4115" y="2471"/>
              <a:ext cx="0" cy="782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68" tIns="46035" rIns="92068" bIns="46035" anchor="ctr"/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 b="1">
                <a:solidFill>
                  <a:srgbClr val="000066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916585" name="Line 105"/>
            <p:cNvSpPr>
              <a:spLocks noChangeShapeType="1"/>
            </p:cNvSpPr>
            <p:nvPr/>
          </p:nvSpPr>
          <p:spPr bwMode="auto">
            <a:xfrm flipV="1">
              <a:off x="4112" y="3255"/>
              <a:ext cx="1490" cy="0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68" tIns="46035" rIns="92068" bIns="46035" anchor="ctr"/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 b="1">
                <a:solidFill>
                  <a:srgbClr val="000066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916586" name="Freeform 106"/>
            <p:cNvSpPr>
              <a:spLocks/>
            </p:cNvSpPr>
            <p:nvPr/>
          </p:nvSpPr>
          <p:spPr bwMode="auto">
            <a:xfrm>
              <a:off x="4114" y="2684"/>
              <a:ext cx="1062" cy="1"/>
            </a:xfrm>
            <a:custGeom>
              <a:avLst/>
              <a:gdLst>
                <a:gd name="T0" fmla="*/ 0 w 1062"/>
                <a:gd name="T1" fmla="*/ 0 h 1"/>
                <a:gd name="T2" fmla="*/ 153 w 1062"/>
                <a:gd name="T3" fmla="*/ 0 h 1"/>
                <a:gd name="T4" fmla="*/ 268 w 1062"/>
                <a:gd name="T5" fmla="*/ 1 h 1"/>
                <a:gd name="T6" fmla="*/ 504 w 1062"/>
                <a:gd name="T7" fmla="*/ 0 h 1"/>
                <a:gd name="T8" fmla="*/ 686 w 1062"/>
                <a:gd name="T9" fmla="*/ 1 h 1"/>
                <a:gd name="T10" fmla="*/ 1062 w 1062"/>
                <a:gd name="T11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62" h="1">
                  <a:moveTo>
                    <a:pt x="0" y="0"/>
                  </a:moveTo>
                  <a:lnTo>
                    <a:pt x="153" y="0"/>
                  </a:lnTo>
                  <a:lnTo>
                    <a:pt x="268" y="1"/>
                  </a:lnTo>
                  <a:lnTo>
                    <a:pt x="504" y="0"/>
                  </a:lnTo>
                  <a:lnTo>
                    <a:pt x="686" y="1"/>
                  </a:lnTo>
                  <a:lnTo>
                    <a:pt x="1062" y="1"/>
                  </a:lnTo>
                </a:path>
              </a:pathLst>
            </a:custGeom>
            <a:noFill/>
            <a:ln w="12700" cap="flat" cmpd="sng">
              <a:solidFill>
                <a:srgbClr val="0000FF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68" tIns="46035" rIns="92068" bIns="46035" anchor="ctr"/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 b="1">
                <a:solidFill>
                  <a:srgbClr val="000066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916588" name="Text Box 108"/>
            <p:cNvSpPr txBox="1">
              <a:spLocks noChangeArrowheads="1"/>
            </p:cNvSpPr>
            <p:nvPr/>
          </p:nvSpPr>
          <p:spPr bwMode="auto">
            <a:xfrm>
              <a:off x="5591" y="3103"/>
              <a:ext cx="152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68" tIns="46035" rIns="92068" bIns="46035">
              <a:spAutoFit/>
            </a:bodyPr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6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rPr>
                <a:t>t</a:t>
              </a:r>
            </a:p>
          </p:txBody>
        </p:sp>
        <p:sp>
          <p:nvSpPr>
            <p:cNvPr id="916589" name="Text Box 109"/>
            <p:cNvSpPr txBox="1">
              <a:spLocks noChangeArrowheads="1"/>
            </p:cNvSpPr>
            <p:nvPr/>
          </p:nvSpPr>
          <p:spPr bwMode="auto">
            <a:xfrm>
              <a:off x="3898" y="2430"/>
              <a:ext cx="244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68" tIns="46035" rIns="92068" bIns="46035">
              <a:spAutoFit/>
            </a:bodyPr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6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rPr>
                <a:t>v</a:t>
              </a:r>
              <a:r>
                <a:rPr lang="en-US" sz="1600" baseline="-250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rPr>
                <a:t>D</a:t>
              </a:r>
            </a:p>
          </p:txBody>
        </p:sp>
        <p:sp>
          <p:nvSpPr>
            <p:cNvPr id="916593" name="Freeform 113"/>
            <p:cNvSpPr>
              <a:spLocks/>
            </p:cNvSpPr>
            <p:nvPr/>
          </p:nvSpPr>
          <p:spPr bwMode="auto">
            <a:xfrm>
              <a:off x="4123" y="2688"/>
              <a:ext cx="1032" cy="197"/>
            </a:xfrm>
            <a:custGeom>
              <a:avLst/>
              <a:gdLst>
                <a:gd name="T0" fmla="*/ 0 w 1032"/>
                <a:gd name="T1" fmla="*/ 5 h 197"/>
                <a:gd name="T2" fmla="*/ 149 w 1032"/>
                <a:gd name="T3" fmla="*/ 5 h 197"/>
                <a:gd name="T4" fmla="*/ 245 w 1032"/>
                <a:gd name="T5" fmla="*/ 197 h 197"/>
                <a:gd name="T6" fmla="*/ 653 w 1032"/>
                <a:gd name="T7" fmla="*/ 0 h 197"/>
                <a:gd name="T8" fmla="*/ 1032 w 1032"/>
                <a:gd name="T9" fmla="*/ 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2" h="197">
                  <a:moveTo>
                    <a:pt x="0" y="5"/>
                  </a:moveTo>
                  <a:lnTo>
                    <a:pt x="149" y="5"/>
                  </a:lnTo>
                  <a:lnTo>
                    <a:pt x="245" y="197"/>
                  </a:lnTo>
                  <a:lnTo>
                    <a:pt x="653" y="0"/>
                  </a:lnTo>
                  <a:lnTo>
                    <a:pt x="1032" y="0"/>
                  </a:lnTo>
                </a:path>
              </a:pathLst>
            </a:custGeom>
            <a:noFill/>
            <a:ln w="19050" cap="flat" cmpd="sng">
              <a:solidFill>
                <a:srgbClr val="FF0000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68" tIns="46035" rIns="92068" bIns="46035" anchor="ctr"/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 b="1">
                <a:solidFill>
                  <a:srgbClr val="000066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916595" name="Line 115"/>
            <p:cNvSpPr>
              <a:spLocks noChangeShapeType="1"/>
            </p:cNvSpPr>
            <p:nvPr/>
          </p:nvSpPr>
          <p:spPr bwMode="auto">
            <a:xfrm>
              <a:off x="4267" y="2741"/>
              <a:ext cx="0" cy="1123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68" tIns="46035" rIns="92068" bIns="46035" anchor="ctr"/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 b="1">
                <a:solidFill>
                  <a:srgbClr val="000066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916596" name="Line 116"/>
            <p:cNvSpPr>
              <a:spLocks noChangeShapeType="1"/>
            </p:cNvSpPr>
            <p:nvPr/>
          </p:nvSpPr>
          <p:spPr bwMode="auto">
            <a:xfrm>
              <a:off x="4363" y="2917"/>
              <a:ext cx="0" cy="432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68" tIns="46035" rIns="92068" bIns="46035" anchor="ctr"/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 b="1">
                <a:solidFill>
                  <a:srgbClr val="000066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916597" name="Line 117"/>
            <p:cNvSpPr>
              <a:spLocks noChangeShapeType="1"/>
            </p:cNvSpPr>
            <p:nvPr/>
          </p:nvSpPr>
          <p:spPr bwMode="auto">
            <a:xfrm>
              <a:off x="4777" y="2741"/>
              <a:ext cx="0" cy="1243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68" tIns="46035" rIns="92068" bIns="46035" anchor="ctr"/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 b="1">
                <a:solidFill>
                  <a:srgbClr val="000066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916598" name="Text Box 118"/>
            <p:cNvSpPr txBox="1">
              <a:spLocks noChangeArrowheads="1"/>
            </p:cNvSpPr>
            <p:nvPr/>
          </p:nvSpPr>
          <p:spPr bwMode="auto">
            <a:xfrm>
              <a:off x="3842" y="2762"/>
              <a:ext cx="303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68" tIns="46035" rIns="92068" bIns="46035">
              <a:spAutoFit/>
            </a:bodyPr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6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rPr>
                <a:t>v</a:t>
              </a:r>
              <a:r>
                <a:rPr lang="en-US" sz="1600" baseline="-250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rPr>
                <a:t>BD</a:t>
              </a:r>
            </a:p>
          </p:txBody>
        </p:sp>
        <p:sp>
          <p:nvSpPr>
            <p:cNvPr id="916599" name="Line 119"/>
            <p:cNvSpPr>
              <a:spLocks noChangeShapeType="1"/>
            </p:cNvSpPr>
            <p:nvPr/>
          </p:nvSpPr>
          <p:spPr bwMode="auto">
            <a:xfrm flipH="1">
              <a:off x="4123" y="2890"/>
              <a:ext cx="216" cy="0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68" tIns="46035" rIns="92068" bIns="46035" anchor="ctr"/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 b="1">
                <a:solidFill>
                  <a:srgbClr val="000066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832515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8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en-US" smtClean="0">
                <a:cs typeface="+mj-cs"/>
              </a:rPr>
              <a:t>Passive quenching (1)</a:t>
            </a:r>
          </a:p>
        </p:txBody>
      </p:sp>
      <p:sp>
        <p:nvSpPr>
          <p:cNvPr id="918532" name="Text Box 4"/>
          <p:cNvSpPr txBox="1">
            <a:spLocks noChangeArrowheads="1"/>
          </p:cNvSpPr>
          <p:nvPr/>
        </p:nvSpPr>
        <p:spPr bwMode="auto">
          <a:xfrm>
            <a:off x="269875" y="806450"/>
            <a:ext cx="842645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68" tIns="46035" rIns="92068" bIns="46035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>
                <a:solidFill>
                  <a:srgbClr val="000066"/>
                </a:solidFill>
                <a:latin typeface="Arial" charset="0"/>
                <a:ea typeface="ＭＳ Ｐゴシック" charset="0"/>
                <a:cs typeface="ＭＳ Ｐゴシック" charset="0"/>
              </a:rPr>
              <a:t>Studied in detail in the </a:t>
            </a:r>
            <a:r>
              <a:rPr lang="ja-JP" altLang="en-US" sz="2400">
                <a:solidFill>
                  <a:srgbClr val="000066"/>
                </a:solidFill>
                <a:latin typeface="Arial"/>
                <a:ea typeface="ＭＳ Ｐゴシック" charset="0"/>
                <a:cs typeface="ＭＳ Ｐゴシック" charset="0"/>
              </a:rPr>
              <a:t>’</a:t>
            </a:r>
            <a:r>
              <a:rPr lang="en-US" sz="2400">
                <a:solidFill>
                  <a:srgbClr val="000066"/>
                </a:solidFill>
                <a:latin typeface="Arial" charset="0"/>
                <a:ea typeface="ＭＳ Ｐゴシック" charset="0"/>
                <a:cs typeface="ＭＳ Ｐゴシック" charset="0"/>
              </a:rPr>
              <a:t>60 to model micro-plasma instabilities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600">
                <a:solidFill>
                  <a:srgbClr val="008000"/>
                </a:solidFill>
                <a:latin typeface="Arial" charset="0"/>
                <a:ea typeface="ＭＳ Ｐゴシック" charset="0"/>
                <a:cs typeface="ＭＳ Ｐゴシック" charset="0"/>
              </a:rPr>
              <a:t>[ R.J. McIntrye, JAP vol.32, n.6 </a:t>
            </a:r>
            <a:r>
              <a:rPr lang="en-US" sz="1600" b="1">
                <a:solidFill>
                  <a:srgbClr val="008000"/>
                </a:solidFill>
                <a:latin typeface="Arial" charset="0"/>
                <a:ea typeface="ＭＳ Ｐゴシック" charset="0"/>
                <a:cs typeface="ＭＳ Ｐゴシック" charset="0"/>
              </a:rPr>
              <a:t>1961</a:t>
            </a:r>
            <a:r>
              <a:rPr lang="en-US" sz="1600">
                <a:solidFill>
                  <a:srgbClr val="008000"/>
                </a:solidFill>
                <a:latin typeface="Arial" charset="0"/>
                <a:ea typeface="ＭＳ Ｐゴシック" charset="0"/>
                <a:cs typeface="ＭＳ Ｐゴシック" charset="0"/>
              </a:rPr>
              <a:t>;   R. Haitz, JAP vol.35, n.5 </a:t>
            </a:r>
            <a:r>
              <a:rPr lang="en-US" sz="1600" b="1">
                <a:solidFill>
                  <a:srgbClr val="008000"/>
                </a:solidFill>
                <a:latin typeface="Arial" charset="0"/>
                <a:ea typeface="ＭＳ Ｐゴシック" charset="0"/>
                <a:cs typeface="ＭＳ Ｐゴシック" charset="0"/>
              </a:rPr>
              <a:t>1964</a:t>
            </a:r>
            <a:r>
              <a:rPr lang="en-US" sz="1600">
                <a:solidFill>
                  <a:srgbClr val="008000"/>
                </a:solidFill>
                <a:latin typeface="Arial" charset="0"/>
                <a:ea typeface="ＭＳ Ｐゴシック" charset="0"/>
                <a:cs typeface="ＭＳ Ｐゴシック" charset="0"/>
              </a:rPr>
              <a:t> ]</a:t>
            </a:r>
          </a:p>
        </p:txBody>
      </p:sp>
      <p:sp>
        <p:nvSpPr>
          <p:cNvPr id="918568" name="Text Box 40"/>
          <p:cNvSpPr txBox="1">
            <a:spLocks noChangeArrowheads="1"/>
          </p:cNvSpPr>
          <p:nvPr/>
        </p:nvSpPr>
        <p:spPr bwMode="auto">
          <a:xfrm>
            <a:off x="3763963" y="2925763"/>
            <a:ext cx="5187950" cy="3140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68" tIns="46035" rIns="92068" bIns="46035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b="1">
                <a:solidFill>
                  <a:srgbClr val="000066"/>
                </a:solidFill>
                <a:latin typeface="Arial" charset="0"/>
                <a:ea typeface="ＭＳ Ｐゴシック" charset="0"/>
                <a:cs typeface="ＭＳ Ｐゴシック" charset="0"/>
              </a:rPr>
              <a:t>OFF condition: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>
                <a:solidFill>
                  <a:srgbClr val="000066"/>
                </a:solidFill>
                <a:latin typeface="Arial" charset="0"/>
                <a:ea typeface="ＭＳ Ｐゴシック" charset="0"/>
                <a:cs typeface="ＭＳ Ｐゴシック" charset="0"/>
              </a:rPr>
              <a:t>switch open, capacitance charged to V</a:t>
            </a:r>
            <a:r>
              <a:rPr lang="en-US" sz="2000" baseline="-25000">
                <a:solidFill>
                  <a:srgbClr val="000066"/>
                </a:solidFill>
                <a:latin typeface="Arial" charset="0"/>
                <a:ea typeface="ＭＳ Ｐゴシック" charset="0"/>
                <a:cs typeface="ＭＳ Ｐゴシック" charset="0"/>
              </a:rPr>
              <a:t>BIAS</a:t>
            </a:r>
            <a:r>
              <a:rPr lang="en-US" sz="2000">
                <a:solidFill>
                  <a:srgbClr val="000066"/>
                </a:solidFill>
                <a:latin typeface="Arial" charset="0"/>
                <a:ea typeface="ＭＳ Ｐゴシック" charset="0"/>
                <a:cs typeface="ＭＳ Ｐゴシック" charset="0"/>
              </a:rPr>
              <a:t>,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>
                <a:solidFill>
                  <a:srgbClr val="000066"/>
                </a:solidFill>
                <a:latin typeface="Arial" charset="0"/>
                <a:ea typeface="ＭＳ Ｐゴシック" charset="0"/>
                <a:cs typeface="ＭＳ Ｐゴシック" charset="0"/>
              </a:rPr>
              <a:t>no current flowing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000">
              <a:solidFill>
                <a:srgbClr val="000066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b="1">
                <a:solidFill>
                  <a:srgbClr val="FF3300"/>
                </a:solidFill>
                <a:latin typeface="Arial" charset="0"/>
                <a:ea typeface="ＭＳ Ｐゴシック" charset="0"/>
                <a:cs typeface="ＭＳ Ｐゴシック" charset="0"/>
              </a:rPr>
              <a:t>P</a:t>
            </a:r>
            <a:r>
              <a:rPr lang="en-US" sz="2000" b="1" baseline="-25000">
                <a:solidFill>
                  <a:srgbClr val="FF3300"/>
                </a:solidFill>
                <a:latin typeface="Arial" charset="0"/>
                <a:ea typeface="ＭＳ Ｐゴシック" charset="0"/>
                <a:cs typeface="ＭＳ Ｐゴシック" charset="0"/>
              </a:rPr>
              <a:t>01</a:t>
            </a:r>
            <a:r>
              <a:rPr lang="en-US" sz="2000" b="1">
                <a:solidFill>
                  <a:srgbClr val="FF3300"/>
                </a:solidFill>
                <a:latin typeface="Arial" charset="0"/>
                <a:ea typeface="ＭＳ Ｐゴシック" charset="0"/>
                <a:cs typeface="ＭＳ Ｐゴシック" charset="0"/>
              </a:rPr>
              <a:t> = turn-on probability</a:t>
            </a:r>
            <a:r>
              <a:rPr lang="en-US" sz="2000">
                <a:solidFill>
                  <a:srgbClr val="000066"/>
                </a:solidFill>
                <a:latin typeface="Arial" charset="0"/>
                <a:ea typeface="ＭＳ Ｐゴシック" charset="0"/>
                <a:cs typeface="ＭＳ Ｐゴシック" charset="0"/>
              </a:rPr>
              <a:t> 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>
                <a:solidFill>
                  <a:srgbClr val="000066"/>
                </a:solidFill>
                <a:latin typeface="Arial" charset="0"/>
                <a:ea typeface="ＭＳ Ｐゴシック" charset="0"/>
                <a:cs typeface="ＭＳ Ｐゴシック" charset="0"/>
              </a:rPr>
              <a:t>         probability that a carrier traversing the 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>
                <a:solidFill>
                  <a:srgbClr val="000066"/>
                </a:solidFill>
                <a:latin typeface="Arial" charset="0"/>
                <a:ea typeface="ＭＳ Ｐゴシック" charset="0"/>
                <a:cs typeface="ＭＳ Ｐゴシック" charset="0"/>
              </a:rPr>
              <a:t>         high-field region triggers the avalanche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000">
              <a:solidFill>
                <a:srgbClr val="000066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b="1">
                <a:solidFill>
                  <a:srgbClr val="000066"/>
                </a:solidFill>
                <a:latin typeface="Arial" charset="0"/>
                <a:ea typeface="ＭＳ Ｐゴシック" charset="0"/>
                <a:cs typeface="ＭＳ Ｐゴシック" charset="0"/>
              </a:rPr>
              <a:t>ON condition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buFont typeface="Symbol" charset="0"/>
              <a:buNone/>
              <a:defRPr/>
            </a:pPr>
            <a:r>
              <a:rPr lang="en-US" sz="2000">
                <a:solidFill>
                  <a:srgbClr val="000066"/>
                </a:solidFill>
                <a:latin typeface="Arial" charset="0"/>
                <a:ea typeface="ＭＳ Ｐゴシック" charset="0"/>
                <a:cs typeface="ＭＳ Ｐゴシック" charset="0"/>
              </a:rPr>
              <a:t>         </a:t>
            </a:r>
          </a:p>
        </p:txBody>
      </p:sp>
      <p:sp>
        <p:nvSpPr>
          <p:cNvPr id="918602" name="AutoShape 74"/>
          <p:cNvSpPr>
            <a:spLocks noChangeArrowheads="1"/>
          </p:cNvSpPr>
          <p:nvPr/>
        </p:nvSpPr>
        <p:spPr bwMode="auto">
          <a:xfrm>
            <a:off x="5886450" y="3927475"/>
            <a:ext cx="403225" cy="242888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008000"/>
          </a:solidFill>
          <a:ln w="9525">
            <a:solidFill>
              <a:srgbClr val="008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68" tIns="46035" rIns="92068" bIns="46035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it-IT" sz="2400" b="1">
              <a:solidFill>
                <a:srgbClr val="000066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918603" name="AutoShape 75"/>
          <p:cNvSpPr>
            <a:spLocks noChangeArrowheads="1"/>
          </p:cNvSpPr>
          <p:nvPr/>
        </p:nvSpPr>
        <p:spPr bwMode="auto">
          <a:xfrm>
            <a:off x="5900738" y="5172075"/>
            <a:ext cx="403225" cy="242888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008000"/>
          </a:solidFill>
          <a:ln w="9525">
            <a:solidFill>
              <a:srgbClr val="008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68" tIns="46035" rIns="92068" bIns="46035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it-IT" sz="2400" b="1">
              <a:solidFill>
                <a:srgbClr val="000066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918605" name="Text Box 77"/>
          <p:cNvSpPr txBox="1">
            <a:spLocks noChangeArrowheads="1"/>
          </p:cNvSpPr>
          <p:nvPr/>
        </p:nvSpPr>
        <p:spPr bwMode="auto">
          <a:xfrm>
            <a:off x="328613" y="1806575"/>
            <a:ext cx="808355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68" tIns="46035" rIns="92068" bIns="46035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>
                <a:solidFill>
                  <a:srgbClr val="000066"/>
                </a:solidFill>
                <a:latin typeface="Arial" charset="0"/>
                <a:ea typeface="ＭＳ Ｐゴシック" charset="0"/>
                <a:cs typeface="ＭＳ Ｐゴシック" charset="0"/>
              </a:rPr>
              <a:t>The GM-APD can be modeled with an electrical circuit and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>
                <a:solidFill>
                  <a:srgbClr val="000066"/>
                </a:solidFill>
                <a:latin typeface="Arial" charset="0"/>
                <a:ea typeface="ＭＳ Ｐゴシック" charset="0"/>
                <a:cs typeface="ＭＳ Ｐゴシック" charset="0"/>
              </a:rPr>
              <a:t>two probabilities.</a:t>
            </a:r>
          </a:p>
        </p:txBody>
      </p:sp>
      <p:sp>
        <p:nvSpPr>
          <p:cNvPr id="918606" name="AutoShape 78"/>
          <p:cNvSpPr>
            <a:spLocks noChangeArrowheads="1"/>
          </p:cNvSpPr>
          <p:nvPr/>
        </p:nvSpPr>
        <p:spPr bwMode="auto">
          <a:xfrm>
            <a:off x="5894388" y="5810250"/>
            <a:ext cx="403225" cy="242888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008000"/>
          </a:solidFill>
          <a:ln w="9525">
            <a:solidFill>
              <a:srgbClr val="008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68" tIns="46035" rIns="92068" bIns="46035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it-IT" sz="2400" b="1">
              <a:solidFill>
                <a:srgbClr val="000066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grpSp>
        <p:nvGrpSpPr>
          <p:cNvPr id="15368" name="Group 71"/>
          <p:cNvGrpSpPr>
            <a:grpSpLocks/>
          </p:cNvGrpSpPr>
          <p:nvPr/>
        </p:nvGrpSpPr>
        <p:grpSpPr bwMode="auto">
          <a:xfrm>
            <a:off x="268288" y="2706688"/>
            <a:ext cx="3321050" cy="2173287"/>
            <a:chOff x="217" y="994"/>
            <a:chExt cx="2092" cy="1369"/>
          </a:xfrm>
        </p:grpSpPr>
        <p:sp>
          <p:nvSpPr>
            <p:cNvPr id="918533" name="Freeform 5"/>
            <p:cNvSpPr>
              <a:spLocks/>
            </p:cNvSpPr>
            <p:nvPr/>
          </p:nvSpPr>
          <p:spPr bwMode="auto">
            <a:xfrm>
              <a:off x="621" y="1343"/>
              <a:ext cx="231" cy="183"/>
            </a:xfrm>
            <a:custGeom>
              <a:avLst/>
              <a:gdLst>
                <a:gd name="T0" fmla="*/ 231 w 231"/>
                <a:gd name="T1" fmla="*/ 0 h 183"/>
                <a:gd name="T2" fmla="*/ 0 w 231"/>
                <a:gd name="T3" fmla="*/ 0 h 183"/>
                <a:gd name="T4" fmla="*/ 0 w 231"/>
                <a:gd name="T5" fmla="*/ 183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1" h="183">
                  <a:moveTo>
                    <a:pt x="231" y="0"/>
                  </a:moveTo>
                  <a:lnTo>
                    <a:pt x="0" y="0"/>
                  </a:lnTo>
                  <a:lnTo>
                    <a:pt x="0" y="183"/>
                  </a:lnTo>
                </a:path>
              </a:pathLst>
            </a:custGeom>
            <a:noFill/>
            <a:ln w="19050" cap="flat" cmpd="sng">
              <a:solidFill>
                <a:schemeClr val="bg2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68" tIns="46035" rIns="92068" bIns="46035" anchor="ctr"/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 b="1">
                <a:solidFill>
                  <a:srgbClr val="000066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918535" name="Freeform 7"/>
            <p:cNvSpPr>
              <a:spLocks/>
            </p:cNvSpPr>
            <p:nvPr/>
          </p:nvSpPr>
          <p:spPr bwMode="auto">
            <a:xfrm>
              <a:off x="519" y="1520"/>
              <a:ext cx="102" cy="276"/>
            </a:xfrm>
            <a:custGeom>
              <a:avLst/>
              <a:gdLst>
                <a:gd name="T0" fmla="*/ 0 w 102"/>
                <a:gd name="T1" fmla="*/ 0 h 276"/>
                <a:gd name="T2" fmla="*/ 102 w 102"/>
                <a:gd name="T3" fmla="*/ 153 h 276"/>
                <a:gd name="T4" fmla="*/ 102 w 102"/>
                <a:gd name="T5" fmla="*/ 276 h 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2" h="276">
                  <a:moveTo>
                    <a:pt x="0" y="0"/>
                  </a:moveTo>
                  <a:lnTo>
                    <a:pt x="102" y="153"/>
                  </a:lnTo>
                  <a:lnTo>
                    <a:pt x="102" y="276"/>
                  </a:lnTo>
                </a:path>
              </a:pathLst>
            </a:custGeom>
            <a:noFill/>
            <a:ln w="19050" cap="flat" cmpd="sng">
              <a:solidFill>
                <a:schemeClr val="bg2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68" tIns="46035" rIns="92068" bIns="46035" anchor="ctr"/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 b="1">
                <a:solidFill>
                  <a:srgbClr val="000066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918536" name="Line 8"/>
            <p:cNvSpPr>
              <a:spLocks noChangeShapeType="1"/>
            </p:cNvSpPr>
            <p:nvPr/>
          </p:nvSpPr>
          <p:spPr bwMode="auto">
            <a:xfrm>
              <a:off x="579" y="1799"/>
              <a:ext cx="87" cy="0"/>
            </a:xfrm>
            <a:prstGeom prst="line">
              <a:avLst/>
            </a:prstGeom>
            <a:noFill/>
            <a:ln w="19050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68" tIns="46035" rIns="92068" bIns="46035" anchor="ctr"/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 b="1">
                <a:solidFill>
                  <a:srgbClr val="000066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918537" name="Line 9"/>
            <p:cNvSpPr>
              <a:spLocks noChangeShapeType="1"/>
            </p:cNvSpPr>
            <p:nvPr/>
          </p:nvSpPr>
          <p:spPr bwMode="auto">
            <a:xfrm>
              <a:off x="492" y="1841"/>
              <a:ext cx="255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68" tIns="46035" rIns="92068" bIns="46035" anchor="ctr"/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 b="1">
                <a:solidFill>
                  <a:srgbClr val="000066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918538" name="Line 10"/>
            <p:cNvSpPr>
              <a:spLocks noChangeShapeType="1"/>
            </p:cNvSpPr>
            <p:nvPr/>
          </p:nvSpPr>
          <p:spPr bwMode="auto">
            <a:xfrm>
              <a:off x="621" y="1838"/>
              <a:ext cx="0" cy="126"/>
            </a:xfrm>
            <a:prstGeom prst="line">
              <a:avLst/>
            </a:prstGeom>
            <a:noFill/>
            <a:ln w="19050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68" tIns="46035" rIns="92068" bIns="46035" anchor="ctr"/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 b="1">
                <a:solidFill>
                  <a:srgbClr val="000066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918539" name="Freeform 11"/>
            <p:cNvSpPr>
              <a:spLocks/>
            </p:cNvSpPr>
            <p:nvPr/>
          </p:nvSpPr>
          <p:spPr bwMode="auto">
            <a:xfrm>
              <a:off x="564" y="1970"/>
              <a:ext cx="105" cy="186"/>
            </a:xfrm>
            <a:custGeom>
              <a:avLst/>
              <a:gdLst>
                <a:gd name="T0" fmla="*/ 54 w 105"/>
                <a:gd name="T1" fmla="*/ 0 h 186"/>
                <a:gd name="T2" fmla="*/ 105 w 105"/>
                <a:gd name="T3" fmla="*/ 30 h 186"/>
                <a:gd name="T4" fmla="*/ 3 w 105"/>
                <a:gd name="T5" fmla="*/ 63 h 186"/>
                <a:gd name="T6" fmla="*/ 99 w 105"/>
                <a:gd name="T7" fmla="*/ 102 h 186"/>
                <a:gd name="T8" fmla="*/ 0 w 105"/>
                <a:gd name="T9" fmla="*/ 129 h 186"/>
                <a:gd name="T10" fmla="*/ 99 w 105"/>
                <a:gd name="T11" fmla="*/ 168 h 186"/>
                <a:gd name="T12" fmla="*/ 54 w 105"/>
                <a:gd name="T13" fmla="*/ 186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" h="186">
                  <a:moveTo>
                    <a:pt x="54" y="0"/>
                  </a:moveTo>
                  <a:lnTo>
                    <a:pt x="105" y="30"/>
                  </a:lnTo>
                  <a:lnTo>
                    <a:pt x="3" y="63"/>
                  </a:lnTo>
                  <a:lnTo>
                    <a:pt x="99" y="102"/>
                  </a:lnTo>
                  <a:lnTo>
                    <a:pt x="0" y="129"/>
                  </a:lnTo>
                  <a:lnTo>
                    <a:pt x="99" y="168"/>
                  </a:lnTo>
                  <a:lnTo>
                    <a:pt x="54" y="186"/>
                  </a:lnTo>
                </a:path>
              </a:pathLst>
            </a:custGeom>
            <a:noFill/>
            <a:ln w="19050" cap="flat" cmpd="sng">
              <a:solidFill>
                <a:schemeClr val="bg2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68" tIns="46035" rIns="92068" bIns="46035" anchor="ctr"/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 b="1">
                <a:solidFill>
                  <a:srgbClr val="000066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918540" name="Freeform 12"/>
            <p:cNvSpPr>
              <a:spLocks/>
            </p:cNvSpPr>
            <p:nvPr/>
          </p:nvSpPr>
          <p:spPr bwMode="auto">
            <a:xfrm>
              <a:off x="618" y="1838"/>
              <a:ext cx="459" cy="411"/>
            </a:xfrm>
            <a:custGeom>
              <a:avLst/>
              <a:gdLst>
                <a:gd name="T0" fmla="*/ 0 w 459"/>
                <a:gd name="T1" fmla="*/ 318 h 411"/>
                <a:gd name="T2" fmla="*/ 0 w 459"/>
                <a:gd name="T3" fmla="*/ 411 h 411"/>
                <a:gd name="T4" fmla="*/ 459 w 459"/>
                <a:gd name="T5" fmla="*/ 411 h 411"/>
                <a:gd name="T6" fmla="*/ 459 w 459"/>
                <a:gd name="T7" fmla="*/ 0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59" h="411">
                  <a:moveTo>
                    <a:pt x="0" y="318"/>
                  </a:moveTo>
                  <a:lnTo>
                    <a:pt x="0" y="411"/>
                  </a:lnTo>
                  <a:lnTo>
                    <a:pt x="459" y="411"/>
                  </a:lnTo>
                  <a:lnTo>
                    <a:pt x="459" y="0"/>
                  </a:lnTo>
                </a:path>
              </a:pathLst>
            </a:custGeom>
            <a:noFill/>
            <a:ln w="19050" cap="flat" cmpd="sng">
              <a:solidFill>
                <a:schemeClr val="bg2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68" tIns="46035" rIns="92068" bIns="46035" anchor="ctr"/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 b="1">
                <a:solidFill>
                  <a:srgbClr val="000066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918542" name="Line 14"/>
            <p:cNvSpPr>
              <a:spLocks noChangeShapeType="1"/>
            </p:cNvSpPr>
            <p:nvPr/>
          </p:nvSpPr>
          <p:spPr bwMode="auto">
            <a:xfrm>
              <a:off x="987" y="1838"/>
              <a:ext cx="180" cy="0"/>
            </a:xfrm>
            <a:prstGeom prst="line">
              <a:avLst/>
            </a:prstGeom>
            <a:noFill/>
            <a:ln w="19050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68" tIns="46035" rIns="92068" bIns="46035" anchor="ctr"/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 b="1">
                <a:solidFill>
                  <a:srgbClr val="000066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918543" name="Line 15"/>
            <p:cNvSpPr>
              <a:spLocks noChangeShapeType="1"/>
            </p:cNvSpPr>
            <p:nvPr/>
          </p:nvSpPr>
          <p:spPr bwMode="auto">
            <a:xfrm>
              <a:off x="987" y="1769"/>
              <a:ext cx="180" cy="0"/>
            </a:xfrm>
            <a:prstGeom prst="line">
              <a:avLst/>
            </a:prstGeom>
            <a:noFill/>
            <a:ln w="19050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68" tIns="46035" rIns="92068" bIns="46035" anchor="ctr"/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 b="1">
                <a:solidFill>
                  <a:srgbClr val="000066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918544" name="Freeform 16"/>
            <p:cNvSpPr>
              <a:spLocks/>
            </p:cNvSpPr>
            <p:nvPr/>
          </p:nvSpPr>
          <p:spPr bwMode="auto">
            <a:xfrm>
              <a:off x="843" y="1343"/>
              <a:ext cx="234" cy="420"/>
            </a:xfrm>
            <a:custGeom>
              <a:avLst/>
              <a:gdLst>
                <a:gd name="T0" fmla="*/ 0 w 234"/>
                <a:gd name="T1" fmla="*/ 0 h 420"/>
                <a:gd name="T2" fmla="*/ 234 w 234"/>
                <a:gd name="T3" fmla="*/ 0 h 420"/>
                <a:gd name="T4" fmla="*/ 234 w 234"/>
                <a:gd name="T5" fmla="*/ 42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4" h="420">
                  <a:moveTo>
                    <a:pt x="0" y="0"/>
                  </a:moveTo>
                  <a:lnTo>
                    <a:pt x="234" y="0"/>
                  </a:lnTo>
                  <a:lnTo>
                    <a:pt x="234" y="420"/>
                  </a:lnTo>
                </a:path>
              </a:pathLst>
            </a:custGeom>
            <a:noFill/>
            <a:ln w="19050" cap="flat" cmpd="sng">
              <a:solidFill>
                <a:schemeClr val="bg2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68" tIns="46035" rIns="92068" bIns="46035" anchor="ctr"/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 b="1">
                <a:solidFill>
                  <a:srgbClr val="000066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918545" name="Freeform 17"/>
            <p:cNvSpPr>
              <a:spLocks/>
            </p:cNvSpPr>
            <p:nvPr/>
          </p:nvSpPr>
          <p:spPr bwMode="auto">
            <a:xfrm rot="-5400000">
              <a:off x="1534" y="1256"/>
              <a:ext cx="105" cy="186"/>
            </a:xfrm>
            <a:custGeom>
              <a:avLst/>
              <a:gdLst>
                <a:gd name="T0" fmla="*/ 54 w 105"/>
                <a:gd name="T1" fmla="*/ 0 h 186"/>
                <a:gd name="T2" fmla="*/ 105 w 105"/>
                <a:gd name="T3" fmla="*/ 30 h 186"/>
                <a:gd name="T4" fmla="*/ 3 w 105"/>
                <a:gd name="T5" fmla="*/ 63 h 186"/>
                <a:gd name="T6" fmla="*/ 99 w 105"/>
                <a:gd name="T7" fmla="*/ 102 h 186"/>
                <a:gd name="T8" fmla="*/ 0 w 105"/>
                <a:gd name="T9" fmla="*/ 129 h 186"/>
                <a:gd name="T10" fmla="*/ 99 w 105"/>
                <a:gd name="T11" fmla="*/ 168 h 186"/>
                <a:gd name="T12" fmla="*/ 54 w 105"/>
                <a:gd name="T13" fmla="*/ 186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" h="186">
                  <a:moveTo>
                    <a:pt x="54" y="0"/>
                  </a:moveTo>
                  <a:lnTo>
                    <a:pt x="105" y="30"/>
                  </a:lnTo>
                  <a:lnTo>
                    <a:pt x="3" y="63"/>
                  </a:lnTo>
                  <a:lnTo>
                    <a:pt x="99" y="102"/>
                  </a:lnTo>
                  <a:lnTo>
                    <a:pt x="0" y="129"/>
                  </a:lnTo>
                  <a:lnTo>
                    <a:pt x="99" y="168"/>
                  </a:lnTo>
                  <a:lnTo>
                    <a:pt x="54" y="186"/>
                  </a:lnTo>
                </a:path>
              </a:pathLst>
            </a:custGeom>
            <a:noFill/>
            <a:ln w="19050" cap="flat" cmpd="sng">
              <a:solidFill>
                <a:schemeClr val="bg2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68" tIns="46035" rIns="92068" bIns="46035" anchor="ctr"/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 b="1">
                <a:solidFill>
                  <a:srgbClr val="000066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918546" name="Freeform 18"/>
            <p:cNvSpPr>
              <a:spLocks/>
            </p:cNvSpPr>
            <p:nvPr/>
          </p:nvSpPr>
          <p:spPr bwMode="auto">
            <a:xfrm>
              <a:off x="1068" y="1343"/>
              <a:ext cx="422" cy="1"/>
            </a:xfrm>
            <a:custGeom>
              <a:avLst/>
              <a:gdLst>
                <a:gd name="T0" fmla="*/ 0 w 422"/>
                <a:gd name="T1" fmla="*/ 0 h 1"/>
                <a:gd name="T2" fmla="*/ 422 w 422"/>
                <a:gd name="T3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22" h="1">
                  <a:moveTo>
                    <a:pt x="0" y="0"/>
                  </a:moveTo>
                  <a:lnTo>
                    <a:pt x="422" y="1"/>
                  </a:lnTo>
                </a:path>
              </a:pathLst>
            </a:custGeom>
            <a:noFill/>
            <a:ln w="19050" cap="flat" cmpd="sng">
              <a:solidFill>
                <a:schemeClr val="bg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68" tIns="46035" rIns="92068" bIns="46035" anchor="ctr"/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 b="1">
                <a:solidFill>
                  <a:srgbClr val="000066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918547" name="Freeform 19"/>
            <p:cNvSpPr>
              <a:spLocks/>
            </p:cNvSpPr>
            <p:nvPr/>
          </p:nvSpPr>
          <p:spPr bwMode="auto">
            <a:xfrm>
              <a:off x="1680" y="1343"/>
              <a:ext cx="222" cy="411"/>
            </a:xfrm>
            <a:custGeom>
              <a:avLst/>
              <a:gdLst>
                <a:gd name="T0" fmla="*/ 0 w 222"/>
                <a:gd name="T1" fmla="*/ 0 h 411"/>
                <a:gd name="T2" fmla="*/ 222 w 222"/>
                <a:gd name="T3" fmla="*/ 0 h 411"/>
                <a:gd name="T4" fmla="*/ 222 w 222"/>
                <a:gd name="T5" fmla="*/ 411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2" h="411">
                  <a:moveTo>
                    <a:pt x="0" y="0"/>
                  </a:moveTo>
                  <a:lnTo>
                    <a:pt x="222" y="0"/>
                  </a:lnTo>
                  <a:lnTo>
                    <a:pt x="222" y="411"/>
                  </a:lnTo>
                </a:path>
              </a:pathLst>
            </a:custGeom>
            <a:noFill/>
            <a:ln w="19050" cap="flat" cmpd="sng">
              <a:solidFill>
                <a:schemeClr val="bg2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68" tIns="46035" rIns="92068" bIns="46035" anchor="ctr"/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 b="1">
                <a:solidFill>
                  <a:srgbClr val="000066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918548" name="Line 20"/>
            <p:cNvSpPr>
              <a:spLocks noChangeShapeType="1"/>
            </p:cNvSpPr>
            <p:nvPr/>
          </p:nvSpPr>
          <p:spPr bwMode="auto">
            <a:xfrm>
              <a:off x="1861" y="1755"/>
              <a:ext cx="87" cy="0"/>
            </a:xfrm>
            <a:prstGeom prst="line">
              <a:avLst/>
            </a:prstGeom>
            <a:noFill/>
            <a:ln w="19050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68" tIns="46035" rIns="92068" bIns="46035" anchor="ctr"/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 b="1">
                <a:solidFill>
                  <a:srgbClr val="000066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918549" name="Line 21"/>
            <p:cNvSpPr>
              <a:spLocks noChangeShapeType="1"/>
            </p:cNvSpPr>
            <p:nvPr/>
          </p:nvSpPr>
          <p:spPr bwMode="auto">
            <a:xfrm>
              <a:off x="1774" y="1797"/>
              <a:ext cx="255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68" tIns="46035" rIns="92068" bIns="46035" anchor="ctr"/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 b="1">
                <a:solidFill>
                  <a:srgbClr val="000066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918550" name="Freeform 22"/>
            <p:cNvSpPr>
              <a:spLocks/>
            </p:cNvSpPr>
            <p:nvPr/>
          </p:nvSpPr>
          <p:spPr bwMode="auto">
            <a:xfrm>
              <a:off x="1077" y="1797"/>
              <a:ext cx="821" cy="453"/>
            </a:xfrm>
            <a:custGeom>
              <a:avLst/>
              <a:gdLst>
                <a:gd name="T0" fmla="*/ 0 w 821"/>
                <a:gd name="T1" fmla="*/ 452 h 453"/>
                <a:gd name="T2" fmla="*/ 821 w 821"/>
                <a:gd name="T3" fmla="*/ 453 h 453"/>
                <a:gd name="T4" fmla="*/ 821 w 821"/>
                <a:gd name="T5" fmla="*/ 0 h 4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21" h="453">
                  <a:moveTo>
                    <a:pt x="0" y="452"/>
                  </a:moveTo>
                  <a:lnTo>
                    <a:pt x="821" y="453"/>
                  </a:lnTo>
                  <a:lnTo>
                    <a:pt x="821" y="0"/>
                  </a:lnTo>
                </a:path>
              </a:pathLst>
            </a:custGeom>
            <a:noFill/>
            <a:ln w="19050" cap="flat" cmpd="sng">
              <a:solidFill>
                <a:schemeClr val="bg2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68" tIns="46035" rIns="92068" bIns="46035" anchor="ctr"/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 b="1">
                <a:solidFill>
                  <a:srgbClr val="000066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918551" name="Rectangle 23"/>
            <p:cNvSpPr>
              <a:spLocks noChangeArrowheads="1"/>
            </p:cNvSpPr>
            <p:nvPr/>
          </p:nvSpPr>
          <p:spPr bwMode="auto">
            <a:xfrm>
              <a:off x="218" y="1212"/>
              <a:ext cx="1054" cy="1151"/>
            </a:xfrm>
            <a:prstGeom prst="rect">
              <a:avLst/>
            </a:prstGeom>
            <a:noFill/>
            <a:ln w="9525">
              <a:solidFill>
                <a:srgbClr val="0000FF"/>
              </a:solidFill>
              <a:prstDash val="lgDash"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68" tIns="46035" rIns="92068" bIns="46035" anchor="ctr"/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 b="1">
                <a:solidFill>
                  <a:srgbClr val="000066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918552" name="Text Box 24"/>
            <p:cNvSpPr txBox="1">
              <a:spLocks noChangeArrowheads="1"/>
            </p:cNvSpPr>
            <p:nvPr/>
          </p:nvSpPr>
          <p:spPr bwMode="auto">
            <a:xfrm>
              <a:off x="807" y="1534"/>
              <a:ext cx="289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68" tIns="46035" rIns="92068" bIns="46035">
              <a:spAutoFit/>
            </a:bodyPr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rPr>
                <a:t>C</a:t>
              </a:r>
              <a:r>
                <a:rPr lang="en-US" baseline="-250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rPr>
                <a:t>D</a:t>
              </a:r>
            </a:p>
          </p:txBody>
        </p:sp>
        <p:sp>
          <p:nvSpPr>
            <p:cNvPr id="918553" name="Text Box 25"/>
            <p:cNvSpPr txBox="1">
              <a:spLocks noChangeArrowheads="1"/>
            </p:cNvSpPr>
            <p:nvPr/>
          </p:nvSpPr>
          <p:spPr bwMode="auto">
            <a:xfrm>
              <a:off x="300" y="1949"/>
              <a:ext cx="284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68" tIns="46035" rIns="92068" bIns="46035">
              <a:spAutoFit/>
            </a:bodyPr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rPr>
                <a:t>R</a:t>
              </a:r>
              <a:r>
                <a:rPr lang="en-US" baseline="-250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rPr>
                <a:t>S</a:t>
              </a:r>
            </a:p>
          </p:txBody>
        </p:sp>
        <p:sp>
          <p:nvSpPr>
            <p:cNvPr id="918554" name="Text Box 26"/>
            <p:cNvSpPr txBox="1">
              <a:spLocks noChangeArrowheads="1"/>
            </p:cNvSpPr>
            <p:nvPr/>
          </p:nvSpPr>
          <p:spPr bwMode="auto">
            <a:xfrm>
              <a:off x="217" y="1602"/>
              <a:ext cx="345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68" tIns="46035" rIns="92068" bIns="46035">
              <a:spAutoFit/>
            </a:bodyPr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rPr>
                <a:t>V</a:t>
              </a:r>
              <a:r>
                <a:rPr lang="en-US" baseline="-250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rPr>
                <a:t>BD</a:t>
              </a:r>
            </a:p>
          </p:txBody>
        </p:sp>
        <p:sp>
          <p:nvSpPr>
            <p:cNvPr id="918555" name="Text Box 27"/>
            <p:cNvSpPr txBox="1">
              <a:spLocks noChangeArrowheads="1"/>
            </p:cNvSpPr>
            <p:nvPr/>
          </p:nvSpPr>
          <p:spPr bwMode="auto">
            <a:xfrm>
              <a:off x="1469" y="1401"/>
              <a:ext cx="295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68" tIns="46035" rIns="92068" bIns="46035">
              <a:spAutoFit/>
            </a:bodyPr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rPr>
                <a:t>R</a:t>
              </a:r>
              <a:r>
                <a:rPr lang="en-US" baseline="-250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rPr>
                <a:t>Q</a:t>
              </a:r>
            </a:p>
          </p:txBody>
        </p:sp>
        <p:sp>
          <p:nvSpPr>
            <p:cNvPr id="918556" name="Text Box 28"/>
            <p:cNvSpPr txBox="1">
              <a:spLocks noChangeArrowheads="1"/>
            </p:cNvSpPr>
            <p:nvPr/>
          </p:nvSpPr>
          <p:spPr bwMode="auto">
            <a:xfrm>
              <a:off x="1878" y="1541"/>
              <a:ext cx="431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68" tIns="46035" rIns="92068" bIns="46035">
              <a:spAutoFit/>
            </a:bodyPr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rPr>
                <a:t>V</a:t>
              </a:r>
              <a:r>
                <a:rPr lang="en-US" baseline="-250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rPr>
                <a:t>BIAS</a:t>
              </a:r>
            </a:p>
          </p:txBody>
        </p:sp>
        <p:sp>
          <p:nvSpPr>
            <p:cNvPr id="918563" name="Line 35"/>
            <p:cNvSpPr>
              <a:spLocks noChangeShapeType="1"/>
            </p:cNvSpPr>
            <p:nvPr/>
          </p:nvSpPr>
          <p:spPr bwMode="auto">
            <a:xfrm flipV="1">
              <a:off x="1331" y="1362"/>
              <a:ext cx="0" cy="855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68" tIns="46035" rIns="92068" bIns="46035" anchor="ctr"/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 b="1">
                <a:solidFill>
                  <a:srgbClr val="000066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918564" name="Text Box 36"/>
            <p:cNvSpPr txBox="1">
              <a:spLocks noChangeArrowheads="1"/>
            </p:cNvSpPr>
            <p:nvPr/>
          </p:nvSpPr>
          <p:spPr bwMode="auto">
            <a:xfrm>
              <a:off x="1288" y="1629"/>
              <a:ext cx="281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68" tIns="46035" rIns="92068" bIns="46035">
              <a:spAutoFit/>
            </a:bodyPr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rPr>
                <a:t>V</a:t>
              </a:r>
              <a:r>
                <a:rPr lang="en-US" baseline="-250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rPr>
                <a:t>D</a:t>
              </a:r>
            </a:p>
          </p:txBody>
        </p:sp>
        <p:sp>
          <p:nvSpPr>
            <p:cNvPr id="918566" name="Text Box 38"/>
            <p:cNvSpPr txBox="1">
              <a:spLocks noChangeArrowheads="1"/>
            </p:cNvSpPr>
            <p:nvPr/>
          </p:nvSpPr>
          <p:spPr bwMode="auto">
            <a:xfrm>
              <a:off x="447" y="994"/>
              <a:ext cx="572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68" tIns="46035" rIns="92068" bIns="46035">
              <a:spAutoFit/>
            </a:bodyPr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>
                  <a:solidFill>
                    <a:srgbClr val="0000FF"/>
                  </a:solidFill>
                  <a:latin typeface="Arial" charset="0"/>
                  <a:ea typeface="ＭＳ Ｐゴシック" charset="0"/>
                  <a:cs typeface="ＭＳ Ｐゴシック" charset="0"/>
                </a:rPr>
                <a:t>DIODE</a:t>
              </a:r>
            </a:p>
          </p:txBody>
        </p:sp>
      </p:grpSp>
      <p:grpSp>
        <p:nvGrpSpPr>
          <p:cNvPr id="15369" name="Group 84"/>
          <p:cNvGrpSpPr>
            <a:grpSpLocks/>
          </p:cNvGrpSpPr>
          <p:nvPr/>
        </p:nvGrpSpPr>
        <p:grpSpPr bwMode="auto">
          <a:xfrm>
            <a:off x="492125" y="3351213"/>
            <a:ext cx="717550" cy="1303337"/>
            <a:chOff x="310" y="2161"/>
            <a:chExt cx="452" cy="821"/>
          </a:xfrm>
        </p:grpSpPr>
        <p:sp>
          <p:nvSpPr>
            <p:cNvPr id="918601" name="Line 73"/>
            <p:cNvSpPr>
              <a:spLocks noChangeShapeType="1"/>
            </p:cNvSpPr>
            <p:nvPr/>
          </p:nvSpPr>
          <p:spPr bwMode="auto">
            <a:xfrm flipH="1">
              <a:off x="310" y="2175"/>
              <a:ext cx="436" cy="807"/>
            </a:xfrm>
            <a:prstGeom prst="line">
              <a:avLst/>
            </a:prstGeom>
            <a:noFill/>
            <a:ln w="1587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68" tIns="46035" rIns="92068" bIns="46035" anchor="ctr"/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 b="1">
                <a:solidFill>
                  <a:srgbClr val="000066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918607" name="Line 79"/>
            <p:cNvSpPr>
              <a:spLocks noChangeShapeType="1"/>
            </p:cNvSpPr>
            <p:nvPr/>
          </p:nvSpPr>
          <p:spPr bwMode="auto">
            <a:xfrm>
              <a:off x="326" y="2161"/>
              <a:ext cx="436" cy="807"/>
            </a:xfrm>
            <a:prstGeom prst="line">
              <a:avLst/>
            </a:prstGeom>
            <a:noFill/>
            <a:ln w="1587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68" tIns="46035" rIns="92068" bIns="46035" anchor="ctr"/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 b="1">
                <a:solidFill>
                  <a:srgbClr val="000066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</p:grpSp>
      <p:sp>
        <p:nvSpPr>
          <p:cNvPr id="918611" name="Text Box 83"/>
          <p:cNvSpPr txBox="1">
            <a:spLocks noChangeArrowheads="1"/>
          </p:cNvSpPr>
          <p:nvPr/>
        </p:nvSpPr>
        <p:spPr bwMode="auto">
          <a:xfrm>
            <a:off x="133350" y="5021263"/>
            <a:ext cx="3187700" cy="1558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68" tIns="46035" rIns="92068" bIns="46035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600">
                <a:solidFill>
                  <a:srgbClr val="000066"/>
                </a:solidFill>
                <a:latin typeface="Arial" charset="0"/>
                <a:ea typeface="ＭＳ Ｐゴシック" charset="0"/>
                <a:cs typeface="ＭＳ Ｐゴシック" charset="0"/>
              </a:rPr>
              <a:t>R</a:t>
            </a:r>
            <a:r>
              <a:rPr lang="en-US" sz="1600" baseline="-25000">
                <a:solidFill>
                  <a:srgbClr val="000066"/>
                </a:solidFill>
                <a:latin typeface="Arial" charset="0"/>
                <a:ea typeface="ＭＳ Ｐゴシック" charset="0"/>
                <a:cs typeface="ＭＳ Ｐゴシック" charset="0"/>
              </a:rPr>
              <a:t>Q</a:t>
            </a:r>
            <a:r>
              <a:rPr lang="en-US" sz="1600">
                <a:solidFill>
                  <a:srgbClr val="000066"/>
                </a:solidFill>
                <a:latin typeface="Arial" charset="0"/>
                <a:ea typeface="ＭＳ Ｐゴシック" charset="0"/>
                <a:cs typeface="ＭＳ Ｐゴシック" charset="0"/>
              </a:rPr>
              <a:t> = quenching resistance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600">
                <a:solidFill>
                  <a:srgbClr val="000066"/>
                </a:solidFill>
                <a:latin typeface="Arial" charset="0"/>
                <a:ea typeface="ＭＳ Ｐゴシック" charset="0"/>
                <a:cs typeface="ＭＳ Ｐゴシック" charset="0"/>
              </a:rPr>
              <a:t>R</a:t>
            </a:r>
            <a:r>
              <a:rPr lang="en-US" sz="1600" baseline="-25000">
                <a:solidFill>
                  <a:srgbClr val="000066"/>
                </a:solidFill>
                <a:latin typeface="Arial" charset="0"/>
                <a:ea typeface="ＭＳ Ｐゴシック" charset="0"/>
                <a:cs typeface="ＭＳ Ｐゴシック" charset="0"/>
              </a:rPr>
              <a:t>S</a:t>
            </a:r>
            <a:r>
              <a:rPr lang="en-US" sz="1600">
                <a:solidFill>
                  <a:srgbClr val="000066"/>
                </a:solidFill>
                <a:latin typeface="Arial" charset="0"/>
                <a:ea typeface="ＭＳ Ｐゴシック" charset="0"/>
                <a:cs typeface="ＭＳ Ｐゴシック" charset="0"/>
              </a:rPr>
              <a:t> = series resistance (emulates 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600">
                <a:solidFill>
                  <a:srgbClr val="000066"/>
                </a:solidFill>
                <a:latin typeface="Arial" charset="0"/>
                <a:ea typeface="ＭＳ Ｐゴシック" charset="0"/>
                <a:cs typeface="ＭＳ Ｐゴシック" charset="0"/>
              </a:rPr>
              <a:t>        the avalanche spreading)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600">
                <a:solidFill>
                  <a:srgbClr val="000066"/>
                </a:solidFill>
                <a:latin typeface="Arial" charset="0"/>
                <a:ea typeface="ＭＳ Ｐゴシック" charset="0"/>
                <a:cs typeface="ＭＳ Ｐゴシック" charset="0"/>
              </a:rPr>
              <a:t>C</a:t>
            </a:r>
            <a:r>
              <a:rPr lang="en-US" sz="1600" baseline="-25000">
                <a:solidFill>
                  <a:srgbClr val="000066"/>
                </a:solidFill>
                <a:latin typeface="Arial" charset="0"/>
                <a:ea typeface="ＭＳ Ｐゴシック" charset="0"/>
                <a:cs typeface="ＭＳ Ｐゴシック" charset="0"/>
              </a:rPr>
              <a:t>D</a:t>
            </a:r>
            <a:r>
              <a:rPr lang="en-US" sz="1600">
                <a:solidFill>
                  <a:srgbClr val="000066"/>
                </a:solidFill>
                <a:latin typeface="Arial" charset="0"/>
                <a:ea typeface="ＭＳ Ｐゴシック" charset="0"/>
                <a:cs typeface="ＭＳ Ｐゴシック" charset="0"/>
              </a:rPr>
              <a:t> = diode capacitance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600">
                <a:solidFill>
                  <a:srgbClr val="000066"/>
                </a:solidFill>
                <a:latin typeface="Arial" charset="0"/>
                <a:ea typeface="ＭＳ Ｐゴシック" charset="0"/>
                <a:cs typeface="ＭＳ Ｐゴシック" charset="0"/>
              </a:rPr>
              <a:t>V</a:t>
            </a:r>
            <a:r>
              <a:rPr lang="en-US" sz="1600" baseline="-25000">
                <a:solidFill>
                  <a:srgbClr val="000066"/>
                </a:solidFill>
                <a:latin typeface="Arial" charset="0"/>
                <a:ea typeface="ＭＳ Ｐゴシック" charset="0"/>
                <a:cs typeface="ＭＳ Ｐゴシック" charset="0"/>
              </a:rPr>
              <a:t>BD</a:t>
            </a:r>
            <a:r>
              <a:rPr lang="en-US" sz="1600">
                <a:solidFill>
                  <a:srgbClr val="000066"/>
                </a:solidFill>
                <a:latin typeface="Arial" charset="0"/>
                <a:ea typeface="ＭＳ Ｐゴシック" charset="0"/>
                <a:cs typeface="ＭＳ Ｐゴシック" charset="0"/>
              </a:rPr>
              <a:t> = breakdown voltage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600">
                <a:solidFill>
                  <a:srgbClr val="000066"/>
                </a:solidFill>
                <a:latin typeface="Arial" charset="0"/>
                <a:ea typeface="ＭＳ Ｐゴシック" charset="0"/>
                <a:cs typeface="ＭＳ Ｐゴシック" charset="0"/>
              </a:rPr>
              <a:t>V</a:t>
            </a:r>
            <a:r>
              <a:rPr lang="en-US" sz="1600" baseline="-25000">
                <a:solidFill>
                  <a:srgbClr val="000066"/>
                </a:solidFill>
                <a:latin typeface="Arial" charset="0"/>
                <a:ea typeface="ＭＳ Ｐゴシック" charset="0"/>
                <a:cs typeface="ＭＳ Ｐゴシック" charset="0"/>
              </a:rPr>
              <a:t>BIAS</a:t>
            </a:r>
            <a:r>
              <a:rPr lang="en-US" sz="1600">
                <a:solidFill>
                  <a:srgbClr val="000066"/>
                </a:solidFill>
                <a:latin typeface="Arial" charset="0"/>
                <a:ea typeface="ＭＳ Ｐゴシック" charset="0"/>
                <a:cs typeface="ＭＳ Ｐゴシック" charset="0"/>
              </a:rPr>
              <a:t> = bias voltage</a:t>
            </a:r>
          </a:p>
        </p:txBody>
      </p:sp>
      <p:sp>
        <p:nvSpPr>
          <p:cNvPr id="4" name="Freccia a inversione 3"/>
          <p:cNvSpPr/>
          <p:nvPr/>
        </p:nvSpPr>
        <p:spPr bwMode="auto">
          <a:xfrm flipH="1">
            <a:off x="2279124" y="3730105"/>
            <a:ext cx="463549" cy="709612"/>
          </a:xfrm>
          <a:prstGeom prst="uturnArrow">
            <a:avLst/>
          </a:prstGeom>
          <a:solidFill>
            <a:srgbClr val="0000FF"/>
          </a:solidFill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triangle" w="med" len="med"/>
          </a:ln>
          <a:effectLst/>
          <a:extLst/>
        </p:spPr>
        <p:txBody>
          <a:bodyPr vert="horz" wrap="none" lIns="92068" tIns="46035" rIns="92068" bIns="46035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2400" b="1" i="0" u="none" strike="noStrike" cap="none" normalizeH="0" baseline="0">
              <a:ln>
                <a:noFill/>
              </a:ln>
              <a:solidFill>
                <a:srgbClr val="000066"/>
              </a:solidFill>
              <a:effectLst/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41590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7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en-US" smtClean="0">
                <a:cs typeface="+mj-cs"/>
              </a:rPr>
              <a:t>Passive Quenching (2)</a:t>
            </a:r>
          </a:p>
        </p:txBody>
      </p:sp>
      <p:grpSp>
        <p:nvGrpSpPr>
          <p:cNvPr id="16386" name="Group 4"/>
          <p:cNvGrpSpPr>
            <a:grpSpLocks/>
          </p:cNvGrpSpPr>
          <p:nvPr/>
        </p:nvGrpSpPr>
        <p:grpSpPr bwMode="auto">
          <a:xfrm>
            <a:off x="250825" y="950913"/>
            <a:ext cx="3321050" cy="2584450"/>
            <a:chOff x="220" y="2476"/>
            <a:chExt cx="2092" cy="1628"/>
          </a:xfrm>
        </p:grpSpPr>
        <p:sp>
          <p:nvSpPr>
            <p:cNvPr id="917509" name="Freeform 5"/>
            <p:cNvSpPr>
              <a:spLocks/>
            </p:cNvSpPr>
            <p:nvPr/>
          </p:nvSpPr>
          <p:spPr bwMode="auto">
            <a:xfrm>
              <a:off x="624" y="2945"/>
              <a:ext cx="231" cy="183"/>
            </a:xfrm>
            <a:custGeom>
              <a:avLst/>
              <a:gdLst>
                <a:gd name="T0" fmla="*/ 231 w 231"/>
                <a:gd name="T1" fmla="*/ 0 h 183"/>
                <a:gd name="T2" fmla="*/ 0 w 231"/>
                <a:gd name="T3" fmla="*/ 0 h 183"/>
                <a:gd name="T4" fmla="*/ 0 w 231"/>
                <a:gd name="T5" fmla="*/ 183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1" h="183">
                  <a:moveTo>
                    <a:pt x="231" y="0"/>
                  </a:moveTo>
                  <a:lnTo>
                    <a:pt x="0" y="0"/>
                  </a:lnTo>
                  <a:lnTo>
                    <a:pt x="0" y="183"/>
                  </a:lnTo>
                </a:path>
              </a:pathLst>
            </a:custGeom>
            <a:noFill/>
            <a:ln w="19050" cap="flat" cmpd="sng">
              <a:solidFill>
                <a:schemeClr val="bg2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68" tIns="46035" rIns="92068" bIns="46035" anchor="ctr"/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 b="1">
                <a:solidFill>
                  <a:srgbClr val="000066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917510" name="Freeform 6"/>
            <p:cNvSpPr>
              <a:spLocks/>
            </p:cNvSpPr>
            <p:nvPr/>
          </p:nvSpPr>
          <p:spPr bwMode="auto">
            <a:xfrm>
              <a:off x="624" y="3125"/>
              <a:ext cx="1" cy="273"/>
            </a:xfrm>
            <a:custGeom>
              <a:avLst/>
              <a:gdLst>
                <a:gd name="T0" fmla="*/ 0 w 1"/>
                <a:gd name="T1" fmla="*/ 0 h 273"/>
                <a:gd name="T2" fmla="*/ 0 w 1"/>
                <a:gd name="T3" fmla="*/ 150 h 273"/>
                <a:gd name="T4" fmla="*/ 0 w 1"/>
                <a:gd name="T5" fmla="*/ 273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273">
                  <a:moveTo>
                    <a:pt x="0" y="0"/>
                  </a:moveTo>
                  <a:lnTo>
                    <a:pt x="0" y="150"/>
                  </a:lnTo>
                  <a:lnTo>
                    <a:pt x="0" y="273"/>
                  </a:lnTo>
                </a:path>
              </a:pathLst>
            </a:custGeom>
            <a:noFill/>
            <a:ln w="19050" cap="flat" cmpd="sng">
              <a:solidFill>
                <a:schemeClr val="bg2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68" tIns="46035" rIns="92068" bIns="46035" anchor="ctr"/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 b="1">
                <a:solidFill>
                  <a:srgbClr val="000066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917511" name="Line 7"/>
            <p:cNvSpPr>
              <a:spLocks noChangeShapeType="1"/>
            </p:cNvSpPr>
            <p:nvPr/>
          </p:nvSpPr>
          <p:spPr bwMode="auto">
            <a:xfrm>
              <a:off x="582" y="3401"/>
              <a:ext cx="87" cy="0"/>
            </a:xfrm>
            <a:prstGeom prst="line">
              <a:avLst/>
            </a:prstGeom>
            <a:noFill/>
            <a:ln w="19050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68" tIns="46035" rIns="92068" bIns="46035" anchor="ctr"/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 b="1">
                <a:solidFill>
                  <a:srgbClr val="000066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917512" name="Line 8"/>
            <p:cNvSpPr>
              <a:spLocks noChangeShapeType="1"/>
            </p:cNvSpPr>
            <p:nvPr/>
          </p:nvSpPr>
          <p:spPr bwMode="auto">
            <a:xfrm>
              <a:off x="495" y="3443"/>
              <a:ext cx="255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68" tIns="46035" rIns="92068" bIns="46035" anchor="ctr"/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 b="1">
                <a:solidFill>
                  <a:srgbClr val="000066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917513" name="Line 9"/>
            <p:cNvSpPr>
              <a:spLocks noChangeShapeType="1"/>
            </p:cNvSpPr>
            <p:nvPr/>
          </p:nvSpPr>
          <p:spPr bwMode="auto">
            <a:xfrm>
              <a:off x="624" y="3440"/>
              <a:ext cx="0" cy="126"/>
            </a:xfrm>
            <a:prstGeom prst="line">
              <a:avLst/>
            </a:prstGeom>
            <a:noFill/>
            <a:ln w="19050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68" tIns="46035" rIns="92068" bIns="46035" anchor="ctr"/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 b="1">
                <a:solidFill>
                  <a:srgbClr val="000066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917514" name="Freeform 10"/>
            <p:cNvSpPr>
              <a:spLocks/>
            </p:cNvSpPr>
            <p:nvPr/>
          </p:nvSpPr>
          <p:spPr bwMode="auto">
            <a:xfrm>
              <a:off x="567" y="3572"/>
              <a:ext cx="105" cy="186"/>
            </a:xfrm>
            <a:custGeom>
              <a:avLst/>
              <a:gdLst>
                <a:gd name="T0" fmla="*/ 54 w 105"/>
                <a:gd name="T1" fmla="*/ 0 h 186"/>
                <a:gd name="T2" fmla="*/ 105 w 105"/>
                <a:gd name="T3" fmla="*/ 30 h 186"/>
                <a:gd name="T4" fmla="*/ 3 w 105"/>
                <a:gd name="T5" fmla="*/ 63 h 186"/>
                <a:gd name="T6" fmla="*/ 99 w 105"/>
                <a:gd name="T7" fmla="*/ 102 h 186"/>
                <a:gd name="T8" fmla="*/ 0 w 105"/>
                <a:gd name="T9" fmla="*/ 129 h 186"/>
                <a:gd name="T10" fmla="*/ 99 w 105"/>
                <a:gd name="T11" fmla="*/ 168 h 186"/>
                <a:gd name="T12" fmla="*/ 54 w 105"/>
                <a:gd name="T13" fmla="*/ 186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" h="186">
                  <a:moveTo>
                    <a:pt x="54" y="0"/>
                  </a:moveTo>
                  <a:lnTo>
                    <a:pt x="105" y="30"/>
                  </a:lnTo>
                  <a:lnTo>
                    <a:pt x="3" y="63"/>
                  </a:lnTo>
                  <a:lnTo>
                    <a:pt x="99" y="102"/>
                  </a:lnTo>
                  <a:lnTo>
                    <a:pt x="0" y="129"/>
                  </a:lnTo>
                  <a:lnTo>
                    <a:pt x="99" y="168"/>
                  </a:lnTo>
                  <a:lnTo>
                    <a:pt x="54" y="186"/>
                  </a:lnTo>
                </a:path>
              </a:pathLst>
            </a:custGeom>
            <a:noFill/>
            <a:ln w="19050" cap="flat" cmpd="sng">
              <a:solidFill>
                <a:schemeClr val="bg2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68" tIns="46035" rIns="92068" bIns="46035" anchor="ctr"/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 b="1">
                <a:solidFill>
                  <a:srgbClr val="000066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917515" name="Freeform 11"/>
            <p:cNvSpPr>
              <a:spLocks/>
            </p:cNvSpPr>
            <p:nvPr/>
          </p:nvSpPr>
          <p:spPr bwMode="auto">
            <a:xfrm>
              <a:off x="621" y="3440"/>
              <a:ext cx="459" cy="411"/>
            </a:xfrm>
            <a:custGeom>
              <a:avLst/>
              <a:gdLst>
                <a:gd name="T0" fmla="*/ 0 w 459"/>
                <a:gd name="T1" fmla="*/ 318 h 411"/>
                <a:gd name="T2" fmla="*/ 0 w 459"/>
                <a:gd name="T3" fmla="*/ 411 h 411"/>
                <a:gd name="T4" fmla="*/ 459 w 459"/>
                <a:gd name="T5" fmla="*/ 411 h 411"/>
                <a:gd name="T6" fmla="*/ 459 w 459"/>
                <a:gd name="T7" fmla="*/ 0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59" h="411">
                  <a:moveTo>
                    <a:pt x="0" y="318"/>
                  </a:moveTo>
                  <a:lnTo>
                    <a:pt x="0" y="411"/>
                  </a:lnTo>
                  <a:lnTo>
                    <a:pt x="459" y="411"/>
                  </a:lnTo>
                  <a:lnTo>
                    <a:pt x="459" y="0"/>
                  </a:lnTo>
                </a:path>
              </a:pathLst>
            </a:custGeom>
            <a:noFill/>
            <a:ln w="19050" cap="flat" cmpd="sng">
              <a:solidFill>
                <a:schemeClr val="bg2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68" tIns="46035" rIns="92068" bIns="46035" anchor="ctr"/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 b="1">
                <a:solidFill>
                  <a:srgbClr val="000066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917516" name="Line 12"/>
            <p:cNvSpPr>
              <a:spLocks noChangeShapeType="1"/>
            </p:cNvSpPr>
            <p:nvPr/>
          </p:nvSpPr>
          <p:spPr bwMode="auto">
            <a:xfrm>
              <a:off x="990" y="3440"/>
              <a:ext cx="180" cy="0"/>
            </a:xfrm>
            <a:prstGeom prst="line">
              <a:avLst/>
            </a:prstGeom>
            <a:noFill/>
            <a:ln w="19050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68" tIns="46035" rIns="92068" bIns="46035" anchor="ctr"/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 b="1">
                <a:solidFill>
                  <a:srgbClr val="000066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917517" name="Line 13"/>
            <p:cNvSpPr>
              <a:spLocks noChangeShapeType="1"/>
            </p:cNvSpPr>
            <p:nvPr/>
          </p:nvSpPr>
          <p:spPr bwMode="auto">
            <a:xfrm>
              <a:off x="990" y="3371"/>
              <a:ext cx="180" cy="0"/>
            </a:xfrm>
            <a:prstGeom prst="line">
              <a:avLst/>
            </a:prstGeom>
            <a:noFill/>
            <a:ln w="19050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68" tIns="46035" rIns="92068" bIns="46035" anchor="ctr"/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 b="1">
                <a:solidFill>
                  <a:srgbClr val="000066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917518" name="Freeform 14"/>
            <p:cNvSpPr>
              <a:spLocks/>
            </p:cNvSpPr>
            <p:nvPr/>
          </p:nvSpPr>
          <p:spPr bwMode="auto">
            <a:xfrm>
              <a:off x="846" y="2945"/>
              <a:ext cx="234" cy="420"/>
            </a:xfrm>
            <a:custGeom>
              <a:avLst/>
              <a:gdLst>
                <a:gd name="T0" fmla="*/ 0 w 234"/>
                <a:gd name="T1" fmla="*/ 0 h 420"/>
                <a:gd name="T2" fmla="*/ 234 w 234"/>
                <a:gd name="T3" fmla="*/ 0 h 420"/>
                <a:gd name="T4" fmla="*/ 234 w 234"/>
                <a:gd name="T5" fmla="*/ 42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4" h="420">
                  <a:moveTo>
                    <a:pt x="0" y="0"/>
                  </a:moveTo>
                  <a:lnTo>
                    <a:pt x="234" y="0"/>
                  </a:lnTo>
                  <a:lnTo>
                    <a:pt x="234" y="420"/>
                  </a:lnTo>
                </a:path>
              </a:pathLst>
            </a:custGeom>
            <a:noFill/>
            <a:ln w="19050" cap="flat" cmpd="sng">
              <a:solidFill>
                <a:schemeClr val="bg2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68" tIns="46035" rIns="92068" bIns="46035" anchor="ctr"/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 b="1">
                <a:solidFill>
                  <a:srgbClr val="000066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917519" name="Freeform 15"/>
            <p:cNvSpPr>
              <a:spLocks/>
            </p:cNvSpPr>
            <p:nvPr/>
          </p:nvSpPr>
          <p:spPr bwMode="auto">
            <a:xfrm rot="-5400000">
              <a:off x="1538" y="2858"/>
              <a:ext cx="105" cy="186"/>
            </a:xfrm>
            <a:custGeom>
              <a:avLst/>
              <a:gdLst>
                <a:gd name="T0" fmla="*/ 54 w 105"/>
                <a:gd name="T1" fmla="*/ 0 h 186"/>
                <a:gd name="T2" fmla="*/ 105 w 105"/>
                <a:gd name="T3" fmla="*/ 30 h 186"/>
                <a:gd name="T4" fmla="*/ 3 w 105"/>
                <a:gd name="T5" fmla="*/ 63 h 186"/>
                <a:gd name="T6" fmla="*/ 99 w 105"/>
                <a:gd name="T7" fmla="*/ 102 h 186"/>
                <a:gd name="T8" fmla="*/ 0 w 105"/>
                <a:gd name="T9" fmla="*/ 129 h 186"/>
                <a:gd name="T10" fmla="*/ 99 w 105"/>
                <a:gd name="T11" fmla="*/ 168 h 186"/>
                <a:gd name="T12" fmla="*/ 54 w 105"/>
                <a:gd name="T13" fmla="*/ 186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" h="186">
                  <a:moveTo>
                    <a:pt x="54" y="0"/>
                  </a:moveTo>
                  <a:lnTo>
                    <a:pt x="105" y="30"/>
                  </a:lnTo>
                  <a:lnTo>
                    <a:pt x="3" y="63"/>
                  </a:lnTo>
                  <a:lnTo>
                    <a:pt x="99" y="102"/>
                  </a:lnTo>
                  <a:lnTo>
                    <a:pt x="0" y="129"/>
                  </a:lnTo>
                  <a:lnTo>
                    <a:pt x="99" y="168"/>
                  </a:lnTo>
                  <a:lnTo>
                    <a:pt x="54" y="186"/>
                  </a:lnTo>
                </a:path>
              </a:pathLst>
            </a:custGeom>
            <a:noFill/>
            <a:ln w="19050" cap="flat" cmpd="sng">
              <a:solidFill>
                <a:schemeClr val="bg2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68" tIns="46035" rIns="92068" bIns="46035" anchor="ctr"/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 b="1">
                <a:solidFill>
                  <a:srgbClr val="000066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917520" name="Freeform 16"/>
            <p:cNvSpPr>
              <a:spLocks/>
            </p:cNvSpPr>
            <p:nvPr/>
          </p:nvSpPr>
          <p:spPr bwMode="auto">
            <a:xfrm>
              <a:off x="1071" y="2945"/>
              <a:ext cx="422" cy="1"/>
            </a:xfrm>
            <a:custGeom>
              <a:avLst/>
              <a:gdLst>
                <a:gd name="T0" fmla="*/ 0 w 422"/>
                <a:gd name="T1" fmla="*/ 0 h 1"/>
                <a:gd name="T2" fmla="*/ 422 w 422"/>
                <a:gd name="T3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22" h="1">
                  <a:moveTo>
                    <a:pt x="0" y="0"/>
                  </a:moveTo>
                  <a:lnTo>
                    <a:pt x="422" y="1"/>
                  </a:lnTo>
                </a:path>
              </a:pathLst>
            </a:custGeom>
            <a:noFill/>
            <a:ln w="19050" cap="flat" cmpd="sng">
              <a:solidFill>
                <a:schemeClr val="bg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68" tIns="46035" rIns="92068" bIns="46035" anchor="ctr"/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 b="1">
                <a:solidFill>
                  <a:srgbClr val="000066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917521" name="Freeform 17"/>
            <p:cNvSpPr>
              <a:spLocks/>
            </p:cNvSpPr>
            <p:nvPr/>
          </p:nvSpPr>
          <p:spPr bwMode="auto">
            <a:xfrm>
              <a:off x="1683" y="2945"/>
              <a:ext cx="222" cy="411"/>
            </a:xfrm>
            <a:custGeom>
              <a:avLst/>
              <a:gdLst>
                <a:gd name="T0" fmla="*/ 0 w 222"/>
                <a:gd name="T1" fmla="*/ 0 h 411"/>
                <a:gd name="T2" fmla="*/ 222 w 222"/>
                <a:gd name="T3" fmla="*/ 0 h 411"/>
                <a:gd name="T4" fmla="*/ 222 w 222"/>
                <a:gd name="T5" fmla="*/ 411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2" h="411">
                  <a:moveTo>
                    <a:pt x="0" y="0"/>
                  </a:moveTo>
                  <a:lnTo>
                    <a:pt x="222" y="0"/>
                  </a:lnTo>
                  <a:lnTo>
                    <a:pt x="222" y="411"/>
                  </a:lnTo>
                </a:path>
              </a:pathLst>
            </a:custGeom>
            <a:noFill/>
            <a:ln w="19050" cap="flat" cmpd="sng">
              <a:solidFill>
                <a:schemeClr val="bg2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68" tIns="46035" rIns="92068" bIns="46035" anchor="ctr"/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 b="1">
                <a:solidFill>
                  <a:srgbClr val="000066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917522" name="Line 18"/>
            <p:cNvSpPr>
              <a:spLocks noChangeShapeType="1"/>
            </p:cNvSpPr>
            <p:nvPr/>
          </p:nvSpPr>
          <p:spPr bwMode="auto">
            <a:xfrm>
              <a:off x="1864" y="3357"/>
              <a:ext cx="87" cy="0"/>
            </a:xfrm>
            <a:prstGeom prst="line">
              <a:avLst/>
            </a:prstGeom>
            <a:noFill/>
            <a:ln w="19050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68" tIns="46035" rIns="92068" bIns="46035" anchor="ctr"/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 b="1">
                <a:solidFill>
                  <a:srgbClr val="000066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917523" name="Line 19"/>
            <p:cNvSpPr>
              <a:spLocks noChangeShapeType="1"/>
            </p:cNvSpPr>
            <p:nvPr/>
          </p:nvSpPr>
          <p:spPr bwMode="auto">
            <a:xfrm>
              <a:off x="1777" y="3399"/>
              <a:ext cx="255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68" tIns="46035" rIns="92068" bIns="46035" anchor="ctr"/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 b="1">
                <a:solidFill>
                  <a:srgbClr val="000066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917524" name="Freeform 20"/>
            <p:cNvSpPr>
              <a:spLocks/>
            </p:cNvSpPr>
            <p:nvPr/>
          </p:nvSpPr>
          <p:spPr bwMode="auto">
            <a:xfrm>
              <a:off x="1080" y="3399"/>
              <a:ext cx="821" cy="453"/>
            </a:xfrm>
            <a:custGeom>
              <a:avLst/>
              <a:gdLst>
                <a:gd name="T0" fmla="*/ 0 w 821"/>
                <a:gd name="T1" fmla="*/ 452 h 453"/>
                <a:gd name="T2" fmla="*/ 821 w 821"/>
                <a:gd name="T3" fmla="*/ 453 h 453"/>
                <a:gd name="T4" fmla="*/ 821 w 821"/>
                <a:gd name="T5" fmla="*/ 0 h 4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21" h="453">
                  <a:moveTo>
                    <a:pt x="0" y="452"/>
                  </a:moveTo>
                  <a:lnTo>
                    <a:pt x="821" y="453"/>
                  </a:lnTo>
                  <a:lnTo>
                    <a:pt x="821" y="0"/>
                  </a:lnTo>
                </a:path>
              </a:pathLst>
            </a:custGeom>
            <a:noFill/>
            <a:ln w="19050" cap="flat" cmpd="sng">
              <a:solidFill>
                <a:schemeClr val="bg2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68" tIns="46035" rIns="92068" bIns="46035" anchor="ctr"/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 b="1">
                <a:solidFill>
                  <a:srgbClr val="000066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917525" name="Rectangle 21"/>
            <p:cNvSpPr>
              <a:spLocks noChangeArrowheads="1"/>
            </p:cNvSpPr>
            <p:nvPr/>
          </p:nvSpPr>
          <p:spPr bwMode="auto">
            <a:xfrm>
              <a:off x="221" y="2670"/>
              <a:ext cx="1054" cy="1434"/>
            </a:xfrm>
            <a:prstGeom prst="rect">
              <a:avLst/>
            </a:prstGeom>
            <a:noFill/>
            <a:ln w="9525">
              <a:solidFill>
                <a:srgbClr val="0000FF"/>
              </a:solidFill>
              <a:prstDash val="lgDash"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68" tIns="46035" rIns="92068" bIns="46035" anchor="ctr"/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 b="1">
                <a:solidFill>
                  <a:srgbClr val="000066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917526" name="Text Box 22"/>
            <p:cNvSpPr txBox="1">
              <a:spLocks noChangeArrowheads="1"/>
            </p:cNvSpPr>
            <p:nvPr/>
          </p:nvSpPr>
          <p:spPr bwMode="auto">
            <a:xfrm>
              <a:off x="810" y="3136"/>
              <a:ext cx="289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68" tIns="46035" rIns="92068" bIns="46035">
              <a:spAutoFit/>
            </a:bodyPr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rPr>
                <a:t>C</a:t>
              </a:r>
              <a:r>
                <a:rPr lang="en-US" baseline="-250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rPr>
                <a:t>D</a:t>
              </a:r>
            </a:p>
          </p:txBody>
        </p:sp>
        <p:sp>
          <p:nvSpPr>
            <p:cNvPr id="917527" name="Text Box 23"/>
            <p:cNvSpPr txBox="1">
              <a:spLocks noChangeArrowheads="1"/>
            </p:cNvSpPr>
            <p:nvPr/>
          </p:nvSpPr>
          <p:spPr bwMode="auto">
            <a:xfrm>
              <a:off x="303" y="3551"/>
              <a:ext cx="284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68" tIns="46035" rIns="92068" bIns="46035">
              <a:spAutoFit/>
            </a:bodyPr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rPr>
                <a:t>R</a:t>
              </a:r>
              <a:r>
                <a:rPr lang="en-US" baseline="-250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rPr>
                <a:t>S</a:t>
              </a:r>
            </a:p>
          </p:txBody>
        </p:sp>
        <p:sp>
          <p:nvSpPr>
            <p:cNvPr id="917528" name="Text Box 24"/>
            <p:cNvSpPr txBox="1">
              <a:spLocks noChangeArrowheads="1"/>
            </p:cNvSpPr>
            <p:nvPr/>
          </p:nvSpPr>
          <p:spPr bwMode="auto">
            <a:xfrm>
              <a:off x="220" y="3204"/>
              <a:ext cx="345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68" tIns="46035" rIns="92068" bIns="46035">
              <a:spAutoFit/>
            </a:bodyPr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rPr>
                <a:t>V</a:t>
              </a:r>
              <a:r>
                <a:rPr lang="en-US" baseline="-250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rPr>
                <a:t>BD</a:t>
              </a:r>
            </a:p>
          </p:txBody>
        </p:sp>
        <p:sp>
          <p:nvSpPr>
            <p:cNvPr id="917529" name="Text Box 25"/>
            <p:cNvSpPr txBox="1">
              <a:spLocks noChangeArrowheads="1"/>
            </p:cNvSpPr>
            <p:nvPr/>
          </p:nvSpPr>
          <p:spPr bwMode="auto">
            <a:xfrm>
              <a:off x="1472" y="3003"/>
              <a:ext cx="295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68" tIns="46035" rIns="92068" bIns="46035">
              <a:spAutoFit/>
            </a:bodyPr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rPr>
                <a:t>R</a:t>
              </a:r>
              <a:r>
                <a:rPr lang="en-US" baseline="-250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rPr>
                <a:t>Q</a:t>
              </a:r>
            </a:p>
          </p:txBody>
        </p:sp>
        <p:sp>
          <p:nvSpPr>
            <p:cNvPr id="917530" name="Text Box 26"/>
            <p:cNvSpPr txBox="1">
              <a:spLocks noChangeArrowheads="1"/>
            </p:cNvSpPr>
            <p:nvPr/>
          </p:nvSpPr>
          <p:spPr bwMode="auto">
            <a:xfrm>
              <a:off x="1881" y="3143"/>
              <a:ext cx="431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68" tIns="46035" rIns="92068" bIns="46035">
              <a:spAutoFit/>
            </a:bodyPr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rPr>
                <a:t>V</a:t>
              </a:r>
              <a:r>
                <a:rPr lang="en-US" baseline="-250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rPr>
                <a:t>BIAS</a:t>
              </a:r>
            </a:p>
          </p:txBody>
        </p:sp>
        <p:sp>
          <p:nvSpPr>
            <p:cNvPr id="917531" name="Line 27"/>
            <p:cNvSpPr>
              <a:spLocks noChangeShapeType="1"/>
            </p:cNvSpPr>
            <p:nvPr/>
          </p:nvSpPr>
          <p:spPr bwMode="auto">
            <a:xfrm flipH="1">
              <a:off x="644" y="2895"/>
              <a:ext cx="237" cy="0"/>
            </a:xfrm>
            <a:prstGeom prst="line">
              <a:avLst/>
            </a:prstGeom>
            <a:noFill/>
            <a:ln w="12700">
              <a:solidFill>
                <a:schemeClr val="bg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68" tIns="46035" rIns="92068" bIns="46035" anchor="ctr"/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 b="1">
                <a:solidFill>
                  <a:srgbClr val="000066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917532" name="Text Box 28"/>
            <p:cNvSpPr txBox="1">
              <a:spLocks noChangeArrowheads="1"/>
            </p:cNvSpPr>
            <p:nvPr/>
          </p:nvSpPr>
          <p:spPr bwMode="auto">
            <a:xfrm>
              <a:off x="644" y="2667"/>
              <a:ext cx="311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68" tIns="46035" rIns="92068" bIns="46035">
              <a:spAutoFit/>
            </a:bodyPr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rPr>
                <a:t>I</a:t>
              </a:r>
              <a:r>
                <a:rPr lang="en-US" baseline="-250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rPr>
                <a:t>INT</a:t>
              </a:r>
            </a:p>
          </p:txBody>
        </p:sp>
        <p:sp>
          <p:nvSpPr>
            <p:cNvPr id="917533" name="Line 29"/>
            <p:cNvSpPr>
              <a:spLocks noChangeShapeType="1"/>
            </p:cNvSpPr>
            <p:nvPr/>
          </p:nvSpPr>
          <p:spPr bwMode="auto">
            <a:xfrm flipH="1">
              <a:off x="1443" y="2851"/>
              <a:ext cx="237" cy="0"/>
            </a:xfrm>
            <a:prstGeom prst="line">
              <a:avLst/>
            </a:prstGeom>
            <a:noFill/>
            <a:ln w="12700">
              <a:solidFill>
                <a:schemeClr val="bg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68" tIns="46035" rIns="92068" bIns="46035" anchor="ctr"/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 b="1">
                <a:solidFill>
                  <a:srgbClr val="000066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917534" name="Text Box 30"/>
            <p:cNvSpPr txBox="1">
              <a:spLocks noChangeArrowheads="1"/>
            </p:cNvSpPr>
            <p:nvPr/>
          </p:nvSpPr>
          <p:spPr bwMode="auto">
            <a:xfrm>
              <a:off x="1485" y="2623"/>
              <a:ext cx="225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68" tIns="46035" rIns="92068" bIns="46035">
              <a:spAutoFit/>
            </a:bodyPr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rPr>
                <a:t>I</a:t>
              </a:r>
              <a:r>
                <a:rPr lang="en-US" baseline="-250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rPr>
                <a:t>D</a:t>
              </a:r>
            </a:p>
          </p:txBody>
        </p:sp>
        <p:sp>
          <p:nvSpPr>
            <p:cNvPr id="917535" name="Line 31"/>
            <p:cNvSpPr>
              <a:spLocks noChangeShapeType="1"/>
            </p:cNvSpPr>
            <p:nvPr/>
          </p:nvSpPr>
          <p:spPr bwMode="auto">
            <a:xfrm flipV="1">
              <a:off x="1334" y="2964"/>
              <a:ext cx="0" cy="855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68" tIns="46035" rIns="92068" bIns="46035" anchor="ctr"/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 b="1">
                <a:solidFill>
                  <a:srgbClr val="000066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917536" name="Text Box 32"/>
            <p:cNvSpPr txBox="1">
              <a:spLocks noChangeArrowheads="1"/>
            </p:cNvSpPr>
            <p:nvPr/>
          </p:nvSpPr>
          <p:spPr bwMode="auto">
            <a:xfrm>
              <a:off x="1291" y="3231"/>
              <a:ext cx="281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68" tIns="46035" rIns="92068" bIns="46035">
              <a:spAutoFit/>
            </a:bodyPr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rPr>
                <a:t>V</a:t>
              </a:r>
              <a:r>
                <a:rPr lang="en-US" baseline="-250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rPr>
                <a:t>D</a:t>
              </a:r>
            </a:p>
          </p:txBody>
        </p:sp>
        <p:sp>
          <p:nvSpPr>
            <p:cNvPr id="917537" name="Text Box 33"/>
            <p:cNvSpPr txBox="1">
              <a:spLocks noChangeArrowheads="1"/>
            </p:cNvSpPr>
            <p:nvPr/>
          </p:nvSpPr>
          <p:spPr bwMode="auto">
            <a:xfrm>
              <a:off x="485" y="2476"/>
              <a:ext cx="572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68" tIns="46035" rIns="92068" bIns="46035">
              <a:spAutoFit/>
            </a:bodyPr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>
                  <a:solidFill>
                    <a:srgbClr val="0000FF"/>
                  </a:solidFill>
                  <a:latin typeface="Arial" charset="0"/>
                  <a:ea typeface="ＭＳ Ｐゴシック" charset="0"/>
                  <a:cs typeface="ＭＳ Ｐゴシック" charset="0"/>
                </a:rPr>
                <a:t>DIODE</a:t>
              </a:r>
            </a:p>
          </p:txBody>
        </p:sp>
      </p:grpSp>
      <p:sp>
        <p:nvSpPr>
          <p:cNvPr id="917538" name="Text Box 34"/>
          <p:cNvSpPr txBox="1">
            <a:spLocks noChangeArrowheads="1"/>
          </p:cNvSpPr>
          <p:nvPr/>
        </p:nvSpPr>
        <p:spPr bwMode="auto">
          <a:xfrm>
            <a:off x="4020073" y="1118659"/>
            <a:ext cx="5150984" cy="53251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68" tIns="46035" rIns="92068" bIns="46035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b="1">
                <a:solidFill>
                  <a:srgbClr val="000066"/>
                </a:solidFill>
                <a:latin typeface="Arial" charset="0"/>
                <a:ea typeface="ＭＳ Ｐゴシック" charset="0"/>
                <a:cs typeface="ＭＳ Ｐゴシック" charset="0"/>
              </a:rPr>
              <a:t>ON condition: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>
                <a:solidFill>
                  <a:srgbClr val="000066"/>
                </a:solidFill>
                <a:latin typeface="Arial" charset="0"/>
                <a:ea typeface="ＭＳ Ｐゴシック" charset="0"/>
                <a:cs typeface="ＭＳ Ｐゴシック" charset="0"/>
              </a:rPr>
              <a:t>avalanche triggered, switch closed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buFont typeface="Symbol" charset="0"/>
              <a:buChar char="Þ"/>
              <a:defRPr/>
            </a:pPr>
            <a:r>
              <a:rPr lang="en-US" sz="2000">
                <a:solidFill>
                  <a:srgbClr val="000066"/>
                </a:solidFill>
                <a:latin typeface="Arial" charset="0"/>
                <a:ea typeface="ＭＳ Ｐゴシック" charset="0"/>
                <a:cs typeface="ＭＳ Ｐゴシック" charset="0"/>
              </a:rPr>
              <a:t> the capacitance discharges to V</a:t>
            </a:r>
            <a:r>
              <a:rPr lang="en-US" sz="2000" baseline="-25000">
                <a:solidFill>
                  <a:srgbClr val="000066"/>
                </a:solidFill>
                <a:latin typeface="Arial" charset="0"/>
                <a:ea typeface="ＭＳ Ｐゴシック" charset="0"/>
                <a:cs typeface="ＭＳ Ｐゴシック" charset="0"/>
              </a:rPr>
              <a:t>BD</a:t>
            </a:r>
            <a:r>
              <a:rPr lang="en-US" sz="2000">
                <a:solidFill>
                  <a:srgbClr val="000066"/>
                </a:solidFill>
                <a:latin typeface="Arial" charset="0"/>
                <a:ea typeface="ＭＳ Ｐゴシック" charset="0"/>
                <a:cs typeface="ＭＳ Ｐゴシック" charset="0"/>
              </a:rPr>
              <a:t> with 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buFont typeface="Symbol" charset="0"/>
              <a:buNone/>
              <a:defRPr/>
            </a:pPr>
            <a:r>
              <a:rPr lang="en-US" sz="2000">
                <a:solidFill>
                  <a:srgbClr val="000066"/>
                </a:solidFill>
                <a:latin typeface="Arial" charset="0"/>
                <a:ea typeface="ＭＳ Ｐゴシック" charset="0"/>
                <a:cs typeface="ＭＳ Ｐゴシック" charset="0"/>
              </a:rPr>
              <a:t>    a time constant </a:t>
            </a:r>
            <a:r>
              <a:rPr lang="en-US" sz="2000" b="1">
                <a:solidFill>
                  <a:srgbClr val="FF3300"/>
                </a:solidFill>
                <a:latin typeface="Arial" charset="0"/>
                <a:ea typeface="ＭＳ Ｐゴシック" charset="0"/>
                <a:cs typeface="ＭＳ Ｐゴシック" charset="0"/>
              </a:rPr>
              <a:t>R</a:t>
            </a:r>
            <a:r>
              <a:rPr lang="en-US" sz="2000" b="1" baseline="-25000">
                <a:solidFill>
                  <a:srgbClr val="FF3300"/>
                </a:solidFill>
                <a:latin typeface="Arial" charset="0"/>
                <a:ea typeface="ＭＳ Ｐゴシック" charset="0"/>
                <a:cs typeface="ＭＳ Ｐゴシック" charset="0"/>
              </a:rPr>
              <a:t>S</a:t>
            </a:r>
            <a:r>
              <a:rPr lang="en-US" sz="2000" b="1">
                <a:solidFill>
                  <a:srgbClr val="FF3300"/>
                </a:solidFill>
                <a:latin typeface="Arial" charset="0"/>
                <a:ea typeface="ＭＳ Ｐゴシック" charset="0"/>
                <a:cs typeface="ＭＳ Ｐゴシック" charset="0"/>
              </a:rPr>
              <a:t>xC</a:t>
            </a:r>
            <a:r>
              <a:rPr lang="en-US" sz="2000" b="1" baseline="-25000">
                <a:solidFill>
                  <a:srgbClr val="FF3300"/>
                </a:solidFill>
                <a:latin typeface="Arial" charset="0"/>
                <a:ea typeface="ＭＳ Ｐゴシック" charset="0"/>
                <a:cs typeface="ＭＳ Ｐゴシック" charset="0"/>
              </a:rPr>
              <a:t>D</a:t>
            </a:r>
            <a:r>
              <a:rPr lang="en-US" sz="2000">
                <a:solidFill>
                  <a:srgbClr val="000066"/>
                </a:solidFill>
                <a:latin typeface="Arial" charset="0"/>
                <a:ea typeface="ＭＳ Ｐゴシック" charset="0"/>
                <a:cs typeface="ＭＳ Ｐゴシック" charset="0"/>
              </a:rPr>
              <a:t>, at the same time 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buFont typeface="Symbol" charset="0"/>
              <a:buNone/>
              <a:defRPr/>
            </a:pPr>
            <a:r>
              <a:rPr lang="en-US" sz="2000">
                <a:solidFill>
                  <a:srgbClr val="000066"/>
                </a:solidFill>
                <a:latin typeface="Arial" charset="0"/>
                <a:ea typeface="ＭＳ Ｐゴシック" charset="0"/>
                <a:cs typeface="ＭＳ Ｐゴシック" charset="0"/>
              </a:rPr>
              <a:t>    the diode current grows to </a:t>
            </a:r>
            <a:r>
              <a:rPr lang="en-US" sz="2000" b="1">
                <a:solidFill>
                  <a:srgbClr val="FF3300"/>
                </a:solidFill>
                <a:latin typeface="Arial" charset="0"/>
                <a:ea typeface="ＭＳ Ｐゴシック" charset="0"/>
                <a:cs typeface="ＭＳ Ｐゴシック" charset="0"/>
              </a:rPr>
              <a:t>(V</a:t>
            </a:r>
            <a:r>
              <a:rPr lang="en-US" sz="2000" b="1" baseline="-25000">
                <a:solidFill>
                  <a:srgbClr val="FF3300"/>
                </a:solidFill>
                <a:latin typeface="Arial" charset="0"/>
                <a:ea typeface="ＭＳ Ｐゴシック" charset="0"/>
                <a:cs typeface="ＭＳ Ｐゴシック" charset="0"/>
              </a:rPr>
              <a:t>BIAS</a:t>
            </a:r>
            <a:r>
              <a:rPr lang="en-US" sz="2000" b="1">
                <a:solidFill>
                  <a:srgbClr val="FF3300"/>
                </a:solidFill>
                <a:latin typeface="Arial" charset="0"/>
                <a:ea typeface="ＭＳ Ｐゴシック" charset="0"/>
                <a:cs typeface="ＭＳ Ｐゴシック" charset="0"/>
              </a:rPr>
              <a:t>-V</a:t>
            </a:r>
            <a:r>
              <a:rPr lang="en-US" sz="2000" b="1" baseline="-25000">
                <a:solidFill>
                  <a:srgbClr val="FF3300"/>
                </a:solidFill>
                <a:latin typeface="Arial" charset="0"/>
                <a:ea typeface="ＭＳ Ｐゴシック" charset="0"/>
                <a:cs typeface="ＭＳ Ｐゴシック" charset="0"/>
              </a:rPr>
              <a:t>BD</a:t>
            </a:r>
            <a:r>
              <a:rPr lang="en-US" sz="2000" b="1">
                <a:solidFill>
                  <a:srgbClr val="FF3300"/>
                </a:solidFill>
                <a:latin typeface="Arial" charset="0"/>
                <a:ea typeface="ＭＳ Ｐゴシック" charset="0"/>
                <a:cs typeface="ＭＳ Ｐゴシック" charset="0"/>
              </a:rPr>
              <a:t>)/R</a:t>
            </a:r>
            <a:r>
              <a:rPr lang="en-US" sz="2000" b="1" baseline="-25000">
                <a:solidFill>
                  <a:srgbClr val="FF3300"/>
                </a:solidFill>
                <a:latin typeface="Arial" charset="0"/>
                <a:ea typeface="ＭＳ Ｐゴシック" charset="0"/>
                <a:cs typeface="ＭＳ Ｐゴシック" charset="0"/>
              </a:rPr>
              <a:t>Q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buFont typeface="Symbol" charset="0"/>
              <a:buNone/>
              <a:defRPr/>
            </a:pPr>
            <a:endParaRPr lang="en-US" sz="2000" b="1">
              <a:solidFill>
                <a:srgbClr val="000066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buFont typeface="Symbol" charset="0"/>
              <a:buNone/>
              <a:defRPr/>
            </a:pPr>
            <a:r>
              <a:rPr lang="en-US" sz="2000" b="1">
                <a:solidFill>
                  <a:srgbClr val="FF3300"/>
                </a:solidFill>
                <a:latin typeface="Arial" charset="0"/>
                <a:ea typeface="ＭＳ Ｐゴシック" charset="0"/>
                <a:cs typeface="ＭＳ Ｐゴシック" charset="0"/>
              </a:rPr>
              <a:t>P</a:t>
            </a:r>
            <a:r>
              <a:rPr lang="en-US" sz="2000" b="1" baseline="-25000">
                <a:solidFill>
                  <a:srgbClr val="FF3300"/>
                </a:solidFill>
                <a:latin typeface="Arial" charset="0"/>
                <a:ea typeface="ＭＳ Ｐゴシック" charset="0"/>
                <a:cs typeface="ＭＳ Ｐゴシック" charset="0"/>
              </a:rPr>
              <a:t>10</a:t>
            </a:r>
            <a:r>
              <a:rPr lang="en-US" sz="2000" b="1">
                <a:solidFill>
                  <a:srgbClr val="FF3300"/>
                </a:solidFill>
                <a:latin typeface="Arial" charset="0"/>
                <a:ea typeface="ＭＳ Ｐゴシック" charset="0"/>
                <a:cs typeface="ＭＳ Ｐゴシック" charset="0"/>
              </a:rPr>
              <a:t> = turn-off probability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buFont typeface="Symbol" charset="0"/>
              <a:buNone/>
              <a:defRPr/>
            </a:pPr>
            <a:r>
              <a:rPr lang="en-US" sz="2000">
                <a:solidFill>
                  <a:srgbClr val="000066"/>
                </a:solidFill>
                <a:latin typeface="Arial" charset="0"/>
                <a:ea typeface="ＭＳ Ｐゴシック" charset="0"/>
                <a:cs typeface="ＭＳ Ｐゴシック" charset="0"/>
              </a:rPr>
              <a:t>         probability that the number of carriers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buFont typeface="Symbol" charset="0"/>
              <a:buNone/>
              <a:defRPr/>
            </a:pPr>
            <a:r>
              <a:rPr lang="en-US" sz="2000">
                <a:solidFill>
                  <a:srgbClr val="000066"/>
                </a:solidFill>
                <a:latin typeface="Arial" charset="0"/>
                <a:ea typeface="ＭＳ Ｐゴシック" charset="0"/>
                <a:cs typeface="ＭＳ Ｐゴシック" charset="0"/>
              </a:rPr>
              <a:t>         traversing the high-field region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buFont typeface="Symbol" charset="0"/>
              <a:buNone/>
              <a:defRPr/>
            </a:pPr>
            <a:r>
              <a:rPr lang="en-US" sz="2000">
                <a:solidFill>
                  <a:srgbClr val="000066"/>
                </a:solidFill>
                <a:latin typeface="Arial" charset="0"/>
                <a:ea typeface="ＭＳ Ｐゴシック" charset="0"/>
                <a:cs typeface="ＭＳ Ｐゴシック" charset="0"/>
              </a:rPr>
              <a:t>         fluctuates to zero.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buFont typeface="Symbol" charset="0"/>
              <a:buNone/>
              <a:defRPr/>
            </a:pPr>
            <a:endParaRPr lang="en-US" sz="2000">
              <a:solidFill>
                <a:srgbClr val="000066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buFont typeface="Symbol" charset="0"/>
              <a:buNone/>
              <a:defRPr/>
            </a:pPr>
            <a:r>
              <a:rPr lang="en-US" sz="2000" b="1">
                <a:solidFill>
                  <a:srgbClr val="000066"/>
                </a:solidFill>
                <a:latin typeface="Arial" charset="0"/>
                <a:ea typeface="ＭＳ Ｐゴシック" charset="0"/>
                <a:cs typeface="ＭＳ Ｐゴシック" charset="0"/>
              </a:rPr>
              <a:t>OFF condition: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buFont typeface="Symbol" charset="0"/>
              <a:buNone/>
              <a:defRPr/>
            </a:pPr>
            <a:r>
              <a:rPr lang="en-US" sz="2000">
                <a:solidFill>
                  <a:srgbClr val="000066"/>
                </a:solidFill>
                <a:latin typeface="Arial" charset="0"/>
                <a:ea typeface="ＭＳ Ｐゴシック" charset="0"/>
                <a:cs typeface="ＭＳ Ｐゴシック" charset="0"/>
              </a:rPr>
              <a:t>switch open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buFont typeface="Symbol" charset="0"/>
              <a:buChar char="Þ"/>
              <a:defRPr/>
            </a:pPr>
            <a:r>
              <a:rPr lang="en-US" sz="2000">
                <a:solidFill>
                  <a:srgbClr val="000066"/>
                </a:solidFill>
                <a:latin typeface="Arial" charset="0"/>
                <a:ea typeface="ＭＳ Ｐゴシック" charset="0"/>
                <a:cs typeface="ＭＳ Ｐゴシック" charset="0"/>
              </a:rPr>
              <a:t> diode capacitance recharghes from V</a:t>
            </a:r>
            <a:r>
              <a:rPr lang="en-US" sz="2000" baseline="-25000">
                <a:solidFill>
                  <a:srgbClr val="000066"/>
                </a:solidFill>
                <a:latin typeface="Arial" charset="0"/>
                <a:ea typeface="ＭＳ Ｐゴシック" charset="0"/>
                <a:cs typeface="ＭＳ Ｐゴシック" charset="0"/>
              </a:rPr>
              <a:t>BD 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buFont typeface="Symbol" charset="0"/>
              <a:buNone/>
              <a:defRPr/>
            </a:pPr>
            <a:r>
              <a:rPr lang="en-US" sz="2000">
                <a:solidFill>
                  <a:srgbClr val="000066"/>
                </a:solidFill>
                <a:latin typeface="Arial" charset="0"/>
                <a:ea typeface="ＭＳ Ｐゴシック" charset="0"/>
                <a:cs typeface="ＭＳ Ｐゴシック" charset="0"/>
              </a:rPr>
              <a:t>     to V</a:t>
            </a:r>
            <a:r>
              <a:rPr lang="en-US" sz="2000" baseline="-25000">
                <a:solidFill>
                  <a:srgbClr val="000066"/>
                </a:solidFill>
                <a:latin typeface="Arial" charset="0"/>
                <a:ea typeface="ＭＳ Ｐゴシック" charset="0"/>
                <a:cs typeface="ＭＳ Ｐゴシック" charset="0"/>
              </a:rPr>
              <a:t>BIAS </a:t>
            </a:r>
            <a:r>
              <a:rPr lang="en-US" sz="2000">
                <a:solidFill>
                  <a:srgbClr val="000066"/>
                </a:solidFill>
                <a:latin typeface="Arial" charset="0"/>
                <a:ea typeface="ＭＳ Ｐゴシック" charset="0"/>
                <a:cs typeface="ＭＳ Ｐゴシック" charset="0"/>
              </a:rPr>
              <a:t>with a time constant </a:t>
            </a:r>
            <a:r>
              <a:rPr lang="en-US" sz="2000" b="1">
                <a:solidFill>
                  <a:srgbClr val="FF3300"/>
                </a:solidFill>
                <a:latin typeface="Arial" charset="0"/>
                <a:ea typeface="ＭＳ Ｐゴシック" charset="0"/>
                <a:cs typeface="ＭＳ Ｐゴシック" charset="0"/>
              </a:rPr>
              <a:t>R</a:t>
            </a:r>
            <a:r>
              <a:rPr lang="en-US" sz="2000" b="1" baseline="-25000">
                <a:solidFill>
                  <a:srgbClr val="FF3300"/>
                </a:solidFill>
                <a:latin typeface="Arial" charset="0"/>
                <a:ea typeface="ＭＳ Ｐゴシック" charset="0"/>
                <a:cs typeface="ＭＳ Ｐゴシック" charset="0"/>
              </a:rPr>
              <a:t>Q</a:t>
            </a:r>
            <a:r>
              <a:rPr lang="en-US" sz="2000" b="1">
                <a:solidFill>
                  <a:srgbClr val="FF3300"/>
                </a:solidFill>
                <a:latin typeface="Arial" charset="0"/>
                <a:ea typeface="ＭＳ Ｐゴシック" charset="0"/>
                <a:cs typeface="ＭＳ Ｐゴシック" charset="0"/>
              </a:rPr>
              <a:t>xC</a:t>
            </a:r>
            <a:r>
              <a:rPr lang="en-US" sz="2000" b="1" baseline="-25000">
                <a:solidFill>
                  <a:srgbClr val="FF3300"/>
                </a:solidFill>
                <a:latin typeface="Arial" charset="0"/>
                <a:ea typeface="ＭＳ Ｐゴシック" charset="0"/>
                <a:cs typeface="ＭＳ Ｐゴシック" charset="0"/>
              </a:rPr>
              <a:t>D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buFont typeface="Symbol" charset="0"/>
              <a:buNone/>
              <a:defRPr/>
            </a:pPr>
            <a:endParaRPr lang="en-US" sz="2000" b="1">
              <a:solidFill>
                <a:srgbClr val="FF3300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buFont typeface="Symbol" charset="0"/>
              <a:buNone/>
              <a:defRPr/>
            </a:pPr>
            <a:r>
              <a:rPr lang="en-US" sz="2000">
                <a:solidFill>
                  <a:srgbClr val="000066"/>
                </a:solidFill>
                <a:latin typeface="Arial" charset="0"/>
                <a:ea typeface="ＭＳ Ｐゴシック" charset="0"/>
                <a:cs typeface="ＭＳ Ｐゴシック" charset="0"/>
              </a:rPr>
              <a:t>Ready for new detection</a:t>
            </a:r>
          </a:p>
        </p:txBody>
      </p:sp>
      <p:sp>
        <p:nvSpPr>
          <p:cNvPr id="917539" name="AutoShape 35"/>
          <p:cNvSpPr>
            <a:spLocks noChangeArrowheads="1"/>
          </p:cNvSpPr>
          <p:nvPr/>
        </p:nvSpPr>
        <p:spPr bwMode="auto">
          <a:xfrm>
            <a:off x="5919788" y="942975"/>
            <a:ext cx="403225" cy="242888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008000"/>
          </a:solidFill>
          <a:ln w="9525">
            <a:solidFill>
              <a:srgbClr val="008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68" tIns="46035" rIns="92068" bIns="46035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it-IT" sz="2400" b="1">
              <a:solidFill>
                <a:srgbClr val="000066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917540" name="AutoShape 36"/>
          <p:cNvSpPr>
            <a:spLocks noChangeArrowheads="1"/>
          </p:cNvSpPr>
          <p:nvPr/>
        </p:nvSpPr>
        <p:spPr bwMode="auto">
          <a:xfrm>
            <a:off x="5905500" y="2782888"/>
            <a:ext cx="403225" cy="242887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008000"/>
          </a:solidFill>
          <a:ln w="9525">
            <a:solidFill>
              <a:srgbClr val="008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68" tIns="46035" rIns="92068" bIns="46035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it-IT" sz="2400" b="1">
              <a:solidFill>
                <a:srgbClr val="000066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917565" name="AutoShape 61"/>
          <p:cNvSpPr>
            <a:spLocks noChangeArrowheads="1"/>
          </p:cNvSpPr>
          <p:nvPr/>
        </p:nvSpPr>
        <p:spPr bwMode="auto">
          <a:xfrm>
            <a:off x="5922963" y="4278313"/>
            <a:ext cx="403225" cy="242887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008000"/>
          </a:solidFill>
          <a:ln w="9525">
            <a:solidFill>
              <a:srgbClr val="008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68" tIns="46035" rIns="92068" bIns="46035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it-IT" sz="2400" b="1">
              <a:solidFill>
                <a:srgbClr val="000066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917566" name="AutoShape 62"/>
          <p:cNvSpPr>
            <a:spLocks noChangeArrowheads="1"/>
          </p:cNvSpPr>
          <p:nvPr/>
        </p:nvSpPr>
        <p:spPr bwMode="auto">
          <a:xfrm>
            <a:off x="5932488" y="5807075"/>
            <a:ext cx="403225" cy="242888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008000"/>
          </a:solidFill>
          <a:ln w="9525">
            <a:solidFill>
              <a:srgbClr val="008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68" tIns="46035" rIns="92068" bIns="46035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it-IT" sz="2400" b="1">
              <a:solidFill>
                <a:srgbClr val="000066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399" y="3776513"/>
            <a:ext cx="3767137" cy="2442330"/>
          </a:xfrm>
          <a:prstGeom prst="rect">
            <a:avLst/>
          </a:prstGeom>
          <a:ln>
            <a:solidFill>
              <a:srgbClr val="4F81BD"/>
            </a:solidFill>
          </a:ln>
        </p:spPr>
      </p:pic>
      <p:sp>
        <p:nvSpPr>
          <p:cNvPr id="39" name="Freccia a inversione 38"/>
          <p:cNvSpPr/>
          <p:nvPr/>
        </p:nvSpPr>
        <p:spPr bwMode="auto">
          <a:xfrm flipH="1">
            <a:off x="908574" y="1840823"/>
            <a:ext cx="359307" cy="709612"/>
          </a:xfrm>
          <a:prstGeom prst="uturnArrow">
            <a:avLst/>
          </a:prstGeom>
          <a:solidFill>
            <a:srgbClr val="EAEA00"/>
          </a:solidFill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triangle" w="med" len="med"/>
          </a:ln>
          <a:effectLst/>
          <a:extLst/>
        </p:spPr>
        <p:txBody>
          <a:bodyPr vert="horz" wrap="none" lIns="92068" tIns="46035" rIns="92068" bIns="46035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2400" b="1" i="0" u="none" strike="noStrike" cap="none" normalizeH="0" baseline="0">
              <a:ln>
                <a:noFill/>
              </a:ln>
              <a:solidFill>
                <a:srgbClr val="000066"/>
              </a:solidFill>
              <a:effectLst/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30807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604" y="474133"/>
            <a:ext cx="8885884" cy="6045200"/>
          </a:xfrm>
          <a:prstGeom prst="rect">
            <a:avLst/>
          </a:prstGeom>
          <a:ln>
            <a:solidFill>
              <a:srgbClr val="000000"/>
            </a:solidFill>
          </a:ln>
        </p:spPr>
      </p:pic>
    </p:spTree>
    <p:extLst>
      <p:ext uri="{BB962C8B-B14F-4D97-AF65-F5344CB8AC3E}">
        <p14:creationId xmlns:p14="http://schemas.microsoft.com/office/powerpoint/2010/main" val="196469512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6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en-US" smtClean="0">
                <a:cs typeface="+mj-cs"/>
              </a:rPr>
              <a:t>GAIN</a:t>
            </a:r>
            <a:endParaRPr lang="en-US" baseline="-25000" smtClean="0">
              <a:cs typeface="+mj-cs"/>
            </a:endParaRPr>
          </a:p>
        </p:txBody>
      </p:sp>
      <p:sp>
        <p:nvSpPr>
          <p:cNvPr id="926724" name="Text Box 4"/>
          <p:cNvSpPr txBox="1">
            <a:spLocks noChangeArrowheads="1"/>
          </p:cNvSpPr>
          <p:nvPr/>
        </p:nvSpPr>
        <p:spPr bwMode="auto">
          <a:xfrm>
            <a:off x="387350" y="874713"/>
            <a:ext cx="7542213" cy="3622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68" tIns="46035" rIns="92068" bIns="46035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>
                <a:solidFill>
                  <a:srgbClr val="000066"/>
                </a:solidFill>
                <a:latin typeface="Arial" charset="0"/>
                <a:ea typeface="ＭＳ Ｐゴシック" charset="0"/>
                <a:cs typeface="ＭＳ Ｐゴシック" charset="0"/>
              </a:rPr>
              <a:t>The area of the current pulse represents the gain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000066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400">
              <a:solidFill>
                <a:srgbClr val="000066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>
                <a:solidFill>
                  <a:srgbClr val="FF3300"/>
                </a:solidFill>
                <a:latin typeface="Arial" charset="0"/>
                <a:ea typeface="ＭＳ Ｐゴシック" charset="0"/>
                <a:cs typeface="ＭＳ Ｐゴシック" charset="0"/>
              </a:rPr>
              <a:t>      GAIN</a:t>
            </a:r>
            <a:r>
              <a:rPr lang="en-US" sz="2400">
                <a:solidFill>
                  <a:srgbClr val="000066"/>
                </a:solidFill>
                <a:latin typeface="Arial" charset="0"/>
                <a:ea typeface="ＭＳ Ｐゴシック" charset="0"/>
                <a:cs typeface="ＭＳ Ｐゴシック" charset="0"/>
              </a:rPr>
              <a:t> = Area/q = I</a:t>
            </a:r>
            <a:r>
              <a:rPr lang="en-US" sz="2400" baseline="-25000">
                <a:solidFill>
                  <a:srgbClr val="000066"/>
                </a:solidFill>
                <a:latin typeface="Arial" charset="0"/>
                <a:ea typeface="ＭＳ Ｐゴシック" charset="0"/>
                <a:cs typeface="ＭＳ Ｐゴシック" charset="0"/>
              </a:rPr>
              <a:t>MAX </a:t>
            </a:r>
            <a:r>
              <a:rPr lang="en-US" sz="2400">
                <a:solidFill>
                  <a:srgbClr val="000066"/>
                </a:solidFill>
                <a:latin typeface="Arial" charset="0"/>
                <a:ea typeface="ＭＳ Ｐゴシック" charset="0"/>
                <a:cs typeface="ＭＳ Ｐゴシック" charset="0"/>
              </a:rPr>
              <a:t>x </a:t>
            </a:r>
            <a:r>
              <a:rPr lang="en-US" sz="3200">
                <a:solidFill>
                  <a:srgbClr val="000066"/>
                </a:solidFill>
                <a:latin typeface="Symbol" charset="0"/>
                <a:ea typeface="ＭＳ Ｐゴシック" charset="0"/>
                <a:cs typeface="ＭＳ Ｐゴシック" charset="0"/>
              </a:rPr>
              <a:t>t </a:t>
            </a:r>
            <a:r>
              <a:rPr lang="en-US" sz="2400">
                <a:solidFill>
                  <a:srgbClr val="000066"/>
                </a:solidFill>
                <a:latin typeface="Arial" charset="0"/>
                <a:ea typeface="ＭＳ Ｐゴシック" charset="0"/>
                <a:cs typeface="ＭＳ Ｐゴシック" charset="0"/>
              </a:rPr>
              <a:t>/ q = </a:t>
            </a:r>
            <a:r>
              <a:rPr lang="en-US" sz="2400" b="1">
                <a:solidFill>
                  <a:srgbClr val="FF3300"/>
                </a:solidFill>
                <a:latin typeface="Arial" charset="0"/>
                <a:ea typeface="ＭＳ Ｐゴシック" charset="0"/>
                <a:cs typeface="ＭＳ Ｐゴシック" charset="0"/>
              </a:rPr>
              <a:t>C x (V</a:t>
            </a:r>
            <a:r>
              <a:rPr lang="en-US" sz="2400" b="1" baseline="-25000">
                <a:solidFill>
                  <a:srgbClr val="FF3300"/>
                </a:solidFill>
                <a:latin typeface="Arial" charset="0"/>
                <a:ea typeface="ＭＳ Ｐゴシック" charset="0"/>
                <a:cs typeface="ＭＳ Ｐゴシック" charset="0"/>
              </a:rPr>
              <a:t>BIAS</a:t>
            </a:r>
            <a:r>
              <a:rPr lang="en-US" sz="2400" b="1">
                <a:solidFill>
                  <a:srgbClr val="FF3300"/>
                </a:solidFill>
                <a:latin typeface="Arial" charset="0"/>
                <a:ea typeface="ＭＳ Ｐゴシック" charset="0"/>
                <a:cs typeface="ＭＳ Ｐゴシック" charset="0"/>
              </a:rPr>
              <a:t>-V</a:t>
            </a:r>
            <a:r>
              <a:rPr lang="en-US" sz="2400" b="1" baseline="-25000">
                <a:solidFill>
                  <a:srgbClr val="FF3300"/>
                </a:solidFill>
                <a:latin typeface="Arial" charset="0"/>
                <a:ea typeface="ＭＳ Ｐゴシック" charset="0"/>
                <a:cs typeface="ＭＳ Ｐゴシック" charset="0"/>
              </a:rPr>
              <a:t>BD</a:t>
            </a:r>
            <a:r>
              <a:rPr lang="en-US" sz="2400" b="1">
                <a:solidFill>
                  <a:srgbClr val="FF3300"/>
                </a:solidFill>
                <a:latin typeface="Arial" charset="0"/>
                <a:ea typeface="ＭＳ Ｐゴシック" charset="0"/>
                <a:cs typeface="ＭＳ Ｐゴシック" charset="0"/>
              </a:rPr>
              <a:t>)/q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="1">
              <a:solidFill>
                <a:srgbClr val="FF3300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b="1">
              <a:solidFill>
                <a:srgbClr val="FF3300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>
                <a:solidFill>
                  <a:srgbClr val="000066"/>
                </a:solidFill>
                <a:latin typeface="Arial" charset="0"/>
                <a:ea typeface="ＭＳ Ｐゴシック" charset="0"/>
                <a:cs typeface="ＭＳ Ｐゴシック" charset="0"/>
              </a:rPr>
              <a:t>The capacitance should be large in order to have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>
                <a:solidFill>
                  <a:srgbClr val="000066"/>
                </a:solidFill>
                <a:latin typeface="Arial" charset="0"/>
                <a:ea typeface="ＭＳ Ｐゴシック" charset="0"/>
                <a:cs typeface="ＭＳ Ｐゴシック" charset="0"/>
              </a:rPr>
              <a:t>a high gain.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>
                <a:solidFill>
                  <a:srgbClr val="000066"/>
                </a:solidFill>
                <a:latin typeface="Arial" charset="0"/>
                <a:ea typeface="ＭＳ Ｐゴシック" charset="0"/>
                <a:cs typeface="ＭＳ Ｐゴシック" charset="0"/>
              </a:rPr>
              <a:t>On the other hand, a large capacitance leads to longer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>
                <a:solidFill>
                  <a:srgbClr val="000066"/>
                </a:solidFill>
                <a:latin typeface="Arial" charset="0"/>
                <a:ea typeface="ＭＳ Ｐゴシック" charset="0"/>
                <a:cs typeface="ＭＳ Ｐゴシック" charset="0"/>
              </a:rPr>
              <a:t>recovery times.</a:t>
            </a:r>
          </a:p>
        </p:txBody>
      </p:sp>
      <p:sp>
        <p:nvSpPr>
          <p:cNvPr id="926725" name="Rectangle 5"/>
          <p:cNvSpPr>
            <a:spLocks noChangeArrowheads="1"/>
          </p:cNvSpPr>
          <p:nvPr/>
        </p:nvSpPr>
        <p:spPr bwMode="auto">
          <a:xfrm>
            <a:off x="722313" y="1779588"/>
            <a:ext cx="6991350" cy="752475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68" tIns="46035" rIns="92068" bIns="46035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it-IT" sz="2400" b="1">
              <a:solidFill>
                <a:srgbClr val="000066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926727" name="Line 7"/>
          <p:cNvSpPr>
            <a:spLocks noChangeShapeType="1"/>
          </p:cNvSpPr>
          <p:nvPr/>
        </p:nvSpPr>
        <p:spPr bwMode="auto">
          <a:xfrm flipV="1">
            <a:off x="4038600" y="4629150"/>
            <a:ext cx="0" cy="1590675"/>
          </a:xfrm>
          <a:prstGeom prst="line">
            <a:avLst/>
          </a:prstGeom>
          <a:noFill/>
          <a:ln w="15875">
            <a:solidFill>
              <a:schemeClr val="bg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68" tIns="46035" rIns="92068" bIns="46035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it-IT" sz="2400" b="1">
              <a:solidFill>
                <a:srgbClr val="000066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926728" name="Line 8"/>
          <p:cNvSpPr>
            <a:spLocks noChangeShapeType="1"/>
          </p:cNvSpPr>
          <p:nvPr/>
        </p:nvSpPr>
        <p:spPr bwMode="auto">
          <a:xfrm flipV="1">
            <a:off x="4033838" y="6224588"/>
            <a:ext cx="2844800" cy="0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68" tIns="46035" rIns="92068" bIns="46035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it-IT" sz="2400" b="1">
              <a:solidFill>
                <a:srgbClr val="000066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926731" name="Text Box 11"/>
          <p:cNvSpPr txBox="1">
            <a:spLocks noChangeArrowheads="1"/>
          </p:cNvSpPr>
          <p:nvPr/>
        </p:nvSpPr>
        <p:spPr bwMode="auto">
          <a:xfrm>
            <a:off x="6419850" y="6176963"/>
            <a:ext cx="1147763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68" tIns="46035" rIns="92068" bIns="46035">
            <a:spAutoFit/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b="1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V</a:t>
            </a:r>
            <a:r>
              <a:rPr lang="en-US" b="1" baseline="-250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BIAS</a:t>
            </a:r>
            <a:r>
              <a:rPr lang="en-US" b="1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-V</a:t>
            </a:r>
            <a:r>
              <a:rPr lang="en-US" b="1" baseline="-250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BD</a:t>
            </a:r>
          </a:p>
        </p:txBody>
      </p:sp>
      <p:sp>
        <p:nvSpPr>
          <p:cNvPr id="926732" name="Text Box 12"/>
          <p:cNvSpPr txBox="1">
            <a:spLocks noChangeArrowheads="1"/>
          </p:cNvSpPr>
          <p:nvPr/>
        </p:nvSpPr>
        <p:spPr bwMode="auto">
          <a:xfrm>
            <a:off x="3305175" y="4514850"/>
            <a:ext cx="7556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68" tIns="46035" rIns="92068" bIns="46035">
            <a:spAutoFit/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b="1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GAIN</a:t>
            </a:r>
          </a:p>
        </p:txBody>
      </p:sp>
      <p:sp>
        <p:nvSpPr>
          <p:cNvPr id="926734" name="Text Box 14"/>
          <p:cNvSpPr txBox="1">
            <a:spLocks noChangeArrowheads="1"/>
          </p:cNvSpPr>
          <p:nvPr/>
        </p:nvSpPr>
        <p:spPr bwMode="auto">
          <a:xfrm>
            <a:off x="5027613" y="4448175"/>
            <a:ext cx="81597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68" tIns="46035" rIns="92068" bIns="46035">
            <a:spAutoFit/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b="1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C</a:t>
            </a:r>
            <a:r>
              <a:rPr lang="en-US" b="1" baseline="-250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2</a:t>
            </a:r>
            <a:r>
              <a:rPr lang="en-US" b="1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&gt;C</a:t>
            </a:r>
            <a:r>
              <a:rPr lang="en-US" b="1" baseline="-250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1</a:t>
            </a:r>
          </a:p>
        </p:txBody>
      </p:sp>
      <p:sp>
        <p:nvSpPr>
          <p:cNvPr id="926737" name="Line 17"/>
          <p:cNvSpPr>
            <a:spLocks noChangeShapeType="1"/>
          </p:cNvSpPr>
          <p:nvPr/>
        </p:nvSpPr>
        <p:spPr bwMode="auto">
          <a:xfrm flipV="1">
            <a:off x="4041775" y="5227638"/>
            <a:ext cx="2085975" cy="996950"/>
          </a:xfrm>
          <a:prstGeom prst="line">
            <a:avLst/>
          </a:prstGeom>
          <a:noFill/>
          <a:ln w="19050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68" tIns="46035" rIns="92068" bIns="46035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it-IT" sz="2400" b="1">
              <a:solidFill>
                <a:srgbClr val="000066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926738" name="Line 18"/>
          <p:cNvSpPr>
            <a:spLocks noChangeShapeType="1"/>
          </p:cNvSpPr>
          <p:nvPr/>
        </p:nvSpPr>
        <p:spPr bwMode="auto">
          <a:xfrm flipV="1">
            <a:off x="4041775" y="4859338"/>
            <a:ext cx="1363663" cy="1365250"/>
          </a:xfrm>
          <a:prstGeom prst="line">
            <a:avLst/>
          </a:prstGeom>
          <a:noFill/>
          <a:ln w="19050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68" tIns="46035" rIns="92068" bIns="46035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it-IT" sz="2400" b="1">
              <a:solidFill>
                <a:srgbClr val="000066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926739" name="Text Box 19"/>
          <p:cNvSpPr txBox="1">
            <a:spLocks noChangeArrowheads="1"/>
          </p:cNvSpPr>
          <p:nvPr/>
        </p:nvSpPr>
        <p:spPr bwMode="auto">
          <a:xfrm>
            <a:off x="6203950" y="4973638"/>
            <a:ext cx="433388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68" tIns="46035" rIns="92068" bIns="46035">
            <a:spAutoFit/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b="1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C</a:t>
            </a:r>
            <a:r>
              <a:rPr lang="en-US" b="1" baseline="-250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8080334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00" y="59280"/>
            <a:ext cx="9042400" cy="5372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616385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7867" y="114433"/>
            <a:ext cx="8635999" cy="6681537"/>
          </a:xfrm>
          <a:prstGeom prst="rect">
            <a:avLst/>
          </a:prstGeom>
          <a:ln>
            <a:solidFill>
              <a:srgbClr val="000000"/>
            </a:solidFill>
          </a:ln>
        </p:spPr>
      </p:pic>
    </p:spTree>
    <p:extLst>
      <p:ext uri="{BB962C8B-B14F-4D97-AF65-F5344CB8AC3E}">
        <p14:creationId xmlns:p14="http://schemas.microsoft.com/office/powerpoint/2010/main" val="2259523981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0443"/>
            <a:ext cx="9144000" cy="5691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242625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44" y="84677"/>
            <a:ext cx="9043553" cy="5431367"/>
          </a:xfrm>
          <a:prstGeom prst="rect">
            <a:avLst/>
          </a:prstGeom>
        </p:spPr>
      </p:pic>
      <p:pic>
        <p:nvPicPr>
          <p:cNvPr id="3" name="Immagin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5865" y="4165603"/>
            <a:ext cx="2887752" cy="2573866"/>
          </a:xfrm>
          <a:prstGeom prst="rect">
            <a:avLst/>
          </a:prstGeom>
          <a:ln>
            <a:solidFill>
              <a:srgbClr val="000000"/>
            </a:solidFill>
          </a:ln>
        </p:spPr>
      </p:pic>
      <p:sp>
        <p:nvSpPr>
          <p:cNvPr id="4" name="CasellaDiTesto 3"/>
          <p:cNvSpPr txBox="1"/>
          <p:nvPr/>
        </p:nvSpPr>
        <p:spPr>
          <a:xfrm>
            <a:off x="6405036" y="3729566"/>
            <a:ext cx="258233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it-IT" sz="2800"/>
              <a:t>+</a:t>
            </a:r>
          </a:p>
        </p:txBody>
      </p:sp>
      <p:sp>
        <p:nvSpPr>
          <p:cNvPr id="5" name="CasellaDiTesto 4"/>
          <p:cNvSpPr txBox="1"/>
          <p:nvPr/>
        </p:nvSpPr>
        <p:spPr>
          <a:xfrm>
            <a:off x="6379635" y="5135033"/>
            <a:ext cx="258233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it-IT" sz="2800"/>
              <a:t>-</a:t>
            </a:r>
          </a:p>
        </p:txBody>
      </p:sp>
    </p:spTree>
    <p:extLst>
      <p:ext uri="{BB962C8B-B14F-4D97-AF65-F5344CB8AC3E}">
        <p14:creationId xmlns:p14="http://schemas.microsoft.com/office/powerpoint/2010/main" val="134419456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" y="635000"/>
            <a:ext cx="9067800" cy="5588000"/>
          </a:xfrm>
          <a:prstGeom prst="rect">
            <a:avLst/>
          </a:prstGeom>
        </p:spPr>
      </p:pic>
      <p:sp>
        <p:nvSpPr>
          <p:cNvPr id="3" name="CasellaDiTesto 2"/>
          <p:cNvSpPr txBox="1"/>
          <p:nvPr/>
        </p:nvSpPr>
        <p:spPr>
          <a:xfrm>
            <a:off x="6002860" y="1329261"/>
            <a:ext cx="31240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000" b="1"/>
              <a:t>+</a:t>
            </a:r>
          </a:p>
        </p:txBody>
      </p:sp>
      <p:sp>
        <p:nvSpPr>
          <p:cNvPr id="4" name="CasellaDiTesto 3"/>
          <p:cNvSpPr txBox="1"/>
          <p:nvPr/>
        </p:nvSpPr>
        <p:spPr>
          <a:xfrm>
            <a:off x="6315265" y="3186609"/>
            <a:ext cx="2631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000" b="1"/>
              <a:t>-</a:t>
            </a:r>
          </a:p>
        </p:txBody>
      </p:sp>
      <p:sp>
        <p:nvSpPr>
          <p:cNvPr id="5" name="Rettangolo 4"/>
          <p:cNvSpPr/>
          <p:nvPr/>
        </p:nvSpPr>
        <p:spPr>
          <a:xfrm>
            <a:off x="647700" y="4927600"/>
            <a:ext cx="3924300" cy="1295400"/>
          </a:xfrm>
          <a:prstGeom prst="rect">
            <a:avLst/>
          </a:prstGeom>
          <a:noFill/>
          <a:ln w="57150" cmpd="sng">
            <a:solidFill>
              <a:srgbClr val="FF66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" name="Rettangolo 5"/>
          <p:cNvSpPr/>
          <p:nvPr/>
        </p:nvSpPr>
        <p:spPr>
          <a:xfrm>
            <a:off x="647700" y="3276600"/>
            <a:ext cx="3924300" cy="1562100"/>
          </a:xfrm>
          <a:prstGeom prst="rect">
            <a:avLst/>
          </a:prstGeom>
          <a:noFill/>
          <a:ln w="57150" cmpd="sng">
            <a:solidFill>
              <a:srgbClr val="3366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" name="CasellaDiTesto 6"/>
          <p:cNvSpPr txBox="1"/>
          <p:nvPr/>
        </p:nvSpPr>
        <p:spPr>
          <a:xfrm>
            <a:off x="8458915" y="3076545"/>
            <a:ext cx="31240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000" b="1"/>
              <a:t>+</a:t>
            </a:r>
          </a:p>
        </p:txBody>
      </p:sp>
    </p:spTree>
    <p:extLst>
      <p:ext uri="{BB962C8B-B14F-4D97-AF65-F5344CB8AC3E}">
        <p14:creationId xmlns:p14="http://schemas.microsoft.com/office/powerpoint/2010/main" val="130293209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754" y="128645"/>
            <a:ext cx="7911445" cy="4887963"/>
          </a:xfrm>
          <a:prstGeom prst="rect">
            <a:avLst/>
          </a:prstGeom>
        </p:spPr>
      </p:pic>
      <p:sp>
        <p:nvSpPr>
          <p:cNvPr id="3" name="Rettangolo 2"/>
          <p:cNvSpPr/>
          <p:nvPr/>
        </p:nvSpPr>
        <p:spPr>
          <a:xfrm>
            <a:off x="897467" y="5205569"/>
            <a:ext cx="67564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000" b="1"/>
              <a:t>The noise rate decreases as the temperature becomes lower. The temperature coefficient of noise rate at 0.5 p.e. threshold is −5 %/◦ C. There is a factor 2 reduction of the dark count every 8°C </a:t>
            </a:r>
          </a:p>
        </p:txBody>
      </p:sp>
    </p:spTree>
    <p:extLst>
      <p:ext uri="{BB962C8B-B14F-4D97-AF65-F5344CB8AC3E}">
        <p14:creationId xmlns:p14="http://schemas.microsoft.com/office/powerpoint/2010/main" val="147953899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4923" y="50799"/>
            <a:ext cx="6885343" cy="3691813"/>
          </a:xfrm>
          <a:prstGeom prst="rect">
            <a:avLst/>
          </a:prstGeom>
          <a:ln>
            <a:solidFill>
              <a:srgbClr val="000000"/>
            </a:solidFill>
          </a:ln>
        </p:spPr>
      </p:pic>
      <p:pic>
        <p:nvPicPr>
          <p:cNvPr id="3" name="Immagin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83443" y="3877733"/>
            <a:ext cx="4014647" cy="2806700"/>
          </a:xfrm>
          <a:prstGeom prst="rect">
            <a:avLst/>
          </a:prstGeom>
          <a:ln>
            <a:solidFill>
              <a:srgbClr val="000000"/>
            </a:solidFill>
          </a:ln>
        </p:spPr>
      </p:pic>
    </p:spTree>
    <p:extLst>
      <p:ext uri="{BB962C8B-B14F-4D97-AF65-F5344CB8AC3E}">
        <p14:creationId xmlns:p14="http://schemas.microsoft.com/office/powerpoint/2010/main" val="893874257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700"/>
            <a:ext cx="9144000" cy="6826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3998472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670" y="33870"/>
            <a:ext cx="3579863" cy="3395534"/>
          </a:xfrm>
          <a:prstGeom prst="rect">
            <a:avLst/>
          </a:prstGeom>
          <a:ln>
            <a:solidFill>
              <a:srgbClr val="000000"/>
            </a:solidFill>
          </a:ln>
        </p:spPr>
      </p:pic>
      <p:pic>
        <p:nvPicPr>
          <p:cNvPr id="4" name="Immagin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70399" y="84669"/>
            <a:ext cx="3499449" cy="3433244"/>
          </a:xfrm>
          <a:prstGeom prst="rect">
            <a:avLst/>
          </a:prstGeom>
          <a:ln>
            <a:solidFill>
              <a:srgbClr val="000000"/>
            </a:solidFill>
          </a:ln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42925" y="3683002"/>
            <a:ext cx="3081868" cy="3081868"/>
          </a:xfrm>
          <a:prstGeom prst="rect">
            <a:avLst/>
          </a:prstGeom>
          <a:ln>
            <a:solidFill>
              <a:srgbClr val="000000"/>
            </a:solidFill>
          </a:ln>
        </p:spPr>
      </p:pic>
      <p:pic>
        <p:nvPicPr>
          <p:cNvPr id="2" name="Immagin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6399" y="3530613"/>
            <a:ext cx="3062657" cy="3275569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795530167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900" y="850900"/>
            <a:ext cx="8966200" cy="515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3818838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4285" y="190500"/>
            <a:ext cx="4711172" cy="1130094"/>
          </a:xfrm>
          <a:prstGeom prst="rect">
            <a:avLst/>
          </a:prstGeom>
        </p:spPr>
      </p:pic>
      <p:pic>
        <p:nvPicPr>
          <p:cNvPr id="3" name="Immagin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737" y="1296464"/>
            <a:ext cx="4746625" cy="1601445"/>
          </a:xfrm>
          <a:prstGeom prst="rect">
            <a:avLst/>
          </a:prstGeom>
        </p:spPr>
      </p:pic>
      <p:pic>
        <p:nvPicPr>
          <p:cNvPr id="4" name="Immagin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2737" y="3008276"/>
            <a:ext cx="4618984" cy="672113"/>
          </a:xfrm>
          <a:prstGeom prst="rect">
            <a:avLst/>
          </a:prstGeom>
        </p:spPr>
      </p:pic>
      <p:grpSp>
        <p:nvGrpSpPr>
          <p:cNvPr id="22" name="Group 22"/>
          <p:cNvGrpSpPr>
            <a:grpSpLocks/>
          </p:cNvGrpSpPr>
          <p:nvPr/>
        </p:nvGrpSpPr>
        <p:grpSpPr bwMode="auto">
          <a:xfrm>
            <a:off x="5527675" y="188418"/>
            <a:ext cx="3094038" cy="1406525"/>
            <a:chOff x="678" y="2075"/>
            <a:chExt cx="1949" cy="886"/>
          </a:xfrm>
        </p:grpSpPr>
        <p:sp>
          <p:nvSpPr>
            <p:cNvPr id="23" name="Rectangle 5"/>
            <p:cNvSpPr>
              <a:spLocks noChangeArrowheads="1"/>
            </p:cNvSpPr>
            <p:nvPr/>
          </p:nvSpPr>
          <p:spPr bwMode="auto">
            <a:xfrm>
              <a:off x="678" y="2243"/>
              <a:ext cx="1949" cy="556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tx2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68" tIns="46035" rIns="92068" bIns="46035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4" name="Rectangle 6"/>
            <p:cNvSpPr>
              <a:spLocks noChangeArrowheads="1"/>
            </p:cNvSpPr>
            <p:nvPr/>
          </p:nvSpPr>
          <p:spPr bwMode="auto">
            <a:xfrm>
              <a:off x="783" y="2243"/>
              <a:ext cx="620" cy="112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6600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68" tIns="46035" rIns="92068" bIns="46035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5" name="Rectangle 7"/>
            <p:cNvSpPr>
              <a:spLocks noChangeArrowheads="1"/>
            </p:cNvSpPr>
            <p:nvPr/>
          </p:nvSpPr>
          <p:spPr bwMode="auto">
            <a:xfrm>
              <a:off x="1932" y="2244"/>
              <a:ext cx="638" cy="111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6600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68" tIns="46035" rIns="92068" bIns="46035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6" name="Rectangle 8"/>
            <p:cNvSpPr>
              <a:spLocks noChangeArrowheads="1"/>
            </p:cNvSpPr>
            <p:nvPr/>
          </p:nvSpPr>
          <p:spPr bwMode="auto">
            <a:xfrm>
              <a:off x="1033" y="2240"/>
              <a:ext cx="295" cy="556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68" tIns="46035" rIns="92068" bIns="46035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7" name="Rectangle 9"/>
            <p:cNvSpPr>
              <a:spLocks noChangeArrowheads="1"/>
            </p:cNvSpPr>
            <p:nvPr/>
          </p:nvSpPr>
          <p:spPr bwMode="auto">
            <a:xfrm>
              <a:off x="1095" y="2243"/>
              <a:ext cx="177" cy="553"/>
            </a:xfrm>
            <a:prstGeom prst="rect">
              <a:avLst/>
            </a:prstGeom>
            <a:solidFill>
              <a:srgbClr val="FF66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68" tIns="46035" rIns="92068" bIns="46035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8" name="Rectangle 10"/>
            <p:cNvSpPr>
              <a:spLocks noChangeArrowheads="1"/>
            </p:cNvSpPr>
            <p:nvPr/>
          </p:nvSpPr>
          <p:spPr bwMode="auto">
            <a:xfrm>
              <a:off x="1150" y="2243"/>
              <a:ext cx="61" cy="551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68" tIns="46035" rIns="92068" bIns="46035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9" name="Freeform 11"/>
            <p:cNvSpPr>
              <a:spLocks/>
            </p:cNvSpPr>
            <p:nvPr/>
          </p:nvSpPr>
          <p:spPr bwMode="auto">
            <a:xfrm rot="907440">
              <a:off x="1182" y="2444"/>
              <a:ext cx="262" cy="258"/>
            </a:xfrm>
            <a:custGeom>
              <a:avLst/>
              <a:gdLst>
                <a:gd name="T0" fmla="*/ 0 w 270"/>
                <a:gd name="T1" fmla="*/ 71 h 305"/>
                <a:gd name="T2" fmla="*/ 84 w 270"/>
                <a:gd name="T3" fmla="*/ 23 h 305"/>
                <a:gd name="T4" fmla="*/ 39 w 270"/>
                <a:gd name="T5" fmla="*/ 209 h 305"/>
                <a:gd name="T6" fmla="*/ 180 w 270"/>
                <a:gd name="T7" fmla="*/ 113 h 305"/>
                <a:gd name="T8" fmla="*/ 114 w 270"/>
                <a:gd name="T9" fmla="*/ 284 h 305"/>
                <a:gd name="T10" fmla="*/ 252 w 270"/>
                <a:gd name="T11" fmla="*/ 218 h 305"/>
                <a:gd name="T12" fmla="*/ 225 w 270"/>
                <a:gd name="T13" fmla="*/ 305 h 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0" h="305">
                  <a:moveTo>
                    <a:pt x="0" y="71"/>
                  </a:moveTo>
                  <a:cubicBezTo>
                    <a:pt x="39" y="35"/>
                    <a:pt x="78" y="0"/>
                    <a:pt x="84" y="23"/>
                  </a:cubicBezTo>
                  <a:cubicBezTo>
                    <a:pt x="90" y="46"/>
                    <a:pt x="23" y="194"/>
                    <a:pt x="39" y="209"/>
                  </a:cubicBezTo>
                  <a:cubicBezTo>
                    <a:pt x="55" y="224"/>
                    <a:pt x="168" y="101"/>
                    <a:pt x="180" y="113"/>
                  </a:cubicBezTo>
                  <a:cubicBezTo>
                    <a:pt x="192" y="125"/>
                    <a:pt x="102" y="267"/>
                    <a:pt x="114" y="284"/>
                  </a:cubicBezTo>
                  <a:cubicBezTo>
                    <a:pt x="126" y="301"/>
                    <a:pt x="234" y="215"/>
                    <a:pt x="252" y="218"/>
                  </a:cubicBezTo>
                  <a:cubicBezTo>
                    <a:pt x="270" y="221"/>
                    <a:pt x="247" y="263"/>
                    <a:pt x="225" y="305"/>
                  </a:cubicBezTo>
                </a:path>
              </a:pathLst>
            </a:custGeom>
            <a:noFill/>
            <a:ln w="9525" cap="flat" cmpd="sng">
              <a:solidFill>
                <a:srgbClr val="000000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68" tIns="46035" rIns="92068" bIns="46035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0" name="Line 12"/>
            <p:cNvSpPr>
              <a:spLocks noChangeShapeType="1"/>
            </p:cNvSpPr>
            <p:nvPr/>
          </p:nvSpPr>
          <p:spPr bwMode="auto">
            <a:xfrm>
              <a:off x="1170" y="2367"/>
              <a:ext cx="332" cy="59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68" tIns="46035" rIns="92068" bIns="46035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1" name="Freeform 13"/>
            <p:cNvSpPr>
              <a:spLocks/>
            </p:cNvSpPr>
            <p:nvPr/>
          </p:nvSpPr>
          <p:spPr bwMode="auto">
            <a:xfrm rot="-1654033">
              <a:off x="1399" y="2346"/>
              <a:ext cx="262" cy="258"/>
            </a:xfrm>
            <a:custGeom>
              <a:avLst/>
              <a:gdLst>
                <a:gd name="T0" fmla="*/ 0 w 270"/>
                <a:gd name="T1" fmla="*/ 71 h 305"/>
                <a:gd name="T2" fmla="*/ 84 w 270"/>
                <a:gd name="T3" fmla="*/ 23 h 305"/>
                <a:gd name="T4" fmla="*/ 39 w 270"/>
                <a:gd name="T5" fmla="*/ 209 h 305"/>
                <a:gd name="T6" fmla="*/ 180 w 270"/>
                <a:gd name="T7" fmla="*/ 113 h 305"/>
                <a:gd name="T8" fmla="*/ 114 w 270"/>
                <a:gd name="T9" fmla="*/ 284 h 305"/>
                <a:gd name="T10" fmla="*/ 252 w 270"/>
                <a:gd name="T11" fmla="*/ 218 h 305"/>
                <a:gd name="T12" fmla="*/ 225 w 270"/>
                <a:gd name="T13" fmla="*/ 305 h 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0" h="305">
                  <a:moveTo>
                    <a:pt x="0" y="71"/>
                  </a:moveTo>
                  <a:cubicBezTo>
                    <a:pt x="39" y="35"/>
                    <a:pt x="78" y="0"/>
                    <a:pt x="84" y="23"/>
                  </a:cubicBezTo>
                  <a:cubicBezTo>
                    <a:pt x="90" y="46"/>
                    <a:pt x="23" y="194"/>
                    <a:pt x="39" y="209"/>
                  </a:cubicBezTo>
                  <a:cubicBezTo>
                    <a:pt x="55" y="224"/>
                    <a:pt x="168" y="101"/>
                    <a:pt x="180" y="113"/>
                  </a:cubicBezTo>
                  <a:cubicBezTo>
                    <a:pt x="192" y="125"/>
                    <a:pt x="102" y="267"/>
                    <a:pt x="114" y="284"/>
                  </a:cubicBezTo>
                  <a:cubicBezTo>
                    <a:pt x="126" y="301"/>
                    <a:pt x="234" y="215"/>
                    <a:pt x="252" y="218"/>
                  </a:cubicBezTo>
                  <a:cubicBezTo>
                    <a:pt x="270" y="221"/>
                    <a:pt x="247" y="263"/>
                    <a:pt x="225" y="305"/>
                  </a:cubicBezTo>
                </a:path>
              </a:pathLst>
            </a:custGeom>
            <a:noFill/>
            <a:ln w="9525" cap="flat" cmpd="sng">
              <a:solidFill>
                <a:srgbClr val="000000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68" tIns="46035" rIns="92068" bIns="46035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2" name="Line 14"/>
            <p:cNvSpPr>
              <a:spLocks noChangeShapeType="1"/>
            </p:cNvSpPr>
            <p:nvPr/>
          </p:nvSpPr>
          <p:spPr bwMode="auto">
            <a:xfrm>
              <a:off x="1234" y="2372"/>
              <a:ext cx="866" cy="27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68" tIns="46035" rIns="92068" bIns="46035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3" name="Oval 15"/>
            <p:cNvSpPr>
              <a:spLocks noChangeArrowheads="1"/>
            </p:cNvSpPr>
            <p:nvPr/>
          </p:nvSpPr>
          <p:spPr bwMode="auto">
            <a:xfrm>
              <a:off x="2106" y="2601"/>
              <a:ext cx="54" cy="47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68" tIns="46035" rIns="92068" bIns="46035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4" name="Oval 16"/>
            <p:cNvSpPr>
              <a:spLocks noChangeArrowheads="1"/>
            </p:cNvSpPr>
            <p:nvPr/>
          </p:nvSpPr>
          <p:spPr bwMode="auto">
            <a:xfrm>
              <a:off x="2072" y="2670"/>
              <a:ext cx="54" cy="47"/>
            </a:xfrm>
            <a:prstGeom prst="ellipse">
              <a:avLst/>
            </a:prstGeom>
            <a:solidFill>
              <a:srgbClr val="008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68" tIns="46035" rIns="92068" bIns="46035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5" name="Line 17"/>
            <p:cNvSpPr>
              <a:spLocks noChangeShapeType="1"/>
            </p:cNvSpPr>
            <p:nvPr/>
          </p:nvSpPr>
          <p:spPr bwMode="auto">
            <a:xfrm flipV="1">
              <a:off x="2129" y="2507"/>
              <a:ext cx="0" cy="9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68" tIns="46035" rIns="92068" bIns="46035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6" name="Line 18"/>
            <p:cNvSpPr>
              <a:spLocks noChangeShapeType="1"/>
            </p:cNvSpPr>
            <p:nvPr/>
          </p:nvSpPr>
          <p:spPr bwMode="auto">
            <a:xfrm>
              <a:off x="2100" y="2717"/>
              <a:ext cx="0" cy="6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68" tIns="46035" rIns="92068" bIns="46035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7" name="Text Box 19"/>
            <p:cNvSpPr txBox="1">
              <a:spLocks noChangeArrowheads="1"/>
            </p:cNvSpPr>
            <p:nvPr/>
          </p:nvSpPr>
          <p:spPr bwMode="auto">
            <a:xfrm>
              <a:off x="911" y="2075"/>
              <a:ext cx="378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68" tIns="46035" rIns="92068" bIns="46035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cell1</a:t>
              </a:r>
            </a:p>
          </p:txBody>
        </p:sp>
        <p:sp>
          <p:nvSpPr>
            <p:cNvPr id="38" name="Text Box 20"/>
            <p:cNvSpPr txBox="1">
              <a:spLocks noChangeArrowheads="1"/>
            </p:cNvSpPr>
            <p:nvPr/>
          </p:nvSpPr>
          <p:spPr bwMode="auto">
            <a:xfrm>
              <a:off x="2042" y="2076"/>
              <a:ext cx="378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68" tIns="46035" rIns="92068" bIns="46035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cell2</a:t>
              </a:r>
            </a:p>
          </p:txBody>
        </p:sp>
      </p:grpSp>
      <p:grpSp>
        <p:nvGrpSpPr>
          <p:cNvPr id="50" name="Group 42"/>
          <p:cNvGrpSpPr>
            <a:grpSpLocks/>
          </p:cNvGrpSpPr>
          <p:nvPr/>
        </p:nvGrpSpPr>
        <p:grpSpPr bwMode="auto">
          <a:xfrm>
            <a:off x="5521326" y="2242013"/>
            <a:ext cx="3100387" cy="1150937"/>
            <a:chOff x="2685" y="3409"/>
            <a:chExt cx="1953" cy="725"/>
          </a:xfrm>
        </p:grpSpPr>
        <p:sp>
          <p:nvSpPr>
            <p:cNvPr id="51" name="Rectangle 25"/>
            <p:cNvSpPr>
              <a:spLocks noChangeArrowheads="1"/>
            </p:cNvSpPr>
            <p:nvPr/>
          </p:nvSpPr>
          <p:spPr bwMode="auto">
            <a:xfrm>
              <a:off x="2793" y="3577"/>
              <a:ext cx="620" cy="112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6600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68" tIns="46035" rIns="92068" bIns="46035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2" name="Rectangle 26"/>
            <p:cNvSpPr>
              <a:spLocks noChangeArrowheads="1"/>
            </p:cNvSpPr>
            <p:nvPr/>
          </p:nvSpPr>
          <p:spPr bwMode="auto">
            <a:xfrm>
              <a:off x="3942" y="3578"/>
              <a:ext cx="638" cy="111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6600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68" tIns="46035" rIns="92068" bIns="46035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3" name="Rectangle 27"/>
            <p:cNvSpPr>
              <a:spLocks noChangeArrowheads="1"/>
            </p:cNvSpPr>
            <p:nvPr/>
          </p:nvSpPr>
          <p:spPr bwMode="auto">
            <a:xfrm>
              <a:off x="3043" y="3574"/>
              <a:ext cx="295" cy="556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68" tIns="46035" rIns="92068" bIns="46035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4" name="Rectangle 28"/>
            <p:cNvSpPr>
              <a:spLocks noChangeArrowheads="1"/>
            </p:cNvSpPr>
            <p:nvPr/>
          </p:nvSpPr>
          <p:spPr bwMode="auto">
            <a:xfrm>
              <a:off x="3105" y="3577"/>
              <a:ext cx="177" cy="553"/>
            </a:xfrm>
            <a:prstGeom prst="rect">
              <a:avLst/>
            </a:prstGeom>
            <a:solidFill>
              <a:srgbClr val="FF66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68" tIns="46035" rIns="92068" bIns="46035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5" name="Rectangle 29"/>
            <p:cNvSpPr>
              <a:spLocks noChangeArrowheads="1"/>
            </p:cNvSpPr>
            <p:nvPr/>
          </p:nvSpPr>
          <p:spPr bwMode="auto">
            <a:xfrm>
              <a:off x="3160" y="3577"/>
              <a:ext cx="61" cy="551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68" tIns="46035" rIns="92068" bIns="46035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6" name="Freeform 32"/>
            <p:cNvSpPr>
              <a:spLocks/>
            </p:cNvSpPr>
            <p:nvPr/>
          </p:nvSpPr>
          <p:spPr bwMode="auto">
            <a:xfrm rot="-1654033">
              <a:off x="3265" y="3620"/>
              <a:ext cx="262" cy="258"/>
            </a:xfrm>
            <a:custGeom>
              <a:avLst/>
              <a:gdLst>
                <a:gd name="T0" fmla="*/ 0 w 270"/>
                <a:gd name="T1" fmla="*/ 71 h 305"/>
                <a:gd name="T2" fmla="*/ 84 w 270"/>
                <a:gd name="T3" fmla="*/ 23 h 305"/>
                <a:gd name="T4" fmla="*/ 39 w 270"/>
                <a:gd name="T5" fmla="*/ 209 h 305"/>
                <a:gd name="T6" fmla="*/ 180 w 270"/>
                <a:gd name="T7" fmla="*/ 113 h 305"/>
                <a:gd name="T8" fmla="*/ 114 w 270"/>
                <a:gd name="T9" fmla="*/ 284 h 305"/>
                <a:gd name="T10" fmla="*/ 252 w 270"/>
                <a:gd name="T11" fmla="*/ 218 h 305"/>
                <a:gd name="T12" fmla="*/ 225 w 270"/>
                <a:gd name="T13" fmla="*/ 305 h 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0" h="305">
                  <a:moveTo>
                    <a:pt x="0" y="71"/>
                  </a:moveTo>
                  <a:cubicBezTo>
                    <a:pt x="39" y="35"/>
                    <a:pt x="78" y="0"/>
                    <a:pt x="84" y="23"/>
                  </a:cubicBezTo>
                  <a:cubicBezTo>
                    <a:pt x="90" y="46"/>
                    <a:pt x="23" y="194"/>
                    <a:pt x="39" y="209"/>
                  </a:cubicBezTo>
                  <a:cubicBezTo>
                    <a:pt x="55" y="224"/>
                    <a:pt x="168" y="101"/>
                    <a:pt x="180" y="113"/>
                  </a:cubicBezTo>
                  <a:cubicBezTo>
                    <a:pt x="192" y="125"/>
                    <a:pt x="102" y="267"/>
                    <a:pt x="114" y="284"/>
                  </a:cubicBezTo>
                  <a:cubicBezTo>
                    <a:pt x="126" y="301"/>
                    <a:pt x="234" y="215"/>
                    <a:pt x="252" y="218"/>
                  </a:cubicBezTo>
                  <a:cubicBezTo>
                    <a:pt x="270" y="221"/>
                    <a:pt x="247" y="263"/>
                    <a:pt x="225" y="305"/>
                  </a:cubicBezTo>
                </a:path>
              </a:pathLst>
            </a:custGeom>
            <a:noFill/>
            <a:ln w="9525" cap="flat" cmpd="sng">
              <a:solidFill>
                <a:srgbClr val="000000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68" tIns="46035" rIns="92068" bIns="46035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7" name="Text Box 38"/>
            <p:cNvSpPr txBox="1">
              <a:spLocks noChangeArrowheads="1"/>
            </p:cNvSpPr>
            <p:nvPr/>
          </p:nvSpPr>
          <p:spPr bwMode="auto">
            <a:xfrm>
              <a:off x="2921" y="3409"/>
              <a:ext cx="378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68" tIns="46035" rIns="92068" bIns="46035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cell1</a:t>
              </a:r>
            </a:p>
          </p:txBody>
        </p:sp>
        <p:sp>
          <p:nvSpPr>
            <p:cNvPr id="58" name="Text Box 39"/>
            <p:cNvSpPr txBox="1">
              <a:spLocks noChangeArrowheads="1"/>
            </p:cNvSpPr>
            <p:nvPr/>
          </p:nvSpPr>
          <p:spPr bwMode="auto">
            <a:xfrm>
              <a:off x="4052" y="3410"/>
              <a:ext cx="378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68" tIns="46035" rIns="92068" bIns="46035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cell2</a:t>
              </a:r>
            </a:p>
          </p:txBody>
        </p:sp>
        <p:sp>
          <p:nvSpPr>
            <p:cNvPr id="59" name="Freeform 40"/>
            <p:cNvSpPr>
              <a:spLocks/>
            </p:cNvSpPr>
            <p:nvPr/>
          </p:nvSpPr>
          <p:spPr bwMode="auto">
            <a:xfrm>
              <a:off x="2685" y="3573"/>
              <a:ext cx="1953" cy="561"/>
            </a:xfrm>
            <a:custGeom>
              <a:avLst/>
              <a:gdLst>
                <a:gd name="T0" fmla="*/ 0 w 1953"/>
                <a:gd name="T1" fmla="*/ 3 h 561"/>
                <a:gd name="T2" fmla="*/ 810 w 1953"/>
                <a:gd name="T3" fmla="*/ 0 h 561"/>
                <a:gd name="T4" fmla="*/ 969 w 1953"/>
                <a:gd name="T5" fmla="*/ 510 h 561"/>
                <a:gd name="T6" fmla="*/ 1137 w 1953"/>
                <a:gd name="T7" fmla="*/ 3 h 561"/>
                <a:gd name="T8" fmla="*/ 1953 w 1953"/>
                <a:gd name="T9" fmla="*/ 3 h 561"/>
                <a:gd name="T10" fmla="*/ 1953 w 1953"/>
                <a:gd name="T11" fmla="*/ 561 h 561"/>
                <a:gd name="T12" fmla="*/ 3 w 1953"/>
                <a:gd name="T13" fmla="*/ 561 h 561"/>
                <a:gd name="T14" fmla="*/ 0 w 1953"/>
                <a:gd name="T15" fmla="*/ 3 h 5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953" h="561">
                  <a:moveTo>
                    <a:pt x="0" y="3"/>
                  </a:moveTo>
                  <a:lnTo>
                    <a:pt x="810" y="0"/>
                  </a:lnTo>
                  <a:lnTo>
                    <a:pt x="969" y="510"/>
                  </a:lnTo>
                  <a:lnTo>
                    <a:pt x="1137" y="3"/>
                  </a:lnTo>
                  <a:lnTo>
                    <a:pt x="1953" y="3"/>
                  </a:lnTo>
                  <a:lnTo>
                    <a:pt x="1953" y="561"/>
                  </a:lnTo>
                  <a:lnTo>
                    <a:pt x="3" y="561"/>
                  </a:lnTo>
                  <a:lnTo>
                    <a:pt x="0" y="3"/>
                  </a:lnTo>
                  <a:close/>
                </a:path>
              </a:pathLst>
            </a:custGeom>
            <a:noFill/>
            <a:ln w="9525" cap="flat" cmpd="sng">
              <a:solidFill>
                <a:srgbClr val="000000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68" tIns="46035" rIns="92068" bIns="46035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0" name="Freeform 41"/>
            <p:cNvSpPr>
              <a:spLocks/>
            </p:cNvSpPr>
            <p:nvPr/>
          </p:nvSpPr>
          <p:spPr bwMode="auto">
            <a:xfrm>
              <a:off x="3003" y="3705"/>
              <a:ext cx="567" cy="414"/>
            </a:xfrm>
            <a:custGeom>
              <a:avLst/>
              <a:gdLst>
                <a:gd name="T0" fmla="*/ 213 w 567"/>
                <a:gd name="T1" fmla="*/ 0 h 414"/>
                <a:gd name="T2" fmla="*/ 567 w 567"/>
                <a:gd name="T3" fmla="*/ 129 h 414"/>
                <a:gd name="T4" fmla="*/ 0 w 567"/>
                <a:gd name="T5" fmla="*/ 414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67" h="414">
                  <a:moveTo>
                    <a:pt x="213" y="0"/>
                  </a:moveTo>
                  <a:lnTo>
                    <a:pt x="567" y="129"/>
                  </a:lnTo>
                  <a:lnTo>
                    <a:pt x="0" y="414"/>
                  </a:lnTo>
                </a:path>
              </a:pathLst>
            </a:cu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68" tIns="46035" rIns="92068" bIns="46035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61" name="Rettangolo 60"/>
          <p:cNvSpPr/>
          <p:nvPr/>
        </p:nvSpPr>
        <p:spPr>
          <a:xfrm>
            <a:off x="103188" y="5198458"/>
            <a:ext cx="4572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u="sng">
                <a:solidFill>
                  <a:srgbClr val="000066"/>
                </a:solidFill>
                <a:latin typeface="Arial" charset="0"/>
                <a:ea typeface="ＭＳ Ｐゴシック" charset="0"/>
              </a:rPr>
              <a:t>Solutions</a:t>
            </a:r>
            <a:r>
              <a:rPr lang="en-US" sz="2400">
                <a:solidFill>
                  <a:srgbClr val="000066"/>
                </a:solidFill>
                <a:latin typeface="Arial" charset="0"/>
                <a:ea typeface="ＭＳ Ｐゴシック" charset="0"/>
              </a:rPr>
              <a:t>:</a:t>
            </a: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en-US" sz="2400">
                <a:solidFill>
                  <a:srgbClr val="000066"/>
                </a:solidFill>
                <a:latin typeface="Arial" charset="0"/>
                <a:ea typeface="ＭＳ Ｐゴシック" charset="0"/>
              </a:rPr>
              <a:t> operate at low over-voltage =&gt; low gain =&gt; few photons emitted</a:t>
            </a: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en-US" sz="2400">
                <a:solidFill>
                  <a:srgbClr val="000066"/>
                </a:solidFill>
                <a:latin typeface="Arial" charset="0"/>
                <a:ea typeface="ＭＳ Ｐゴシック" charset="0"/>
              </a:rPr>
              <a:t> optical isolation structure:</a:t>
            </a:r>
          </a:p>
        </p:txBody>
      </p:sp>
      <p:pic>
        <p:nvPicPr>
          <p:cNvPr id="62" name="Immagine 6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51488" y="3885223"/>
            <a:ext cx="2978150" cy="2869003"/>
          </a:xfrm>
          <a:prstGeom prst="rect">
            <a:avLst/>
          </a:prstGeom>
          <a:ln>
            <a:solidFill>
              <a:srgbClr val="000000"/>
            </a:solidFill>
          </a:ln>
        </p:spPr>
      </p:pic>
      <p:cxnSp>
        <p:nvCxnSpPr>
          <p:cNvPr id="66" name="Connettore 2 65"/>
          <p:cNvCxnSpPr/>
          <p:nvPr/>
        </p:nvCxnSpPr>
        <p:spPr>
          <a:xfrm flipV="1">
            <a:off x="4102100" y="3556000"/>
            <a:ext cx="1248833" cy="19558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Immagin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2736" y="3885222"/>
            <a:ext cx="3941764" cy="1006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45867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49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3134722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526" y="554565"/>
            <a:ext cx="8246533" cy="3032816"/>
          </a:xfrm>
          <a:prstGeom prst="rect">
            <a:avLst/>
          </a:prstGeom>
        </p:spPr>
      </p:pic>
      <p:pic>
        <p:nvPicPr>
          <p:cNvPr id="3" name="Immagin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602" y="4002109"/>
            <a:ext cx="4390829" cy="2669624"/>
          </a:xfrm>
          <a:prstGeom prst="rect">
            <a:avLst/>
          </a:prstGeom>
          <a:ln>
            <a:solidFill>
              <a:srgbClr val="000000"/>
            </a:solidFill>
          </a:ln>
        </p:spPr>
      </p:pic>
      <p:sp>
        <p:nvSpPr>
          <p:cNvPr id="4" name="CasellaDiTesto 3"/>
          <p:cNvSpPr txBox="1"/>
          <p:nvPr/>
        </p:nvSpPr>
        <p:spPr>
          <a:xfrm>
            <a:off x="3420526" y="84665"/>
            <a:ext cx="2121895" cy="58477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it-IT" sz="3200" b="1"/>
              <a:t>Afterpulses</a:t>
            </a:r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93173" y="3674534"/>
            <a:ext cx="1937161" cy="2963333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93833" y="4546600"/>
            <a:ext cx="3568700" cy="172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8044392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360" y="1422400"/>
            <a:ext cx="3381710" cy="5173103"/>
          </a:xfrm>
          <a:prstGeom prst="rect">
            <a:avLst/>
          </a:prstGeom>
          <a:ln>
            <a:solidFill>
              <a:srgbClr val="000000"/>
            </a:solidFill>
          </a:ln>
        </p:spPr>
      </p:pic>
      <p:sp>
        <p:nvSpPr>
          <p:cNvPr id="4" name="Rettangolo 3"/>
          <p:cNvSpPr/>
          <p:nvPr/>
        </p:nvSpPr>
        <p:spPr>
          <a:xfrm>
            <a:off x="0" y="6265333"/>
            <a:ext cx="1642533" cy="33017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1728" y="2353719"/>
            <a:ext cx="5388038" cy="260773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45465" y="5418665"/>
            <a:ext cx="4741341" cy="60960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7933" y="325967"/>
            <a:ext cx="4826000" cy="889000"/>
          </a:xfrm>
          <a:prstGeom prst="rect">
            <a:avLst/>
          </a:prstGeom>
          <a:ln>
            <a:solidFill>
              <a:srgbClr val="000000"/>
            </a:solidFill>
          </a:ln>
        </p:spPr>
      </p:pic>
    </p:spTree>
    <p:extLst>
      <p:ext uri="{BB962C8B-B14F-4D97-AF65-F5344CB8AC3E}">
        <p14:creationId xmlns:p14="http://schemas.microsoft.com/office/powerpoint/2010/main" val="3064245004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tangolo 5"/>
          <p:cNvSpPr/>
          <p:nvPr/>
        </p:nvSpPr>
        <p:spPr>
          <a:xfrm>
            <a:off x="179512" y="188640"/>
            <a:ext cx="8820472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/>
            <a:r>
              <a:rPr lang="it-IT" sz="1700" b="1" dirty="0" smtClean="0">
                <a:solidFill>
                  <a:prstClr val="black"/>
                </a:solidFill>
                <a:latin typeface="Calibri"/>
              </a:rPr>
              <a:t>Effetto del crosstalk ottico e degli after – pulses sull’andamento temporale della fototensione di uscita di un SiPM e sulla sua risoluzione temporale </a:t>
            </a:r>
            <a:endParaRPr lang="it-IT" sz="1700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" name="Rettangolo 7"/>
          <p:cNvSpPr/>
          <p:nvPr/>
        </p:nvSpPr>
        <p:spPr>
          <a:xfrm>
            <a:off x="179512" y="5301208"/>
            <a:ext cx="871296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5725" indent="-85725" defTabSz="914400">
              <a:buFont typeface="Arial" pitchFamily="34" charset="0"/>
              <a:buChar char="•"/>
            </a:pPr>
            <a:r>
              <a:rPr lang="it-IT" sz="1500" dirty="0" smtClean="0">
                <a:solidFill>
                  <a:prstClr val="black"/>
                </a:solidFill>
                <a:latin typeface="Calibri"/>
              </a:rPr>
              <a:t>S = risposta elettrica del SiPM ad un impulso luminoso costituito da un singolo fotone</a:t>
            </a:r>
          </a:p>
          <a:p>
            <a:pPr marL="85725" indent="-85725" defTabSz="914400">
              <a:buFont typeface="Arial" pitchFamily="34" charset="0"/>
              <a:buChar char="•"/>
            </a:pPr>
            <a:r>
              <a:rPr lang="it-IT" sz="1500" dirty="0" smtClean="0">
                <a:solidFill>
                  <a:prstClr val="black"/>
                </a:solidFill>
                <a:latin typeface="Calibri"/>
              </a:rPr>
              <a:t>d = risposta elettrica del SiPM ad un impulso luminoso costituito da un singolo fotone: durante questa fotorivelazione si ha l’attivazione spuria di una seconda microcella, limitrofa a quella colpita dal fotone; a causa dell’interferenza ottica fra i 2 pixels la risposta del SiPM sovrastima l’intensità ottica incidente</a:t>
            </a:r>
            <a:endParaRPr lang="it-IT" sz="15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Segnaposto data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08/10/2010</a:t>
            </a:r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10" name="Segnaposto numero diapositiva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596A7-F738-42C0-A417-6EB41A7C0704}" type="slidenum">
              <a:rPr lang="it-IT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70</a:t>
            </a:fld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11" name="Segnaposto piè di pagina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Enrico Molinari</a:t>
            </a:r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pic>
        <p:nvPicPr>
          <p:cNvPr id="13" name="Immagine 12" descr="54.bmp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59632" y="836712"/>
            <a:ext cx="6382280" cy="4406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16139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9" y="660400"/>
            <a:ext cx="9059120" cy="4914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320977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1966" y="105840"/>
            <a:ext cx="4855634" cy="3075638"/>
          </a:xfrm>
          <a:prstGeom prst="rect">
            <a:avLst/>
          </a:prstGeom>
          <a:ln>
            <a:solidFill>
              <a:srgbClr val="000000"/>
            </a:solidFill>
          </a:ln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2505" y="3145369"/>
            <a:ext cx="5613400" cy="3594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9917754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08/10/2010</a:t>
            </a:r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Enrico Molinari</a:t>
            </a:r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596A7-F738-42C0-A417-6EB41A7C0704}" type="slidenum">
              <a:rPr lang="it-IT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73</a:t>
            </a:fld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CasellaDiTesto 4"/>
          <p:cNvSpPr txBox="1"/>
          <p:nvPr/>
        </p:nvSpPr>
        <p:spPr>
          <a:xfrm>
            <a:off x="2971800" y="2387600"/>
            <a:ext cx="249486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6000"/>
              <a:t>Esercizi</a:t>
            </a:r>
          </a:p>
        </p:txBody>
      </p:sp>
    </p:spTree>
    <p:extLst>
      <p:ext uri="{BB962C8B-B14F-4D97-AF65-F5344CB8AC3E}">
        <p14:creationId xmlns:p14="http://schemas.microsoft.com/office/powerpoint/2010/main" val="3501901700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Rectangle 4"/>
          <p:cNvSpPr>
            <a:spLocks noChangeArrowheads="1"/>
          </p:cNvSpPr>
          <p:nvPr/>
        </p:nvSpPr>
        <p:spPr bwMode="auto">
          <a:xfrm>
            <a:off x="192088" y="584200"/>
            <a:ext cx="8758237" cy="1577975"/>
          </a:xfrm>
          <a:prstGeom prst="rect">
            <a:avLst/>
          </a:prstGeom>
          <a:solidFill>
            <a:srgbClr val="99FF33">
              <a:alpha val="23137"/>
            </a:srgbClr>
          </a:solidFill>
          <a:ln w="57150">
            <a:solidFill>
              <a:srgbClr val="0099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49154" name="Text Box 5"/>
          <p:cNvSpPr txBox="1">
            <a:spLocks noChangeArrowheads="1"/>
          </p:cNvSpPr>
          <p:nvPr/>
        </p:nvSpPr>
        <p:spPr bwMode="auto">
          <a:xfrm>
            <a:off x="0" y="0"/>
            <a:ext cx="13001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latinLnBrk="1" hangingPunct="1"/>
            <a:r>
              <a:rPr kumimoji="1" lang="en-US" altLang="ko-KR" b="1" i="1">
                <a:solidFill>
                  <a:srgbClr val="009900"/>
                </a:solidFill>
              </a:rPr>
              <a:t>Example</a:t>
            </a:r>
            <a:endParaRPr kumimoji="1" lang="en-US" b="1" i="1">
              <a:solidFill>
                <a:srgbClr val="009900"/>
              </a:solidFill>
            </a:endParaRPr>
          </a:p>
        </p:txBody>
      </p:sp>
      <p:sp>
        <p:nvSpPr>
          <p:cNvPr id="49155" name="Rectangle 6"/>
          <p:cNvSpPr>
            <a:spLocks noChangeArrowheads="1"/>
          </p:cNvSpPr>
          <p:nvPr/>
        </p:nvSpPr>
        <p:spPr bwMode="auto">
          <a:xfrm>
            <a:off x="309563" y="701675"/>
            <a:ext cx="8486775" cy="77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25000"/>
              </a:lnSpc>
            </a:pPr>
            <a:r>
              <a:rPr kumimoji="1" lang="en-US" altLang="ko-KR" sz="1800" b="1">
                <a:solidFill>
                  <a:srgbClr val="000000"/>
                </a:solidFill>
                <a:ea typeface="Times New Roman" charset="0"/>
                <a:cs typeface="Times New Roman" charset="0"/>
              </a:rPr>
              <a:t>(</a:t>
            </a:r>
            <a:r>
              <a:rPr kumimoji="1" lang="en-US" sz="1800" b="1">
                <a:solidFill>
                  <a:srgbClr val="000000"/>
                </a:solidFill>
                <a:ea typeface="Times New Roman" charset="0"/>
                <a:cs typeface="Times New Roman" charset="0"/>
              </a:rPr>
              <a:t>b</a:t>
            </a:r>
            <a:r>
              <a:rPr kumimoji="1" lang="en-US" altLang="ko-KR" sz="1800" b="1">
                <a:solidFill>
                  <a:srgbClr val="000000"/>
                </a:solidFill>
                <a:ea typeface="Times New Roman" charset="0"/>
                <a:cs typeface="Times New Roman" charset="0"/>
              </a:rPr>
              <a:t>)</a:t>
            </a:r>
            <a:r>
              <a:rPr kumimoji="1" lang="en-US" sz="1800" b="1">
                <a:solidFill>
                  <a:srgbClr val="000000"/>
                </a:solidFill>
                <a:ea typeface="Times New Roman" charset="0"/>
                <a:cs typeface="Times New Roman" charset="0"/>
              </a:rPr>
              <a:t>  What is the </a:t>
            </a:r>
            <a:r>
              <a:rPr kumimoji="1" lang="en-US" sz="1800" b="1">
                <a:solidFill>
                  <a:srgbClr val="0000FF"/>
                </a:solidFill>
                <a:ea typeface="Times New Roman" charset="0"/>
                <a:cs typeface="Times New Roman" charset="0"/>
              </a:rPr>
              <a:t>thickness </a:t>
            </a:r>
            <a:r>
              <a:rPr kumimoji="1" lang="en-US" sz="1800" b="1">
                <a:solidFill>
                  <a:srgbClr val="000000"/>
                </a:solidFill>
                <a:ea typeface="Times New Roman" charset="0"/>
                <a:cs typeface="Times New Roman" charset="0"/>
              </a:rPr>
              <a:t>of a Ge and In</a:t>
            </a:r>
            <a:r>
              <a:rPr kumimoji="1" lang="en-US" sz="1800" b="1" baseline="-30000">
                <a:solidFill>
                  <a:srgbClr val="000000"/>
                </a:solidFill>
                <a:ea typeface="Times New Roman" charset="0"/>
                <a:cs typeface="Times New Roman" charset="0"/>
              </a:rPr>
              <a:t>0.53</a:t>
            </a:r>
            <a:r>
              <a:rPr kumimoji="1" lang="en-US" sz="1800" b="1">
                <a:solidFill>
                  <a:srgbClr val="000000"/>
                </a:solidFill>
                <a:ea typeface="Times New Roman" charset="0"/>
                <a:cs typeface="Times New Roman" charset="0"/>
              </a:rPr>
              <a:t>Ga</a:t>
            </a:r>
            <a:r>
              <a:rPr kumimoji="1" lang="en-US" sz="1800" b="1" baseline="-30000">
                <a:solidFill>
                  <a:srgbClr val="000000"/>
                </a:solidFill>
                <a:ea typeface="Times New Roman" charset="0"/>
                <a:cs typeface="Times New Roman" charset="0"/>
              </a:rPr>
              <a:t>0.47</a:t>
            </a:r>
            <a:r>
              <a:rPr kumimoji="1" lang="en-US" sz="1800" b="1">
                <a:solidFill>
                  <a:srgbClr val="000000"/>
                </a:solidFill>
                <a:ea typeface="Times New Roman" charset="0"/>
                <a:cs typeface="Times New Roman" charset="0"/>
              </a:rPr>
              <a:t>As crystal layer that is needed for absorbing 90% of the incident radiation at 1.5 </a:t>
            </a:r>
            <a:r>
              <a:rPr kumimoji="1" lang="en-US" sz="1800" b="1">
                <a:solidFill>
                  <a:srgbClr val="000000"/>
                </a:solidFill>
                <a:latin typeface="Symbol" charset="0"/>
                <a:ea typeface="Times New Roman" charset="0"/>
                <a:cs typeface="Times New Roman" charset="0"/>
              </a:rPr>
              <a:t>m</a:t>
            </a:r>
            <a:r>
              <a:rPr kumimoji="1" lang="en-US" sz="1800" b="1">
                <a:solidFill>
                  <a:srgbClr val="000000"/>
                </a:solidFill>
                <a:ea typeface="Times New Roman" charset="0"/>
                <a:cs typeface="Times New Roman" charset="0"/>
              </a:rPr>
              <a:t>m?</a:t>
            </a:r>
          </a:p>
        </p:txBody>
      </p:sp>
      <p:sp>
        <p:nvSpPr>
          <p:cNvPr id="49156" name="Rectangle 7"/>
          <p:cNvSpPr>
            <a:spLocks noChangeArrowheads="1"/>
          </p:cNvSpPr>
          <p:nvPr/>
        </p:nvSpPr>
        <p:spPr bwMode="auto">
          <a:xfrm>
            <a:off x="923925" y="2392363"/>
            <a:ext cx="60007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6172200" algn="r"/>
              </a:tabLst>
            </a:pPr>
            <a:r>
              <a:rPr lang="en-US" sz="2000" b="1">
                <a:latin typeface="Times" charset="0"/>
                <a:cs typeface="Times New Roman" charset="0"/>
              </a:rPr>
              <a:t>For Ge, </a:t>
            </a:r>
            <a:r>
              <a:rPr lang="en-US" sz="2000" b="1" i="1">
                <a:latin typeface="Times" charset="0"/>
                <a:cs typeface="Times New Roman" charset="0"/>
                <a:sym typeface="Symbol" charset="0"/>
              </a:rPr>
              <a:t></a:t>
            </a:r>
            <a:r>
              <a:rPr lang="en-US" sz="2000" b="1">
                <a:latin typeface="Times" charset="0"/>
                <a:cs typeface="Times New Roman" charset="0"/>
              </a:rPr>
              <a:t> </a:t>
            </a:r>
            <a:r>
              <a:rPr lang="en-US" sz="2000" b="1">
                <a:latin typeface="Times" charset="0"/>
                <a:cs typeface="Times New Roman" charset="0"/>
                <a:sym typeface="Symbol" charset="0"/>
              </a:rPr>
              <a:t></a:t>
            </a:r>
            <a:r>
              <a:rPr lang="en-US" sz="2000" b="1" i="1">
                <a:latin typeface="Times" charset="0"/>
                <a:cs typeface="Times New Roman" charset="0"/>
              </a:rPr>
              <a:t>  </a:t>
            </a:r>
            <a:r>
              <a:rPr lang="en-US" sz="2000" b="1" i="1">
                <a:latin typeface="Times" charset="0"/>
                <a:cs typeface="Times New Roman" charset="0"/>
                <a:sym typeface="Symbol" charset="0"/>
              </a:rPr>
              <a:t>5.2 </a:t>
            </a:r>
            <a:r>
              <a:rPr lang="en-US" sz="2000" b="1" i="1">
                <a:latin typeface="Times" charset="0"/>
                <a:cs typeface="Times New Roman" charset="0"/>
              </a:rPr>
              <a:t> 10</a:t>
            </a:r>
            <a:r>
              <a:rPr lang="en-US" sz="2000" b="1" i="1" baseline="30000">
                <a:latin typeface="Times" charset="0"/>
                <a:cs typeface="Times New Roman" charset="0"/>
                <a:sym typeface="Symbol" charset="0"/>
              </a:rPr>
              <a:t>5</a:t>
            </a:r>
            <a:r>
              <a:rPr lang="en-US" sz="2000" b="1" i="1">
                <a:latin typeface="Times" charset="0"/>
                <a:cs typeface="Times New Roman" charset="0"/>
                <a:sym typeface="Symbol" charset="0"/>
              </a:rPr>
              <a:t> m</a:t>
            </a:r>
            <a:r>
              <a:rPr lang="en-US" sz="2000" b="1" i="1" baseline="30000">
                <a:latin typeface="Times" charset="0"/>
                <a:cs typeface="Times New Roman" charset="0"/>
                <a:sym typeface="Symbol" charset="0"/>
              </a:rPr>
              <a:t>-1</a:t>
            </a:r>
            <a:r>
              <a:rPr lang="en-US" sz="2000" b="1" i="1">
                <a:latin typeface="Times" charset="0"/>
                <a:cs typeface="Times New Roman" charset="0"/>
                <a:sym typeface="Symbol" charset="0"/>
              </a:rPr>
              <a:t> at 1.5 </a:t>
            </a:r>
            <a:r>
              <a:rPr lang="en-US" sz="2000" b="1" i="1">
                <a:latin typeface="Times" charset="0"/>
                <a:cs typeface="Times New Roman" charset="0"/>
              </a:rPr>
              <a:t>m </a:t>
            </a:r>
            <a:r>
              <a:rPr lang="en-US" sz="2000" b="1">
                <a:latin typeface="Times" charset="0"/>
                <a:cs typeface="Times New Roman" charset="0"/>
              </a:rPr>
              <a:t>incident radiation</a:t>
            </a:r>
            <a:r>
              <a:rPr lang="en-US" sz="2000" b="1" i="1">
                <a:latin typeface="Times" charset="0"/>
                <a:cs typeface="Times New Roman" charset="0"/>
              </a:rPr>
              <a:t>.</a:t>
            </a:r>
            <a:endParaRPr lang="en-US" sz="2000" b="1" i="1">
              <a:sym typeface="Symbol" charset="0"/>
            </a:endParaRPr>
          </a:p>
        </p:txBody>
      </p:sp>
      <p:graphicFrame>
        <p:nvGraphicFramePr>
          <p:cNvPr id="49157" name="Object 8"/>
          <p:cNvGraphicFramePr>
            <a:graphicFrameLocks noChangeAspect="1"/>
          </p:cNvGraphicFramePr>
          <p:nvPr/>
        </p:nvGraphicFramePr>
        <p:xfrm>
          <a:off x="1460500" y="3006725"/>
          <a:ext cx="7489825" cy="1155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6773" name="Equation" r:id="rId3" imgW="4279900" imgH="660400" progId="Equation.3">
                  <p:embed/>
                </p:oleObj>
              </mc:Choice>
              <mc:Fallback>
                <p:oleObj name="Equation" r:id="rId3" imgW="4279900" imgH="660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60500" y="3006725"/>
                        <a:ext cx="7489825" cy="1155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9158" name="Rectangle 9"/>
          <p:cNvSpPr>
            <a:spLocks noChangeArrowheads="1"/>
          </p:cNvSpPr>
          <p:nvPr/>
        </p:nvSpPr>
        <p:spPr bwMode="auto">
          <a:xfrm>
            <a:off x="962025" y="4927600"/>
            <a:ext cx="71151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6172200" algn="r"/>
              </a:tabLst>
            </a:pPr>
            <a:r>
              <a:rPr lang="en-US" sz="2000" b="1">
                <a:latin typeface="Times" charset="0"/>
                <a:cs typeface="Times New Roman" charset="0"/>
                <a:sym typeface="Symbol" charset="0"/>
              </a:rPr>
              <a:t>For In</a:t>
            </a:r>
            <a:r>
              <a:rPr lang="en-US" sz="2000" b="1" baseline="-30000">
                <a:latin typeface="Times" charset="0"/>
                <a:cs typeface="Times New Roman" charset="0"/>
                <a:sym typeface="Symbol" charset="0"/>
              </a:rPr>
              <a:t>0.53</a:t>
            </a:r>
            <a:r>
              <a:rPr lang="en-US" sz="2000" b="1">
                <a:latin typeface="Times" charset="0"/>
                <a:cs typeface="Times New Roman" charset="0"/>
                <a:sym typeface="Symbol" charset="0"/>
              </a:rPr>
              <a:t>Ga</a:t>
            </a:r>
            <a:r>
              <a:rPr lang="en-US" sz="2000" b="1" baseline="-30000">
                <a:latin typeface="Times" charset="0"/>
                <a:cs typeface="Times New Roman" charset="0"/>
                <a:sym typeface="Symbol" charset="0"/>
              </a:rPr>
              <a:t>0.47</a:t>
            </a:r>
            <a:r>
              <a:rPr lang="en-US" sz="2000" b="1">
                <a:latin typeface="Times" charset="0"/>
                <a:cs typeface="Times New Roman" charset="0"/>
                <a:sym typeface="Symbol" charset="0"/>
              </a:rPr>
              <a:t>As, </a:t>
            </a:r>
            <a:r>
              <a:rPr lang="en-US" sz="2000" b="1" i="1">
                <a:latin typeface="Times" charset="0"/>
                <a:cs typeface="Times New Roman" charset="0"/>
                <a:sym typeface="Symbol" charset="0"/>
              </a:rPr>
              <a:t></a:t>
            </a:r>
            <a:r>
              <a:rPr lang="en-US" sz="2000" b="1">
                <a:latin typeface="Times" charset="0"/>
                <a:cs typeface="Times New Roman" charset="0"/>
              </a:rPr>
              <a:t> </a:t>
            </a:r>
            <a:r>
              <a:rPr lang="en-US" sz="2000" b="1">
                <a:latin typeface="Times" charset="0"/>
                <a:cs typeface="Times New Roman" charset="0"/>
                <a:sym typeface="Symbol" charset="0"/>
              </a:rPr>
              <a:t></a:t>
            </a:r>
            <a:r>
              <a:rPr lang="en-US" sz="2000" b="1" i="1">
                <a:latin typeface="Times" charset="0"/>
                <a:cs typeface="Times New Roman" charset="0"/>
              </a:rPr>
              <a:t> 7.5 </a:t>
            </a:r>
            <a:r>
              <a:rPr lang="en-US" sz="2000" b="1" i="1">
                <a:latin typeface="Times" charset="0"/>
                <a:cs typeface="Times New Roman" charset="0"/>
                <a:sym typeface="Symbol" charset="0"/>
              </a:rPr>
              <a:t></a:t>
            </a:r>
            <a:r>
              <a:rPr lang="en-US" sz="2000" b="1" i="1">
                <a:latin typeface="Times" charset="0"/>
                <a:cs typeface="Times New Roman" charset="0"/>
              </a:rPr>
              <a:t> 10</a:t>
            </a:r>
            <a:r>
              <a:rPr lang="en-US" sz="2000" b="1" i="1" baseline="30000">
                <a:latin typeface="Times" charset="0"/>
                <a:cs typeface="Times New Roman" charset="0"/>
                <a:sym typeface="Symbol" charset="0"/>
              </a:rPr>
              <a:t>5</a:t>
            </a:r>
            <a:r>
              <a:rPr lang="en-US" sz="2000" b="1" i="1">
                <a:latin typeface="Times" charset="0"/>
                <a:cs typeface="Times New Roman" charset="0"/>
                <a:sym typeface="Symbol" charset="0"/>
              </a:rPr>
              <a:t> m</a:t>
            </a:r>
            <a:r>
              <a:rPr lang="en-US" sz="2000" b="1" i="1" baseline="30000">
                <a:latin typeface="Times" charset="0"/>
                <a:cs typeface="Times New Roman" charset="0"/>
                <a:sym typeface="Symbol" charset="0"/>
              </a:rPr>
              <a:t>-1</a:t>
            </a:r>
            <a:r>
              <a:rPr lang="en-US" sz="2000" b="1" i="1">
                <a:latin typeface="Times" charset="0"/>
                <a:cs typeface="Times New Roman" charset="0"/>
                <a:sym typeface="Symbol" charset="0"/>
              </a:rPr>
              <a:t> at 1.5 </a:t>
            </a:r>
            <a:r>
              <a:rPr lang="en-US" sz="2000" b="1" i="1">
                <a:latin typeface="Times" charset="0"/>
                <a:cs typeface="Times New Roman" charset="0"/>
              </a:rPr>
              <a:t>m </a:t>
            </a:r>
            <a:r>
              <a:rPr lang="en-US" sz="2000" b="1">
                <a:latin typeface="Times" charset="0"/>
                <a:cs typeface="Times New Roman" charset="0"/>
              </a:rPr>
              <a:t>incident radiation</a:t>
            </a:r>
            <a:r>
              <a:rPr lang="en-US" sz="2000" b="1" i="1">
                <a:latin typeface="Times" charset="0"/>
                <a:cs typeface="Times New Roman" charset="0"/>
              </a:rPr>
              <a:t>. </a:t>
            </a:r>
            <a:endParaRPr lang="en-US" sz="2000" b="1" i="1">
              <a:latin typeface="Times" charset="0"/>
              <a:cs typeface="Times New Roman" charset="0"/>
              <a:sym typeface="Symbol" charset="0"/>
            </a:endParaRPr>
          </a:p>
        </p:txBody>
      </p:sp>
      <p:graphicFrame>
        <p:nvGraphicFramePr>
          <p:cNvPr id="49159" name="Object 10"/>
          <p:cNvGraphicFramePr>
            <a:graphicFrameLocks noChangeAspect="1"/>
          </p:cNvGraphicFramePr>
          <p:nvPr/>
        </p:nvGraphicFramePr>
        <p:xfrm>
          <a:off x="1614488" y="5464175"/>
          <a:ext cx="5718175" cy="763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6774" name="Equation" r:id="rId5" imgW="3136900" imgH="419100" progId="Equation.3">
                  <p:embed/>
                </p:oleObj>
              </mc:Choice>
              <mc:Fallback>
                <p:oleObj name="Equation" r:id="rId5" imgW="3136900" imgH="4191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14488" y="5464175"/>
                        <a:ext cx="5718175" cy="7635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9160" name="Rectangle 11"/>
          <p:cNvSpPr>
            <a:spLocks noChangeArrowheads="1"/>
          </p:cNvSpPr>
          <p:nvPr/>
        </p:nvSpPr>
        <p:spPr bwMode="auto">
          <a:xfrm>
            <a:off x="693738" y="1516063"/>
            <a:ext cx="42672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6172200" algn="r"/>
              </a:tabLst>
            </a:pPr>
            <a:r>
              <a:rPr lang="en-US" sz="1400" b="1">
                <a:latin typeface="Times" charset="0"/>
                <a:cs typeface="Times New Roman" charset="0"/>
              </a:rPr>
              <a:t>For Ge, </a:t>
            </a:r>
            <a:r>
              <a:rPr lang="en-US" sz="1400" b="1" i="1">
                <a:latin typeface="Times" charset="0"/>
                <a:cs typeface="Times New Roman" charset="0"/>
                <a:sym typeface="Symbol" charset="0"/>
              </a:rPr>
              <a:t></a:t>
            </a:r>
            <a:r>
              <a:rPr lang="en-US" sz="1400" b="1">
                <a:latin typeface="Times" charset="0"/>
                <a:cs typeface="Times New Roman" charset="0"/>
              </a:rPr>
              <a:t> </a:t>
            </a:r>
            <a:r>
              <a:rPr lang="en-US" sz="1400" b="1">
                <a:latin typeface="Times" charset="0"/>
                <a:cs typeface="Times New Roman" charset="0"/>
                <a:sym typeface="Symbol" charset="0"/>
              </a:rPr>
              <a:t></a:t>
            </a:r>
            <a:r>
              <a:rPr lang="en-US" sz="1400" b="1" i="1">
                <a:latin typeface="Times" charset="0"/>
                <a:cs typeface="Times New Roman" charset="0"/>
              </a:rPr>
              <a:t>  </a:t>
            </a:r>
            <a:r>
              <a:rPr lang="en-US" sz="1400" b="1" i="1">
                <a:latin typeface="Times" charset="0"/>
                <a:cs typeface="Times New Roman" charset="0"/>
                <a:sym typeface="Symbol" charset="0"/>
              </a:rPr>
              <a:t>5.2 </a:t>
            </a:r>
            <a:r>
              <a:rPr lang="en-US" sz="1400" b="1" i="1">
                <a:latin typeface="Times" charset="0"/>
                <a:cs typeface="Times New Roman" charset="0"/>
              </a:rPr>
              <a:t> 10</a:t>
            </a:r>
            <a:r>
              <a:rPr lang="en-US" sz="1400" b="1" i="1" baseline="30000">
                <a:latin typeface="Times" charset="0"/>
                <a:cs typeface="Times New Roman" charset="0"/>
                <a:sym typeface="Symbol" charset="0"/>
              </a:rPr>
              <a:t>5</a:t>
            </a:r>
            <a:r>
              <a:rPr lang="en-US" sz="1400" b="1" i="1">
                <a:latin typeface="Times" charset="0"/>
                <a:cs typeface="Times New Roman" charset="0"/>
                <a:sym typeface="Symbol" charset="0"/>
              </a:rPr>
              <a:t> m</a:t>
            </a:r>
            <a:r>
              <a:rPr lang="en-US" sz="1400" b="1" i="1" baseline="30000">
                <a:latin typeface="Times" charset="0"/>
                <a:cs typeface="Times New Roman" charset="0"/>
                <a:sym typeface="Symbol" charset="0"/>
              </a:rPr>
              <a:t>-1</a:t>
            </a:r>
            <a:r>
              <a:rPr lang="en-US" sz="1400" b="1" i="1">
                <a:latin typeface="Times" charset="0"/>
                <a:cs typeface="Times New Roman" charset="0"/>
                <a:sym typeface="Symbol" charset="0"/>
              </a:rPr>
              <a:t> at 1.5 </a:t>
            </a:r>
            <a:r>
              <a:rPr lang="en-US" sz="1400" b="1" i="1">
                <a:latin typeface="Times" charset="0"/>
                <a:cs typeface="Times New Roman" charset="0"/>
              </a:rPr>
              <a:t>m </a:t>
            </a:r>
            <a:r>
              <a:rPr lang="en-US" sz="1400" b="1">
                <a:latin typeface="Times" charset="0"/>
                <a:cs typeface="Times New Roman" charset="0"/>
              </a:rPr>
              <a:t>incident radiation</a:t>
            </a:r>
            <a:r>
              <a:rPr lang="en-US" sz="1400" b="1" i="1">
                <a:latin typeface="Times" charset="0"/>
                <a:cs typeface="Times New Roman" charset="0"/>
              </a:rPr>
              <a:t>.</a:t>
            </a:r>
            <a:endParaRPr lang="en-US" sz="1400" b="1" i="1">
              <a:sym typeface="Symbol" charset="0"/>
            </a:endParaRPr>
          </a:p>
        </p:txBody>
      </p:sp>
      <p:sp>
        <p:nvSpPr>
          <p:cNvPr id="49161" name="Rectangle 12"/>
          <p:cNvSpPr>
            <a:spLocks noChangeArrowheads="1"/>
          </p:cNvSpPr>
          <p:nvPr/>
        </p:nvSpPr>
        <p:spPr bwMode="auto">
          <a:xfrm>
            <a:off x="693738" y="1785938"/>
            <a:ext cx="5043487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6172200" algn="r"/>
              </a:tabLst>
            </a:pPr>
            <a:r>
              <a:rPr lang="en-US" sz="1400" b="1">
                <a:latin typeface="Times" charset="0"/>
                <a:cs typeface="Times New Roman" charset="0"/>
                <a:sym typeface="Symbol" charset="0"/>
              </a:rPr>
              <a:t>For In</a:t>
            </a:r>
            <a:r>
              <a:rPr lang="en-US" sz="1400" b="1" baseline="-30000">
                <a:latin typeface="Times" charset="0"/>
                <a:cs typeface="Times New Roman" charset="0"/>
                <a:sym typeface="Symbol" charset="0"/>
              </a:rPr>
              <a:t>0.53</a:t>
            </a:r>
            <a:r>
              <a:rPr lang="en-US" sz="1400" b="1">
                <a:latin typeface="Times" charset="0"/>
                <a:cs typeface="Times New Roman" charset="0"/>
                <a:sym typeface="Symbol" charset="0"/>
              </a:rPr>
              <a:t>Ga</a:t>
            </a:r>
            <a:r>
              <a:rPr lang="en-US" sz="1400" b="1" baseline="-30000">
                <a:latin typeface="Times" charset="0"/>
                <a:cs typeface="Times New Roman" charset="0"/>
                <a:sym typeface="Symbol" charset="0"/>
              </a:rPr>
              <a:t>0.47</a:t>
            </a:r>
            <a:r>
              <a:rPr lang="en-US" sz="1400" b="1">
                <a:latin typeface="Times" charset="0"/>
                <a:cs typeface="Times New Roman" charset="0"/>
                <a:sym typeface="Symbol" charset="0"/>
              </a:rPr>
              <a:t>As, </a:t>
            </a:r>
            <a:r>
              <a:rPr lang="en-US" sz="1400" b="1" i="1">
                <a:latin typeface="Times" charset="0"/>
                <a:cs typeface="Times New Roman" charset="0"/>
                <a:sym typeface="Symbol" charset="0"/>
              </a:rPr>
              <a:t></a:t>
            </a:r>
            <a:r>
              <a:rPr lang="en-US" sz="1400" b="1">
                <a:latin typeface="Times" charset="0"/>
                <a:cs typeface="Times New Roman" charset="0"/>
              </a:rPr>
              <a:t> </a:t>
            </a:r>
            <a:r>
              <a:rPr lang="en-US" sz="1400" b="1">
                <a:latin typeface="Times" charset="0"/>
                <a:cs typeface="Times New Roman" charset="0"/>
                <a:sym typeface="Symbol" charset="0"/>
              </a:rPr>
              <a:t></a:t>
            </a:r>
            <a:r>
              <a:rPr lang="en-US" sz="1400" b="1" i="1">
                <a:latin typeface="Times" charset="0"/>
                <a:cs typeface="Times New Roman" charset="0"/>
              </a:rPr>
              <a:t> 7.5 </a:t>
            </a:r>
            <a:r>
              <a:rPr lang="en-US" sz="1400" b="1" i="1">
                <a:latin typeface="Times" charset="0"/>
                <a:cs typeface="Times New Roman" charset="0"/>
                <a:sym typeface="Symbol" charset="0"/>
              </a:rPr>
              <a:t></a:t>
            </a:r>
            <a:r>
              <a:rPr lang="en-US" sz="1400" b="1" i="1">
                <a:latin typeface="Times" charset="0"/>
                <a:cs typeface="Times New Roman" charset="0"/>
              </a:rPr>
              <a:t> 10</a:t>
            </a:r>
            <a:r>
              <a:rPr lang="en-US" sz="1400" b="1" i="1" baseline="30000">
                <a:latin typeface="Times" charset="0"/>
                <a:cs typeface="Times New Roman" charset="0"/>
                <a:sym typeface="Symbol" charset="0"/>
              </a:rPr>
              <a:t>5</a:t>
            </a:r>
            <a:r>
              <a:rPr lang="en-US" sz="1400" b="1" i="1">
                <a:latin typeface="Times" charset="0"/>
                <a:cs typeface="Times New Roman" charset="0"/>
                <a:sym typeface="Symbol" charset="0"/>
              </a:rPr>
              <a:t> m</a:t>
            </a:r>
            <a:r>
              <a:rPr lang="en-US" sz="1400" b="1" i="1" baseline="30000">
                <a:latin typeface="Times" charset="0"/>
                <a:cs typeface="Times New Roman" charset="0"/>
                <a:sym typeface="Symbol" charset="0"/>
              </a:rPr>
              <a:t>-1</a:t>
            </a:r>
            <a:r>
              <a:rPr lang="en-US" sz="1400" b="1" i="1">
                <a:latin typeface="Times" charset="0"/>
                <a:cs typeface="Times New Roman" charset="0"/>
                <a:sym typeface="Symbol" charset="0"/>
              </a:rPr>
              <a:t> at 1.5 </a:t>
            </a:r>
            <a:r>
              <a:rPr lang="en-US" sz="1400" b="1" i="1">
                <a:latin typeface="Times" charset="0"/>
                <a:cs typeface="Times New Roman" charset="0"/>
              </a:rPr>
              <a:t>m </a:t>
            </a:r>
            <a:r>
              <a:rPr lang="en-US" sz="1400" b="1">
                <a:latin typeface="Times" charset="0"/>
                <a:cs typeface="Times New Roman" charset="0"/>
              </a:rPr>
              <a:t>incident radiation</a:t>
            </a:r>
            <a:r>
              <a:rPr lang="en-US" sz="1400" b="1" i="1">
                <a:latin typeface="Times" charset="0"/>
                <a:cs typeface="Times New Roman" charset="0"/>
              </a:rPr>
              <a:t>. </a:t>
            </a:r>
            <a:endParaRPr lang="en-US" sz="1400" b="1" i="1">
              <a:latin typeface="Times" charset="0"/>
              <a:cs typeface="Times New Roman" charset="0"/>
              <a:sym typeface="Symbol" charset="0"/>
            </a:endParaRPr>
          </a:p>
        </p:txBody>
      </p:sp>
      <p:sp>
        <p:nvSpPr>
          <p:cNvPr id="49162" name="Rectangle 13"/>
          <p:cNvSpPr>
            <a:spLocks noChangeArrowheads="1"/>
          </p:cNvSpPr>
          <p:nvPr/>
        </p:nvSpPr>
        <p:spPr bwMode="auto">
          <a:xfrm>
            <a:off x="309563" y="2403475"/>
            <a:ext cx="493712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ko-KR" sz="2000" b="1">
                <a:ea typeface="굴림" charset="0"/>
                <a:cs typeface="굴림" charset="0"/>
              </a:rPr>
              <a:t>(b</a:t>
            </a:r>
            <a:r>
              <a:rPr lang="en-US" altLang="ko-KR" sz="2000">
                <a:ea typeface="굴림" charset="0"/>
                <a:cs typeface="굴림" charset="0"/>
              </a:rPr>
              <a:t>)</a:t>
            </a:r>
            <a:endParaRPr lang="en-US" sz="2000"/>
          </a:p>
        </p:txBody>
      </p:sp>
    </p:spTree>
    <p:extLst>
      <p:ext uri="{BB962C8B-B14F-4D97-AF65-F5344CB8AC3E}">
        <p14:creationId xmlns:p14="http://schemas.microsoft.com/office/powerpoint/2010/main" val="3003551115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4"/>
          <p:cNvSpPr>
            <a:spLocks noChangeArrowheads="1"/>
          </p:cNvSpPr>
          <p:nvPr/>
        </p:nvSpPr>
        <p:spPr bwMode="auto">
          <a:xfrm>
            <a:off x="192088" y="584200"/>
            <a:ext cx="8758237" cy="2614613"/>
          </a:xfrm>
          <a:prstGeom prst="rect">
            <a:avLst/>
          </a:prstGeom>
          <a:solidFill>
            <a:srgbClr val="99FF33">
              <a:alpha val="23137"/>
            </a:srgbClr>
          </a:solidFill>
          <a:ln w="57150">
            <a:solidFill>
              <a:srgbClr val="0099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it-IT" sz="2400" smtClean="0">
              <a:solidFill>
                <a:srgbClr val="000000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0178" name="Text Box 5"/>
          <p:cNvSpPr txBox="1">
            <a:spLocks noChangeArrowheads="1"/>
          </p:cNvSpPr>
          <p:nvPr/>
        </p:nvSpPr>
        <p:spPr bwMode="auto">
          <a:xfrm>
            <a:off x="0" y="0"/>
            <a:ext cx="13001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defTabSz="914400" fontAlgn="base" latinLnBrk="1">
              <a:spcBef>
                <a:spcPct val="0"/>
              </a:spcBef>
              <a:spcAft>
                <a:spcPct val="0"/>
              </a:spcAft>
            </a:pPr>
            <a:r>
              <a:rPr kumimoji="1" lang="en-US" altLang="ko-KR" b="1" i="1" smtClean="0">
                <a:solidFill>
                  <a:srgbClr val="009900"/>
                </a:solidFill>
              </a:rPr>
              <a:t>Example</a:t>
            </a:r>
            <a:endParaRPr kumimoji="1" lang="en-US" b="1" i="1" smtClean="0">
              <a:solidFill>
                <a:srgbClr val="009900"/>
              </a:solidFill>
            </a:endParaRPr>
          </a:p>
        </p:txBody>
      </p:sp>
      <p:grpSp>
        <p:nvGrpSpPr>
          <p:cNvPr id="50179" name="Group 6"/>
          <p:cNvGrpSpPr>
            <a:grpSpLocks/>
          </p:cNvGrpSpPr>
          <p:nvPr/>
        </p:nvGrpSpPr>
        <p:grpSpPr bwMode="auto">
          <a:xfrm>
            <a:off x="1116013" y="3352800"/>
            <a:ext cx="3635375" cy="3221038"/>
            <a:chOff x="1509" y="1597"/>
            <a:chExt cx="2736" cy="2460"/>
          </a:xfrm>
        </p:grpSpPr>
        <p:sp>
          <p:nvSpPr>
            <p:cNvPr id="50182" name="Line 7"/>
            <p:cNvSpPr>
              <a:spLocks noChangeShapeType="1"/>
            </p:cNvSpPr>
            <p:nvPr/>
          </p:nvSpPr>
          <p:spPr bwMode="auto">
            <a:xfrm>
              <a:off x="2010" y="3556"/>
              <a:ext cx="59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it-IT" sz="240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0183" name="Line 8"/>
            <p:cNvSpPr>
              <a:spLocks noChangeShapeType="1"/>
            </p:cNvSpPr>
            <p:nvPr/>
          </p:nvSpPr>
          <p:spPr bwMode="auto">
            <a:xfrm>
              <a:off x="2010" y="3404"/>
              <a:ext cx="59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it-IT" sz="240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0184" name="Line 9"/>
            <p:cNvSpPr>
              <a:spLocks noChangeShapeType="1"/>
            </p:cNvSpPr>
            <p:nvPr/>
          </p:nvSpPr>
          <p:spPr bwMode="auto">
            <a:xfrm>
              <a:off x="2010" y="3241"/>
              <a:ext cx="59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it-IT" sz="240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0185" name="Line 10"/>
            <p:cNvSpPr>
              <a:spLocks noChangeShapeType="1"/>
            </p:cNvSpPr>
            <p:nvPr/>
          </p:nvSpPr>
          <p:spPr bwMode="auto">
            <a:xfrm>
              <a:off x="2010" y="3078"/>
              <a:ext cx="59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it-IT" sz="240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0186" name="Line 11"/>
            <p:cNvSpPr>
              <a:spLocks noChangeShapeType="1"/>
            </p:cNvSpPr>
            <p:nvPr/>
          </p:nvSpPr>
          <p:spPr bwMode="auto">
            <a:xfrm>
              <a:off x="2010" y="2915"/>
              <a:ext cx="59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it-IT" sz="240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0187" name="Line 12"/>
            <p:cNvSpPr>
              <a:spLocks noChangeShapeType="1"/>
            </p:cNvSpPr>
            <p:nvPr/>
          </p:nvSpPr>
          <p:spPr bwMode="auto">
            <a:xfrm>
              <a:off x="2010" y="2751"/>
              <a:ext cx="59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it-IT" sz="240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0188" name="Line 13"/>
            <p:cNvSpPr>
              <a:spLocks noChangeShapeType="1"/>
            </p:cNvSpPr>
            <p:nvPr/>
          </p:nvSpPr>
          <p:spPr bwMode="auto">
            <a:xfrm>
              <a:off x="2010" y="2600"/>
              <a:ext cx="59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it-IT" sz="240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0189" name="Line 14"/>
            <p:cNvSpPr>
              <a:spLocks noChangeShapeType="1"/>
            </p:cNvSpPr>
            <p:nvPr/>
          </p:nvSpPr>
          <p:spPr bwMode="auto">
            <a:xfrm>
              <a:off x="2010" y="2437"/>
              <a:ext cx="59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it-IT" sz="240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0190" name="Line 15"/>
            <p:cNvSpPr>
              <a:spLocks noChangeShapeType="1"/>
            </p:cNvSpPr>
            <p:nvPr/>
          </p:nvSpPr>
          <p:spPr bwMode="auto">
            <a:xfrm>
              <a:off x="2010" y="2273"/>
              <a:ext cx="59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it-IT" sz="240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0191" name="Line 16"/>
            <p:cNvSpPr>
              <a:spLocks noChangeShapeType="1"/>
            </p:cNvSpPr>
            <p:nvPr/>
          </p:nvSpPr>
          <p:spPr bwMode="auto">
            <a:xfrm>
              <a:off x="2010" y="2110"/>
              <a:ext cx="59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it-IT" sz="240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0192" name="Line 17"/>
            <p:cNvSpPr>
              <a:spLocks noChangeShapeType="1"/>
            </p:cNvSpPr>
            <p:nvPr/>
          </p:nvSpPr>
          <p:spPr bwMode="auto">
            <a:xfrm>
              <a:off x="2010" y="1958"/>
              <a:ext cx="59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it-IT" sz="240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0193" name="Line 18"/>
            <p:cNvSpPr>
              <a:spLocks noChangeShapeType="1"/>
            </p:cNvSpPr>
            <p:nvPr/>
          </p:nvSpPr>
          <p:spPr bwMode="auto">
            <a:xfrm flipV="1">
              <a:off x="2069" y="3556"/>
              <a:ext cx="1" cy="4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it-IT" sz="240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0194" name="Line 19"/>
            <p:cNvSpPr>
              <a:spLocks noChangeShapeType="1"/>
            </p:cNvSpPr>
            <p:nvPr/>
          </p:nvSpPr>
          <p:spPr bwMode="auto">
            <a:xfrm flipV="1">
              <a:off x="2267" y="3556"/>
              <a:ext cx="1" cy="4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it-IT" sz="240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0195" name="Line 20"/>
            <p:cNvSpPr>
              <a:spLocks noChangeShapeType="1"/>
            </p:cNvSpPr>
            <p:nvPr/>
          </p:nvSpPr>
          <p:spPr bwMode="auto">
            <a:xfrm flipV="1">
              <a:off x="2466" y="3556"/>
              <a:ext cx="1" cy="4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it-IT" sz="240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0196" name="Line 21"/>
            <p:cNvSpPr>
              <a:spLocks noChangeShapeType="1"/>
            </p:cNvSpPr>
            <p:nvPr/>
          </p:nvSpPr>
          <p:spPr bwMode="auto">
            <a:xfrm flipV="1">
              <a:off x="2664" y="3556"/>
              <a:ext cx="1" cy="4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it-IT" sz="240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0197" name="Line 22"/>
            <p:cNvSpPr>
              <a:spLocks noChangeShapeType="1"/>
            </p:cNvSpPr>
            <p:nvPr/>
          </p:nvSpPr>
          <p:spPr bwMode="auto">
            <a:xfrm flipV="1">
              <a:off x="2862" y="3556"/>
              <a:ext cx="1" cy="4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it-IT" sz="240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0198" name="Line 23"/>
            <p:cNvSpPr>
              <a:spLocks noChangeShapeType="1"/>
            </p:cNvSpPr>
            <p:nvPr/>
          </p:nvSpPr>
          <p:spPr bwMode="auto">
            <a:xfrm flipV="1">
              <a:off x="3061" y="3556"/>
              <a:ext cx="1" cy="4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it-IT" sz="240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0199" name="Line 24"/>
            <p:cNvSpPr>
              <a:spLocks noChangeShapeType="1"/>
            </p:cNvSpPr>
            <p:nvPr/>
          </p:nvSpPr>
          <p:spPr bwMode="auto">
            <a:xfrm flipV="1">
              <a:off x="3259" y="3556"/>
              <a:ext cx="1" cy="4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it-IT" sz="240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0200" name="Line 25"/>
            <p:cNvSpPr>
              <a:spLocks noChangeShapeType="1"/>
            </p:cNvSpPr>
            <p:nvPr/>
          </p:nvSpPr>
          <p:spPr bwMode="auto">
            <a:xfrm flipV="1">
              <a:off x="3457" y="3556"/>
              <a:ext cx="1" cy="4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it-IT" sz="240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0201" name="Line 26"/>
            <p:cNvSpPr>
              <a:spLocks noChangeShapeType="1"/>
            </p:cNvSpPr>
            <p:nvPr/>
          </p:nvSpPr>
          <p:spPr bwMode="auto">
            <a:xfrm flipV="1">
              <a:off x="3656" y="3556"/>
              <a:ext cx="1" cy="4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it-IT" sz="240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0202" name="Line 27"/>
            <p:cNvSpPr>
              <a:spLocks noChangeShapeType="1"/>
            </p:cNvSpPr>
            <p:nvPr/>
          </p:nvSpPr>
          <p:spPr bwMode="auto">
            <a:xfrm flipV="1">
              <a:off x="3854" y="3556"/>
              <a:ext cx="1" cy="4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it-IT" sz="240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0203" name="Line 28"/>
            <p:cNvSpPr>
              <a:spLocks noChangeShapeType="1"/>
            </p:cNvSpPr>
            <p:nvPr/>
          </p:nvSpPr>
          <p:spPr bwMode="auto">
            <a:xfrm flipV="1">
              <a:off x="4053" y="3556"/>
              <a:ext cx="1" cy="4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it-IT" sz="240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0204" name="Line 29"/>
            <p:cNvSpPr>
              <a:spLocks noChangeShapeType="1"/>
            </p:cNvSpPr>
            <p:nvPr/>
          </p:nvSpPr>
          <p:spPr bwMode="auto">
            <a:xfrm>
              <a:off x="1964" y="3556"/>
              <a:ext cx="105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it-IT" sz="240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0205" name="Line 30"/>
            <p:cNvSpPr>
              <a:spLocks noChangeShapeType="1"/>
            </p:cNvSpPr>
            <p:nvPr/>
          </p:nvSpPr>
          <p:spPr bwMode="auto">
            <a:xfrm>
              <a:off x="1964" y="3241"/>
              <a:ext cx="105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it-IT" sz="240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0206" name="Line 31"/>
            <p:cNvSpPr>
              <a:spLocks noChangeShapeType="1"/>
            </p:cNvSpPr>
            <p:nvPr/>
          </p:nvSpPr>
          <p:spPr bwMode="auto">
            <a:xfrm>
              <a:off x="1964" y="2915"/>
              <a:ext cx="105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it-IT" sz="240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0207" name="Line 32"/>
            <p:cNvSpPr>
              <a:spLocks noChangeShapeType="1"/>
            </p:cNvSpPr>
            <p:nvPr/>
          </p:nvSpPr>
          <p:spPr bwMode="auto">
            <a:xfrm>
              <a:off x="1964" y="2600"/>
              <a:ext cx="105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it-IT" sz="240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0208" name="Line 33"/>
            <p:cNvSpPr>
              <a:spLocks noChangeShapeType="1"/>
            </p:cNvSpPr>
            <p:nvPr/>
          </p:nvSpPr>
          <p:spPr bwMode="auto">
            <a:xfrm>
              <a:off x="1964" y="2273"/>
              <a:ext cx="105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it-IT" sz="240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0209" name="Line 34"/>
            <p:cNvSpPr>
              <a:spLocks noChangeShapeType="1"/>
            </p:cNvSpPr>
            <p:nvPr/>
          </p:nvSpPr>
          <p:spPr bwMode="auto">
            <a:xfrm>
              <a:off x="1964" y="1958"/>
              <a:ext cx="105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it-IT" sz="240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0210" name="Line 35"/>
            <p:cNvSpPr>
              <a:spLocks noChangeShapeType="1"/>
            </p:cNvSpPr>
            <p:nvPr/>
          </p:nvSpPr>
          <p:spPr bwMode="auto">
            <a:xfrm flipV="1">
              <a:off x="2069" y="3556"/>
              <a:ext cx="1" cy="8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it-IT" sz="240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0211" name="Line 36"/>
            <p:cNvSpPr>
              <a:spLocks noChangeShapeType="1"/>
            </p:cNvSpPr>
            <p:nvPr/>
          </p:nvSpPr>
          <p:spPr bwMode="auto">
            <a:xfrm flipV="1">
              <a:off x="2466" y="3556"/>
              <a:ext cx="1" cy="8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it-IT" sz="240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0212" name="Line 37"/>
            <p:cNvSpPr>
              <a:spLocks noChangeShapeType="1"/>
            </p:cNvSpPr>
            <p:nvPr/>
          </p:nvSpPr>
          <p:spPr bwMode="auto">
            <a:xfrm flipV="1">
              <a:off x="2862" y="3556"/>
              <a:ext cx="1" cy="8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it-IT" sz="240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0213" name="Line 38"/>
            <p:cNvSpPr>
              <a:spLocks noChangeShapeType="1"/>
            </p:cNvSpPr>
            <p:nvPr/>
          </p:nvSpPr>
          <p:spPr bwMode="auto">
            <a:xfrm flipV="1">
              <a:off x="3259" y="3556"/>
              <a:ext cx="1" cy="8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it-IT" sz="240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0214" name="Line 39"/>
            <p:cNvSpPr>
              <a:spLocks noChangeShapeType="1"/>
            </p:cNvSpPr>
            <p:nvPr/>
          </p:nvSpPr>
          <p:spPr bwMode="auto">
            <a:xfrm flipV="1">
              <a:off x="3656" y="3556"/>
              <a:ext cx="1" cy="8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it-IT" sz="240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0215" name="Line 40"/>
            <p:cNvSpPr>
              <a:spLocks noChangeShapeType="1"/>
            </p:cNvSpPr>
            <p:nvPr/>
          </p:nvSpPr>
          <p:spPr bwMode="auto">
            <a:xfrm flipV="1">
              <a:off x="4053" y="3556"/>
              <a:ext cx="1" cy="8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it-IT" sz="240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0216" name="Line 41"/>
            <p:cNvSpPr>
              <a:spLocks noChangeShapeType="1"/>
            </p:cNvSpPr>
            <p:nvPr/>
          </p:nvSpPr>
          <p:spPr bwMode="auto">
            <a:xfrm flipV="1">
              <a:off x="2069" y="1958"/>
              <a:ext cx="1" cy="1609"/>
            </a:xfrm>
            <a:prstGeom prst="line">
              <a:avLst/>
            </a:prstGeom>
            <a:noFill/>
            <a:ln w="3651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it-IT" sz="240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0217" name="Line 42"/>
            <p:cNvSpPr>
              <a:spLocks noChangeShapeType="1"/>
            </p:cNvSpPr>
            <p:nvPr/>
          </p:nvSpPr>
          <p:spPr bwMode="auto">
            <a:xfrm>
              <a:off x="2069" y="3567"/>
              <a:ext cx="1984" cy="1"/>
            </a:xfrm>
            <a:prstGeom prst="line">
              <a:avLst/>
            </a:prstGeom>
            <a:noFill/>
            <a:ln w="3651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it-IT" sz="240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0218" name="Rectangle 43"/>
            <p:cNvSpPr>
              <a:spLocks noChangeArrowheads="1"/>
            </p:cNvSpPr>
            <p:nvPr/>
          </p:nvSpPr>
          <p:spPr bwMode="auto">
            <a:xfrm>
              <a:off x="1859" y="3463"/>
              <a:ext cx="86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b="1" smtClean="0">
                  <a:solidFill>
                    <a:srgbClr val="000000"/>
                  </a:solidFill>
                  <a:latin typeface="Times" charset="0"/>
                  <a:ea typeface="ＭＳ Ｐゴシック" charset="0"/>
                  <a:cs typeface="ＭＳ Ｐゴシック" charset="0"/>
                </a:rPr>
                <a:t>0</a:t>
              </a:r>
              <a:endParaRPr lang="en-US" b="1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0219" name="Rectangle 44"/>
            <p:cNvSpPr>
              <a:spLocks noChangeArrowheads="1"/>
            </p:cNvSpPr>
            <p:nvPr/>
          </p:nvSpPr>
          <p:spPr bwMode="auto">
            <a:xfrm>
              <a:off x="1754" y="3146"/>
              <a:ext cx="215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b="1" smtClean="0">
                  <a:solidFill>
                    <a:srgbClr val="000000"/>
                  </a:solidFill>
                  <a:latin typeface="Times" charset="0"/>
                  <a:ea typeface="ＭＳ Ｐゴシック" charset="0"/>
                  <a:cs typeface="ＭＳ Ｐゴシック" charset="0"/>
                </a:rPr>
                <a:t>0.2</a:t>
              </a:r>
              <a:endParaRPr lang="en-US" b="1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0220" name="Rectangle 45"/>
            <p:cNvSpPr>
              <a:spLocks noChangeArrowheads="1"/>
            </p:cNvSpPr>
            <p:nvPr/>
          </p:nvSpPr>
          <p:spPr bwMode="auto">
            <a:xfrm>
              <a:off x="1754" y="2832"/>
              <a:ext cx="215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b="1" smtClean="0">
                  <a:solidFill>
                    <a:srgbClr val="000000"/>
                  </a:solidFill>
                  <a:latin typeface="Times" charset="0"/>
                  <a:ea typeface="ＭＳ Ｐゴシック" charset="0"/>
                  <a:cs typeface="ＭＳ Ｐゴシック" charset="0"/>
                </a:rPr>
                <a:t>0.4</a:t>
              </a:r>
              <a:endParaRPr lang="en-US" b="1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0221" name="Rectangle 46"/>
            <p:cNvSpPr>
              <a:spLocks noChangeArrowheads="1"/>
            </p:cNvSpPr>
            <p:nvPr/>
          </p:nvSpPr>
          <p:spPr bwMode="auto">
            <a:xfrm>
              <a:off x="1754" y="2494"/>
              <a:ext cx="215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b="1" smtClean="0">
                  <a:solidFill>
                    <a:srgbClr val="000000"/>
                  </a:solidFill>
                  <a:latin typeface="Times" charset="0"/>
                  <a:ea typeface="ＭＳ Ｐゴシック" charset="0"/>
                  <a:cs typeface="ＭＳ Ｐゴシック" charset="0"/>
                </a:rPr>
                <a:t>0.6</a:t>
              </a:r>
              <a:endParaRPr lang="en-US" b="1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0222" name="Rectangle 47"/>
            <p:cNvSpPr>
              <a:spLocks noChangeArrowheads="1"/>
            </p:cNvSpPr>
            <p:nvPr/>
          </p:nvSpPr>
          <p:spPr bwMode="auto">
            <a:xfrm>
              <a:off x="1754" y="2180"/>
              <a:ext cx="215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b="1" smtClean="0">
                  <a:solidFill>
                    <a:srgbClr val="000000"/>
                  </a:solidFill>
                  <a:latin typeface="Times" charset="0"/>
                  <a:ea typeface="ＭＳ Ｐゴシック" charset="0"/>
                  <a:cs typeface="ＭＳ Ｐゴシック" charset="0"/>
                </a:rPr>
                <a:t>0.8</a:t>
              </a:r>
              <a:endParaRPr lang="en-US" b="1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0223" name="Rectangle 48"/>
            <p:cNvSpPr>
              <a:spLocks noChangeArrowheads="1"/>
            </p:cNvSpPr>
            <p:nvPr/>
          </p:nvSpPr>
          <p:spPr bwMode="auto">
            <a:xfrm>
              <a:off x="1859" y="1876"/>
              <a:ext cx="86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b="1" smtClean="0">
                  <a:solidFill>
                    <a:srgbClr val="000000"/>
                  </a:solidFill>
                  <a:latin typeface="Times" charset="0"/>
                  <a:ea typeface="ＭＳ Ｐゴシック" charset="0"/>
                  <a:cs typeface="ＭＳ Ｐゴシック" charset="0"/>
                </a:rPr>
                <a:t>1</a:t>
              </a:r>
              <a:endParaRPr lang="en-US" b="1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0224" name="Rectangle 49"/>
            <p:cNvSpPr>
              <a:spLocks noChangeArrowheads="1"/>
            </p:cNvSpPr>
            <p:nvPr/>
          </p:nvSpPr>
          <p:spPr bwMode="auto">
            <a:xfrm>
              <a:off x="1964" y="3661"/>
              <a:ext cx="258" cy="2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b="1" smtClean="0">
                  <a:solidFill>
                    <a:srgbClr val="000000"/>
                  </a:solidFill>
                  <a:latin typeface="Times" charset="0"/>
                  <a:ea typeface="ＭＳ Ｐゴシック" charset="0"/>
                  <a:cs typeface="ＭＳ Ｐゴシック" charset="0"/>
                </a:rPr>
                <a:t>800</a:t>
              </a:r>
              <a:endParaRPr lang="en-US" b="1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0225" name="Rectangle 50"/>
            <p:cNvSpPr>
              <a:spLocks noChangeArrowheads="1"/>
            </p:cNvSpPr>
            <p:nvPr/>
          </p:nvSpPr>
          <p:spPr bwMode="auto">
            <a:xfrm>
              <a:off x="2314" y="3661"/>
              <a:ext cx="344" cy="2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b="1" smtClean="0">
                  <a:solidFill>
                    <a:srgbClr val="000000"/>
                  </a:solidFill>
                  <a:latin typeface="Times" charset="0"/>
                  <a:ea typeface="ＭＳ Ｐゴシック" charset="0"/>
                  <a:cs typeface="ＭＳ Ｐゴシック" charset="0"/>
                </a:rPr>
                <a:t>1000</a:t>
              </a:r>
              <a:endParaRPr lang="en-US" b="1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0226" name="Rectangle 51"/>
            <p:cNvSpPr>
              <a:spLocks noChangeArrowheads="1"/>
            </p:cNvSpPr>
            <p:nvPr/>
          </p:nvSpPr>
          <p:spPr bwMode="auto">
            <a:xfrm>
              <a:off x="2710" y="3661"/>
              <a:ext cx="344" cy="2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b="1" smtClean="0">
                  <a:solidFill>
                    <a:srgbClr val="000000"/>
                  </a:solidFill>
                  <a:latin typeface="Times" charset="0"/>
                  <a:ea typeface="ＭＳ Ｐゴシック" charset="0"/>
                  <a:cs typeface="ＭＳ Ｐゴシック" charset="0"/>
                </a:rPr>
                <a:t>1200</a:t>
              </a:r>
              <a:endParaRPr lang="en-US" b="1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0227" name="Rectangle 52"/>
            <p:cNvSpPr>
              <a:spLocks noChangeArrowheads="1"/>
            </p:cNvSpPr>
            <p:nvPr/>
          </p:nvSpPr>
          <p:spPr bwMode="auto">
            <a:xfrm>
              <a:off x="3107" y="3661"/>
              <a:ext cx="345" cy="2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b="1" smtClean="0">
                  <a:solidFill>
                    <a:srgbClr val="000000"/>
                  </a:solidFill>
                  <a:latin typeface="Times" charset="0"/>
                  <a:ea typeface="ＭＳ Ｐゴシック" charset="0"/>
                  <a:cs typeface="ＭＳ Ｐゴシック" charset="0"/>
                </a:rPr>
                <a:t>1400</a:t>
              </a:r>
              <a:endParaRPr lang="en-US" b="1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0228" name="Rectangle 53"/>
            <p:cNvSpPr>
              <a:spLocks noChangeArrowheads="1"/>
            </p:cNvSpPr>
            <p:nvPr/>
          </p:nvSpPr>
          <p:spPr bwMode="auto">
            <a:xfrm>
              <a:off x="3492" y="3661"/>
              <a:ext cx="344" cy="2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b="1" smtClean="0">
                  <a:solidFill>
                    <a:srgbClr val="000000"/>
                  </a:solidFill>
                  <a:latin typeface="Times" charset="0"/>
                  <a:ea typeface="ＭＳ Ｐゴシック" charset="0"/>
                  <a:cs typeface="ＭＳ Ｐゴシック" charset="0"/>
                </a:rPr>
                <a:t>1600</a:t>
              </a:r>
              <a:endParaRPr lang="en-US" b="1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0229" name="Rectangle 54"/>
            <p:cNvSpPr>
              <a:spLocks noChangeArrowheads="1"/>
            </p:cNvSpPr>
            <p:nvPr/>
          </p:nvSpPr>
          <p:spPr bwMode="auto">
            <a:xfrm>
              <a:off x="3901" y="3661"/>
              <a:ext cx="344" cy="2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b="1" smtClean="0">
                  <a:solidFill>
                    <a:srgbClr val="000000"/>
                  </a:solidFill>
                  <a:latin typeface="Times" charset="0"/>
                  <a:ea typeface="ＭＳ Ｐゴシック" charset="0"/>
                  <a:cs typeface="ＭＳ Ｐゴシック" charset="0"/>
                </a:rPr>
                <a:t>1800</a:t>
              </a:r>
              <a:endParaRPr lang="en-US" b="1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0230" name="Rectangle 55"/>
            <p:cNvSpPr>
              <a:spLocks noChangeArrowheads="1"/>
            </p:cNvSpPr>
            <p:nvPr/>
          </p:nvSpPr>
          <p:spPr bwMode="auto">
            <a:xfrm>
              <a:off x="2594" y="3847"/>
              <a:ext cx="1276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b="1" smtClean="0">
                  <a:solidFill>
                    <a:srgbClr val="000000"/>
                  </a:solidFill>
                  <a:latin typeface="Times" charset="0"/>
                  <a:ea typeface="ＭＳ Ｐゴシック" charset="0"/>
                  <a:cs typeface="ＭＳ Ｐゴシック" charset="0"/>
                </a:rPr>
                <a:t>Wavelength</a:t>
              </a:r>
              <a:r>
                <a:rPr lang="en-US" altLang="ko-KR" b="1" smtClean="0">
                  <a:solidFill>
                    <a:srgbClr val="000000"/>
                  </a:solidFill>
                  <a:latin typeface="Times" charset="0"/>
                  <a:ea typeface="굴림" charset="0"/>
                  <a:cs typeface="굴림" charset="0"/>
                </a:rPr>
                <a:t> </a:t>
              </a:r>
              <a:r>
                <a:rPr lang="en-US" b="1" smtClean="0">
                  <a:solidFill>
                    <a:srgbClr val="000000"/>
                  </a:solidFill>
                  <a:latin typeface="Times" charset="0"/>
                  <a:ea typeface="ＭＳ Ｐゴシック" charset="0"/>
                  <a:cs typeface="ＭＳ Ｐゴシック" charset="0"/>
                </a:rPr>
                <a:t>(nm)</a:t>
              </a:r>
              <a:endParaRPr lang="en-US" b="1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0231" name="Line 56"/>
            <p:cNvSpPr>
              <a:spLocks noChangeShapeType="1"/>
            </p:cNvSpPr>
            <p:nvPr/>
          </p:nvSpPr>
          <p:spPr bwMode="auto">
            <a:xfrm flipV="1">
              <a:off x="2092" y="3183"/>
              <a:ext cx="58" cy="105"/>
            </a:xfrm>
            <a:prstGeom prst="line">
              <a:avLst/>
            </a:prstGeom>
            <a:noFill/>
            <a:ln w="36513">
              <a:solidFill>
                <a:srgbClr val="3333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it-IT" sz="240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0232" name="Line 57"/>
            <p:cNvSpPr>
              <a:spLocks noChangeShapeType="1"/>
            </p:cNvSpPr>
            <p:nvPr/>
          </p:nvSpPr>
          <p:spPr bwMode="auto">
            <a:xfrm flipV="1">
              <a:off x="2150" y="3101"/>
              <a:ext cx="47" cy="82"/>
            </a:xfrm>
            <a:prstGeom prst="line">
              <a:avLst/>
            </a:prstGeom>
            <a:noFill/>
            <a:ln w="36513">
              <a:solidFill>
                <a:srgbClr val="3333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it-IT" sz="240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0233" name="Line 58"/>
            <p:cNvSpPr>
              <a:spLocks noChangeShapeType="1"/>
            </p:cNvSpPr>
            <p:nvPr/>
          </p:nvSpPr>
          <p:spPr bwMode="auto">
            <a:xfrm flipV="1">
              <a:off x="2197" y="3031"/>
              <a:ext cx="35" cy="70"/>
            </a:xfrm>
            <a:prstGeom prst="line">
              <a:avLst/>
            </a:prstGeom>
            <a:noFill/>
            <a:ln w="36513">
              <a:solidFill>
                <a:srgbClr val="3333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it-IT" sz="240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0234" name="Line 59"/>
            <p:cNvSpPr>
              <a:spLocks noChangeShapeType="1"/>
            </p:cNvSpPr>
            <p:nvPr/>
          </p:nvSpPr>
          <p:spPr bwMode="auto">
            <a:xfrm flipV="1">
              <a:off x="2232" y="2973"/>
              <a:ext cx="35" cy="58"/>
            </a:xfrm>
            <a:prstGeom prst="line">
              <a:avLst/>
            </a:prstGeom>
            <a:noFill/>
            <a:ln w="36513">
              <a:solidFill>
                <a:srgbClr val="3333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it-IT" sz="240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0235" name="Line 60"/>
            <p:cNvSpPr>
              <a:spLocks noChangeShapeType="1"/>
            </p:cNvSpPr>
            <p:nvPr/>
          </p:nvSpPr>
          <p:spPr bwMode="auto">
            <a:xfrm flipV="1">
              <a:off x="2267" y="2880"/>
              <a:ext cx="59" cy="93"/>
            </a:xfrm>
            <a:prstGeom prst="line">
              <a:avLst/>
            </a:prstGeom>
            <a:noFill/>
            <a:ln w="36513">
              <a:solidFill>
                <a:srgbClr val="3333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it-IT" sz="240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0236" name="Line 61"/>
            <p:cNvSpPr>
              <a:spLocks noChangeShapeType="1"/>
            </p:cNvSpPr>
            <p:nvPr/>
          </p:nvSpPr>
          <p:spPr bwMode="auto">
            <a:xfrm flipV="1">
              <a:off x="2326" y="2786"/>
              <a:ext cx="70" cy="94"/>
            </a:xfrm>
            <a:prstGeom prst="line">
              <a:avLst/>
            </a:prstGeom>
            <a:noFill/>
            <a:ln w="36513">
              <a:solidFill>
                <a:srgbClr val="3333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it-IT" sz="240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0237" name="Line 62"/>
            <p:cNvSpPr>
              <a:spLocks noChangeShapeType="1"/>
            </p:cNvSpPr>
            <p:nvPr/>
          </p:nvSpPr>
          <p:spPr bwMode="auto">
            <a:xfrm flipV="1">
              <a:off x="2396" y="2693"/>
              <a:ext cx="70" cy="93"/>
            </a:xfrm>
            <a:prstGeom prst="line">
              <a:avLst/>
            </a:prstGeom>
            <a:noFill/>
            <a:ln w="36513">
              <a:solidFill>
                <a:srgbClr val="3333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it-IT" sz="240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0238" name="Line 63"/>
            <p:cNvSpPr>
              <a:spLocks noChangeShapeType="1"/>
            </p:cNvSpPr>
            <p:nvPr/>
          </p:nvSpPr>
          <p:spPr bwMode="auto">
            <a:xfrm flipV="1">
              <a:off x="2466" y="2600"/>
              <a:ext cx="81" cy="93"/>
            </a:xfrm>
            <a:prstGeom prst="line">
              <a:avLst/>
            </a:prstGeom>
            <a:noFill/>
            <a:ln w="36513">
              <a:solidFill>
                <a:srgbClr val="3333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it-IT" sz="240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0239" name="Line 64"/>
            <p:cNvSpPr>
              <a:spLocks noChangeShapeType="1"/>
            </p:cNvSpPr>
            <p:nvPr/>
          </p:nvSpPr>
          <p:spPr bwMode="auto">
            <a:xfrm flipV="1">
              <a:off x="2547" y="2518"/>
              <a:ext cx="82" cy="82"/>
            </a:xfrm>
            <a:prstGeom prst="line">
              <a:avLst/>
            </a:prstGeom>
            <a:noFill/>
            <a:ln w="36513">
              <a:solidFill>
                <a:srgbClr val="3333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it-IT" sz="240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0240" name="Line 65"/>
            <p:cNvSpPr>
              <a:spLocks noChangeShapeType="1"/>
            </p:cNvSpPr>
            <p:nvPr/>
          </p:nvSpPr>
          <p:spPr bwMode="auto">
            <a:xfrm flipV="1">
              <a:off x="2629" y="2437"/>
              <a:ext cx="82" cy="81"/>
            </a:xfrm>
            <a:prstGeom prst="line">
              <a:avLst/>
            </a:prstGeom>
            <a:noFill/>
            <a:ln w="36513">
              <a:solidFill>
                <a:srgbClr val="3333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it-IT" sz="240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0241" name="Line 66"/>
            <p:cNvSpPr>
              <a:spLocks noChangeShapeType="1"/>
            </p:cNvSpPr>
            <p:nvPr/>
          </p:nvSpPr>
          <p:spPr bwMode="auto">
            <a:xfrm flipV="1">
              <a:off x="2711" y="2378"/>
              <a:ext cx="81" cy="59"/>
            </a:xfrm>
            <a:prstGeom prst="line">
              <a:avLst/>
            </a:prstGeom>
            <a:noFill/>
            <a:ln w="36513">
              <a:solidFill>
                <a:srgbClr val="3333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it-IT" sz="240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0242" name="Line 67"/>
            <p:cNvSpPr>
              <a:spLocks noChangeShapeType="1"/>
            </p:cNvSpPr>
            <p:nvPr/>
          </p:nvSpPr>
          <p:spPr bwMode="auto">
            <a:xfrm flipV="1">
              <a:off x="2792" y="2308"/>
              <a:ext cx="117" cy="70"/>
            </a:xfrm>
            <a:prstGeom prst="line">
              <a:avLst/>
            </a:prstGeom>
            <a:noFill/>
            <a:ln w="36513">
              <a:solidFill>
                <a:srgbClr val="3333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it-IT" sz="240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0243" name="Line 68"/>
            <p:cNvSpPr>
              <a:spLocks noChangeShapeType="1"/>
            </p:cNvSpPr>
            <p:nvPr/>
          </p:nvSpPr>
          <p:spPr bwMode="auto">
            <a:xfrm flipV="1">
              <a:off x="2909" y="2285"/>
              <a:ext cx="58" cy="23"/>
            </a:xfrm>
            <a:prstGeom prst="line">
              <a:avLst/>
            </a:prstGeom>
            <a:noFill/>
            <a:ln w="36513">
              <a:solidFill>
                <a:srgbClr val="3333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it-IT" sz="240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0244" name="Line 69"/>
            <p:cNvSpPr>
              <a:spLocks noChangeShapeType="1"/>
            </p:cNvSpPr>
            <p:nvPr/>
          </p:nvSpPr>
          <p:spPr bwMode="auto">
            <a:xfrm flipV="1">
              <a:off x="2967" y="2262"/>
              <a:ext cx="82" cy="23"/>
            </a:xfrm>
            <a:prstGeom prst="line">
              <a:avLst/>
            </a:prstGeom>
            <a:noFill/>
            <a:ln w="36513">
              <a:solidFill>
                <a:srgbClr val="3333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it-IT" sz="240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0245" name="Line 70"/>
            <p:cNvSpPr>
              <a:spLocks noChangeShapeType="1"/>
            </p:cNvSpPr>
            <p:nvPr/>
          </p:nvSpPr>
          <p:spPr bwMode="auto">
            <a:xfrm flipV="1">
              <a:off x="3049" y="2238"/>
              <a:ext cx="93" cy="24"/>
            </a:xfrm>
            <a:prstGeom prst="line">
              <a:avLst/>
            </a:prstGeom>
            <a:noFill/>
            <a:ln w="36513">
              <a:solidFill>
                <a:srgbClr val="3333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it-IT" sz="240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0246" name="Line 71"/>
            <p:cNvSpPr>
              <a:spLocks noChangeShapeType="1"/>
            </p:cNvSpPr>
            <p:nvPr/>
          </p:nvSpPr>
          <p:spPr bwMode="auto">
            <a:xfrm flipV="1">
              <a:off x="3142" y="2227"/>
              <a:ext cx="94" cy="11"/>
            </a:xfrm>
            <a:prstGeom prst="line">
              <a:avLst/>
            </a:prstGeom>
            <a:noFill/>
            <a:ln w="36513">
              <a:solidFill>
                <a:srgbClr val="3333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it-IT" sz="240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0247" name="Line 72"/>
            <p:cNvSpPr>
              <a:spLocks noChangeShapeType="1"/>
            </p:cNvSpPr>
            <p:nvPr/>
          </p:nvSpPr>
          <p:spPr bwMode="auto">
            <a:xfrm flipV="1">
              <a:off x="3236" y="2215"/>
              <a:ext cx="105" cy="12"/>
            </a:xfrm>
            <a:prstGeom prst="line">
              <a:avLst/>
            </a:prstGeom>
            <a:noFill/>
            <a:ln w="36513">
              <a:solidFill>
                <a:srgbClr val="3333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it-IT" sz="240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0248" name="Line 73"/>
            <p:cNvSpPr>
              <a:spLocks noChangeShapeType="1"/>
            </p:cNvSpPr>
            <p:nvPr/>
          </p:nvSpPr>
          <p:spPr bwMode="auto">
            <a:xfrm flipV="1">
              <a:off x="3341" y="2203"/>
              <a:ext cx="81" cy="12"/>
            </a:xfrm>
            <a:prstGeom prst="line">
              <a:avLst/>
            </a:prstGeom>
            <a:noFill/>
            <a:ln w="36513">
              <a:solidFill>
                <a:srgbClr val="3333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it-IT" sz="240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0249" name="Line 74"/>
            <p:cNvSpPr>
              <a:spLocks noChangeShapeType="1"/>
            </p:cNvSpPr>
            <p:nvPr/>
          </p:nvSpPr>
          <p:spPr bwMode="auto">
            <a:xfrm flipV="1">
              <a:off x="3422" y="2192"/>
              <a:ext cx="59" cy="11"/>
            </a:xfrm>
            <a:prstGeom prst="line">
              <a:avLst/>
            </a:prstGeom>
            <a:noFill/>
            <a:ln w="36513">
              <a:solidFill>
                <a:srgbClr val="3333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it-IT" sz="240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0250" name="Line 75"/>
            <p:cNvSpPr>
              <a:spLocks noChangeShapeType="1"/>
            </p:cNvSpPr>
            <p:nvPr/>
          </p:nvSpPr>
          <p:spPr bwMode="auto">
            <a:xfrm flipV="1">
              <a:off x="3481" y="2180"/>
              <a:ext cx="46" cy="12"/>
            </a:xfrm>
            <a:prstGeom prst="line">
              <a:avLst/>
            </a:prstGeom>
            <a:noFill/>
            <a:ln w="36513">
              <a:solidFill>
                <a:srgbClr val="3333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it-IT" sz="240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0251" name="Line 76"/>
            <p:cNvSpPr>
              <a:spLocks noChangeShapeType="1"/>
            </p:cNvSpPr>
            <p:nvPr/>
          </p:nvSpPr>
          <p:spPr bwMode="auto">
            <a:xfrm flipV="1">
              <a:off x="3527" y="2168"/>
              <a:ext cx="70" cy="12"/>
            </a:xfrm>
            <a:prstGeom prst="line">
              <a:avLst/>
            </a:prstGeom>
            <a:noFill/>
            <a:ln w="36513">
              <a:solidFill>
                <a:srgbClr val="3333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it-IT" sz="240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0252" name="Line 77"/>
            <p:cNvSpPr>
              <a:spLocks noChangeShapeType="1"/>
            </p:cNvSpPr>
            <p:nvPr/>
          </p:nvSpPr>
          <p:spPr bwMode="auto">
            <a:xfrm flipV="1">
              <a:off x="3597" y="2157"/>
              <a:ext cx="70" cy="11"/>
            </a:xfrm>
            <a:prstGeom prst="line">
              <a:avLst/>
            </a:prstGeom>
            <a:noFill/>
            <a:ln w="36513">
              <a:solidFill>
                <a:srgbClr val="3333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it-IT" sz="240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0253" name="Line 78"/>
            <p:cNvSpPr>
              <a:spLocks noChangeShapeType="1"/>
            </p:cNvSpPr>
            <p:nvPr/>
          </p:nvSpPr>
          <p:spPr bwMode="auto">
            <a:xfrm>
              <a:off x="3667" y="2157"/>
              <a:ext cx="59" cy="1"/>
            </a:xfrm>
            <a:prstGeom prst="line">
              <a:avLst/>
            </a:prstGeom>
            <a:noFill/>
            <a:ln w="36513">
              <a:solidFill>
                <a:srgbClr val="3333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it-IT" sz="240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0254" name="Line 79"/>
            <p:cNvSpPr>
              <a:spLocks noChangeShapeType="1"/>
            </p:cNvSpPr>
            <p:nvPr/>
          </p:nvSpPr>
          <p:spPr bwMode="auto">
            <a:xfrm>
              <a:off x="3726" y="2157"/>
              <a:ext cx="47" cy="23"/>
            </a:xfrm>
            <a:prstGeom prst="line">
              <a:avLst/>
            </a:prstGeom>
            <a:noFill/>
            <a:ln w="36513">
              <a:solidFill>
                <a:srgbClr val="3333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it-IT" sz="240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0255" name="Line 80"/>
            <p:cNvSpPr>
              <a:spLocks noChangeShapeType="1"/>
            </p:cNvSpPr>
            <p:nvPr/>
          </p:nvSpPr>
          <p:spPr bwMode="auto">
            <a:xfrm>
              <a:off x="3773" y="2180"/>
              <a:ext cx="35" cy="47"/>
            </a:xfrm>
            <a:prstGeom prst="line">
              <a:avLst/>
            </a:prstGeom>
            <a:noFill/>
            <a:ln w="36513">
              <a:solidFill>
                <a:srgbClr val="3333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it-IT" sz="240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0256" name="Line 81"/>
            <p:cNvSpPr>
              <a:spLocks noChangeShapeType="1"/>
            </p:cNvSpPr>
            <p:nvPr/>
          </p:nvSpPr>
          <p:spPr bwMode="auto">
            <a:xfrm>
              <a:off x="3808" y="2227"/>
              <a:ext cx="35" cy="58"/>
            </a:xfrm>
            <a:prstGeom prst="line">
              <a:avLst/>
            </a:prstGeom>
            <a:noFill/>
            <a:ln w="36513">
              <a:solidFill>
                <a:srgbClr val="3333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it-IT" sz="240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0257" name="Line 82"/>
            <p:cNvSpPr>
              <a:spLocks noChangeShapeType="1"/>
            </p:cNvSpPr>
            <p:nvPr/>
          </p:nvSpPr>
          <p:spPr bwMode="auto">
            <a:xfrm>
              <a:off x="3843" y="2285"/>
              <a:ext cx="23" cy="70"/>
            </a:xfrm>
            <a:prstGeom prst="line">
              <a:avLst/>
            </a:prstGeom>
            <a:noFill/>
            <a:ln w="36513">
              <a:solidFill>
                <a:srgbClr val="3333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it-IT" sz="240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0258" name="Line 83"/>
            <p:cNvSpPr>
              <a:spLocks noChangeShapeType="1"/>
            </p:cNvSpPr>
            <p:nvPr/>
          </p:nvSpPr>
          <p:spPr bwMode="auto">
            <a:xfrm>
              <a:off x="3866" y="2355"/>
              <a:ext cx="12" cy="70"/>
            </a:xfrm>
            <a:prstGeom prst="line">
              <a:avLst/>
            </a:prstGeom>
            <a:noFill/>
            <a:ln w="36513">
              <a:solidFill>
                <a:srgbClr val="3333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it-IT" sz="240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0259" name="Line 84"/>
            <p:cNvSpPr>
              <a:spLocks noChangeShapeType="1"/>
            </p:cNvSpPr>
            <p:nvPr/>
          </p:nvSpPr>
          <p:spPr bwMode="auto">
            <a:xfrm>
              <a:off x="3878" y="2425"/>
              <a:ext cx="11" cy="81"/>
            </a:xfrm>
            <a:prstGeom prst="line">
              <a:avLst/>
            </a:prstGeom>
            <a:noFill/>
            <a:ln w="36513">
              <a:solidFill>
                <a:srgbClr val="3333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it-IT" sz="240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0260" name="Line 85"/>
            <p:cNvSpPr>
              <a:spLocks noChangeShapeType="1"/>
            </p:cNvSpPr>
            <p:nvPr/>
          </p:nvSpPr>
          <p:spPr bwMode="auto">
            <a:xfrm>
              <a:off x="3889" y="2506"/>
              <a:ext cx="12" cy="94"/>
            </a:xfrm>
            <a:prstGeom prst="line">
              <a:avLst/>
            </a:prstGeom>
            <a:noFill/>
            <a:ln w="36513">
              <a:solidFill>
                <a:srgbClr val="3333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it-IT" sz="240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0261" name="Line 86"/>
            <p:cNvSpPr>
              <a:spLocks noChangeShapeType="1"/>
            </p:cNvSpPr>
            <p:nvPr/>
          </p:nvSpPr>
          <p:spPr bwMode="auto">
            <a:xfrm>
              <a:off x="3901" y="2600"/>
              <a:ext cx="12" cy="93"/>
            </a:xfrm>
            <a:prstGeom prst="line">
              <a:avLst/>
            </a:prstGeom>
            <a:noFill/>
            <a:ln w="36513">
              <a:solidFill>
                <a:srgbClr val="3333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it-IT" sz="240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0262" name="Line 87"/>
            <p:cNvSpPr>
              <a:spLocks noChangeShapeType="1"/>
            </p:cNvSpPr>
            <p:nvPr/>
          </p:nvSpPr>
          <p:spPr bwMode="auto">
            <a:xfrm>
              <a:off x="3913" y="2693"/>
              <a:ext cx="11" cy="117"/>
            </a:xfrm>
            <a:prstGeom prst="line">
              <a:avLst/>
            </a:prstGeom>
            <a:noFill/>
            <a:ln w="36513">
              <a:solidFill>
                <a:srgbClr val="3333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it-IT" sz="240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0263" name="Line 88"/>
            <p:cNvSpPr>
              <a:spLocks noChangeShapeType="1"/>
            </p:cNvSpPr>
            <p:nvPr/>
          </p:nvSpPr>
          <p:spPr bwMode="auto">
            <a:xfrm>
              <a:off x="3924" y="2810"/>
              <a:ext cx="12" cy="105"/>
            </a:xfrm>
            <a:prstGeom prst="line">
              <a:avLst/>
            </a:prstGeom>
            <a:noFill/>
            <a:ln w="36513">
              <a:solidFill>
                <a:srgbClr val="3333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it-IT" sz="240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0264" name="Line 89"/>
            <p:cNvSpPr>
              <a:spLocks noChangeShapeType="1"/>
            </p:cNvSpPr>
            <p:nvPr/>
          </p:nvSpPr>
          <p:spPr bwMode="auto">
            <a:xfrm>
              <a:off x="3936" y="2915"/>
              <a:ext cx="12" cy="93"/>
            </a:xfrm>
            <a:prstGeom prst="line">
              <a:avLst/>
            </a:prstGeom>
            <a:noFill/>
            <a:ln w="36513">
              <a:solidFill>
                <a:srgbClr val="3333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it-IT" sz="240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0265" name="Line 90"/>
            <p:cNvSpPr>
              <a:spLocks noChangeShapeType="1"/>
            </p:cNvSpPr>
            <p:nvPr/>
          </p:nvSpPr>
          <p:spPr bwMode="auto">
            <a:xfrm>
              <a:off x="3948" y="3008"/>
              <a:ext cx="1" cy="58"/>
            </a:xfrm>
            <a:prstGeom prst="line">
              <a:avLst/>
            </a:prstGeom>
            <a:noFill/>
            <a:ln w="36513">
              <a:solidFill>
                <a:srgbClr val="3333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it-IT" sz="240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0266" name="Line 91"/>
            <p:cNvSpPr>
              <a:spLocks noChangeShapeType="1"/>
            </p:cNvSpPr>
            <p:nvPr/>
          </p:nvSpPr>
          <p:spPr bwMode="auto">
            <a:xfrm>
              <a:off x="3948" y="3066"/>
              <a:ext cx="23" cy="70"/>
            </a:xfrm>
            <a:prstGeom prst="line">
              <a:avLst/>
            </a:prstGeom>
            <a:noFill/>
            <a:ln w="36513">
              <a:solidFill>
                <a:srgbClr val="3333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it-IT" sz="240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0267" name="Line 92"/>
            <p:cNvSpPr>
              <a:spLocks noChangeShapeType="1"/>
            </p:cNvSpPr>
            <p:nvPr/>
          </p:nvSpPr>
          <p:spPr bwMode="auto">
            <a:xfrm>
              <a:off x="3971" y="3136"/>
              <a:ext cx="23" cy="93"/>
            </a:xfrm>
            <a:prstGeom prst="line">
              <a:avLst/>
            </a:prstGeom>
            <a:noFill/>
            <a:ln w="36513">
              <a:solidFill>
                <a:srgbClr val="3333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it-IT" sz="240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0268" name="Line 93"/>
            <p:cNvSpPr>
              <a:spLocks noChangeShapeType="1"/>
            </p:cNvSpPr>
            <p:nvPr/>
          </p:nvSpPr>
          <p:spPr bwMode="auto">
            <a:xfrm>
              <a:off x="3994" y="3229"/>
              <a:ext cx="35" cy="117"/>
            </a:xfrm>
            <a:prstGeom prst="line">
              <a:avLst/>
            </a:prstGeom>
            <a:noFill/>
            <a:ln w="36513">
              <a:solidFill>
                <a:srgbClr val="3333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it-IT" sz="240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0269" name="Rectangle 94"/>
            <p:cNvSpPr>
              <a:spLocks noChangeArrowheads="1"/>
            </p:cNvSpPr>
            <p:nvPr/>
          </p:nvSpPr>
          <p:spPr bwMode="auto">
            <a:xfrm>
              <a:off x="1509" y="1597"/>
              <a:ext cx="1440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b="1" smtClean="0">
                  <a:solidFill>
                    <a:srgbClr val="000000"/>
                  </a:solidFill>
                  <a:latin typeface="Times" charset="0"/>
                  <a:ea typeface="ＭＳ Ｐゴシック" charset="0"/>
                  <a:cs typeface="ＭＳ Ｐゴシック" charset="0"/>
                </a:rPr>
                <a:t>Responsivity</a:t>
              </a:r>
              <a:r>
                <a:rPr lang="en-US" altLang="ko-KR" b="1" smtClean="0">
                  <a:solidFill>
                    <a:srgbClr val="000000"/>
                  </a:solidFill>
                  <a:latin typeface="Times" charset="0"/>
                  <a:ea typeface="굴림" charset="0"/>
                  <a:cs typeface="굴림" charset="0"/>
                </a:rPr>
                <a:t> </a:t>
              </a:r>
              <a:r>
                <a:rPr lang="en-US" b="1" smtClean="0">
                  <a:solidFill>
                    <a:srgbClr val="000000"/>
                  </a:solidFill>
                  <a:latin typeface="Times" charset="0"/>
                  <a:ea typeface="ＭＳ Ｐゴシック" charset="0"/>
                  <a:cs typeface="ＭＳ Ｐゴシック" charset="0"/>
                </a:rPr>
                <a:t>(A/W)</a:t>
              </a:r>
              <a:endParaRPr lang="en-US" b="1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endParaRPr>
            </a:p>
          </p:txBody>
        </p:sp>
      </p:grpSp>
      <p:sp>
        <p:nvSpPr>
          <p:cNvPr id="50180" name="Rectangle 95"/>
          <p:cNvSpPr>
            <a:spLocks noChangeArrowheads="1"/>
          </p:cNvSpPr>
          <p:nvPr/>
        </p:nvSpPr>
        <p:spPr bwMode="auto">
          <a:xfrm>
            <a:off x="4687888" y="4811713"/>
            <a:ext cx="3533775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marL="341313" indent="-341313" defTabSz="914400" eaLnBrk="0" fontAlgn="base" hangingPunct="0">
              <a:spcBef>
                <a:spcPct val="0"/>
              </a:spcBef>
              <a:spcAft>
                <a:spcPct val="0"/>
              </a:spcAft>
              <a:buFont typeface="Wingdings" charset="0"/>
              <a:buChar char="q"/>
            </a:pPr>
            <a:r>
              <a:rPr lang="en-US" sz="1600" b="1" smtClean="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The responsivity of an InGaAs </a:t>
            </a:r>
            <a:r>
              <a:rPr lang="en-US" sz="1600" b="1" i="1" smtClean="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pin </a:t>
            </a:r>
            <a:r>
              <a:rPr lang="en-US" sz="1600" b="1" smtClean="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 photodiode</a:t>
            </a:r>
          </a:p>
        </p:txBody>
      </p:sp>
      <p:sp>
        <p:nvSpPr>
          <p:cNvPr id="50181" name="Rectangle 96"/>
          <p:cNvSpPr>
            <a:spLocks noChangeArrowheads="1"/>
          </p:cNvSpPr>
          <p:nvPr/>
        </p:nvSpPr>
        <p:spPr bwMode="auto">
          <a:xfrm>
            <a:off x="231775" y="625475"/>
            <a:ext cx="8680450" cy="2530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marL="457200" indent="-457200" defTabSz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6172200" algn="r"/>
              </a:tabLst>
            </a:pPr>
            <a:r>
              <a:rPr lang="en-US" sz="2000" b="1" smtClean="0">
                <a:solidFill>
                  <a:srgbClr val="000000"/>
                </a:solidFill>
                <a:latin typeface="Times" charset="0"/>
                <a:ea typeface="ＭＳ Ｐゴシック" charset="0"/>
                <a:cs typeface="Times New Roman" charset="0"/>
              </a:rPr>
              <a:t>InGaAs</a:t>
            </a:r>
            <a:r>
              <a:rPr lang="en-US" sz="2000" b="1" i="1" smtClean="0">
                <a:solidFill>
                  <a:srgbClr val="000000"/>
                </a:solidFill>
                <a:latin typeface="Times" charset="0"/>
                <a:ea typeface="ＭＳ Ｐゴシック" charset="0"/>
                <a:cs typeface="Times New Roman" charset="0"/>
              </a:rPr>
              <a:t> pin</a:t>
            </a:r>
            <a:r>
              <a:rPr lang="en-US" sz="2000" b="1" smtClean="0">
                <a:solidFill>
                  <a:srgbClr val="000000"/>
                </a:solidFill>
                <a:latin typeface="Times" charset="0"/>
                <a:ea typeface="ＭＳ Ｐゴシック" charset="0"/>
                <a:cs typeface="Times New Roman" charset="0"/>
              </a:rPr>
              <a:t> Photodiodes </a:t>
            </a:r>
            <a:endParaRPr lang="en-US" altLang="ko-KR" sz="2000" b="1" smtClean="0">
              <a:solidFill>
                <a:srgbClr val="000000"/>
              </a:solidFill>
              <a:latin typeface="Times" charset="0"/>
              <a:ea typeface="Times New Roman" charset="0"/>
              <a:cs typeface="Times New Roman" charset="0"/>
            </a:endParaRPr>
          </a:p>
          <a:p>
            <a:pPr marL="457200" indent="-457200" defTabSz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6172200" algn="r"/>
              </a:tabLst>
            </a:pPr>
            <a:r>
              <a:rPr lang="en-US" sz="2000" smtClean="0">
                <a:solidFill>
                  <a:srgbClr val="000000"/>
                </a:solidFill>
                <a:latin typeface="Times" charset="0"/>
                <a:ea typeface="ＭＳ Ｐゴシック" charset="0"/>
                <a:cs typeface="Times New Roman" charset="0"/>
              </a:rPr>
              <a:t>Consider a commercial InGaAs </a:t>
            </a:r>
            <a:r>
              <a:rPr lang="en-US" sz="2000" i="1" smtClean="0">
                <a:solidFill>
                  <a:srgbClr val="000000"/>
                </a:solidFill>
                <a:latin typeface="Times" charset="0"/>
                <a:ea typeface="ＭＳ Ｐゴシック" charset="0"/>
                <a:cs typeface="Times New Roman" charset="0"/>
              </a:rPr>
              <a:t>pin</a:t>
            </a:r>
            <a:r>
              <a:rPr lang="en-US" sz="2000" smtClean="0">
                <a:solidFill>
                  <a:srgbClr val="000000"/>
                </a:solidFill>
                <a:latin typeface="Times" charset="0"/>
                <a:ea typeface="ＭＳ Ｐゴシック" charset="0"/>
                <a:cs typeface="Times New Roman" charset="0"/>
              </a:rPr>
              <a:t> photodiode whose responsivity is shown in </a:t>
            </a:r>
            <a:r>
              <a:rPr lang="en-US" altLang="ko-KR" sz="2000" smtClean="0">
                <a:solidFill>
                  <a:srgbClr val="000000"/>
                </a:solidFill>
                <a:latin typeface="Times" charset="0"/>
                <a:ea typeface="굴림" charset="0"/>
                <a:cs typeface="굴림" charset="0"/>
              </a:rPr>
              <a:t>fi</a:t>
            </a:r>
            <a:r>
              <a:rPr lang="en-US" sz="2000" smtClean="0">
                <a:solidFill>
                  <a:srgbClr val="000000"/>
                </a:solidFill>
                <a:latin typeface="Times" charset="0"/>
                <a:ea typeface="ＭＳ Ｐゴシック" charset="0"/>
                <a:cs typeface="Times New Roman" charset="0"/>
              </a:rPr>
              <a:t>g</a:t>
            </a:r>
            <a:r>
              <a:rPr lang="en-US" altLang="ko-KR" sz="2000" smtClean="0">
                <a:solidFill>
                  <a:srgbClr val="000000"/>
                </a:solidFill>
                <a:latin typeface="Times" charset="0"/>
                <a:ea typeface="굴림" charset="0"/>
                <a:cs typeface="굴림" charset="0"/>
              </a:rPr>
              <a:t>.</a:t>
            </a:r>
            <a:r>
              <a:rPr lang="en-US" sz="2000" smtClean="0">
                <a:solidFill>
                  <a:srgbClr val="000000"/>
                </a:solidFill>
                <a:latin typeface="Times" charset="0"/>
                <a:ea typeface="ＭＳ Ｐゴシック" charset="0"/>
                <a:cs typeface="Times New Roman" charset="0"/>
              </a:rPr>
              <a:t> Its dark current is 5 nA. </a:t>
            </a:r>
            <a:endParaRPr lang="en-US" sz="2000" smtClean="0">
              <a:solidFill>
                <a:srgbClr val="000000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  <a:p>
            <a:pPr marL="457200" indent="-457200" defTabSz="914400" eaLnBrk="0" fontAlgn="base" hangingPunct="0">
              <a:spcBef>
                <a:spcPct val="50000"/>
              </a:spcBef>
              <a:spcAft>
                <a:spcPct val="0"/>
              </a:spcAft>
              <a:buFontTx/>
              <a:buAutoNum type="alphaLcParenBoth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6172200" algn="r"/>
              </a:tabLst>
            </a:pPr>
            <a:r>
              <a:rPr lang="en-US" sz="2000" smtClean="0">
                <a:solidFill>
                  <a:srgbClr val="000000"/>
                </a:solidFill>
                <a:latin typeface="Times" charset="0"/>
                <a:ea typeface="ＭＳ Ｐゴシック" charset="0"/>
                <a:cs typeface="Times New Roman" charset="0"/>
              </a:rPr>
              <a:t>What optical power at a wavelength of 1.55 </a:t>
            </a:r>
            <a:r>
              <a:rPr lang="en-US" sz="2000" smtClean="0">
                <a:solidFill>
                  <a:srgbClr val="000000"/>
                </a:solidFill>
                <a:latin typeface="Symbol" charset="0"/>
                <a:ea typeface="ＭＳ Ｐゴシック" charset="0"/>
                <a:cs typeface="Times New Roman" charset="0"/>
              </a:rPr>
              <a:t>m</a:t>
            </a:r>
            <a:r>
              <a:rPr lang="en-US" sz="2000" smtClean="0">
                <a:solidFill>
                  <a:srgbClr val="000000"/>
                </a:solidFill>
                <a:latin typeface="Times" charset="0"/>
                <a:ea typeface="ＭＳ Ｐゴシック" charset="0"/>
                <a:cs typeface="Times New Roman" charset="0"/>
              </a:rPr>
              <a:t>m would give a photocurrent that is twice the dark current?  What is the QE of the photodetector at 1.55 </a:t>
            </a:r>
            <a:r>
              <a:rPr lang="en-US" sz="2000" smtClean="0">
                <a:solidFill>
                  <a:srgbClr val="000000"/>
                </a:solidFill>
                <a:latin typeface="Symbol" charset="0"/>
                <a:ea typeface="ＭＳ Ｐゴシック" charset="0"/>
                <a:cs typeface="Times New Roman" charset="0"/>
              </a:rPr>
              <a:t>m</a:t>
            </a:r>
            <a:r>
              <a:rPr lang="en-US" sz="2000" smtClean="0">
                <a:solidFill>
                  <a:srgbClr val="000000"/>
                </a:solidFill>
                <a:latin typeface="Times" charset="0"/>
                <a:ea typeface="ＭＳ Ｐゴシック" charset="0"/>
                <a:cs typeface="Times New Roman" charset="0"/>
              </a:rPr>
              <a:t>m? </a:t>
            </a:r>
            <a:endParaRPr lang="en-US" altLang="ko-KR" sz="2000" smtClean="0">
              <a:solidFill>
                <a:srgbClr val="000000"/>
              </a:solidFill>
              <a:latin typeface="Times" charset="0"/>
              <a:ea typeface="굴림" charset="0"/>
              <a:cs typeface="굴림" charset="0"/>
            </a:endParaRPr>
          </a:p>
          <a:p>
            <a:pPr marL="457200" indent="-457200" defTabSz="914400" eaLnBrk="0" fontAlgn="base" hangingPunct="0">
              <a:spcBef>
                <a:spcPct val="50000"/>
              </a:spcBef>
              <a:spcAft>
                <a:spcPct val="0"/>
              </a:spcAft>
              <a:buFontTx/>
              <a:buAutoNum type="alphaLcParenBoth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6172200" algn="r"/>
              </a:tabLst>
            </a:pPr>
            <a:r>
              <a:rPr lang="en-US" sz="2000" smtClean="0">
                <a:solidFill>
                  <a:srgbClr val="000000"/>
                </a:solidFill>
                <a:latin typeface="Times" charset="0"/>
                <a:ea typeface="ＭＳ Ｐゴシック" charset="0"/>
                <a:cs typeface="Times New Roman" charset="0"/>
              </a:rPr>
              <a:t>What would be the photocurrent if the incident power in </a:t>
            </a:r>
            <a:r>
              <a:rPr lang="en-US" sz="2000" b="1" smtClean="0">
                <a:solidFill>
                  <a:srgbClr val="000000"/>
                </a:solidFill>
                <a:latin typeface="Times" charset="0"/>
                <a:ea typeface="ＭＳ Ｐゴシック" charset="0"/>
                <a:cs typeface="Times New Roman" charset="0"/>
              </a:rPr>
              <a:t>a </a:t>
            </a:r>
            <a:r>
              <a:rPr lang="en-US" sz="2000" smtClean="0">
                <a:solidFill>
                  <a:srgbClr val="000000"/>
                </a:solidFill>
                <a:latin typeface="Times" charset="0"/>
                <a:ea typeface="ＭＳ Ｐゴシック" charset="0"/>
                <a:cs typeface="Times New Roman" charset="0"/>
              </a:rPr>
              <a:t>was at 1.3 </a:t>
            </a:r>
            <a:r>
              <a:rPr lang="en-US" sz="2000" smtClean="0">
                <a:solidFill>
                  <a:srgbClr val="000000"/>
                </a:solidFill>
                <a:latin typeface="Symbol" charset="0"/>
                <a:ea typeface="ＭＳ Ｐゴシック" charset="0"/>
                <a:cs typeface="Times New Roman" charset="0"/>
              </a:rPr>
              <a:t>m</a:t>
            </a:r>
            <a:r>
              <a:rPr lang="en-US" sz="2000" smtClean="0">
                <a:solidFill>
                  <a:srgbClr val="000000"/>
                </a:solidFill>
                <a:latin typeface="Times" charset="0"/>
                <a:ea typeface="ＭＳ Ｐゴシック" charset="0"/>
                <a:cs typeface="Times New Roman" charset="0"/>
              </a:rPr>
              <a:t>m? What is the QE at 1.3 </a:t>
            </a:r>
            <a:r>
              <a:rPr lang="en-US" sz="2000" smtClean="0">
                <a:solidFill>
                  <a:srgbClr val="000000"/>
                </a:solidFill>
                <a:latin typeface="Symbol" charset="0"/>
                <a:ea typeface="ＭＳ Ｐゴシック" charset="0"/>
                <a:cs typeface="Times New Roman" charset="0"/>
              </a:rPr>
              <a:t>m</a:t>
            </a:r>
            <a:r>
              <a:rPr lang="en-US" sz="2000" smtClean="0">
                <a:solidFill>
                  <a:srgbClr val="000000"/>
                </a:solidFill>
                <a:latin typeface="Times" charset="0"/>
                <a:ea typeface="ＭＳ Ｐゴシック" charset="0"/>
                <a:cs typeface="Times New Roman" charset="0"/>
              </a:rPr>
              <a:t>m operation?</a:t>
            </a:r>
            <a:r>
              <a:rPr lang="en-US" sz="200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79632856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Text Box 4"/>
          <p:cNvSpPr txBox="1">
            <a:spLocks noChangeArrowheads="1"/>
          </p:cNvSpPr>
          <p:nvPr/>
        </p:nvSpPr>
        <p:spPr bwMode="auto">
          <a:xfrm>
            <a:off x="269875" y="279400"/>
            <a:ext cx="1055688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defTabSz="914400" fontAlgn="base" latinLnBrk="1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800" smtClean="0">
                <a:solidFill>
                  <a:srgbClr val="CC6600"/>
                </a:solidFill>
                <a:latin typeface="Comic Sans MS" charset="0"/>
              </a:rPr>
              <a:t>Solution</a:t>
            </a:r>
            <a:endParaRPr kumimoji="1" lang="en-US" sz="1800" b="1" smtClean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51202" name="Rectangle 5"/>
          <p:cNvSpPr>
            <a:spLocks noChangeArrowheads="1"/>
          </p:cNvSpPr>
          <p:nvPr/>
        </p:nvSpPr>
        <p:spPr bwMode="auto">
          <a:xfrm>
            <a:off x="693738" y="701675"/>
            <a:ext cx="7948612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marL="465138" indent="-465138" defTabSz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6172200" algn="r"/>
              </a:tabLst>
            </a:pPr>
            <a:r>
              <a:rPr lang="en-US" altLang="ko-KR" sz="2000" b="1" smtClean="0">
                <a:solidFill>
                  <a:srgbClr val="000000"/>
                </a:solidFill>
                <a:latin typeface="Times" charset="0"/>
                <a:ea typeface="Times New Roman" charset="0"/>
                <a:cs typeface="Times New Roman" charset="0"/>
              </a:rPr>
              <a:t>(</a:t>
            </a:r>
            <a:r>
              <a:rPr lang="en-US" sz="2000" b="1" smtClean="0">
                <a:solidFill>
                  <a:srgbClr val="000000"/>
                </a:solidFill>
                <a:latin typeface="Times" charset="0"/>
                <a:ea typeface="Times New Roman" charset="0"/>
                <a:cs typeface="Times New Roman" charset="0"/>
              </a:rPr>
              <a:t>a</a:t>
            </a:r>
            <a:r>
              <a:rPr lang="en-US" altLang="ko-KR" sz="2000" b="1" smtClean="0">
                <a:solidFill>
                  <a:srgbClr val="000000"/>
                </a:solidFill>
                <a:latin typeface="Times" charset="0"/>
                <a:ea typeface="Times New Roman" charset="0"/>
                <a:cs typeface="Times New Roman" charset="0"/>
              </a:rPr>
              <a:t>)</a:t>
            </a:r>
            <a:r>
              <a:rPr lang="en-US" sz="2000" b="1" smtClean="0">
                <a:solidFill>
                  <a:srgbClr val="000000"/>
                </a:solidFill>
                <a:latin typeface="Times" charset="0"/>
                <a:ea typeface="Times New Roman" charset="0"/>
                <a:cs typeface="Times New Roman" charset="0"/>
              </a:rPr>
              <a:t>	</a:t>
            </a:r>
            <a:r>
              <a:rPr lang="en-US" sz="2000" smtClean="0">
                <a:solidFill>
                  <a:srgbClr val="000000"/>
                </a:solidFill>
                <a:latin typeface="Times" charset="0"/>
                <a:ea typeface="Times New Roman" charset="0"/>
                <a:cs typeface="Times New Roman" charset="0"/>
              </a:rPr>
              <a:t>At</a:t>
            </a:r>
            <a:r>
              <a:rPr lang="en-US" sz="2000" i="1" smtClean="0">
                <a:solidFill>
                  <a:srgbClr val="000000"/>
                </a:solidFill>
                <a:latin typeface="Symbol" charset="0"/>
                <a:ea typeface="Times New Roman" charset="0"/>
                <a:cs typeface="Times New Roman" charset="0"/>
              </a:rPr>
              <a:t> </a:t>
            </a:r>
            <a:r>
              <a:rPr lang="en-US" sz="2000" b="1" i="1" smtClean="0">
                <a:solidFill>
                  <a:srgbClr val="000000"/>
                </a:solidFill>
                <a:latin typeface="Symbol" charset="0"/>
                <a:ea typeface="Times New Roman" charset="0"/>
                <a:cs typeface="Times New Roman" charset="0"/>
              </a:rPr>
              <a:t>l</a:t>
            </a:r>
            <a:r>
              <a:rPr lang="en-US" sz="2000" b="1" smtClean="0">
                <a:solidFill>
                  <a:srgbClr val="000000"/>
                </a:solidFill>
                <a:latin typeface="Times" charset="0"/>
                <a:ea typeface="Times New Roman" charset="0"/>
                <a:cs typeface="Times New Roman" charset="0"/>
              </a:rPr>
              <a:t> </a:t>
            </a:r>
            <a:r>
              <a:rPr lang="en-US" sz="2000" smtClean="0">
                <a:solidFill>
                  <a:srgbClr val="000000"/>
                </a:solidFill>
                <a:latin typeface="Times" charset="0"/>
                <a:ea typeface="Times New Roman" charset="0"/>
                <a:cs typeface="Times New Roman" charset="0"/>
              </a:rPr>
              <a:t>= 1.55</a:t>
            </a:r>
            <a:r>
              <a:rPr lang="en-US" sz="2000" smtClean="0">
                <a:solidFill>
                  <a:srgbClr val="000000"/>
                </a:solidFill>
                <a:latin typeface="Symbol" charset="0"/>
                <a:ea typeface="Times New Roman" charset="0"/>
                <a:cs typeface="Times New Roman" charset="0"/>
              </a:rPr>
              <a:t>´</a:t>
            </a:r>
            <a:r>
              <a:rPr lang="en-US" sz="2000" smtClean="0">
                <a:solidFill>
                  <a:srgbClr val="000000"/>
                </a:solidFill>
                <a:latin typeface="Times" charset="0"/>
                <a:ea typeface="Times New Roman" charset="0"/>
                <a:cs typeface="Times New Roman" charset="0"/>
              </a:rPr>
              <a:t>10</a:t>
            </a:r>
            <a:r>
              <a:rPr lang="en-US" sz="2000" baseline="30000" smtClean="0">
                <a:solidFill>
                  <a:srgbClr val="000000"/>
                </a:solidFill>
                <a:latin typeface="Times" charset="0"/>
                <a:ea typeface="Times New Roman" charset="0"/>
                <a:cs typeface="Times New Roman" charset="0"/>
              </a:rPr>
              <a:t>-6</a:t>
            </a:r>
            <a:r>
              <a:rPr lang="en-US" sz="2000" smtClean="0">
                <a:solidFill>
                  <a:srgbClr val="000000"/>
                </a:solidFill>
                <a:latin typeface="Times" charset="0"/>
                <a:ea typeface="Times New Roman" charset="0"/>
                <a:cs typeface="Times New Roman" charset="0"/>
              </a:rPr>
              <a:t> m, from the responsivity vs. wavelength curve we have </a:t>
            </a:r>
            <a:r>
              <a:rPr lang="en-US" sz="2000" b="1" i="1" smtClean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R</a:t>
            </a:r>
            <a:r>
              <a:rPr lang="en-US" sz="2000" smtClean="0">
                <a:solidFill>
                  <a:srgbClr val="000000"/>
                </a:solidFill>
                <a:latin typeface="Times" charset="0"/>
                <a:ea typeface="Times New Roman" charset="0"/>
                <a:cs typeface="Times New Roman" charset="0"/>
              </a:rPr>
              <a:t> </a:t>
            </a:r>
            <a:r>
              <a:rPr lang="en-US" sz="2000" smtClean="0">
                <a:solidFill>
                  <a:srgbClr val="000000"/>
                </a:solidFill>
                <a:latin typeface="Times" charset="0"/>
                <a:ea typeface="Times New Roman" charset="0"/>
                <a:cs typeface="Times New Roman" charset="0"/>
                <a:sym typeface="Symbol" charset="0"/>
              </a:rPr>
              <a:t></a:t>
            </a:r>
            <a:r>
              <a:rPr lang="en-US" sz="2000" smtClean="0">
                <a:solidFill>
                  <a:srgbClr val="000000"/>
                </a:solidFill>
                <a:latin typeface="Times" charset="0"/>
                <a:ea typeface="Times New Roman" charset="0"/>
                <a:cs typeface="Times New Roman" charset="0"/>
              </a:rPr>
              <a:t> 0.87 A/W. From the definition of responsivity,</a:t>
            </a:r>
            <a:r>
              <a:rPr lang="en-US" sz="2000" smtClean="0">
                <a:solidFill>
                  <a:srgbClr val="000000"/>
                </a:solidFill>
                <a:latin typeface="Times" charset="0"/>
                <a:ea typeface="Times New Roman" charset="0"/>
                <a:cs typeface="Times New Roman" charset="0"/>
                <a:sym typeface="Symbol" charset="0"/>
              </a:rPr>
              <a:t>		</a:t>
            </a:r>
          </a:p>
        </p:txBody>
      </p:sp>
      <p:sp>
        <p:nvSpPr>
          <p:cNvPr id="51203" name="Rectangle 6"/>
          <p:cNvSpPr>
            <a:spLocks noChangeArrowheads="1"/>
          </p:cNvSpPr>
          <p:nvPr/>
        </p:nvSpPr>
        <p:spPr bwMode="auto">
          <a:xfrm>
            <a:off x="1384300" y="2622550"/>
            <a:ext cx="749935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6172200" algn="r"/>
              </a:tabLst>
            </a:pPr>
            <a:r>
              <a:rPr lang="en-US" sz="2000" smtClean="0">
                <a:solidFill>
                  <a:srgbClr val="000000"/>
                </a:solidFill>
                <a:latin typeface="Times" charset="0"/>
                <a:ea typeface="ＭＳ Ｐゴシック" charset="0"/>
                <a:cs typeface="Times New Roman" charset="0"/>
              </a:rPr>
              <a:t>we have</a:t>
            </a:r>
            <a:endParaRPr lang="en-US" altLang="ko-KR" sz="2000" smtClean="0">
              <a:solidFill>
                <a:srgbClr val="000000"/>
              </a:solidFill>
              <a:latin typeface="Symbol" charset="0"/>
              <a:ea typeface="Times New Roman" charset="0"/>
              <a:cs typeface="Times New Roman" charset="0"/>
            </a:endParaRP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6172200" algn="r"/>
              </a:tabLst>
            </a:pPr>
            <a:endParaRPr lang="en-US" sz="2000" smtClean="0">
              <a:solidFill>
                <a:srgbClr val="000000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6172200" algn="r"/>
              </a:tabLst>
            </a:pPr>
            <a:r>
              <a:rPr lang="en-US" sz="2000" smtClean="0">
                <a:solidFill>
                  <a:srgbClr val="000000"/>
                </a:solidFill>
                <a:latin typeface="Times" charset="0"/>
                <a:ea typeface="ＭＳ Ｐゴシック" charset="0"/>
                <a:cs typeface="Times New Roman" charset="0"/>
              </a:rPr>
              <a:t>From the definitions of quantum efficiency </a:t>
            </a:r>
            <a:r>
              <a:rPr lang="en-US" sz="2000" i="1" smtClean="0">
                <a:solidFill>
                  <a:srgbClr val="000000"/>
                </a:solidFill>
                <a:latin typeface="Symbol" charset="0"/>
                <a:ea typeface="ＭＳ Ｐゴシック" charset="0"/>
                <a:cs typeface="Times New Roman" charset="0"/>
              </a:rPr>
              <a:t>h</a:t>
            </a:r>
            <a:r>
              <a:rPr lang="en-US" sz="2000" smtClean="0">
                <a:solidFill>
                  <a:srgbClr val="000000"/>
                </a:solidFill>
                <a:latin typeface="Times" charset="0"/>
                <a:ea typeface="ＭＳ Ｐゴシック" charset="0"/>
                <a:cs typeface="Times New Roman" charset="0"/>
              </a:rPr>
              <a:t> and responsivity</a:t>
            </a:r>
            <a:r>
              <a:rPr lang="en-US" altLang="ko-KR" sz="2000" smtClean="0">
                <a:solidFill>
                  <a:srgbClr val="000000"/>
                </a:solidFill>
                <a:latin typeface="Times" charset="0"/>
                <a:ea typeface="굴림" charset="0"/>
                <a:cs typeface="굴림" charset="0"/>
              </a:rPr>
              <a:t>,</a:t>
            </a:r>
            <a:r>
              <a:rPr lang="en-US" sz="2000" smtClean="0">
                <a:solidFill>
                  <a:srgbClr val="000000"/>
                </a:solidFill>
                <a:latin typeface="Times" charset="0"/>
                <a:ea typeface="ＭＳ Ｐゴシック" charset="0"/>
                <a:cs typeface="Times New Roman" charset="0"/>
              </a:rPr>
              <a:t>		</a:t>
            </a:r>
            <a:endParaRPr lang="en-US" sz="2000" smtClean="0">
              <a:solidFill>
                <a:srgbClr val="000000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1204" name="Rectangle 7"/>
          <p:cNvSpPr>
            <a:spLocks noChangeArrowheads="1"/>
          </p:cNvSpPr>
          <p:nvPr/>
        </p:nvSpPr>
        <p:spPr bwMode="auto">
          <a:xfrm>
            <a:off x="2728913" y="3275013"/>
            <a:ext cx="10985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6172200" algn="r"/>
              </a:tabLst>
            </a:pPr>
            <a:r>
              <a:rPr lang="en-US" sz="1200" smtClean="0">
                <a:solidFill>
                  <a:srgbClr val="000000"/>
                </a:solidFill>
                <a:latin typeface="Times" charset="0"/>
                <a:ea typeface="ＭＳ Ｐゴシック" charset="0"/>
                <a:cs typeface="Times New Roman" charset="0"/>
              </a:rPr>
              <a:t> 	</a:t>
            </a:r>
            <a:endParaRPr lang="en-US" sz="1100" smtClean="0">
              <a:solidFill>
                <a:srgbClr val="000000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6172200" algn="r"/>
              </a:tabLst>
            </a:pPr>
            <a:r>
              <a:rPr lang="en-US" sz="1200" b="1" smtClean="0">
                <a:solidFill>
                  <a:srgbClr val="000000"/>
                </a:solidFill>
                <a:latin typeface="Times" charset="0"/>
                <a:ea typeface="ＭＳ Ｐゴシック" charset="0"/>
                <a:cs typeface="Times New Roman" charset="0"/>
                <a:sym typeface="Symbol" charset="0"/>
              </a:rPr>
              <a:t></a:t>
            </a:r>
            <a:r>
              <a:rPr lang="en-US" sz="1200" b="1" smtClean="0">
                <a:solidFill>
                  <a:srgbClr val="000000"/>
                </a:solidFill>
                <a:latin typeface="Symbol" charset="0"/>
                <a:ea typeface="ＭＳ Ｐゴシック" charset="0"/>
                <a:cs typeface="Times New Roman" charset="0"/>
              </a:rPr>
              <a:t>		</a:t>
            </a:r>
            <a:endParaRPr lang="en-US" sz="1200" b="1" smtClean="0">
              <a:solidFill>
                <a:srgbClr val="000000"/>
              </a:solidFill>
              <a:latin typeface="Times" charset="0"/>
              <a:ea typeface="ＭＳ Ｐゴシック" charset="0"/>
              <a:cs typeface="Times New Roman" charset="0"/>
              <a:sym typeface="Symbol" charset="0"/>
            </a:endParaRPr>
          </a:p>
        </p:txBody>
      </p:sp>
      <p:sp>
        <p:nvSpPr>
          <p:cNvPr id="51205" name="Rectangle 8"/>
          <p:cNvSpPr>
            <a:spLocks noChangeArrowheads="1"/>
          </p:cNvSpPr>
          <p:nvPr/>
        </p:nvSpPr>
        <p:spPr bwMode="auto">
          <a:xfrm>
            <a:off x="769938" y="5694363"/>
            <a:ext cx="7988300" cy="82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6172200" algn="r"/>
              </a:tabLst>
            </a:pPr>
            <a:r>
              <a:rPr lang="en-US" sz="1600" b="1" smtClean="0">
                <a:solidFill>
                  <a:srgbClr val="000000"/>
                </a:solidFill>
                <a:latin typeface="Times" charset="0"/>
                <a:ea typeface="ＭＳ Ｐゴシック" charset="0"/>
                <a:cs typeface="Times New Roman" charset="0"/>
                <a:sym typeface="Symbol" charset="0"/>
              </a:rPr>
              <a:t>Note the following dimensional identities:  </a:t>
            </a:r>
            <a:r>
              <a:rPr lang="en-US" sz="1600" b="1" smtClean="0">
                <a:solidFill>
                  <a:srgbClr val="0000FF"/>
                </a:solidFill>
                <a:latin typeface="Times" charset="0"/>
                <a:ea typeface="ＭＳ Ｐゴシック" charset="0"/>
                <a:cs typeface="Times New Roman" charset="0"/>
                <a:sym typeface="Symbol" charset="0"/>
              </a:rPr>
              <a:t>A = C s</a:t>
            </a:r>
            <a:r>
              <a:rPr lang="en-US" sz="1600" b="1" baseline="30000" smtClean="0">
                <a:solidFill>
                  <a:srgbClr val="0000FF"/>
                </a:solidFill>
                <a:latin typeface="Times" charset="0"/>
                <a:ea typeface="ＭＳ Ｐゴシック" charset="0"/>
                <a:cs typeface="Times New Roman" charset="0"/>
                <a:sym typeface="Symbol" charset="0"/>
              </a:rPr>
              <a:t>-1</a:t>
            </a:r>
            <a:r>
              <a:rPr lang="en-US" sz="1600" b="1" smtClean="0">
                <a:solidFill>
                  <a:srgbClr val="000000"/>
                </a:solidFill>
                <a:latin typeface="Times" charset="0"/>
                <a:ea typeface="ＭＳ Ｐゴシック" charset="0"/>
                <a:cs typeface="Times New Roman" charset="0"/>
                <a:sym typeface="Symbol" charset="0"/>
              </a:rPr>
              <a:t> and </a:t>
            </a:r>
            <a:r>
              <a:rPr lang="en-US" sz="1600" b="1" smtClean="0">
                <a:solidFill>
                  <a:srgbClr val="0000FF"/>
                </a:solidFill>
                <a:latin typeface="Times" charset="0"/>
                <a:ea typeface="ＭＳ Ｐゴシック" charset="0"/>
                <a:cs typeface="Times New Roman" charset="0"/>
                <a:sym typeface="Symbol" charset="0"/>
              </a:rPr>
              <a:t>W = J s</a:t>
            </a:r>
            <a:r>
              <a:rPr lang="en-US" sz="1600" b="1" baseline="30000" smtClean="0">
                <a:solidFill>
                  <a:srgbClr val="0000FF"/>
                </a:solidFill>
                <a:latin typeface="Times" charset="0"/>
                <a:ea typeface="ＭＳ Ｐゴシック" charset="0"/>
                <a:cs typeface="Times New Roman" charset="0"/>
                <a:sym typeface="Symbol" charset="0"/>
              </a:rPr>
              <a:t>-1</a:t>
            </a:r>
            <a:r>
              <a:rPr lang="en-US" sz="1600" b="1" smtClean="0">
                <a:solidFill>
                  <a:srgbClr val="000000"/>
                </a:solidFill>
                <a:latin typeface="Times" charset="0"/>
                <a:ea typeface="ＭＳ Ｐゴシック" charset="0"/>
                <a:cs typeface="Times New Roman" charset="0"/>
                <a:sym typeface="Symbol" charset="0"/>
              </a:rPr>
              <a:t> so that </a:t>
            </a:r>
            <a:r>
              <a:rPr lang="en-US" sz="1600" b="1" smtClean="0">
                <a:solidFill>
                  <a:srgbClr val="0000FF"/>
                </a:solidFill>
                <a:latin typeface="Times" charset="0"/>
                <a:ea typeface="ＭＳ Ｐゴシック" charset="0"/>
                <a:cs typeface="Times New Roman" charset="0"/>
                <a:sym typeface="Symbol" charset="0"/>
              </a:rPr>
              <a:t>A W</a:t>
            </a:r>
            <a:r>
              <a:rPr lang="en-US" sz="1600" b="1" baseline="30000" smtClean="0">
                <a:solidFill>
                  <a:srgbClr val="0000FF"/>
                </a:solidFill>
                <a:latin typeface="Times" charset="0"/>
                <a:ea typeface="ＭＳ Ｐゴシック" charset="0"/>
                <a:cs typeface="Times New Roman" charset="0"/>
                <a:sym typeface="Symbol" charset="0"/>
              </a:rPr>
              <a:t>-1</a:t>
            </a:r>
            <a:r>
              <a:rPr lang="en-US" sz="1600" b="1" smtClean="0">
                <a:solidFill>
                  <a:srgbClr val="0000FF"/>
                </a:solidFill>
                <a:latin typeface="Times" charset="0"/>
                <a:ea typeface="ＭＳ Ｐゴシック" charset="0"/>
                <a:cs typeface="Times New Roman" charset="0"/>
                <a:sym typeface="Symbol" charset="0"/>
              </a:rPr>
              <a:t> = C J</a:t>
            </a:r>
            <a:r>
              <a:rPr lang="en-US" sz="1600" b="1" baseline="30000" smtClean="0">
                <a:solidFill>
                  <a:srgbClr val="0000FF"/>
                </a:solidFill>
                <a:latin typeface="Times" charset="0"/>
                <a:ea typeface="ＭＳ Ｐゴシック" charset="0"/>
                <a:cs typeface="Times New Roman" charset="0"/>
                <a:sym typeface="Symbol" charset="0"/>
              </a:rPr>
              <a:t>-1</a:t>
            </a:r>
            <a:r>
              <a:rPr lang="en-US" sz="1600" b="1" smtClean="0">
                <a:solidFill>
                  <a:srgbClr val="000000"/>
                </a:solidFill>
                <a:latin typeface="Times" charset="0"/>
                <a:ea typeface="ＭＳ Ｐゴシック" charset="0"/>
                <a:cs typeface="Times New Roman" charset="0"/>
                <a:sym typeface="Symbol" charset="0"/>
              </a:rPr>
              <a:t>. Thus, responsivity in terms of </a:t>
            </a:r>
            <a:r>
              <a:rPr lang="en-US" sz="1600" b="1" smtClean="0">
                <a:solidFill>
                  <a:srgbClr val="0000FF"/>
                </a:solidFill>
                <a:latin typeface="Times" charset="0"/>
                <a:ea typeface="ＭＳ Ｐゴシック" charset="0"/>
                <a:cs typeface="Times New Roman" charset="0"/>
                <a:sym typeface="Symbol" charset="0"/>
              </a:rPr>
              <a:t>photocurrent per unit incident optical power</a:t>
            </a:r>
            <a:r>
              <a:rPr lang="en-US" sz="1600" b="1" smtClean="0">
                <a:solidFill>
                  <a:srgbClr val="000000"/>
                </a:solidFill>
                <a:latin typeface="Times" charset="0"/>
                <a:ea typeface="ＭＳ Ｐゴシック" charset="0"/>
                <a:cs typeface="Times New Roman" charset="0"/>
                <a:sym typeface="Symbol" charset="0"/>
              </a:rPr>
              <a:t> is also </a:t>
            </a:r>
            <a:r>
              <a:rPr lang="en-US" sz="1600" b="1" smtClean="0">
                <a:solidFill>
                  <a:srgbClr val="0000FF"/>
                </a:solidFill>
                <a:latin typeface="Times" charset="0"/>
                <a:ea typeface="ＭＳ Ｐゴシック" charset="0"/>
                <a:cs typeface="Times New Roman" charset="0"/>
                <a:sym typeface="Symbol" charset="0"/>
              </a:rPr>
              <a:t>charge collected per unit incident energy</a:t>
            </a:r>
            <a:r>
              <a:rPr lang="en-US" sz="1600" b="1" smtClean="0">
                <a:solidFill>
                  <a:srgbClr val="000000"/>
                </a:solidFill>
                <a:latin typeface="Times" charset="0"/>
                <a:ea typeface="ＭＳ Ｐゴシック" charset="0"/>
                <a:cs typeface="Times New Roman" charset="0"/>
                <a:sym typeface="Symbol" charset="0"/>
              </a:rPr>
              <a:t>.</a:t>
            </a:r>
            <a:r>
              <a:rPr lang="en-US" sz="1600" b="1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  <a:sym typeface="Symbol" charset="0"/>
              </a:rPr>
              <a:t> </a:t>
            </a:r>
            <a:endParaRPr lang="en-US" sz="1600" b="1" smtClean="0">
              <a:solidFill>
                <a:srgbClr val="000000"/>
              </a:solidFill>
              <a:latin typeface="Times" charset="0"/>
              <a:ea typeface="ＭＳ Ｐゴシック" charset="0"/>
              <a:cs typeface="Times New Roman" charset="0"/>
              <a:sym typeface="Symbol" charset="0"/>
            </a:endParaRPr>
          </a:p>
        </p:txBody>
      </p:sp>
      <p:graphicFrame>
        <p:nvGraphicFramePr>
          <p:cNvPr id="51206" name="Object 9"/>
          <p:cNvGraphicFramePr>
            <a:graphicFrameLocks noChangeAspect="1"/>
          </p:cNvGraphicFramePr>
          <p:nvPr/>
        </p:nvGraphicFramePr>
        <p:xfrm>
          <a:off x="2574925" y="1508125"/>
          <a:ext cx="4425950" cy="812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8853" name="Equation" r:id="rId3" imgW="2501900" imgH="457200" progId="Equation.3">
                  <p:embed/>
                </p:oleObj>
              </mc:Choice>
              <mc:Fallback>
                <p:oleObj name="Equation" r:id="rId3" imgW="250190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74925" y="1508125"/>
                        <a:ext cx="4425950" cy="812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07" name="Object 10"/>
          <p:cNvGraphicFramePr>
            <a:graphicFrameLocks noChangeAspect="1"/>
          </p:cNvGraphicFramePr>
          <p:nvPr/>
        </p:nvGraphicFramePr>
        <p:xfrm>
          <a:off x="2536825" y="2430463"/>
          <a:ext cx="5054600" cy="790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8854" name="Equation" r:id="rId5" imgW="2857500" imgH="444500" progId="Equation.3">
                  <p:embed/>
                </p:oleObj>
              </mc:Choice>
              <mc:Fallback>
                <p:oleObj name="Equation" r:id="rId5" imgW="2857500" imgH="4445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36825" y="2430463"/>
                        <a:ext cx="5054600" cy="790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08" name="Object 11"/>
          <p:cNvGraphicFramePr>
            <a:graphicFrameLocks noChangeAspect="1"/>
          </p:cNvGraphicFramePr>
          <p:nvPr/>
        </p:nvGraphicFramePr>
        <p:xfrm>
          <a:off x="3497263" y="3736975"/>
          <a:ext cx="1931987" cy="722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8855" name="Equation" r:id="rId7" imgW="1091726" imgH="406224" progId="Equation.3">
                  <p:embed/>
                </p:oleObj>
              </mc:Choice>
              <mc:Fallback>
                <p:oleObj name="Equation" r:id="rId7" imgW="1091726" imgH="406224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97263" y="3736975"/>
                        <a:ext cx="1931987" cy="7223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09" name="Object 12"/>
          <p:cNvGraphicFramePr>
            <a:graphicFrameLocks noChangeAspect="1"/>
          </p:cNvGraphicFramePr>
          <p:nvPr/>
        </p:nvGraphicFramePr>
        <p:xfrm>
          <a:off x="1154113" y="4543425"/>
          <a:ext cx="7685087" cy="790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8856" name="Equation" r:id="rId9" imgW="4343400" imgH="444500" progId="Equation.3">
                  <p:embed/>
                </p:oleObj>
              </mc:Choice>
              <mc:Fallback>
                <p:oleObj name="Equation" r:id="rId9" imgW="4343400" imgH="4445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54113" y="4543425"/>
                        <a:ext cx="7685087" cy="790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21753820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Text Box 4"/>
          <p:cNvSpPr txBox="1">
            <a:spLocks noChangeArrowheads="1"/>
          </p:cNvSpPr>
          <p:nvPr/>
        </p:nvSpPr>
        <p:spPr bwMode="auto">
          <a:xfrm>
            <a:off x="269875" y="279400"/>
            <a:ext cx="1055688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defTabSz="914400" fontAlgn="base" latinLnBrk="1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800" smtClean="0">
                <a:solidFill>
                  <a:srgbClr val="CC6600"/>
                </a:solidFill>
                <a:latin typeface="Comic Sans MS" charset="0"/>
              </a:rPr>
              <a:t>Solution</a:t>
            </a:r>
            <a:endParaRPr kumimoji="1" lang="en-US" sz="1800" b="1" smtClean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52226" name="Rectangle 5"/>
          <p:cNvSpPr>
            <a:spLocks noChangeArrowheads="1"/>
          </p:cNvSpPr>
          <p:nvPr/>
        </p:nvSpPr>
        <p:spPr bwMode="auto">
          <a:xfrm>
            <a:off x="347663" y="1123950"/>
            <a:ext cx="8796337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6172200" algn="r"/>
              </a:tabLst>
            </a:pPr>
            <a:r>
              <a:rPr lang="en-US" altLang="ko-KR" sz="2000" b="1" smtClean="0">
                <a:solidFill>
                  <a:srgbClr val="000000"/>
                </a:solidFill>
                <a:latin typeface="Times" charset="0"/>
                <a:ea typeface="Times New Roman" charset="0"/>
                <a:cs typeface="Times New Roman" charset="0"/>
              </a:rPr>
              <a:t>(</a:t>
            </a:r>
            <a:r>
              <a:rPr lang="en-US" sz="2000" b="1" smtClean="0">
                <a:solidFill>
                  <a:srgbClr val="000000"/>
                </a:solidFill>
                <a:latin typeface="Times" charset="0"/>
                <a:ea typeface="Times New Roman" charset="0"/>
                <a:cs typeface="Times New Roman" charset="0"/>
              </a:rPr>
              <a:t>b</a:t>
            </a:r>
            <a:r>
              <a:rPr lang="en-US" altLang="ko-KR" sz="2000" b="1" smtClean="0">
                <a:solidFill>
                  <a:srgbClr val="000000"/>
                </a:solidFill>
                <a:latin typeface="Times" charset="0"/>
                <a:ea typeface="Times New Roman" charset="0"/>
                <a:cs typeface="Times New Roman" charset="0"/>
              </a:rPr>
              <a:t>)</a:t>
            </a:r>
            <a:r>
              <a:rPr lang="en-US" sz="2000" b="1" smtClean="0">
                <a:solidFill>
                  <a:srgbClr val="000000"/>
                </a:solidFill>
                <a:latin typeface="Times" charset="0"/>
                <a:ea typeface="Times New Roman" charset="0"/>
                <a:cs typeface="Times New Roman" charset="0"/>
              </a:rPr>
              <a:t>	</a:t>
            </a:r>
            <a:r>
              <a:rPr lang="en-US" sz="2000" smtClean="0">
                <a:solidFill>
                  <a:srgbClr val="000000"/>
                </a:solidFill>
                <a:latin typeface="Times" charset="0"/>
                <a:ea typeface="Times New Roman" charset="0"/>
                <a:cs typeface="Times New Roman" charset="0"/>
              </a:rPr>
              <a:t>At</a:t>
            </a:r>
            <a:r>
              <a:rPr lang="en-US" sz="2000" i="1" smtClean="0">
                <a:solidFill>
                  <a:srgbClr val="000000"/>
                </a:solidFill>
                <a:latin typeface="Symbol" charset="0"/>
                <a:ea typeface="Times New Roman" charset="0"/>
                <a:cs typeface="Times New Roman" charset="0"/>
              </a:rPr>
              <a:t> </a:t>
            </a:r>
            <a:r>
              <a:rPr lang="en-US" sz="2000" b="1" i="1" smtClean="0">
                <a:solidFill>
                  <a:srgbClr val="000000"/>
                </a:solidFill>
                <a:latin typeface="Symbol" charset="0"/>
                <a:ea typeface="Times New Roman" charset="0"/>
                <a:cs typeface="Times New Roman" charset="0"/>
              </a:rPr>
              <a:t>l</a:t>
            </a:r>
            <a:r>
              <a:rPr lang="en-US" sz="2000" b="1" smtClean="0">
                <a:solidFill>
                  <a:srgbClr val="000000"/>
                </a:solidFill>
                <a:latin typeface="Times" charset="0"/>
                <a:ea typeface="Times New Roman" charset="0"/>
                <a:cs typeface="Times New Roman" charset="0"/>
              </a:rPr>
              <a:t> </a:t>
            </a:r>
            <a:r>
              <a:rPr lang="en-US" sz="2000" smtClean="0">
                <a:solidFill>
                  <a:srgbClr val="000000"/>
                </a:solidFill>
                <a:latin typeface="Times" charset="0"/>
                <a:ea typeface="Times New Roman" charset="0"/>
                <a:cs typeface="Times New Roman" charset="0"/>
              </a:rPr>
              <a:t>= 1.3</a:t>
            </a:r>
            <a:r>
              <a:rPr lang="en-US" altLang="ko-KR" sz="2000" smtClean="0">
                <a:solidFill>
                  <a:srgbClr val="000000"/>
                </a:solidFill>
                <a:latin typeface="Symbol" charset="0"/>
                <a:ea typeface="Times New Roman" charset="0"/>
                <a:cs typeface="Times New Roman" charset="0"/>
                <a:sym typeface="Symbol" charset="0"/>
              </a:rPr>
              <a:t></a:t>
            </a:r>
            <a:r>
              <a:rPr lang="en-US" sz="2000" smtClean="0">
                <a:solidFill>
                  <a:srgbClr val="000000"/>
                </a:solidFill>
                <a:latin typeface="Times" charset="0"/>
                <a:ea typeface="Times New Roman" charset="0"/>
                <a:cs typeface="Times New Roman" charset="0"/>
              </a:rPr>
              <a:t>10</a:t>
            </a:r>
            <a:r>
              <a:rPr lang="en-US" sz="2000" baseline="30000" smtClean="0">
                <a:solidFill>
                  <a:srgbClr val="000000"/>
                </a:solidFill>
                <a:latin typeface="Times" charset="0"/>
                <a:ea typeface="Times New Roman" charset="0"/>
                <a:cs typeface="Times New Roman" charset="0"/>
              </a:rPr>
              <a:t>-6</a:t>
            </a:r>
            <a:r>
              <a:rPr lang="en-US" sz="2000" smtClean="0">
                <a:solidFill>
                  <a:srgbClr val="000000"/>
                </a:solidFill>
                <a:latin typeface="Times" charset="0"/>
                <a:ea typeface="Times New Roman" charset="0"/>
                <a:cs typeface="Times New Roman" charset="0"/>
              </a:rPr>
              <a:t> m, from the responsivity </a:t>
            </a:r>
            <a:r>
              <a:rPr lang="en-US" sz="2000" i="1" smtClean="0">
                <a:solidFill>
                  <a:srgbClr val="000000"/>
                </a:solidFill>
                <a:latin typeface="Times" charset="0"/>
                <a:ea typeface="Times New Roman" charset="0"/>
                <a:cs typeface="Times New Roman" charset="0"/>
              </a:rPr>
              <a:t>vs.</a:t>
            </a:r>
            <a:r>
              <a:rPr lang="en-US" sz="2000" smtClean="0">
                <a:solidFill>
                  <a:srgbClr val="000000"/>
                </a:solidFill>
                <a:latin typeface="Times" charset="0"/>
                <a:ea typeface="Times New Roman" charset="0"/>
                <a:cs typeface="Times New Roman" charset="0"/>
              </a:rPr>
              <a:t> wavelength curve</a:t>
            </a:r>
            <a:r>
              <a:rPr lang="en-US" altLang="ko-KR" sz="2000" smtClean="0">
                <a:solidFill>
                  <a:srgbClr val="000000"/>
                </a:solidFill>
                <a:latin typeface="Times" charset="0"/>
                <a:ea typeface="Times New Roman" charset="0"/>
                <a:cs typeface="Times New Roman" charset="0"/>
              </a:rPr>
              <a:t>, </a:t>
            </a:r>
            <a:r>
              <a:rPr lang="en-US" sz="2000" b="1" i="1" smtClean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R</a:t>
            </a:r>
            <a:r>
              <a:rPr lang="en-US" sz="2000" b="1" smtClean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2000" smtClean="0">
                <a:solidFill>
                  <a:srgbClr val="000000"/>
                </a:solidFill>
                <a:latin typeface="Times" charset="0"/>
                <a:ea typeface="Times New Roman" charset="0"/>
                <a:cs typeface="Times New Roman" charset="0"/>
              </a:rPr>
              <a:t>= 0.82 A/W. </a:t>
            </a:r>
            <a:endParaRPr lang="en-US" altLang="ko-KR" sz="2000" smtClean="0">
              <a:solidFill>
                <a:srgbClr val="000000"/>
              </a:solidFill>
              <a:latin typeface="Times" charset="0"/>
              <a:ea typeface="Times New Roman" charset="0"/>
              <a:cs typeface="Times New Roman" charset="0"/>
            </a:endParaRP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6172200" algn="r"/>
              </a:tabLst>
            </a:pPr>
            <a:endParaRPr lang="en-US" altLang="ko-KR" sz="2000" smtClean="0">
              <a:solidFill>
                <a:srgbClr val="000000"/>
              </a:solidFill>
              <a:latin typeface="Times" charset="0"/>
              <a:ea typeface="Times New Roman" charset="0"/>
              <a:cs typeface="Times New Roman" charset="0"/>
            </a:endParaRP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6172200" algn="r"/>
              </a:tabLst>
            </a:pPr>
            <a:r>
              <a:rPr lang="en-US" altLang="ko-KR" sz="2000" smtClean="0">
                <a:solidFill>
                  <a:srgbClr val="000000"/>
                </a:solidFill>
                <a:latin typeface="Times" charset="0"/>
                <a:ea typeface="Times New Roman" charset="0"/>
                <a:cs typeface="Times New Roman" charset="0"/>
              </a:rPr>
              <a:t>	</a:t>
            </a:r>
            <a:r>
              <a:rPr lang="en-US" sz="2000" smtClean="0">
                <a:solidFill>
                  <a:srgbClr val="000000"/>
                </a:solidFill>
                <a:latin typeface="Times" charset="0"/>
                <a:ea typeface="Times New Roman" charset="0"/>
                <a:cs typeface="Times New Roman" charset="0"/>
              </a:rPr>
              <a:t>Since </a:t>
            </a:r>
            <a:r>
              <a:rPr lang="en-US" sz="2000" b="1" i="1" smtClean="0">
                <a:solidFill>
                  <a:srgbClr val="000000"/>
                </a:solidFill>
                <a:latin typeface="Times" charset="0"/>
                <a:ea typeface="Times New Roman" charset="0"/>
                <a:cs typeface="Times New Roman" charset="0"/>
              </a:rPr>
              <a:t>P</a:t>
            </a:r>
            <a:r>
              <a:rPr lang="en-US" sz="2000" b="1" i="1" baseline="-30000" smtClean="0">
                <a:solidFill>
                  <a:srgbClr val="000000"/>
                </a:solidFill>
                <a:latin typeface="Times" charset="0"/>
                <a:ea typeface="Times New Roman" charset="0"/>
                <a:cs typeface="Times New Roman" charset="0"/>
              </a:rPr>
              <a:t>o</a:t>
            </a:r>
            <a:r>
              <a:rPr lang="en-US" sz="2000" smtClean="0">
                <a:solidFill>
                  <a:srgbClr val="000000"/>
                </a:solidFill>
                <a:latin typeface="Times" charset="0"/>
                <a:ea typeface="Times New Roman" charset="0"/>
                <a:cs typeface="Times New Roman" charset="0"/>
              </a:rPr>
              <a:t> is the same and 11.5 nW as in </a:t>
            </a:r>
            <a:r>
              <a:rPr lang="en-US" altLang="ko-KR" sz="2000" smtClean="0">
                <a:solidFill>
                  <a:srgbClr val="000000"/>
                </a:solidFill>
                <a:latin typeface="Times" charset="0"/>
                <a:ea typeface="Times New Roman" charset="0"/>
                <a:cs typeface="Times New Roman" charset="0"/>
              </a:rPr>
              <a:t>(</a:t>
            </a:r>
            <a:r>
              <a:rPr lang="en-US" sz="2000" b="1" smtClean="0">
                <a:solidFill>
                  <a:srgbClr val="000000"/>
                </a:solidFill>
                <a:latin typeface="Times" charset="0"/>
                <a:ea typeface="Times New Roman" charset="0"/>
                <a:cs typeface="Times New Roman" charset="0"/>
              </a:rPr>
              <a:t>a</a:t>
            </a:r>
            <a:r>
              <a:rPr lang="en-US" altLang="ko-KR" sz="2000" b="1" smtClean="0">
                <a:solidFill>
                  <a:srgbClr val="000000"/>
                </a:solidFill>
                <a:latin typeface="Times" charset="0"/>
                <a:ea typeface="Times New Roman" charset="0"/>
                <a:cs typeface="Times New Roman" charset="0"/>
              </a:rPr>
              <a:t>)</a:t>
            </a:r>
            <a:r>
              <a:rPr lang="en-US" sz="2000" smtClean="0">
                <a:solidFill>
                  <a:srgbClr val="000000"/>
                </a:solidFill>
                <a:latin typeface="Times" charset="0"/>
                <a:ea typeface="Times New Roman" charset="0"/>
                <a:cs typeface="Times New Roman" charset="0"/>
              </a:rPr>
              <a:t>,	</a:t>
            </a:r>
            <a:r>
              <a:rPr lang="en-US" sz="2000" smtClean="0">
                <a:solidFill>
                  <a:srgbClr val="000000"/>
                </a:solidFill>
                <a:latin typeface="Symbol" charset="0"/>
                <a:ea typeface="Times New Roman" charset="0"/>
                <a:cs typeface="Times New Roman" charset="0"/>
              </a:rPr>
              <a:t>		</a:t>
            </a:r>
            <a:endParaRPr lang="en-US" sz="2000" smtClean="0">
              <a:solidFill>
                <a:srgbClr val="000000"/>
              </a:solidFill>
              <a:latin typeface="Times New Roman" charset="0"/>
              <a:ea typeface="Times New Roman" charset="0"/>
              <a:cs typeface="Times New Roman" charset="0"/>
            </a:endParaRPr>
          </a:p>
        </p:txBody>
      </p:sp>
      <p:sp>
        <p:nvSpPr>
          <p:cNvPr id="52227" name="Rectangle 6"/>
          <p:cNvSpPr>
            <a:spLocks noChangeArrowheads="1"/>
          </p:cNvSpPr>
          <p:nvPr/>
        </p:nvSpPr>
        <p:spPr bwMode="auto">
          <a:xfrm>
            <a:off x="809625" y="3352800"/>
            <a:ext cx="265588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smtClean="0">
                <a:solidFill>
                  <a:srgbClr val="000000"/>
                </a:solidFill>
                <a:latin typeface="Times" charset="0"/>
                <a:ea typeface="ＭＳ Ｐゴシック" charset="0"/>
                <a:cs typeface="Times New Roman" charset="0"/>
              </a:rPr>
              <a:t>The QE at </a:t>
            </a:r>
            <a:r>
              <a:rPr lang="en-US" sz="2000" b="1" i="1" smtClean="0">
                <a:solidFill>
                  <a:srgbClr val="000000"/>
                </a:solidFill>
                <a:latin typeface="Symbol" charset="0"/>
                <a:ea typeface="ＭＳ Ｐゴシック" charset="0"/>
                <a:cs typeface="Times New Roman" charset="0"/>
              </a:rPr>
              <a:t>l</a:t>
            </a:r>
            <a:r>
              <a:rPr lang="en-US" sz="2000" smtClean="0">
                <a:solidFill>
                  <a:srgbClr val="000000"/>
                </a:solidFill>
                <a:latin typeface="Times" charset="0"/>
                <a:ea typeface="ＭＳ Ｐゴシック" charset="0"/>
                <a:cs typeface="Times New Roman" charset="0"/>
              </a:rPr>
              <a:t> = 1.3 </a:t>
            </a:r>
            <a:r>
              <a:rPr lang="en-US" sz="2000" smtClean="0">
                <a:solidFill>
                  <a:srgbClr val="000000"/>
                </a:solidFill>
                <a:latin typeface="Symbol" charset="0"/>
                <a:ea typeface="ＭＳ Ｐゴシック" charset="0"/>
                <a:cs typeface="Times New Roman" charset="0"/>
              </a:rPr>
              <a:t>m</a:t>
            </a:r>
            <a:r>
              <a:rPr lang="en-US" sz="2000" smtClean="0">
                <a:solidFill>
                  <a:srgbClr val="000000"/>
                </a:solidFill>
                <a:latin typeface="Times" charset="0"/>
                <a:ea typeface="ＭＳ Ｐゴシック" charset="0"/>
                <a:cs typeface="Times New Roman" charset="0"/>
              </a:rPr>
              <a:t>m is</a:t>
            </a:r>
          </a:p>
        </p:txBody>
      </p:sp>
      <p:graphicFrame>
        <p:nvGraphicFramePr>
          <p:cNvPr id="52228" name="Object 7"/>
          <p:cNvGraphicFramePr>
            <a:graphicFrameLocks noChangeAspect="1"/>
          </p:cNvGraphicFramePr>
          <p:nvPr/>
        </p:nvGraphicFramePr>
        <p:xfrm>
          <a:off x="962025" y="4081463"/>
          <a:ext cx="7662863" cy="790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9845" name="Equation" r:id="rId3" imgW="4330700" imgH="444500" progId="Equation.3">
                  <p:embed/>
                </p:oleObj>
              </mc:Choice>
              <mc:Fallback>
                <p:oleObj name="Equation" r:id="rId3" imgW="4330700" imgH="4445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62025" y="4081463"/>
                        <a:ext cx="7662863" cy="790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229" name="Object 8"/>
          <p:cNvGraphicFramePr>
            <a:graphicFrameLocks noChangeAspect="1"/>
          </p:cNvGraphicFramePr>
          <p:nvPr/>
        </p:nvGraphicFramePr>
        <p:xfrm>
          <a:off x="1844675" y="2468563"/>
          <a:ext cx="5211763" cy="428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9846" name="Equation" r:id="rId5" imgW="2946400" imgH="241300" progId="Equation.3">
                  <p:embed/>
                </p:oleObj>
              </mc:Choice>
              <mc:Fallback>
                <p:oleObj name="Equation" r:id="rId5" imgW="2946400" imgH="2413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44675" y="2468563"/>
                        <a:ext cx="5211763" cy="428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94530372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Rectangle 4"/>
          <p:cNvSpPr>
            <a:spLocks noChangeArrowheads="1"/>
          </p:cNvSpPr>
          <p:nvPr/>
        </p:nvSpPr>
        <p:spPr bwMode="auto">
          <a:xfrm>
            <a:off x="192088" y="584200"/>
            <a:ext cx="8758237" cy="2268538"/>
          </a:xfrm>
          <a:prstGeom prst="rect">
            <a:avLst/>
          </a:prstGeom>
          <a:solidFill>
            <a:srgbClr val="99FF33">
              <a:alpha val="23137"/>
            </a:srgbClr>
          </a:solidFill>
          <a:ln w="57150">
            <a:solidFill>
              <a:srgbClr val="0099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it-IT" sz="2400" smtClean="0">
              <a:solidFill>
                <a:srgbClr val="000000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6082" name="Text Box 5"/>
          <p:cNvSpPr txBox="1">
            <a:spLocks noChangeArrowheads="1"/>
          </p:cNvSpPr>
          <p:nvPr/>
        </p:nvSpPr>
        <p:spPr bwMode="auto">
          <a:xfrm>
            <a:off x="0" y="0"/>
            <a:ext cx="13001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defTabSz="914400" fontAlgn="base" latinLnBrk="1">
              <a:spcBef>
                <a:spcPct val="0"/>
              </a:spcBef>
              <a:spcAft>
                <a:spcPct val="0"/>
              </a:spcAft>
            </a:pPr>
            <a:r>
              <a:rPr kumimoji="1" lang="en-US" altLang="ko-KR" b="1" i="1" smtClean="0">
                <a:solidFill>
                  <a:srgbClr val="009900"/>
                </a:solidFill>
              </a:rPr>
              <a:t>Example</a:t>
            </a:r>
            <a:endParaRPr kumimoji="1" lang="en-US" b="1" i="1" smtClean="0">
              <a:solidFill>
                <a:srgbClr val="009900"/>
              </a:solidFill>
            </a:endParaRPr>
          </a:p>
        </p:txBody>
      </p:sp>
      <p:sp>
        <p:nvSpPr>
          <p:cNvPr id="46083" name="Rectangle 6"/>
          <p:cNvSpPr>
            <a:spLocks noChangeArrowheads="1"/>
          </p:cNvSpPr>
          <p:nvPr/>
        </p:nvSpPr>
        <p:spPr bwMode="auto">
          <a:xfrm>
            <a:off x="344488" y="660400"/>
            <a:ext cx="8567737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marL="290513" indent="-290513" defTabSz="914400" eaLnBrk="0" fontAlgn="base" hangingPunct="0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en-US" b="1" smtClean="0">
                <a:solidFill>
                  <a:srgbClr val="000000"/>
                </a:solidFill>
                <a:latin typeface="Times" charset="0"/>
                <a:ea typeface="ＭＳ Ｐゴシック" charset="0"/>
                <a:cs typeface="Times New Roman" charset="0"/>
              </a:rPr>
              <a:t>Bandgap and photodetection</a:t>
            </a:r>
          </a:p>
          <a:p>
            <a:pPr marL="290513" indent="-290513" defTabSz="914400" eaLnBrk="0" fontAlgn="base" hangingPunct="0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en-US" altLang="ko-KR" b="1" smtClean="0">
                <a:solidFill>
                  <a:srgbClr val="000000"/>
                </a:solidFill>
                <a:latin typeface="Times" charset="0"/>
                <a:ea typeface="Times New Roman" charset="0"/>
                <a:cs typeface="Times New Roman" charset="0"/>
              </a:rPr>
              <a:t>(</a:t>
            </a:r>
            <a:r>
              <a:rPr kumimoji="1" lang="en-US" b="1" smtClean="0">
                <a:solidFill>
                  <a:srgbClr val="000000"/>
                </a:solidFill>
                <a:latin typeface="Times" charset="0"/>
                <a:ea typeface="ＭＳ Ｐゴシック" charset="0"/>
                <a:cs typeface="Times New Roman" charset="0"/>
              </a:rPr>
              <a:t>a</a:t>
            </a:r>
            <a:r>
              <a:rPr kumimoji="1" lang="en-US" altLang="ko-KR" b="1" smtClean="0">
                <a:solidFill>
                  <a:srgbClr val="000000"/>
                </a:solidFill>
                <a:latin typeface="Times" charset="0"/>
                <a:ea typeface="굴림" charset="0"/>
                <a:cs typeface="굴림" charset="0"/>
              </a:rPr>
              <a:t>)</a:t>
            </a:r>
            <a:r>
              <a:rPr kumimoji="1" lang="en-US" b="1" smtClean="0">
                <a:solidFill>
                  <a:srgbClr val="000000"/>
                </a:solidFill>
                <a:latin typeface="Times" charset="0"/>
                <a:ea typeface="ＭＳ Ｐゴシック" charset="0"/>
                <a:cs typeface="Times New Roman" charset="0"/>
              </a:rPr>
              <a:t> Determine the maximum value of the </a:t>
            </a:r>
            <a:r>
              <a:rPr kumimoji="1" lang="en-US" b="1" smtClean="0">
                <a:solidFill>
                  <a:srgbClr val="FF3300"/>
                </a:solidFill>
                <a:latin typeface="Times" charset="0"/>
                <a:ea typeface="ＭＳ Ｐゴシック" charset="0"/>
                <a:cs typeface="Times New Roman" charset="0"/>
              </a:rPr>
              <a:t>energy gap</a:t>
            </a:r>
            <a:r>
              <a:rPr kumimoji="1" lang="en-US" b="1" smtClean="0">
                <a:solidFill>
                  <a:srgbClr val="000000"/>
                </a:solidFill>
                <a:latin typeface="Times" charset="0"/>
                <a:ea typeface="ＭＳ Ｐゴシック" charset="0"/>
                <a:cs typeface="Times New Roman" charset="0"/>
              </a:rPr>
              <a:t> which a semiconductor, used as a photoconductor, can have if it is to be sensitive to yellow light (600 nm).</a:t>
            </a:r>
          </a:p>
          <a:p>
            <a:pPr marL="290513" indent="-290513" defTabSz="914400" eaLnBrk="0" fontAlgn="base" hangingPunct="0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en-US" altLang="ko-KR" b="1" smtClean="0">
                <a:solidFill>
                  <a:srgbClr val="000000"/>
                </a:solidFill>
                <a:latin typeface="Times" charset="0"/>
                <a:ea typeface="굴림" charset="0"/>
                <a:cs typeface="굴림" charset="0"/>
              </a:rPr>
              <a:t>(</a:t>
            </a:r>
            <a:r>
              <a:rPr kumimoji="1" lang="en-US" b="1" smtClean="0">
                <a:solidFill>
                  <a:srgbClr val="000000"/>
                </a:solidFill>
                <a:latin typeface="Times" charset="0"/>
                <a:ea typeface="ＭＳ Ｐゴシック" charset="0"/>
                <a:cs typeface="Times New Roman" charset="0"/>
              </a:rPr>
              <a:t>b</a:t>
            </a:r>
            <a:r>
              <a:rPr kumimoji="1" lang="en-US" altLang="ko-KR" b="1" smtClean="0">
                <a:solidFill>
                  <a:srgbClr val="000000"/>
                </a:solidFill>
                <a:latin typeface="Times" charset="0"/>
                <a:ea typeface="굴림" charset="0"/>
                <a:cs typeface="굴림" charset="0"/>
              </a:rPr>
              <a:t>) </a:t>
            </a:r>
            <a:r>
              <a:rPr kumimoji="1" lang="en-US" b="1" smtClean="0">
                <a:solidFill>
                  <a:srgbClr val="000000"/>
                </a:solidFill>
                <a:latin typeface="Times" charset="0"/>
                <a:ea typeface="ＭＳ Ｐゴシック" charset="0"/>
                <a:cs typeface="Times New Roman" charset="0"/>
              </a:rPr>
              <a:t>A photodetector whose area is 5</a:t>
            </a:r>
            <a:r>
              <a:rPr kumimoji="1" lang="en-US" b="1" smtClean="0">
                <a:solidFill>
                  <a:srgbClr val="000000"/>
                </a:solidFill>
                <a:latin typeface="Times" charset="0"/>
                <a:ea typeface="ＭＳ Ｐゴシック" charset="0"/>
                <a:cs typeface="Times New Roman" charset="0"/>
                <a:sym typeface="Symbol" charset="0"/>
              </a:rPr>
              <a:t></a:t>
            </a:r>
            <a:r>
              <a:rPr kumimoji="1" lang="en-US" b="1" smtClean="0">
                <a:solidFill>
                  <a:srgbClr val="000000"/>
                </a:solidFill>
                <a:latin typeface="Times" charset="0"/>
                <a:ea typeface="ＭＳ Ｐゴシック" charset="0"/>
                <a:cs typeface="Times New Roman" charset="0"/>
              </a:rPr>
              <a:t>10</a:t>
            </a:r>
            <a:r>
              <a:rPr kumimoji="1" lang="en-US" b="1" baseline="30000" smtClean="0">
                <a:solidFill>
                  <a:srgbClr val="000000"/>
                </a:solidFill>
                <a:latin typeface="Times" charset="0"/>
                <a:ea typeface="ＭＳ Ｐゴシック" charset="0"/>
                <a:cs typeface="Times New Roman" charset="0"/>
              </a:rPr>
              <a:t>-2</a:t>
            </a:r>
            <a:r>
              <a:rPr kumimoji="1" lang="en-US" b="1" smtClean="0">
                <a:solidFill>
                  <a:srgbClr val="000000"/>
                </a:solidFill>
                <a:latin typeface="Times" charset="0"/>
                <a:ea typeface="ＭＳ Ｐゴシック" charset="0"/>
                <a:cs typeface="Times New Roman" charset="0"/>
              </a:rPr>
              <a:t> cm</a:t>
            </a:r>
            <a:r>
              <a:rPr kumimoji="1" lang="en-US" b="1" baseline="30000" smtClean="0">
                <a:solidFill>
                  <a:srgbClr val="000000"/>
                </a:solidFill>
                <a:latin typeface="Times" charset="0"/>
                <a:ea typeface="ＭＳ Ｐゴシック" charset="0"/>
                <a:cs typeface="Times New Roman" charset="0"/>
              </a:rPr>
              <a:t>2</a:t>
            </a:r>
            <a:r>
              <a:rPr kumimoji="1" lang="en-US" b="1" smtClean="0">
                <a:solidFill>
                  <a:srgbClr val="000000"/>
                </a:solidFill>
                <a:latin typeface="Times" charset="0"/>
                <a:ea typeface="ＭＳ Ｐゴシック" charset="0"/>
                <a:cs typeface="Times New Roman" charset="0"/>
              </a:rPr>
              <a:t> is irradiated with yellow light whose intensity is 2</a:t>
            </a:r>
            <a:r>
              <a:rPr kumimoji="1" lang="en-US" altLang="ko-KR" b="1" smtClean="0">
                <a:solidFill>
                  <a:srgbClr val="000000"/>
                </a:solidFill>
                <a:latin typeface="Times" charset="0"/>
                <a:ea typeface="굴림" charset="0"/>
                <a:cs typeface="굴림" charset="0"/>
              </a:rPr>
              <a:t>0</a:t>
            </a:r>
            <a:r>
              <a:rPr kumimoji="1" lang="en-US" b="1" smtClean="0">
                <a:solidFill>
                  <a:srgbClr val="000000"/>
                </a:solidFill>
                <a:latin typeface="Times" charset="0"/>
                <a:ea typeface="ＭＳ Ｐゴシック" charset="0"/>
                <a:cs typeface="Times New Roman" charset="0"/>
              </a:rPr>
              <a:t> mW cm</a:t>
            </a:r>
            <a:r>
              <a:rPr kumimoji="1" lang="en-US" b="1" baseline="30000" smtClean="0">
                <a:solidFill>
                  <a:srgbClr val="000000"/>
                </a:solidFill>
                <a:latin typeface="Symbol" charset="0"/>
                <a:ea typeface="ＭＳ Ｐゴシック" charset="0"/>
                <a:cs typeface="Times New Roman" charset="0"/>
              </a:rPr>
              <a:t>-</a:t>
            </a:r>
            <a:r>
              <a:rPr kumimoji="1" lang="en-US" b="1" baseline="30000" smtClean="0">
                <a:solidFill>
                  <a:srgbClr val="000000"/>
                </a:solidFill>
                <a:latin typeface="Times" charset="0"/>
                <a:ea typeface="ＭＳ Ｐゴシック" charset="0"/>
                <a:cs typeface="Times New Roman" charset="0"/>
              </a:rPr>
              <a:t>2</a:t>
            </a:r>
            <a:r>
              <a:rPr kumimoji="1" lang="en-US" b="1" smtClean="0">
                <a:solidFill>
                  <a:srgbClr val="000000"/>
                </a:solidFill>
                <a:latin typeface="Times" charset="0"/>
                <a:ea typeface="ＭＳ Ｐゴシック" charset="0"/>
                <a:cs typeface="Times New Roman" charset="0"/>
              </a:rPr>
              <a:t>.  Assuming that each photon generates one electron-hole pair, calculate </a:t>
            </a:r>
            <a:r>
              <a:rPr kumimoji="1" lang="en-US" b="1" smtClean="0">
                <a:solidFill>
                  <a:srgbClr val="FF3300"/>
                </a:solidFill>
                <a:latin typeface="Times" charset="0"/>
                <a:ea typeface="ＭＳ Ｐゴシック" charset="0"/>
                <a:cs typeface="Times New Roman" charset="0"/>
              </a:rPr>
              <a:t>the number of pairs generated per second</a:t>
            </a:r>
            <a:r>
              <a:rPr kumimoji="1" lang="en-US" b="1" smtClean="0">
                <a:solidFill>
                  <a:srgbClr val="000000"/>
                </a:solidFill>
                <a:latin typeface="Times" charset="0"/>
                <a:ea typeface="ＭＳ Ｐゴシック" charset="0"/>
                <a:cs typeface="Times New Roman" charset="0"/>
              </a:rPr>
              <a:t>.</a:t>
            </a:r>
          </a:p>
        </p:txBody>
      </p:sp>
      <p:sp>
        <p:nvSpPr>
          <p:cNvPr id="46084" name="Text Box 7"/>
          <p:cNvSpPr txBox="1">
            <a:spLocks noChangeArrowheads="1"/>
          </p:cNvSpPr>
          <p:nvPr/>
        </p:nvSpPr>
        <p:spPr bwMode="auto">
          <a:xfrm>
            <a:off x="193675" y="2928938"/>
            <a:ext cx="1055688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defTabSz="914400" fontAlgn="base" latinLnBrk="1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800" smtClean="0">
                <a:solidFill>
                  <a:srgbClr val="CC6600"/>
                </a:solidFill>
                <a:latin typeface="Comic Sans MS" charset="0"/>
              </a:rPr>
              <a:t>Solution</a:t>
            </a:r>
            <a:endParaRPr kumimoji="1" lang="en-US" sz="1800" b="1" smtClean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46088" name="Rectangle 8"/>
          <p:cNvSpPr>
            <a:spLocks noChangeArrowheads="1"/>
          </p:cNvSpPr>
          <p:nvPr/>
        </p:nvSpPr>
        <p:spPr bwMode="auto">
          <a:xfrm>
            <a:off x="577850" y="3429000"/>
            <a:ext cx="8218488" cy="289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ko-KR" sz="2000" b="1" smtClean="0">
                <a:solidFill>
                  <a:srgbClr val="000000"/>
                </a:solidFill>
                <a:latin typeface="Times" charset="0"/>
                <a:ea typeface="Times New Roman" charset="0"/>
                <a:cs typeface="Times New Roman" charset="0"/>
              </a:rPr>
              <a:t>(</a:t>
            </a:r>
            <a:r>
              <a:rPr lang="en-US" sz="2000" b="1" smtClean="0">
                <a:solidFill>
                  <a:srgbClr val="000000"/>
                </a:solidFill>
                <a:latin typeface="Times" charset="0"/>
                <a:ea typeface="Times New Roman" charset="0"/>
                <a:cs typeface="Times New Roman" charset="0"/>
              </a:rPr>
              <a:t>a</a:t>
            </a:r>
            <a:r>
              <a:rPr lang="en-US" altLang="ko-KR" sz="2000" b="1" smtClean="0">
                <a:solidFill>
                  <a:srgbClr val="000000"/>
                </a:solidFill>
                <a:latin typeface="Times" charset="0"/>
                <a:ea typeface="Times New Roman" charset="0"/>
                <a:cs typeface="Times New Roman" charset="0"/>
              </a:rPr>
              <a:t>)</a:t>
            </a:r>
            <a:r>
              <a:rPr lang="en-US" sz="2000" smtClean="0">
                <a:solidFill>
                  <a:srgbClr val="000000"/>
                </a:solidFill>
                <a:latin typeface="Times" charset="0"/>
                <a:ea typeface="Times New Roman" charset="0"/>
                <a:cs typeface="Times New Roman" charset="0"/>
              </a:rPr>
              <a:t>	Given, </a:t>
            </a:r>
            <a:r>
              <a:rPr lang="en-US" sz="2000" smtClean="0">
                <a:solidFill>
                  <a:srgbClr val="000000"/>
                </a:solidFill>
                <a:latin typeface="Symbol" charset="0"/>
                <a:ea typeface="Times New Roman" charset="0"/>
                <a:cs typeface="Times New Roman" charset="0"/>
              </a:rPr>
              <a:t>l</a:t>
            </a:r>
            <a:r>
              <a:rPr lang="en-US" sz="2000" smtClean="0">
                <a:solidFill>
                  <a:srgbClr val="000000"/>
                </a:solidFill>
                <a:latin typeface="Times" charset="0"/>
                <a:ea typeface="Times New Roman" charset="0"/>
                <a:cs typeface="Times New Roman" charset="0"/>
              </a:rPr>
              <a:t> = 600 nm, we need </a:t>
            </a:r>
            <a:r>
              <a:rPr lang="en-US" sz="2000" i="1" smtClean="0">
                <a:solidFill>
                  <a:srgbClr val="000000"/>
                </a:solidFill>
                <a:latin typeface="Times" charset="0"/>
                <a:ea typeface="Times New Roman" charset="0"/>
                <a:cs typeface="Times New Roman" charset="0"/>
              </a:rPr>
              <a:t>E</a:t>
            </a:r>
            <a:r>
              <a:rPr lang="en-US" sz="2000" i="1" baseline="-30000" smtClean="0">
                <a:solidFill>
                  <a:srgbClr val="000000"/>
                </a:solidFill>
                <a:latin typeface="Times" charset="0"/>
                <a:ea typeface="Times New Roman" charset="0"/>
                <a:cs typeface="Times New Roman" charset="0"/>
              </a:rPr>
              <a:t>ph </a:t>
            </a:r>
            <a:r>
              <a:rPr lang="en-US" sz="2000" smtClean="0">
                <a:solidFill>
                  <a:srgbClr val="000000"/>
                </a:solidFill>
                <a:latin typeface="Times" charset="0"/>
                <a:ea typeface="Times New Roman" charset="0"/>
                <a:cs typeface="Times New Roman" charset="0"/>
              </a:rPr>
              <a:t>= </a:t>
            </a:r>
            <a:r>
              <a:rPr lang="en-US" sz="2000" i="1" smtClean="0">
                <a:solidFill>
                  <a:srgbClr val="000000"/>
                </a:solidFill>
                <a:latin typeface="Times" charset="0"/>
                <a:ea typeface="Times New Roman" charset="0"/>
                <a:cs typeface="Times New Roman" charset="0"/>
              </a:rPr>
              <a:t>h</a:t>
            </a:r>
            <a:r>
              <a:rPr lang="en-US" sz="2000" i="1" smtClean="0">
                <a:solidFill>
                  <a:srgbClr val="000000"/>
                </a:solidFill>
                <a:latin typeface="Symbol" charset="0"/>
                <a:ea typeface="Times New Roman" charset="0"/>
                <a:cs typeface="Times New Roman" charset="0"/>
              </a:rPr>
              <a:t>u</a:t>
            </a:r>
            <a:r>
              <a:rPr lang="en-US" sz="2000" smtClean="0">
                <a:solidFill>
                  <a:srgbClr val="000000"/>
                </a:solidFill>
                <a:latin typeface="Times" charset="0"/>
                <a:ea typeface="Times New Roman" charset="0"/>
                <a:cs typeface="Times New Roman" charset="0"/>
              </a:rPr>
              <a:t> = </a:t>
            </a:r>
            <a:r>
              <a:rPr lang="en-US" sz="2000" i="1" smtClean="0">
                <a:solidFill>
                  <a:srgbClr val="000000"/>
                </a:solidFill>
                <a:latin typeface="Times" charset="0"/>
                <a:ea typeface="Times New Roman" charset="0"/>
                <a:cs typeface="Times New Roman" charset="0"/>
              </a:rPr>
              <a:t>E</a:t>
            </a:r>
            <a:r>
              <a:rPr lang="en-US" sz="2000" i="1" baseline="-30000" smtClean="0">
                <a:solidFill>
                  <a:srgbClr val="000000"/>
                </a:solidFill>
                <a:latin typeface="Times" charset="0"/>
                <a:ea typeface="Times New Roman" charset="0"/>
                <a:cs typeface="Times New Roman" charset="0"/>
              </a:rPr>
              <a:t>g</a:t>
            </a:r>
            <a:r>
              <a:rPr lang="en-US" sz="2000" smtClean="0">
                <a:solidFill>
                  <a:srgbClr val="000000"/>
                </a:solidFill>
                <a:latin typeface="Times" charset="0"/>
                <a:ea typeface="Times New Roman" charset="0"/>
                <a:cs typeface="Times New Roman" charset="0"/>
              </a:rPr>
              <a:t> so that,</a:t>
            </a:r>
            <a:endParaRPr lang="en-US" sz="2000" smtClean="0">
              <a:solidFill>
                <a:srgbClr val="000000"/>
              </a:solidFill>
              <a:latin typeface="Times New Roman" charset="0"/>
              <a:ea typeface="Times New Roman" charset="0"/>
              <a:cs typeface="Times New Roman" charset="0"/>
            </a:endParaRP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smtClean="0">
                <a:solidFill>
                  <a:srgbClr val="000000"/>
                </a:solidFill>
                <a:latin typeface="Times" charset="0"/>
                <a:ea typeface="Times New Roman" charset="0"/>
                <a:cs typeface="Times New Roman" charset="0"/>
              </a:rPr>
              <a:t>	</a:t>
            </a:r>
            <a:r>
              <a:rPr lang="en-US" sz="2000" b="1" i="1" smtClean="0">
                <a:solidFill>
                  <a:srgbClr val="FF3300"/>
                </a:solidFill>
                <a:latin typeface="Times" charset="0"/>
                <a:ea typeface="Times New Roman" charset="0"/>
                <a:cs typeface="Times New Roman" charset="0"/>
              </a:rPr>
              <a:t>E</a:t>
            </a:r>
            <a:r>
              <a:rPr lang="en-US" sz="2000" b="1" i="1" baseline="-30000" smtClean="0">
                <a:solidFill>
                  <a:srgbClr val="FF3300"/>
                </a:solidFill>
                <a:latin typeface="Times" charset="0"/>
                <a:ea typeface="Times New Roman" charset="0"/>
                <a:cs typeface="Times New Roman" charset="0"/>
              </a:rPr>
              <a:t>g</a:t>
            </a:r>
            <a:r>
              <a:rPr lang="en-US" sz="2000" b="1" smtClean="0">
                <a:solidFill>
                  <a:srgbClr val="FF3300"/>
                </a:solidFill>
                <a:latin typeface="Times" charset="0"/>
                <a:ea typeface="Times New Roman" charset="0"/>
                <a:cs typeface="Times New Roman" charset="0"/>
              </a:rPr>
              <a:t> = </a:t>
            </a:r>
            <a:r>
              <a:rPr lang="en-US" sz="2000" b="1" i="1" smtClean="0">
                <a:solidFill>
                  <a:srgbClr val="FF3300"/>
                </a:solidFill>
                <a:latin typeface="Times" charset="0"/>
                <a:ea typeface="Times New Roman" charset="0"/>
                <a:cs typeface="Times New Roman" charset="0"/>
              </a:rPr>
              <a:t>hc</a:t>
            </a:r>
            <a:r>
              <a:rPr lang="en-US" sz="2000" b="1" smtClean="0">
                <a:solidFill>
                  <a:srgbClr val="FF3300"/>
                </a:solidFill>
                <a:latin typeface="Times" charset="0"/>
                <a:ea typeface="Times New Roman" charset="0"/>
                <a:cs typeface="Times New Roman" charset="0"/>
              </a:rPr>
              <a:t>/</a:t>
            </a:r>
            <a:r>
              <a:rPr lang="en-US" sz="2000" b="1" i="1" smtClean="0">
                <a:solidFill>
                  <a:srgbClr val="FF3300"/>
                </a:solidFill>
                <a:latin typeface="Symbol" charset="0"/>
                <a:ea typeface="Times New Roman" charset="0"/>
                <a:cs typeface="Times New Roman" charset="0"/>
              </a:rPr>
              <a:t>l</a:t>
            </a:r>
            <a:r>
              <a:rPr lang="en-US" sz="2000" smtClean="0">
                <a:solidFill>
                  <a:srgbClr val="000000"/>
                </a:solidFill>
                <a:latin typeface="Times" charset="0"/>
                <a:ea typeface="Times New Roman" charset="0"/>
                <a:cs typeface="Times New Roman" charset="0"/>
              </a:rPr>
              <a:t> = (6.626</a:t>
            </a:r>
            <a:r>
              <a:rPr lang="en-US" sz="2000" smtClean="0">
                <a:solidFill>
                  <a:srgbClr val="000000"/>
                </a:solidFill>
                <a:latin typeface="Symbol" charset="0"/>
                <a:ea typeface="Times New Roman" charset="0"/>
                <a:cs typeface="Times New Roman" charset="0"/>
              </a:rPr>
              <a:t></a:t>
            </a:r>
            <a:r>
              <a:rPr lang="en-US" sz="2000" smtClean="0">
                <a:solidFill>
                  <a:srgbClr val="000000"/>
                </a:solidFill>
                <a:latin typeface="Times" charset="0"/>
                <a:ea typeface="Times New Roman" charset="0"/>
                <a:cs typeface="Times New Roman" charset="0"/>
              </a:rPr>
              <a:t>10</a:t>
            </a:r>
            <a:r>
              <a:rPr lang="en-US" sz="2000" baseline="30000" smtClean="0">
                <a:solidFill>
                  <a:srgbClr val="000000"/>
                </a:solidFill>
                <a:latin typeface="Times" charset="0"/>
                <a:ea typeface="Times New Roman" charset="0"/>
                <a:cs typeface="Times New Roman" charset="0"/>
              </a:rPr>
              <a:t>-34</a:t>
            </a:r>
            <a:r>
              <a:rPr lang="en-US" sz="2000" smtClean="0">
                <a:solidFill>
                  <a:srgbClr val="000000"/>
                </a:solidFill>
                <a:latin typeface="Times" charset="0"/>
                <a:ea typeface="Times New Roman" charset="0"/>
                <a:cs typeface="Times New Roman" charset="0"/>
              </a:rPr>
              <a:t> J s)(3</a:t>
            </a:r>
            <a:r>
              <a:rPr lang="en-US" altLang="ko-KR" sz="2000" smtClean="0">
                <a:solidFill>
                  <a:srgbClr val="000000"/>
                </a:solidFill>
                <a:latin typeface="Symbol" charset="0"/>
                <a:ea typeface="Times New Roman" charset="0"/>
                <a:cs typeface="Times New Roman" charset="0"/>
                <a:sym typeface="Symbol" charset="0"/>
              </a:rPr>
              <a:t></a:t>
            </a:r>
            <a:r>
              <a:rPr lang="en-US" sz="2000" smtClean="0">
                <a:solidFill>
                  <a:srgbClr val="000000"/>
                </a:solidFill>
                <a:latin typeface="Times" charset="0"/>
                <a:ea typeface="Times New Roman" charset="0"/>
                <a:cs typeface="Times New Roman" charset="0"/>
              </a:rPr>
              <a:t>10</a:t>
            </a:r>
            <a:r>
              <a:rPr lang="en-US" sz="2000" baseline="30000" smtClean="0">
                <a:solidFill>
                  <a:srgbClr val="000000"/>
                </a:solidFill>
                <a:latin typeface="Times" charset="0"/>
                <a:ea typeface="Times New Roman" charset="0"/>
                <a:cs typeface="Times New Roman" charset="0"/>
              </a:rPr>
              <a:t>8</a:t>
            </a:r>
            <a:r>
              <a:rPr lang="en-US" sz="2000" smtClean="0">
                <a:solidFill>
                  <a:srgbClr val="000000"/>
                </a:solidFill>
                <a:latin typeface="Times" charset="0"/>
                <a:ea typeface="Times New Roman" charset="0"/>
                <a:cs typeface="Times New Roman" charset="0"/>
              </a:rPr>
              <a:t> m s</a:t>
            </a:r>
            <a:r>
              <a:rPr lang="en-US" sz="2000" baseline="30000" smtClean="0">
                <a:solidFill>
                  <a:srgbClr val="000000"/>
                </a:solidFill>
                <a:latin typeface="Times" charset="0"/>
                <a:ea typeface="Times New Roman" charset="0"/>
                <a:cs typeface="Times New Roman" charset="0"/>
              </a:rPr>
              <a:t>-1</a:t>
            </a:r>
            <a:r>
              <a:rPr lang="en-US" sz="2000" smtClean="0">
                <a:solidFill>
                  <a:srgbClr val="000000"/>
                </a:solidFill>
                <a:latin typeface="Times" charset="0"/>
                <a:ea typeface="Times New Roman" charset="0"/>
                <a:cs typeface="Times New Roman" charset="0"/>
              </a:rPr>
              <a:t>)/(600</a:t>
            </a:r>
            <a:r>
              <a:rPr lang="en-US" sz="2000" smtClean="0">
                <a:solidFill>
                  <a:srgbClr val="000000"/>
                </a:solidFill>
                <a:latin typeface="Symbol" charset="0"/>
                <a:ea typeface="Times New Roman" charset="0"/>
                <a:cs typeface="Times New Roman" charset="0"/>
              </a:rPr>
              <a:t></a:t>
            </a:r>
            <a:r>
              <a:rPr lang="en-US" sz="2000" smtClean="0">
                <a:solidFill>
                  <a:srgbClr val="000000"/>
                </a:solidFill>
                <a:latin typeface="Times" charset="0"/>
                <a:ea typeface="Times New Roman" charset="0"/>
                <a:cs typeface="Times New Roman" charset="0"/>
              </a:rPr>
              <a:t>10</a:t>
            </a:r>
            <a:r>
              <a:rPr lang="en-US" sz="2000" baseline="30000" smtClean="0">
                <a:solidFill>
                  <a:srgbClr val="000000"/>
                </a:solidFill>
                <a:latin typeface="Times" charset="0"/>
                <a:ea typeface="Times New Roman" charset="0"/>
                <a:cs typeface="Times New Roman" charset="0"/>
              </a:rPr>
              <a:t>-9</a:t>
            </a:r>
            <a:r>
              <a:rPr lang="en-US" sz="2000" smtClean="0">
                <a:solidFill>
                  <a:srgbClr val="000000"/>
                </a:solidFill>
                <a:latin typeface="Times" charset="0"/>
                <a:ea typeface="Times New Roman" charset="0"/>
                <a:cs typeface="Times New Roman" charset="0"/>
              </a:rPr>
              <a:t> m)</a:t>
            </a:r>
            <a:r>
              <a:rPr lang="en-US" altLang="ko-KR" sz="2000" smtClean="0">
                <a:solidFill>
                  <a:srgbClr val="000000"/>
                </a:solidFill>
                <a:latin typeface="Times" charset="0"/>
                <a:ea typeface="Times New Roman" charset="0"/>
                <a:cs typeface="Times New Roman" charset="0"/>
              </a:rPr>
              <a:t> </a:t>
            </a:r>
            <a:r>
              <a:rPr lang="en-US" sz="2000" smtClean="0">
                <a:solidFill>
                  <a:srgbClr val="000000"/>
                </a:solidFill>
                <a:latin typeface="Times" charset="0"/>
                <a:ea typeface="Times New Roman" charset="0"/>
                <a:cs typeface="Times New Roman" charset="0"/>
              </a:rPr>
              <a:t>= 2.07 eV</a:t>
            </a:r>
            <a:endParaRPr lang="en-US" sz="2000" smtClean="0">
              <a:solidFill>
                <a:srgbClr val="000000"/>
              </a:solidFill>
              <a:latin typeface="Times New Roman" charset="0"/>
              <a:ea typeface="Times New Roman" charset="0"/>
              <a:cs typeface="Times New Roman" charset="0"/>
            </a:endParaRP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ko-KR" sz="2000" b="1" smtClean="0">
              <a:solidFill>
                <a:srgbClr val="000000"/>
              </a:solidFill>
              <a:latin typeface="Times" charset="0"/>
              <a:ea typeface="Times New Roman" charset="0"/>
              <a:cs typeface="Times New Roman" charset="0"/>
            </a:endParaRP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ko-KR" sz="2000" b="1" smtClean="0">
                <a:solidFill>
                  <a:srgbClr val="000000"/>
                </a:solidFill>
                <a:latin typeface="Times" charset="0"/>
                <a:ea typeface="Times New Roman" charset="0"/>
                <a:cs typeface="Times New Roman" charset="0"/>
              </a:rPr>
              <a:t>(</a:t>
            </a:r>
            <a:r>
              <a:rPr lang="en-US" sz="2000" b="1" smtClean="0">
                <a:solidFill>
                  <a:srgbClr val="000000"/>
                </a:solidFill>
                <a:latin typeface="Times" charset="0"/>
                <a:ea typeface="Times New Roman" charset="0"/>
                <a:cs typeface="Times New Roman" charset="0"/>
              </a:rPr>
              <a:t>b</a:t>
            </a:r>
            <a:r>
              <a:rPr lang="en-US" altLang="ko-KR" sz="2000" b="1" smtClean="0">
                <a:solidFill>
                  <a:srgbClr val="000000"/>
                </a:solidFill>
                <a:latin typeface="Times" charset="0"/>
                <a:ea typeface="Times New Roman" charset="0"/>
                <a:cs typeface="Times New Roman" charset="0"/>
              </a:rPr>
              <a:t>)</a:t>
            </a:r>
            <a:r>
              <a:rPr lang="en-US" sz="2000" smtClean="0">
                <a:solidFill>
                  <a:srgbClr val="000000"/>
                </a:solidFill>
                <a:latin typeface="Times" charset="0"/>
                <a:ea typeface="Times New Roman" charset="0"/>
                <a:cs typeface="Times New Roman" charset="0"/>
              </a:rPr>
              <a:t>	</a:t>
            </a:r>
            <a:r>
              <a:rPr lang="en-US" sz="2000" i="1" smtClean="0">
                <a:solidFill>
                  <a:srgbClr val="000000"/>
                </a:solidFill>
                <a:latin typeface="Times" charset="0"/>
                <a:ea typeface="Times New Roman" charset="0"/>
                <a:cs typeface="Times New Roman" charset="0"/>
              </a:rPr>
              <a:t>A</a:t>
            </a:r>
            <a:r>
              <a:rPr lang="en-US" altLang="ko-KR" sz="2000" i="1" smtClean="0">
                <a:solidFill>
                  <a:srgbClr val="000000"/>
                </a:solidFill>
                <a:latin typeface="Times" charset="0"/>
                <a:ea typeface="Times New Roman" charset="0"/>
                <a:cs typeface="Times New Roman" charset="0"/>
              </a:rPr>
              <a:t>rea</a:t>
            </a:r>
            <a:r>
              <a:rPr lang="en-US" sz="2000" smtClean="0">
                <a:solidFill>
                  <a:srgbClr val="000000"/>
                </a:solidFill>
                <a:latin typeface="Times" charset="0"/>
                <a:ea typeface="Times New Roman" charset="0"/>
                <a:cs typeface="Times New Roman" charset="0"/>
              </a:rPr>
              <a:t> = 5</a:t>
            </a:r>
            <a:r>
              <a:rPr lang="en-US" altLang="ko-KR" sz="2000" smtClean="0">
                <a:solidFill>
                  <a:srgbClr val="000000"/>
                </a:solidFill>
                <a:latin typeface="Symbol" charset="0"/>
                <a:ea typeface="Times New Roman" charset="0"/>
                <a:cs typeface="Times New Roman" charset="0"/>
              </a:rPr>
              <a:t></a:t>
            </a:r>
            <a:r>
              <a:rPr lang="en-US" sz="2000" smtClean="0">
                <a:solidFill>
                  <a:srgbClr val="000000"/>
                </a:solidFill>
                <a:latin typeface="Times" charset="0"/>
                <a:ea typeface="Times New Roman" charset="0"/>
                <a:cs typeface="Times New Roman" charset="0"/>
              </a:rPr>
              <a:t>10</a:t>
            </a:r>
            <a:r>
              <a:rPr lang="en-US" sz="2000" baseline="30000" smtClean="0">
                <a:solidFill>
                  <a:srgbClr val="000000"/>
                </a:solidFill>
                <a:latin typeface="Times" charset="0"/>
                <a:ea typeface="Times New Roman" charset="0"/>
                <a:cs typeface="Times New Roman" charset="0"/>
              </a:rPr>
              <a:t>-2</a:t>
            </a:r>
            <a:r>
              <a:rPr lang="en-US" sz="2000" smtClean="0">
                <a:solidFill>
                  <a:srgbClr val="000000"/>
                </a:solidFill>
                <a:latin typeface="Times" charset="0"/>
                <a:ea typeface="Times New Roman" charset="0"/>
                <a:cs typeface="Times New Roman" charset="0"/>
              </a:rPr>
              <a:t> cm</a:t>
            </a:r>
            <a:r>
              <a:rPr lang="en-US" sz="2000" baseline="30000" smtClean="0">
                <a:solidFill>
                  <a:srgbClr val="000000"/>
                </a:solidFill>
                <a:latin typeface="Times" charset="0"/>
                <a:ea typeface="Times New Roman" charset="0"/>
                <a:cs typeface="Times New Roman" charset="0"/>
              </a:rPr>
              <a:t>2</a:t>
            </a:r>
            <a:r>
              <a:rPr lang="en-US" sz="2000" smtClean="0">
                <a:solidFill>
                  <a:srgbClr val="000000"/>
                </a:solidFill>
                <a:latin typeface="Times" charset="0"/>
                <a:ea typeface="Times New Roman" charset="0"/>
                <a:cs typeface="Times New Roman" charset="0"/>
              </a:rPr>
              <a:t> and </a:t>
            </a:r>
            <a:r>
              <a:rPr lang="en-US" sz="2000" i="1" smtClean="0">
                <a:solidFill>
                  <a:srgbClr val="000000"/>
                </a:solidFill>
                <a:latin typeface="Times" charset="0"/>
                <a:ea typeface="Times New Roman" charset="0"/>
                <a:cs typeface="Times New Roman" charset="0"/>
              </a:rPr>
              <a:t>I</a:t>
            </a:r>
            <a:r>
              <a:rPr lang="en-US" sz="2000" i="1" baseline="-30000" smtClean="0">
                <a:solidFill>
                  <a:srgbClr val="000000"/>
                </a:solidFill>
                <a:latin typeface="Times" charset="0"/>
                <a:ea typeface="Times New Roman" charset="0"/>
                <a:cs typeface="Times New Roman" charset="0"/>
              </a:rPr>
              <a:t>light</a:t>
            </a:r>
            <a:r>
              <a:rPr lang="en-US" sz="2000" smtClean="0">
                <a:solidFill>
                  <a:srgbClr val="000000"/>
                </a:solidFill>
                <a:latin typeface="Times" charset="0"/>
                <a:ea typeface="Times New Roman" charset="0"/>
                <a:cs typeface="Times New Roman" charset="0"/>
              </a:rPr>
              <a:t> = 2</a:t>
            </a:r>
            <a:r>
              <a:rPr lang="en-US" altLang="ko-KR" sz="2000" smtClean="0">
                <a:solidFill>
                  <a:srgbClr val="000000"/>
                </a:solidFill>
                <a:latin typeface="Times" charset="0"/>
                <a:ea typeface="Times New Roman" charset="0"/>
                <a:cs typeface="Times New Roman" charset="0"/>
              </a:rPr>
              <a:t>0</a:t>
            </a:r>
            <a:r>
              <a:rPr lang="en-US" altLang="ko-KR" sz="2000" smtClean="0">
                <a:solidFill>
                  <a:srgbClr val="000000"/>
                </a:solidFill>
                <a:latin typeface="Symbol" charset="0"/>
                <a:ea typeface="Times New Roman" charset="0"/>
                <a:cs typeface="Times New Roman" charset="0"/>
              </a:rPr>
              <a:t></a:t>
            </a:r>
            <a:r>
              <a:rPr lang="en-US" sz="2000" smtClean="0">
                <a:solidFill>
                  <a:srgbClr val="000000"/>
                </a:solidFill>
                <a:latin typeface="Times" charset="0"/>
                <a:ea typeface="Times New Roman" charset="0"/>
                <a:cs typeface="Times New Roman" charset="0"/>
              </a:rPr>
              <a:t>10</a:t>
            </a:r>
            <a:r>
              <a:rPr lang="en-US" sz="2000" baseline="30000" smtClean="0">
                <a:solidFill>
                  <a:srgbClr val="000000"/>
                </a:solidFill>
                <a:latin typeface="Times" charset="0"/>
                <a:ea typeface="Times New Roman" charset="0"/>
                <a:cs typeface="Times New Roman" charset="0"/>
              </a:rPr>
              <a:t>-3</a:t>
            </a:r>
            <a:r>
              <a:rPr lang="en-US" sz="2000" smtClean="0">
                <a:solidFill>
                  <a:srgbClr val="000000"/>
                </a:solidFill>
                <a:latin typeface="Times" charset="0"/>
                <a:ea typeface="Times New Roman" charset="0"/>
                <a:cs typeface="Times New Roman" charset="0"/>
              </a:rPr>
              <a:t> W/cm</a:t>
            </a:r>
            <a:r>
              <a:rPr lang="en-US" sz="2000" baseline="30000" smtClean="0">
                <a:solidFill>
                  <a:srgbClr val="000000"/>
                </a:solidFill>
                <a:latin typeface="Times" charset="0"/>
                <a:ea typeface="Times New Roman" charset="0"/>
                <a:cs typeface="Times New Roman" charset="0"/>
              </a:rPr>
              <a:t>2</a:t>
            </a:r>
            <a:r>
              <a:rPr lang="en-US" sz="2000" smtClean="0">
                <a:solidFill>
                  <a:srgbClr val="000000"/>
                </a:solidFill>
                <a:latin typeface="Times" charset="0"/>
                <a:ea typeface="Times New Roman" charset="0"/>
                <a:cs typeface="Times New Roman" charset="0"/>
              </a:rPr>
              <a:t>. </a:t>
            </a:r>
            <a:endParaRPr lang="en-US" altLang="ko-KR" sz="2000" smtClean="0">
              <a:solidFill>
                <a:srgbClr val="000000"/>
              </a:solidFill>
              <a:latin typeface="Times" charset="0"/>
              <a:ea typeface="Times New Roman" charset="0"/>
              <a:cs typeface="Times New Roman" charset="0"/>
            </a:endParaRP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ko-KR" sz="2000" smtClean="0">
                <a:solidFill>
                  <a:srgbClr val="000000"/>
                </a:solidFill>
                <a:latin typeface="Times" charset="0"/>
                <a:ea typeface="Times New Roman" charset="0"/>
                <a:cs typeface="Times New Roman" charset="0"/>
              </a:rPr>
              <a:t>	</a:t>
            </a:r>
            <a:r>
              <a:rPr lang="en-US" sz="2000" smtClean="0">
                <a:solidFill>
                  <a:srgbClr val="000000"/>
                </a:solidFill>
                <a:latin typeface="Times" charset="0"/>
                <a:ea typeface="Times New Roman" charset="0"/>
                <a:cs typeface="Times New Roman" charset="0"/>
              </a:rPr>
              <a:t>The received power is</a:t>
            </a:r>
            <a:endParaRPr lang="en-US" sz="2000" smtClean="0">
              <a:solidFill>
                <a:srgbClr val="000000"/>
              </a:solidFill>
              <a:latin typeface="Times New Roman" charset="0"/>
              <a:ea typeface="Times New Roman" charset="0"/>
              <a:cs typeface="Times New Roman" charset="0"/>
            </a:endParaRP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smtClean="0">
                <a:solidFill>
                  <a:srgbClr val="000000"/>
                </a:solidFill>
                <a:latin typeface="Times" charset="0"/>
                <a:ea typeface="Times New Roman" charset="0"/>
                <a:cs typeface="Times New Roman" charset="0"/>
              </a:rPr>
              <a:t>	</a:t>
            </a:r>
            <a:r>
              <a:rPr lang="en-US" sz="2000" b="1" i="1" smtClean="0">
                <a:solidFill>
                  <a:srgbClr val="FF3300"/>
                </a:solidFill>
                <a:latin typeface="Times" charset="0"/>
                <a:ea typeface="Times New Roman" charset="0"/>
                <a:cs typeface="Times New Roman" charset="0"/>
              </a:rPr>
              <a:t>P</a:t>
            </a:r>
            <a:r>
              <a:rPr lang="en-US" sz="2000" b="1" smtClean="0">
                <a:solidFill>
                  <a:srgbClr val="FF3300"/>
                </a:solidFill>
                <a:latin typeface="Times" charset="0"/>
                <a:ea typeface="Times New Roman" charset="0"/>
                <a:cs typeface="Times New Roman" charset="0"/>
              </a:rPr>
              <a:t> = </a:t>
            </a:r>
            <a:r>
              <a:rPr lang="en-US" sz="2000" b="1" i="1" smtClean="0">
                <a:solidFill>
                  <a:srgbClr val="FF3300"/>
                </a:solidFill>
                <a:latin typeface="Times" charset="0"/>
                <a:ea typeface="Times New Roman" charset="0"/>
                <a:cs typeface="Times New Roman" charset="0"/>
              </a:rPr>
              <a:t>A</a:t>
            </a:r>
            <a:r>
              <a:rPr lang="en-US" altLang="ko-KR" sz="2000" b="1" i="1" smtClean="0">
                <a:solidFill>
                  <a:srgbClr val="FF3300"/>
                </a:solidFill>
                <a:latin typeface="Times" charset="0"/>
                <a:ea typeface="Times New Roman" charset="0"/>
                <a:cs typeface="Times New Roman" charset="0"/>
              </a:rPr>
              <a:t>rea </a:t>
            </a:r>
            <a:r>
              <a:rPr lang="en-US" altLang="ko-KR" sz="2400" b="1" smtClean="0">
                <a:solidFill>
                  <a:srgbClr val="FF3300"/>
                </a:solidFill>
                <a:latin typeface="Times New Roman" charset="0"/>
                <a:ea typeface="Times New Roman" charset="0"/>
                <a:cs typeface="Times New Roman" charset="0"/>
                <a:sym typeface="Symbol" charset="0"/>
              </a:rPr>
              <a:t></a:t>
            </a:r>
            <a:r>
              <a:rPr lang="en-US" sz="2000" b="1" i="1" smtClean="0">
                <a:solidFill>
                  <a:srgbClr val="FF3300"/>
                </a:solidFill>
                <a:latin typeface="Times" charset="0"/>
                <a:ea typeface="Times New Roman" charset="0"/>
                <a:cs typeface="Times New Roman" charset="0"/>
              </a:rPr>
              <a:t>I</a:t>
            </a:r>
            <a:r>
              <a:rPr lang="en-US" sz="2000" b="1" i="1" baseline="-30000" smtClean="0">
                <a:solidFill>
                  <a:srgbClr val="FF3300"/>
                </a:solidFill>
                <a:latin typeface="Times" charset="0"/>
                <a:ea typeface="Times New Roman" charset="0"/>
                <a:cs typeface="Times New Roman" charset="0"/>
              </a:rPr>
              <a:t>ligh</a:t>
            </a:r>
            <a:r>
              <a:rPr lang="en-US" sz="2000" b="1" baseline="-30000" smtClean="0">
                <a:solidFill>
                  <a:srgbClr val="FF3300"/>
                </a:solidFill>
                <a:latin typeface="Times" charset="0"/>
                <a:ea typeface="Times New Roman" charset="0"/>
                <a:cs typeface="Times New Roman" charset="0"/>
              </a:rPr>
              <a:t>t</a:t>
            </a:r>
            <a:r>
              <a:rPr lang="en-US" sz="2000" smtClean="0">
                <a:solidFill>
                  <a:srgbClr val="000000"/>
                </a:solidFill>
                <a:latin typeface="Times" charset="0"/>
                <a:ea typeface="Times New Roman" charset="0"/>
                <a:cs typeface="Times New Roman" charset="0"/>
              </a:rPr>
              <a:t> = (5</a:t>
            </a:r>
            <a:r>
              <a:rPr lang="en-US" sz="2000" smtClean="0">
                <a:solidFill>
                  <a:srgbClr val="000000"/>
                </a:solidFill>
                <a:latin typeface="Symbol" charset="0"/>
                <a:ea typeface="Times New Roman" charset="0"/>
                <a:cs typeface="Times New Roman" charset="0"/>
              </a:rPr>
              <a:t></a:t>
            </a:r>
            <a:r>
              <a:rPr lang="en-US" sz="2000" smtClean="0">
                <a:solidFill>
                  <a:srgbClr val="000000"/>
                </a:solidFill>
                <a:latin typeface="Times" charset="0"/>
                <a:ea typeface="Times New Roman" charset="0"/>
                <a:cs typeface="Times New Roman" charset="0"/>
              </a:rPr>
              <a:t>10</a:t>
            </a:r>
            <a:r>
              <a:rPr lang="en-US" sz="2000" baseline="30000" smtClean="0">
                <a:solidFill>
                  <a:srgbClr val="000000"/>
                </a:solidFill>
                <a:latin typeface="Times" charset="0"/>
                <a:ea typeface="Times New Roman" charset="0"/>
                <a:cs typeface="Times New Roman" charset="0"/>
              </a:rPr>
              <a:t>-2</a:t>
            </a:r>
            <a:r>
              <a:rPr lang="en-US" sz="2000" smtClean="0">
                <a:solidFill>
                  <a:srgbClr val="000000"/>
                </a:solidFill>
                <a:latin typeface="Times" charset="0"/>
                <a:ea typeface="Times New Roman" charset="0"/>
                <a:cs typeface="Times New Roman" charset="0"/>
              </a:rPr>
              <a:t> cm</a:t>
            </a:r>
            <a:r>
              <a:rPr lang="en-US" sz="2000" baseline="30000" smtClean="0">
                <a:solidFill>
                  <a:srgbClr val="000000"/>
                </a:solidFill>
                <a:latin typeface="Times" charset="0"/>
                <a:ea typeface="Times New Roman" charset="0"/>
                <a:cs typeface="Times New Roman" charset="0"/>
              </a:rPr>
              <a:t>2</a:t>
            </a:r>
            <a:r>
              <a:rPr lang="en-US" sz="2000" smtClean="0">
                <a:solidFill>
                  <a:srgbClr val="000000"/>
                </a:solidFill>
                <a:latin typeface="Times" charset="0"/>
                <a:ea typeface="Times New Roman" charset="0"/>
                <a:cs typeface="Times New Roman" charset="0"/>
              </a:rPr>
              <a:t>)(20</a:t>
            </a:r>
            <a:r>
              <a:rPr lang="en-US" sz="2000" smtClean="0">
                <a:solidFill>
                  <a:srgbClr val="000000"/>
                </a:solidFill>
                <a:latin typeface="Symbol" charset="0"/>
                <a:ea typeface="Times New Roman" charset="0"/>
                <a:cs typeface="Times New Roman" charset="0"/>
              </a:rPr>
              <a:t></a:t>
            </a:r>
            <a:r>
              <a:rPr lang="en-US" sz="2000" smtClean="0">
                <a:solidFill>
                  <a:srgbClr val="000000"/>
                </a:solidFill>
                <a:latin typeface="Times" charset="0"/>
                <a:ea typeface="Times New Roman" charset="0"/>
                <a:cs typeface="Times New Roman" charset="0"/>
              </a:rPr>
              <a:t>10</a:t>
            </a:r>
            <a:r>
              <a:rPr lang="en-US" sz="2000" baseline="30000" smtClean="0">
                <a:solidFill>
                  <a:srgbClr val="000000"/>
                </a:solidFill>
                <a:latin typeface="Times" charset="0"/>
                <a:ea typeface="Times New Roman" charset="0"/>
                <a:cs typeface="Times New Roman" charset="0"/>
              </a:rPr>
              <a:t>-3</a:t>
            </a:r>
            <a:r>
              <a:rPr lang="en-US" sz="2000" smtClean="0">
                <a:solidFill>
                  <a:srgbClr val="000000"/>
                </a:solidFill>
                <a:latin typeface="Times" charset="0"/>
                <a:ea typeface="Times New Roman" charset="0"/>
                <a:cs typeface="Times New Roman" charset="0"/>
              </a:rPr>
              <a:t> W/cm</a:t>
            </a:r>
            <a:r>
              <a:rPr lang="en-US" sz="2000" baseline="30000" smtClean="0">
                <a:solidFill>
                  <a:srgbClr val="000000"/>
                </a:solidFill>
                <a:latin typeface="Times" charset="0"/>
                <a:ea typeface="Times New Roman" charset="0"/>
                <a:cs typeface="Times New Roman" charset="0"/>
              </a:rPr>
              <a:t>2</a:t>
            </a:r>
            <a:r>
              <a:rPr lang="en-US" sz="2000" smtClean="0">
                <a:solidFill>
                  <a:srgbClr val="000000"/>
                </a:solidFill>
                <a:latin typeface="Times" charset="0"/>
                <a:ea typeface="Times New Roman" charset="0"/>
                <a:cs typeface="Times New Roman" charset="0"/>
              </a:rPr>
              <a:t>) = 10</a:t>
            </a:r>
            <a:r>
              <a:rPr lang="en-US" sz="2000" baseline="30000" smtClean="0">
                <a:solidFill>
                  <a:srgbClr val="000000"/>
                </a:solidFill>
                <a:latin typeface="Times" charset="0"/>
                <a:ea typeface="Times New Roman" charset="0"/>
                <a:cs typeface="Times New Roman" charset="0"/>
              </a:rPr>
              <a:t>-3</a:t>
            </a:r>
            <a:r>
              <a:rPr lang="en-US" sz="2000" smtClean="0">
                <a:solidFill>
                  <a:srgbClr val="000000"/>
                </a:solidFill>
                <a:latin typeface="Times" charset="0"/>
                <a:ea typeface="Times New Roman" charset="0"/>
                <a:cs typeface="Times New Roman" charset="0"/>
              </a:rPr>
              <a:t> W</a:t>
            </a:r>
            <a:endParaRPr lang="en-US" sz="2000" smtClean="0">
              <a:solidFill>
                <a:srgbClr val="000000"/>
              </a:solidFill>
              <a:latin typeface="Times New Roman" charset="0"/>
              <a:ea typeface="Times New Roman" charset="0"/>
              <a:cs typeface="Times New Roman" charset="0"/>
            </a:endParaRP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smtClean="0">
                <a:solidFill>
                  <a:srgbClr val="000000"/>
                </a:solidFill>
                <a:latin typeface="Times" charset="0"/>
                <a:ea typeface="Times New Roman" charset="0"/>
                <a:cs typeface="Times New Roman" charset="0"/>
              </a:rPr>
              <a:t>	</a:t>
            </a:r>
            <a:r>
              <a:rPr lang="en-US" sz="2000" b="1" i="1" smtClean="0">
                <a:solidFill>
                  <a:srgbClr val="FF3300"/>
                </a:solidFill>
                <a:latin typeface="Times" charset="0"/>
                <a:ea typeface="Times New Roman" charset="0"/>
                <a:cs typeface="Times New Roman" charset="0"/>
              </a:rPr>
              <a:t>N</a:t>
            </a:r>
            <a:r>
              <a:rPr lang="en-US" sz="2000" b="1" i="1" baseline="-30000" smtClean="0">
                <a:solidFill>
                  <a:srgbClr val="FF3300"/>
                </a:solidFill>
                <a:latin typeface="Times" charset="0"/>
                <a:ea typeface="Times New Roman" charset="0"/>
                <a:cs typeface="Times New Roman" charset="0"/>
              </a:rPr>
              <a:t>ph</a:t>
            </a:r>
            <a:r>
              <a:rPr lang="en-US" sz="2000" smtClean="0">
                <a:solidFill>
                  <a:srgbClr val="000000"/>
                </a:solidFill>
                <a:latin typeface="Times" charset="0"/>
                <a:ea typeface="Times New Roman" charset="0"/>
                <a:cs typeface="Times New Roman" charset="0"/>
              </a:rPr>
              <a:t> = number of photons arriving per second </a:t>
            </a:r>
            <a:r>
              <a:rPr lang="en-US" sz="2000" b="1" smtClean="0">
                <a:solidFill>
                  <a:srgbClr val="FF3300"/>
                </a:solidFill>
                <a:latin typeface="Times" charset="0"/>
                <a:ea typeface="Times New Roman" charset="0"/>
                <a:cs typeface="Times New Roman" charset="0"/>
              </a:rPr>
              <a:t>= </a:t>
            </a:r>
            <a:r>
              <a:rPr lang="en-US" sz="2000" b="1" i="1" smtClean="0">
                <a:solidFill>
                  <a:srgbClr val="FF3300"/>
                </a:solidFill>
                <a:latin typeface="Times" charset="0"/>
                <a:ea typeface="Times New Roman" charset="0"/>
                <a:cs typeface="Times New Roman" charset="0"/>
              </a:rPr>
              <a:t>P/E</a:t>
            </a:r>
            <a:r>
              <a:rPr lang="en-US" sz="2000" b="1" i="1" baseline="-30000" smtClean="0">
                <a:solidFill>
                  <a:srgbClr val="FF3300"/>
                </a:solidFill>
                <a:latin typeface="Times" charset="0"/>
                <a:ea typeface="Times New Roman" charset="0"/>
                <a:cs typeface="Times New Roman" charset="0"/>
              </a:rPr>
              <a:t>ph</a:t>
            </a:r>
            <a:r>
              <a:rPr lang="en-US" sz="2000" smtClean="0">
                <a:solidFill>
                  <a:srgbClr val="000000"/>
                </a:solidFill>
                <a:latin typeface="Times" charset="0"/>
                <a:ea typeface="Times New Roman" charset="0"/>
                <a:cs typeface="Times New Roman" charset="0"/>
              </a:rPr>
              <a:t> </a:t>
            </a:r>
            <a:endParaRPr lang="en-US" sz="2000" smtClean="0">
              <a:solidFill>
                <a:srgbClr val="000000"/>
              </a:solidFill>
              <a:latin typeface="Times New Roman" charset="0"/>
              <a:ea typeface="Times New Roman" charset="0"/>
              <a:cs typeface="Times New Roman" charset="0"/>
            </a:endParaRP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smtClean="0">
                <a:solidFill>
                  <a:srgbClr val="000000"/>
                </a:solidFill>
                <a:latin typeface="Times" charset="0"/>
                <a:ea typeface="Times New Roman" charset="0"/>
                <a:cs typeface="Times New Roman" charset="0"/>
              </a:rPr>
              <a:t>			= (10</a:t>
            </a:r>
            <a:r>
              <a:rPr lang="en-US" sz="2000" baseline="30000" smtClean="0">
                <a:solidFill>
                  <a:srgbClr val="000000"/>
                </a:solidFill>
                <a:latin typeface="Times" charset="0"/>
                <a:ea typeface="Times New Roman" charset="0"/>
                <a:cs typeface="Times New Roman" charset="0"/>
              </a:rPr>
              <a:t>-3</a:t>
            </a:r>
            <a:r>
              <a:rPr lang="en-US" sz="2000" smtClean="0">
                <a:solidFill>
                  <a:srgbClr val="000000"/>
                </a:solidFill>
                <a:latin typeface="Times" charset="0"/>
                <a:ea typeface="Times New Roman" charset="0"/>
                <a:cs typeface="Times New Roman" charset="0"/>
              </a:rPr>
              <a:t> W)/(2.0</a:t>
            </a:r>
            <a:r>
              <a:rPr lang="en-US" altLang="ko-KR" sz="2000" smtClean="0">
                <a:solidFill>
                  <a:srgbClr val="000000"/>
                </a:solidFill>
                <a:latin typeface="Times" charset="0"/>
                <a:ea typeface="Times New Roman" charset="0"/>
                <a:cs typeface="Times New Roman" charset="0"/>
              </a:rPr>
              <a:t>59</a:t>
            </a:r>
            <a:r>
              <a:rPr lang="en-US" sz="2000" smtClean="0">
                <a:solidFill>
                  <a:srgbClr val="000000"/>
                </a:solidFill>
                <a:latin typeface="Symbol" charset="0"/>
                <a:ea typeface="Times New Roman" charset="0"/>
                <a:cs typeface="Times New Roman" charset="0"/>
              </a:rPr>
              <a:t>1.</a:t>
            </a:r>
            <a:r>
              <a:rPr lang="en-US" sz="2000" smtClean="0">
                <a:solidFill>
                  <a:srgbClr val="000000"/>
                </a:solidFill>
                <a:latin typeface="Times" charset="0"/>
                <a:ea typeface="Times New Roman" charset="0"/>
                <a:cs typeface="Times New Roman" charset="0"/>
              </a:rPr>
              <a:t>60218</a:t>
            </a:r>
            <a:r>
              <a:rPr lang="en-US" sz="2000" smtClean="0">
                <a:solidFill>
                  <a:srgbClr val="000000"/>
                </a:solidFill>
                <a:latin typeface="Symbol" charset="0"/>
                <a:ea typeface="Times New Roman" charset="0"/>
                <a:cs typeface="Times New Roman" charset="0"/>
              </a:rPr>
              <a:t></a:t>
            </a:r>
            <a:r>
              <a:rPr lang="en-US" sz="2000" smtClean="0">
                <a:solidFill>
                  <a:srgbClr val="000000"/>
                </a:solidFill>
                <a:latin typeface="Times" charset="0"/>
                <a:ea typeface="Times New Roman" charset="0"/>
                <a:cs typeface="Times New Roman" charset="0"/>
              </a:rPr>
              <a:t>10</a:t>
            </a:r>
            <a:r>
              <a:rPr lang="en-US" sz="2000" baseline="30000" smtClean="0">
                <a:solidFill>
                  <a:srgbClr val="000000"/>
                </a:solidFill>
                <a:latin typeface="Times" charset="0"/>
                <a:ea typeface="Times New Roman" charset="0"/>
                <a:cs typeface="Times New Roman" charset="0"/>
              </a:rPr>
              <a:t>-19</a:t>
            </a:r>
            <a:r>
              <a:rPr lang="en-US" sz="2000" smtClean="0">
                <a:solidFill>
                  <a:srgbClr val="000000"/>
                </a:solidFill>
                <a:latin typeface="Times" charset="0"/>
                <a:ea typeface="Times New Roman" charset="0"/>
                <a:cs typeface="Times New Roman" charset="0"/>
              </a:rPr>
              <a:t> J/eV)</a:t>
            </a:r>
            <a:endParaRPr lang="en-US" sz="2000" smtClean="0">
              <a:solidFill>
                <a:srgbClr val="000000"/>
              </a:solidFill>
              <a:latin typeface="Times New Roman" charset="0"/>
              <a:ea typeface="Times New Roman" charset="0"/>
              <a:cs typeface="Times New Roman" charset="0"/>
            </a:endParaRP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smtClean="0">
                <a:solidFill>
                  <a:srgbClr val="000000"/>
                </a:solidFill>
                <a:latin typeface="Times" charset="0"/>
                <a:ea typeface="Times New Roman" charset="0"/>
                <a:cs typeface="Times New Roman" charset="0"/>
              </a:rPr>
              <a:t>			= 2.9787</a:t>
            </a:r>
            <a:r>
              <a:rPr lang="en-US" sz="2000" smtClean="0">
                <a:solidFill>
                  <a:srgbClr val="000000"/>
                </a:solidFill>
                <a:latin typeface="Symbol" charset="0"/>
                <a:ea typeface="Times New Roman" charset="0"/>
                <a:cs typeface="Times New Roman" charset="0"/>
              </a:rPr>
              <a:t>10</a:t>
            </a:r>
            <a:r>
              <a:rPr lang="en-US" sz="2000" baseline="30000" smtClean="0">
                <a:solidFill>
                  <a:srgbClr val="000000"/>
                </a:solidFill>
                <a:latin typeface="Symbol" charset="0"/>
                <a:ea typeface="Times New Roman" charset="0"/>
                <a:cs typeface="Times New Roman" charset="0"/>
              </a:rPr>
              <a:t>15</a:t>
            </a:r>
            <a:r>
              <a:rPr lang="en-US" sz="2000" smtClean="0">
                <a:solidFill>
                  <a:srgbClr val="000000"/>
                </a:solidFill>
                <a:latin typeface="Times" charset="0"/>
                <a:ea typeface="Times New Roman" charset="0"/>
                <a:cs typeface="Times New Roman" charset="0"/>
              </a:rPr>
              <a:t> </a:t>
            </a:r>
            <a:r>
              <a:rPr lang="en-US" altLang="ko-KR" sz="2000" smtClean="0">
                <a:solidFill>
                  <a:srgbClr val="000000"/>
                </a:solidFill>
                <a:latin typeface="Times" charset="0"/>
                <a:ea typeface="Times New Roman" charset="0"/>
                <a:cs typeface="Times New Roman" charset="0"/>
              </a:rPr>
              <a:t>p</a:t>
            </a:r>
            <a:r>
              <a:rPr lang="en-US" sz="2000" smtClean="0">
                <a:solidFill>
                  <a:srgbClr val="000000"/>
                </a:solidFill>
                <a:latin typeface="Times" charset="0"/>
                <a:ea typeface="Times New Roman" charset="0"/>
                <a:cs typeface="Times New Roman" charset="0"/>
              </a:rPr>
              <a:t>hotons s</a:t>
            </a:r>
            <a:r>
              <a:rPr lang="en-US" sz="2000" baseline="30000" smtClean="0">
                <a:solidFill>
                  <a:srgbClr val="000000"/>
                </a:solidFill>
                <a:latin typeface="Times" charset="0"/>
                <a:ea typeface="Times New Roman" charset="0"/>
                <a:cs typeface="Times New Roman" charset="0"/>
              </a:rPr>
              <a:t>-1</a:t>
            </a:r>
            <a:r>
              <a:rPr lang="en-US" sz="2000" smtClean="0">
                <a:solidFill>
                  <a:srgbClr val="000000"/>
                </a:solidFill>
                <a:latin typeface="Times" charset="0"/>
                <a:ea typeface="Times New Roman" charset="0"/>
                <a:cs typeface="Times New Roman" charset="0"/>
              </a:rPr>
              <a:t>	= 2.9787</a:t>
            </a:r>
            <a:r>
              <a:rPr lang="en-US" sz="2000" smtClean="0">
                <a:solidFill>
                  <a:srgbClr val="000000"/>
                </a:solidFill>
                <a:latin typeface="Symbol" charset="0"/>
                <a:ea typeface="Times New Roman" charset="0"/>
                <a:cs typeface="Times New Roman" charset="0"/>
              </a:rPr>
              <a:t>10</a:t>
            </a:r>
            <a:r>
              <a:rPr lang="en-US" sz="2000" baseline="30000" smtClean="0">
                <a:solidFill>
                  <a:srgbClr val="000000"/>
                </a:solidFill>
                <a:latin typeface="Symbol" charset="0"/>
                <a:ea typeface="Times New Roman" charset="0"/>
                <a:cs typeface="Times New Roman" charset="0"/>
              </a:rPr>
              <a:t>15</a:t>
            </a:r>
            <a:r>
              <a:rPr lang="en-US" sz="2000" smtClean="0">
                <a:solidFill>
                  <a:srgbClr val="000000"/>
                </a:solidFill>
                <a:latin typeface="Times" charset="0"/>
                <a:ea typeface="Times New Roman" charset="0"/>
                <a:cs typeface="Times New Roman" charset="0"/>
              </a:rPr>
              <a:t> EHP s</a:t>
            </a:r>
            <a:r>
              <a:rPr lang="en-US" sz="2000" baseline="30000" smtClean="0">
                <a:solidFill>
                  <a:srgbClr val="000000"/>
                </a:solidFill>
                <a:latin typeface="Times" charset="0"/>
                <a:ea typeface="Times New Roman" charset="0"/>
                <a:cs typeface="Times New Roman" charset="0"/>
              </a:rPr>
              <a:t>-1</a:t>
            </a:r>
            <a:r>
              <a:rPr lang="en-US" sz="2000" smtClean="0">
                <a:solidFill>
                  <a:srgbClr val="000000"/>
                </a:solidFill>
                <a:latin typeface="Times" charset="0"/>
                <a:ea typeface="Times New Roman" charset="0"/>
                <a:cs typeface="Times New Roman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569190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2000"/>
                                        <p:tgtEl>
                                          <p:spTgt spid="460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88" grpId="0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Rectangle 4"/>
          <p:cNvSpPr>
            <a:spLocks noChangeArrowheads="1"/>
          </p:cNvSpPr>
          <p:nvPr/>
        </p:nvSpPr>
        <p:spPr bwMode="auto">
          <a:xfrm>
            <a:off x="193675" y="2865438"/>
            <a:ext cx="8756650" cy="3870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6172200" algn="r"/>
              </a:tabLst>
            </a:pPr>
            <a:r>
              <a:rPr lang="en-US" altLang="ko-KR" sz="2000" b="1" smtClean="0">
                <a:solidFill>
                  <a:srgbClr val="000000"/>
                </a:solidFill>
                <a:latin typeface="Times" charset="0"/>
                <a:ea typeface="Times New Roman" charset="0"/>
                <a:cs typeface="Times New Roman" charset="0"/>
              </a:rPr>
              <a:t>(</a:t>
            </a:r>
            <a:r>
              <a:rPr lang="en-US" sz="2000" b="1" smtClean="0">
                <a:solidFill>
                  <a:srgbClr val="000000"/>
                </a:solidFill>
                <a:latin typeface="Times" charset="0"/>
                <a:ea typeface="Times New Roman" charset="0"/>
                <a:cs typeface="Times New Roman" charset="0"/>
              </a:rPr>
              <a:t>c</a:t>
            </a:r>
            <a:r>
              <a:rPr lang="en-US" altLang="ko-KR" sz="2000" b="1" smtClean="0">
                <a:solidFill>
                  <a:srgbClr val="000000"/>
                </a:solidFill>
                <a:latin typeface="Times" charset="0"/>
                <a:ea typeface="Times New Roman" charset="0"/>
                <a:cs typeface="Times New Roman" charset="0"/>
              </a:rPr>
              <a:t>) </a:t>
            </a:r>
            <a:r>
              <a:rPr lang="en-US" sz="2000" smtClean="0">
                <a:solidFill>
                  <a:srgbClr val="000000"/>
                </a:solidFill>
                <a:latin typeface="Times" charset="0"/>
                <a:ea typeface="Times New Roman" charset="0"/>
                <a:cs typeface="Times New Roman" charset="0"/>
              </a:rPr>
              <a:t>For GaAs, </a:t>
            </a:r>
            <a:r>
              <a:rPr lang="en-US" sz="2000" i="1" smtClean="0">
                <a:solidFill>
                  <a:srgbClr val="000000"/>
                </a:solidFill>
                <a:latin typeface="Times" charset="0"/>
                <a:ea typeface="Times New Roman" charset="0"/>
                <a:cs typeface="Times New Roman" charset="0"/>
              </a:rPr>
              <a:t>E</a:t>
            </a:r>
            <a:r>
              <a:rPr lang="en-US" sz="2000" i="1" baseline="-30000" smtClean="0">
                <a:solidFill>
                  <a:srgbClr val="000000"/>
                </a:solidFill>
                <a:latin typeface="Times" charset="0"/>
                <a:ea typeface="Times New Roman" charset="0"/>
                <a:cs typeface="Times New Roman" charset="0"/>
              </a:rPr>
              <a:t>g</a:t>
            </a:r>
            <a:r>
              <a:rPr lang="en-US" sz="2000" smtClean="0">
                <a:solidFill>
                  <a:srgbClr val="000000"/>
                </a:solidFill>
                <a:latin typeface="Times" charset="0"/>
                <a:ea typeface="Times New Roman" charset="0"/>
                <a:cs typeface="Times New Roman" charset="0"/>
              </a:rPr>
              <a:t> = 1.42 eV and the corresponding wavelength is</a:t>
            </a:r>
            <a:endParaRPr lang="en-US" sz="2000" smtClean="0">
              <a:solidFill>
                <a:srgbClr val="000000"/>
              </a:solidFill>
              <a:latin typeface="Times New Roman" charset="0"/>
              <a:ea typeface="Times New Roman" charset="0"/>
              <a:cs typeface="Times New Roman" charset="0"/>
            </a:endParaRP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6172200" algn="r"/>
              </a:tabLst>
            </a:pPr>
            <a:r>
              <a:rPr lang="en-US" sz="2000" smtClean="0">
                <a:solidFill>
                  <a:srgbClr val="000000"/>
                </a:solidFill>
                <a:latin typeface="Times" charset="0"/>
                <a:ea typeface="Times New Roman" charset="0"/>
                <a:cs typeface="Times New Roman" charset="0"/>
              </a:rPr>
              <a:t>		</a:t>
            </a:r>
            <a:r>
              <a:rPr lang="en-US" sz="2000" b="1" i="1" smtClean="0">
                <a:solidFill>
                  <a:srgbClr val="FF3300"/>
                </a:solidFill>
                <a:latin typeface="Symbol" charset="0"/>
                <a:ea typeface="Times New Roman" charset="0"/>
                <a:cs typeface="Times New Roman" charset="0"/>
              </a:rPr>
              <a:t>l</a:t>
            </a:r>
            <a:r>
              <a:rPr lang="en-US" sz="2000" b="1" smtClean="0">
                <a:solidFill>
                  <a:srgbClr val="FF3300"/>
                </a:solidFill>
                <a:latin typeface="Times" charset="0"/>
                <a:ea typeface="Times New Roman" charset="0"/>
                <a:cs typeface="Times New Roman" charset="0"/>
              </a:rPr>
              <a:t> = </a:t>
            </a:r>
            <a:r>
              <a:rPr lang="en-US" sz="2000" b="1" i="1" smtClean="0">
                <a:solidFill>
                  <a:srgbClr val="FF3300"/>
                </a:solidFill>
                <a:latin typeface="Times" charset="0"/>
                <a:ea typeface="Times New Roman" charset="0"/>
                <a:cs typeface="Times New Roman" charset="0"/>
              </a:rPr>
              <a:t>hc</a:t>
            </a:r>
            <a:r>
              <a:rPr lang="en-US" sz="2000" b="1" smtClean="0">
                <a:solidFill>
                  <a:srgbClr val="FF3300"/>
                </a:solidFill>
                <a:latin typeface="Times" charset="0"/>
                <a:ea typeface="Times New Roman" charset="0"/>
                <a:cs typeface="Times New Roman" charset="0"/>
              </a:rPr>
              <a:t>/</a:t>
            </a:r>
            <a:r>
              <a:rPr lang="en-US" sz="2000" b="1" i="1" smtClean="0">
                <a:solidFill>
                  <a:srgbClr val="FF3300"/>
                </a:solidFill>
                <a:latin typeface="Times" charset="0"/>
                <a:ea typeface="Times New Roman" charset="0"/>
                <a:cs typeface="Times New Roman" charset="0"/>
              </a:rPr>
              <a:t> E</a:t>
            </a:r>
            <a:r>
              <a:rPr lang="en-US" sz="2000" b="1" i="1" baseline="-30000" smtClean="0">
                <a:solidFill>
                  <a:srgbClr val="FF3300"/>
                </a:solidFill>
                <a:latin typeface="Times" charset="0"/>
                <a:ea typeface="Times New Roman" charset="0"/>
                <a:cs typeface="Times New Roman" charset="0"/>
              </a:rPr>
              <a:t>g</a:t>
            </a:r>
            <a:r>
              <a:rPr lang="en-US" sz="2000" smtClean="0">
                <a:solidFill>
                  <a:srgbClr val="000000"/>
                </a:solidFill>
                <a:latin typeface="Times" charset="0"/>
                <a:ea typeface="Times New Roman" charset="0"/>
                <a:cs typeface="Times New Roman" charset="0"/>
              </a:rPr>
              <a:t> = (6.626</a:t>
            </a:r>
            <a:r>
              <a:rPr lang="en-US" altLang="ko-KR" sz="2400" smtClean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  <a:sym typeface="Symbol" charset="0"/>
              </a:rPr>
              <a:t></a:t>
            </a:r>
            <a:r>
              <a:rPr lang="en-US" sz="2000" smtClean="0">
                <a:solidFill>
                  <a:srgbClr val="000000"/>
                </a:solidFill>
                <a:latin typeface="Times" charset="0"/>
                <a:ea typeface="Times New Roman" charset="0"/>
                <a:cs typeface="Times New Roman" charset="0"/>
              </a:rPr>
              <a:t>10</a:t>
            </a:r>
            <a:r>
              <a:rPr lang="en-US" sz="2000" baseline="30000" smtClean="0">
                <a:solidFill>
                  <a:srgbClr val="000000"/>
                </a:solidFill>
                <a:latin typeface="Times" charset="0"/>
                <a:ea typeface="Times New Roman" charset="0"/>
                <a:cs typeface="Times New Roman" charset="0"/>
              </a:rPr>
              <a:t>-34</a:t>
            </a:r>
            <a:r>
              <a:rPr lang="en-US" sz="2000" smtClean="0">
                <a:solidFill>
                  <a:srgbClr val="000000"/>
                </a:solidFill>
                <a:latin typeface="Times" charset="0"/>
                <a:ea typeface="Times New Roman" charset="0"/>
                <a:cs typeface="Times New Roman" charset="0"/>
              </a:rPr>
              <a:t> J s)(3</a:t>
            </a:r>
            <a:r>
              <a:rPr lang="en-US" sz="2000" smtClean="0">
                <a:solidFill>
                  <a:srgbClr val="000000"/>
                </a:solidFill>
                <a:latin typeface="Symbol" charset="0"/>
                <a:ea typeface="Times New Roman" charset="0"/>
                <a:cs typeface="Times New Roman" charset="0"/>
              </a:rPr>
              <a:t></a:t>
            </a:r>
            <a:r>
              <a:rPr lang="en-US" sz="2000" smtClean="0">
                <a:solidFill>
                  <a:srgbClr val="000000"/>
                </a:solidFill>
                <a:latin typeface="Times" charset="0"/>
                <a:ea typeface="Times New Roman" charset="0"/>
                <a:cs typeface="Times New Roman" charset="0"/>
              </a:rPr>
              <a:t>10</a:t>
            </a:r>
            <a:r>
              <a:rPr lang="en-US" sz="2000" baseline="30000" smtClean="0">
                <a:solidFill>
                  <a:srgbClr val="000000"/>
                </a:solidFill>
                <a:latin typeface="Times" charset="0"/>
                <a:ea typeface="Times New Roman" charset="0"/>
                <a:cs typeface="Times New Roman" charset="0"/>
              </a:rPr>
              <a:t>8</a:t>
            </a:r>
            <a:r>
              <a:rPr lang="en-US" sz="2000" smtClean="0">
                <a:solidFill>
                  <a:srgbClr val="000000"/>
                </a:solidFill>
                <a:latin typeface="Times" charset="0"/>
                <a:ea typeface="Times New Roman" charset="0"/>
                <a:cs typeface="Times New Roman" charset="0"/>
              </a:rPr>
              <a:t> m s</a:t>
            </a:r>
            <a:r>
              <a:rPr lang="en-US" sz="2000" baseline="30000" smtClean="0">
                <a:solidFill>
                  <a:srgbClr val="000000"/>
                </a:solidFill>
                <a:latin typeface="Times" charset="0"/>
                <a:ea typeface="Times New Roman" charset="0"/>
                <a:cs typeface="Times New Roman" charset="0"/>
              </a:rPr>
              <a:t>-1</a:t>
            </a:r>
            <a:r>
              <a:rPr lang="en-US" sz="2000" smtClean="0">
                <a:solidFill>
                  <a:srgbClr val="000000"/>
                </a:solidFill>
                <a:latin typeface="Times" charset="0"/>
                <a:ea typeface="Times New Roman" charset="0"/>
                <a:cs typeface="Times New Roman" charset="0"/>
              </a:rPr>
              <a:t>)</a:t>
            </a:r>
            <a:r>
              <a:rPr lang="en-US" sz="2000" smtClean="0">
                <a:solidFill>
                  <a:srgbClr val="000000"/>
                </a:solidFill>
                <a:latin typeface="Symbol" charset="0"/>
                <a:ea typeface="Times New Roman" charset="0"/>
                <a:cs typeface="Times New Roman" charset="0"/>
              </a:rPr>
              <a:t>/</a:t>
            </a:r>
            <a:r>
              <a:rPr lang="en-US" sz="2000" smtClean="0">
                <a:solidFill>
                  <a:srgbClr val="000000"/>
                </a:solidFill>
                <a:latin typeface="Times" charset="0"/>
                <a:ea typeface="Times New Roman" charset="0"/>
                <a:cs typeface="Times New Roman" charset="0"/>
              </a:rPr>
              <a:t>(1.42 eV</a:t>
            </a:r>
            <a:r>
              <a:rPr lang="en-US" sz="2000" b="1" smtClean="0">
                <a:solidFill>
                  <a:srgbClr val="000000"/>
                </a:solidFill>
                <a:latin typeface="Symbol" charset="0"/>
                <a:ea typeface="Times New Roman" charset="0"/>
                <a:cs typeface="Times New Roman" charset="0"/>
              </a:rPr>
              <a:t></a:t>
            </a:r>
            <a:r>
              <a:rPr lang="en-US" sz="2000" smtClean="0">
                <a:solidFill>
                  <a:srgbClr val="000000"/>
                </a:solidFill>
                <a:latin typeface="Symbol" charset="0"/>
                <a:ea typeface="Times New Roman" charset="0"/>
                <a:cs typeface="Times New Roman" charset="0"/>
              </a:rPr>
              <a:t>1.</a:t>
            </a:r>
            <a:r>
              <a:rPr lang="en-US" sz="2000" smtClean="0">
                <a:solidFill>
                  <a:srgbClr val="000000"/>
                </a:solidFill>
                <a:latin typeface="Times" charset="0"/>
                <a:ea typeface="Times New Roman" charset="0"/>
                <a:cs typeface="Times New Roman" charset="0"/>
              </a:rPr>
              <a:t>6</a:t>
            </a:r>
            <a:r>
              <a:rPr lang="en-US" altLang="ko-KR" sz="2400" smtClean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  <a:sym typeface="Symbol" charset="0"/>
              </a:rPr>
              <a:t></a:t>
            </a:r>
            <a:r>
              <a:rPr lang="en-US" sz="2000" smtClean="0">
                <a:solidFill>
                  <a:srgbClr val="000000"/>
                </a:solidFill>
                <a:latin typeface="Times" charset="0"/>
                <a:ea typeface="Times New Roman" charset="0"/>
                <a:cs typeface="Times New Roman" charset="0"/>
              </a:rPr>
              <a:t>10</a:t>
            </a:r>
            <a:r>
              <a:rPr lang="en-US" sz="2000" baseline="30000" smtClean="0">
                <a:solidFill>
                  <a:srgbClr val="000000"/>
                </a:solidFill>
                <a:latin typeface="Times" charset="0"/>
                <a:ea typeface="Times New Roman" charset="0"/>
                <a:cs typeface="Times New Roman" charset="0"/>
              </a:rPr>
              <a:t>-19</a:t>
            </a:r>
            <a:r>
              <a:rPr lang="en-US" sz="2000" smtClean="0">
                <a:solidFill>
                  <a:srgbClr val="000000"/>
                </a:solidFill>
                <a:latin typeface="Times" charset="0"/>
                <a:ea typeface="Times New Roman" charset="0"/>
                <a:cs typeface="Times New Roman" charset="0"/>
              </a:rPr>
              <a:t> J/eV)</a:t>
            </a:r>
            <a:endParaRPr lang="en-US" sz="2000" smtClean="0">
              <a:solidFill>
                <a:srgbClr val="000000"/>
              </a:solidFill>
              <a:latin typeface="Times New Roman" charset="0"/>
              <a:ea typeface="Times New Roman" charset="0"/>
              <a:cs typeface="Times New Roman" charset="0"/>
            </a:endParaRP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6172200" algn="r"/>
              </a:tabLst>
            </a:pPr>
            <a:r>
              <a:rPr lang="en-US" sz="2000" smtClean="0">
                <a:solidFill>
                  <a:srgbClr val="000000"/>
                </a:solidFill>
                <a:latin typeface="Times" charset="0"/>
                <a:ea typeface="Times New Roman" charset="0"/>
                <a:cs typeface="Times New Roman" charset="0"/>
              </a:rPr>
              <a:t>				</a:t>
            </a:r>
            <a:r>
              <a:rPr lang="en-US" altLang="ko-KR" sz="2000" smtClean="0">
                <a:solidFill>
                  <a:srgbClr val="000000"/>
                </a:solidFill>
                <a:latin typeface="Times" charset="0"/>
                <a:ea typeface="Times New Roman" charset="0"/>
                <a:cs typeface="Times New Roman" charset="0"/>
              </a:rPr>
              <a:t>   </a:t>
            </a:r>
            <a:r>
              <a:rPr lang="en-US" sz="2000" smtClean="0">
                <a:solidFill>
                  <a:srgbClr val="000000"/>
                </a:solidFill>
                <a:latin typeface="Times" charset="0"/>
                <a:ea typeface="Times New Roman" charset="0"/>
                <a:cs typeface="Times New Roman" charset="0"/>
              </a:rPr>
              <a:t>= 873 nm</a:t>
            </a:r>
            <a:r>
              <a:rPr lang="en-US" altLang="ko-KR" sz="2000" smtClean="0">
                <a:solidFill>
                  <a:srgbClr val="000000"/>
                </a:solidFill>
                <a:latin typeface="Times" charset="0"/>
                <a:ea typeface="Times New Roman" charset="0"/>
                <a:cs typeface="Times New Roman" charset="0"/>
              </a:rPr>
              <a:t> (invisible IR)</a:t>
            </a:r>
            <a:endParaRPr lang="en-US" sz="2000" smtClean="0">
              <a:solidFill>
                <a:srgbClr val="000000"/>
              </a:solidFill>
              <a:latin typeface="Times New Roman" charset="0"/>
              <a:ea typeface="Times New Roman" charset="0"/>
              <a:cs typeface="Times New Roman" charset="0"/>
            </a:endParaRP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6172200" algn="r"/>
              </a:tabLst>
            </a:pPr>
            <a:r>
              <a:rPr lang="en-US" sz="2000" b="1" smtClean="0">
                <a:solidFill>
                  <a:srgbClr val="000000"/>
                </a:solidFill>
                <a:latin typeface="Times" charset="0"/>
                <a:ea typeface="Times New Roman" charset="0"/>
                <a:cs typeface="Times New Roman" charset="0"/>
              </a:rPr>
              <a:t>	</a:t>
            </a:r>
            <a:r>
              <a:rPr lang="en-US" sz="2000" b="1" smtClean="0">
                <a:solidFill>
                  <a:srgbClr val="000000"/>
                </a:solidFill>
                <a:latin typeface="Times" charset="0"/>
                <a:ea typeface="Times New Roman" charset="0"/>
                <a:cs typeface="Times New Roman" charset="0"/>
                <a:sym typeface="Symbol" charset="0"/>
              </a:rPr>
              <a:t></a:t>
            </a:r>
            <a:r>
              <a:rPr lang="en-US" sz="2000" smtClean="0">
                <a:solidFill>
                  <a:srgbClr val="000000"/>
                </a:solidFill>
                <a:latin typeface="Times" charset="0"/>
                <a:ea typeface="Times New Roman" charset="0"/>
                <a:cs typeface="Times New Roman" charset="0"/>
              </a:rPr>
              <a:t>The wavelength of emitted radiation due to EHP recombination is </a:t>
            </a:r>
            <a:r>
              <a:rPr lang="en-US" sz="2000" b="1" smtClean="0">
                <a:solidFill>
                  <a:srgbClr val="000000"/>
                </a:solidFill>
                <a:latin typeface="Times" charset="0"/>
                <a:ea typeface="Times New Roman" charset="0"/>
                <a:cs typeface="Times New Roman" charset="0"/>
              </a:rPr>
              <a:t>873 nm.</a:t>
            </a:r>
            <a:endParaRPr lang="en-US" sz="2000" smtClean="0">
              <a:solidFill>
                <a:srgbClr val="000000"/>
              </a:solidFill>
              <a:latin typeface="Times New Roman" charset="0"/>
              <a:ea typeface="Times New Roman" charset="0"/>
              <a:cs typeface="Times New Roman" charset="0"/>
            </a:endParaRP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6172200" algn="r"/>
              </a:tabLst>
            </a:pPr>
            <a:r>
              <a:rPr lang="en-US" sz="2000" smtClean="0">
                <a:solidFill>
                  <a:srgbClr val="000000"/>
                </a:solidFill>
                <a:latin typeface="Times" charset="0"/>
                <a:ea typeface="Times New Roman" charset="0"/>
                <a:cs typeface="Times New Roman" charset="0"/>
              </a:rPr>
              <a:t>	</a:t>
            </a:r>
            <a:r>
              <a:rPr lang="en-US" altLang="ko-KR" sz="2000" smtClean="0">
                <a:solidFill>
                  <a:srgbClr val="000000"/>
                </a:solidFill>
                <a:latin typeface="Times" charset="0"/>
                <a:ea typeface="Times New Roman" charset="0"/>
                <a:cs typeface="Times New Roman" charset="0"/>
              </a:rPr>
              <a:t> </a:t>
            </a:r>
            <a:endParaRPr lang="en-US" sz="2000" smtClean="0">
              <a:solidFill>
                <a:srgbClr val="000000"/>
              </a:solidFill>
              <a:latin typeface="Times New Roman" charset="0"/>
              <a:ea typeface="Times New Roman" charset="0"/>
              <a:cs typeface="Times New Roman" charset="0"/>
            </a:endParaRP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6172200" algn="r"/>
              </a:tabLst>
            </a:pPr>
            <a:r>
              <a:rPr lang="en-US" altLang="ko-KR" sz="2000" b="1" smtClean="0">
                <a:solidFill>
                  <a:srgbClr val="000000"/>
                </a:solidFill>
                <a:latin typeface="Times" charset="0"/>
                <a:ea typeface="Times New Roman" charset="0"/>
                <a:cs typeface="Times New Roman" charset="0"/>
              </a:rPr>
              <a:t>(</a:t>
            </a:r>
            <a:r>
              <a:rPr lang="en-US" sz="2000" b="1" smtClean="0">
                <a:solidFill>
                  <a:srgbClr val="000000"/>
                </a:solidFill>
                <a:latin typeface="Times" charset="0"/>
                <a:ea typeface="Times New Roman" charset="0"/>
                <a:cs typeface="Times New Roman" charset="0"/>
              </a:rPr>
              <a:t>d</a:t>
            </a:r>
            <a:r>
              <a:rPr lang="en-US" altLang="ko-KR" sz="2000" b="1" smtClean="0">
                <a:solidFill>
                  <a:srgbClr val="000000"/>
                </a:solidFill>
                <a:latin typeface="Times" charset="0"/>
                <a:ea typeface="Times New Roman" charset="0"/>
                <a:cs typeface="Times New Roman" charset="0"/>
              </a:rPr>
              <a:t>)</a:t>
            </a:r>
            <a:r>
              <a:rPr lang="en-US" sz="2000" smtClean="0">
                <a:solidFill>
                  <a:srgbClr val="000000"/>
                </a:solidFill>
                <a:latin typeface="Times" charset="0"/>
                <a:ea typeface="Times New Roman" charset="0"/>
                <a:cs typeface="Times New Roman" charset="0"/>
              </a:rPr>
              <a:t>	For Si, </a:t>
            </a:r>
            <a:r>
              <a:rPr lang="en-US" sz="2000" i="1" smtClean="0">
                <a:solidFill>
                  <a:srgbClr val="000000"/>
                </a:solidFill>
                <a:latin typeface="Times" charset="0"/>
                <a:ea typeface="Times New Roman" charset="0"/>
                <a:cs typeface="Times New Roman" charset="0"/>
              </a:rPr>
              <a:t>E</a:t>
            </a:r>
            <a:r>
              <a:rPr lang="en-US" sz="2000" i="1" baseline="-30000" smtClean="0">
                <a:solidFill>
                  <a:srgbClr val="000000"/>
                </a:solidFill>
                <a:latin typeface="Times" charset="0"/>
                <a:ea typeface="Times New Roman" charset="0"/>
                <a:cs typeface="Times New Roman" charset="0"/>
              </a:rPr>
              <a:t>g</a:t>
            </a:r>
            <a:r>
              <a:rPr lang="en-US" sz="2000" smtClean="0">
                <a:solidFill>
                  <a:srgbClr val="000000"/>
                </a:solidFill>
                <a:latin typeface="Times" charset="0"/>
                <a:ea typeface="Times New Roman" charset="0"/>
                <a:cs typeface="Times New Roman" charset="0"/>
              </a:rPr>
              <a:t> = 1.1 eV and the corresponding cut-off wavelength is,</a:t>
            </a:r>
            <a:endParaRPr lang="en-US" sz="2000" smtClean="0">
              <a:solidFill>
                <a:srgbClr val="000000"/>
              </a:solidFill>
              <a:latin typeface="Times New Roman" charset="0"/>
              <a:ea typeface="Times New Roman" charset="0"/>
              <a:cs typeface="Times New Roman" charset="0"/>
            </a:endParaRP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6172200" algn="r"/>
              </a:tabLst>
            </a:pPr>
            <a:r>
              <a:rPr lang="en-US" sz="2000" smtClean="0">
                <a:solidFill>
                  <a:srgbClr val="000000"/>
                </a:solidFill>
                <a:latin typeface="Times" charset="0"/>
                <a:ea typeface="Times New Roman" charset="0"/>
                <a:cs typeface="Times New Roman" charset="0"/>
              </a:rPr>
              <a:t>		</a:t>
            </a:r>
            <a:r>
              <a:rPr lang="en-US" sz="2000" b="1" smtClean="0">
                <a:solidFill>
                  <a:srgbClr val="FF3300"/>
                </a:solidFill>
                <a:latin typeface="Symbol" charset="0"/>
                <a:ea typeface="Times New Roman" charset="0"/>
                <a:cs typeface="Times New Roman" charset="0"/>
              </a:rPr>
              <a:t>l</a:t>
            </a:r>
            <a:r>
              <a:rPr lang="en-US" sz="2000" b="1" baseline="-30000" smtClean="0">
                <a:solidFill>
                  <a:srgbClr val="FF3300"/>
                </a:solidFill>
                <a:latin typeface="Times" charset="0"/>
                <a:ea typeface="Times New Roman" charset="0"/>
                <a:cs typeface="Times New Roman" charset="0"/>
              </a:rPr>
              <a:t>g</a:t>
            </a:r>
            <a:r>
              <a:rPr lang="en-US" sz="2000" b="1" smtClean="0">
                <a:solidFill>
                  <a:srgbClr val="FF3300"/>
                </a:solidFill>
                <a:latin typeface="Times" charset="0"/>
                <a:ea typeface="Times New Roman" charset="0"/>
                <a:cs typeface="Times New Roman" charset="0"/>
              </a:rPr>
              <a:t> = </a:t>
            </a:r>
            <a:r>
              <a:rPr lang="en-US" sz="2000" b="1" i="1" smtClean="0">
                <a:solidFill>
                  <a:srgbClr val="FF3300"/>
                </a:solidFill>
                <a:latin typeface="Times" charset="0"/>
                <a:ea typeface="Times New Roman" charset="0"/>
                <a:cs typeface="Times New Roman" charset="0"/>
              </a:rPr>
              <a:t>hc</a:t>
            </a:r>
            <a:r>
              <a:rPr lang="en-US" sz="2000" b="1" smtClean="0">
                <a:solidFill>
                  <a:srgbClr val="FF3300"/>
                </a:solidFill>
                <a:latin typeface="Times" charset="0"/>
                <a:ea typeface="Times New Roman" charset="0"/>
                <a:cs typeface="Times New Roman" charset="0"/>
              </a:rPr>
              <a:t>/ </a:t>
            </a:r>
            <a:r>
              <a:rPr lang="en-US" sz="2000" b="1" i="1" smtClean="0">
                <a:solidFill>
                  <a:srgbClr val="FF3300"/>
                </a:solidFill>
                <a:latin typeface="Times" charset="0"/>
                <a:ea typeface="Times New Roman" charset="0"/>
                <a:cs typeface="Times New Roman" charset="0"/>
              </a:rPr>
              <a:t>E</a:t>
            </a:r>
            <a:r>
              <a:rPr lang="en-US" sz="2000" b="1" i="1" baseline="-30000" smtClean="0">
                <a:solidFill>
                  <a:srgbClr val="FF3300"/>
                </a:solidFill>
                <a:latin typeface="Times" charset="0"/>
                <a:ea typeface="Times New Roman" charset="0"/>
                <a:cs typeface="Times New Roman" charset="0"/>
              </a:rPr>
              <a:t>g</a:t>
            </a:r>
            <a:r>
              <a:rPr lang="en-US" sz="2000" smtClean="0">
                <a:solidFill>
                  <a:srgbClr val="000000"/>
                </a:solidFill>
                <a:latin typeface="Times" charset="0"/>
                <a:ea typeface="Times New Roman" charset="0"/>
                <a:cs typeface="Times New Roman" charset="0"/>
              </a:rPr>
              <a:t> = (6.626</a:t>
            </a:r>
            <a:r>
              <a:rPr lang="en-US" altLang="ko-KR" sz="2400" smtClean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  <a:sym typeface="Symbol" charset="0"/>
              </a:rPr>
              <a:t></a:t>
            </a:r>
            <a:r>
              <a:rPr lang="en-US" sz="2000" smtClean="0">
                <a:solidFill>
                  <a:srgbClr val="000000"/>
                </a:solidFill>
                <a:latin typeface="Times" charset="0"/>
                <a:ea typeface="Times New Roman" charset="0"/>
                <a:cs typeface="Times New Roman" charset="0"/>
              </a:rPr>
              <a:t>10</a:t>
            </a:r>
            <a:r>
              <a:rPr lang="en-US" sz="2000" baseline="30000" smtClean="0">
                <a:solidFill>
                  <a:srgbClr val="000000"/>
                </a:solidFill>
                <a:latin typeface="Times" charset="0"/>
                <a:ea typeface="Times New Roman" charset="0"/>
                <a:cs typeface="Times New Roman" charset="0"/>
              </a:rPr>
              <a:t>-34</a:t>
            </a:r>
            <a:r>
              <a:rPr lang="en-US" sz="2000" smtClean="0">
                <a:solidFill>
                  <a:srgbClr val="000000"/>
                </a:solidFill>
                <a:latin typeface="Times" charset="0"/>
                <a:ea typeface="Times New Roman" charset="0"/>
                <a:cs typeface="Times New Roman" charset="0"/>
              </a:rPr>
              <a:t> J s)(3</a:t>
            </a:r>
            <a:r>
              <a:rPr lang="en-US" altLang="ko-KR" sz="2400" smtClean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  <a:sym typeface="Symbol" charset="0"/>
              </a:rPr>
              <a:t></a:t>
            </a:r>
            <a:r>
              <a:rPr lang="en-US" sz="2000" smtClean="0">
                <a:solidFill>
                  <a:srgbClr val="000000"/>
                </a:solidFill>
                <a:latin typeface="Times" charset="0"/>
                <a:ea typeface="Times New Roman" charset="0"/>
                <a:cs typeface="Times New Roman" charset="0"/>
              </a:rPr>
              <a:t>10</a:t>
            </a:r>
            <a:r>
              <a:rPr lang="en-US" sz="2000" baseline="30000" smtClean="0">
                <a:solidFill>
                  <a:srgbClr val="000000"/>
                </a:solidFill>
                <a:latin typeface="Times" charset="0"/>
                <a:ea typeface="Times New Roman" charset="0"/>
                <a:cs typeface="Times New Roman" charset="0"/>
              </a:rPr>
              <a:t>8</a:t>
            </a:r>
            <a:r>
              <a:rPr lang="en-US" sz="2000" smtClean="0">
                <a:solidFill>
                  <a:srgbClr val="000000"/>
                </a:solidFill>
                <a:latin typeface="Times" charset="0"/>
                <a:ea typeface="Times New Roman" charset="0"/>
                <a:cs typeface="Times New Roman" charset="0"/>
              </a:rPr>
              <a:t> m s</a:t>
            </a:r>
            <a:r>
              <a:rPr lang="en-US" sz="2000" baseline="30000" smtClean="0">
                <a:solidFill>
                  <a:srgbClr val="000000"/>
                </a:solidFill>
                <a:latin typeface="Times" charset="0"/>
                <a:ea typeface="Times New Roman" charset="0"/>
                <a:cs typeface="Times New Roman" charset="0"/>
              </a:rPr>
              <a:t>-1</a:t>
            </a:r>
            <a:r>
              <a:rPr lang="en-US" sz="2000" smtClean="0">
                <a:solidFill>
                  <a:srgbClr val="000000"/>
                </a:solidFill>
                <a:latin typeface="Times" charset="0"/>
                <a:ea typeface="Times New Roman" charset="0"/>
                <a:cs typeface="Times New Roman" charset="0"/>
              </a:rPr>
              <a:t>)</a:t>
            </a:r>
            <a:r>
              <a:rPr lang="en-US" sz="2000" smtClean="0">
                <a:solidFill>
                  <a:srgbClr val="000000"/>
                </a:solidFill>
                <a:latin typeface="Symbol" charset="0"/>
                <a:ea typeface="Times New Roman" charset="0"/>
                <a:cs typeface="Times New Roman" charset="0"/>
              </a:rPr>
              <a:t>/</a:t>
            </a:r>
            <a:r>
              <a:rPr lang="en-US" sz="2000" smtClean="0">
                <a:solidFill>
                  <a:srgbClr val="000000"/>
                </a:solidFill>
                <a:latin typeface="Times" charset="0"/>
                <a:ea typeface="Times New Roman" charset="0"/>
                <a:cs typeface="Times New Roman" charset="0"/>
              </a:rPr>
              <a:t>(1.1 eV</a:t>
            </a:r>
            <a:r>
              <a:rPr lang="en-US" altLang="ko-KR" sz="2400" smtClean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  <a:sym typeface="Symbol" charset="0"/>
              </a:rPr>
              <a:t></a:t>
            </a:r>
            <a:r>
              <a:rPr lang="en-US" sz="2000" smtClean="0">
                <a:solidFill>
                  <a:srgbClr val="000000"/>
                </a:solidFill>
                <a:latin typeface="Symbol" charset="0"/>
                <a:ea typeface="Times New Roman" charset="0"/>
                <a:cs typeface="Times New Roman" charset="0"/>
              </a:rPr>
              <a:t>1.</a:t>
            </a:r>
            <a:r>
              <a:rPr lang="en-US" sz="2000" smtClean="0">
                <a:solidFill>
                  <a:srgbClr val="000000"/>
                </a:solidFill>
                <a:latin typeface="Times" charset="0"/>
                <a:ea typeface="Times New Roman" charset="0"/>
                <a:cs typeface="Times New Roman" charset="0"/>
              </a:rPr>
              <a:t>6</a:t>
            </a:r>
            <a:r>
              <a:rPr lang="en-US" altLang="ko-KR" sz="2400" smtClean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  <a:sym typeface="Symbol" charset="0"/>
              </a:rPr>
              <a:t></a:t>
            </a:r>
            <a:r>
              <a:rPr lang="en-US" sz="2000" smtClean="0">
                <a:solidFill>
                  <a:srgbClr val="000000"/>
                </a:solidFill>
                <a:latin typeface="Times" charset="0"/>
                <a:ea typeface="Times New Roman" charset="0"/>
                <a:cs typeface="Times New Roman" charset="0"/>
              </a:rPr>
              <a:t>10</a:t>
            </a:r>
            <a:r>
              <a:rPr lang="en-US" sz="2000" baseline="30000" smtClean="0">
                <a:solidFill>
                  <a:srgbClr val="000000"/>
                </a:solidFill>
                <a:latin typeface="Times" charset="0"/>
                <a:ea typeface="Times New Roman" charset="0"/>
                <a:cs typeface="Times New Roman" charset="0"/>
              </a:rPr>
              <a:t>-19</a:t>
            </a:r>
            <a:r>
              <a:rPr lang="en-US" sz="2000" smtClean="0">
                <a:solidFill>
                  <a:srgbClr val="000000"/>
                </a:solidFill>
                <a:latin typeface="Times" charset="0"/>
                <a:ea typeface="Times New Roman" charset="0"/>
                <a:cs typeface="Times New Roman" charset="0"/>
              </a:rPr>
              <a:t> J/eV)</a:t>
            </a:r>
            <a:endParaRPr lang="en-US" sz="2000" smtClean="0">
              <a:solidFill>
                <a:srgbClr val="000000"/>
              </a:solidFill>
              <a:latin typeface="Times New Roman" charset="0"/>
              <a:ea typeface="Times New Roman" charset="0"/>
              <a:cs typeface="Times New Roman" charset="0"/>
            </a:endParaRP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6172200" algn="r"/>
              </a:tabLst>
            </a:pPr>
            <a:r>
              <a:rPr lang="en-US" sz="2000" smtClean="0">
                <a:solidFill>
                  <a:srgbClr val="000000"/>
                </a:solidFill>
                <a:latin typeface="Times" charset="0"/>
                <a:ea typeface="Times New Roman" charset="0"/>
                <a:cs typeface="Times New Roman" charset="0"/>
              </a:rPr>
              <a:t>				</a:t>
            </a:r>
            <a:r>
              <a:rPr lang="en-US" altLang="ko-KR" sz="2000" smtClean="0">
                <a:solidFill>
                  <a:srgbClr val="000000"/>
                </a:solidFill>
                <a:latin typeface="Times" charset="0"/>
                <a:ea typeface="Times New Roman" charset="0"/>
                <a:cs typeface="Times New Roman" charset="0"/>
              </a:rPr>
              <a:t>    </a:t>
            </a:r>
            <a:r>
              <a:rPr lang="en-US" sz="2000" smtClean="0">
                <a:solidFill>
                  <a:srgbClr val="000000"/>
                </a:solidFill>
                <a:latin typeface="Times" charset="0"/>
                <a:ea typeface="Times New Roman" charset="0"/>
                <a:cs typeface="Times New Roman" charset="0"/>
              </a:rPr>
              <a:t>= </a:t>
            </a:r>
            <a:r>
              <a:rPr lang="en-US" sz="2000" b="1" smtClean="0">
                <a:solidFill>
                  <a:srgbClr val="000000"/>
                </a:solidFill>
                <a:latin typeface="Times" charset="0"/>
                <a:ea typeface="Times New Roman" charset="0"/>
                <a:cs typeface="Times New Roman" charset="0"/>
              </a:rPr>
              <a:t>1120 nm</a:t>
            </a:r>
            <a:endParaRPr lang="en-US" sz="2000" smtClean="0">
              <a:solidFill>
                <a:srgbClr val="000000"/>
              </a:solidFill>
              <a:latin typeface="Times New Roman" charset="0"/>
              <a:ea typeface="Times New Roman" charset="0"/>
              <a:cs typeface="Times New Roman" charset="0"/>
            </a:endParaRP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6172200" algn="r"/>
              </a:tabLst>
            </a:pPr>
            <a:r>
              <a:rPr lang="en-US" sz="2000" smtClean="0">
                <a:solidFill>
                  <a:srgbClr val="000000"/>
                </a:solidFill>
                <a:latin typeface="Times" charset="0"/>
                <a:ea typeface="Times New Roman" charset="0"/>
                <a:cs typeface="Times New Roman" charset="0"/>
              </a:rPr>
              <a:t>Since the 873 nm wavelength is shorter than the cut-off wavelength of 1120 nm, the Si photodetector can detect the 873 nm radiation (Put differently, the photon energy corresponding to 873 nm, 1.42 eV, is larger than the </a:t>
            </a:r>
            <a:r>
              <a:rPr lang="en-US" sz="2000" i="1" smtClean="0">
                <a:solidFill>
                  <a:srgbClr val="000000"/>
                </a:solidFill>
                <a:latin typeface="Times" charset="0"/>
                <a:ea typeface="Times New Roman" charset="0"/>
                <a:cs typeface="Times New Roman" charset="0"/>
              </a:rPr>
              <a:t>E</a:t>
            </a:r>
            <a:r>
              <a:rPr lang="en-US" sz="2000" i="1" baseline="-30000" smtClean="0">
                <a:solidFill>
                  <a:srgbClr val="000000"/>
                </a:solidFill>
                <a:latin typeface="Times" charset="0"/>
                <a:ea typeface="Times New Roman" charset="0"/>
                <a:cs typeface="Times New Roman" charset="0"/>
              </a:rPr>
              <a:t>g</a:t>
            </a:r>
            <a:r>
              <a:rPr lang="en-US" sz="2000" smtClean="0">
                <a:solidFill>
                  <a:srgbClr val="000000"/>
                </a:solidFill>
                <a:latin typeface="Times" charset="0"/>
                <a:ea typeface="Times New Roman" charset="0"/>
                <a:cs typeface="Times New Roman" charset="0"/>
              </a:rPr>
              <a:t>, 1.1 eV, of Si which mean that the </a:t>
            </a:r>
            <a:r>
              <a:rPr lang="en-US" sz="2000" smtClean="0">
                <a:solidFill>
                  <a:srgbClr val="0000FF"/>
                </a:solidFill>
                <a:latin typeface="Times" charset="0"/>
                <a:ea typeface="Times New Roman" charset="0"/>
                <a:cs typeface="Times New Roman" charset="0"/>
              </a:rPr>
              <a:t>Si photodetector can indeed detect the 873 nm radiation</a:t>
            </a:r>
            <a:r>
              <a:rPr lang="en-US" sz="2000" smtClean="0">
                <a:solidFill>
                  <a:srgbClr val="000000"/>
                </a:solidFill>
                <a:latin typeface="Times" charset="0"/>
                <a:ea typeface="Times New Roman" charset="0"/>
                <a:cs typeface="Times New Roman" charset="0"/>
              </a:rPr>
              <a:t>)</a:t>
            </a:r>
          </a:p>
        </p:txBody>
      </p:sp>
      <p:sp>
        <p:nvSpPr>
          <p:cNvPr id="47106" name="Rectangle 5"/>
          <p:cNvSpPr>
            <a:spLocks noChangeArrowheads="1"/>
          </p:cNvSpPr>
          <p:nvPr/>
        </p:nvSpPr>
        <p:spPr bwMode="auto">
          <a:xfrm>
            <a:off x="192088" y="584200"/>
            <a:ext cx="8758237" cy="1922463"/>
          </a:xfrm>
          <a:prstGeom prst="rect">
            <a:avLst/>
          </a:prstGeom>
          <a:solidFill>
            <a:srgbClr val="99FF33">
              <a:alpha val="23137"/>
            </a:srgbClr>
          </a:solidFill>
          <a:ln w="57150">
            <a:solidFill>
              <a:srgbClr val="0099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it-IT" sz="2400" smtClean="0">
              <a:solidFill>
                <a:srgbClr val="000000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7107" name="Text Box 6"/>
          <p:cNvSpPr txBox="1">
            <a:spLocks noChangeArrowheads="1"/>
          </p:cNvSpPr>
          <p:nvPr/>
        </p:nvSpPr>
        <p:spPr bwMode="auto">
          <a:xfrm>
            <a:off x="0" y="0"/>
            <a:ext cx="13001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defTabSz="914400" fontAlgn="base" latinLnBrk="1">
              <a:spcBef>
                <a:spcPct val="0"/>
              </a:spcBef>
              <a:spcAft>
                <a:spcPct val="0"/>
              </a:spcAft>
            </a:pPr>
            <a:r>
              <a:rPr kumimoji="1" lang="en-US" altLang="ko-KR" b="1" i="1" smtClean="0">
                <a:solidFill>
                  <a:srgbClr val="009900"/>
                </a:solidFill>
              </a:rPr>
              <a:t>Example</a:t>
            </a:r>
            <a:endParaRPr kumimoji="1" lang="en-US" b="1" i="1" smtClean="0">
              <a:solidFill>
                <a:srgbClr val="009900"/>
              </a:solidFill>
            </a:endParaRPr>
          </a:p>
        </p:txBody>
      </p:sp>
      <p:sp>
        <p:nvSpPr>
          <p:cNvPr id="47108" name="Rectangle 7"/>
          <p:cNvSpPr>
            <a:spLocks noChangeArrowheads="1"/>
          </p:cNvSpPr>
          <p:nvPr/>
        </p:nvSpPr>
        <p:spPr bwMode="auto">
          <a:xfrm>
            <a:off x="344488" y="660400"/>
            <a:ext cx="8567737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marL="290513" indent="-290513" defTabSz="914400" eaLnBrk="0" fontAlgn="base" hangingPunct="0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en-US" b="1" smtClean="0">
                <a:solidFill>
                  <a:srgbClr val="000000"/>
                </a:solidFill>
                <a:latin typeface="Times" charset="0"/>
                <a:ea typeface="ＭＳ Ｐゴシック" charset="0"/>
                <a:cs typeface="Times New Roman" charset="0"/>
              </a:rPr>
              <a:t>Bandgap and </a:t>
            </a:r>
            <a:r>
              <a:rPr kumimoji="1" lang="en-US" altLang="ko-KR" b="1" smtClean="0">
                <a:solidFill>
                  <a:srgbClr val="000000"/>
                </a:solidFill>
                <a:latin typeface="Times" charset="0"/>
                <a:ea typeface="Times New Roman" charset="0"/>
                <a:cs typeface="Times New Roman" charset="0"/>
              </a:rPr>
              <a:t>P</a:t>
            </a:r>
            <a:r>
              <a:rPr kumimoji="1" lang="en-US" b="1" smtClean="0">
                <a:solidFill>
                  <a:srgbClr val="000000"/>
                </a:solidFill>
                <a:latin typeface="Times" charset="0"/>
                <a:ea typeface="ＭＳ Ｐゴシック" charset="0"/>
                <a:cs typeface="Times New Roman" charset="0"/>
              </a:rPr>
              <a:t>hotodetection</a:t>
            </a:r>
          </a:p>
          <a:p>
            <a:pPr marL="290513" indent="-290513" defTabSz="914400" eaLnBrk="0" fontAlgn="base" hangingPunct="0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en-US" altLang="ko-KR" b="1" smtClean="0">
                <a:solidFill>
                  <a:srgbClr val="000000"/>
                </a:solidFill>
                <a:latin typeface="Times" charset="0"/>
                <a:ea typeface="굴림" charset="0"/>
                <a:cs typeface="굴림" charset="0"/>
              </a:rPr>
              <a:t>(</a:t>
            </a:r>
            <a:r>
              <a:rPr kumimoji="1" lang="en-US" b="1" smtClean="0">
                <a:solidFill>
                  <a:srgbClr val="000000"/>
                </a:solidFill>
                <a:latin typeface="Times" charset="0"/>
                <a:ea typeface="ＭＳ Ｐゴシック" charset="0"/>
                <a:cs typeface="Times New Roman" charset="0"/>
              </a:rPr>
              <a:t>c</a:t>
            </a:r>
            <a:r>
              <a:rPr kumimoji="1" lang="en-US" altLang="ko-KR" b="1" smtClean="0">
                <a:solidFill>
                  <a:srgbClr val="000000"/>
                </a:solidFill>
                <a:latin typeface="Times" charset="0"/>
                <a:ea typeface="굴림" charset="0"/>
                <a:cs typeface="굴림" charset="0"/>
              </a:rPr>
              <a:t>) </a:t>
            </a:r>
            <a:r>
              <a:rPr kumimoji="1" lang="en-US" b="1" smtClean="0">
                <a:solidFill>
                  <a:srgbClr val="000000"/>
                </a:solidFill>
                <a:latin typeface="Times" charset="0"/>
                <a:ea typeface="ＭＳ Ｐゴシック" charset="0"/>
                <a:cs typeface="Times New Roman" charset="0"/>
              </a:rPr>
              <a:t>From the known energy gap of the semiconductor GaAs (</a:t>
            </a:r>
            <a:r>
              <a:rPr kumimoji="1" lang="en-US" b="1" i="1" smtClean="0">
                <a:solidFill>
                  <a:srgbClr val="000000"/>
                </a:solidFill>
                <a:latin typeface="Times" charset="0"/>
                <a:ea typeface="ＭＳ Ｐゴシック" charset="0"/>
                <a:cs typeface="Times New Roman" charset="0"/>
              </a:rPr>
              <a:t>E</a:t>
            </a:r>
            <a:r>
              <a:rPr kumimoji="1" lang="en-US" b="1" i="1" baseline="-30000" smtClean="0">
                <a:solidFill>
                  <a:srgbClr val="000000"/>
                </a:solidFill>
                <a:latin typeface="Times" charset="0"/>
                <a:ea typeface="ＭＳ Ｐゴシック" charset="0"/>
                <a:cs typeface="Times New Roman" charset="0"/>
              </a:rPr>
              <a:t>g</a:t>
            </a:r>
            <a:r>
              <a:rPr kumimoji="1" lang="en-US" b="1" smtClean="0">
                <a:solidFill>
                  <a:srgbClr val="000000"/>
                </a:solidFill>
                <a:latin typeface="Times" charset="0"/>
                <a:ea typeface="ＭＳ Ｐゴシック" charset="0"/>
                <a:cs typeface="Times New Roman" charset="0"/>
              </a:rPr>
              <a:t> = 1.42 eV), calculate the primary </a:t>
            </a:r>
            <a:r>
              <a:rPr kumimoji="1" lang="en-US" b="1" smtClean="0">
                <a:solidFill>
                  <a:srgbClr val="0000FF"/>
                </a:solidFill>
                <a:latin typeface="Times" charset="0"/>
                <a:ea typeface="ＭＳ Ｐゴシック" charset="0"/>
                <a:cs typeface="Times New Roman" charset="0"/>
              </a:rPr>
              <a:t>wavelength </a:t>
            </a:r>
            <a:r>
              <a:rPr kumimoji="1" lang="en-US" b="1" smtClean="0">
                <a:solidFill>
                  <a:srgbClr val="000000"/>
                </a:solidFill>
                <a:latin typeface="Times" charset="0"/>
                <a:ea typeface="ＭＳ Ｐゴシック" charset="0"/>
                <a:cs typeface="Times New Roman" charset="0"/>
              </a:rPr>
              <a:t>of photons emitted from this crystal as a result of electron-hole recombination. Is this wavelength in the visible?</a:t>
            </a:r>
          </a:p>
          <a:p>
            <a:pPr marL="290513" indent="-290513" defTabSz="914400" eaLnBrk="0" fontAlgn="base" hangingPunct="0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en-US" altLang="ko-KR" b="1" smtClean="0">
                <a:solidFill>
                  <a:srgbClr val="000000"/>
                </a:solidFill>
                <a:latin typeface="Times" charset="0"/>
                <a:ea typeface="굴림" charset="0"/>
                <a:cs typeface="굴림" charset="0"/>
              </a:rPr>
              <a:t>(</a:t>
            </a:r>
            <a:r>
              <a:rPr kumimoji="1" lang="en-US" b="1" smtClean="0">
                <a:solidFill>
                  <a:srgbClr val="000000"/>
                </a:solidFill>
                <a:latin typeface="Times" charset="0"/>
                <a:ea typeface="ＭＳ Ｐゴシック" charset="0"/>
                <a:cs typeface="Times New Roman" charset="0"/>
              </a:rPr>
              <a:t>d</a:t>
            </a:r>
            <a:r>
              <a:rPr kumimoji="1" lang="en-US" altLang="ko-KR" b="1" smtClean="0">
                <a:solidFill>
                  <a:srgbClr val="000000"/>
                </a:solidFill>
                <a:latin typeface="Times" charset="0"/>
                <a:ea typeface="굴림" charset="0"/>
                <a:cs typeface="굴림" charset="0"/>
              </a:rPr>
              <a:t>) </a:t>
            </a:r>
            <a:r>
              <a:rPr kumimoji="1" lang="en-US" b="1" smtClean="0">
                <a:solidFill>
                  <a:srgbClr val="000000"/>
                </a:solidFill>
                <a:latin typeface="Times" charset="0"/>
                <a:ea typeface="ＭＳ Ｐゴシック" charset="0"/>
                <a:cs typeface="Times New Roman" charset="0"/>
              </a:rPr>
              <a:t>Will a </a:t>
            </a:r>
            <a:r>
              <a:rPr kumimoji="1" lang="en-US" b="1" smtClean="0">
                <a:solidFill>
                  <a:srgbClr val="0000FF"/>
                </a:solidFill>
                <a:latin typeface="Times" charset="0"/>
                <a:ea typeface="ＭＳ Ｐゴシック" charset="0"/>
                <a:cs typeface="Times New Roman" charset="0"/>
              </a:rPr>
              <a:t>silicon photodetector</a:t>
            </a:r>
            <a:r>
              <a:rPr kumimoji="1" lang="en-US" b="1" smtClean="0">
                <a:solidFill>
                  <a:srgbClr val="000000"/>
                </a:solidFill>
                <a:latin typeface="Times" charset="0"/>
                <a:ea typeface="ＭＳ Ｐゴシック" charset="0"/>
                <a:cs typeface="Times New Roman" charset="0"/>
              </a:rPr>
              <a:t> be sensitive to the radiation from a </a:t>
            </a:r>
            <a:r>
              <a:rPr kumimoji="1" lang="en-US" b="1" smtClean="0">
                <a:solidFill>
                  <a:srgbClr val="0000FF"/>
                </a:solidFill>
                <a:latin typeface="Times" charset="0"/>
                <a:ea typeface="ＭＳ Ｐゴシック" charset="0"/>
                <a:cs typeface="Times New Roman" charset="0"/>
              </a:rPr>
              <a:t>GaAs laser</a:t>
            </a:r>
            <a:r>
              <a:rPr kumimoji="1" lang="en-US" b="1" smtClean="0">
                <a:solidFill>
                  <a:srgbClr val="000000"/>
                </a:solidFill>
                <a:latin typeface="Times" charset="0"/>
                <a:ea typeface="ＭＳ Ｐゴシック" charset="0"/>
                <a:cs typeface="Times New Roman" charset="0"/>
              </a:rPr>
              <a:t>? Why?</a:t>
            </a:r>
          </a:p>
        </p:txBody>
      </p:sp>
      <p:sp>
        <p:nvSpPr>
          <p:cNvPr id="47109" name="Text Box 8"/>
          <p:cNvSpPr txBox="1">
            <a:spLocks noChangeArrowheads="1"/>
          </p:cNvSpPr>
          <p:nvPr/>
        </p:nvSpPr>
        <p:spPr bwMode="auto">
          <a:xfrm>
            <a:off x="193675" y="2584450"/>
            <a:ext cx="1055688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defTabSz="914400" fontAlgn="base" latinLnBrk="1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800" smtClean="0">
                <a:solidFill>
                  <a:srgbClr val="CC6600"/>
                </a:solidFill>
                <a:latin typeface="Comic Sans MS" charset="0"/>
              </a:rPr>
              <a:t>Solution</a:t>
            </a:r>
            <a:endParaRPr kumimoji="1" lang="en-US" sz="1800" b="1" smtClean="0">
              <a:solidFill>
                <a:srgbClr val="000000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340295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prova">
  <a:themeElements>
    <a:clrScheme name="">
      <a:dk1>
        <a:srgbClr val="000000"/>
      </a:dk1>
      <a:lt1>
        <a:srgbClr val="FFFFFF"/>
      </a:lt1>
      <a:dk2>
        <a:srgbClr val="0066FF"/>
      </a:dk2>
      <a:lt2>
        <a:srgbClr val="FFFF00"/>
      </a:lt2>
      <a:accent1>
        <a:srgbClr val="00CCCC"/>
      </a:accent1>
      <a:accent2>
        <a:srgbClr val="FF33CC"/>
      </a:accent2>
      <a:accent3>
        <a:srgbClr val="AAB8FF"/>
      </a:accent3>
      <a:accent4>
        <a:srgbClr val="DADADA"/>
      </a:accent4>
      <a:accent5>
        <a:srgbClr val="AAE2E2"/>
      </a:accent5>
      <a:accent6>
        <a:srgbClr val="E72DB9"/>
      </a:accent6>
      <a:hlink>
        <a:srgbClr val="FF0033"/>
      </a:hlink>
      <a:folHlink>
        <a:srgbClr val="3366FF"/>
      </a:folHlink>
    </a:clrScheme>
    <a:fontScheme name="prova">
      <a:majorFont>
        <a:latin typeface="Helvetica"/>
        <a:ea typeface="ＭＳ Ｐゴシック"/>
        <a:cs typeface=""/>
      </a:majorFont>
      <a:minorFont>
        <a:latin typeface="Garamond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chemeClr val="bg2"/>
          </a:solidFill>
          <a:prstDash val="solid"/>
          <a:round/>
          <a:headEnd type="none" w="med" len="med"/>
          <a:tailEnd type="triangl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blurRad="63500"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2068" tIns="46035" rIns="92068" bIns="46035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>
            <a:ln>
              <a:noFill/>
            </a:ln>
            <a:solidFill>
              <a:srgbClr val="000066"/>
            </a:solidFill>
            <a:effectLst/>
            <a:latin typeface="Arial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chemeClr val="bg2"/>
          </a:solidFill>
          <a:prstDash val="solid"/>
          <a:round/>
          <a:headEnd type="none" w="med" len="med"/>
          <a:tailEnd type="triangl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blurRad="63500"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2068" tIns="46035" rIns="92068" bIns="46035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>
            <a:ln>
              <a:noFill/>
            </a:ln>
            <a:solidFill>
              <a:srgbClr val="000066"/>
            </a:solidFill>
            <a:effectLst/>
            <a:latin typeface="Arial" charset="0"/>
            <a:ea typeface="ＭＳ Ｐゴシック" charset="0"/>
          </a:defRPr>
        </a:defPPr>
      </a:lstStyle>
    </a:lnDef>
  </a:objectDefaults>
  <a:extraClrSchemeLst>
    <a:extraClrScheme>
      <a:clrScheme name="prova 1">
        <a:dk1>
          <a:srgbClr val="000000"/>
        </a:dk1>
        <a:lt1>
          <a:srgbClr val="9999FF"/>
        </a:lt1>
        <a:dk2>
          <a:srgbClr val="6600FF"/>
        </a:dk2>
        <a:lt2>
          <a:srgbClr val="FFFFFF"/>
        </a:lt2>
        <a:accent1>
          <a:srgbClr val="CCCCFF"/>
        </a:accent1>
        <a:accent2>
          <a:srgbClr val="FF99FF"/>
        </a:accent2>
        <a:accent3>
          <a:srgbClr val="CACAFF"/>
        </a:accent3>
        <a:accent4>
          <a:srgbClr val="000000"/>
        </a:accent4>
        <a:accent5>
          <a:srgbClr val="E2E2FF"/>
        </a:accent5>
        <a:accent6>
          <a:srgbClr val="E78AE7"/>
        </a:accent6>
        <a:hlink>
          <a:srgbClr val="00CC66"/>
        </a:hlink>
        <a:folHlink>
          <a:srgbClr val="6666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va 2">
        <a:dk1>
          <a:srgbClr val="000000"/>
        </a:dk1>
        <a:lt1>
          <a:srgbClr val="FFFFFF"/>
        </a:lt1>
        <a:dk2>
          <a:srgbClr val="000000"/>
        </a:dk2>
        <a:lt2>
          <a:srgbClr val="CBCBCB"/>
        </a:lt2>
        <a:accent1>
          <a:srgbClr val="DDDDDD"/>
        </a:accent1>
        <a:accent2>
          <a:srgbClr val="B2B2B2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A1A1A1"/>
        </a:accent6>
        <a:hlink>
          <a:srgbClr val="4D4D4D"/>
        </a:hlink>
        <a:folHlink>
          <a:srgbClr val="77777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va 3">
        <a:dk1>
          <a:srgbClr val="000000"/>
        </a:dk1>
        <a:lt1>
          <a:srgbClr val="FFFFFF"/>
        </a:lt1>
        <a:dk2>
          <a:srgbClr val="990066"/>
        </a:dk2>
        <a:lt2>
          <a:srgbClr val="FFFF00"/>
        </a:lt2>
        <a:accent1>
          <a:srgbClr val="996633"/>
        </a:accent1>
        <a:accent2>
          <a:srgbClr val="CC6600"/>
        </a:accent2>
        <a:accent3>
          <a:srgbClr val="CAAAB8"/>
        </a:accent3>
        <a:accent4>
          <a:srgbClr val="DADADA"/>
        </a:accent4>
        <a:accent5>
          <a:srgbClr val="CAB8AD"/>
        </a:accent5>
        <a:accent6>
          <a:srgbClr val="B95C00"/>
        </a:accent6>
        <a:hlink>
          <a:srgbClr val="999933"/>
        </a:hlink>
        <a:folHlink>
          <a:srgbClr val="CC0099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Riflesso">
  <a:themeElements>
    <a:clrScheme name="Riflesso 2">
      <a:dk1>
        <a:srgbClr val="000099"/>
      </a:dk1>
      <a:lt1>
        <a:srgbClr val="FFFFFF"/>
      </a:lt1>
      <a:dk2>
        <a:srgbClr val="000066"/>
      </a:dk2>
      <a:lt2>
        <a:srgbClr val="EAEAEA"/>
      </a:lt2>
      <a:accent1>
        <a:srgbClr val="66CCFF"/>
      </a:accent1>
      <a:accent2>
        <a:srgbClr val="0066FF"/>
      </a:accent2>
      <a:accent3>
        <a:srgbClr val="AAAAB8"/>
      </a:accent3>
      <a:accent4>
        <a:srgbClr val="DADADA"/>
      </a:accent4>
      <a:accent5>
        <a:srgbClr val="B8E2FF"/>
      </a:accent5>
      <a:accent6>
        <a:srgbClr val="005CE7"/>
      </a:accent6>
      <a:hlink>
        <a:srgbClr val="FFFFCC"/>
      </a:hlink>
      <a:folHlink>
        <a:srgbClr val="99CC00"/>
      </a:folHlink>
    </a:clrScheme>
    <a:fontScheme name="Riflesso">
      <a:majorFont>
        <a:latin typeface="Tahoma"/>
        <a:ea typeface="ＭＳ Ｐゴシック"/>
        <a:cs typeface=""/>
      </a:majorFont>
      <a:minorFont>
        <a:latin typeface="Tahoma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Riflesso 1">
        <a:dk1>
          <a:srgbClr val="BD3737"/>
        </a:dk1>
        <a:lt1>
          <a:srgbClr val="FFFFFF"/>
        </a:lt1>
        <a:dk2>
          <a:srgbClr val="721E1E"/>
        </a:dk2>
        <a:lt2>
          <a:srgbClr val="FFCC00"/>
        </a:lt2>
        <a:accent1>
          <a:srgbClr val="FF6600"/>
        </a:accent1>
        <a:accent2>
          <a:srgbClr val="CC3300"/>
        </a:accent2>
        <a:accent3>
          <a:srgbClr val="BCABAB"/>
        </a:accent3>
        <a:accent4>
          <a:srgbClr val="DADADA"/>
        </a:accent4>
        <a:accent5>
          <a:srgbClr val="FFB8AA"/>
        </a:accent5>
        <a:accent6>
          <a:srgbClr val="B92D00"/>
        </a:accent6>
        <a:hlink>
          <a:srgbClr val="F7CC2F"/>
        </a:hlink>
        <a:folHlink>
          <a:srgbClr val="C7C6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flesso 2">
        <a:dk1>
          <a:srgbClr val="000099"/>
        </a:dk1>
        <a:lt1>
          <a:srgbClr val="FFFFFF"/>
        </a:lt1>
        <a:dk2>
          <a:srgbClr val="000066"/>
        </a:dk2>
        <a:lt2>
          <a:srgbClr val="EAEAEA"/>
        </a:lt2>
        <a:accent1>
          <a:srgbClr val="66CCFF"/>
        </a:accent1>
        <a:accent2>
          <a:srgbClr val="0066FF"/>
        </a:accent2>
        <a:accent3>
          <a:srgbClr val="AAAAB8"/>
        </a:accent3>
        <a:accent4>
          <a:srgbClr val="DADADA"/>
        </a:accent4>
        <a:accent5>
          <a:srgbClr val="B8E2FF"/>
        </a:accent5>
        <a:accent6>
          <a:srgbClr val="005CE7"/>
        </a:accent6>
        <a:hlink>
          <a:srgbClr val="FFFFCC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flesso 3">
        <a:dk1>
          <a:srgbClr val="6600CC"/>
        </a:dk1>
        <a:lt1>
          <a:srgbClr val="FFFFFF"/>
        </a:lt1>
        <a:dk2>
          <a:srgbClr val="4B0096"/>
        </a:dk2>
        <a:lt2>
          <a:srgbClr val="CDD7DF"/>
        </a:lt2>
        <a:accent1>
          <a:srgbClr val="9999FF"/>
        </a:accent1>
        <a:accent2>
          <a:srgbClr val="7850BA"/>
        </a:accent2>
        <a:accent3>
          <a:srgbClr val="B1AAC9"/>
        </a:accent3>
        <a:accent4>
          <a:srgbClr val="DADADA"/>
        </a:accent4>
        <a:accent5>
          <a:srgbClr val="CACAFF"/>
        </a:accent5>
        <a:accent6>
          <a:srgbClr val="6C48A8"/>
        </a:accent6>
        <a:hlink>
          <a:srgbClr val="00CCFF"/>
        </a:hlink>
        <a:folHlink>
          <a:srgbClr val="0796B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flesso 4">
        <a:dk1>
          <a:srgbClr val="55863C"/>
        </a:dk1>
        <a:lt1>
          <a:srgbClr val="FFFFFF"/>
        </a:lt1>
        <a:dk2>
          <a:srgbClr val="375F2F"/>
        </a:dk2>
        <a:lt2>
          <a:srgbClr val="D1EFB3"/>
        </a:lt2>
        <a:accent1>
          <a:srgbClr val="00CC66"/>
        </a:accent1>
        <a:accent2>
          <a:srgbClr val="8EAC66"/>
        </a:accent2>
        <a:accent3>
          <a:srgbClr val="AEB6AD"/>
        </a:accent3>
        <a:accent4>
          <a:srgbClr val="DADADA"/>
        </a:accent4>
        <a:accent5>
          <a:srgbClr val="AAE2B8"/>
        </a:accent5>
        <a:accent6>
          <a:srgbClr val="809B5C"/>
        </a:accent6>
        <a:hlink>
          <a:srgbClr val="B4EF7F"/>
        </a:hlink>
        <a:folHlink>
          <a:srgbClr val="F8F6A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flesso 5">
        <a:dk1>
          <a:srgbClr val="588073"/>
        </a:dk1>
        <a:lt1>
          <a:srgbClr val="FFFFFF"/>
        </a:lt1>
        <a:dk2>
          <a:srgbClr val="486768"/>
        </a:dk2>
        <a:lt2>
          <a:srgbClr val="DDDDDD"/>
        </a:lt2>
        <a:accent1>
          <a:srgbClr val="33CCCC"/>
        </a:accent1>
        <a:accent2>
          <a:srgbClr val="008871"/>
        </a:accent2>
        <a:accent3>
          <a:srgbClr val="B1B8B9"/>
        </a:accent3>
        <a:accent4>
          <a:srgbClr val="DADADA"/>
        </a:accent4>
        <a:accent5>
          <a:srgbClr val="ADE2E2"/>
        </a:accent5>
        <a:accent6>
          <a:srgbClr val="007B66"/>
        </a:accent6>
        <a:hlink>
          <a:srgbClr val="00CC99"/>
        </a:hlink>
        <a:folHlink>
          <a:srgbClr val="A8A8A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flesso 6">
        <a:dk1>
          <a:srgbClr val="6B6C75"/>
        </a:dk1>
        <a:lt1>
          <a:srgbClr val="FFFFFF"/>
        </a:lt1>
        <a:dk2>
          <a:srgbClr val="575863"/>
        </a:dk2>
        <a:lt2>
          <a:srgbClr val="FFFFCC"/>
        </a:lt2>
        <a:accent1>
          <a:srgbClr val="677481"/>
        </a:accent1>
        <a:accent2>
          <a:srgbClr val="697E5E"/>
        </a:accent2>
        <a:accent3>
          <a:srgbClr val="B4B4B7"/>
        </a:accent3>
        <a:accent4>
          <a:srgbClr val="DADADA"/>
        </a:accent4>
        <a:accent5>
          <a:srgbClr val="B8BCC1"/>
        </a:accent5>
        <a:accent6>
          <a:srgbClr val="5E7254"/>
        </a:accent6>
        <a:hlink>
          <a:srgbClr val="E9E77F"/>
        </a:hlink>
        <a:folHlink>
          <a:srgbClr val="D3A44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flesso 7">
        <a:dk1>
          <a:srgbClr val="000000"/>
        </a:dk1>
        <a:lt1>
          <a:srgbClr val="C4D6BE"/>
        </a:lt1>
        <a:dk2>
          <a:srgbClr val="339966"/>
        </a:dk2>
        <a:lt2>
          <a:srgbClr val="EFFBF0"/>
        </a:lt2>
        <a:accent1>
          <a:srgbClr val="DDDDDD"/>
        </a:accent1>
        <a:accent2>
          <a:srgbClr val="CCFF99"/>
        </a:accent2>
        <a:accent3>
          <a:srgbClr val="DEE8DB"/>
        </a:accent3>
        <a:accent4>
          <a:srgbClr val="000000"/>
        </a:accent4>
        <a:accent5>
          <a:srgbClr val="EBEBEB"/>
        </a:accent5>
        <a:accent6>
          <a:srgbClr val="B9E78A"/>
        </a:accent6>
        <a:hlink>
          <a:srgbClr val="009900"/>
        </a:hlink>
        <a:folHlink>
          <a:srgbClr val="33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iflesso 8">
        <a:dk1>
          <a:srgbClr val="000000"/>
        </a:dk1>
        <a:lt1>
          <a:srgbClr val="D6DAE4"/>
        </a:lt1>
        <a:dk2>
          <a:srgbClr val="000099"/>
        </a:dk2>
        <a:lt2>
          <a:srgbClr val="FFFFFF"/>
        </a:lt2>
        <a:accent1>
          <a:srgbClr val="BFDEE3"/>
        </a:accent1>
        <a:accent2>
          <a:srgbClr val="C0C0C0"/>
        </a:accent2>
        <a:accent3>
          <a:srgbClr val="E8EAEF"/>
        </a:accent3>
        <a:accent4>
          <a:srgbClr val="000000"/>
        </a:accent4>
        <a:accent5>
          <a:srgbClr val="DCECEF"/>
        </a:accent5>
        <a:accent6>
          <a:srgbClr val="AEAEAE"/>
        </a:accent6>
        <a:hlink>
          <a:srgbClr val="3333CC"/>
        </a:hlink>
        <a:folHlink>
          <a:srgbClr val="5E93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iflesso 9">
        <a:dk1>
          <a:srgbClr val="4A2500"/>
        </a:dk1>
        <a:lt1>
          <a:srgbClr val="C2C0BA"/>
        </a:lt1>
        <a:dk2>
          <a:srgbClr val="788569"/>
        </a:dk2>
        <a:lt2>
          <a:srgbClr val="F4F4EC"/>
        </a:lt2>
        <a:accent1>
          <a:srgbClr val="E1DFC1"/>
        </a:accent1>
        <a:accent2>
          <a:srgbClr val="A5A7AF"/>
        </a:accent2>
        <a:accent3>
          <a:srgbClr val="DDDCD9"/>
        </a:accent3>
        <a:accent4>
          <a:srgbClr val="3E1E00"/>
        </a:accent4>
        <a:accent5>
          <a:srgbClr val="EEECDD"/>
        </a:accent5>
        <a:accent6>
          <a:srgbClr val="95979E"/>
        </a:accent6>
        <a:hlink>
          <a:srgbClr val="9C9800"/>
        </a:hlink>
        <a:folHlink>
          <a:srgbClr val="6666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1_Riflesso">
  <a:themeElements>
    <a:clrScheme name="Riflesso 2">
      <a:dk1>
        <a:srgbClr val="000099"/>
      </a:dk1>
      <a:lt1>
        <a:srgbClr val="FFFFFF"/>
      </a:lt1>
      <a:dk2>
        <a:srgbClr val="000066"/>
      </a:dk2>
      <a:lt2>
        <a:srgbClr val="EAEAEA"/>
      </a:lt2>
      <a:accent1>
        <a:srgbClr val="66CCFF"/>
      </a:accent1>
      <a:accent2>
        <a:srgbClr val="0066FF"/>
      </a:accent2>
      <a:accent3>
        <a:srgbClr val="AAAAB8"/>
      </a:accent3>
      <a:accent4>
        <a:srgbClr val="DADADA"/>
      </a:accent4>
      <a:accent5>
        <a:srgbClr val="B8E2FF"/>
      </a:accent5>
      <a:accent6>
        <a:srgbClr val="005CE7"/>
      </a:accent6>
      <a:hlink>
        <a:srgbClr val="FFFFCC"/>
      </a:hlink>
      <a:folHlink>
        <a:srgbClr val="99CC00"/>
      </a:folHlink>
    </a:clrScheme>
    <a:fontScheme name="Riflesso">
      <a:majorFont>
        <a:latin typeface="Tahoma"/>
        <a:ea typeface="ＭＳ Ｐゴシック"/>
        <a:cs typeface=""/>
      </a:majorFont>
      <a:minorFont>
        <a:latin typeface="Tahoma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Riflesso 1">
        <a:dk1>
          <a:srgbClr val="BD3737"/>
        </a:dk1>
        <a:lt1>
          <a:srgbClr val="FFFFFF"/>
        </a:lt1>
        <a:dk2>
          <a:srgbClr val="721E1E"/>
        </a:dk2>
        <a:lt2>
          <a:srgbClr val="FFCC00"/>
        </a:lt2>
        <a:accent1>
          <a:srgbClr val="FF6600"/>
        </a:accent1>
        <a:accent2>
          <a:srgbClr val="CC3300"/>
        </a:accent2>
        <a:accent3>
          <a:srgbClr val="BCABAB"/>
        </a:accent3>
        <a:accent4>
          <a:srgbClr val="DADADA"/>
        </a:accent4>
        <a:accent5>
          <a:srgbClr val="FFB8AA"/>
        </a:accent5>
        <a:accent6>
          <a:srgbClr val="B92D00"/>
        </a:accent6>
        <a:hlink>
          <a:srgbClr val="F7CC2F"/>
        </a:hlink>
        <a:folHlink>
          <a:srgbClr val="C7C6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flesso 2">
        <a:dk1>
          <a:srgbClr val="000099"/>
        </a:dk1>
        <a:lt1>
          <a:srgbClr val="FFFFFF"/>
        </a:lt1>
        <a:dk2>
          <a:srgbClr val="000066"/>
        </a:dk2>
        <a:lt2>
          <a:srgbClr val="EAEAEA"/>
        </a:lt2>
        <a:accent1>
          <a:srgbClr val="66CCFF"/>
        </a:accent1>
        <a:accent2>
          <a:srgbClr val="0066FF"/>
        </a:accent2>
        <a:accent3>
          <a:srgbClr val="AAAAB8"/>
        </a:accent3>
        <a:accent4>
          <a:srgbClr val="DADADA"/>
        </a:accent4>
        <a:accent5>
          <a:srgbClr val="B8E2FF"/>
        </a:accent5>
        <a:accent6>
          <a:srgbClr val="005CE7"/>
        </a:accent6>
        <a:hlink>
          <a:srgbClr val="FFFFCC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flesso 3">
        <a:dk1>
          <a:srgbClr val="6600CC"/>
        </a:dk1>
        <a:lt1>
          <a:srgbClr val="FFFFFF"/>
        </a:lt1>
        <a:dk2>
          <a:srgbClr val="4B0096"/>
        </a:dk2>
        <a:lt2>
          <a:srgbClr val="CDD7DF"/>
        </a:lt2>
        <a:accent1>
          <a:srgbClr val="9999FF"/>
        </a:accent1>
        <a:accent2>
          <a:srgbClr val="7850BA"/>
        </a:accent2>
        <a:accent3>
          <a:srgbClr val="B1AAC9"/>
        </a:accent3>
        <a:accent4>
          <a:srgbClr val="DADADA"/>
        </a:accent4>
        <a:accent5>
          <a:srgbClr val="CACAFF"/>
        </a:accent5>
        <a:accent6>
          <a:srgbClr val="6C48A8"/>
        </a:accent6>
        <a:hlink>
          <a:srgbClr val="00CCFF"/>
        </a:hlink>
        <a:folHlink>
          <a:srgbClr val="0796B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flesso 4">
        <a:dk1>
          <a:srgbClr val="55863C"/>
        </a:dk1>
        <a:lt1>
          <a:srgbClr val="FFFFFF"/>
        </a:lt1>
        <a:dk2>
          <a:srgbClr val="375F2F"/>
        </a:dk2>
        <a:lt2>
          <a:srgbClr val="D1EFB3"/>
        </a:lt2>
        <a:accent1>
          <a:srgbClr val="00CC66"/>
        </a:accent1>
        <a:accent2>
          <a:srgbClr val="8EAC66"/>
        </a:accent2>
        <a:accent3>
          <a:srgbClr val="AEB6AD"/>
        </a:accent3>
        <a:accent4>
          <a:srgbClr val="DADADA"/>
        </a:accent4>
        <a:accent5>
          <a:srgbClr val="AAE2B8"/>
        </a:accent5>
        <a:accent6>
          <a:srgbClr val="809B5C"/>
        </a:accent6>
        <a:hlink>
          <a:srgbClr val="B4EF7F"/>
        </a:hlink>
        <a:folHlink>
          <a:srgbClr val="F8F6A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flesso 5">
        <a:dk1>
          <a:srgbClr val="588073"/>
        </a:dk1>
        <a:lt1>
          <a:srgbClr val="FFFFFF"/>
        </a:lt1>
        <a:dk2>
          <a:srgbClr val="486768"/>
        </a:dk2>
        <a:lt2>
          <a:srgbClr val="DDDDDD"/>
        </a:lt2>
        <a:accent1>
          <a:srgbClr val="33CCCC"/>
        </a:accent1>
        <a:accent2>
          <a:srgbClr val="008871"/>
        </a:accent2>
        <a:accent3>
          <a:srgbClr val="B1B8B9"/>
        </a:accent3>
        <a:accent4>
          <a:srgbClr val="DADADA"/>
        </a:accent4>
        <a:accent5>
          <a:srgbClr val="ADE2E2"/>
        </a:accent5>
        <a:accent6>
          <a:srgbClr val="007B66"/>
        </a:accent6>
        <a:hlink>
          <a:srgbClr val="00CC99"/>
        </a:hlink>
        <a:folHlink>
          <a:srgbClr val="A8A8A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flesso 6">
        <a:dk1>
          <a:srgbClr val="6B6C75"/>
        </a:dk1>
        <a:lt1>
          <a:srgbClr val="FFFFFF"/>
        </a:lt1>
        <a:dk2>
          <a:srgbClr val="575863"/>
        </a:dk2>
        <a:lt2>
          <a:srgbClr val="FFFFCC"/>
        </a:lt2>
        <a:accent1>
          <a:srgbClr val="677481"/>
        </a:accent1>
        <a:accent2>
          <a:srgbClr val="697E5E"/>
        </a:accent2>
        <a:accent3>
          <a:srgbClr val="B4B4B7"/>
        </a:accent3>
        <a:accent4>
          <a:srgbClr val="DADADA"/>
        </a:accent4>
        <a:accent5>
          <a:srgbClr val="B8BCC1"/>
        </a:accent5>
        <a:accent6>
          <a:srgbClr val="5E7254"/>
        </a:accent6>
        <a:hlink>
          <a:srgbClr val="E9E77F"/>
        </a:hlink>
        <a:folHlink>
          <a:srgbClr val="D3A44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flesso 7">
        <a:dk1>
          <a:srgbClr val="000000"/>
        </a:dk1>
        <a:lt1>
          <a:srgbClr val="C4D6BE"/>
        </a:lt1>
        <a:dk2>
          <a:srgbClr val="339966"/>
        </a:dk2>
        <a:lt2>
          <a:srgbClr val="EFFBF0"/>
        </a:lt2>
        <a:accent1>
          <a:srgbClr val="DDDDDD"/>
        </a:accent1>
        <a:accent2>
          <a:srgbClr val="CCFF99"/>
        </a:accent2>
        <a:accent3>
          <a:srgbClr val="DEE8DB"/>
        </a:accent3>
        <a:accent4>
          <a:srgbClr val="000000"/>
        </a:accent4>
        <a:accent5>
          <a:srgbClr val="EBEBEB"/>
        </a:accent5>
        <a:accent6>
          <a:srgbClr val="B9E78A"/>
        </a:accent6>
        <a:hlink>
          <a:srgbClr val="009900"/>
        </a:hlink>
        <a:folHlink>
          <a:srgbClr val="33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iflesso 8">
        <a:dk1>
          <a:srgbClr val="000000"/>
        </a:dk1>
        <a:lt1>
          <a:srgbClr val="D6DAE4"/>
        </a:lt1>
        <a:dk2>
          <a:srgbClr val="000099"/>
        </a:dk2>
        <a:lt2>
          <a:srgbClr val="FFFFFF"/>
        </a:lt2>
        <a:accent1>
          <a:srgbClr val="BFDEE3"/>
        </a:accent1>
        <a:accent2>
          <a:srgbClr val="C0C0C0"/>
        </a:accent2>
        <a:accent3>
          <a:srgbClr val="E8EAEF"/>
        </a:accent3>
        <a:accent4>
          <a:srgbClr val="000000"/>
        </a:accent4>
        <a:accent5>
          <a:srgbClr val="DCECEF"/>
        </a:accent5>
        <a:accent6>
          <a:srgbClr val="AEAEAE"/>
        </a:accent6>
        <a:hlink>
          <a:srgbClr val="3333CC"/>
        </a:hlink>
        <a:folHlink>
          <a:srgbClr val="5E93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iflesso 9">
        <a:dk1>
          <a:srgbClr val="4A2500"/>
        </a:dk1>
        <a:lt1>
          <a:srgbClr val="C2C0BA"/>
        </a:lt1>
        <a:dk2>
          <a:srgbClr val="788569"/>
        </a:dk2>
        <a:lt2>
          <a:srgbClr val="F4F4EC"/>
        </a:lt2>
        <a:accent1>
          <a:srgbClr val="E1DFC1"/>
        </a:accent1>
        <a:accent2>
          <a:srgbClr val="A5A7AF"/>
        </a:accent2>
        <a:accent3>
          <a:srgbClr val="DDDCD9"/>
        </a:accent3>
        <a:accent4>
          <a:srgbClr val="3E1E00"/>
        </a:accent4>
        <a:accent5>
          <a:srgbClr val="EEECDD"/>
        </a:accent5>
        <a:accent6>
          <a:srgbClr val="95979E"/>
        </a:accent6>
        <a:hlink>
          <a:srgbClr val="9C9800"/>
        </a:hlink>
        <a:folHlink>
          <a:srgbClr val="6666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Struttura predefinita">
  <a:themeElements>
    <a:clrScheme name="Struttura predefinit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ruttura predefinita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0"/>
          </a:defRPr>
        </a:defPPr>
      </a:lstStyle>
    </a:lnDef>
  </a:objectDefaults>
  <a:extraClrSchemeLst>
    <a:extraClrScheme>
      <a:clrScheme name="Struttura predefinit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1_Struttura predefinita">
  <a:themeElements>
    <a:clrScheme name="Struttura predefinit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ruttura predefinita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0"/>
          </a:defRPr>
        </a:defPPr>
      </a:lstStyle>
    </a:lnDef>
  </a:objectDefaults>
  <a:extraClrSchemeLst>
    <a:extraClrScheme>
      <a:clrScheme name="Struttura predefinit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1_prova">
  <a:themeElements>
    <a:clrScheme name="">
      <a:dk1>
        <a:srgbClr val="000000"/>
      </a:dk1>
      <a:lt1>
        <a:srgbClr val="FFFFFF"/>
      </a:lt1>
      <a:dk2>
        <a:srgbClr val="0066FF"/>
      </a:dk2>
      <a:lt2>
        <a:srgbClr val="FFFF00"/>
      </a:lt2>
      <a:accent1>
        <a:srgbClr val="00CCCC"/>
      </a:accent1>
      <a:accent2>
        <a:srgbClr val="FF33CC"/>
      </a:accent2>
      <a:accent3>
        <a:srgbClr val="AAB8FF"/>
      </a:accent3>
      <a:accent4>
        <a:srgbClr val="DADADA"/>
      </a:accent4>
      <a:accent5>
        <a:srgbClr val="AAE2E2"/>
      </a:accent5>
      <a:accent6>
        <a:srgbClr val="E72DB9"/>
      </a:accent6>
      <a:hlink>
        <a:srgbClr val="FF0033"/>
      </a:hlink>
      <a:folHlink>
        <a:srgbClr val="3366FF"/>
      </a:folHlink>
    </a:clrScheme>
    <a:fontScheme name="prova">
      <a:majorFont>
        <a:latin typeface="Helvetica"/>
        <a:ea typeface="ＭＳ Ｐゴシック"/>
        <a:cs typeface=""/>
      </a:majorFont>
      <a:minorFont>
        <a:latin typeface="Garamond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chemeClr val="bg2"/>
          </a:solidFill>
          <a:prstDash val="solid"/>
          <a:round/>
          <a:headEnd type="none" w="med" len="med"/>
          <a:tailEnd type="triangl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blurRad="63500"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2068" tIns="46035" rIns="92068" bIns="46035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>
            <a:ln>
              <a:noFill/>
            </a:ln>
            <a:solidFill>
              <a:srgbClr val="000066"/>
            </a:solidFill>
            <a:effectLst/>
            <a:latin typeface="Arial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chemeClr val="bg2"/>
          </a:solidFill>
          <a:prstDash val="solid"/>
          <a:round/>
          <a:headEnd type="none" w="med" len="med"/>
          <a:tailEnd type="triangl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blurRad="63500"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2068" tIns="46035" rIns="92068" bIns="46035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>
            <a:ln>
              <a:noFill/>
            </a:ln>
            <a:solidFill>
              <a:srgbClr val="000066"/>
            </a:solidFill>
            <a:effectLst/>
            <a:latin typeface="Arial" charset="0"/>
            <a:ea typeface="ＭＳ Ｐゴシック" charset="0"/>
          </a:defRPr>
        </a:defPPr>
      </a:lstStyle>
    </a:lnDef>
  </a:objectDefaults>
  <a:extraClrSchemeLst>
    <a:extraClrScheme>
      <a:clrScheme name="prova 1">
        <a:dk1>
          <a:srgbClr val="000000"/>
        </a:dk1>
        <a:lt1>
          <a:srgbClr val="9999FF"/>
        </a:lt1>
        <a:dk2>
          <a:srgbClr val="6600FF"/>
        </a:dk2>
        <a:lt2>
          <a:srgbClr val="FFFFFF"/>
        </a:lt2>
        <a:accent1>
          <a:srgbClr val="CCCCFF"/>
        </a:accent1>
        <a:accent2>
          <a:srgbClr val="FF99FF"/>
        </a:accent2>
        <a:accent3>
          <a:srgbClr val="CACAFF"/>
        </a:accent3>
        <a:accent4>
          <a:srgbClr val="000000"/>
        </a:accent4>
        <a:accent5>
          <a:srgbClr val="E2E2FF"/>
        </a:accent5>
        <a:accent6>
          <a:srgbClr val="E78AE7"/>
        </a:accent6>
        <a:hlink>
          <a:srgbClr val="00CC66"/>
        </a:hlink>
        <a:folHlink>
          <a:srgbClr val="6666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va 2">
        <a:dk1>
          <a:srgbClr val="000000"/>
        </a:dk1>
        <a:lt1>
          <a:srgbClr val="FFFFFF"/>
        </a:lt1>
        <a:dk2>
          <a:srgbClr val="000000"/>
        </a:dk2>
        <a:lt2>
          <a:srgbClr val="CBCBCB"/>
        </a:lt2>
        <a:accent1>
          <a:srgbClr val="DDDDDD"/>
        </a:accent1>
        <a:accent2>
          <a:srgbClr val="B2B2B2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A1A1A1"/>
        </a:accent6>
        <a:hlink>
          <a:srgbClr val="4D4D4D"/>
        </a:hlink>
        <a:folHlink>
          <a:srgbClr val="77777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va 3">
        <a:dk1>
          <a:srgbClr val="000000"/>
        </a:dk1>
        <a:lt1>
          <a:srgbClr val="FFFFFF"/>
        </a:lt1>
        <a:dk2>
          <a:srgbClr val="990066"/>
        </a:dk2>
        <a:lt2>
          <a:srgbClr val="FFFF00"/>
        </a:lt2>
        <a:accent1>
          <a:srgbClr val="996633"/>
        </a:accent1>
        <a:accent2>
          <a:srgbClr val="CC6600"/>
        </a:accent2>
        <a:accent3>
          <a:srgbClr val="CAAAB8"/>
        </a:accent3>
        <a:accent4>
          <a:srgbClr val="DADADA"/>
        </a:accent4>
        <a:accent5>
          <a:srgbClr val="CAB8AD"/>
        </a:accent5>
        <a:accent6>
          <a:srgbClr val="B95C00"/>
        </a:accent6>
        <a:hlink>
          <a:srgbClr val="999933"/>
        </a:hlink>
        <a:folHlink>
          <a:srgbClr val="CC0099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2_prova">
  <a:themeElements>
    <a:clrScheme name="">
      <a:dk1>
        <a:srgbClr val="000000"/>
      </a:dk1>
      <a:lt1>
        <a:srgbClr val="FFFFFF"/>
      </a:lt1>
      <a:dk2>
        <a:srgbClr val="0066FF"/>
      </a:dk2>
      <a:lt2>
        <a:srgbClr val="FFFF00"/>
      </a:lt2>
      <a:accent1>
        <a:srgbClr val="00CCCC"/>
      </a:accent1>
      <a:accent2>
        <a:srgbClr val="FF33CC"/>
      </a:accent2>
      <a:accent3>
        <a:srgbClr val="AAB8FF"/>
      </a:accent3>
      <a:accent4>
        <a:srgbClr val="DADADA"/>
      </a:accent4>
      <a:accent5>
        <a:srgbClr val="AAE2E2"/>
      </a:accent5>
      <a:accent6>
        <a:srgbClr val="E72DB9"/>
      </a:accent6>
      <a:hlink>
        <a:srgbClr val="FF0033"/>
      </a:hlink>
      <a:folHlink>
        <a:srgbClr val="3366FF"/>
      </a:folHlink>
    </a:clrScheme>
    <a:fontScheme name="prova">
      <a:majorFont>
        <a:latin typeface="Helvetica"/>
        <a:ea typeface="ＭＳ Ｐゴシック"/>
        <a:cs typeface=""/>
      </a:majorFont>
      <a:minorFont>
        <a:latin typeface="Garamond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chemeClr val="bg2"/>
          </a:solidFill>
          <a:prstDash val="solid"/>
          <a:round/>
          <a:headEnd type="none" w="med" len="med"/>
          <a:tailEnd type="triangl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blurRad="63500"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2068" tIns="46035" rIns="92068" bIns="46035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>
            <a:ln>
              <a:noFill/>
            </a:ln>
            <a:solidFill>
              <a:srgbClr val="000066"/>
            </a:solidFill>
            <a:effectLst/>
            <a:latin typeface="Arial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chemeClr val="bg2"/>
          </a:solidFill>
          <a:prstDash val="solid"/>
          <a:round/>
          <a:headEnd type="none" w="med" len="med"/>
          <a:tailEnd type="triangl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blurRad="63500"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2068" tIns="46035" rIns="92068" bIns="46035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>
            <a:ln>
              <a:noFill/>
            </a:ln>
            <a:solidFill>
              <a:srgbClr val="000066"/>
            </a:solidFill>
            <a:effectLst/>
            <a:latin typeface="Arial" charset="0"/>
            <a:ea typeface="ＭＳ Ｐゴシック" charset="0"/>
          </a:defRPr>
        </a:defPPr>
      </a:lstStyle>
    </a:lnDef>
  </a:objectDefaults>
  <a:extraClrSchemeLst>
    <a:extraClrScheme>
      <a:clrScheme name="prova 1">
        <a:dk1>
          <a:srgbClr val="000000"/>
        </a:dk1>
        <a:lt1>
          <a:srgbClr val="9999FF"/>
        </a:lt1>
        <a:dk2>
          <a:srgbClr val="6600FF"/>
        </a:dk2>
        <a:lt2>
          <a:srgbClr val="FFFFFF"/>
        </a:lt2>
        <a:accent1>
          <a:srgbClr val="CCCCFF"/>
        </a:accent1>
        <a:accent2>
          <a:srgbClr val="FF99FF"/>
        </a:accent2>
        <a:accent3>
          <a:srgbClr val="CACAFF"/>
        </a:accent3>
        <a:accent4>
          <a:srgbClr val="000000"/>
        </a:accent4>
        <a:accent5>
          <a:srgbClr val="E2E2FF"/>
        </a:accent5>
        <a:accent6>
          <a:srgbClr val="E78AE7"/>
        </a:accent6>
        <a:hlink>
          <a:srgbClr val="00CC66"/>
        </a:hlink>
        <a:folHlink>
          <a:srgbClr val="6666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va 2">
        <a:dk1>
          <a:srgbClr val="000000"/>
        </a:dk1>
        <a:lt1>
          <a:srgbClr val="FFFFFF"/>
        </a:lt1>
        <a:dk2>
          <a:srgbClr val="000000"/>
        </a:dk2>
        <a:lt2>
          <a:srgbClr val="CBCBCB"/>
        </a:lt2>
        <a:accent1>
          <a:srgbClr val="DDDDDD"/>
        </a:accent1>
        <a:accent2>
          <a:srgbClr val="B2B2B2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A1A1A1"/>
        </a:accent6>
        <a:hlink>
          <a:srgbClr val="4D4D4D"/>
        </a:hlink>
        <a:folHlink>
          <a:srgbClr val="77777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va 3">
        <a:dk1>
          <a:srgbClr val="000000"/>
        </a:dk1>
        <a:lt1>
          <a:srgbClr val="FFFFFF"/>
        </a:lt1>
        <a:dk2>
          <a:srgbClr val="990066"/>
        </a:dk2>
        <a:lt2>
          <a:srgbClr val="FFFF00"/>
        </a:lt2>
        <a:accent1>
          <a:srgbClr val="996633"/>
        </a:accent1>
        <a:accent2>
          <a:srgbClr val="CC6600"/>
        </a:accent2>
        <a:accent3>
          <a:srgbClr val="CAAAB8"/>
        </a:accent3>
        <a:accent4>
          <a:srgbClr val="DADADA"/>
        </a:accent4>
        <a:accent5>
          <a:srgbClr val="CAB8AD"/>
        </a:accent5>
        <a:accent6>
          <a:srgbClr val="B95C00"/>
        </a:accent6>
        <a:hlink>
          <a:srgbClr val="999933"/>
        </a:hlink>
        <a:folHlink>
          <a:srgbClr val="CC0099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2_Struttura predefinita">
  <a:themeElements>
    <a:clrScheme name="Struttura predefinit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ruttura predefinita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0"/>
          </a:defRPr>
        </a:defPPr>
      </a:lstStyle>
    </a:lnDef>
  </a:objectDefaults>
  <a:extraClrSchemeLst>
    <a:extraClrScheme>
      <a:clrScheme name="Struttura predefinit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1_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2_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3.xml><?xml version="1.0" encoding="utf-8"?>
<a:theme xmlns:a="http://schemas.openxmlformats.org/drawingml/2006/main" name="1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4.xml><?xml version="1.0" encoding="utf-8"?>
<a:theme xmlns:a="http://schemas.openxmlformats.org/drawingml/2006/main" name="3_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5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12797</TotalTime>
  <Words>2352</Words>
  <Application>Microsoft Macintosh PowerPoint</Application>
  <PresentationFormat>Presentazione su schermo (4:3)</PresentationFormat>
  <Paragraphs>444</Paragraphs>
  <Slides>79</Slides>
  <Notes>6</Notes>
  <HiddenSlides>0</HiddenSlides>
  <MMClips>0</MMClips>
  <ScaleCrop>false</ScaleCrop>
  <HeadingPairs>
    <vt:vector size="6" baseType="variant">
      <vt:variant>
        <vt:lpstr>Tema</vt:lpstr>
      </vt:variant>
      <vt:variant>
        <vt:i4>14</vt:i4>
      </vt:variant>
      <vt:variant>
        <vt:lpstr>Server OLE incorporati</vt:lpstr>
      </vt:variant>
      <vt:variant>
        <vt:i4>4</vt:i4>
      </vt:variant>
      <vt:variant>
        <vt:lpstr>Titoli diapositive</vt:lpstr>
      </vt:variant>
      <vt:variant>
        <vt:i4>79</vt:i4>
      </vt:variant>
    </vt:vector>
  </HeadingPairs>
  <TitlesOfParts>
    <vt:vector size="97" baseType="lpstr">
      <vt:lpstr>Tema di Office</vt:lpstr>
      <vt:lpstr>prova</vt:lpstr>
      <vt:lpstr>Riflesso</vt:lpstr>
      <vt:lpstr>1_Riflesso</vt:lpstr>
      <vt:lpstr>Struttura predefinita</vt:lpstr>
      <vt:lpstr>1_Struttura predefinita</vt:lpstr>
      <vt:lpstr>1_prova</vt:lpstr>
      <vt:lpstr>2_prova</vt:lpstr>
      <vt:lpstr>2_Struttura predefinita</vt:lpstr>
      <vt:lpstr>1_Tema di Office</vt:lpstr>
      <vt:lpstr>2_Tema di Office</vt:lpstr>
      <vt:lpstr>Default Design</vt:lpstr>
      <vt:lpstr>1_Default Design</vt:lpstr>
      <vt:lpstr>3_Tema di Office</vt:lpstr>
      <vt:lpstr>Immagine</vt:lpstr>
      <vt:lpstr>PowerPoint.Show.8</vt:lpstr>
      <vt:lpstr>Equation</vt:lpstr>
      <vt:lpstr>Designer 4.0 Drawing</vt:lpstr>
      <vt:lpstr>Perché superare i PMT a dinodi</vt:lpstr>
      <vt:lpstr>Presentazione di PowerPoint</vt:lpstr>
      <vt:lpstr>Presentazione di PowerPoint</vt:lpstr>
      <vt:lpstr>Presentazione di PowerPoint</vt:lpstr>
      <vt:lpstr>Presentazione di PowerPoint</vt:lpstr>
      <vt:lpstr>Absorption Coefficient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Impact Ionization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Geiger-mode APD</vt:lpstr>
      <vt:lpstr>Passive quenching (1)</vt:lpstr>
      <vt:lpstr>Passive Quenching (2)</vt:lpstr>
      <vt:lpstr>Presentazione di PowerPoint</vt:lpstr>
      <vt:lpstr>GAIN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</vt:vector>
  </TitlesOfParts>
  <Company>INFN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di PowerPoint</dc:title>
  <dc:creator>Giancarlo Barbarino</dc:creator>
  <cp:lastModifiedBy>Giancarlo Barbarino</cp:lastModifiedBy>
  <cp:revision>171</cp:revision>
  <cp:lastPrinted>2014-11-06T12:13:21Z</cp:lastPrinted>
  <dcterms:created xsi:type="dcterms:W3CDTF">2014-01-03T11:46:58Z</dcterms:created>
  <dcterms:modified xsi:type="dcterms:W3CDTF">2014-11-06T12:16:29Z</dcterms:modified>
</cp:coreProperties>
</file>