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57" r:id="rId3"/>
    <p:sldId id="284" r:id="rId4"/>
    <p:sldId id="258" r:id="rId5"/>
    <p:sldId id="259" r:id="rId6"/>
    <p:sldId id="260" r:id="rId7"/>
    <p:sldId id="261" r:id="rId8"/>
    <p:sldId id="288" r:id="rId9"/>
    <p:sldId id="289"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3" r:id="rId23"/>
    <p:sldId id="281" r:id="rId24"/>
    <p:sldId id="283" r:id="rId25"/>
    <p:sldId id="275" r:id="rId26"/>
    <p:sldId id="279" r:id="rId27"/>
    <p:sldId id="282" r:id="rId28"/>
    <p:sldId id="285" r:id="rId29"/>
    <p:sldId id="286" r:id="rId30"/>
    <p:sldId id="287" r:id="rId31"/>
    <p:sldId id="276" r:id="rId32"/>
    <p:sldId id="277" r:id="rId33"/>
    <p:sldId id="280" r:id="rId34"/>
    <p:sldId id="278" r:id="rId3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660" autoAdjust="0"/>
  </p:normalViewPr>
  <p:slideViewPr>
    <p:cSldViewPr snapToGrid="0" snapToObjects="1">
      <p:cViewPr>
        <p:scale>
          <a:sx n="100" d="100"/>
          <a:sy n="100" d="100"/>
        </p:scale>
        <p:origin x="-1512" y="-16"/>
      </p:cViewPr>
      <p:guideLst>
        <p:guide orient="horz" pos="2160"/>
        <p:guide pos="2880"/>
      </p:guideLst>
    </p:cSldViewPr>
  </p:slideViewPr>
  <p:notesTextViewPr>
    <p:cViewPr>
      <p:scale>
        <a:sx n="100" d="100"/>
        <a:sy n="100" d="100"/>
      </p:scale>
      <p:origin x="0" y="0"/>
    </p:cViewPr>
  </p:notesTextViewPr>
  <p:sorterViewPr>
    <p:cViewPr>
      <p:scale>
        <a:sx n="193" d="100"/>
        <a:sy n="193" d="100"/>
      </p:scale>
      <p:origin x="0" y="1056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printerSettings" Target="printerSettings/printerSettings1.bin"/><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E7E55D9-4084-E049-A2EB-B820FA68A107}" type="datetimeFigureOut">
              <a:t>27/04/15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1331838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7E55D9-4084-E049-A2EB-B820FA68A107}" type="datetimeFigureOut">
              <a:t>27/04/15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953182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E7E55D9-4084-E049-A2EB-B820FA68A107}" type="datetimeFigureOut">
              <a:t>27/04/15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1351839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E7E55D9-4084-E049-A2EB-B820FA68A107}" type="datetimeFigureOut">
              <a:t>27/04/15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237186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E7E55D9-4084-E049-A2EB-B820FA68A107}" type="datetimeFigureOut">
              <a:t>27/04/15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418320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E7E55D9-4084-E049-A2EB-B820FA68A107}" type="datetimeFigureOut">
              <a:t>27/04/15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2835656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E7E55D9-4084-E049-A2EB-B820FA68A107}" type="datetimeFigureOut">
              <a:t>27/04/15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3465457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E7E55D9-4084-E049-A2EB-B820FA68A107}" type="datetimeFigureOut">
              <a:t>27/04/15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106874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E7E55D9-4084-E049-A2EB-B820FA68A107}" type="datetimeFigureOut">
              <a:t>27/04/15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139592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7E55D9-4084-E049-A2EB-B820FA68A107}" type="datetimeFigureOut">
              <a:t>27/04/15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18303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7E55D9-4084-E049-A2EB-B820FA68A107}" type="datetimeFigureOut">
              <a:t>27/04/15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DE42FF-67EE-8849-8CAB-EB27AF397E26}" type="slidenum">
              <a:t>‹n.›</a:t>
            </a:fld>
            <a:endParaRPr lang="it-IT"/>
          </a:p>
        </p:txBody>
      </p:sp>
    </p:spTree>
    <p:extLst>
      <p:ext uri="{BB962C8B-B14F-4D97-AF65-F5344CB8AC3E}">
        <p14:creationId xmlns:p14="http://schemas.microsoft.com/office/powerpoint/2010/main" val="3924618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9B1A7F9-DD96-A64B-BCE2-B4F16065BD4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64822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B9A1A2C7-DFA2-FE4B-B9AA-392049D4F70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967595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62B69325-450F-9B4C-9A7A-6651A088DBD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466900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F0138BC0-084C-E647-8EBD-0BBEDD3A0DF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022591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F9935633-6ED4-B24F-BF7D-FDC1499FBEE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24872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F966C73D-B075-4E46-A119-49731B17C42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396795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B6D280AB-1688-C448-945D-D352EC76A65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204243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06D56386-A686-B24D-BCFD-B4429E07B9D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500104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06B6190-2287-AF44-8AC6-CB8D34BAF20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165822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54912081-586D-154A-A1D9-62FB8EEEED1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921925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72C459D-14E1-9D4B-95F5-870D7E65D11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595862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E55D9-4084-E049-A2EB-B820FA68A107}" type="datetimeFigureOut">
              <a:t>27/04/15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DE42FF-67EE-8849-8CAB-EB27AF397E26}" type="slidenum">
              <a:t>‹n.›</a:t>
            </a:fld>
            <a:endParaRPr lang="it-IT"/>
          </a:p>
        </p:txBody>
      </p:sp>
    </p:spTree>
    <p:extLst>
      <p:ext uri="{BB962C8B-B14F-4D97-AF65-F5344CB8AC3E}">
        <p14:creationId xmlns:p14="http://schemas.microsoft.com/office/powerpoint/2010/main" val="4071678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32E6CFE8-9146-6148-81B7-5A0E673611A3}"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3706974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5" Type="http://schemas.openxmlformats.org/officeDocument/2006/relationships/oleObject" Target="../embeddings/oleObject1.bin"/><Relationship Id="rId6" Type="http://schemas.openxmlformats.org/officeDocument/2006/relationships/image" Target="../media/image18.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4.emf"/><Relationship Id="rId6" Type="http://schemas.openxmlformats.org/officeDocument/2006/relationships/oleObject" Target="../embeddings/oleObject2.bin"/><Relationship Id="rId7" Type="http://schemas.openxmlformats.org/officeDocument/2006/relationships/image" Target="../media/image21.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 Id="rId3" Type="http://schemas.openxmlformats.org/officeDocument/2006/relationships/image" Target="../media/image2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30.emf"/><Relationship Id="rId5" Type="http://schemas.openxmlformats.org/officeDocument/2006/relationships/image" Target="../media/image31.emf"/><Relationship Id="rId6" Type="http://schemas.openxmlformats.org/officeDocument/2006/relationships/image" Target="../media/image32.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 Id="rId3" Type="http://schemas.openxmlformats.org/officeDocument/2006/relationships/image" Target="../media/image37.emf"/></Relationships>
</file>

<file path=ppt/slides/_rels/slide20.x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image" Target="../media/image40.emf"/><Relationship Id="rId1" Type="http://schemas.openxmlformats.org/officeDocument/2006/relationships/slideLayout" Target="../slideLayouts/slideLayout7.xml"/><Relationship Id="rId2" Type="http://schemas.openxmlformats.org/officeDocument/2006/relationships/image" Target="../media/image3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emf"/><Relationship Id="rId3" Type="http://schemas.openxmlformats.org/officeDocument/2006/relationships/image" Target="../media/image42.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9.jpeg"/><Relationship Id="rId3" Type="http://schemas.openxmlformats.org/officeDocument/2006/relationships/image" Target="../media/image5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emf"/><Relationship Id="rId3" Type="http://schemas.openxmlformats.org/officeDocument/2006/relationships/image" Target="../media/image53.emf"/></Relationships>
</file>

<file path=ppt/slides/_rels/slide31.xml.rels><?xml version="1.0" encoding="UTF-8" standalone="yes"?>
<Relationships xmlns="http://schemas.openxmlformats.org/package/2006/relationships"><Relationship Id="rId3" Type="http://schemas.openxmlformats.org/officeDocument/2006/relationships/image" Target="../media/image55.emf"/><Relationship Id="rId4" Type="http://schemas.openxmlformats.org/officeDocument/2006/relationships/image" Target="../media/image56.emf"/><Relationship Id="rId1" Type="http://schemas.openxmlformats.org/officeDocument/2006/relationships/slideLayout" Target="../slideLayouts/slideLayout7.xml"/><Relationship Id="rId2" Type="http://schemas.openxmlformats.org/officeDocument/2006/relationships/image" Target="../media/image5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72923" y="-33860"/>
            <a:ext cx="1485778" cy="523220"/>
          </a:xfrm>
          <a:prstGeom prst="rect">
            <a:avLst/>
          </a:prstGeom>
          <a:noFill/>
        </p:spPr>
        <p:txBody>
          <a:bodyPr wrap="none" rtlCol="0">
            <a:spAutoFit/>
          </a:bodyPr>
          <a:lstStyle/>
          <a:p>
            <a:r>
              <a:rPr lang="it-IT" sz="2800" b="1"/>
              <a:t>Linearity</a:t>
            </a:r>
          </a:p>
        </p:txBody>
      </p:sp>
      <p:sp>
        <p:nvSpPr>
          <p:cNvPr id="3" name="Rettangolo 2"/>
          <p:cNvSpPr/>
          <p:nvPr/>
        </p:nvSpPr>
        <p:spPr>
          <a:xfrm>
            <a:off x="152401" y="404695"/>
            <a:ext cx="8856132" cy="1754327"/>
          </a:xfrm>
          <a:prstGeom prst="rect">
            <a:avLst/>
          </a:prstGeom>
        </p:spPr>
        <p:txBody>
          <a:bodyPr wrap="square">
            <a:spAutoFit/>
          </a:bodyPr>
          <a:lstStyle/>
          <a:p>
            <a:pPr algn="just"/>
            <a:r>
              <a:rPr lang="it-IT" b="1"/>
              <a:t>The photomultiplier tube exhibits good linearity in anode output current over a wide range of incident light levels as well as the photon counting region. it offers a </a:t>
            </a:r>
            <a:r>
              <a:rPr lang="it-IT" b="1">
                <a:solidFill>
                  <a:srgbClr val="FF0000"/>
                </a:solidFill>
              </a:rPr>
              <a:t>wide dynamic range. </a:t>
            </a:r>
            <a:r>
              <a:rPr lang="it-IT" b="1"/>
              <a:t>However, if the incident light amount is </a:t>
            </a:r>
            <a:r>
              <a:rPr lang="it-IT" b="1">
                <a:solidFill>
                  <a:srgbClr val="FF0000"/>
                </a:solidFill>
              </a:rPr>
              <a:t>too large, </a:t>
            </a:r>
            <a:r>
              <a:rPr lang="it-IT" b="1"/>
              <a:t>the output begins to </a:t>
            </a:r>
            <a:r>
              <a:rPr lang="it-IT" b="1">
                <a:solidFill>
                  <a:srgbClr val="FF0000"/>
                </a:solidFill>
              </a:rPr>
              <a:t>deviate from the ideal linearity.</a:t>
            </a:r>
            <a:r>
              <a:rPr lang="it-IT" b="1"/>
              <a:t> </a:t>
            </a:r>
            <a:r>
              <a:rPr lang="it-IT" b="1" i="1" u="sng"/>
              <a:t>This is </a:t>
            </a:r>
            <a:r>
              <a:rPr lang="it-IT" b="1" i="1" u="sng">
                <a:solidFill>
                  <a:srgbClr val="FF0000"/>
                </a:solidFill>
              </a:rPr>
              <a:t>primarily caused by anode linearity characteristics</a:t>
            </a:r>
            <a:r>
              <a:rPr lang="it-IT" b="1" i="1" u="sng"/>
              <a:t>,</a:t>
            </a:r>
            <a:r>
              <a:rPr lang="it-IT" b="1"/>
              <a:t> but it may also be affected </a:t>
            </a:r>
            <a:r>
              <a:rPr lang="it-IT" b="1">
                <a:solidFill>
                  <a:srgbClr val="FF0000"/>
                </a:solidFill>
              </a:rPr>
              <a:t>by cathode linearity </a:t>
            </a:r>
            <a:r>
              <a:rPr lang="it-IT" b="1"/>
              <a:t>characteristics when a photomultiplier tube with a transmission mode photocathode is operated at a low supply voltage and large current. </a:t>
            </a:r>
          </a:p>
        </p:txBody>
      </p:sp>
      <p:pic>
        <p:nvPicPr>
          <p:cNvPr id="4" name="Immagine 3"/>
          <p:cNvPicPr>
            <a:picLocks noChangeAspect="1"/>
          </p:cNvPicPr>
          <p:nvPr/>
        </p:nvPicPr>
        <p:blipFill>
          <a:blip r:embed="rId2"/>
          <a:stretch>
            <a:fillRect/>
          </a:stretch>
        </p:blipFill>
        <p:spPr>
          <a:xfrm>
            <a:off x="257632" y="2247900"/>
            <a:ext cx="6447984" cy="2898336"/>
          </a:xfrm>
          <a:prstGeom prst="rect">
            <a:avLst/>
          </a:prstGeom>
        </p:spPr>
      </p:pic>
      <p:sp>
        <p:nvSpPr>
          <p:cNvPr id="5" name="Rettangolo 4"/>
          <p:cNvSpPr/>
          <p:nvPr/>
        </p:nvSpPr>
        <p:spPr>
          <a:xfrm>
            <a:off x="6663642" y="2921169"/>
            <a:ext cx="2492990" cy="1200329"/>
          </a:xfrm>
          <a:prstGeom prst="rect">
            <a:avLst/>
          </a:prstGeom>
        </p:spPr>
        <p:txBody>
          <a:bodyPr wrap="none">
            <a:spAutoFit/>
          </a:bodyPr>
          <a:lstStyle/>
          <a:p>
            <a:r>
              <a:rPr lang="it-IT" b="1"/>
              <a:t>Photocathode materials</a:t>
            </a:r>
          </a:p>
          <a:p>
            <a:r>
              <a:rPr lang="it-IT" b="1"/>
              <a:t>and cathode linearity</a:t>
            </a:r>
          </a:p>
          <a:p>
            <a:r>
              <a:rPr lang="it-IT" b="1"/>
              <a:t>limits for transmission </a:t>
            </a:r>
          </a:p>
          <a:p>
            <a:r>
              <a:rPr lang="it-IT" b="1"/>
              <a:t>mode photocathodes</a:t>
            </a:r>
          </a:p>
        </p:txBody>
      </p:sp>
      <p:sp>
        <p:nvSpPr>
          <p:cNvPr id="6" name="Rettangolo 5"/>
          <p:cNvSpPr/>
          <p:nvPr/>
        </p:nvSpPr>
        <p:spPr>
          <a:xfrm>
            <a:off x="186285" y="5068833"/>
            <a:ext cx="8856131" cy="1754327"/>
          </a:xfrm>
          <a:prstGeom prst="rect">
            <a:avLst/>
          </a:prstGeom>
        </p:spPr>
        <p:txBody>
          <a:bodyPr wrap="square">
            <a:spAutoFit/>
          </a:bodyPr>
          <a:lstStyle/>
          <a:p>
            <a:pPr algn="just"/>
            <a:r>
              <a:rPr lang="it-IT" b="1" u="sng"/>
              <a:t>In the </a:t>
            </a:r>
            <a:r>
              <a:rPr lang="it-IT" b="1" u="sng">
                <a:solidFill>
                  <a:srgbClr val="FF0000"/>
                </a:solidFill>
              </a:rPr>
              <a:t>reflection mode photocathodes which are formed on a metal plate have a low resistivity, the linearity will not be a problem.</a:t>
            </a:r>
            <a:r>
              <a:rPr lang="it-IT" b="1" u="sng"/>
              <a:t> </a:t>
            </a:r>
            <a:r>
              <a:rPr lang="it-IT" b="1"/>
              <a:t>To reduce the effects of photocathode resistivity on the device linearity, it is recommended to apply a voltage of 50 to 300 volts between the photocathode and the first dynode. For </a:t>
            </a:r>
            <a:r>
              <a:rPr lang="it-IT" b="1" i="1" u="sng">
                <a:solidFill>
                  <a:srgbClr val="FF0000"/>
                </a:solidFill>
              </a:rPr>
              <a:t>semiconductors, the photocathode surface resistivity increases as the temperature decreases. </a:t>
            </a:r>
            <a:r>
              <a:rPr lang="it-IT" b="1"/>
              <a:t>Thus, consideration must be done on the photocathode resistivity when cooling the photomultiplier tube.</a:t>
            </a:r>
          </a:p>
        </p:txBody>
      </p:sp>
    </p:spTree>
    <p:extLst>
      <p:ext uri="{BB962C8B-B14F-4D97-AF65-F5344CB8AC3E}">
        <p14:creationId xmlns:p14="http://schemas.microsoft.com/office/powerpoint/2010/main" val="61316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 y="200968"/>
            <a:ext cx="8559800" cy="830997"/>
          </a:xfrm>
          <a:prstGeom prst="rect">
            <a:avLst/>
          </a:prstGeom>
        </p:spPr>
        <p:txBody>
          <a:bodyPr wrap="square">
            <a:spAutoFit/>
          </a:bodyPr>
          <a:lstStyle/>
          <a:p>
            <a:pPr algn="ctr"/>
            <a:r>
              <a:rPr lang="it-IT" sz="2400"/>
              <a:t>The spectral sensitivity characteristic does not vary much with temperature. </a:t>
            </a:r>
          </a:p>
        </p:txBody>
      </p:sp>
      <p:pic>
        <p:nvPicPr>
          <p:cNvPr id="3" name="Immagine 2"/>
          <p:cNvPicPr>
            <a:picLocks noChangeAspect="1"/>
          </p:cNvPicPr>
          <p:nvPr/>
        </p:nvPicPr>
        <p:blipFill>
          <a:blip r:embed="rId2"/>
          <a:stretch>
            <a:fillRect/>
          </a:stretch>
        </p:blipFill>
        <p:spPr>
          <a:xfrm>
            <a:off x="1612900" y="1358899"/>
            <a:ext cx="5676900" cy="4599007"/>
          </a:xfrm>
          <a:prstGeom prst="rect">
            <a:avLst/>
          </a:prstGeom>
          <a:ln>
            <a:solidFill>
              <a:srgbClr val="000000"/>
            </a:solidFill>
          </a:ln>
        </p:spPr>
      </p:pic>
    </p:spTree>
    <p:extLst>
      <p:ext uri="{BB962C8B-B14F-4D97-AF65-F5344CB8AC3E}">
        <p14:creationId xmlns:p14="http://schemas.microsoft.com/office/powerpoint/2010/main" val="2707752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86271" y="162988"/>
            <a:ext cx="3725333" cy="3301416"/>
          </a:xfrm>
          <a:prstGeom prst="rect">
            <a:avLst/>
          </a:prstGeom>
          <a:ln>
            <a:solidFill>
              <a:srgbClr val="000000"/>
            </a:solidFill>
          </a:ln>
        </p:spPr>
      </p:pic>
      <p:pic>
        <p:nvPicPr>
          <p:cNvPr id="7" name="Immagine 6"/>
          <p:cNvPicPr>
            <a:picLocks noChangeAspect="1"/>
          </p:cNvPicPr>
          <p:nvPr/>
        </p:nvPicPr>
        <p:blipFill>
          <a:blip r:embed="rId3"/>
          <a:stretch>
            <a:fillRect/>
          </a:stretch>
        </p:blipFill>
        <p:spPr>
          <a:xfrm>
            <a:off x="5257800" y="86787"/>
            <a:ext cx="3801533" cy="5673930"/>
          </a:xfrm>
          <a:prstGeom prst="rect">
            <a:avLst/>
          </a:prstGeom>
          <a:ln>
            <a:solidFill>
              <a:srgbClr val="000000"/>
            </a:solidFill>
          </a:ln>
        </p:spPr>
      </p:pic>
      <p:sp>
        <p:nvSpPr>
          <p:cNvPr id="11" name="Rettangolo 10"/>
          <p:cNvSpPr/>
          <p:nvPr/>
        </p:nvSpPr>
        <p:spPr>
          <a:xfrm>
            <a:off x="101661" y="3429650"/>
            <a:ext cx="4148667" cy="1754327"/>
          </a:xfrm>
          <a:prstGeom prst="rect">
            <a:avLst/>
          </a:prstGeom>
        </p:spPr>
        <p:txBody>
          <a:bodyPr wrap="square">
            <a:spAutoFit/>
          </a:bodyPr>
          <a:lstStyle/>
          <a:p>
            <a:pPr algn="just"/>
            <a:r>
              <a:rPr lang="it-IT" b="1"/>
              <a:t>A circular cathode of uniform sensitivity, uniformly illuminated and emitting</a:t>
            </a:r>
          </a:p>
          <a:p>
            <a:pPr algn="just"/>
            <a:r>
              <a:rPr lang="it-IT" b="1"/>
              <a:t>a total current Ik.</a:t>
            </a:r>
            <a:r>
              <a:rPr lang="it-IT"/>
              <a:t> Let R be its surface resistivity (the bulk resistivity divided by the thickness); the potential difference between the centre and the edge is then: </a:t>
            </a:r>
          </a:p>
        </p:txBody>
      </p:sp>
      <p:pic>
        <p:nvPicPr>
          <p:cNvPr id="12" name="Immagine 11"/>
          <p:cNvPicPr>
            <a:picLocks noChangeAspect="1"/>
          </p:cNvPicPr>
          <p:nvPr/>
        </p:nvPicPr>
        <p:blipFill>
          <a:blip r:embed="rId4"/>
          <a:stretch>
            <a:fillRect/>
          </a:stretch>
        </p:blipFill>
        <p:spPr>
          <a:xfrm>
            <a:off x="3640722" y="5003432"/>
            <a:ext cx="1363133" cy="629138"/>
          </a:xfrm>
          <a:prstGeom prst="rect">
            <a:avLst/>
          </a:prstGeom>
        </p:spPr>
      </p:pic>
      <p:sp>
        <p:nvSpPr>
          <p:cNvPr id="13" name="Rettangolo 12"/>
          <p:cNvSpPr/>
          <p:nvPr/>
        </p:nvSpPr>
        <p:spPr>
          <a:xfrm>
            <a:off x="67795" y="5429562"/>
            <a:ext cx="4013200" cy="1477328"/>
          </a:xfrm>
          <a:prstGeom prst="rect">
            <a:avLst/>
          </a:prstGeom>
        </p:spPr>
        <p:txBody>
          <a:bodyPr wrap="square">
            <a:spAutoFit/>
          </a:bodyPr>
          <a:lstStyle/>
          <a:p>
            <a:pPr algn="just"/>
            <a:r>
              <a:rPr lang="it-IT" b="1">
                <a:solidFill>
                  <a:srgbClr val="FF0000"/>
                </a:solidFill>
              </a:rPr>
              <a:t>If it exceeds a few volts, this potential difference increases the input-system convergence and </a:t>
            </a:r>
            <a:r>
              <a:rPr lang="it-IT" b="1" i="1" u="sng">
                <a:solidFill>
                  <a:srgbClr val="FF0000"/>
                </a:solidFill>
              </a:rPr>
              <a:t>causes loss of electrons emitted from the cathode edge.</a:t>
            </a:r>
          </a:p>
        </p:txBody>
      </p:sp>
      <p:sp>
        <p:nvSpPr>
          <p:cNvPr id="14" name="Rettangolo 13"/>
          <p:cNvSpPr/>
          <p:nvPr/>
        </p:nvSpPr>
        <p:spPr>
          <a:xfrm>
            <a:off x="5367906" y="5834686"/>
            <a:ext cx="3454343" cy="923330"/>
          </a:xfrm>
          <a:prstGeom prst="rect">
            <a:avLst/>
          </a:prstGeom>
          <a:ln>
            <a:solidFill>
              <a:srgbClr val="000000"/>
            </a:solidFill>
          </a:ln>
        </p:spPr>
        <p:txBody>
          <a:bodyPr wrap="square">
            <a:spAutoFit/>
          </a:bodyPr>
          <a:lstStyle/>
          <a:p>
            <a:pPr algn="just"/>
            <a:r>
              <a:rPr lang="it-IT" b="1"/>
              <a:t>Surface resistivities of three photoemissive materials as func- tions of temperature</a:t>
            </a:r>
          </a:p>
        </p:txBody>
      </p:sp>
    </p:spTree>
    <p:extLst>
      <p:ext uri="{BB962C8B-B14F-4D97-AF65-F5344CB8AC3E}">
        <p14:creationId xmlns:p14="http://schemas.microsoft.com/office/powerpoint/2010/main" val="2589406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9333" y="170303"/>
            <a:ext cx="8839200" cy="1200329"/>
          </a:xfrm>
          <a:prstGeom prst="rect">
            <a:avLst/>
          </a:prstGeom>
        </p:spPr>
        <p:txBody>
          <a:bodyPr wrap="square">
            <a:spAutoFit/>
          </a:bodyPr>
          <a:lstStyle/>
          <a:p>
            <a:pPr algn="just"/>
            <a:r>
              <a:rPr lang="it-IT" b="1"/>
              <a:t>In applications handling a fast pulsed output with a rise time of less than 10 nanoseconds, inserting damping resistors R10 into the last dynode and if necessary, R9 into the next to last dynode can reduce ringing in the output waveform. As damping resistors, noninduction type resistors of about 10 to 200 ohms are used. </a:t>
            </a:r>
          </a:p>
        </p:txBody>
      </p:sp>
      <p:pic>
        <p:nvPicPr>
          <p:cNvPr id="3" name="Immagine 2"/>
          <p:cNvPicPr>
            <a:picLocks noChangeAspect="1"/>
          </p:cNvPicPr>
          <p:nvPr/>
        </p:nvPicPr>
        <p:blipFill>
          <a:blip r:embed="rId2"/>
          <a:stretch>
            <a:fillRect/>
          </a:stretch>
        </p:blipFill>
        <p:spPr>
          <a:xfrm>
            <a:off x="473411" y="1644711"/>
            <a:ext cx="8179522" cy="4339268"/>
          </a:xfrm>
          <a:prstGeom prst="rect">
            <a:avLst/>
          </a:prstGeom>
          <a:ln>
            <a:solidFill>
              <a:schemeClr val="tx1"/>
            </a:solidFill>
          </a:ln>
        </p:spPr>
      </p:pic>
      <p:sp>
        <p:nvSpPr>
          <p:cNvPr id="4" name="Rettangolo 3"/>
          <p:cNvSpPr/>
          <p:nvPr/>
        </p:nvSpPr>
        <p:spPr>
          <a:xfrm>
            <a:off x="2406508" y="6186102"/>
            <a:ext cx="4943330" cy="461665"/>
          </a:xfrm>
          <a:prstGeom prst="rect">
            <a:avLst/>
          </a:prstGeom>
        </p:spPr>
        <p:txBody>
          <a:bodyPr wrap="none">
            <a:spAutoFit/>
          </a:bodyPr>
          <a:lstStyle/>
          <a:p>
            <a:r>
              <a:rPr lang="it-IT" sz="2400" b="1"/>
              <a:t>Effect of damping resistors on ringing</a:t>
            </a:r>
            <a:endParaRPr lang="it-IT" sz="2400"/>
          </a:p>
        </p:txBody>
      </p:sp>
    </p:spTree>
    <p:extLst>
      <p:ext uri="{BB962C8B-B14F-4D97-AF65-F5344CB8AC3E}">
        <p14:creationId xmlns:p14="http://schemas.microsoft.com/office/powerpoint/2010/main" val="246427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3209" y="302681"/>
            <a:ext cx="5384800" cy="3238500"/>
          </a:xfrm>
          <a:prstGeom prst="rect">
            <a:avLst/>
          </a:prstGeom>
        </p:spPr>
      </p:pic>
      <p:pic>
        <p:nvPicPr>
          <p:cNvPr id="3" name="Immagine 2"/>
          <p:cNvPicPr>
            <a:picLocks noChangeAspect="1"/>
          </p:cNvPicPr>
          <p:nvPr/>
        </p:nvPicPr>
        <p:blipFill>
          <a:blip r:embed="rId3"/>
          <a:stretch>
            <a:fillRect/>
          </a:stretch>
        </p:blipFill>
        <p:spPr>
          <a:xfrm>
            <a:off x="351370" y="3302000"/>
            <a:ext cx="4965700" cy="3556000"/>
          </a:xfrm>
          <a:prstGeom prst="rect">
            <a:avLst/>
          </a:prstGeom>
        </p:spPr>
      </p:pic>
      <p:sp>
        <p:nvSpPr>
          <p:cNvPr id="4" name="Rettangolo 3"/>
          <p:cNvSpPr/>
          <p:nvPr/>
        </p:nvSpPr>
        <p:spPr>
          <a:xfrm>
            <a:off x="5875867" y="718232"/>
            <a:ext cx="2946400" cy="2031325"/>
          </a:xfrm>
          <a:prstGeom prst="rect">
            <a:avLst/>
          </a:prstGeom>
          <a:ln>
            <a:solidFill>
              <a:srgbClr val="000000"/>
            </a:solidFill>
          </a:ln>
        </p:spPr>
        <p:txBody>
          <a:bodyPr wrap="square">
            <a:spAutoFit/>
          </a:bodyPr>
          <a:lstStyle/>
          <a:p>
            <a:pPr algn="just"/>
            <a:r>
              <a:rPr lang="it-IT"/>
              <a:t>Relative distribution of photoelectron energies, Eph, from a layer of SbKCs at 290 K, for incident photon energies (a) from 2.15 eV to 3.06 eV, and (b) from 4.28 eV to 5.12 eV</a:t>
            </a:r>
          </a:p>
        </p:txBody>
      </p:sp>
      <p:sp>
        <p:nvSpPr>
          <p:cNvPr id="5" name="Rettangolo 4"/>
          <p:cNvSpPr/>
          <p:nvPr/>
        </p:nvSpPr>
        <p:spPr>
          <a:xfrm>
            <a:off x="5740400" y="4363999"/>
            <a:ext cx="3081867" cy="2031325"/>
          </a:xfrm>
          <a:prstGeom prst="rect">
            <a:avLst/>
          </a:prstGeom>
          <a:ln>
            <a:solidFill>
              <a:srgbClr val="000000"/>
            </a:solidFill>
          </a:ln>
        </p:spPr>
        <p:txBody>
          <a:bodyPr wrap="square">
            <a:spAutoFit/>
          </a:bodyPr>
          <a:lstStyle/>
          <a:p>
            <a:pPr algn="just"/>
            <a:r>
              <a:rPr lang="it-IT"/>
              <a:t>Photoelectron energy distribution (in electrons per photon per eV) from a layer of GaAs(Cs) for incident-photon energies (a) from 1.4 eV to 2.2 eV, and (b) from 1.8 eV to 3.2 eV</a:t>
            </a:r>
          </a:p>
        </p:txBody>
      </p:sp>
      <p:sp>
        <p:nvSpPr>
          <p:cNvPr id="6" name="CasellaDiTesto 5"/>
          <p:cNvSpPr txBox="1"/>
          <p:nvPr/>
        </p:nvSpPr>
        <p:spPr>
          <a:xfrm>
            <a:off x="5740400" y="3776136"/>
            <a:ext cx="813920" cy="523220"/>
          </a:xfrm>
          <a:prstGeom prst="rect">
            <a:avLst/>
          </a:prstGeom>
          <a:noFill/>
          <a:ln>
            <a:solidFill>
              <a:srgbClr val="000000"/>
            </a:solidFill>
          </a:ln>
        </p:spPr>
        <p:txBody>
          <a:bodyPr wrap="none" rtlCol="0">
            <a:spAutoFit/>
          </a:bodyPr>
          <a:lstStyle/>
          <a:p>
            <a:r>
              <a:rPr lang="it-IT" sz="2800" b="1"/>
              <a:t>NEA</a:t>
            </a:r>
          </a:p>
        </p:txBody>
      </p:sp>
      <p:sp>
        <p:nvSpPr>
          <p:cNvPr id="7" name="CasellaDiTesto 6"/>
          <p:cNvSpPr txBox="1"/>
          <p:nvPr/>
        </p:nvSpPr>
        <p:spPr>
          <a:xfrm>
            <a:off x="5875867" y="66040"/>
            <a:ext cx="3004824" cy="523220"/>
          </a:xfrm>
          <a:prstGeom prst="rect">
            <a:avLst/>
          </a:prstGeom>
          <a:noFill/>
        </p:spPr>
        <p:txBody>
          <a:bodyPr wrap="none" rtlCol="0">
            <a:spAutoFit/>
          </a:bodyPr>
          <a:lstStyle/>
          <a:p>
            <a:r>
              <a:rPr lang="it-IT" sz="2800" b="1"/>
              <a:t>Time characteristic</a:t>
            </a:r>
          </a:p>
        </p:txBody>
      </p:sp>
      <p:sp>
        <p:nvSpPr>
          <p:cNvPr id="8" name="CasellaDiTesto 7"/>
          <p:cNvSpPr txBox="1"/>
          <p:nvPr/>
        </p:nvSpPr>
        <p:spPr>
          <a:xfrm>
            <a:off x="6966451" y="3302000"/>
            <a:ext cx="1518414" cy="461665"/>
          </a:xfrm>
          <a:prstGeom prst="rect">
            <a:avLst/>
          </a:prstGeom>
          <a:noFill/>
          <a:ln>
            <a:solidFill>
              <a:schemeClr val="tx1"/>
            </a:solidFill>
          </a:ln>
        </p:spPr>
        <p:txBody>
          <a:bodyPr wrap="none" rtlCol="0">
            <a:spAutoFit/>
          </a:bodyPr>
          <a:lstStyle/>
          <a:p>
            <a:r>
              <a:rPr lang="it-IT" sz="2400" b="1"/>
              <a:t>E</a:t>
            </a:r>
            <a:r>
              <a:rPr lang="it-IT" sz="2400" b="1" baseline="-25000"/>
              <a:t>phe</a:t>
            </a:r>
            <a:r>
              <a:rPr lang="it-IT" sz="2400" b="1"/>
              <a:t> vs. E</a:t>
            </a:r>
            <a:r>
              <a:rPr lang="it-IT" sz="2400" b="1" baseline="-25000"/>
              <a:t>ph</a:t>
            </a:r>
          </a:p>
        </p:txBody>
      </p:sp>
    </p:spTree>
    <p:extLst>
      <p:ext uri="{BB962C8B-B14F-4D97-AF65-F5344CB8AC3E}">
        <p14:creationId xmlns:p14="http://schemas.microsoft.com/office/powerpoint/2010/main" val="1695045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810923" y="33875"/>
            <a:ext cx="3004824" cy="523220"/>
          </a:xfrm>
          <a:prstGeom prst="rect">
            <a:avLst/>
          </a:prstGeom>
          <a:noFill/>
        </p:spPr>
        <p:txBody>
          <a:bodyPr wrap="none" rtlCol="0">
            <a:spAutoFit/>
          </a:bodyPr>
          <a:lstStyle/>
          <a:p>
            <a:r>
              <a:rPr lang="it-IT" sz="2800" b="1"/>
              <a:t>Time characteristic</a:t>
            </a:r>
          </a:p>
        </p:txBody>
      </p:sp>
      <p:sp>
        <p:nvSpPr>
          <p:cNvPr id="3" name="Rettangolo 2"/>
          <p:cNvSpPr/>
          <p:nvPr/>
        </p:nvSpPr>
        <p:spPr>
          <a:xfrm>
            <a:off x="135467" y="576598"/>
            <a:ext cx="8873066" cy="1477328"/>
          </a:xfrm>
          <a:prstGeom prst="rect">
            <a:avLst/>
          </a:prstGeom>
        </p:spPr>
        <p:txBody>
          <a:bodyPr wrap="square">
            <a:spAutoFit/>
          </a:bodyPr>
          <a:lstStyle/>
          <a:p>
            <a:pPr algn="just"/>
            <a:r>
              <a:rPr lang="it-IT" b="1"/>
              <a:t>The time response is determined primarily by the </a:t>
            </a:r>
            <a:r>
              <a:rPr lang="it-IT" b="1">
                <a:solidFill>
                  <a:srgbClr val="FF0000"/>
                </a:solidFill>
              </a:rPr>
              <a:t>transit time required for the photoelectrons emitted from the photocathode to reach the anode </a:t>
            </a:r>
            <a:r>
              <a:rPr lang="it-IT" b="1"/>
              <a:t>after being multiplied as well as the transit time difference between each photoelectron. </a:t>
            </a:r>
            <a:r>
              <a:rPr lang="it-IT" b="1" u="sng"/>
              <a:t>Accordingly, fast response photomultiplier tubes are designed to have a spherical inner window and carefully engineered electrodes so that the transit time difference can be minimized.</a:t>
            </a:r>
          </a:p>
        </p:txBody>
      </p:sp>
      <p:pic>
        <p:nvPicPr>
          <p:cNvPr id="4" name="Immagine 3"/>
          <p:cNvPicPr>
            <a:picLocks noChangeAspect="1"/>
          </p:cNvPicPr>
          <p:nvPr/>
        </p:nvPicPr>
        <p:blipFill>
          <a:blip r:embed="rId2"/>
          <a:stretch>
            <a:fillRect/>
          </a:stretch>
        </p:blipFill>
        <p:spPr>
          <a:xfrm>
            <a:off x="895151" y="1981204"/>
            <a:ext cx="7385248" cy="2369203"/>
          </a:xfrm>
          <a:prstGeom prst="rect">
            <a:avLst/>
          </a:prstGeom>
        </p:spPr>
      </p:pic>
      <p:sp>
        <p:nvSpPr>
          <p:cNvPr id="5" name="Rettangolo 4"/>
          <p:cNvSpPr/>
          <p:nvPr/>
        </p:nvSpPr>
        <p:spPr>
          <a:xfrm>
            <a:off x="135467" y="4377407"/>
            <a:ext cx="8873066" cy="1200329"/>
          </a:xfrm>
          <a:prstGeom prst="rect">
            <a:avLst/>
          </a:prstGeom>
        </p:spPr>
        <p:txBody>
          <a:bodyPr wrap="square">
            <a:spAutoFit/>
          </a:bodyPr>
          <a:lstStyle/>
          <a:p>
            <a:pPr algn="just"/>
            <a:r>
              <a:rPr lang="it-IT" b="1"/>
              <a:t>lists the timing characteristics of 2-inch diameter head-on photomultiplier tubes categorized by their dynode type. As can be seen from the table, </a:t>
            </a:r>
            <a:r>
              <a:rPr lang="it-IT" b="1">
                <a:solidFill>
                  <a:srgbClr val="FF0000"/>
                </a:solidFill>
              </a:rPr>
              <a:t>the linear-focused type and metal channel type exhibit the best time characteristics</a:t>
            </a:r>
            <a:r>
              <a:rPr lang="it-IT" b="1"/>
              <a:t>, while the box-and-grid and venetian blind types display rather poor properties.</a:t>
            </a:r>
          </a:p>
        </p:txBody>
      </p:sp>
      <p:sp>
        <p:nvSpPr>
          <p:cNvPr id="6" name="Rettangolo 5"/>
          <p:cNvSpPr/>
          <p:nvPr/>
        </p:nvSpPr>
        <p:spPr>
          <a:xfrm>
            <a:off x="575733" y="5635571"/>
            <a:ext cx="7907867" cy="1015663"/>
          </a:xfrm>
          <a:prstGeom prst="rect">
            <a:avLst/>
          </a:prstGeom>
          <a:ln>
            <a:solidFill>
              <a:srgbClr val="000000"/>
            </a:solidFill>
          </a:ln>
        </p:spPr>
        <p:txBody>
          <a:bodyPr wrap="square">
            <a:spAutoFit/>
          </a:bodyPr>
          <a:lstStyle/>
          <a:p>
            <a:r>
              <a:rPr lang="it-IT" sz="2000" b="1"/>
              <a:t>Transit-time fluctuations in the cathode/first-dynode space have two components: </a:t>
            </a:r>
            <a:r>
              <a:rPr lang="it-IT" sz="2000" b="1" u="sng">
                <a:solidFill>
                  <a:srgbClr val="FF0000"/>
                </a:solidFill>
              </a:rPr>
              <a:t>a </a:t>
            </a:r>
            <a:r>
              <a:rPr lang="it-IT" sz="2000" b="1" i="1" u="sng">
                <a:solidFill>
                  <a:srgbClr val="FF0000"/>
                </a:solidFill>
              </a:rPr>
              <a:t>chromatic </a:t>
            </a:r>
            <a:r>
              <a:rPr lang="it-IT" sz="2000" b="1" u="sng">
                <a:solidFill>
                  <a:srgbClr val="FF0000"/>
                </a:solidFill>
              </a:rPr>
              <a:t>one </a:t>
            </a:r>
            <a:r>
              <a:rPr lang="it-IT" sz="2000" b="1"/>
              <a:t>due to the </a:t>
            </a:r>
            <a:r>
              <a:rPr lang="it-IT" sz="2000" b="1" u="sng"/>
              <a:t>spread of photoelectron initial velocities</a:t>
            </a:r>
            <a:r>
              <a:rPr lang="it-IT" sz="2000" b="1"/>
              <a:t>, and </a:t>
            </a:r>
            <a:r>
              <a:rPr lang="it-IT" sz="2000" b="1" u="sng">
                <a:solidFill>
                  <a:srgbClr val="FF0000"/>
                </a:solidFill>
              </a:rPr>
              <a:t>a </a:t>
            </a:r>
            <a:r>
              <a:rPr lang="it-IT" sz="2000" b="1" i="1" u="sng">
                <a:solidFill>
                  <a:srgbClr val="FF0000"/>
                </a:solidFill>
              </a:rPr>
              <a:t>geometric </a:t>
            </a:r>
            <a:r>
              <a:rPr lang="it-IT" sz="2000" b="1" u="sng">
                <a:solidFill>
                  <a:srgbClr val="FF0000"/>
                </a:solidFill>
              </a:rPr>
              <a:t>one </a:t>
            </a:r>
            <a:r>
              <a:rPr lang="it-IT" sz="2000" b="1" u="sng"/>
              <a:t>due to path-length differences.</a:t>
            </a:r>
          </a:p>
        </p:txBody>
      </p:sp>
    </p:spTree>
    <p:extLst>
      <p:ext uri="{BB962C8B-B14F-4D97-AF65-F5344CB8AC3E}">
        <p14:creationId xmlns:p14="http://schemas.microsoft.com/office/powerpoint/2010/main" val="170908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9105" y="199279"/>
            <a:ext cx="8349612" cy="461665"/>
          </a:xfrm>
          <a:prstGeom prst="rect">
            <a:avLst/>
          </a:prstGeom>
          <a:ln>
            <a:solidFill>
              <a:srgbClr val="000000"/>
            </a:solidFill>
          </a:ln>
        </p:spPr>
        <p:txBody>
          <a:bodyPr wrap="none">
            <a:spAutoFit/>
          </a:bodyPr>
          <a:lstStyle/>
          <a:p>
            <a:r>
              <a:rPr lang="it-IT" sz="2400"/>
              <a:t>Circular-cage, box-and-grid, and linear-focused dynode structures</a:t>
            </a:r>
          </a:p>
        </p:txBody>
      </p:sp>
      <p:pic>
        <p:nvPicPr>
          <p:cNvPr id="3" name="Immagine 2"/>
          <p:cNvPicPr>
            <a:picLocks noChangeAspect="1"/>
          </p:cNvPicPr>
          <p:nvPr/>
        </p:nvPicPr>
        <p:blipFill>
          <a:blip r:embed="rId2"/>
          <a:stretch>
            <a:fillRect/>
          </a:stretch>
        </p:blipFill>
        <p:spPr>
          <a:xfrm>
            <a:off x="50572" y="1034875"/>
            <a:ext cx="3963447" cy="2414705"/>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4132177" y="1034876"/>
            <a:ext cx="4943616" cy="2414704"/>
          </a:xfrm>
          <a:prstGeom prst="rect">
            <a:avLst/>
          </a:prstGeom>
          <a:ln>
            <a:solidFill>
              <a:srgbClr val="000000"/>
            </a:solidFill>
          </a:ln>
        </p:spPr>
      </p:pic>
      <p:pic>
        <p:nvPicPr>
          <p:cNvPr id="5" name="Immagine 4"/>
          <p:cNvPicPr>
            <a:picLocks noChangeAspect="1"/>
          </p:cNvPicPr>
          <p:nvPr/>
        </p:nvPicPr>
        <p:blipFill>
          <a:blip r:embed="rId4"/>
          <a:stretch>
            <a:fillRect/>
          </a:stretch>
        </p:blipFill>
        <p:spPr>
          <a:xfrm>
            <a:off x="59931" y="4249255"/>
            <a:ext cx="7503403" cy="2430347"/>
          </a:xfrm>
          <a:prstGeom prst="rect">
            <a:avLst/>
          </a:prstGeom>
          <a:ln>
            <a:solidFill>
              <a:srgbClr val="000000"/>
            </a:solidFill>
          </a:ln>
        </p:spPr>
      </p:pic>
      <p:sp>
        <p:nvSpPr>
          <p:cNvPr id="6" name="Rettangolo 5"/>
          <p:cNvSpPr/>
          <p:nvPr/>
        </p:nvSpPr>
        <p:spPr>
          <a:xfrm>
            <a:off x="137147" y="3518713"/>
            <a:ext cx="1907230" cy="646331"/>
          </a:xfrm>
          <a:prstGeom prst="rect">
            <a:avLst/>
          </a:prstGeom>
          <a:ln>
            <a:solidFill>
              <a:srgbClr val="000000"/>
            </a:solidFill>
          </a:ln>
        </p:spPr>
        <p:txBody>
          <a:bodyPr wrap="none">
            <a:spAutoFit/>
          </a:bodyPr>
          <a:lstStyle/>
          <a:p>
            <a:pPr algn="ctr"/>
            <a:r>
              <a:rPr lang="it-IT" b="1"/>
              <a:t>Circular-cage type</a:t>
            </a:r>
          </a:p>
          <a:p>
            <a:pPr algn="ctr"/>
            <a:r>
              <a:rPr lang="it-IT" b="1"/>
              <a:t>side-on type</a:t>
            </a:r>
            <a:endParaRPr lang="it-IT"/>
          </a:p>
        </p:txBody>
      </p:sp>
      <p:sp>
        <p:nvSpPr>
          <p:cNvPr id="7" name="Rettangolo 6"/>
          <p:cNvSpPr/>
          <p:nvPr/>
        </p:nvSpPr>
        <p:spPr>
          <a:xfrm>
            <a:off x="4130396" y="3550073"/>
            <a:ext cx="1941557" cy="584776"/>
          </a:xfrm>
          <a:prstGeom prst="rect">
            <a:avLst/>
          </a:prstGeom>
          <a:ln>
            <a:solidFill>
              <a:srgbClr val="000000"/>
            </a:solidFill>
          </a:ln>
        </p:spPr>
        <p:txBody>
          <a:bodyPr wrap="none">
            <a:spAutoFit/>
          </a:bodyPr>
          <a:lstStyle/>
          <a:p>
            <a:pPr algn="ctr"/>
            <a:r>
              <a:rPr lang="it-IT" sz="1600" b="1">
                <a:effectLst/>
                <a:latin typeface="Helvetica"/>
              </a:rPr>
              <a:t>Box-and-grid type</a:t>
            </a:r>
          </a:p>
          <a:p>
            <a:pPr algn="ctr"/>
            <a:r>
              <a:rPr lang="it-IT" sz="1600" b="1">
                <a:latin typeface="Helvetica"/>
              </a:rPr>
              <a:t>head-on type</a:t>
            </a:r>
            <a:r>
              <a:rPr lang="it-IT" sz="1600" b="1">
                <a:effectLst/>
                <a:latin typeface="Helvetica"/>
              </a:rPr>
              <a:t> </a:t>
            </a:r>
            <a:endParaRPr lang="it-IT" sz="1600"/>
          </a:p>
        </p:txBody>
      </p:sp>
      <p:sp>
        <p:nvSpPr>
          <p:cNvPr id="8" name="Rettangolo 7"/>
          <p:cNvSpPr/>
          <p:nvPr/>
        </p:nvSpPr>
        <p:spPr>
          <a:xfrm>
            <a:off x="7793170" y="4464022"/>
            <a:ext cx="1069674" cy="923330"/>
          </a:xfrm>
          <a:prstGeom prst="rect">
            <a:avLst/>
          </a:prstGeom>
          <a:ln>
            <a:solidFill>
              <a:srgbClr val="000000"/>
            </a:solidFill>
          </a:ln>
        </p:spPr>
        <p:txBody>
          <a:bodyPr wrap="none">
            <a:spAutoFit/>
          </a:bodyPr>
          <a:lstStyle/>
          <a:p>
            <a:r>
              <a:rPr lang="it-IT" b="1">
                <a:effectLst/>
                <a:latin typeface="Helvetica"/>
              </a:rPr>
              <a:t>Linear-</a:t>
            </a:r>
          </a:p>
          <a:p>
            <a:r>
              <a:rPr lang="it-IT" b="1">
                <a:effectLst/>
                <a:latin typeface="Helvetica"/>
              </a:rPr>
              <a:t>focused </a:t>
            </a:r>
          </a:p>
          <a:p>
            <a:r>
              <a:rPr lang="it-IT" b="1">
                <a:effectLst/>
                <a:latin typeface="Helvetica"/>
              </a:rPr>
              <a:t>type </a:t>
            </a:r>
            <a:endParaRPr lang="it-IT"/>
          </a:p>
        </p:txBody>
      </p:sp>
      <p:sp>
        <p:nvSpPr>
          <p:cNvPr id="10" name="CasellaDiTesto 9"/>
          <p:cNvSpPr txBox="1"/>
          <p:nvPr/>
        </p:nvSpPr>
        <p:spPr>
          <a:xfrm>
            <a:off x="3269823" y="625498"/>
            <a:ext cx="2217349" cy="400110"/>
          </a:xfrm>
          <a:prstGeom prst="rect">
            <a:avLst/>
          </a:prstGeom>
          <a:noFill/>
        </p:spPr>
        <p:txBody>
          <a:bodyPr wrap="none" rtlCol="0">
            <a:spAutoFit/>
          </a:bodyPr>
          <a:lstStyle/>
          <a:p>
            <a:r>
              <a:rPr lang="it-IT" sz="2000" b="1"/>
              <a:t>transmission mode</a:t>
            </a:r>
          </a:p>
        </p:txBody>
      </p:sp>
      <p:sp>
        <p:nvSpPr>
          <p:cNvPr id="11" name="CasellaDiTesto 10"/>
          <p:cNvSpPr txBox="1"/>
          <p:nvPr/>
        </p:nvSpPr>
        <p:spPr>
          <a:xfrm>
            <a:off x="199304" y="6190589"/>
            <a:ext cx="1608133" cy="307777"/>
          </a:xfrm>
          <a:prstGeom prst="rect">
            <a:avLst/>
          </a:prstGeom>
          <a:noFill/>
        </p:spPr>
        <p:txBody>
          <a:bodyPr wrap="none" rtlCol="0">
            <a:spAutoFit/>
          </a:bodyPr>
          <a:lstStyle/>
          <a:p>
            <a:r>
              <a:rPr lang="it-IT" sz="1400" b="1"/>
              <a:t>transmission mode</a:t>
            </a:r>
          </a:p>
        </p:txBody>
      </p:sp>
      <p:sp>
        <p:nvSpPr>
          <p:cNvPr id="12" name="CasellaDiTesto 11"/>
          <p:cNvSpPr txBox="1"/>
          <p:nvPr/>
        </p:nvSpPr>
        <p:spPr>
          <a:xfrm>
            <a:off x="2312939" y="3550073"/>
            <a:ext cx="1582484" cy="646331"/>
          </a:xfrm>
          <a:prstGeom prst="rect">
            <a:avLst/>
          </a:prstGeom>
          <a:noFill/>
          <a:ln>
            <a:solidFill>
              <a:srgbClr val="000000"/>
            </a:solidFill>
          </a:ln>
        </p:spPr>
        <p:txBody>
          <a:bodyPr wrap="none" rtlCol="0">
            <a:spAutoFit/>
          </a:bodyPr>
          <a:lstStyle/>
          <a:p>
            <a:r>
              <a:rPr lang="it-IT" b="1">
                <a:solidFill>
                  <a:srgbClr val="FF0000"/>
                </a:solidFill>
              </a:rPr>
              <a:t>Compactness</a:t>
            </a:r>
          </a:p>
          <a:p>
            <a:r>
              <a:rPr lang="it-IT" b="1">
                <a:solidFill>
                  <a:srgbClr val="FF0000"/>
                </a:solidFill>
              </a:rPr>
              <a:t>Time response</a:t>
            </a:r>
          </a:p>
        </p:txBody>
      </p:sp>
      <p:sp>
        <p:nvSpPr>
          <p:cNvPr id="13" name="CasellaDiTesto 12"/>
          <p:cNvSpPr txBox="1"/>
          <p:nvPr/>
        </p:nvSpPr>
        <p:spPr>
          <a:xfrm>
            <a:off x="6129845" y="3668604"/>
            <a:ext cx="2949445" cy="338554"/>
          </a:xfrm>
          <a:prstGeom prst="rect">
            <a:avLst/>
          </a:prstGeom>
          <a:noFill/>
          <a:ln>
            <a:solidFill>
              <a:srgbClr val="000000"/>
            </a:solidFill>
          </a:ln>
        </p:spPr>
        <p:txBody>
          <a:bodyPr wrap="none" rtlCol="0">
            <a:spAutoFit/>
          </a:bodyPr>
          <a:lstStyle/>
          <a:p>
            <a:r>
              <a:rPr lang="it-IT" sz="1600" b="1">
                <a:solidFill>
                  <a:srgbClr val="FF0000"/>
                </a:solidFill>
              </a:rPr>
              <a:t>Collection efficiency uniforminty</a:t>
            </a:r>
          </a:p>
        </p:txBody>
      </p:sp>
      <p:sp>
        <p:nvSpPr>
          <p:cNvPr id="14" name="CasellaDiTesto 13"/>
          <p:cNvSpPr txBox="1"/>
          <p:nvPr/>
        </p:nvSpPr>
        <p:spPr>
          <a:xfrm>
            <a:off x="7803145" y="5672666"/>
            <a:ext cx="1162773" cy="923330"/>
          </a:xfrm>
          <a:prstGeom prst="rect">
            <a:avLst/>
          </a:prstGeom>
          <a:noFill/>
          <a:ln>
            <a:solidFill>
              <a:srgbClr val="000000"/>
            </a:solidFill>
          </a:ln>
        </p:spPr>
        <p:txBody>
          <a:bodyPr wrap="none" rtlCol="0">
            <a:spAutoFit/>
          </a:bodyPr>
          <a:lstStyle/>
          <a:p>
            <a:pPr algn="ctr"/>
            <a:r>
              <a:rPr lang="it-IT" b="1">
                <a:solidFill>
                  <a:srgbClr val="FF0000"/>
                </a:solidFill>
              </a:rPr>
              <a:t>Time</a:t>
            </a:r>
          </a:p>
          <a:p>
            <a:pPr algn="ctr"/>
            <a:r>
              <a:rPr lang="it-IT" b="1">
                <a:solidFill>
                  <a:srgbClr val="FF0000"/>
                </a:solidFill>
              </a:rPr>
              <a:t>resolution</a:t>
            </a:r>
          </a:p>
          <a:p>
            <a:pPr algn="ctr"/>
            <a:r>
              <a:rPr lang="it-IT" b="1">
                <a:solidFill>
                  <a:srgbClr val="FF0000"/>
                </a:solidFill>
              </a:rPr>
              <a:t>linearity</a:t>
            </a:r>
          </a:p>
        </p:txBody>
      </p:sp>
    </p:spTree>
    <p:extLst>
      <p:ext uri="{BB962C8B-B14F-4D97-AF65-F5344CB8AC3E}">
        <p14:creationId xmlns:p14="http://schemas.microsoft.com/office/powerpoint/2010/main" val="152367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91942" y="471180"/>
            <a:ext cx="3070382" cy="2319844"/>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3854169" y="467749"/>
            <a:ext cx="3814210" cy="3291451"/>
          </a:xfrm>
          <a:prstGeom prst="rect">
            <a:avLst/>
          </a:prstGeom>
          <a:ln>
            <a:solidFill>
              <a:srgbClr val="000000"/>
            </a:solidFill>
          </a:ln>
        </p:spPr>
      </p:pic>
      <p:pic>
        <p:nvPicPr>
          <p:cNvPr id="4" name="Immagine 3"/>
          <p:cNvPicPr>
            <a:picLocks noChangeAspect="1"/>
          </p:cNvPicPr>
          <p:nvPr/>
        </p:nvPicPr>
        <p:blipFill>
          <a:blip r:embed="rId4"/>
          <a:stretch>
            <a:fillRect/>
          </a:stretch>
        </p:blipFill>
        <p:spPr>
          <a:xfrm>
            <a:off x="4637590" y="3949889"/>
            <a:ext cx="1589396" cy="1830213"/>
          </a:xfrm>
          <a:prstGeom prst="rect">
            <a:avLst/>
          </a:prstGeom>
          <a:ln>
            <a:solidFill>
              <a:srgbClr val="000000"/>
            </a:solidFill>
          </a:ln>
        </p:spPr>
      </p:pic>
      <p:pic>
        <p:nvPicPr>
          <p:cNvPr id="5" name="Immagine 4"/>
          <p:cNvPicPr>
            <a:picLocks noChangeAspect="1"/>
          </p:cNvPicPr>
          <p:nvPr/>
        </p:nvPicPr>
        <p:blipFill>
          <a:blip r:embed="rId5"/>
          <a:stretch>
            <a:fillRect/>
          </a:stretch>
        </p:blipFill>
        <p:spPr>
          <a:xfrm>
            <a:off x="391942" y="4136152"/>
            <a:ext cx="3919418" cy="1830213"/>
          </a:xfrm>
          <a:prstGeom prst="rect">
            <a:avLst/>
          </a:prstGeom>
          <a:ln>
            <a:solidFill>
              <a:srgbClr val="000000"/>
            </a:solidFill>
          </a:ln>
        </p:spPr>
      </p:pic>
      <p:sp>
        <p:nvSpPr>
          <p:cNvPr id="6" name="CasellaDiTesto 5"/>
          <p:cNvSpPr txBox="1"/>
          <p:nvPr/>
        </p:nvSpPr>
        <p:spPr>
          <a:xfrm>
            <a:off x="5753707" y="47039"/>
            <a:ext cx="1197037" cy="369332"/>
          </a:xfrm>
          <a:prstGeom prst="rect">
            <a:avLst/>
          </a:prstGeom>
          <a:noFill/>
        </p:spPr>
        <p:txBody>
          <a:bodyPr wrap="none" rtlCol="0">
            <a:spAutoFit/>
          </a:bodyPr>
          <a:lstStyle/>
          <a:p>
            <a:r>
              <a:rPr lang="it-IT"/>
              <a:t>Mesh-type</a:t>
            </a:r>
          </a:p>
        </p:txBody>
      </p:sp>
      <p:sp>
        <p:nvSpPr>
          <p:cNvPr id="7" name="CasellaDiTesto 6"/>
          <p:cNvSpPr txBox="1"/>
          <p:nvPr/>
        </p:nvSpPr>
        <p:spPr>
          <a:xfrm>
            <a:off x="4752341" y="5771411"/>
            <a:ext cx="1551176" cy="923330"/>
          </a:xfrm>
          <a:prstGeom prst="rect">
            <a:avLst/>
          </a:prstGeom>
          <a:noFill/>
        </p:spPr>
        <p:txBody>
          <a:bodyPr wrap="none" rtlCol="0">
            <a:spAutoFit/>
          </a:bodyPr>
          <a:lstStyle/>
          <a:p>
            <a:r>
              <a:rPr lang="it-IT"/>
              <a:t>Microchannel</a:t>
            </a:r>
          </a:p>
          <a:p>
            <a:r>
              <a:rPr lang="it-IT"/>
              <a:t>Plate</a:t>
            </a:r>
          </a:p>
          <a:p>
            <a:r>
              <a:rPr lang="it-IT" b="1">
                <a:solidFill>
                  <a:srgbClr val="FF0000"/>
                </a:solidFill>
              </a:rPr>
              <a:t>Time, position</a:t>
            </a:r>
          </a:p>
        </p:txBody>
      </p:sp>
      <p:sp>
        <p:nvSpPr>
          <p:cNvPr id="8" name="CasellaDiTesto 7"/>
          <p:cNvSpPr txBox="1"/>
          <p:nvPr/>
        </p:nvSpPr>
        <p:spPr>
          <a:xfrm>
            <a:off x="893627" y="3705736"/>
            <a:ext cx="2025352" cy="369332"/>
          </a:xfrm>
          <a:prstGeom prst="rect">
            <a:avLst/>
          </a:prstGeom>
          <a:noFill/>
        </p:spPr>
        <p:txBody>
          <a:bodyPr wrap="none" rtlCol="0">
            <a:spAutoFit/>
          </a:bodyPr>
          <a:lstStyle/>
          <a:p>
            <a:r>
              <a:rPr lang="it-IT"/>
              <a:t>Metal Channel type </a:t>
            </a:r>
          </a:p>
        </p:txBody>
      </p:sp>
      <p:pic>
        <p:nvPicPr>
          <p:cNvPr id="9" name="Immagine 8"/>
          <p:cNvPicPr>
            <a:picLocks noChangeAspect="1"/>
          </p:cNvPicPr>
          <p:nvPr/>
        </p:nvPicPr>
        <p:blipFill>
          <a:blip r:embed="rId6"/>
          <a:stretch>
            <a:fillRect/>
          </a:stretch>
        </p:blipFill>
        <p:spPr>
          <a:xfrm>
            <a:off x="6927074" y="3900161"/>
            <a:ext cx="2086981" cy="2382110"/>
          </a:xfrm>
          <a:prstGeom prst="rect">
            <a:avLst/>
          </a:prstGeom>
          <a:ln>
            <a:solidFill>
              <a:srgbClr val="000000"/>
            </a:solidFill>
          </a:ln>
        </p:spPr>
      </p:pic>
      <p:sp>
        <p:nvSpPr>
          <p:cNvPr id="10" name="CasellaDiTesto 9"/>
          <p:cNvSpPr txBox="1"/>
          <p:nvPr/>
        </p:nvSpPr>
        <p:spPr>
          <a:xfrm>
            <a:off x="643467" y="2929469"/>
            <a:ext cx="2551036" cy="646331"/>
          </a:xfrm>
          <a:prstGeom prst="rect">
            <a:avLst/>
          </a:prstGeom>
          <a:noFill/>
          <a:ln>
            <a:solidFill>
              <a:srgbClr val="000000"/>
            </a:solidFill>
          </a:ln>
        </p:spPr>
        <p:txBody>
          <a:bodyPr wrap="none" rtlCol="0">
            <a:spAutoFit/>
          </a:bodyPr>
          <a:lstStyle/>
          <a:p>
            <a:pPr algn="ctr"/>
            <a:r>
              <a:rPr lang="it-IT" b="1">
                <a:solidFill>
                  <a:srgbClr val="FF0000"/>
                </a:solidFill>
              </a:rPr>
              <a:t>Simple design, collection</a:t>
            </a:r>
          </a:p>
          <a:p>
            <a:pPr algn="ctr"/>
            <a:r>
              <a:rPr lang="it-IT" b="1">
                <a:solidFill>
                  <a:srgbClr val="FF0000"/>
                </a:solidFill>
              </a:rPr>
              <a:t>for large area</a:t>
            </a:r>
          </a:p>
        </p:txBody>
      </p:sp>
      <p:sp>
        <p:nvSpPr>
          <p:cNvPr id="11" name="CasellaDiTesto 10"/>
          <p:cNvSpPr txBox="1"/>
          <p:nvPr/>
        </p:nvSpPr>
        <p:spPr>
          <a:xfrm>
            <a:off x="7738535" y="471180"/>
            <a:ext cx="1416373" cy="2308324"/>
          </a:xfrm>
          <a:prstGeom prst="rect">
            <a:avLst/>
          </a:prstGeom>
          <a:noFill/>
          <a:ln>
            <a:solidFill>
              <a:srgbClr val="000000"/>
            </a:solidFill>
          </a:ln>
        </p:spPr>
        <p:txBody>
          <a:bodyPr wrap="none" rtlCol="0">
            <a:spAutoFit/>
          </a:bodyPr>
          <a:lstStyle/>
          <a:p>
            <a:pPr algn="ctr"/>
            <a:r>
              <a:rPr lang="it-IT" b="1">
                <a:solidFill>
                  <a:srgbClr val="FF0000"/>
                </a:solidFill>
              </a:rPr>
              <a:t>Parallel</a:t>
            </a:r>
          </a:p>
          <a:p>
            <a:pPr algn="ctr"/>
            <a:r>
              <a:rPr lang="it-IT" b="1">
                <a:solidFill>
                  <a:srgbClr val="FF0000"/>
                </a:solidFill>
              </a:rPr>
              <a:t>electric</a:t>
            </a:r>
          </a:p>
          <a:p>
            <a:pPr algn="ctr"/>
            <a:r>
              <a:rPr lang="it-IT" b="1">
                <a:solidFill>
                  <a:srgbClr val="FF0000"/>
                </a:solidFill>
              </a:rPr>
              <a:t>Field</a:t>
            </a:r>
          </a:p>
          <a:p>
            <a:pPr algn="ctr"/>
            <a:r>
              <a:rPr lang="it-IT" b="1">
                <a:solidFill>
                  <a:srgbClr val="FF0000"/>
                </a:solidFill>
              </a:rPr>
              <a:t>Magnetic </a:t>
            </a:r>
          </a:p>
          <a:p>
            <a:pPr algn="ctr"/>
            <a:r>
              <a:rPr lang="it-IT" b="1">
                <a:solidFill>
                  <a:srgbClr val="FF0000"/>
                </a:solidFill>
              </a:rPr>
              <a:t>field parallel</a:t>
            </a:r>
          </a:p>
          <a:p>
            <a:pPr algn="ctr"/>
            <a:r>
              <a:rPr lang="it-IT" b="1">
                <a:solidFill>
                  <a:srgbClr val="FF0000"/>
                </a:solidFill>
              </a:rPr>
              <a:t>Anode</a:t>
            </a:r>
          </a:p>
          <a:p>
            <a:pPr algn="ctr"/>
            <a:r>
              <a:rPr lang="it-IT" b="1">
                <a:solidFill>
                  <a:srgbClr val="FF0000"/>
                </a:solidFill>
              </a:rPr>
              <a:t>Position</a:t>
            </a:r>
          </a:p>
          <a:p>
            <a:pPr algn="ctr"/>
            <a:r>
              <a:rPr lang="it-IT" b="1">
                <a:solidFill>
                  <a:srgbClr val="FF0000"/>
                </a:solidFill>
              </a:rPr>
              <a:t>proximity</a:t>
            </a:r>
          </a:p>
        </p:txBody>
      </p:sp>
      <p:sp>
        <p:nvSpPr>
          <p:cNvPr id="12" name="CasellaDiTesto 11"/>
          <p:cNvSpPr txBox="1"/>
          <p:nvPr/>
        </p:nvSpPr>
        <p:spPr>
          <a:xfrm>
            <a:off x="270933" y="6135695"/>
            <a:ext cx="4078610" cy="646331"/>
          </a:xfrm>
          <a:prstGeom prst="rect">
            <a:avLst/>
          </a:prstGeom>
          <a:noFill/>
          <a:ln>
            <a:solidFill>
              <a:srgbClr val="000000"/>
            </a:solidFill>
          </a:ln>
        </p:spPr>
        <p:txBody>
          <a:bodyPr wrap="none" rtlCol="0">
            <a:spAutoFit/>
          </a:bodyPr>
          <a:lstStyle/>
          <a:p>
            <a:r>
              <a:rPr lang="it-IT" b="1">
                <a:solidFill>
                  <a:srgbClr val="FF0000"/>
                </a:solidFill>
              </a:rPr>
              <a:t>Short electron path, proximity, magnetic</a:t>
            </a:r>
          </a:p>
          <a:p>
            <a:r>
              <a:rPr lang="it-IT" b="1">
                <a:solidFill>
                  <a:srgbClr val="FF0000"/>
                </a:solidFill>
              </a:rPr>
              <a:t>And time resolution</a:t>
            </a:r>
          </a:p>
        </p:txBody>
      </p:sp>
      <p:sp>
        <p:nvSpPr>
          <p:cNvPr id="13" name="CasellaDiTesto 12"/>
          <p:cNvSpPr txBox="1"/>
          <p:nvPr/>
        </p:nvSpPr>
        <p:spPr>
          <a:xfrm>
            <a:off x="6927074" y="6231472"/>
            <a:ext cx="2141557" cy="646331"/>
          </a:xfrm>
          <a:prstGeom prst="rect">
            <a:avLst/>
          </a:prstGeom>
          <a:noFill/>
        </p:spPr>
        <p:txBody>
          <a:bodyPr wrap="none" rtlCol="0">
            <a:spAutoFit/>
          </a:bodyPr>
          <a:lstStyle/>
          <a:p>
            <a:r>
              <a:rPr lang="it-IT" b="1">
                <a:solidFill>
                  <a:srgbClr val="FF0000"/>
                </a:solidFill>
              </a:rPr>
              <a:t>Time, power photon</a:t>
            </a:r>
          </a:p>
          <a:p>
            <a:r>
              <a:rPr lang="it-IT" b="1">
                <a:solidFill>
                  <a:srgbClr val="FF0000"/>
                </a:solidFill>
              </a:rPr>
              <a:t>counting</a:t>
            </a:r>
          </a:p>
        </p:txBody>
      </p:sp>
    </p:spTree>
    <p:extLst>
      <p:ext uri="{BB962C8B-B14F-4D97-AF65-F5344CB8AC3E}">
        <p14:creationId xmlns:p14="http://schemas.microsoft.com/office/powerpoint/2010/main" val="1206177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18534" y="2083132"/>
            <a:ext cx="3822700" cy="4741002"/>
          </a:xfrm>
          <a:prstGeom prst="rect">
            <a:avLst/>
          </a:prstGeom>
          <a:ln>
            <a:solidFill>
              <a:srgbClr val="000000"/>
            </a:solidFill>
          </a:ln>
        </p:spPr>
      </p:pic>
      <p:pic>
        <p:nvPicPr>
          <p:cNvPr id="3" name="Immagine 2"/>
          <p:cNvPicPr>
            <a:picLocks noChangeAspect="1"/>
          </p:cNvPicPr>
          <p:nvPr/>
        </p:nvPicPr>
        <p:blipFill>
          <a:blip r:embed="rId4"/>
          <a:stretch>
            <a:fillRect/>
          </a:stretch>
        </p:blipFill>
        <p:spPr>
          <a:xfrm>
            <a:off x="101601" y="110069"/>
            <a:ext cx="4501806" cy="1888398"/>
          </a:xfrm>
          <a:prstGeom prst="rect">
            <a:avLst/>
          </a:prstGeom>
          <a:ln>
            <a:solidFill>
              <a:srgbClr val="000000"/>
            </a:solidFill>
          </a:ln>
        </p:spPr>
      </p:pic>
      <p:sp>
        <p:nvSpPr>
          <p:cNvPr id="4" name="Rettangolo 3"/>
          <p:cNvSpPr/>
          <p:nvPr/>
        </p:nvSpPr>
        <p:spPr>
          <a:xfrm>
            <a:off x="4250267" y="2337770"/>
            <a:ext cx="4572000" cy="2862322"/>
          </a:xfrm>
          <a:prstGeom prst="rect">
            <a:avLst/>
          </a:prstGeom>
          <a:ln>
            <a:solidFill>
              <a:srgbClr val="000000"/>
            </a:solidFill>
          </a:ln>
        </p:spPr>
        <p:txBody>
          <a:bodyPr>
            <a:spAutoFit/>
          </a:bodyPr>
          <a:lstStyle/>
          <a:p>
            <a:pPr algn="just"/>
            <a:r>
              <a:rPr lang="it-IT" sz="2000" b="1"/>
              <a:t>The time response is mainly determined by the dynode type, but also depends on the supply voltage. </a:t>
            </a:r>
            <a:r>
              <a:rPr lang="it-IT" sz="2000" b="1">
                <a:solidFill>
                  <a:srgbClr val="FF0000"/>
                </a:solidFill>
              </a:rPr>
              <a:t>Increasing the electric field intensity or supply voltage improves the electron transit speed </a:t>
            </a:r>
            <a:r>
              <a:rPr lang="it-IT" sz="2000" b="1"/>
              <a:t>and thus shortens the transit time. </a:t>
            </a:r>
            <a:r>
              <a:rPr lang="it-IT" sz="2000" b="1" i="1" u="sng"/>
              <a:t>In general, the </a:t>
            </a:r>
            <a:r>
              <a:rPr lang="it-IT" sz="2000" b="1" i="1" u="sng">
                <a:solidFill>
                  <a:srgbClr val="FF0000"/>
                </a:solidFill>
              </a:rPr>
              <a:t>time response improves in inverse proportion to the square root of the supply voltage</a:t>
            </a:r>
            <a:r>
              <a:rPr lang="it-IT" sz="2000" b="1" i="1" u="sng"/>
              <a:t>. </a:t>
            </a:r>
          </a:p>
        </p:txBody>
      </p:sp>
      <p:graphicFrame>
        <p:nvGraphicFramePr>
          <p:cNvPr id="5" name="Oggetto 4"/>
          <p:cNvGraphicFramePr>
            <a:graphicFrameLocks noChangeAspect="1"/>
          </p:cNvGraphicFramePr>
          <p:nvPr>
            <p:extLst>
              <p:ext uri="{D42A27DB-BD31-4B8C-83A1-F6EECF244321}">
                <p14:modId xmlns:p14="http://schemas.microsoft.com/office/powerpoint/2010/main" val="1106670602"/>
              </p:ext>
            </p:extLst>
          </p:nvPr>
        </p:nvGraphicFramePr>
        <p:xfrm>
          <a:off x="5492751" y="5539316"/>
          <a:ext cx="2315824" cy="878416"/>
        </p:xfrm>
        <a:graphic>
          <a:graphicData uri="http://schemas.openxmlformats.org/presentationml/2006/ole">
            <mc:AlternateContent xmlns:mc="http://schemas.openxmlformats.org/markup-compatibility/2006">
              <mc:Choice xmlns:v="urn:schemas-microsoft-com:vml" Requires="v">
                <p:oleObj spid="_x0000_s1059" name="Equation" r:id="rId5" imgW="1104900" imgH="419100" progId="Equation.3">
                  <p:embed/>
                </p:oleObj>
              </mc:Choice>
              <mc:Fallback>
                <p:oleObj name="Equation" r:id="rId5" imgW="1104900" imgH="419100" progId="Equation.3">
                  <p:embed/>
                  <p:pic>
                    <p:nvPicPr>
                      <p:cNvPr id="0" name=""/>
                      <p:cNvPicPr/>
                      <p:nvPr/>
                    </p:nvPicPr>
                    <p:blipFill>
                      <a:blip r:embed="rId6"/>
                      <a:stretch>
                        <a:fillRect/>
                      </a:stretch>
                    </p:blipFill>
                    <p:spPr>
                      <a:xfrm>
                        <a:off x="5492751" y="5539316"/>
                        <a:ext cx="2315824" cy="878416"/>
                      </a:xfrm>
                      <a:prstGeom prst="rect">
                        <a:avLst/>
                      </a:prstGeom>
                    </p:spPr>
                  </p:pic>
                </p:oleObj>
              </mc:Fallback>
            </mc:AlternateContent>
          </a:graphicData>
        </a:graphic>
      </p:graphicFrame>
    </p:spTree>
    <p:extLst>
      <p:ext uri="{BB962C8B-B14F-4D97-AF65-F5344CB8AC3E}">
        <p14:creationId xmlns:p14="http://schemas.microsoft.com/office/powerpoint/2010/main" val="2683065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22771" y="135469"/>
            <a:ext cx="4093633" cy="3249421"/>
          </a:xfrm>
          <a:prstGeom prst="rect">
            <a:avLst/>
          </a:prstGeom>
          <a:ln>
            <a:solidFill>
              <a:srgbClr val="000000"/>
            </a:solidFill>
          </a:ln>
        </p:spPr>
      </p:pic>
      <p:sp>
        <p:nvSpPr>
          <p:cNvPr id="3" name="Rettangolo 2"/>
          <p:cNvSpPr/>
          <p:nvPr/>
        </p:nvSpPr>
        <p:spPr>
          <a:xfrm>
            <a:off x="342420" y="3437923"/>
            <a:ext cx="3655606" cy="369332"/>
          </a:xfrm>
          <a:prstGeom prst="rect">
            <a:avLst/>
          </a:prstGeom>
        </p:spPr>
        <p:txBody>
          <a:bodyPr wrap="none">
            <a:spAutoFit/>
          </a:bodyPr>
          <a:lstStyle/>
          <a:p>
            <a:r>
              <a:rPr lang="it-IT" b="1"/>
              <a:t>Block diagram for TTS measurement</a:t>
            </a:r>
          </a:p>
        </p:txBody>
      </p:sp>
      <p:pic>
        <p:nvPicPr>
          <p:cNvPr id="4" name="Immagine 3"/>
          <p:cNvPicPr>
            <a:picLocks noChangeAspect="1"/>
          </p:cNvPicPr>
          <p:nvPr/>
        </p:nvPicPr>
        <p:blipFill>
          <a:blip r:embed="rId4"/>
          <a:stretch>
            <a:fillRect/>
          </a:stretch>
        </p:blipFill>
        <p:spPr>
          <a:xfrm>
            <a:off x="4351868" y="232832"/>
            <a:ext cx="4317998" cy="2951756"/>
          </a:xfrm>
          <a:prstGeom prst="rect">
            <a:avLst/>
          </a:prstGeom>
          <a:ln>
            <a:noFill/>
          </a:ln>
        </p:spPr>
      </p:pic>
      <p:pic>
        <p:nvPicPr>
          <p:cNvPr id="5" name="Immagine 4"/>
          <p:cNvPicPr>
            <a:picLocks noChangeAspect="1"/>
          </p:cNvPicPr>
          <p:nvPr/>
        </p:nvPicPr>
        <p:blipFill>
          <a:blip r:embed="rId5"/>
          <a:stretch>
            <a:fillRect/>
          </a:stretch>
        </p:blipFill>
        <p:spPr>
          <a:xfrm>
            <a:off x="4487336" y="3089073"/>
            <a:ext cx="3872855" cy="3836660"/>
          </a:xfrm>
          <a:prstGeom prst="rect">
            <a:avLst/>
          </a:prstGeom>
        </p:spPr>
      </p:pic>
      <p:graphicFrame>
        <p:nvGraphicFramePr>
          <p:cNvPr id="6" name="Oggetto 5"/>
          <p:cNvGraphicFramePr>
            <a:graphicFrameLocks noChangeAspect="1"/>
          </p:cNvGraphicFramePr>
          <p:nvPr>
            <p:extLst>
              <p:ext uri="{D42A27DB-BD31-4B8C-83A1-F6EECF244321}">
                <p14:modId xmlns:p14="http://schemas.microsoft.com/office/powerpoint/2010/main" val="906573328"/>
              </p:ext>
            </p:extLst>
          </p:nvPr>
        </p:nvGraphicFramePr>
        <p:xfrm>
          <a:off x="635007" y="4108458"/>
          <a:ext cx="3466067" cy="971549"/>
        </p:xfrm>
        <a:graphic>
          <a:graphicData uri="http://schemas.openxmlformats.org/presentationml/2006/ole">
            <mc:AlternateContent xmlns:mc="http://schemas.openxmlformats.org/markup-compatibility/2006">
              <mc:Choice xmlns:v="urn:schemas-microsoft-com:vml" Requires="v">
                <p:oleObj spid="_x0000_s2082" name="Equation" r:id="rId6" imgW="1676400" imgH="469900" progId="Equation.3">
                  <p:embed/>
                </p:oleObj>
              </mc:Choice>
              <mc:Fallback>
                <p:oleObj name="Equation" r:id="rId6" imgW="1676400" imgH="469900" progId="Equation.3">
                  <p:embed/>
                  <p:pic>
                    <p:nvPicPr>
                      <p:cNvPr id="0" name=""/>
                      <p:cNvPicPr/>
                      <p:nvPr/>
                    </p:nvPicPr>
                    <p:blipFill>
                      <a:blip r:embed="rId7"/>
                      <a:stretch>
                        <a:fillRect/>
                      </a:stretch>
                    </p:blipFill>
                    <p:spPr>
                      <a:xfrm>
                        <a:off x="635007" y="4108458"/>
                        <a:ext cx="3466067" cy="971549"/>
                      </a:xfrm>
                      <a:prstGeom prst="rect">
                        <a:avLst/>
                      </a:prstGeom>
                    </p:spPr>
                  </p:pic>
                </p:oleObj>
              </mc:Fallback>
            </mc:AlternateContent>
          </a:graphicData>
        </a:graphic>
      </p:graphicFrame>
      <p:sp>
        <p:nvSpPr>
          <p:cNvPr id="7" name="Rettangolo 6"/>
          <p:cNvSpPr/>
          <p:nvPr/>
        </p:nvSpPr>
        <p:spPr>
          <a:xfrm>
            <a:off x="73732" y="5434958"/>
            <a:ext cx="4572000" cy="1200329"/>
          </a:xfrm>
          <a:prstGeom prst="rect">
            <a:avLst/>
          </a:prstGeom>
          <a:ln>
            <a:solidFill>
              <a:schemeClr val="tx1"/>
            </a:solidFill>
          </a:ln>
        </p:spPr>
        <p:txBody>
          <a:bodyPr>
            <a:spAutoFit/>
          </a:bodyPr>
          <a:lstStyle/>
          <a:p>
            <a:pPr algn="just"/>
            <a:r>
              <a:rPr lang="it-IT" b="1"/>
              <a:t>The </a:t>
            </a:r>
            <a:r>
              <a:rPr lang="it-IT" b="1">
                <a:solidFill>
                  <a:srgbClr val="FF0000"/>
                </a:solidFill>
              </a:rPr>
              <a:t>TTS improves </a:t>
            </a:r>
            <a:r>
              <a:rPr lang="it-IT" b="1"/>
              <a:t>as the number of photoelectrons per pulse increases, in inverse proportion </a:t>
            </a:r>
            <a:r>
              <a:rPr lang="it-IT" b="1">
                <a:solidFill>
                  <a:srgbClr val="FF0000"/>
                </a:solidFill>
              </a:rPr>
              <a:t>to the square root of the number of photoelectrons.</a:t>
            </a:r>
          </a:p>
        </p:txBody>
      </p:sp>
    </p:spTree>
    <p:extLst>
      <p:ext uri="{BB962C8B-B14F-4D97-AF65-F5344CB8AC3E}">
        <p14:creationId xmlns:p14="http://schemas.microsoft.com/office/powerpoint/2010/main" val="164004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753739" y="22368"/>
            <a:ext cx="3774441" cy="461665"/>
          </a:xfrm>
          <a:prstGeom prst="rect">
            <a:avLst/>
          </a:prstGeom>
        </p:spPr>
        <p:txBody>
          <a:bodyPr wrap="none">
            <a:spAutoFit/>
          </a:bodyPr>
          <a:lstStyle/>
          <a:p>
            <a:pPr algn="ctr"/>
            <a:r>
              <a:rPr lang="it-IT" sz="2400" b="1"/>
              <a:t>Linearity measurement (DC)</a:t>
            </a:r>
            <a:endParaRPr lang="it-IT" sz="2400"/>
          </a:p>
        </p:txBody>
      </p:sp>
      <p:pic>
        <p:nvPicPr>
          <p:cNvPr id="3" name="Immagine 2"/>
          <p:cNvPicPr>
            <a:picLocks noChangeAspect="1"/>
          </p:cNvPicPr>
          <p:nvPr/>
        </p:nvPicPr>
        <p:blipFill>
          <a:blip r:embed="rId2"/>
          <a:stretch>
            <a:fillRect/>
          </a:stretch>
        </p:blipFill>
        <p:spPr>
          <a:xfrm>
            <a:off x="321756" y="624121"/>
            <a:ext cx="4737100" cy="4278079"/>
          </a:xfrm>
          <a:prstGeom prst="rect">
            <a:avLst/>
          </a:prstGeom>
          <a:ln>
            <a:solidFill>
              <a:srgbClr val="000000"/>
            </a:solidFill>
          </a:ln>
        </p:spPr>
      </p:pic>
      <p:sp>
        <p:nvSpPr>
          <p:cNvPr id="4" name="Rettangolo 3"/>
          <p:cNvSpPr/>
          <p:nvPr/>
        </p:nvSpPr>
        <p:spPr>
          <a:xfrm>
            <a:off x="5350933" y="624121"/>
            <a:ext cx="3386667" cy="2308324"/>
          </a:xfrm>
          <a:prstGeom prst="rect">
            <a:avLst/>
          </a:prstGeom>
          <a:ln>
            <a:solidFill>
              <a:srgbClr val="000000"/>
            </a:solidFill>
          </a:ln>
        </p:spPr>
        <p:txBody>
          <a:bodyPr wrap="square">
            <a:spAutoFit/>
          </a:bodyPr>
          <a:lstStyle/>
          <a:p>
            <a:r>
              <a:rPr lang="it-IT" b="1"/>
              <a:t>Each aperture is opened in the order of 1, 2, 3 and 4, finally all four apertures are opened, and the photomultiplier tube outputs are measured (as Ip1, Ip2, Ip3, Ip4 and Ip0, respectively). Then the ratio of Ip0 to (Ip1+Ip2+Ip3+Ip4) is calculated</a:t>
            </a:r>
          </a:p>
        </p:txBody>
      </p:sp>
      <p:sp>
        <p:nvSpPr>
          <p:cNvPr id="5" name="Rettangolo 4"/>
          <p:cNvSpPr/>
          <p:nvPr/>
        </p:nvSpPr>
        <p:spPr>
          <a:xfrm>
            <a:off x="304824" y="5102369"/>
            <a:ext cx="4737100" cy="1631216"/>
          </a:xfrm>
          <a:prstGeom prst="rect">
            <a:avLst/>
          </a:prstGeom>
        </p:spPr>
        <p:txBody>
          <a:bodyPr wrap="square">
            <a:spAutoFit/>
          </a:bodyPr>
          <a:lstStyle/>
          <a:p>
            <a:pPr algn="ctr"/>
            <a:r>
              <a:rPr lang="it-IT" sz="2000" b="1"/>
              <a:t>(Ip0/(Ip1+Ip2+Ip3+Ip4)-1)✕100(%)</a:t>
            </a:r>
          </a:p>
          <a:p>
            <a:pPr algn="just"/>
            <a:r>
              <a:rPr lang="it-IT" sz="2000"/>
              <a:t>This value represents a deviation from linearity and if the output is within the linearity range. </a:t>
            </a:r>
            <a:r>
              <a:rPr lang="it-IT" sz="2000" b="1" i="1" u="sng">
                <a:solidFill>
                  <a:srgbClr val="FF0000"/>
                </a:solidFill>
              </a:rPr>
              <a:t>Repeating changing the intensity of the light source </a:t>
            </a:r>
          </a:p>
        </p:txBody>
      </p:sp>
      <p:pic>
        <p:nvPicPr>
          <p:cNvPr id="6" name="Immagine 5"/>
          <p:cNvPicPr>
            <a:picLocks noChangeAspect="1"/>
          </p:cNvPicPr>
          <p:nvPr/>
        </p:nvPicPr>
        <p:blipFill>
          <a:blip r:embed="rId3"/>
          <a:stretch>
            <a:fillRect/>
          </a:stretch>
        </p:blipFill>
        <p:spPr>
          <a:xfrm>
            <a:off x="5353689" y="3285067"/>
            <a:ext cx="3536308" cy="3435750"/>
          </a:xfrm>
          <a:prstGeom prst="rect">
            <a:avLst/>
          </a:prstGeom>
          <a:ln>
            <a:solidFill>
              <a:srgbClr val="000000"/>
            </a:solidFill>
          </a:ln>
        </p:spPr>
      </p:pic>
    </p:spTree>
    <p:extLst>
      <p:ext uri="{BB962C8B-B14F-4D97-AF65-F5344CB8AC3E}">
        <p14:creationId xmlns:p14="http://schemas.microsoft.com/office/powerpoint/2010/main" val="3791023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87630" y="22368"/>
            <a:ext cx="4906662" cy="461665"/>
          </a:xfrm>
          <a:prstGeom prst="rect">
            <a:avLst/>
          </a:prstGeom>
        </p:spPr>
        <p:txBody>
          <a:bodyPr wrap="none">
            <a:spAutoFit/>
          </a:bodyPr>
          <a:lstStyle/>
          <a:p>
            <a:pPr algn="ctr"/>
            <a:r>
              <a:rPr lang="it-IT" sz="2400" b="1"/>
              <a:t>Linearity measurement (pulse mode)</a:t>
            </a:r>
            <a:endParaRPr lang="it-IT" sz="2400"/>
          </a:p>
        </p:txBody>
      </p:sp>
      <p:sp>
        <p:nvSpPr>
          <p:cNvPr id="3" name="Rettangolo 2"/>
          <p:cNvSpPr/>
          <p:nvPr/>
        </p:nvSpPr>
        <p:spPr>
          <a:xfrm>
            <a:off x="118533" y="515037"/>
            <a:ext cx="8906934" cy="1508105"/>
          </a:xfrm>
          <a:prstGeom prst="rect">
            <a:avLst/>
          </a:prstGeom>
        </p:spPr>
        <p:txBody>
          <a:bodyPr wrap="square">
            <a:spAutoFit/>
          </a:bodyPr>
          <a:lstStyle/>
          <a:p>
            <a:pPr algn="just"/>
            <a:r>
              <a:rPr lang="it-IT"/>
              <a:t>An LED operated in a </a:t>
            </a:r>
            <a:r>
              <a:rPr lang="it-IT" b="1" i="1" u="sng"/>
              <a:t>double-pulsed mode </a:t>
            </a:r>
            <a:r>
              <a:rPr lang="it-IT"/>
              <a:t>is used to provide higher and lower pulse ampli- tudes alternately. The higher and lower pulse amplitudes are fixed at a ratio of approximately 4:1.At sufficiently low light levels</a:t>
            </a:r>
          </a:p>
          <a:p>
            <a:pPr algn="just"/>
            <a:r>
              <a:rPr lang="it-IT" sz="2000" b="1">
                <a:solidFill>
                  <a:srgbClr val="FF0000"/>
                </a:solidFill>
              </a:rPr>
              <a:t>Ip02/Ip01 = 4 </a:t>
            </a:r>
          </a:p>
          <a:p>
            <a:pPr algn="just"/>
            <a:endParaRPr lang="it-IT"/>
          </a:p>
        </p:txBody>
      </p:sp>
      <p:pic>
        <p:nvPicPr>
          <p:cNvPr id="4" name="Immagine 3"/>
          <p:cNvPicPr>
            <a:picLocks noChangeAspect="1"/>
          </p:cNvPicPr>
          <p:nvPr/>
        </p:nvPicPr>
        <p:blipFill>
          <a:blip r:embed="rId2"/>
          <a:stretch>
            <a:fillRect/>
          </a:stretch>
        </p:blipFill>
        <p:spPr>
          <a:xfrm>
            <a:off x="125727" y="2336794"/>
            <a:ext cx="6207032" cy="4131733"/>
          </a:xfrm>
          <a:prstGeom prst="rect">
            <a:avLst/>
          </a:prstGeom>
          <a:ln>
            <a:solidFill>
              <a:srgbClr val="000000"/>
            </a:solidFill>
          </a:ln>
        </p:spPr>
      </p:pic>
      <p:sp>
        <p:nvSpPr>
          <p:cNvPr id="5" name="Rettangolo 4"/>
          <p:cNvSpPr/>
          <p:nvPr/>
        </p:nvSpPr>
        <p:spPr>
          <a:xfrm>
            <a:off x="3690691" y="1243173"/>
            <a:ext cx="5097709" cy="1015663"/>
          </a:xfrm>
          <a:prstGeom prst="rect">
            <a:avLst/>
          </a:prstGeom>
          <a:ln>
            <a:solidFill>
              <a:srgbClr val="000000"/>
            </a:solidFill>
          </a:ln>
        </p:spPr>
        <p:txBody>
          <a:bodyPr wrap="square">
            <a:spAutoFit/>
          </a:bodyPr>
          <a:lstStyle/>
          <a:p>
            <a:r>
              <a:rPr lang="it-IT" sz="2000" b="1">
                <a:solidFill>
                  <a:srgbClr val="FF0000"/>
                </a:solidFill>
              </a:rPr>
              <a:t>(Ip2/Ip1)-(Ip02/Ip01)/(Ip02/Ip01)✕100 (%)</a:t>
            </a:r>
          </a:p>
          <a:p>
            <a:r>
              <a:rPr lang="it-IT" sz="2000"/>
              <a:t>This indicates the extent of deviation from linearity at the anode output Ip2. </a:t>
            </a:r>
          </a:p>
        </p:txBody>
      </p:sp>
      <p:sp>
        <p:nvSpPr>
          <p:cNvPr id="6" name="Rettangolo 5"/>
          <p:cNvSpPr/>
          <p:nvPr/>
        </p:nvSpPr>
        <p:spPr>
          <a:xfrm>
            <a:off x="6485468" y="3234243"/>
            <a:ext cx="2556934" cy="2062103"/>
          </a:xfrm>
          <a:prstGeom prst="rect">
            <a:avLst/>
          </a:prstGeom>
        </p:spPr>
        <p:txBody>
          <a:bodyPr wrap="square">
            <a:spAutoFit/>
          </a:bodyPr>
          <a:lstStyle/>
          <a:p>
            <a:r>
              <a:rPr lang="it-IT"/>
              <a:t>If the anode output is in the linearity range, the following relation is always established:</a:t>
            </a:r>
          </a:p>
          <a:p>
            <a:endParaRPr lang="it-IT"/>
          </a:p>
          <a:p>
            <a:r>
              <a:rPr lang="it-IT" sz="2000" b="1">
                <a:solidFill>
                  <a:srgbClr val="FF0000"/>
                </a:solidFill>
              </a:rPr>
              <a:t>(Ip2/Ip1) = (Ip02/Ip01) </a:t>
            </a:r>
          </a:p>
          <a:p>
            <a:endParaRPr lang="it-IT"/>
          </a:p>
        </p:txBody>
      </p:sp>
      <p:sp>
        <p:nvSpPr>
          <p:cNvPr id="7" name="Rettangolo 6"/>
          <p:cNvSpPr/>
          <p:nvPr/>
        </p:nvSpPr>
        <p:spPr>
          <a:xfrm>
            <a:off x="816130" y="6505578"/>
            <a:ext cx="5282478" cy="369332"/>
          </a:xfrm>
          <a:prstGeom prst="rect">
            <a:avLst/>
          </a:prstGeom>
        </p:spPr>
        <p:txBody>
          <a:bodyPr wrap="none">
            <a:spAutoFit/>
          </a:bodyPr>
          <a:lstStyle/>
          <a:p>
            <a:r>
              <a:rPr lang="it-IT" b="1"/>
              <a:t>Block diagram for pulse mode linearity measurement</a:t>
            </a:r>
            <a:endParaRPr lang="it-IT"/>
          </a:p>
        </p:txBody>
      </p:sp>
    </p:spTree>
    <p:extLst>
      <p:ext uri="{BB962C8B-B14F-4D97-AF65-F5344CB8AC3E}">
        <p14:creationId xmlns:p14="http://schemas.microsoft.com/office/powerpoint/2010/main" val="88877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77336" y="134341"/>
            <a:ext cx="7721600" cy="5999310"/>
          </a:xfrm>
          <a:prstGeom prst="rect">
            <a:avLst/>
          </a:prstGeom>
        </p:spPr>
      </p:pic>
      <p:sp>
        <p:nvSpPr>
          <p:cNvPr id="3" name="Rettangolo 2"/>
          <p:cNvSpPr/>
          <p:nvPr/>
        </p:nvSpPr>
        <p:spPr>
          <a:xfrm>
            <a:off x="1213480" y="5576502"/>
            <a:ext cx="1997211" cy="461665"/>
          </a:xfrm>
          <a:prstGeom prst="rect">
            <a:avLst/>
          </a:prstGeom>
        </p:spPr>
        <p:txBody>
          <a:bodyPr wrap="none">
            <a:spAutoFit/>
          </a:bodyPr>
          <a:lstStyle/>
          <a:p>
            <a:r>
              <a:rPr lang="it-IT" sz="2400" b="1"/>
              <a:t>Pulse linearity</a:t>
            </a:r>
            <a:endParaRPr lang="it-IT" sz="2400"/>
          </a:p>
        </p:txBody>
      </p:sp>
    </p:spTree>
    <p:extLst>
      <p:ext uri="{BB962C8B-B14F-4D97-AF65-F5344CB8AC3E}">
        <p14:creationId xmlns:p14="http://schemas.microsoft.com/office/powerpoint/2010/main" val="1455570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35467" y="158171"/>
            <a:ext cx="4385733" cy="6494087"/>
          </a:xfrm>
          <a:prstGeom prst="rect">
            <a:avLst/>
          </a:prstGeom>
          <a:ln>
            <a:solidFill>
              <a:srgbClr val="000000"/>
            </a:solidFill>
          </a:ln>
        </p:spPr>
        <p:txBody>
          <a:bodyPr wrap="square">
            <a:spAutoFit/>
          </a:bodyPr>
          <a:lstStyle/>
          <a:p>
            <a:r>
              <a:rPr lang="it-IT" sz="2800" b="1" u="sng"/>
              <a:t>Causes of dark current</a:t>
            </a:r>
          </a:p>
          <a:p>
            <a:endParaRPr lang="it-IT" sz="2800" b="1" u="sng"/>
          </a:p>
          <a:p>
            <a:r>
              <a:rPr lang="it-IT" b="1"/>
              <a:t>Dark current may be categorized by cause as follows:</a:t>
            </a:r>
          </a:p>
          <a:p>
            <a:pPr marL="342900" indent="-342900">
              <a:buAutoNum type="alphaLcParenBoth"/>
            </a:pPr>
            <a:r>
              <a:rPr lang="it-IT" b="1">
                <a:solidFill>
                  <a:srgbClr val="FF0000"/>
                </a:solidFill>
              </a:rPr>
              <a:t>Thermionic emission </a:t>
            </a:r>
            <a:r>
              <a:rPr lang="it-IT" b="1"/>
              <a:t>current from the photocathode and dynodes</a:t>
            </a:r>
          </a:p>
          <a:p>
            <a:endParaRPr lang="it-IT" b="1"/>
          </a:p>
          <a:p>
            <a:r>
              <a:rPr lang="it-IT" b="1">
                <a:solidFill>
                  <a:srgbClr val="FF0000"/>
                </a:solidFill>
              </a:rPr>
              <a:t>(b) Leakage current (ohmic leakage) </a:t>
            </a:r>
            <a:r>
              <a:rPr lang="it-IT" b="1"/>
              <a:t>between the anode and other electrodes inside the tube </a:t>
            </a:r>
          </a:p>
          <a:p>
            <a:endParaRPr lang="it-IT" b="1"/>
          </a:p>
          <a:p>
            <a:r>
              <a:rPr lang="it-IT" b="1">
                <a:solidFill>
                  <a:srgbClr val="FF0000"/>
                </a:solidFill>
              </a:rPr>
              <a:t>(c) Photocurrent produced by scintillation from glass envelope</a:t>
            </a:r>
            <a:r>
              <a:rPr lang="it-IT" b="1"/>
              <a:t> or electrode supports</a:t>
            </a:r>
          </a:p>
          <a:p>
            <a:endParaRPr lang="it-IT" b="1"/>
          </a:p>
          <a:p>
            <a:r>
              <a:rPr lang="it-IT" b="1">
                <a:solidFill>
                  <a:srgbClr val="FF0000"/>
                </a:solidFill>
              </a:rPr>
              <a:t>(d) Field emission current</a:t>
            </a:r>
          </a:p>
          <a:p>
            <a:endParaRPr lang="it-IT" b="1"/>
          </a:p>
          <a:p>
            <a:r>
              <a:rPr lang="it-IT" b="1">
                <a:solidFill>
                  <a:srgbClr val="FF0000"/>
                </a:solidFill>
              </a:rPr>
              <a:t>(e) Ionization current </a:t>
            </a:r>
            <a:r>
              <a:rPr lang="it-IT" b="1"/>
              <a:t>from residual gases</a:t>
            </a:r>
          </a:p>
          <a:p>
            <a:endParaRPr lang="it-IT" b="1"/>
          </a:p>
          <a:p>
            <a:r>
              <a:rPr lang="it-IT" b="1"/>
              <a:t>(f) </a:t>
            </a:r>
            <a:r>
              <a:rPr lang="it-IT" b="1">
                <a:solidFill>
                  <a:srgbClr val="FF0000"/>
                </a:solidFill>
              </a:rPr>
              <a:t>Noise current caused by cosmic rays, </a:t>
            </a:r>
            <a:r>
              <a:rPr lang="it-IT" b="1"/>
              <a:t>radiation from radioisotopes contained in the glass envelopes and environmental gamma rays</a:t>
            </a:r>
          </a:p>
        </p:txBody>
      </p:sp>
      <p:pic>
        <p:nvPicPr>
          <p:cNvPr id="3" name="Immagine 2"/>
          <p:cNvPicPr>
            <a:picLocks noChangeAspect="1"/>
          </p:cNvPicPr>
          <p:nvPr/>
        </p:nvPicPr>
        <p:blipFill>
          <a:blip r:embed="rId2"/>
          <a:stretch>
            <a:fillRect/>
          </a:stretch>
        </p:blipFill>
        <p:spPr>
          <a:xfrm>
            <a:off x="4656672" y="101606"/>
            <a:ext cx="4419595" cy="5110157"/>
          </a:xfrm>
          <a:prstGeom prst="rect">
            <a:avLst/>
          </a:prstGeom>
        </p:spPr>
      </p:pic>
      <p:sp>
        <p:nvSpPr>
          <p:cNvPr id="4" name="Rettangolo 3"/>
          <p:cNvSpPr/>
          <p:nvPr/>
        </p:nvSpPr>
        <p:spPr>
          <a:xfrm>
            <a:off x="5063067" y="5233794"/>
            <a:ext cx="4013200" cy="1477328"/>
          </a:xfrm>
          <a:prstGeom prst="rect">
            <a:avLst/>
          </a:prstGeom>
        </p:spPr>
        <p:txBody>
          <a:bodyPr wrap="square">
            <a:spAutoFit/>
          </a:bodyPr>
          <a:lstStyle/>
          <a:p>
            <a:r>
              <a:rPr lang="it-IT" b="1"/>
              <a:t>Region </a:t>
            </a:r>
            <a:r>
              <a:rPr lang="it-IT" b="1">
                <a:solidFill>
                  <a:srgbClr val="FF0000"/>
                </a:solidFill>
              </a:rPr>
              <a:t>a</a:t>
            </a:r>
            <a:r>
              <a:rPr lang="it-IT" b="1"/>
              <a:t> is dominated by the </a:t>
            </a:r>
            <a:r>
              <a:rPr lang="it-IT" b="1" u="sng">
                <a:solidFill>
                  <a:srgbClr val="FF0000"/>
                </a:solidFill>
              </a:rPr>
              <a:t>leakage current</a:t>
            </a:r>
            <a:r>
              <a:rPr lang="it-IT" b="1" u="sng"/>
              <a:t>,</a:t>
            </a:r>
            <a:r>
              <a:rPr lang="it-IT" b="1"/>
              <a:t> region </a:t>
            </a:r>
            <a:r>
              <a:rPr lang="it-IT" b="1">
                <a:solidFill>
                  <a:srgbClr val="FF0000"/>
                </a:solidFill>
              </a:rPr>
              <a:t>b</a:t>
            </a:r>
            <a:r>
              <a:rPr lang="it-IT" b="1"/>
              <a:t> by the </a:t>
            </a:r>
            <a:r>
              <a:rPr lang="it-IT" b="1" u="sng">
                <a:solidFill>
                  <a:srgbClr val="FF0000"/>
                </a:solidFill>
              </a:rPr>
              <a:t>thermionic emission</a:t>
            </a:r>
            <a:r>
              <a:rPr lang="it-IT" b="1" u="sng"/>
              <a:t>,</a:t>
            </a:r>
            <a:r>
              <a:rPr lang="it-IT" b="1"/>
              <a:t> and region </a:t>
            </a:r>
            <a:r>
              <a:rPr lang="it-IT" b="1">
                <a:solidFill>
                  <a:srgbClr val="FF0000"/>
                </a:solidFill>
              </a:rPr>
              <a:t>c</a:t>
            </a:r>
            <a:r>
              <a:rPr lang="it-IT" b="1"/>
              <a:t> by the </a:t>
            </a:r>
            <a:r>
              <a:rPr lang="it-IT" b="1" u="sng">
                <a:solidFill>
                  <a:srgbClr val="FF0000"/>
                </a:solidFill>
              </a:rPr>
              <a:t>field emission</a:t>
            </a:r>
            <a:r>
              <a:rPr lang="it-IT" b="1" u="sng"/>
              <a:t> </a:t>
            </a:r>
            <a:r>
              <a:rPr lang="it-IT" b="1"/>
              <a:t>and glass or electrode support scintillation. </a:t>
            </a:r>
          </a:p>
        </p:txBody>
      </p:sp>
    </p:spTree>
    <p:extLst>
      <p:ext uri="{BB962C8B-B14F-4D97-AF65-F5344CB8AC3E}">
        <p14:creationId xmlns:p14="http://schemas.microsoft.com/office/powerpoint/2010/main" val="2630608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4657" y="-11495"/>
            <a:ext cx="3055344" cy="461665"/>
          </a:xfrm>
          <a:prstGeom prst="rect">
            <a:avLst/>
          </a:prstGeom>
        </p:spPr>
        <p:txBody>
          <a:bodyPr wrap="none">
            <a:spAutoFit/>
          </a:bodyPr>
          <a:lstStyle/>
          <a:p>
            <a:r>
              <a:rPr lang="it-IT" sz="2400" b="1"/>
              <a:t>Thermionic emission 1</a:t>
            </a:r>
            <a:endParaRPr lang="it-IT" sz="2400"/>
          </a:p>
        </p:txBody>
      </p:sp>
      <p:graphicFrame>
        <p:nvGraphicFramePr>
          <p:cNvPr id="3" name="Oggetto 2"/>
          <p:cNvGraphicFramePr>
            <a:graphicFrameLocks noChangeAspect="1"/>
          </p:cNvGraphicFramePr>
          <p:nvPr>
            <p:extLst>
              <p:ext uri="{D42A27DB-BD31-4B8C-83A1-F6EECF244321}">
                <p14:modId xmlns:p14="http://schemas.microsoft.com/office/powerpoint/2010/main" val="2668809808"/>
              </p:ext>
            </p:extLst>
          </p:nvPr>
        </p:nvGraphicFramePr>
        <p:xfrm>
          <a:off x="465666" y="568703"/>
          <a:ext cx="1820333" cy="590378"/>
        </p:xfrm>
        <a:graphic>
          <a:graphicData uri="http://schemas.openxmlformats.org/presentationml/2006/ole">
            <mc:AlternateContent xmlns:mc="http://schemas.openxmlformats.org/markup-compatibility/2006">
              <mc:Choice xmlns:v="urn:schemas-microsoft-com:vml" Requires="v">
                <p:oleObj spid="_x0000_s3107" name="Equation" r:id="rId3" imgW="939800" imgH="304800" progId="Equation.3">
                  <p:embed/>
                </p:oleObj>
              </mc:Choice>
              <mc:Fallback>
                <p:oleObj name="Equation" r:id="rId3" imgW="939800" imgH="304800" progId="Equation.3">
                  <p:embed/>
                  <p:pic>
                    <p:nvPicPr>
                      <p:cNvPr id="0" name=""/>
                      <p:cNvPicPr/>
                      <p:nvPr/>
                    </p:nvPicPr>
                    <p:blipFill>
                      <a:blip r:embed="rId4"/>
                      <a:stretch>
                        <a:fillRect/>
                      </a:stretch>
                    </p:blipFill>
                    <p:spPr>
                      <a:xfrm>
                        <a:off x="465666" y="568703"/>
                        <a:ext cx="1820333" cy="590378"/>
                      </a:xfrm>
                      <a:prstGeom prst="rect">
                        <a:avLst/>
                      </a:prstGeom>
                    </p:spPr>
                  </p:pic>
                </p:oleObj>
              </mc:Fallback>
            </mc:AlternateContent>
          </a:graphicData>
        </a:graphic>
      </p:graphicFrame>
      <p:pic>
        <p:nvPicPr>
          <p:cNvPr id="4" name="Immagine 3"/>
          <p:cNvPicPr>
            <a:picLocks noChangeAspect="1"/>
          </p:cNvPicPr>
          <p:nvPr/>
        </p:nvPicPr>
        <p:blipFill>
          <a:blip r:embed="rId5"/>
          <a:stretch>
            <a:fillRect/>
          </a:stretch>
        </p:blipFill>
        <p:spPr>
          <a:xfrm>
            <a:off x="3024428" y="372530"/>
            <a:ext cx="5223356" cy="949701"/>
          </a:xfrm>
          <a:prstGeom prst="rect">
            <a:avLst/>
          </a:prstGeom>
        </p:spPr>
      </p:pic>
      <p:sp>
        <p:nvSpPr>
          <p:cNvPr id="5" name="Rettangolo 4"/>
          <p:cNvSpPr/>
          <p:nvPr/>
        </p:nvSpPr>
        <p:spPr>
          <a:xfrm>
            <a:off x="194657" y="1226243"/>
            <a:ext cx="8830810" cy="1200329"/>
          </a:xfrm>
          <a:prstGeom prst="rect">
            <a:avLst/>
          </a:prstGeom>
        </p:spPr>
        <p:txBody>
          <a:bodyPr wrap="square">
            <a:spAutoFit/>
          </a:bodyPr>
          <a:lstStyle/>
          <a:p>
            <a:pPr algn="just"/>
            <a:r>
              <a:rPr lang="it-IT" b="1"/>
              <a:t>The photocathode and dynode surfaces are composed of materials with a very low work function, they emit thermionic electrons even at room temperatures. When the photocathode </a:t>
            </a:r>
            <a:r>
              <a:rPr lang="it-IT" b="1">
                <a:solidFill>
                  <a:srgbClr val="FF0000"/>
                </a:solidFill>
              </a:rPr>
              <a:t>work function is low</a:t>
            </a:r>
            <a:r>
              <a:rPr lang="it-IT" b="1"/>
              <a:t>, the spectral response </a:t>
            </a:r>
            <a:r>
              <a:rPr lang="it-IT" b="1">
                <a:solidFill>
                  <a:srgbClr val="FF0000"/>
                </a:solidFill>
              </a:rPr>
              <a:t>extends to the light with lower energy</a:t>
            </a:r>
            <a:r>
              <a:rPr lang="it-IT" b="1"/>
              <a:t> or longer wavelengths, with </a:t>
            </a:r>
            <a:r>
              <a:rPr lang="it-IT" b="1">
                <a:solidFill>
                  <a:srgbClr val="FF0000"/>
                </a:solidFill>
              </a:rPr>
              <a:t>an increase in the thermionic emission. </a:t>
            </a:r>
          </a:p>
        </p:txBody>
      </p:sp>
      <p:pic>
        <p:nvPicPr>
          <p:cNvPr id="6" name="Immagine 5"/>
          <p:cNvPicPr>
            <a:picLocks noChangeAspect="1"/>
          </p:cNvPicPr>
          <p:nvPr/>
        </p:nvPicPr>
        <p:blipFill>
          <a:blip r:embed="rId6"/>
          <a:stretch>
            <a:fillRect/>
          </a:stretch>
        </p:blipFill>
        <p:spPr>
          <a:xfrm>
            <a:off x="176996" y="2562036"/>
            <a:ext cx="3683824" cy="4210083"/>
          </a:xfrm>
          <a:prstGeom prst="rect">
            <a:avLst/>
          </a:prstGeom>
          <a:ln>
            <a:solidFill>
              <a:srgbClr val="000000"/>
            </a:solidFill>
          </a:ln>
        </p:spPr>
      </p:pic>
      <p:sp>
        <p:nvSpPr>
          <p:cNvPr id="7" name="Rettangolo 6"/>
          <p:cNvSpPr/>
          <p:nvPr/>
        </p:nvSpPr>
        <p:spPr>
          <a:xfrm>
            <a:off x="4165600" y="2342877"/>
            <a:ext cx="4859868" cy="4524316"/>
          </a:xfrm>
          <a:prstGeom prst="rect">
            <a:avLst/>
          </a:prstGeom>
        </p:spPr>
        <p:txBody>
          <a:bodyPr wrap="square">
            <a:spAutoFit/>
          </a:bodyPr>
          <a:lstStyle/>
          <a:p>
            <a:r>
              <a:rPr lang="it-IT" b="1">
                <a:solidFill>
                  <a:srgbClr val="FF0000"/>
                </a:solidFill>
              </a:rPr>
              <a:t>Alkali metals, </a:t>
            </a:r>
            <a:r>
              <a:rPr lang="it-IT" b="1"/>
              <a:t>the Ag-O-Cs photocathode with a spectral response in the </a:t>
            </a:r>
            <a:r>
              <a:rPr lang="it-IT" b="1" u="sng">
                <a:solidFill>
                  <a:srgbClr val="FF0000"/>
                </a:solidFill>
              </a:rPr>
              <a:t>longest wavelength </a:t>
            </a:r>
            <a:r>
              <a:rPr lang="it-IT" b="1" u="sng"/>
              <a:t>range exhibits the </a:t>
            </a:r>
            <a:r>
              <a:rPr lang="it-IT" b="1" u="sng">
                <a:solidFill>
                  <a:srgbClr val="FF0000"/>
                </a:solidFill>
              </a:rPr>
              <a:t>highest dark current</a:t>
            </a:r>
            <a:r>
              <a:rPr lang="it-IT" b="1" u="sng"/>
              <a:t>.</a:t>
            </a:r>
            <a:r>
              <a:rPr lang="it-IT" b="1"/>
              <a:t> The photocathodes for </a:t>
            </a:r>
            <a:r>
              <a:rPr lang="it-IT" b="1">
                <a:solidFill>
                  <a:srgbClr val="3366FF"/>
                </a:solidFill>
              </a:rPr>
              <a:t>the ultraviolet range</a:t>
            </a:r>
            <a:r>
              <a:rPr lang="it-IT" b="1"/>
              <a:t> (Cs-Te, Cs-I) provide </a:t>
            </a:r>
            <a:r>
              <a:rPr lang="it-IT" b="1">
                <a:solidFill>
                  <a:srgbClr val="3366FF"/>
                </a:solidFill>
              </a:rPr>
              <a:t>the lowest dark current</a:t>
            </a:r>
            <a:r>
              <a:rPr lang="it-IT" b="1"/>
              <a:t>.</a:t>
            </a:r>
          </a:p>
          <a:p>
            <a:pPr marL="285750" indent="-285750">
              <a:buFont typeface="Arial"/>
              <a:buChar char="•"/>
            </a:pPr>
            <a:r>
              <a:rPr lang="it-IT" b="1" i="1" u="sng">
                <a:solidFill>
                  <a:srgbClr val="FF0000"/>
                </a:solidFill>
              </a:rPr>
              <a:t>In the range 300 to 500 nm is between 10 and 1000 electrons/cm</a:t>
            </a:r>
            <a:r>
              <a:rPr lang="it-IT" b="1" i="1" u="sng" baseline="30000">
                <a:solidFill>
                  <a:srgbClr val="FF0000"/>
                </a:solidFill>
              </a:rPr>
              <a:t>2</a:t>
            </a:r>
            <a:r>
              <a:rPr lang="it-IT" b="1" i="1" u="sng">
                <a:solidFill>
                  <a:srgbClr val="FF0000"/>
                </a:solidFill>
              </a:rPr>
              <a:t>s. </a:t>
            </a:r>
          </a:p>
          <a:p>
            <a:pPr marL="285750" indent="-285750">
              <a:buFont typeface="Arial"/>
              <a:buChar char="•"/>
            </a:pPr>
            <a:r>
              <a:rPr lang="it-IT" b="1" i="1" u="sng">
                <a:solidFill>
                  <a:srgbClr val="FF0000"/>
                </a:solidFill>
              </a:rPr>
              <a:t>If the sensitivity extends towards the long wavelengths (lower electron affinity) is as high as a few million electrons/cm</a:t>
            </a:r>
            <a:r>
              <a:rPr lang="it-IT" b="1" i="1" u="sng" baseline="30000">
                <a:solidFill>
                  <a:srgbClr val="FF0000"/>
                </a:solidFill>
              </a:rPr>
              <a:t>2</a:t>
            </a:r>
            <a:r>
              <a:rPr lang="it-IT" b="1" i="1" u="sng">
                <a:solidFill>
                  <a:srgbClr val="FF0000"/>
                </a:solidFill>
              </a:rPr>
              <a:t>s. </a:t>
            </a:r>
          </a:p>
          <a:p>
            <a:r>
              <a:rPr lang="it-IT" b="1" u="sng">
                <a:solidFill>
                  <a:srgbClr val="3366FF"/>
                </a:solidFill>
              </a:rPr>
              <a:t>The photocathode has a much larger effect on the dark current </a:t>
            </a:r>
            <a:r>
              <a:rPr lang="it-IT" b="1" u="sng"/>
              <a:t>because the photocathode is larger than each dynode. </a:t>
            </a:r>
            <a:r>
              <a:rPr lang="it-IT" b="1" i="1" u="sng">
                <a:solidFill>
                  <a:srgbClr val="FF0000"/>
                </a:solidFill>
              </a:rPr>
              <a:t>Thermionic emission varies exponentially with the supply voltage.</a:t>
            </a:r>
          </a:p>
          <a:p>
            <a:r>
              <a:rPr lang="it-IT" b="1" i="1" u="sng"/>
              <a:t>Dark current resulting from </a:t>
            </a:r>
            <a:r>
              <a:rPr lang="it-IT" b="1" i="1" u="sng">
                <a:solidFill>
                  <a:srgbClr val="0000FF"/>
                </a:solidFill>
              </a:rPr>
              <a:t>thermionic emission varies exponentially with the supply voltage. </a:t>
            </a:r>
          </a:p>
        </p:txBody>
      </p:sp>
    </p:spTree>
    <p:extLst>
      <p:ext uri="{BB962C8B-B14F-4D97-AF65-F5344CB8AC3E}">
        <p14:creationId xmlns:p14="http://schemas.microsoft.com/office/powerpoint/2010/main" val="677047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2307" y="186270"/>
            <a:ext cx="4968493" cy="5962191"/>
          </a:xfrm>
          <a:prstGeom prst="rect">
            <a:avLst/>
          </a:prstGeom>
          <a:ln>
            <a:solidFill>
              <a:srgbClr val="000000"/>
            </a:solidFill>
          </a:ln>
        </p:spPr>
      </p:pic>
      <p:sp>
        <p:nvSpPr>
          <p:cNvPr id="3" name="Rettangolo 2"/>
          <p:cNvSpPr/>
          <p:nvPr/>
        </p:nvSpPr>
        <p:spPr>
          <a:xfrm>
            <a:off x="5571068" y="1075436"/>
            <a:ext cx="3352800" cy="2862323"/>
          </a:xfrm>
          <a:prstGeom prst="rect">
            <a:avLst/>
          </a:prstGeom>
          <a:ln>
            <a:solidFill>
              <a:srgbClr val="000000"/>
            </a:solidFill>
          </a:ln>
        </p:spPr>
        <p:txBody>
          <a:bodyPr wrap="square">
            <a:spAutoFit/>
          </a:bodyPr>
          <a:lstStyle/>
          <a:p>
            <a:pPr algn="just"/>
            <a:r>
              <a:rPr lang="it-IT" b="1"/>
              <a:t>At </a:t>
            </a:r>
            <a:r>
              <a:rPr lang="it-IT" b="1">
                <a:solidFill>
                  <a:srgbClr val="FF0000"/>
                </a:solidFill>
              </a:rPr>
              <a:t>normal temperatures</a:t>
            </a:r>
            <a:r>
              <a:rPr lang="it-IT" b="1"/>
              <a:t>, </a:t>
            </a:r>
            <a:r>
              <a:rPr lang="it-IT" b="1">
                <a:solidFill>
                  <a:srgbClr val="FF0000"/>
                </a:solidFill>
              </a:rPr>
              <a:t>thermionic emission is the predominating cause </a:t>
            </a:r>
            <a:r>
              <a:rPr lang="it-IT" b="1"/>
              <a:t>of the dark current, at least at normal supply voltages. </a:t>
            </a:r>
            <a:r>
              <a:rPr lang="it-IT" b="1" u="sng">
                <a:solidFill>
                  <a:srgbClr val="FF0000"/>
                </a:solidFill>
              </a:rPr>
              <a:t>At low temperatures</a:t>
            </a:r>
            <a:r>
              <a:rPr lang="it-IT" b="1" u="sng"/>
              <a:t>, </a:t>
            </a:r>
            <a:r>
              <a:rPr lang="it-IT" b="1" u="sng">
                <a:solidFill>
                  <a:srgbClr val="FF0000"/>
                </a:solidFill>
              </a:rPr>
              <a:t>it becomes negligible</a:t>
            </a:r>
            <a:r>
              <a:rPr lang="it-IT" b="1"/>
              <a:t> compared with other causes, and the dark pulse rate tends towards a plateau as the temperature decreases.</a:t>
            </a:r>
          </a:p>
        </p:txBody>
      </p:sp>
      <p:sp>
        <p:nvSpPr>
          <p:cNvPr id="4" name="Rettangolo 3"/>
          <p:cNvSpPr/>
          <p:nvPr/>
        </p:nvSpPr>
        <p:spPr>
          <a:xfrm>
            <a:off x="162307" y="6194786"/>
            <a:ext cx="5662760" cy="646331"/>
          </a:xfrm>
          <a:prstGeom prst="rect">
            <a:avLst/>
          </a:prstGeom>
        </p:spPr>
        <p:txBody>
          <a:bodyPr wrap="square">
            <a:spAutoFit/>
          </a:bodyPr>
          <a:lstStyle/>
          <a:p>
            <a:r>
              <a:rPr lang="it-IT" b="1"/>
              <a:t>Number of dark pulses per second as a function of temperature, for SbKCs and SbNa2KCs photocathodes</a:t>
            </a:r>
          </a:p>
        </p:txBody>
      </p:sp>
      <p:cxnSp>
        <p:nvCxnSpPr>
          <p:cNvPr id="6" name="Connettore 2 5"/>
          <p:cNvCxnSpPr/>
          <p:nvPr/>
        </p:nvCxnSpPr>
        <p:spPr>
          <a:xfrm flipH="1">
            <a:off x="4521200" y="3742267"/>
            <a:ext cx="1049868" cy="7958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Rettangolo 6"/>
          <p:cNvSpPr/>
          <p:nvPr/>
        </p:nvSpPr>
        <p:spPr>
          <a:xfrm>
            <a:off x="5825067" y="319843"/>
            <a:ext cx="3055344" cy="461665"/>
          </a:xfrm>
          <a:prstGeom prst="rect">
            <a:avLst/>
          </a:prstGeom>
        </p:spPr>
        <p:txBody>
          <a:bodyPr wrap="none">
            <a:spAutoFit/>
          </a:bodyPr>
          <a:lstStyle/>
          <a:p>
            <a:r>
              <a:rPr lang="it-IT" sz="2400" b="1"/>
              <a:t>Thermionic emission 2</a:t>
            </a:r>
            <a:endParaRPr lang="it-IT" sz="2400"/>
          </a:p>
        </p:txBody>
      </p:sp>
    </p:spTree>
    <p:extLst>
      <p:ext uri="{BB962C8B-B14F-4D97-AF65-F5344CB8AC3E}">
        <p14:creationId xmlns:p14="http://schemas.microsoft.com/office/powerpoint/2010/main" val="797525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5981" y="90102"/>
            <a:ext cx="4330633" cy="461665"/>
          </a:xfrm>
          <a:prstGeom prst="rect">
            <a:avLst/>
          </a:prstGeom>
          <a:ln>
            <a:solidFill>
              <a:srgbClr val="000000"/>
            </a:solidFill>
          </a:ln>
        </p:spPr>
        <p:txBody>
          <a:bodyPr wrap="none">
            <a:spAutoFit/>
          </a:bodyPr>
          <a:lstStyle/>
          <a:p>
            <a:r>
              <a:rPr lang="it-IT" sz="2400" b="1"/>
              <a:t>Leakage current (ohmic leakage)</a:t>
            </a:r>
            <a:endParaRPr lang="it-IT" sz="2400"/>
          </a:p>
        </p:txBody>
      </p:sp>
      <p:sp>
        <p:nvSpPr>
          <p:cNvPr id="3" name="Rettangolo 2"/>
          <p:cNvSpPr/>
          <p:nvPr/>
        </p:nvSpPr>
        <p:spPr>
          <a:xfrm>
            <a:off x="95980" y="500968"/>
            <a:ext cx="8895619" cy="923330"/>
          </a:xfrm>
          <a:prstGeom prst="rect">
            <a:avLst/>
          </a:prstGeom>
        </p:spPr>
        <p:txBody>
          <a:bodyPr wrap="square">
            <a:spAutoFit/>
          </a:bodyPr>
          <a:lstStyle/>
          <a:p>
            <a:pPr algn="just"/>
            <a:r>
              <a:rPr lang="it-IT" b="1"/>
              <a:t>The quality of the insulating materials used in the tubes is very important. If the insulation resistance is around 10</a:t>
            </a:r>
            <a:r>
              <a:rPr lang="it-IT" b="1" baseline="30000"/>
              <a:t>12</a:t>
            </a:r>
            <a:r>
              <a:rPr lang="it-IT" b="1"/>
              <a:t> ohms, the leakage current may reach the </a:t>
            </a:r>
            <a:r>
              <a:rPr lang="it-IT" b="1">
                <a:solidFill>
                  <a:srgbClr val="FF0000"/>
                </a:solidFill>
              </a:rPr>
              <a:t>nanoampere level, (I) = supply voltage (V)/insulation resistance (R).</a:t>
            </a:r>
            <a:r>
              <a:rPr lang="it-IT" b="1"/>
              <a:t> Low gain dependence.</a:t>
            </a:r>
          </a:p>
        </p:txBody>
      </p:sp>
      <p:sp>
        <p:nvSpPr>
          <p:cNvPr id="4" name="Rettangolo 3"/>
          <p:cNvSpPr/>
          <p:nvPr/>
        </p:nvSpPr>
        <p:spPr>
          <a:xfrm>
            <a:off x="4426614" y="2026904"/>
            <a:ext cx="4572000" cy="3970318"/>
          </a:xfrm>
          <a:prstGeom prst="rect">
            <a:avLst/>
          </a:prstGeom>
        </p:spPr>
        <p:txBody>
          <a:bodyPr>
            <a:spAutoFit/>
          </a:bodyPr>
          <a:lstStyle/>
          <a:p>
            <a:pPr algn="just"/>
            <a:r>
              <a:rPr lang="it-IT" b="1" i="1" u="sng">
                <a:solidFill>
                  <a:srgbClr val="FF0000"/>
                </a:solidFill>
              </a:rPr>
              <a:t>Electrons emitted </a:t>
            </a:r>
            <a:r>
              <a:rPr lang="it-IT" b="1" i="1" u="sng"/>
              <a:t>by field effect bombard the envelope glass</a:t>
            </a:r>
            <a:r>
              <a:rPr lang="it-IT" b="1"/>
              <a:t> and other surfaces causing </a:t>
            </a:r>
            <a:r>
              <a:rPr lang="it-IT" b="1">
                <a:solidFill>
                  <a:srgbClr val="FF0000"/>
                </a:solidFill>
              </a:rPr>
              <a:t>emission of photons which can reach the photocathode.</a:t>
            </a:r>
          </a:p>
          <a:p>
            <a:pPr algn="just"/>
            <a:endParaRPr lang="it-IT" b="1"/>
          </a:p>
          <a:p>
            <a:r>
              <a:rPr lang="it-IT" b="1"/>
              <a:t>The dark pulse rate due to </a:t>
            </a:r>
            <a:r>
              <a:rPr lang="it-IT" b="1" i="1" u="sng">
                <a:solidFill>
                  <a:srgbClr val="FF0000"/>
                </a:solidFill>
              </a:rPr>
              <a:t>field emission does not depend much on temperature.</a:t>
            </a:r>
            <a:r>
              <a:rPr lang="it-IT" b="1"/>
              <a:t> </a:t>
            </a:r>
            <a:r>
              <a:rPr lang="it-IT" b="1" i="1" u="sng"/>
              <a:t>It </a:t>
            </a:r>
            <a:r>
              <a:rPr lang="it-IT" b="1" i="1" u="sng">
                <a:solidFill>
                  <a:srgbClr val="FF0000"/>
                </a:solidFill>
              </a:rPr>
              <a:t>depends on the applied voltage </a:t>
            </a:r>
            <a:r>
              <a:rPr lang="it-IT" b="1"/>
              <a:t>and increases faster than the gain, which is one of the principal factors that sets a practical limit to gain. </a:t>
            </a:r>
          </a:p>
          <a:p>
            <a:endParaRPr lang="it-IT" b="1"/>
          </a:p>
          <a:p>
            <a:r>
              <a:rPr lang="it-IT" b="1"/>
              <a:t>Figure shows the three ranges of supply voltage in which each of the three causes of dark current, predominates.</a:t>
            </a:r>
          </a:p>
        </p:txBody>
      </p:sp>
      <p:sp>
        <p:nvSpPr>
          <p:cNvPr id="5" name="Rettangolo 4"/>
          <p:cNvSpPr/>
          <p:nvPr/>
        </p:nvSpPr>
        <p:spPr>
          <a:xfrm>
            <a:off x="95981" y="1835835"/>
            <a:ext cx="1995433" cy="461665"/>
          </a:xfrm>
          <a:prstGeom prst="rect">
            <a:avLst/>
          </a:prstGeom>
          <a:ln>
            <a:solidFill>
              <a:srgbClr val="000000"/>
            </a:solidFill>
          </a:ln>
        </p:spPr>
        <p:txBody>
          <a:bodyPr wrap="none">
            <a:spAutoFit/>
          </a:bodyPr>
          <a:lstStyle/>
          <a:p>
            <a:r>
              <a:rPr lang="it-IT" sz="2400" b="1"/>
              <a:t>Field emission</a:t>
            </a:r>
            <a:endParaRPr lang="it-IT" sz="2400"/>
          </a:p>
        </p:txBody>
      </p:sp>
      <p:pic>
        <p:nvPicPr>
          <p:cNvPr id="6" name="Immagine 5"/>
          <p:cNvPicPr>
            <a:picLocks noChangeAspect="1"/>
          </p:cNvPicPr>
          <p:nvPr/>
        </p:nvPicPr>
        <p:blipFill>
          <a:blip r:embed="rId2"/>
          <a:stretch>
            <a:fillRect/>
          </a:stretch>
        </p:blipFill>
        <p:spPr>
          <a:xfrm>
            <a:off x="262473" y="2416363"/>
            <a:ext cx="3767660" cy="4175624"/>
          </a:xfrm>
          <a:prstGeom prst="rect">
            <a:avLst/>
          </a:prstGeom>
          <a:ln>
            <a:solidFill>
              <a:srgbClr val="000000"/>
            </a:solidFill>
          </a:ln>
        </p:spPr>
      </p:pic>
    </p:spTree>
    <p:extLst>
      <p:ext uri="{BB962C8B-B14F-4D97-AF65-F5344CB8AC3E}">
        <p14:creationId xmlns:p14="http://schemas.microsoft.com/office/powerpoint/2010/main" val="2828021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46972" y="90102"/>
            <a:ext cx="8104953" cy="461665"/>
          </a:xfrm>
          <a:prstGeom prst="rect">
            <a:avLst/>
          </a:prstGeom>
          <a:ln>
            <a:solidFill>
              <a:srgbClr val="000000"/>
            </a:solidFill>
          </a:ln>
        </p:spPr>
        <p:txBody>
          <a:bodyPr wrap="none">
            <a:spAutoFit/>
          </a:bodyPr>
          <a:lstStyle/>
          <a:p>
            <a:r>
              <a:rPr lang="it-IT" sz="2400" b="1"/>
              <a:t>ionization current of residual gases (ion feedback/afterpulses)</a:t>
            </a:r>
            <a:endParaRPr lang="it-IT" sz="2400"/>
          </a:p>
        </p:txBody>
      </p:sp>
      <p:sp>
        <p:nvSpPr>
          <p:cNvPr id="3" name="Rettangolo 2"/>
          <p:cNvSpPr/>
          <p:nvPr/>
        </p:nvSpPr>
        <p:spPr>
          <a:xfrm>
            <a:off x="142178" y="510575"/>
            <a:ext cx="9001822" cy="2862323"/>
          </a:xfrm>
          <a:prstGeom prst="rect">
            <a:avLst/>
          </a:prstGeom>
        </p:spPr>
        <p:txBody>
          <a:bodyPr wrap="square">
            <a:spAutoFit/>
          </a:bodyPr>
          <a:lstStyle/>
          <a:p>
            <a:r>
              <a:rPr lang="it-IT" b="1"/>
              <a:t>photomultiplier tube is kept at a vacuum as high as 10-6 to 10-5 Pa. </a:t>
            </a:r>
            <a:r>
              <a:rPr lang="it-IT" b="1" u="sng"/>
              <a:t>The molecules of the residual gases may be ionized by collisions with electrons.</a:t>
            </a:r>
            <a:r>
              <a:rPr lang="it-IT" b="1"/>
              <a:t> These </a:t>
            </a:r>
            <a:r>
              <a:rPr lang="it-IT" b="1">
                <a:solidFill>
                  <a:srgbClr val="FF0000"/>
                </a:solidFill>
              </a:rPr>
              <a:t>positive ions return to the photocathode</a:t>
            </a:r>
            <a:r>
              <a:rPr lang="it-IT" b="1"/>
              <a:t> (ion feedback) and produce many photoelectrons which result </a:t>
            </a:r>
            <a:r>
              <a:rPr lang="it-IT" b="1" u="sng">
                <a:solidFill>
                  <a:srgbClr val="FF0000"/>
                </a:solidFill>
              </a:rPr>
              <a:t>in afterpulses. </a:t>
            </a:r>
          </a:p>
          <a:p>
            <a:r>
              <a:rPr lang="it-IT" b="1"/>
              <a:t>generating </a:t>
            </a:r>
            <a:r>
              <a:rPr lang="it-IT" b="1" u="sng"/>
              <a:t>an output pulse appearing after the main photocurrent. </a:t>
            </a:r>
            <a:r>
              <a:rPr lang="it-IT" b="1"/>
              <a:t>The </a:t>
            </a:r>
            <a:r>
              <a:rPr lang="it-IT" b="1">
                <a:solidFill>
                  <a:srgbClr val="FF0000"/>
                </a:solidFill>
              </a:rPr>
              <a:t>transit time of the ions </a:t>
            </a:r>
            <a:r>
              <a:rPr lang="it-IT" b="1"/>
              <a:t>depends more on the input  system electric field and the mass of the ions than on </a:t>
            </a:r>
            <a:r>
              <a:rPr lang="it-IT" b="1">
                <a:solidFill>
                  <a:srgbClr val="FF0000"/>
                </a:solidFill>
              </a:rPr>
              <a:t>the distance from the cathode at which they originate. </a:t>
            </a:r>
            <a:r>
              <a:rPr lang="it-IT" b="1"/>
              <a:t>The usual ions are H+, and He+, and CH +(typical transit times of about 0.3 μs, 0.4 μs and 1 μs). </a:t>
            </a:r>
            <a:r>
              <a:rPr lang="it-IT" b="1" i="1" u="sng"/>
              <a:t>The amplitude of the resulting </a:t>
            </a:r>
            <a:r>
              <a:rPr lang="it-IT" b="1" i="1" u="sng">
                <a:solidFill>
                  <a:srgbClr val="FF0000"/>
                </a:solidFill>
              </a:rPr>
              <a:t>afterpulses increases very rapidly with increasing cathode to first-dynode voltage.</a:t>
            </a:r>
            <a:r>
              <a:rPr lang="it-IT" b="1" i="1" u="sng"/>
              <a:t> Ionization </a:t>
            </a:r>
            <a:r>
              <a:rPr lang="it-IT" b="1" i="1" u="sng">
                <a:solidFill>
                  <a:srgbClr val="FF0000"/>
                </a:solidFill>
              </a:rPr>
              <a:t>afterpulses</a:t>
            </a:r>
            <a:r>
              <a:rPr lang="it-IT" b="1" i="1" u="sng"/>
              <a:t> originating in the electron multiplier </a:t>
            </a:r>
            <a:r>
              <a:rPr lang="it-IT" b="1" i="1" u="sng">
                <a:solidFill>
                  <a:srgbClr val="FF0000"/>
                </a:solidFill>
              </a:rPr>
              <a:t>come mainly from the last stages, where the electron current is largest</a:t>
            </a:r>
            <a:r>
              <a:rPr lang="it-IT" b="1" i="1" u="sng"/>
              <a:t>. </a:t>
            </a:r>
            <a:r>
              <a:rPr lang="it-IT" b="1"/>
              <a:t>The relative amplitude of these pulses increase rapidly with gain. </a:t>
            </a:r>
          </a:p>
        </p:txBody>
      </p:sp>
      <p:pic>
        <p:nvPicPr>
          <p:cNvPr id="5" name="Immagine 4"/>
          <p:cNvPicPr>
            <a:picLocks noChangeAspect="1"/>
          </p:cNvPicPr>
          <p:nvPr/>
        </p:nvPicPr>
        <p:blipFill>
          <a:blip r:embed="rId2"/>
          <a:stretch>
            <a:fillRect/>
          </a:stretch>
        </p:blipFill>
        <p:spPr>
          <a:xfrm>
            <a:off x="287869" y="3513683"/>
            <a:ext cx="4743656" cy="1295383"/>
          </a:xfrm>
          <a:prstGeom prst="rect">
            <a:avLst/>
          </a:prstGeom>
          <a:ln>
            <a:solidFill>
              <a:srgbClr val="000000"/>
            </a:solidFill>
          </a:ln>
        </p:spPr>
      </p:pic>
      <p:sp>
        <p:nvSpPr>
          <p:cNvPr id="6" name="Rettangolo 5"/>
          <p:cNvSpPr/>
          <p:nvPr/>
        </p:nvSpPr>
        <p:spPr>
          <a:xfrm>
            <a:off x="5394521" y="4529688"/>
            <a:ext cx="2982883" cy="461665"/>
          </a:xfrm>
          <a:prstGeom prst="rect">
            <a:avLst/>
          </a:prstGeom>
          <a:ln>
            <a:solidFill>
              <a:srgbClr val="000000"/>
            </a:solidFill>
          </a:ln>
        </p:spPr>
        <p:txBody>
          <a:bodyPr wrap="none">
            <a:spAutoFit/>
          </a:bodyPr>
          <a:lstStyle/>
          <a:p>
            <a:r>
              <a:rPr lang="it-IT" sz="2400" b="1"/>
              <a:t>Background radiation</a:t>
            </a:r>
            <a:endParaRPr lang="it-IT" sz="2400"/>
          </a:p>
        </p:txBody>
      </p:sp>
      <p:sp>
        <p:nvSpPr>
          <p:cNvPr id="7" name="Rettangolo 6"/>
          <p:cNvSpPr/>
          <p:nvPr/>
        </p:nvSpPr>
        <p:spPr>
          <a:xfrm>
            <a:off x="142179" y="5153448"/>
            <a:ext cx="8866354" cy="1477328"/>
          </a:xfrm>
          <a:prstGeom prst="rect">
            <a:avLst/>
          </a:prstGeom>
        </p:spPr>
        <p:txBody>
          <a:bodyPr wrap="square">
            <a:spAutoFit/>
          </a:bodyPr>
          <a:lstStyle/>
          <a:p>
            <a:pPr algn="just"/>
            <a:r>
              <a:rPr lang="it-IT" b="1"/>
              <a:t>When </a:t>
            </a:r>
            <a:r>
              <a:rPr lang="it-IT" b="1">
                <a:solidFill>
                  <a:srgbClr val="FF0000"/>
                </a:solidFill>
              </a:rPr>
              <a:t>muons</a:t>
            </a:r>
            <a:r>
              <a:rPr lang="it-IT" b="1"/>
              <a:t> pass through the glass envelope, </a:t>
            </a:r>
            <a:r>
              <a:rPr lang="it-IT" b="1" u="sng">
                <a:solidFill>
                  <a:srgbClr val="FF0000"/>
                </a:solidFill>
              </a:rPr>
              <a:t>Cherenkov radiation </a:t>
            </a:r>
            <a:r>
              <a:rPr lang="it-IT" b="1"/>
              <a:t>may occur, releasing a large number of </a:t>
            </a:r>
            <a:r>
              <a:rPr lang="it-IT" b="1">
                <a:solidFill>
                  <a:srgbClr val="FF0000"/>
                </a:solidFill>
              </a:rPr>
              <a:t>photons (Window)</a:t>
            </a:r>
            <a:r>
              <a:rPr lang="it-IT" b="1"/>
              <a:t>. Glasses contains an of the radioactive element </a:t>
            </a:r>
            <a:r>
              <a:rPr lang="it-IT" b="1" u="sng" baseline="30000">
                <a:solidFill>
                  <a:srgbClr val="FF0000"/>
                </a:solidFill>
              </a:rPr>
              <a:t>40</a:t>
            </a:r>
            <a:r>
              <a:rPr lang="it-IT" b="1" u="sng">
                <a:solidFill>
                  <a:srgbClr val="FF0000"/>
                </a:solidFill>
              </a:rPr>
              <a:t>K emits beta and gamma rays which may cause noise</a:t>
            </a:r>
            <a:r>
              <a:rPr lang="it-IT" b="1" u="sng"/>
              <a:t>.</a:t>
            </a:r>
            <a:r>
              <a:rPr lang="it-IT" b="1"/>
              <a:t> </a:t>
            </a:r>
            <a:r>
              <a:rPr lang="it-IT" b="1" u="sng">
                <a:solidFill>
                  <a:srgbClr val="FF0000"/>
                </a:solidFill>
              </a:rPr>
              <a:t>Scintillation</a:t>
            </a:r>
            <a:r>
              <a:rPr lang="it-IT" b="1" i="1" u="sng"/>
              <a:t> </a:t>
            </a:r>
            <a:r>
              <a:rPr lang="it-IT" b="1" u="sng"/>
              <a:t>is due to interaction of low-energy α- and β-radiation with the glass of the envelope;</a:t>
            </a:r>
            <a:r>
              <a:rPr lang="it-IT" b="1"/>
              <a:t> such radiation may come from the surroundings or from </a:t>
            </a:r>
            <a:r>
              <a:rPr lang="it-IT" b="1" baseline="30000"/>
              <a:t>40</a:t>
            </a:r>
            <a:r>
              <a:rPr lang="it-IT" b="1"/>
              <a:t>K.</a:t>
            </a:r>
          </a:p>
        </p:txBody>
      </p:sp>
    </p:spTree>
    <p:extLst>
      <p:ext uri="{BB962C8B-B14F-4D97-AF65-F5344CB8AC3E}">
        <p14:creationId xmlns:p14="http://schemas.microsoft.com/office/powerpoint/2010/main" val="3389853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3936" y="596904"/>
            <a:ext cx="3828080" cy="2688163"/>
          </a:xfrm>
          <a:prstGeom prst="rect">
            <a:avLst/>
          </a:prstGeom>
          <a:ln>
            <a:solidFill>
              <a:srgbClr val="000000"/>
            </a:solidFill>
          </a:ln>
        </p:spPr>
      </p:pic>
      <p:sp>
        <p:nvSpPr>
          <p:cNvPr id="3" name="Rettangolo 2"/>
          <p:cNvSpPr/>
          <p:nvPr/>
        </p:nvSpPr>
        <p:spPr>
          <a:xfrm>
            <a:off x="4368800" y="655181"/>
            <a:ext cx="4572000" cy="2308324"/>
          </a:xfrm>
          <a:prstGeom prst="rect">
            <a:avLst/>
          </a:prstGeom>
        </p:spPr>
        <p:txBody>
          <a:bodyPr>
            <a:spAutoFit/>
          </a:bodyPr>
          <a:lstStyle/>
          <a:p>
            <a:r>
              <a:rPr lang="it-IT" b="1"/>
              <a:t>Metal channel dynode type multianode photomultiplier tubes </a:t>
            </a:r>
          </a:p>
          <a:p>
            <a:endParaRPr lang="it-IT" b="1"/>
          </a:p>
          <a:p>
            <a:r>
              <a:rPr lang="it-IT"/>
              <a:t>Compared to the other types of dynodes, </a:t>
            </a:r>
            <a:r>
              <a:rPr lang="it-IT" b="1">
                <a:solidFill>
                  <a:srgbClr val="FF0000"/>
                </a:solidFill>
              </a:rPr>
              <a:t>metal channel dynode type have a very low crosstalk during secondary electron multiplication. </a:t>
            </a:r>
            <a:r>
              <a:rPr lang="it-IT"/>
              <a:t>Minimum spatial spread in the secondary electron flow.</a:t>
            </a:r>
          </a:p>
        </p:txBody>
      </p:sp>
      <p:sp>
        <p:nvSpPr>
          <p:cNvPr id="4" name="Rettangolo 3"/>
          <p:cNvSpPr/>
          <p:nvPr/>
        </p:nvSpPr>
        <p:spPr>
          <a:xfrm>
            <a:off x="142709" y="96337"/>
            <a:ext cx="4595429" cy="461665"/>
          </a:xfrm>
          <a:prstGeom prst="rect">
            <a:avLst/>
          </a:prstGeom>
        </p:spPr>
        <p:txBody>
          <a:bodyPr wrap="none">
            <a:spAutoFit/>
          </a:bodyPr>
          <a:lstStyle/>
          <a:p>
            <a:r>
              <a:rPr lang="it-IT" sz="2400" b="1"/>
              <a:t>Multianode Photomultiplier Tubes</a:t>
            </a:r>
            <a:endParaRPr lang="it-IT" sz="2400"/>
          </a:p>
        </p:txBody>
      </p:sp>
      <p:pic>
        <p:nvPicPr>
          <p:cNvPr id="5" name="Immagine 4"/>
          <p:cNvPicPr>
            <a:picLocks noChangeAspect="1"/>
          </p:cNvPicPr>
          <p:nvPr/>
        </p:nvPicPr>
        <p:blipFill>
          <a:blip r:embed="rId3"/>
          <a:stretch>
            <a:fillRect/>
          </a:stretch>
        </p:blipFill>
        <p:spPr>
          <a:xfrm>
            <a:off x="143936" y="3428999"/>
            <a:ext cx="6131120" cy="3310467"/>
          </a:xfrm>
          <a:prstGeom prst="rect">
            <a:avLst/>
          </a:prstGeom>
          <a:ln>
            <a:solidFill>
              <a:srgbClr val="000000"/>
            </a:solidFill>
          </a:ln>
        </p:spPr>
      </p:pic>
      <p:sp>
        <p:nvSpPr>
          <p:cNvPr id="6" name="Rettangolo 5"/>
          <p:cNvSpPr/>
          <p:nvPr/>
        </p:nvSpPr>
        <p:spPr>
          <a:xfrm>
            <a:off x="6654800" y="3428999"/>
            <a:ext cx="2286000" cy="2862323"/>
          </a:xfrm>
          <a:prstGeom prst="rect">
            <a:avLst/>
          </a:prstGeom>
        </p:spPr>
        <p:txBody>
          <a:bodyPr wrap="square">
            <a:spAutoFit/>
          </a:bodyPr>
          <a:lstStyle/>
          <a:p>
            <a:r>
              <a:rPr lang="it-IT" b="1">
                <a:solidFill>
                  <a:srgbClr val="FF0000"/>
                </a:solidFill>
              </a:rPr>
              <a:t>Crosstalk</a:t>
            </a:r>
            <a:r>
              <a:rPr lang="it-IT" b="1"/>
              <a:t> is mainly caused by the </a:t>
            </a:r>
            <a:r>
              <a:rPr lang="it-IT" b="1">
                <a:solidFill>
                  <a:srgbClr val="FF0000"/>
                </a:solidFill>
              </a:rPr>
              <a:t>broadening of the electron flow</a:t>
            </a:r>
            <a:r>
              <a:rPr lang="it-IT" b="1"/>
              <a:t> when light is converted into electrons and those electrons are multiplied by the dynode section. </a:t>
            </a:r>
          </a:p>
          <a:p>
            <a:r>
              <a:rPr lang="it-IT" b="1"/>
              <a:t>≈1-2-3%</a:t>
            </a:r>
          </a:p>
        </p:txBody>
      </p:sp>
    </p:spTree>
    <p:extLst>
      <p:ext uri="{BB962C8B-B14F-4D97-AF65-F5344CB8AC3E}">
        <p14:creationId xmlns:p14="http://schemas.microsoft.com/office/powerpoint/2010/main" val="3586570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66309" y="107035"/>
            <a:ext cx="7661622" cy="461665"/>
          </a:xfrm>
          <a:prstGeom prst="rect">
            <a:avLst/>
          </a:prstGeom>
        </p:spPr>
        <p:txBody>
          <a:bodyPr wrap="none">
            <a:spAutoFit/>
          </a:bodyPr>
          <a:lstStyle/>
          <a:p>
            <a:r>
              <a:rPr lang="it-IT" sz="2400" b="1"/>
              <a:t>Center-of-Gravity Position Sensitive Photomultiplier Tubes</a:t>
            </a:r>
          </a:p>
        </p:txBody>
      </p:sp>
      <p:pic>
        <p:nvPicPr>
          <p:cNvPr id="3" name="Immagine 2"/>
          <p:cNvPicPr>
            <a:picLocks noChangeAspect="1"/>
          </p:cNvPicPr>
          <p:nvPr/>
        </p:nvPicPr>
        <p:blipFill>
          <a:blip r:embed="rId2"/>
          <a:stretch>
            <a:fillRect/>
          </a:stretch>
        </p:blipFill>
        <p:spPr>
          <a:xfrm>
            <a:off x="190503" y="711203"/>
            <a:ext cx="3759200" cy="3048000"/>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4250270" y="711201"/>
            <a:ext cx="4724400" cy="4499429"/>
          </a:xfrm>
          <a:prstGeom prst="rect">
            <a:avLst/>
          </a:prstGeom>
          <a:ln>
            <a:solidFill>
              <a:srgbClr val="000000"/>
            </a:solidFill>
          </a:ln>
        </p:spPr>
      </p:pic>
      <p:sp>
        <p:nvSpPr>
          <p:cNvPr id="5" name="Ovale 4"/>
          <p:cNvSpPr/>
          <p:nvPr/>
        </p:nvSpPr>
        <p:spPr>
          <a:xfrm>
            <a:off x="3285065" y="2861738"/>
            <a:ext cx="609600" cy="575733"/>
          </a:xfrm>
          <a:prstGeom prst="ellipse">
            <a:avLst/>
          </a:prstGeom>
          <a:no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7" name="Connettore 2 6"/>
          <p:cNvCxnSpPr/>
          <p:nvPr/>
        </p:nvCxnSpPr>
        <p:spPr>
          <a:xfrm flipV="1">
            <a:off x="3725333" y="1693336"/>
            <a:ext cx="1236134" cy="1168402"/>
          </a:xfrm>
          <a:prstGeom prst="straightConnector1">
            <a:avLst/>
          </a:prstGeom>
          <a:ln w="38100" cmpd="sng">
            <a:solidFill>
              <a:srgbClr val="FF6600"/>
            </a:solidFill>
            <a:tailEnd type="arrow"/>
          </a:ln>
        </p:spPr>
        <p:style>
          <a:lnRef idx="2">
            <a:schemeClr val="accent1"/>
          </a:lnRef>
          <a:fillRef idx="0">
            <a:schemeClr val="accent1"/>
          </a:fillRef>
          <a:effectRef idx="1">
            <a:schemeClr val="accent1"/>
          </a:effectRef>
          <a:fontRef idx="minor">
            <a:schemeClr val="tx1"/>
          </a:fontRef>
        </p:style>
      </p:cxnSp>
      <p:pic>
        <p:nvPicPr>
          <p:cNvPr id="8" name="Immagine 7"/>
          <p:cNvPicPr>
            <a:picLocks noChangeAspect="1"/>
          </p:cNvPicPr>
          <p:nvPr/>
        </p:nvPicPr>
        <p:blipFill>
          <a:blip r:embed="rId4"/>
          <a:stretch>
            <a:fillRect/>
          </a:stretch>
        </p:blipFill>
        <p:spPr>
          <a:xfrm>
            <a:off x="205909" y="3894672"/>
            <a:ext cx="1335024" cy="1335024"/>
          </a:xfrm>
          <a:prstGeom prst="rect">
            <a:avLst/>
          </a:prstGeom>
          <a:ln>
            <a:solidFill>
              <a:schemeClr val="tx1"/>
            </a:solidFill>
          </a:ln>
        </p:spPr>
      </p:pic>
      <p:sp>
        <p:nvSpPr>
          <p:cNvPr id="9" name="Rettangolo 8"/>
          <p:cNvSpPr/>
          <p:nvPr/>
        </p:nvSpPr>
        <p:spPr>
          <a:xfrm>
            <a:off x="0" y="5185717"/>
            <a:ext cx="9144000" cy="1754327"/>
          </a:xfrm>
          <a:prstGeom prst="rect">
            <a:avLst/>
          </a:prstGeom>
        </p:spPr>
        <p:txBody>
          <a:bodyPr wrap="square">
            <a:spAutoFit/>
          </a:bodyPr>
          <a:lstStyle/>
          <a:p>
            <a:r>
              <a:rPr lang="it-IT" b="1"/>
              <a:t>Center-of-gravity detection method for reading out the output signal from a position-sensitive photomultiplier tube using a </a:t>
            </a:r>
            <a:r>
              <a:rPr lang="it-IT" b="1" i="1" u="sng"/>
              <a:t>cross-plate anode. </a:t>
            </a:r>
            <a:r>
              <a:rPr lang="it-IT" b="1"/>
              <a:t>Anodes linearly </a:t>
            </a:r>
            <a:r>
              <a:rPr lang="it-IT" b="1" i="1" u="sng"/>
              <a:t>arranged in the X and Y directions</a:t>
            </a:r>
            <a:r>
              <a:rPr lang="it-IT" b="1"/>
              <a:t>. </a:t>
            </a:r>
            <a:r>
              <a:rPr lang="it-IT" b="1" i="1" u="sng"/>
              <a:t>Anode in the same direction is connected by a resistor string</a:t>
            </a:r>
            <a:r>
              <a:rPr lang="it-IT" b="1"/>
              <a:t>.The collected </a:t>
            </a:r>
            <a:r>
              <a:rPr lang="it-IT" b="1" i="1" u="sng"/>
              <a:t>electrons are divided into four signal components X1, X2, Y1 and Y2 corresponding to the anode position </a:t>
            </a:r>
            <a:r>
              <a:rPr lang="it-IT" b="1"/>
              <a:t>By (SUM) and divider (DIV) circuits, the center of gravity in the X and Y directions isobtained.</a:t>
            </a:r>
          </a:p>
        </p:txBody>
      </p:sp>
    </p:spTree>
    <p:extLst>
      <p:ext uri="{BB962C8B-B14F-4D97-AF65-F5344CB8AC3E}">
        <p14:creationId xmlns:p14="http://schemas.microsoft.com/office/powerpoint/2010/main" val="707228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741333" y="240453"/>
            <a:ext cx="4190950" cy="3352760"/>
          </a:xfrm>
          <a:prstGeom prst="rect">
            <a:avLst/>
          </a:prstGeom>
          <a:ln>
            <a:solidFill>
              <a:srgbClr val="000000"/>
            </a:solidFill>
          </a:ln>
        </p:spPr>
      </p:pic>
      <p:sp>
        <p:nvSpPr>
          <p:cNvPr id="3" name="Rettangolo 2"/>
          <p:cNvSpPr/>
          <p:nvPr/>
        </p:nvSpPr>
        <p:spPr>
          <a:xfrm>
            <a:off x="135467" y="5013193"/>
            <a:ext cx="8889999" cy="1754327"/>
          </a:xfrm>
          <a:prstGeom prst="rect">
            <a:avLst/>
          </a:prstGeom>
        </p:spPr>
        <p:txBody>
          <a:bodyPr wrap="square">
            <a:spAutoFit/>
          </a:bodyPr>
          <a:lstStyle/>
          <a:p>
            <a:r>
              <a:rPr lang="it-IT" b="1"/>
              <a:t>Typical uniformity data obtained from each anode when uniform light is illuminated over the entire photocathode of a 64-channel multianode photomultiplier tube. The non-uniformity observed here probably originates from gain variations in the secondary electron multiplier because the photocathode itself has good uniformity.</a:t>
            </a:r>
            <a:r>
              <a:rPr lang="it-IT"/>
              <a:t> </a:t>
            </a:r>
            <a:r>
              <a:rPr lang="it-IT" b="1">
                <a:solidFill>
                  <a:srgbClr val="FF0000"/>
                </a:solidFill>
              </a:rPr>
              <a:t>Currently, non-uniformity between each anode is about "1:1.7" on average. </a:t>
            </a:r>
          </a:p>
          <a:p>
            <a:endParaRPr lang="it-IT" b="1"/>
          </a:p>
        </p:txBody>
      </p:sp>
      <p:pic>
        <p:nvPicPr>
          <p:cNvPr id="4" name="Immagine 3"/>
          <p:cNvPicPr>
            <a:picLocks noChangeAspect="1"/>
          </p:cNvPicPr>
          <p:nvPr/>
        </p:nvPicPr>
        <p:blipFill>
          <a:blip r:embed="rId3"/>
          <a:stretch>
            <a:fillRect/>
          </a:stretch>
        </p:blipFill>
        <p:spPr>
          <a:xfrm>
            <a:off x="135466" y="240452"/>
            <a:ext cx="4590533" cy="2689015"/>
          </a:xfrm>
          <a:prstGeom prst="rect">
            <a:avLst/>
          </a:prstGeom>
        </p:spPr>
      </p:pic>
      <p:sp>
        <p:nvSpPr>
          <p:cNvPr id="5" name="Rettangolo 4"/>
          <p:cNvSpPr/>
          <p:nvPr/>
        </p:nvSpPr>
        <p:spPr>
          <a:xfrm>
            <a:off x="420401" y="3038103"/>
            <a:ext cx="4063557" cy="400110"/>
          </a:xfrm>
          <a:prstGeom prst="rect">
            <a:avLst/>
          </a:prstGeom>
        </p:spPr>
        <p:txBody>
          <a:bodyPr wrap="none">
            <a:spAutoFit/>
          </a:bodyPr>
          <a:lstStyle/>
          <a:p>
            <a:r>
              <a:rPr lang="it-IT" sz="2000" b="1"/>
              <a:t>Crosstalk of 16-channel linear anode</a:t>
            </a:r>
            <a:endParaRPr lang="it-IT" sz="2000"/>
          </a:p>
        </p:txBody>
      </p:sp>
      <p:sp>
        <p:nvSpPr>
          <p:cNvPr id="6" name="Rettangolo 5"/>
          <p:cNvSpPr/>
          <p:nvPr/>
        </p:nvSpPr>
        <p:spPr>
          <a:xfrm>
            <a:off x="4968186" y="3696906"/>
            <a:ext cx="3854716" cy="400110"/>
          </a:xfrm>
          <a:prstGeom prst="rect">
            <a:avLst/>
          </a:prstGeom>
        </p:spPr>
        <p:txBody>
          <a:bodyPr wrap="none">
            <a:spAutoFit/>
          </a:bodyPr>
          <a:lstStyle/>
          <a:p>
            <a:r>
              <a:rPr lang="it-IT" sz="2000" b="1"/>
              <a:t>Anode output uniformity per pixel</a:t>
            </a:r>
            <a:endParaRPr lang="it-IT" sz="2000"/>
          </a:p>
        </p:txBody>
      </p:sp>
    </p:spTree>
    <p:extLst>
      <p:ext uri="{BB962C8B-B14F-4D97-AF65-F5344CB8AC3E}">
        <p14:creationId xmlns:p14="http://schemas.microsoft.com/office/powerpoint/2010/main" val="985585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0"/>
            <a:ext cx="9118600" cy="6858000"/>
          </a:xfrm>
          <a:prstGeom prst="rect">
            <a:avLst/>
          </a:prstGeom>
        </p:spPr>
      </p:pic>
    </p:spTree>
    <p:extLst>
      <p:ext uri="{BB962C8B-B14F-4D97-AF65-F5344CB8AC3E}">
        <p14:creationId xmlns:p14="http://schemas.microsoft.com/office/powerpoint/2010/main" val="126404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90134" y="167327"/>
            <a:ext cx="6112932" cy="6555315"/>
          </a:xfrm>
          <a:prstGeom prst="rect">
            <a:avLst/>
          </a:prstGeom>
          <a:ln>
            <a:solidFill>
              <a:schemeClr val="tx1"/>
            </a:solidFill>
          </a:ln>
        </p:spPr>
      </p:pic>
    </p:spTree>
    <p:extLst>
      <p:ext uri="{BB962C8B-B14F-4D97-AF65-F5344CB8AC3E}">
        <p14:creationId xmlns:p14="http://schemas.microsoft.com/office/powerpoint/2010/main" val="3920669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35004" y="711201"/>
            <a:ext cx="6853296" cy="3280833"/>
          </a:xfrm>
          <a:prstGeom prst="rect">
            <a:avLst/>
          </a:prstGeom>
          <a:ln>
            <a:solidFill>
              <a:srgbClr val="000000"/>
            </a:solidFill>
          </a:ln>
        </p:spPr>
      </p:pic>
      <p:sp>
        <p:nvSpPr>
          <p:cNvPr id="3" name="Rettangolo 2"/>
          <p:cNvSpPr/>
          <p:nvPr/>
        </p:nvSpPr>
        <p:spPr>
          <a:xfrm>
            <a:off x="1391407" y="4062000"/>
            <a:ext cx="6350642" cy="369332"/>
          </a:xfrm>
          <a:prstGeom prst="rect">
            <a:avLst/>
          </a:prstGeom>
        </p:spPr>
        <p:txBody>
          <a:bodyPr wrap="none">
            <a:spAutoFit/>
          </a:bodyPr>
          <a:lstStyle/>
          <a:p>
            <a:r>
              <a:rPr lang="it-IT" b="1"/>
              <a:t>Schematic structure of an MCP and its principle of multiplication</a:t>
            </a:r>
            <a:endParaRPr lang="it-IT"/>
          </a:p>
        </p:txBody>
      </p:sp>
      <p:sp>
        <p:nvSpPr>
          <p:cNvPr id="4" name="Rettangolo 3"/>
          <p:cNvSpPr/>
          <p:nvPr/>
        </p:nvSpPr>
        <p:spPr>
          <a:xfrm>
            <a:off x="2628856" y="103316"/>
            <a:ext cx="3831147" cy="523220"/>
          </a:xfrm>
          <a:prstGeom prst="rect">
            <a:avLst/>
          </a:prstGeom>
        </p:spPr>
        <p:txBody>
          <a:bodyPr wrap="none">
            <a:spAutoFit/>
          </a:bodyPr>
          <a:lstStyle/>
          <a:p>
            <a:r>
              <a:rPr lang="it-IT" sz="2800" b="1"/>
              <a:t>Microchannel plate MCP</a:t>
            </a:r>
          </a:p>
        </p:txBody>
      </p:sp>
      <p:sp>
        <p:nvSpPr>
          <p:cNvPr id="5" name="Rettangolo 4"/>
          <p:cNvSpPr/>
          <p:nvPr/>
        </p:nvSpPr>
        <p:spPr>
          <a:xfrm>
            <a:off x="118533" y="4713542"/>
            <a:ext cx="8889999" cy="1754327"/>
          </a:xfrm>
          <a:prstGeom prst="rect">
            <a:avLst/>
          </a:prstGeom>
        </p:spPr>
        <p:txBody>
          <a:bodyPr wrap="square">
            <a:spAutoFit/>
          </a:bodyPr>
          <a:lstStyle/>
          <a:p>
            <a:r>
              <a:rPr lang="it-IT" b="1"/>
              <a:t>The MCP consists of a two-dimensional array of a </a:t>
            </a:r>
            <a:r>
              <a:rPr lang="it-IT" b="1" i="1">
                <a:solidFill>
                  <a:srgbClr val="FF0000"/>
                </a:solidFill>
              </a:rPr>
              <a:t>great number of glass capillaries (channels) bundled in parallel and formed into the shape of a thin disk. </a:t>
            </a:r>
            <a:r>
              <a:rPr lang="it-IT" b="1"/>
              <a:t>Each channel has an </a:t>
            </a:r>
            <a:r>
              <a:rPr lang="it-IT" b="1" u="sng"/>
              <a:t>internal diameter ranging from 6 to 20 microns </a:t>
            </a:r>
            <a:r>
              <a:rPr lang="it-IT" b="1"/>
              <a:t>with the inner wall processed to have the proper </a:t>
            </a:r>
            <a:r>
              <a:rPr lang="it-IT" b="1" u="sng"/>
              <a:t>electrical resistance and secondary emissive properties</a:t>
            </a:r>
            <a:r>
              <a:rPr lang="it-IT" b="1"/>
              <a:t>. When a primary electron impinges on the inner wall of a channel, secondary electrons are emitted and accelerated by the electric field created by the voltage applied across both ends of the MCP.</a:t>
            </a:r>
          </a:p>
        </p:txBody>
      </p:sp>
    </p:spTree>
    <p:extLst>
      <p:ext uri="{BB962C8B-B14F-4D97-AF65-F5344CB8AC3E}">
        <p14:creationId xmlns:p14="http://schemas.microsoft.com/office/powerpoint/2010/main" val="370414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90500" y="1168400"/>
            <a:ext cx="8750300" cy="4521200"/>
          </a:xfrm>
          <a:prstGeom prst="rect">
            <a:avLst/>
          </a:prstGeom>
        </p:spPr>
      </p:pic>
    </p:spTree>
    <p:extLst>
      <p:ext uri="{BB962C8B-B14F-4D97-AF65-F5344CB8AC3E}">
        <p14:creationId xmlns:p14="http://schemas.microsoft.com/office/powerpoint/2010/main" val="45514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2423"/>
            <a:ext cx="9131300" cy="6858000"/>
          </a:xfrm>
          <a:prstGeom prst="rect">
            <a:avLst/>
          </a:prstGeom>
        </p:spPr>
      </p:pic>
      <p:sp>
        <p:nvSpPr>
          <p:cNvPr id="3" name="Rettangolo 2"/>
          <p:cNvSpPr/>
          <p:nvPr/>
        </p:nvSpPr>
        <p:spPr>
          <a:xfrm>
            <a:off x="356235" y="1843257"/>
            <a:ext cx="7945580" cy="147150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56973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5795963" y="1196975"/>
            <a:ext cx="3313112"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just" defTabSz="914400" fontAlgn="base">
              <a:lnSpc>
                <a:spcPct val="120000"/>
              </a:lnSpc>
              <a:spcBef>
                <a:spcPct val="0"/>
              </a:spcBef>
              <a:spcAft>
                <a:spcPct val="0"/>
              </a:spcAft>
            </a:pPr>
            <a:r>
              <a:rPr lang="it-IT" sz="2000" smtClean="0">
                <a:solidFill>
                  <a:srgbClr val="000066"/>
                </a:solidFill>
                <a:latin typeface="Arial" charset="0"/>
                <a:ea typeface="ＭＳ Ｐゴシック" charset="0"/>
              </a:rPr>
              <a:t>Consiste di un insieme di tubicini di materiale vetroso ad alta resistività affacciati ad un fotocatodo e confluenti su un anodo. La loro superficie interna funge da emettitore secondario di elettroni, che vengono accelerati e moltiplicati nel loro interno da una ddp di circa 1000 V. </a:t>
            </a:r>
            <a:endParaRPr lang="it-IT" sz="2000" smtClean="0">
              <a:solidFill>
                <a:srgbClr val="000000"/>
              </a:solidFill>
              <a:latin typeface="Arial" charset="0"/>
              <a:ea typeface="ＭＳ Ｐゴシック" charset="0"/>
            </a:endParaRPr>
          </a:p>
        </p:txBody>
      </p:sp>
      <p:sp>
        <p:nvSpPr>
          <p:cNvPr id="24583" name="Rectangle 7"/>
          <p:cNvSpPr>
            <a:spLocks noChangeArrowheads="1"/>
          </p:cNvSpPr>
          <p:nvPr/>
        </p:nvSpPr>
        <p:spPr bwMode="auto">
          <a:xfrm>
            <a:off x="0" y="5373688"/>
            <a:ext cx="9144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20000"/>
              </a:lnSpc>
              <a:spcBef>
                <a:spcPct val="50000"/>
              </a:spcBef>
              <a:spcAft>
                <a:spcPct val="0"/>
              </a:spcAft>
            </a:pPr>
            <a:r>
              <a:rPr lang="it-IT" sz="2000" smtClean="0">
                <a:solidFill>
                  <a:srgbClr val="000066"/>
                </a:solidFill>
                <a:latin typeface="Arial" charset="0"/>
                <a:ea typeface="ＭＳ Ｐゴシック" charset="0"/>
              </a:rPr>
              <a:t>Piegandoli opportunamente (struttura a "</a:t>
            </a:r>
            <a:r>
              <a:rPr lang="it-IT" sz="2000" i="1" smtClean="0">
                <a:solidFill>
                  <a:srgbClr val="000066"/>
                </a:solidFill>
                <a:latin typeface="Arial" charset="0"/>
                <a:ea typeface="ＭＳ Ｐゴシック" charset="0"/>
              </a:rPr>
              <a:t>chevron</a:t>
            </a:r>
            <a:r>
              <a:rPr lang="it-IT" sz="2000" smtClean="0">
                <a:solidFill>
                  <a:srgbClr val="000066"/>
                </a:solidFill>
                <a:latin typeface="Arial" charset="0"/>
                <a:ea typeface="ＭＳ Ｐゴシック" charset="0"/>
              </a:rPr>
              <a:t>") si evita che gli ioni positivi </a:t>
            </a:r>
            <a:r>
              <a:rPr lang="it-IT" sz="2000" i="1" smtClean="0">
                <a:solidFill>
                  <a:srgbClr val="000066"/>
                </a:solidFill>
                <a:latin typeface="Arial" charset="0"/>
                <a:ea typeface="ＭＳ Ｐゴシック" charset="0"/>
              </a:rPr>
              <a:t>driftando</a:t>
            </a:r>
            <a:r>
              <a:rPr lang="it-IT" sz="2000" smtClean="0">
                <a:solidFill>
                  <a:srgbClr val="000066"/>
                </a:solidFill>
                <a:latin typeface="Arial" charset="0"/>
                <a:ea typeface="ＭＳ Ｐゴシック" charset="0"/>
              </a:rPr>
              <a:t> indietro acquistino energia sufficiente per innescare ulteriori processi di emissione secondaria.</a:t>
            </a:r>
            <a:endParaRPr lang="it-IT" smtClean="0">
              <a:solidFill>
                <a:srgbClr val="000000"/>
              </a:solidFill>
              <a:latin typeface="Arial" charset="0"/>
              <a:ea typeface="ＭＳ Ｐゴシック" charset="0"/>
            </a:endParaRPr>
          </a:p>
        </p:txBody>
      </p:sp>
      <p:sp>
        <p:nvSpPr>
          <p:cNvPr id="24584" name="Text Box 8"/>
          <p:cNvSpPr txBox="1">
            <a:spLocks noChangeArrowheads="1"/>
          </p:cNvSpPr>
          <p:nvPr/>
        </p:nvSpPr>
        <p:spPr bwMode="auto">
          <a:xfrm>
            <a:off x="1039813" y="4862513"/>
            <a:ext cx="3244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b="1" smtClean="0">
                <a:solidFill>
                  <a:srgbClr val="E1191E"/>
                </a:solidFill>
                <a:latin typeface="Arial" charset="0"/>
                <a:ea typeface="ＭＳ Ｐゴシック" charset="0"/>
              </a:rPr>
              <a:t>STRUTTURA A </a:t>
            </a:r>
            <a:r>
              <a:rPr lang="ja-JP" altLang="it-IT" b="1" smtClean="0">
                <a:solidFill>
                  <a:srgbClr val="E1191E"/>
                </a:solidFill>
                <a:latin typeface="Arial"/>
                <a:ea typeface="ＭＳ Ｐゴシック" charset="0"/>
              </a:rPr>
              <a:t>“</a:t>
            </a:r>
            <a:r>
              <a:rPr lang="it-IT" b="1" smtClean="0">
                <a:solidFill>
                  <a:srgbClr val="E1191E"/>
                </a:solidFill>
                <a:latin typeface="Arial" charset="0"/>
                <a:ea typeface="ＭＳ Ｐゴシック" charset="0"/>
              </a:rPr>
              <a:t>CHEVRON</a:t>
            </a:r>
            <a:r>
              <a:rPr lang="ja-JP" altLang="it-IT" b="1" smtClean="0">
                <a:solidFill>
                  <a:srgbClr val="E1191E"/>
                </a:solidFill>
                <a:latin typeface="Arial"/>
                <a:ea typeface="ＭＳ Ｐゴシック" charset="0"/>
              </a:rPr>
              <a:t>”</a:t>
            </a:r>
            <a:endParaRPr lang="it-IT" b="1" smtClean="0">
              <a:solidFill>
                <a:srgbClr val="E1191E"/>
              </a:solidFill>
              <a:latin typeface="Arial" charset="0"/>
              <a:ea typeface="ＭＳ Ｐゴシック" charset="0"/>
            </a:endParaRPr>
          </a:p>
        </p:txBody>
      </p:sp>
      <p:sp>
        <p:nvSpPr>
          <p:cNvPr id="24585" name="Line 9"/>
          <p:cNvSpPr>
            <a:spLocks noChangeShapeType="1"/>
          </p:cNvSpPr>
          <p:nvPr/>
        </p:nvSpPr>
        <p:spPr bwMode="auto">
          <a:xfrm flipV="1">
            <a:off x="2627313" y="4365625"/>
            <a:ext cx="0" cy="5032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pic>
        <p:nvPicPr>
          <p:cNvPr id="24582" name="Picture 6" descr="img01"/>
          <p:cNvPicPr>
            <a:picLocks noChangeAspect="1" noChangeArrowheads="1"/>
          </p:cNvPicPr>
          <p:nvPr/>
        </p:nvPicPr>
        <p:blipFill>
          <a:blip r:embed="rId2">
            <a:extLst>
              <a:ext uri="{28A0092B-C50C-407E-A947-70E740481C1C}">
                <a14:useLocalDpi xmlns:a14="http://schemas.microsoft.com/office/drawing/2010/main" val="0"/>
              </a:ext>
            </a:extLst>
          </a:blip>
          <a:srcRect r="3702"/>
          <a:stretch>
            <a:fillRect/>
          </a:stretch>
        </p:blipFill>
        <p:spPr bwMode="auto">
          <a:xfrm>
            <a:off x="0" y="549275"/>
            <a:ext cx="5616575" cy="4333875"/>
          </a:xfrm>
          <a:prstGeom prst="rect">
            <a:avLst/>
          </a:prstGeom>
          <a:noFill/>
          <a:extLst>
            <a:ext uri="{909E8E84-426E-40dd-AFC4-6F175D3DCCD1}">
              <a14:hiddenFill xmlns:a14="http://schemas.microsoft.com/office/drawing/2010/main">
                <a:solidFill>
                  <a:srgbClr val="FFFFFF"/>
                </a:solidFill>
              </a14:hiddenFill>
            </a:ext>
          </a:extLst>
        </p:spPr>
      </p:pic>
      <p:sp>
        <p:nvSpPr>
          <p:cNvPr id="24581" name="Rectangle 5"/>
          <p:cNvSpPr>
            <a:spLocks noChangeArrowheads="1"/>
          </p:cNvSpPr>
          <p:nvPr/>
        </p:nvSpPr>
        <p:spPr bwMode="auto">
          <a:xfrm>
            <a:off x="4787900" y="260350"/>
            <a:ext cx="377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400" b="1" smtClean="0">
                <a:solidFill>
                  <a:srgbClr val="E1191E"/>
                </a:solidFill>
                <a:latin typeface="Arial" charset="0"/>
                <a:ea typeface="ＭＳ Ｐゴシック" charset="0"/>
              </a:rPr>
              <a:t>MULTICHANNEL  PLATE</a:t>
            </a:r>
          </a:p>
        </p:txBody>
      </p:sp>
      <p:sp>
        <p:nvSpPr>
          <p:cNvPr id="10" name="Rettangolo 9"/>
          <p:cNvSpPr/>
          <p:nvPr/>
        </p:nvSpPr>
        <p:spPr>
          <a:xfrm>
            <a:off x="194657" y="-11495"/>
            <a:ext cx="3055344" cy="461665"/>
          </a:xfrm>
          <a:prstGeom prst="rect">
            <a:avLst/>
          </a:prstGeom>
        </p:spPr>
        <p:txBody>
          <a:bodyPr wrap="none">
            <a:spAutoFit/>
          </a:bodyPr>
          <a:lstStyle/>
          <a:p>
            <a:pPr defTabSz="914400" fontAlgn="base">
              <a:spcBef>
                <a:spcPct val="0"/>
              </a:spcBef>
              <a:spcAft>
                <a:spcPct val="0"/>
              </a:spcAft>
            </a:pPr>
            <a:r>
              <a:rPr lang="it-IT" sz="2400" b="1">
                <a:solidFill>
                  <a:srgbClr val="000000"/>
                </a:solidFill>
                <a:latin typeface="Arial" charset="0"/>
                <a:ea typeface="ＭＳ Ｐゴシック" charset="0"/>
              </a:rPr>
              <a:t>Thermionic emission 1</a:t>
            </a:r>
            <a:endParaRPr lang="it-IT" sz="2400">
              <a:solidFill>
                <a:srgbClr val="000000"/>
              </a:solidFill>
              <a:latin typeface="Arial" charset="0"/>
              <a:ea typeface="ＭＳ Ｐゴシック" charset="0"/>
            </a:endParaRPr>
          </a:p>
        </p:txBody>
      </p:sp>
    </p:spTree>
    <p:extLst>
      <p:ext uri="{BB962C8B-B14F-4D97-AF65-F5344CB8AC3E}">
        <p14:creationId xmlns:p14="http://schemas.microsoft.com/office/powerpoint/2010/main" val="29536930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ChangeArrowheads="1"/>
          </p:cNvSpPr>
          <p:nvPr/>
        </p:nvSpPr>
        <p:spPr bwMode="auto">
          <a:xfrm>
            <a:off x="4500563" y="1125538"/>
            <a:ext cx="44640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20000"/>
              </a:lnSpc>
              <a:spcBef>
                <a:spcPct val="0"/>
              </a:spcBef>
              <a:spcAft>
                <a:spcPct val="0"/>
              </a:spcAft>
            </a:pPr>
            <a:r>
              <a:rPr lang="it-IT" sz="2000" smtClean="0">
                <a:solidFill>
                  <a:srgbClr val="000066"/>
                </a:solidFill>
                <a:latin typeface="Arial" charset="0"/>
                <a:ea typeface="ＭＳ Ｐゴシック" charset="0"/>
              </a:rPr>
              <a:t>Il diametro dei tubicini è di 15 -50 </a:t>
            </a:r>
            <a:r>
              <a:rPr lang="it-IT" sz="2000" smtClean="0">
                <a:solidFill>
                  <a:srgbClr val="000066"/>
                </a:solidFill>
                <a:latin typeface="Symbol" charset="0"/>
                <a:ea typeface="ＭＳ Ｐゴシック" charset="0"/>
              </a:rPr>
              <a:t>m</a:t>
            </a:r>
            <a:r>
              <a:rPr lang="it-IT" sz="2000" smtClean="0">
                <a:solidFill>
                  <a:srgbClr val="000066"/>
                </a:solidFill>
                <a:latin typeface="Arial" charset="0"/>
                <a:ea typeface="ＭＳ Ｐゴシック" charset="0"/>
              </a:rPr>
              <a:t> e la lunghezza è di circa 40 volte il diametro. </a:t>
            </a:r>
          </a:p>
        </p:txBody>
      </p:sp>
      <p:pic>
        <p:nvPicPr>
          <p:cNvPr id="25606" name="Picture 6" descr="img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7688" y="2420938"/>
            <a:ext cx="4751387" cy="2290762"/>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img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525" y="908050"/>
            <a:ext cx="3498850" cy="4032250"/>
          </a:xfrm>
          <a:prstGeom prst="rect">
            <a:avLst/>
          </a:prstGeom>
          <a:noFill/>
          <a:extLst>
            <a:ext uri="{909E8E84-426E-40dd-AFC4-6F175D3DCCD1}">
              <a14:hiddenFill xmlns:a14="http://schemas.microsoft.com/office/drawing/2010/main">
                <a:solidFill>
                  <a:srgbClr val="FFFFFF"/>
                </a:solidFill>
              </a14:hiddenFill>
            </a:ext>
          </a:extLst>
        </p:spPr>
      </p:pic>
      <p:sp>
        <p:nvSpPr>
          <p:cNvPr id="25609" name="Rectangle 9"/>
          <p:cNvSpPr>
            <a:spLocks noChangeArrowheads="1"/>
          </p:cNvSpPr>
          <p:nvPr/>
        </p:nvSpPr>
        <p:spPr bwMode="auto">
          <a:xfrm>
            <a:off x="34925" y="5013325"/>
            <a:ext cx="90360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20000"/>
              </a:lnSpc>
              <a:spcBef>
                <a:spcPct val="0"/>
              </a:spcBef>
              <a:spcAft>
                <a:spcPct val="0"/>
              </a:spcAft>
            </a:pPr>
            <a:r>
              <a:rPr lang="it-IT" sz="2000" smtClean="0">
                <a:solidFill>
                  <a:srgbClr val="000066"/>
                </a:solidFill>
                <a:latin typeface="Arial" charset="0"/>
                <a:ea typeface="ＭＳ Ｐゴシック" charset="0"/>
              </a:rPr>
              <a:t>Il tempo di transito è di circa 1ns ( 10 volte meno di un P.M.) e lo spread di questo di circa 100 ps ( minore di quello dei P.M.). </a:t>
            </a:r>
          </a:p>
          <a:p>
            <a:pPr algn="just" defTabSz="914400" fontAlgn="base">
              <a:lnSpc>
                <a:spcPct val="120000"/>
              </a:lnSpc>
              <a:spcBef>
                <a:spcPct val="0"/>
              </a:spcBef>
              <a:spcAft>
                <a:spcPct val="0"/>
              </a:spcAft>
            </a:pPr>
            <a:r>
              <a:rPr lang="it-IT" sz="2000" smtClean="0">
                <a:solidFill>
                  <a:srgbClr val="000066"/>
                </a:solidFill>
                <a:latin typeface="Arial" charset="0"/>
                <a:ea typeface="ＭＳ Ｐゴシック" charset="0"/>
              </a:rPr>
              <a:t>Non risentono di problemi di campi magnetici, hanno problemi di instabilità di guadagno a lungo termine, rates, e sono costosi.</a:t>
            </a:r>
            <a:r>
              <a:rPr lang="it-IT" sz="2000" smtClean="0">
                <a:solidFill>
                  <a:srgbClr val="000000"/>
                </a:solidFill>
                <a:latin typeface="Arial" charset="0"/>
                <a:ea typeface="ＭＳ Ｐゴシック" charset="0"/>
              </a:rPr>
              <a:t>   </a:t>
            </a:r>
          </a:p>
        </p:txBody>
      </p:sp>
      <p:sp>
        <p:nvSpPr>
          <p:cNvPr id="25605" name="Rectangle 5"/>
          <p:cNvSpPr>
            <a:spLocks noChangeArrowheads="1"/>
          </p:cNvSpPr>
          <p:nvPr/>
        </p:nvSpPr>
        <p:spPr bwMode="auto">
          <a:xfrm>
            <a:off x="250825" y="188913"/>
            <a:ext cx="87852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20000"/>
              </a:lnSpc>
              <a:spcBef>
                <a:spcPct val="50000"/>
              </a:spcBef>
              <a:spcAft>
                <a:spcPct val="0"/>
              </a:spcAft>
            </a:pPr>
            <a:r>
              <a:rPr lang="it-IT" sz="2000" smtClean="0">
                <a:solidFill>
                  <a:srgbClr val="000066"/>
                </a:solidFill>
                <a:latin typeface="Arial" charset="0"/>
                <a:ea typeface="ＭＳ Ｐゴシック" charset="0"/>
              </a:rPr>
              <a:t>Il </a:t>
            </a:r>
            <a:r>
              <a:rPr lang="it-IT" sz="2000" smtClean="0">
                <a:solidFill>
                  <a:srgbClr val="E1191E"/>
                </a:solidFill>
                <a:latin typeface="Arial" charset="0"/>
                <a:ea typeface="ＭＳ Ｐゴシック" charset="0"/>
              </a:rPr>
              <a:t>guadagno è limitato a 10</a:t>
            </a:r>
            <a:r>
              <a:rPr lang="it-IT" sz="2000" baseline="30000" smtClean="0">
                <a:solidFill>
                  <a:srgbClr val="E1191E"/>
                </a:solidFill>
                <a:latin typeface="Arial" charset="0"/>
                <a:ea typeface="ＭＳ Ｐゴシック" charset="0"/>
              </a:rPr>
              <a:t>6</a:t>
            </a:r>
            <a:r>
              <a:rPr lang="it-IT" sz="2000" smtClean="0">
                <a:solidFill>
                  <a:srgbClr val="E1191E"/>
                </a:solidFill>
                <a:latin typeface="Arial" charset="0"/>
                <a:ea typeface="ＭＳ Ｐゴシック" charset="0"/>
              </a:rPr>
              <a:t> -10</a:t>
            </a:r>
            <a:r>
              <a:rPr lang="it-IT" sz="2000" baseline="30000" smtClean="0">
                <a:solidFill>
                  <a:srgbClr val="E1191E"/>
                </a:solidFill>
                <a:latin typeface="Arial" charset="0"/>
                <a:ea typeface="ＭＳ Ｐゴシック" charset="0"/>
              </a:rPr>
              <a:t>7</a:t>
            </a:r>
            <a:r>
              <a:rPr lang="it-IT" sz="2000" smtClean="0">
                <a:solidFill>
                  <a:srgbClr val="000066"/>
                </a:solidFill>
                <a:latin typeface="Arial" charset="0"/>
                <a:ea typeface="ＭＳ Ｐゴシック" charset="0"/>
              </a:rPr>
              <a:t> da effetti di carica spaziale all'uscita dei tubicini.</a:t>
            </a:r>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3492211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0" name="Picture 6" descr="im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5888"/>
            <a:ext cx="6553200" cy="6430962"/>
          </a:xfrm>
          <a:prstGeom prst="rect">
            <a:avLst/>
          </a:prstGeom>
          <a:noFill/>
          <a:extLst>
            <a:ext uri="{909E8E84-426E-40dd-AFC4-6F175D3DCCD1}">
              <a14:hiddenFill xmlns:a14="http://schemas.microsoft.com/office/drawing/2010/main">
                <a:solidFill>
                  <a:srgbClr val="FFFFFF"/>
                </a:solidFill>
              </a14:hiddenFill>
            </a:ext>
          </a:extLst>
        </p:spPr>
      </p:pic>
      <p:sp>
        <p:nvSpPr>
          <p:cNvPr id="26631" name="Text Box 7"/>
          <p:cNvSpPr txBox="1">
            <a:spLocks noChangeArrowheads="1"/>
          </p:cNvSpPr>
          <p:nvPr/>
        </p:nvSpPr>
        <p:spPr bwMode="auto">
          <a:xfrm>
            <a:off x="6784975" y="981075"/>
            <a:ext cx="2108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pPr>
            <a:r>
              <a:rPr lang="it-IT" sz="2000" b="1" smtClean="0">
                <a:solidFill>
                  <a:srgbClr val="E1191E"/>
                </a:solidFill>
                <a:latin typeface="Arial" charset="0"/>
                <a:ea typeface="ＭＳ Ｐゴシック" charset="0"/>
              </a:rPr>
              <a:t>Tipiche caratteristiche </a:t>
            </a:r>
          </a:p>
          <a:p>
            <a:pPr algn="ctr" defTabSz="914400" fontAlgn="base">
              <a:spcBef>
                <a:spcPct val="0"/>
              </a:spcBef>
              <a:spcAft>
                <a:spcPct val="0"/>
              </a:spcAft>
            </a:pPr>
            <a:r>
              <a:rPr lang="it-IT" sz="2000" b="1" smtClean="0">
                <a:solidFill>
                  <a:srgbClr val="E1191E"/>
                </a:solidFill>
                <a:latin typeface="Arial" charset="0"/>
                <a:ea typeface="ＭＳ Ｐゴシック" charset="0"/>
              </a:rPr>
              <a:t>di un MCP</a:t>
            </a:r>
          </a:p>
        </p:txBody>
      </p:sp>
    </p:spTree>
    <p:extLst>
      <p:ext uri="{BB962C8B-B14F-4D97-AF65-F5344CB8AC3E}">
        <p14:creationId xmlns:p14="http://schemas.microsoft.com/office/powerpoint/2010/main" val="4283152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37067" y="254000"/>
            <a:ext cx="4645151" cy="27432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5147720" y="122766"/>
            <a:ext cx="3903134" cy="2997343"/>
          </a:xfrm>
          <a:prstGeom prst="rect">
            <a:avLst/>
          </a:prstGeom>
          <a:ln>
            <a:solidFill>
              <a:srgbClr val="000000"/>
            </a:solidFill>
          </a:ln>
        </p:spPr>
      </p:pic>
      <p:sp>
        <p:nvSpPr>
          <p:cNvPr id="4" name="Rettangolo 3"/>
          <p:cNvSpPr/>
          <p:nvPr/>
        </p:nvSpPr>
        <p:spPr>
          <a:xfrm>
            <a:off x="6078256" y="3290501"/>
            <a:ext cx="2305551" cy="369332"/>
          </a:xfrm>
          <a:prstGeom prst="rect">
            <a:avLst/>
          </a:prstGeom>
        </p:spPr>
        <p:txBody>
          <a:bodyPr wrap="none">
            <a:spAutoFit/>
          </a:bodyPr>
          <a:lstStyle/>
          <a:p>
            <a:r>
              <a:rPr lang="it-IT" b="1"/>
              <a:t>Voltage-divider circuit</a:t>
            </a:r>
            <a:endParaRPr lang="it-IT"/>
          </a:p>
        </p:txBody>
      </p:sp>
      <p:sp>
        <p:nvSpPr>
          <p:cNvPr id="5" name="Rettangolo 4"/>
          <p:cNvSpPr/>
          <p:nvPr/>
        </p:nvSpPr>
        <p:spPr>
          <a:xfrm>
            <a:off x="902232" y="3120109"/>
            <a:ext cx="3550671" cy="369332"/>
          </a:xfrm>
          <a:prstGeom prst="rect">
            <a:avLst/>
          </a:prstGeom>
        </p:spPr>
        <p:txBody>
          <a:bodyPr wrap="none">
            <a:spAutoFit/>
          </a:bodyPr>
          <a:lstStyle/>
          <a:p>
            <a:r>
              <a:rPr lang="it-IT" b="1"/>
              <a:t>Cross section of a typical MCP-PMT</a:t>
            </a:r>
            <a:endParaRPr lang="it-IT"/>
          </a:p>
        </p:txBody>
      </p:sp>
      <p:sp>
        <p:nvSpPr>
          <p:cNvPr id="6" name="Rettangolo 5"/>
          <p:cNvSpPr/>
          <p:nvPr/>
        </p:nvSpPr>
        <p:spPr>
          <a:xfrm>
            <a:off x="0" y="3778364"/>
            <a:ext cx="9144000" cy="2677656"/>
          </a:xfrm>
          <a:prstGeom prst="rect">
            <a:avLst/>
          </a:prstGeom>
        </p:spPr>
        <p:txBody>
          <a:bodyPr wrap="square">
            <a:spAutoFit/>
          </a:bodyPr>
          <a:lstStyle/>
          <a:p>
            <a:r>
              <a:rPr lang="it-IT" b="1" i="1" u="sng"/>
              <a:t>MCP-PMT consists of an input window, photocathode, MCP, and anode. </a:t>
            </a:r>
            <a:r>
              <a:rPr lang="it-IT" b="1"/>
              <a:t>This process is repeated along the channels, and finally a large number of electrons are collected by the anode as an output signal. </a:t>
            </a:r>
            <a:r>
              <a:rPr lang="it-IT" b="1" i="1" u="sng"/>
              <a:t>The photocathode to MCP distance is approximately 2 millimeters, </a:t>
            </a:r>
            <a:r>
              <a:rPr lang="it-IT" b="1"/>
              <a:t>forming a </a:t>
            </a:r>
            <a:r>
              <a:rPr lang="it-IT" b="1" i="1" u="sng"/>
              <a:t>close proximity structure. </a:t>
            </a:r>
            <a:r>
              <a:rPr lang="it-IT" b="1"/>
              <a:t>Two MCPs are stacked to obtain sufficient gain. A thin film called "ion barrier" is usually formed on the photoelectron input side of the MCP in order to prevent ions generated inside the MCP from returning to the photocathode. </a:t>
            </a:r>
            <a:r>
              <a:rPr lang="it-IT" b="1" i="1" u="sng"/>
              <a:t>The gain of an MCP is determined by the length-to-diameter ratio α (=L/d) of a channel:     </a:t>
            </a:r>
            <a:r>
              <a:rPr lang="el-GR" sz="2000" b="1" i="1" u="sng">
                <a:solidFill>
                  <a:srgbClr val="FF0000"/>
                </a:solidFill>
              </a:rPr>
              <a:t>μ = EXP (G . α)</a:t>
            </a:r>
            <a:br>
              <a:rPr lang="el-GR" sz="2000" b="1" i="1" u="sng">
                <a:solidFill>
                  <a:srgbClr val="FF0000"/>
                </a:solidFill>
              </a:rPr>
            </a:br>
            <a:r>
              <a:rPr lang="it-IT" sz="2000" b="1"/>
              <a:t>If the gain becomes higher than 10</a:t>
            </a:r>
            <a:r>
              <a:rPr lang="it-IT" sz="2000" b="1" baseline="30000"/>
              <a:t>4</a:t>
            </a:r>
            <a:r>
              <a:rPr lang="it-IT" sz="2000" b="1"/>
              <a:t>, noise increases due to ion feedback effects. To avoid this, α is usually selected to be around 40. </a:t>
            </a:r>
            <a:endParaRPr lang="el-GR" sz="2000" b="1">
              <a:solidFill>
                <a:srgbClr val="FF0000"/>
              </a:solidFill>
            </a:endParaRPr>
          </a:p>
        </p:txBody>
      </p:sp>
    </p:spTree>
    <p:extLst>
      <p:ext uri="{BB962C8B-B14F-4D97-AF65-F5344CB8AC3E}">
        <p14:creationId xmlns:p14="http://schemas.microsoft.com/office/powerpoint/2010/main" val="2305443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 y="126685"/>
            <a:ext cx="4152900" cy="4944848"/>
          </a:xfrm>
          <a:prstGeom prst="rect">
            <a:avLst/>
          </a:prstGeom>
          <a:ln>
            <a:solidFill>
              <a:srgbClr val="000000"/>
            </a:solidFill>
          </a:ln>
        </p:spPr>
      </p:pic>
      <p:sp>
        <p:nvSpPr>
          <p:cNvPr id="3" name="Rettangolo 2"/>
          <p:cNvSpPr/>
          <p:nvPr/>
        </p:nvSpPr>
        <p:spPr>
          <a:xfrm>
            <a:off x="4453476" y="58958"/>
            <a:ext cx="4572000" cy="646331"/>
          </a:xfrm>
          <a:prstGeom prst="rect">
            <a:avLst/>
          </a:prstGeom>
        </p:spPr>
        <p:txBody>
          <a:bodyPr>
            <a:spAutoFit/>
          </a:bodyPr>
          <a:lstStyle/>
          <a:p>
            <a:r>
              <a:rPr lang="it-IT" b="1"/>
              <a:t>Typical gain of an MCP-PMT (using a two-stage MCP of 6 </a:t>
            </a:r>
            <a:r>
              <a:rPr lang="it-IT"/>
              <a:t>μ</a:t>
            </a:r>
            <a:r>
              <a:rPr lang="it-IT" b="1"/>
              <a:t>m channel diameter)</a:t>
            </a:r>
            <a:endParaRPr lang="it-IT"/>
          </a:p>
        </p:txBody>
      </p:sp>
      <p:pic>
        <p:nvPicPr>
          <p:cNvPr id="4" name="Immagine 3"/>
          <p:cNvPicPr>
            <a:picLocks noChangeAspect="1"/>
          </p:cNvPicPr>
          <p:nvPr/>
        </p:nvPicPr>
        <p:blipFill>
          <a:blip r:embed="rId3"/>
          <a:stretch>
            <a:fillRect/>
          </a:stretch>
        </p:blipFill>
        <p:spPr>
          <a:xfrm>
            <a:off x="224407" y="5355165"/>
            <a:ext cx="8689397" cy="1367367"/>
          </a:xfrm>
          <a:prstGeom prst="rect">
            <a:avLst/>
          </a:prstGeom>
        </p:spPr>
      </p:pic>
      <p:sp>
        <p:nvSpPr>
          <p:cNvPr id="5" name="Rettangolo 4"/>
          <p:cNvSpPr/>
          <p:nvPr/>
        </p:nvSpPr>
        <p:spPr>
          <a:xfrm>
            <a:off x="4504268" y="971311"/>
            <a:ext cx="4572000" cy="1477328"/>
          </a:xfrm>
          <a:prstGeom prst="rect">
            <a:avLst/>
          </a:prstGeom>
        </p:spPr>
        <p:txBody>
          <a:bodyPr>
            <a:spAutoFit/>
          </a:bodyPr>
          <a:lstStyle/>
          <a:p>
            <a:r>
              <a:rPr lang="it-IT" b="1"/>
              <a:t>In an MCP-PMT, a strong electric field is applied in nearly parallel from the photocathode to MCP. In the case of proximity-focused MCP-PMTs, it has little effect on the TTS. </a:t>
            </a:r>
          </a:p>
        </p:txBody>
      </p:sp>
      <p:pic>
        <p:nvPicPr>
          <p:cNvPr id="6" name="Immagine 5"/>
          <p:cNvPicPr>
            <a:picLocks noChangeAspect="1"/>
          </p:cNvPicPr>
          <p:nvPr/>
        </p:nvPicPr>
        <p:blipFill>
          <a:blip r:embed="rId4"/>
          <a:stretch>
            <a:fillRect/>
          </a:stretch>
        </p:blipFill>
        <p:spPr>
          <a:xfrm>
            <a:off x="4991099" y="2567170"/>
            <a:ext cx="3357033" cy="2543206"/>
          </a:xfrm>
          <a:prstGeom prst="rect">
            <a:avLst/>
          </a:prstGeom>
          <a:ln>
            <a:solidFill>
              <a:srgbClr val="000000"/>
            </a:solidFill>
          </a:ln>
        </p:spPr>
      </p:pic>
    </p:spTree>
    <p:extLst>
      <p:ext uri="{BB962C8B-B14F-4D97-AF65-F5344CB8AC3E}">
        <p14:creationId xmlns:p14="http://schemas.microsoft.com/office/powerpoint/2010/main" val="3191437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31300" cy="6858000"/>
          </a:xfrm>
          <a:prstGeom prst="rect">
            <a:avLst/>
          </a:prstGeom>
        </p:spPr>
      </p:pic>
    </p:spTree>
    <p:extLst>
      <p:ext uri="{BB962C8B-B14F-4D97-AF65-F5344CB8AC3E}">
        <p14:creationId xmlns:p14="http://schemas.microsoft.com/office/powerpoint/2010/main" val="2437430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24909" y="503634"/>
            <a:ext cx="6193490" cy="4690658"/>
          </a:xfrm>
          <a:prstGeom prst="rect">
            <a:avLst/>
          </a:prstGeom>
        </p:spPr>
      </p:pic>
      <p:sp>
        <p:nvSpPr>
          <p:cNvPr id="3" name="Rettangolo 2"/>
          <p:cNvSpPr/>
          <p:nvPr/>
        </p:nvSpPr>
        <p:spPr>
          <a:xfrm>
            <a:off x="1456267" y="5501101"/>
            <a:ext cx="6265333" cy="707886"/>
          </a:xfrm>
          <a:prstGeom prst="rect">
            <a:avLst/>
          </a:prstGeom>
        </p:spPr>
        <p:txBody>
          <a:bodyPr wrap="square">
            <a:spAutoFit/>
          </a:bodyPr>
          <a:lstStyle/>
          <a:p>
            <a:pPr algn="ctr"/>
            <a:r>
              <a:rPr lang="it-IT" sz="2000" b="1"/>
              <a:t>Pulse linearity of an MCP-PMT (11 mm effective diameter, 6 mm channel diameter)</a:t>
            </a:r>
          </a:p>
        </p:txBody>
      </p:sp>
    </p:spTree>
    <p:extLst>
      <p:ext uri="{BB962C8B-B14F-4D97-AF65-F5344CB8AC3E}">
        <p14:creationId xmlns:p14="http://schemas.microsoft.com/office/powerpoint/2010/main" val="174836636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1144</TotalTime>
  <Words>2583</Words>
  <Application>Microsoft Macintosh PowerPoint</Application>
  <PresentationFormat>Presentazione su schermo (4:3)</PresentationFormat>
  <Paragraphs>144</Paragraphs>
  <Slides>33</Slides>
  <Notes>0</Notes>
  <HiddenSlides>0</HiddenSlides>
  <MMClips>0</MMClips>
  <ScaleCrop>false</ScaleCrop>
  <HeadingPairs>
    <vt:vector size="6" baseType="variant">
      <vt:variant>
        <vt:lpstr>Tema</vt:lpstr>
      </vt:variant>
      <vt:variant>
        <vt:i4>2</vt:i4>
      </vt:variant>
      <vt:variant>
        <vt:lpstr>Server OLE incorporati</vt:lpstr>
      </vt:variant>
      <vt:variant>
        <vt:i4>1</vt:i4>
      </vt:variant>
      <vt:variant>
        <vt:lpstr>Titoli diapositive</vt:lpstr>
      </vt:variant>
      <vt:variant>
        <vt:i4>33</vt:i4>
      </vt:variant>
    </vt:vector>
  </HeadingPairs>
  <TitlesOfParts>
    <vt:vector size="36" baseType="lpstr">
      <vt:lpstr>Tema di Office</vt:lpstr>
      <vt:lpstr>Struttura predefinita</vt:lpstr>
      <vt:lpstr>Equation</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33</cp:revision>
  <dcterms:created xsi:type="dcterms:W3CDTF">2014-01-14T21:59:52Z</dcterms:created>
  <dcterms:modified xsi:type="dcterms:W3CDTF">2015-04-28T07:50:42Z</dcterms:modified>
</cp:coreProperties>
</file>