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6"/>
  </p:notesMasterIdLst>
  <p:sldIdLst>
    <p:sldId id="257" r:id="rId3"/>
    <p:sldId id="258" r:id="rId4"/>
    <p:sldId id="285" r:id="rId5"/>
    <p:sldId id="259" r:id="rId6"/>
    <p:sldId id="260" r:id="rId7"/>
    <p:sldId id="261" r:id="rId8"/>
    <p:sldId id="262" r:id="rId9"/>
    <p:sldId id="263" r:id="rId10"/>
    <p:sldId id="287" r:id="rId11"/>
    <p:sldId id="286" r:id="rId12"/>
    <p:sldId id="264" r:id="rId13"/>
    <p:sldId id="265" r:id="rId14"/>
    <p:sldId id="266" r:id="rId15"/>
    <p:sldId id="267" r:id="rId16"/>
    <p:sldId id="268" r:id="rId17"/>
    <p:sldId id="269" r:id="rId18"/>
    <p:sldId id="288" r:id="rId19"/>
    <p:sldId id="270" r:id="rId20"/>
    <p:sldId id="271" r:id="rId21"/>
    <p:sldId id="272" r:id="rId22"/>
    <p:sldId id="273" r:id="rId23"/>
    <p:sldId id="274" r:id="rId24"/>
    <p:sldId id="275" r:id="rId25"/>
    <p:sldId id="276" r:id="rId26"/>
    <p:sldId id="278" r:id="rId27"/>
    <p:sldId id="279" r:id="rId28"/>
    <p:sldId id="280" r:id="rId29"/>
    <p:sldId id="281" r:id="rId30"/>
    <p:sldId id="277" r:id="rId31"/>
    <p:sldId id="284" r:id="rId32"/>
    <p:sldId id="282" r:id="rId33"/>
    <p:sldId id="283" r:id="rId34"/>
    <p:sldId id="289" r:id="rId3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59" autoAdjust="0"/>
  </p:normalViewPr>
  <p:slideViewPr>
    <p:cSldViewPr snapToGrid="0" snapToObjects="1">
      <p:cViewPr>
        <p:scale>
          <a:sx n="100" d="100"/>
          <a:sy n="100" d="100"/>
        </p:scale>
        <p:origin x="-1128" y="328"/>
      </p:cViewPr>
      <p:guideLst>
        <p:guide orient="horz" pos="2160"/>
        <p:guide pos="2880"/>
      </p:guideLst>
    </p:cSldViewPr>
  </p:slideViewPr>
  <p:notesTextViewPr>
    <p:cViewPr>
      <p:scale>
        <a:sx n="100" d="100"/>
        <a:sy n="100" d="100"/>
      </p:scale>
      <p:origin x="0" y="0"/>
    </p:cViewPr>
  </p:notesTextViewPr>
  <p:sorterViewPr>
    <p:cViewPr>
      <p:scale>
        <a:sx n="175" d="100"/>
        <a:sy n="175" d="100"/>
      </p:scale>
      <p:origin x="0" y="19824"/>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notesMaster" Target="notesMasters/notes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8.wmf"/><Relationship Id="rId4" Type="http://schemas.openxmlformats.org/officeDocument/2006/relationships/image" Target="../media/image29.wmf"/><Relationship Id="rId5" Type="http://schemas.openxmlformats.org/officeDocument/2006/relationships/image" Target="../media/image30.emf"/><Relationship Id="rId1" Type="http://schemas.openxmlformats.org/officeDocument/2006/relationships/image" Target="../media/image26.emf"/><Relationship Id="rId2"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36.emf"/><Relationship Id="rId1" Type="http://schemas.openxmlformats.org/officeDocument/2006/relationships/image" Target="../media/image33.emf"/><Relationship Id="rId2"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8.emf"/><Relationship Id="rId2" Type="http://schemas.openxmlformats.org/officeDocument/2006/relationships/image" Target="../media/image49.emf"/><Relationship Id="rId3" Type="http://schemas.openxmlformats.org/officeDocument/2006/relationships/image" Target="../media/image50.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1" Type="http://schemas.openxmlformats.org/officeDocument/2006/relationships/image" Target="../media/image52.emf"/><Relationship Id="rId2" Type="http://schemas.openxmlformats.org/officeDocument/2006/relationships/image" Target="../media/image53.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8.emf"/><Relationship Id="rId4" Type="http://schemas.openxmlformats.org/officeDocument/2006/relationships/image" Target="../media/image59.emf"/><Relationship Id="rId1" Type="http://schemas.openxmlformats.org/officeDocument/2006/relationships/image" Target="../media/image56.emf"/><Relationship Id="rId2" Type="http://schemas.openxmlformats.org/officeDocument/2006/relationships/image" Target="../media/image57.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2.emf"/><Relationship Id="rId4" Type="http://schemas.openxmlformats.org/officeDocument/2006/relationships/image" Target="../media/image63.emf"/><Relationship Id="rId5" Type="http://schemas.openxmlformats.org/officeDocument/2006/relationships/image" Target="../media/image64.emf"/><Relationship Id="rId6" Type="http://schemas.openxmlformats.org/officeDocument/2006/relationships/image" Target="../media/image65.emf"/><Relationship Id="rId7" Type="http://schemas.openxmlformats.org/officeDocument/2006/relationships/image" Target="../media/image30.emf"/><Relationship Id="rId1" Type="http://schemas.openxmlformats.org/officeDocument/2006/relationships/image" Target="../media/image60.emf"/><Relationship Id="rId2" Type="http://schemas.openxmlformats.org/officeDocument/2006/relationships/image" Target="../media/image6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56BB1-0DD7-F04A-99D0-1B5415D7DE40}" type="datetimeFigureOut">
              <a:t>28/04/15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ADBBB0-00A4-DA4C-A707-3E80FF899585}" type="slidenum">
              <a:t>‹n.›</a:t>
            </a:fld>
            <a:endParaRPr lang="it-IT"/>
          </a:p>
        </p:txBody>
      </p:sp>
    </p:spTree>
    <p:extLst>
      <p:ext uri="{BB962C8B-B14F-4D97-AF65-F5344CB8AC3E}">
        <p14:creationId xmlns:p14="http://schemas.microsoft.com/office/powerpoint/2010/main" val="30729799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Rectangle 1"/>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83970"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F66AC68-6013-324C-9C17-E8E733190194}" type="datetimeFigureOut">
              <a:t>28/04/15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2789352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F66AC68-6013-324C-9C17-E8E733190194}" type="datetimeFigureOut">
              <a:t>28/04/15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1057969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3F66AC68-6013-324C-9C17-E8E733190194}" type="datetimeFigureOut">
              <a:t>28/04/15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12102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F66AC68-6013-324C-9C17-E8E733190194}" type="datetimeFigureOut">
              <a:t>28/04/15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4018451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3F66AC68-6013-324C-9C17-E8E733190194}" type="datetimeFigureOut">
              <a:t>28/04/15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3373530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3F66AC68-6013-324C-9C17-E8E733190194}" type="datetimeFigureOut">
              <a:t>28/04/15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173714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F66AC68-6013-324C-9C17-E8E733190194}" type="datetimeFigureOut">
              <a:t>28/04/15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3041065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F66AC68-6013-324C-9C17-E8E733190194}" type="datetimeFigureOut">
              <a:t>28/04/15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2158411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F66AC68-6013-324C-9C17-E8E733190194}" type="datetimeFigureOut">
              <a:t>28/04/15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1716994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F66AC68-6013-324C-9C17-E8E733190194}" type="datetimeFigureOut">
              <a:t>28/04/15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2763726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F66AC68-6013-324C-9C17-E8E733190194}" type="datetimeFigureOut">
              <a:t>28/04/15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3D77FE-B8FE-1D4C-BF0C-FE14E18C5398}" type="slidenum">
              <a:t>‹n.›</a:t>
            </a:fld>
            <a:endParaRPr lang="it-IT"/>
          </a:p>
        </p:txBody>
      </p:sp>
    </p:spTree>
    <p:extLst>
      <p:ext uri="{BB962C8B-B14F-4D97-AF65-F5344CB8AC3E}">
        <p14:creationId xmlns:p14="http://schemas.microsoft.com/office/powerpoint/2010/main" val="3309039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59570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95978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207255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9278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157035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7682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589149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56575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00589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460095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1AD482-035B-C64B-83B6-18A6097775CE}" type="datetimeFigureOut">
              <a:rPr lang="it-IT">
                <a:solidFill>
                  <a:prstClr val="black">
                    <a:tint val="75000"/>
                  </a:prstClr>
                </a:solidFill>
                <a:latin typeface="Calibri"/>
              </a:rPr>
              <a:pPr/>
              <a:t>28/04/15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AC1827C8-06DE-A84F-9AED-2BC82AB2ADB2}"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9490461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66AC68-6013-324C-9C17-E8E733190194}" type="datetimeFigureOut">
              <a:t>28/04/15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D77FE-B8FE-1D4C-BF0C-FE14E18C5398}" type="slidenum">
              <a:t>‹n.›</a:t>
            </a:fld>
            <a:endParaRPr lang="it-IT"/>
          </a:p>
        </p:txBody>
      </p:sp>
    </p:spTree>
    <p:extLst>
      <p:ext uri="{BB962C8B-B14F-4D97-AF65-F5344CB8AC3E}">
        <p14:creationId xmlns:p14="http://schemas.microsoft.com/office/powerpoint/2010/main" val="3549385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1AD482-035B-C64B-83B6-18A6097775CE}" type="datetimeFigureOut">
              <a:rPr lang="it-IT" smtClean="0">
                <a:solidFill>
                  <a:prstClr val="black">
                    <a:tint val="75000"/>
                  </a:prstClr>
                </a:solidFill>
                <a:latin typeface="Calibri"/>
              </a:rPr>
              <a:pPr/>
              <a:t>28/04/15</a:t>
            </a:fld>
            <a:endParaRPr lang="it-IT" smtClean="0">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smtClean="0">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827C8-06DE-A84F-9AED-2BC82AB2ADB2}" type="slidenum">
              <a:rPr lang="it-IT" smtClean="0">
                <a:solidFill>
                  <a:prstClr val="black">
                    <a:tint val="75000"/>
                  </a:prstClr>
                </a:solidFill>
                <a:latin typeface="Calibri"/>
              </a:rPr>
              <a:pPr/>
              <a:t>‹n.›</a:t>
            </a:fld>
            <a:endParaRPr lang="it-IT" smtClean="0">
              <a:solidFill>
                <a:prstClr val="black">
                  <a:tint val="75000"/>
                </a:prstClr>
              </a:solidFill>
              <a:latin typeface="Calibri"/>
            </a:endParaRPr>
          </a:p>
        </p:txBody>
      </p:sp>
    </p:spTree>
    <p:extLst>
      <p:ext uri="{BB962C8B-B14F-4D97-AF65-F5344CB8AC3E}">
        <p14:creationId xmlns:p14="http://schemas.microsoft.com/office/powerpoint/2010/main" val="25136064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5" Type="http://schemas.openxmlformats.org/officeDocument/2006/relationships/image" Target="../media/image12.emf"/><Relationship Id="rId6" Type="http://schemas.openxmlformats.org/officeDocument/2006/relationships/image" Target="../media/image13.emf"/><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emf"/><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 Id="rId3" Type="http://schemas.openxmlformats.org/officeDocument/2006/relationships/image" Target="../media/image21.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emf"/><Relationship Id="rId3" Type="http://schemas.openxmlformats.org/officeDocument/2006/relationships/image" Target="../media/image2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emf"/><Relationship Id="rId3" Type="http://schemas.openxmlformats.org/officeDocument/2006/relationships/image" Target="../media/image25.emf"/></Relationships>
</file>

<file path=ppt/slides/_rels/slide13.xml.rels><?xml version="1.0" encoding="UTF-8" standalone="yes"?>
<Relationships xmlns="http://schemas.openxmlformats.org/package/2006/relationships"><Relationship Id="rId11" Type="http://schemas.openxmlformats.org/officeDocument/2006/relationships/image" Target="../media/image29.wmf"/><Relationship Id="rId12" Type="http://schemas.openxmlformats.org/officeDocument/2006/relationships/oleObject" Target="../embeddings/oleObject5.bin"/><Relationship Id="rId13" Type="http://schemas.openxmlformats.org/officeDocument/2006/relationships/oleObject" Target="../embeddings/oleObject6.bin"/><Relationship Id="rId14" Type="http://schemas.openxmlformats.org/officeDocument/2006/relationships/image" Target="../media/image30.emf"/><Relationship Id="rId1" Type="http://schemas.openxmlformats.org/officeDocument/2006/relationships/vmlDrawing" Target="../drawings/vmlDrawing1.vml"/><Relationship Id="rId2" Type="http://schemas.openxmlformats.org/officeDocument/2006/relationships/slideLayout" Target="../slideLayouts/slideLayout4.xml"/><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26.emf"/><Relationship Id="rId6" Type="http://schemas.openxmlformats.org/officeDocument/2006/relationships/oleObject" Target="../embeddings/oleObject2.bin"/><Relationship Id="rId7" Type="http://schemas.openxmlformats.org/officeDocument/2006/relationships/image" Target="../media/image27.wmf"/><Relationship Id="rId8" Type="http://schemas.openxmlformats.org/officeDocument/2006/relationships/oleObject" Target="../embeddings/oleObject3.bin"/><Relationship Id="rId9" Type="http://schemas.openxmlformats.org/officeDocument/2006/relationships/image" Target="../media/image28.wmf"/><Relationship Id="rId10"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emf"/></Relationships>
</file>

<file path=ppt/slides/_rels/slide16.xml.rels><?xml version="1.0" encoding="UTF-8" standalone="yes"?>
<Relationships xmlns="http://schemas.openxmlformats.org/package/2006/relationships"><Relationship Id="rId11" Type="http://schemas.openxmlformats.org/officeDocument/2006/relationships/oleObject" Target="../embeddings/oleObject10.bin"/><Relationship Id="rId12" Type="http://schemas.openxmlformats.org/officeDocument/2006/relationships/image" Target="../media/image36.emf"/><Relationship Id="rId13" Type="http://schemas.openxmlformats.org/officeDocument/2006/relationships/oleObject" Target="../embeddings/oleObject11.bin"/><Relationship Id="rId1" Type="http://schemas.openxmlformats.org/officeDocument/2006/relationships/vmlDrawing" Target="../drawings/vmlDrawing2.vml"/><Relationship Id="rId2" Type="http://schemas.openxmlformats.org/officeDocument/2006/relationships/slideLayout" Target="../slideLayouts/slideLayout7.xml"/><Relationship Id="rId3" Type="http://schemas.openxmlformats.org/officeDocument/2006/relationships/image" Target="../media/image37.jpeg"/><Relationship Id="rId4" Type="http://schemas.openxmlformats.org/officeDocument/2006/relationships/image" Target="../media/image23.emf"/><Relationship Id="rId5" Type="http://schemas.openxmlformats.org/officeDocument/2006/relationships/oleObject" Target="../embeddings/oleObject7.bin"/><Relationship Id="rId6" Type="http://schemas.openxmlformats.org/officeDocument/2006/relationships/image" Target="../media/image33.emf"/><Relationship Id="rId7" Type="http://schemas.openxmlformats.org/officeDocument/2006/relationships/oleObject" Target="../embeddings/oleObject8.bin"/><Relationship Id="rId8" Type="http://schemas.openxmlformats.org/officeDocument/2006/relationships/image" Target="../media/image34.emf"/><Relationship Id="rId9" Type="http://schemas.openxmlformats.org/officeDocument/2006/relationships/oleObject" Target="../embeddings/oleObject9.bin"/><Relationship Id="rId10" Type="http://schemas.openxmlformats.org/officeDocument/2006/relationships/image" Target="../media/image3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emf"/><Relationship Id="rId3" Type="http://schemas.openxmlformats.org/officeDocument/2006/relationships/image" Target="../media/image3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emf"/><Relationship Id="rId3" Type="http://schemas.openxmlformats.org/officeDocument/2006/relationships/image" Target="../media/image4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emf"/><Relationship Id="rId3" Type="http://schemas.openxmlformats.org/officeDocument/2006/relationships/image" Target="../media/image46.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emf"/></Relationships>
</file>

<file path=ppt/slides/_rels/slide25.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oleObject" Target="../embeddings/oleObject12.bin"/><Relationship Id="rId5" Type="http://schemas.openxmlformats.org/officeDocument/2006/relationships/image" Target="../media/image48.emf"/><Relationship Id="rId6" Type="http://schemas.openxmlformats.org/officeDocument/2006/relationships/oleObject" Target="../embeddings/oleObject13.bin"/><Relationship Id="rId7" Type="http://schemas.openxmlformats.org/officeDocument/2006/relationships/image" Target="../media/image49.emf"/><Relationship Id="rId8" Type="http://schemas.openxmlformats.org/officeDocument/2006/relationships/oleObject" Target="../embeddings/oleObject14.bin"/><Relationship Id="rId9" Type="http://schemas.openxmlformats.org/officeDocument/2006/relationships/image" Target="../media/image50.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52.emf"/><Relationship Id="rId5" Type="http://schemas.openxmlformats.org/officeDocument/2006/relationships/oleObject" Target="../embeddings/oleObject16.bin"/><Relationship Id="rId6" Type="http://schemas.openxmlformats.org/officeDocument/2006/relationships/image" Target="../media/image53.emf"/><Relationship Id="rId7" Type="http://schemas.openxmlformats.org/officeDocument/2006/relationships/oleObject" Target="../embeddings/oleObject17.bin"/><Relationship Id="rId8" Type="http://schemas.openxmlformats.org/officeDocument/2006/relationships/image" Target="../media/image54.emf"/><Relationship Id="rId9" Type="http://schemas.openxmlformats.org/officeDocument/2006/relationships/oleObject" Target="../embeddings/oleObject18.bin"/><Relationship Id="rId10" Type="http://schemas.openxmlformats.org/officeDocument/2006/relationships/image" Target="../media/image55.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56.emf"/><Relationship Id="rId5" Type="http://schemas.openxmlformats.org/officeDocument/2006/relationships/oleObject" Target="../embeddings/oleObject20.bin"/><Relationship Id="rId6" Type="http://schemas.openxmlformats.org/officeDocument/2006/relationships/image" Target="../media/image57.emf"/><Relationship Id="rId7" Type="http://schemas.openxmlformats.org/officeDocument/2006/relationships/oleObject" Target="../embeddings/oleObject21.bin"/><Relationship Id="rId8" Type="http://schemas.openxmlformats.org/officeDocument/2006/relationships/image" Target="../media/image58.emf"/><Relationship Id="rId9" Type="http://schemas.openxmlformats.org/officeDocument/2006/relationships/oleObject" Target="../embeddings/oleObject22.bin"/><Relationship Id="rId10" Type="http://schemas.openxmlformats.org/officeDocument/2006/relationships/image" Target="../media/image59.emf"/><Relationship Id="rId1" Type="http://schemas.openxmlformats.org/officeDocument/2006/relationships/vmlDrawing" Target="../drawings/vmlDrawing5.vml"/><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1" Type="http://schemas.openxmlformats.org/officeDocument/2006/relationships/oleObject" Target="../embeddings/oleObject26.bin"/><Relationship Id="rId12" Type="http://schemas.openxmlformats.org/officeDocument/2006/relationships/image" Target="../media/image63.emf"/><Relationship Id="rId13" Type="http://schemas.openxmlformats.org/officeDocument/2006/relationships/oleObject" Target="../embeddings/oleObject27.bin"/><Relationship Id="rId14" Type="http://schemas.openxmlformats.org/officeDocument/2006/relationships/image" Target="../media/image64.emf"/><Relationship Id="rId15" Type="http://schemas.openxmlformats.org/officeDocument/2006/relationships/oleObject" Target="../embeddings/oleObject28.bin"/><Relationship Id="rId16" Type="http://schemas.openxmlformats.org/officeDocument/2006/relationships/image" Target="../media/image65.emf"/><Relationship Id="rId17" Type="http://schemas.openxmlformats.org/officeDocument/2006/relationships/image" Target="../media/image51.emf"/><Relationship Id="rId18" Type="http://schemas.openxmlformats.org/officeDocument/2006/relationships/oleObject" Target="../embeddings/oleObject29.bin"/><Relationship Id="rId19" Type="http://schemas.openxmlformats.org/officeDocument/2006/relationships/image" Target="../media/image30.emf"/><Relationship Id="rId1" Type="http://schemas.openxmlformats.org/officeDocument/2006/relationships/vmlDrawing" Target="../drawings/vmlDrawing6.vml"/><Relationship Id="rId2" Type="http://schemas.openxmlformats.org/officeDocument/2006/relationships/slideLayout" Target="../slideLayouts/slideLayout7.xml"/><Relationship Id="rId3" Type="http://schemas.openxmlformats.org/officeDocument/2006/relationships/oleObject" Target="../embeddings/oleObject23.bin"/><Relationship Id="rId4" Type="http://schemas.openxmlformats.org/officeDocument/2006/relationships/image" Target="../media/image60.emf"/><Relationship Id="rId5" Type="http://schemas.openxmlformats.org/officeDocument/2006/relationships/oleObject" Target="../embeddings/oleObject24.bin"/><Relationship Id="rId6" Type="http://schemas.openxmlformats.org/officeDocument/2006/relationships/image" Target="../media/image61.emf"/><Relationship Id="rId7" Type="http://schemas.openxmlformats.org/officeDocument/2006/relationships/image" Target="../media/image66.emf"/><Relationship Id="rId8" Type="http://schemas.openxmlformats.org/officeDocument/2006/relationships/image" Target="../media/image67.png"/><Relationship Id="rId9" Type="http://schemas.openxmlformats.org/officeDocument/2006/relationships/oleObject" Target="../embeddings/oleObject25.bin"/><Relationship Id="rId10" Type="http://schemas.openxmlformats.org/officeDocument/2006/relationships/image" Target="../media/image6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emf"/><Relationship Id="rId3" Type="http://schemas.openxmlformats.org/officeDocument/2006/relationships/image" Target="../media/image72.emf"/></Relationships>
</file>

<file path=ppt/slides/_rels/slide33.xml.rels><?xml version="1.0" encoding="UTF-8" standalone="yes"?>
<Relationships xmlns="http://schemas.openxmlformats.org/package/2006/relationships"><Relationship Id="rId3" Type="http://schemas.openxmlformats.org/officeDocument/2006/relationships/image" Target="../media/image74.emf"/><Relationship Id="rId4" Type="http://schemas.openxmlformats.org/officeDocument/2006/relationships/oleObject" Target="../embeddings/oleObject30.bin"/><Relationship Id="rId5" Type="http://schemas.openxmlformats.org/officeDocument/2006/relationships/image" Target="../media/image73.emf"/><Relationship Id="rId6" Type="http://schemas.openxmlformats.org/officeDocument/2006/relationships/image" Target="../media/image75.emf"/><Relationship Id="rId7" Type="http://schemas.openxmlformats.org/officeDocument/2006/relationships/image" Target="../media/image76.emf"/><Relationship Id="rId8" Type="http://schemas.openxmlformats.org/officeDocument/2006/relationships/image" Target="../media/image77.emf"/><Relationship Id="rId9" Type="http://schemas.openxmlformats.org/officeDocument/2006/relationships/image" Target="../media/image78.emf"/><Relationship Id="rId10" Type="http://schemas.openxmlformats.org/officeDocument/2006/relationships/image" Target="../media/image79.emf"/><Relationship Id="rId1" Type="http://schemas.openxmlformats.org/officeDocument/2006/relationships/vmlDrawing" Target="../drawings/vmlDrawing7.vml"/><Relationship Id="rId2"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358128" y="3810580"/>
            <a:ext cx="2971800" cy="2717800"/>
          </a:xfrm>
          <a:prstGeom prst="rect">
            <a:avLst/>
          </a:prstGeom>
          <a:ln>
            <a:solidFill>
              <a:srgbClr val="000000"/>
            </a:solidFill>
          </a:ln>
        </p:spPr>
      </p:pic>
      <p:pic>
        <p:nvPicPr>
          <p:cNvPr id="4" name="Immagine 3"/>
          <p:cNvPicPr>
            <a:picLocks noChangeAspect="1"/>
          </p:cNvPicPr>
          <p:nvPr/>
        </p:nvPicPr>
        <p:blipFill>
          <a:blip r:embed="rId3"/>
          <a:stretch>
            <a:fillRect/>
          </a:stretch>
        </p:blipFill>
        <p:spPr>
          <a:xfrm>
            <a:off x="3874140" y="3817825"/>
            <a:ext cx="4983744" cy="2332294"/>
          </a:xfrm>
          <a:prstGeom prst="rect">
            <a:avLst/>
          </a:prstGeom>
          <a:ln>
            <a:solidFill>
              <a:srgbClr val="000000"/>
            </a:solidFill>
          </a:ln>
        </p:spPr>
      </p:pic>
      <p:sp>
        <p:nvSpPr>
          <p:cNvPr id="5" name="Rettangolo 4"/>
          <p:cNvSpPr/>
          <p:nvPr/>
        </p:nvSpPr>
        <p:spPr>
          <a:xfrm>
            <a:off x="4285884" y="6145794"/>
            <a:ext cx="4572000" cy="738664"/>
          </a:xfrm>
          <a:prstGeom prst="rect">
            <a:avLst/>
          </a:prstGeom>
        </p:spPr>
        <p:txBody>
          <a:bodyPr>
            <a:spAutoFit/>
          </a:bodyPr>
          <a:lstStyle/>
          <a:p>
            <a:r>
              <a:rPr lang="it-IT" sz="1400" b="1"/>
              <a:t>Input electron-optics of a photomultiplier with (a) focusing dynodes and (b) venetian-blind dynodes, showing equipotential lines and electron trajectories</a:t>
            </a:r>
          </a:p>
        </p:txBody>
      </p:sp>
      <p:sp>
        <p:nvSpPr>
          <p:cNvPr id="6" name="CasellaDiTesto 5"/>
          <p:cNvSpPr txBox="1"/>
          <p:nvPr/>
        </p:nvSpPr>
        <p:spPr>
          <a:xfrm>
            <a:off x="3856700" y="5754526"/>
            <a:ext cx="442436" cy="369332"/>
          </a:xfrm>
          <a:prstGeom prst="rect">
            <a:avLst/>
          </a:prstGeom>
          <a:noFill/>
        </p:spPr>
        <p:txBody>
          <a:bodyPr wrap="none" rtlCol="0">
            <a:spAutoFit/>
          </a:bodyPr>
          <a:lstStyle/>
          <a:p>
            <a:r>
              <a:rPr lang="it-IT" b="1"/>
              <a:t>(a)</a:t>
            </a:r>
          </a:p>
        </p:txBody>
      </p:sp>
      <p:sp>
        <p:nvSpPr>
          <p:cNvPr id="7" name="CasellaDiTesto 6"/>
          <p:cNvSpPr txBox="1"/>
          <p:nvPr/>
        </p:nvSpPr>
        <p:spPr>
          <a:xfrm>
            <a:off x="6156986" y="5750126"/>
            <a:ext cx="452355" cy="369332"/>
          </a:xfrm>
          <a:prstGeom prst="rect">
            <a:avLst/>
          </a:prstGeom>
          <a:noFill/>
        </p:spPr>
        <p:txBody>
          <a:bodyPr wrap="none" rtlCol="0">
            <a:spAutoFit/>
          </a:bodyPr>
          <a:lstStyle/>
          <a:p>
            <a:r>
              <a:rPr lang="it-IT" b="1"/>
              <a:t>(b)</a:t>
            </a:r>
          </a:p>
        </p:txBody>
      </p:sp>
      <p:sp>
        <p:nvSpPr>
          <p:cNvPr id="8" name="Rettangolo 7"/>
          <p:cNvSpPr/>
          <p:nvPr/>
        </p:nvSpPr>
        <p:spPr>
          <a:xfrm>
            <a:off x="0" y="804423"/>
            <a:ext cx="9143999" cy="2585323"/>
          </a:xfrm>
          <a:prstGeom prst="rect">
            <a:avLst/>
          </a:prstGeom>
          <a:ln>
            <a:noFill/>
          </a:ln>
        </p:spPr>
        <p:txBody>
          <a:bodyPr wrap="square">
            <a:spAutoFit/>
          </a:bodyPr>
          <a:lstStyle/>
          <a:p>
            <a:r>
              <a:rPr lang="it-IT"/>
              <a:t>The input system must satisfy two main requirements:</a:t>
            </a:r>
          </a:p>
          <a:p>
            <a:r>
              <a:rPr lang="it-IT"/>
              <a:t>− It must be able </a:t>
            </a:r>
            <a:r>
              <a:rPr lang="it-IT" b="1">
                <a:solidFill>
                  <a:srgbClr val="FF0000"/>
                </a:solidFill>
              </a:rPr>
              <a:t>to focus the maximum number of electrons onto the first dynode</a:t>
            </a:r>
          </a:p>
          <a:p>
            <a:r>
              <a:rPr lang="it-IT">
                <a:solidFill>
                  <a:srgbClr val="FF0000"/>
                </a:solidFill>
              </a:rPr>
              <a:t>regardless of their initial velocity and regardless of where on the photocathode </a:t>
            </a:r>
            <a:r>
              <a:rPr lang="it-IT"/>
              <a:t>they originate. The ratio between the number of electrons reaching the useful area of the first dynode and the total number of electrons emitted by the cathode is called the </a:t>
            </a:r>
            <a:r>
              <a:rPr lang="it-IT" i="1"/>
              <a:t>collection efficiency</a:t>
            </a:r>
            <a:r>
              <a:rPr lang="it-IT"/>
              <a:t>; it varies with wavelength but is usually </a:t>
            </a:r>
            <a:r>
              <a:rPr lang="it-IT" b="1">
                <a:solidFill>
                  <a:srgbClr val="FF0000"/>
                </a:solidFill>
              </a:rPr>
              <a:t>greater than 80%.</a:t>
            </a:r>
          </a:p>
          <a:p>
            <a:r>
              <a:rPr lang="it-IT"/>
              <a:t>− The </a:t>
            </a:r>
            <a:r>
              <a:rPr lang="it-IT" b="1">
                <a:solidFill>
                  <a:srgbClr val="FF0000"/>
                </a:solidFill>
              </a:rPr>
              <a:t>transit time of electrons </a:t>
            </a:r>
            <a:r>
              <a:rPr lang="it-IT"/>
              <a:t>between the cathode and the first dynode must, as far as possible, </a:t>
            </a:r>
            <a:r>
              <a:rPr lang="it-IT">
                <a:solidFill>
                  <a:srgbClr val="FF0000"/>
                </a:solidFill>
              </a:rPr>
              <a:t>be independent of their initial velocity and point of origin. </a:t>
            </a:r>
            <a:r>
              <a:rPr lang="it-IT"/>
              <a:t>This is particularly important in fast-response photomultipliers, and these therefore have more complex input systems.</a:t>
            </a:r>
          </a:p>
        </p:txBody>
      </p:sp>
      <p:sp>
        <p:nvSpPr>
          <p:cNvPr id="9" name="Rettangolo 8"/>
          <p:cNvSpPr/>
          <p:nvPr/>
        </p:nvSpPr>
        <p:spPr>
          <a:xfrm>
            <a:off x="2791875" y="76119"/>
            <a:ext cx="3922468" cy="461665"/>
          </a:xfrm>
          <a:prstGeom prst="rect">
            <a:avLst/>
          </a:prstGeom>
        </p:spPr>
        <p:txBody>
          <a:bodyPr wrap="none">
            <a:spAutoFit/>
          </a:bodyPr>
          <a:lstStyle/>
          <a:p>
            <a:r>
              <a:rPr lang="it-IT" sz="2400" b="1"/>
              <a:t>Electron-optical input system</a:t>
            </a:r>
            <a:endParaRPr lang="it-IT" sz="2400"/>
          </a:p>
        </p:txBody>
      </p:sp>
    </p:spTree>
    <p:extLst>
      <p:ext uri="{BB962C8B-B14F-4D97-AF65-F5344CB8AC3E}">
        <p14:creationId xmlns:p14="http://schemas.microsoft.com/office/powerpoint/2010/main" val="17803923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35165" y="2924980"/>
            <a:ext cx="5064582" cy="3472423"/>
          </a:xfrm>
          <a:prstGeom prst="rect">
            <a:avLst/>
          </a:prstGeom>
          <a:ln>
            <a:solidFill>
              <a:srgbClr val="000000"/>
            </a:solidFill>
          </a:ln>
        </p:spPr>
      </p:pic>
      <p:sp>
        <p:nvSpPr>
          <p:cNvPr id="4" name="Rettangolo 3"/>
          <p:cNvSpPr/>
          <p:nvPr/>
        </p:nvSpPr>
        <p:spPr>
          <a:xfrm>
            <a:off x="235165" y="189410"/>
            <a:ext cx="8701105" cy="2585323"/>
          </a:xfrm>
          <a:prstGeom prst="rect">
            <a:avLst/>
          </a:prstGeom>
        </p:spPr>
        <p:txBody>
          <a:bodyPr wrap="square">
            <a:spAutoFit/>
          </a:bodyPr>
          <a:lstStyle/>
          <a:p>
            <a:r>
              <a:rPr lang="it-IT"/>
              <a:t>When designing a photomultiplier tube, the electron trajectory from the photocathode to the first dynode must be carefully designed in consideration of the photocathode shape (planar or spherical window), the shape and arrangement of the focusing electrode and the supply voltage, </a:t>
            </a:r>
            <a:r>
              <a:rPr lang="it-IT" b="1">
                <a:solidFill>
                  <a:srgbClr val="FF0000"/>
                </a:solidFill>
              </a:rPr>
              <a:t>so that the photoelectrons emitted from the photocathode are efficiently focused onto the first dynode</a:t>
            </a:r>
            <a:r>
              <a:rPr lang="it-IT"/>
              <a:t>. The </a:t>
            </a:r>
            <a:r>
              <a:rPr lang="it-IT" b="1">
                <a:solidFill>
                  <a:srgbClr val="FF0000"/>
                </a:solidFill>
              </a:rPr>
              <a:t>collection efficiency of the first dynode is the ratio of the number of electrons landing on the effective area of the first dynode to the number of emitted photoelectrons.</a:t>
            </a:r>
            <a:r>
              <a:rPr lang="it-IT"/>
              <a:t> In some applications where the electron transit time needs to be minimized, the electrode should be designed not only for optimum configuration but also for higher electric fields than usual.</a:t>
            </a:r>
          </a:p>
        </p:txBody>
      </p:sp>
      <p:pic>
        <p:nvPicPr>
          <p:cNvPr id="5" name="Immagine 4"/>
          <p:cNvPicPr>
            <a:picLocks noChangeAspect="1"/>
          </p:cNvPicPr>
          <p:nvPr/>
        </p:nvPicPr>
        <p:blipFill>
          <a:blip r:embed="rId3"/>
          <a:stretch>
            <a:fillRect/>
          </a:stretch>
        </p:blipFill>
        <p:spPr>
          <a:xfrm>
            <a:off x="5469170" y="3679603"/>
            <a:ext cx="3467100" cy="2717800"/>
          </a:xfrm>
          <a:prstGeom prst="rect">
            <a:avLst/>
          </a:prstGeom>
          <a:ln>
            <a:solidFill>
              <a:srgbClr val="000000"/>
            </a:solidFill>
          </a:ln>
        </p:spPr>
      </p:pic>
      <p:sp>
        <p:nvSpPr>
          <p:cNvPr id="3" name="CasellaDiTesto 2"/>
          <p:cNvSpPr txBox="1"/>
          <p:nvPr/>
        </p:nvSpPr>
        <p:spPr>
          <a:xfrm>
            <a:off x="5435604" y="2774733"/>
            <a:ext cx="3634328" cy="369332"/>
          </a:xfrm>
          <a:prstGeom prst="rect">
            <a:avLst/>
          </a:prstGeom>
          <a:noFill/>
          <a:ln>
            <a:solidFill>
              <a:srgbClr val="000000"/>
            </a:solidFill>
          </a:ln>
        </p:spPr>
        <p:txBody>
          <a:bodyPr wrap="none" rtlCol="0">
            <a:spAutoFit/>
          </a:bodyPr>
          <a:lstStyle/>
          <a:p>
            <a:r>
              <a:rPr lang="it-IT" b="1">
                <a:solidFill>
                  <a:srgbClr val="FF0000"/>
                </a:solidFill>
              </a:rPr>
              <a:t>Function of λ and voltage 1° dynode</a:t>
            </a:r>
          </a:p>
        </p:txBody>
      </p:sp>
    </p:spTree>
    <p:extLst>
      <p:ext uri="{BB962C8B-B14F-4D97-AF65-F5344CB8AC3E}">
        <p14:creationId xmlns:p14="http://schemas.microsoft.com/office/powerpoint/2010/main" val="974622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68895" y="792328"/>
            <a:ext cx="6086005" cy="5804391"/>
          </a:xfrm>
          <a:prstGeom prst="rect">
            <a:avLst/>
          </a:prstGeom>
          <a:ln>
            <a:solidFill>
              <a:srgbClr val="000000"/>
            </a:solidFill>
          </a:ln>
        </p:spPr>
      </p:pic>
      <p:sp>
        <p:nvSpPr>
          <p:cNvPr id="3" name="CasellaDiTesto 2"/>
          <p:cNvSpPr txBox="1"/>
          <p:nvPr/>
        </p:nvSpPr>
        <p:spPr>
          <a:xfrm>
            <a:off x="2717800" y="139700"/>
            <a:ext cx="3431048" cy="523220"/>
          </a:xfrm>
          <a:prstGeom prst="rect">
            <a:avLst/>
          </a:prstGeom>
          <a:noFill/>
          <a:ln>
            <a:solidFill>
              <a:srgbClr val="000000"/>
            </a:solidFill>
          </a:ln>
        </p:spPr>
        <p:txBody>
          <a:bodyPr wrap="none" rtlCol="0">
            <a:spAutoFit/>
          </a:bodyPr>
          <a:lstStyle/>
          <a:p>
            <a:r>
              <a:rPr lang="it-IT" sz="2800" b="1"/>
              <a:t>Types of Photocatode</a:t>
            </a:r>
          </a:p>
        </p:txBody>
      </p:sp>
    </p:spTree>
    <p:extLst>
      <p:ext uri="{BB962C8B-B14F-4D97-AF65-F5344CB8AC3E}">
        <p14:creationId xmlns:p14="http://schemas.microsoft.com/office/powerpoint/2010/main" val="341506273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9105" y="199279"/>
            <a:ext cx="8349612" cy="461665"/>
          </a:xfrm>
          <a:prstGeom prst="rect">
            <a:avLst/>
          </a:prstGeom>
          <a:ln>
            <a:solidFill>
              <a:srgbClr val="000000"/>
            </a:solidFill>
          </a:ln>
        </p:spPr>
        <p:txBody>
          <a:bodyPr wrap="none">
            <a:spAutoFit/>
          </a:bodyPr>
          <a:lstStyle/>
          <a:p>
            <a:r>
              <a:rPr lang="it-IT" sz="2400"/>
              <a:t>Circular-cage, box-and-grid, and linear-focused dynode structures</a:t>
            </a:r>
          </a:p>
        </p:txBody>
      </p:sp>
      <p:pic>
        <p:nvPicPr>
          <p:cNvPr id="3" name="Immagine 2"/>
          <p:cNvPicPr>
            <a:picLocks noChangeAspect="1"/>
          </p:cNvPicPr>
          <p:nvPr/>
        </p:nvPicPr>
        <p:blipFill>
          <a:blip r:embed="rId2"/>
          <a:stretch>
            <a:fillRect/>
          </a:stretch>
        </p:blipFill>
        <p:spPr>
          <a:xfrm>
            <a:off x="50572" y="1034875"/>
            <a:ext cx="3963447" cy="2414705"/>
          </a:xfrm>
          <a:prstGeom prst="rect">
            <a:avLst/>
          </a:prstGeom>
          <a:ln>
            <a:solidFill>
              <a:srgbClr val="000000"/>
            </a:solidFill>
          </a:ln>
        </p:spPr>
      </p:pic>
      <p:pic>
        <p:nvPicPr>
          <p:cNvPr id="4" name="Immagine 3"/>
          <p:cNvPicPr>
            <a:picLocks noChangeAspect="1"/>
          </p:cNvPicPr>
          <p:nvPr/>
        </p:nvPicPr>
        <p:blipFill>
          <a:blip r:embed="rId3"/>
          <a:stretch>
            <a:fillRect/>
          </a:stretch>
        </p:blipFill>
        <p:spPr>
          <a:xfrm>
            <a:off x="4132177" y="1034876"/>
            <a:ext cx="4943616" cy="2414704"/>
          </a:xfrm>
          <a:prstGeom prst="rect">
            <a:avLst/>
          </a:prstGeom>
          <a:ln>
            <a:solidFill>
              <a:srgbClr val="000000"/>
            </a:solidFill>
          </a:ln>
        </p:spPr>
      </p:pic>
      <p:pic>
        <p:nvPicPr>
          <p:cNvPr id="5" name="Immagine 4"/>
          <p:cNvPicPr>
            <a:picLocks noChangeAspect="1"/>
          </p:cNvPicPr>
          <p:nvPr/>
        </p:nvPicPr>
        <p:blipFill>
          <a:blip r:embed="rId4"/>
          <a:stretch>
            <a:fillRect/>
          </a:stretch>
        </p:blipFill>
        <p:spPr>
          <a:xfrm>
            <a:off x="59931" y="4249255"/>
            <a:ext cx="7503403" cy="2430347"/>
          </a:xfrm>
          <a:prstGeom prst="rect">
            <a:avLst/>
          </a:prstGeom>
          <a:ln>
            <a:solidFill>
              <a:srgbClr val="000000"/>
            </a:solidFill>
          </a:ln>
        </p:spPr>
      </p:pic>
      <p:sp>
        <p:nvSpPr>
          <p:cNvPr id="6" name="Rettangolo 5"/>
          <p:cNvSpPr/>
          <p:nvPr/>
        </p:nvSpPr>
        <p:spPr>
          <a:xfrm>
            <a:off x="137147" y="3518713"/>
            <a:ext cx="1907230" cy="646331"/>
          </a:xfrm>
          <a:prstGeom prst="rect">
            <a:avLst/>
          </a:prstGeom>
          <a:ln>
            <a:solidFill>
              <a:srgbClr val="000000"/>
            </a:solidFill>
          </a:ln>
        </p:spPr>
        <p:txBody>
          <a:bodyPr wrap="none">
            <a:spAutoFit/>
          </a:bodyPr>
          <a:lstStyle/>
          <a:p>
            <a:pPr algn="ctr"/>
            <a:r>
              <a:rPr lang="it-IT" b="1"/>
              <a:t>Circular-cage type</a:t>
            </a:r>
          </a:p>
          <a:p>
            <a:pPr algn="ctr"/>
            <a:r>
              <a:rPr lang="it-IT" b="1"/>
              <a:t>side-on type</a:t>
            </a:r>
            <a:endParaRPr lang="it-IT"/>
          </a:p>
        </p:txBody>
      </p:sp>
      <p:sp>
        <p:nvSpPr>
          <p:cNvPr id="7" name="Rettangolo 6"/>
          <p:cNvSpPr/>
          <p:nvPr/>
        </p:nvSpPr>
        <p:spPr>
          <a:xfrm>
            <a:off x="4130396" y="3550073"/>
            <a:ext cx="1941557" cy="584776"/>
          </a:xfrm>
          <a:prstGeom prst="rect">
            <a:avLst/>
          </a:prstGeom>
          <a:ln>
            <a:solidFill>
              <a:srgbClr val="000000"/>
            </a:solidFill>
          </a:ln>
        </p:spPr>
        <p:txBody>
          <a:bodyPr wrap="none">
            <a:spAutoFit/>
          </a:bodyPr>
          <a:lstStyle/>
          <a:p>
            <a:pPr algn="ctr"/>
            <a:r>
              <a:rPr lang="it-IT" sz="1600" b="1">
                <a:effectLst/>
                <a:latin typeface="Helvetica"/>
              </a:rPr>
              <a:t>Box-and-grid type</a:t>
            </a:r>
          </a:p>
          <a:p>
            <a:pPr algn="ctr"/>
            <a:r>
              <a:rPr lang="it-IT" sz="1600" b="1">
                <a:latin typeface="Helvetica"/>
              </a:rPr>
              <a:t>head-on type</a:t>
            </a:r>
            <a:r>
              <a:rPr lang="it-IT" sz="1600" b="1">
                <a:effectLst/>
                <a:latin typeface="Helvetica"/>
              </a:rPr>
              <a:t> </a:t>
            </a:r>
            <a:endParaRPr lang="it-IT" sz="1600"/>
          </a:p>
        </p:txBody>
      </p:sp>
      <p:sp>
        <p:nvSpPr>
          <p:cNvPr id="8" name="Rettangolo 7"/>
          <p:cNvSpPr/>
          <p:nvPr/>
        </p:nvSpPr>
        <p:spPr>
          <a:xfrm>
            <a:off x="7793170" y="4464022"/>
            <a:ext cx="1069674" cy="923330"/>
          </a:xfrm>
          <a:prstGeom prst="rect">
            <a:avLst/>
          </a:prstGeom>
          <a:ln>
            <a:solidFill>
              <a:srgbClr val="000000"/>
            </a:solidFill>
          </a:ln>
        </p:spPr>
        <p:txBody>
          <a:bodyPr wrap="none">
            <a:spAutoFit/>
          </a:bodyPr>
          <a:lstStyle/>
          <a:p>
            <a:r>
              <a:rPr lang="it-IT" b="1">
                <a:effectLst/>
                <a:latin typeface="Helvetica"/>
              </a:rPr>
              <a:t>Linear-</a:t>
            </a:r>
          </a:p>
          <a:p>
            <a:r>
              <a:rPr lang="it-IT" b="1">
                <a:effectLst/>
                <a:latin typeface="Helvetica"/>
              </a:rPr>
              <a:t>focused </a:t>
            </a:r>
          </a:p>
          <a:p>
            <a:r>
              <a:rPr lang="it-IT" b="1">
                <a:effectLst/>
                <a:latin typeface="Helvetica"/>
              </a:rPr>
              <a:t>type </a:t>
            </a:r>
            <a:endParaRPr lang="it-IT"/>
          </a:p>
        </p:txBody>
      </p:sp>
      <p:sp>
        <p:nvSpPr>
          <p:cNvPr id="10" name="CasellaDiTesto 9"/>
          <p:cNvSpPr txBox="1"/>
          <p:nvPr/>
        </p:nvSpPr>
        <p:spPr>
          <a:xfrm>
            <a:off x="3269823" y="625498"/>
            <a:ext cx="2217349" cy="400110"/>
          </a:xfrm>
          <a:prstGeom prst="rect">
            <a:avLst/>
          </a:prstGeom>
          <a:noFill/>
        </p:spPr>
        <p:txBody>
          <a:bodyPr wrap="none" rtlCol="0">
            <a:spAutoFit/>
          </a:bodyPr>
          <a:lstStyle/>
          <a:p>
            <a:r>
              <a:rPr lang="it-IT" sz="2000" b="1"/>
              <a:t>transmission mode</a:t>
            </a:r>
          </a:p>
        </p:txBody>
      </p:sp>
      <p:sp>
        <p:nvSpPr>
          <p:cNvPr id="11" name="CasellaDiTesto 10"/>
          <p:cNvSpPr txBox="1"/>
          <p:nvPr/>
        </p:nvSpPr>
        <p:spPr>
          <a:xfrm>
            <a:off x="199304" y="6190589"/>
            <a:ext cx="1608133" cy="307777"/>
          </a:xfrm>
          <a:prstGeom prst="rect">
            <a:avLst/>
          </a:prstGeom>
          <a:noFill/>
        </p:spPr>
        <p:txBody>
          <a:bodyPr wrap="none" rtlCol="0">
            <a:spAutoFit/>
          </a:bodyPr>
          <a:lstStyle/>
          <a:p>
            <a:r>
              <a:rPr lang="it-IT" sz="1400" b="1"/>
              <a:t>transmission mode</a:t>
            </a:r>
          </a:p>
        </p:txBody>
      </p:sp>
      <p:sp>
        <p:nvSpPr>
          <p:cNvPr id="12" name="CasellaDiTesto 11"/>
          <p:cNvSpPr txBox="1"/>
          <p:nvPr/>
        </p:nvSpPr>
        <p:spPr>
          <a:xfrm>
            <a:off x="2312939" y="3550073"/>
            <a:ext cx="1582484" cy="646331"/>
          </a:xfrm>
          <a:prstGeom prst="rect">
            <a:avLst/>
          </a:prstGeom>
          <a:noFill/>
          <a:ln>
            <a:solidFill>
              <a:srgbClr val="000000"/>
            </a:solidFill>
          </a:ln>
        </p:spPr>
        <p:txBody>
          <a:bodyPr wrap="none" rtlCol="0">
            <a:spAutoFit/>
          </a:bodyPr>
          <a:lstStyle/>
          <a:p>
            <a:r>
              <a:rPr lang="it-IT" b="1">
                <a:solidFill>
                  <a:srgbClr val="FF0000"/>
                </a:solidFill>
              </a:rPr>
              <a:t>Compactness</a:t>
            </a:r>
          </a:p>
          <a:p>
            <a:r>
              <a:rPr lang="it-IT" b="1">
                <a:solidFill>
                  <a:srgbClr val="FF0000"/>
                </a:solidFill>
              </a:rPr>
              <a:t>Time response</a:t>
            </a:r>
          </a:p>
        </p:txBody>
      </p:sp>
      <p:sp>
        <p:nvSpPr>
          <p:cNvPr id="13" name="CasellaDiTesto 12"/>
          <p:cNvSpPr txBox="1"/>
          <p:nvPr/>
        </p:nvSpPr>
        <p:spPr>
          <a:xfrm>
            <a:off x="6129845" y="3668604"/>
            <a:ext cx="2949445" cy="338554"/>
          </a:xfrm>
          <a:prstGeom prst="rect">
            <a:avLst/>
          </a:prstGeom>
          <a:noFill/>
          <a:ln>
            <a:solidFill>
              <a:srgbClr val="000000"/>
            </a:solidFill>
          </a:ln>
        </p:spPr>
        <p:txBody>
          <a:bodyPr wrap="none" rtlCol="0">
            <a:spAutoFit/>
          </a:bodyPr>
          <a:lstStyle/>
          <a:p>
            <a:r>
              <a:rPr lang="it-IT" sz="1600" b="1">
                <a:solidFill>
                  <a:srgbClr val="FF0000"/>
                </a:solidFill>
              </a:rPr>
              <a:t>Collection efficiency uniforminty</a:t>
            </a:r>
          </a:p>
        </p:txBody>
      </p:sp>
      <p:sp>
        <p:nvSpPr>
          <p:cNvPr id="14" name="CasellaDiTesto 13"/>
          <p:cNvSpPr txBox="1"/>
          <p:nvPr/>
        </p:nvSpPr>
        <p:spPr>
          <a:xfrm>
            <a:off x="7803145" y="5672666"/>
            <a:ext cx="1162773" cy="923330"/>
          </a:xfrm>
          <a:prstGeom prst="rect">
            <a:avLst/>
          </a:prstGeom>
          <a:noFill/>
          <a:ln>
            <a:solidFill>
              <a:srgbClr val="000000"/>
            </a:solidFill>
          </a:ln>
        </p:spPr>
        <p:txBody>
          <a:bodyPr wrap="none" rtlCol="0">
            <a:spAutoFit/>
          </a:bodyPr>
          <a:lstStyle/>
          <a:p>
            <a:pPr algn="ctr"/>
            <a:r>
              <a:rPr lang="it-IT" b="1">
                <a:solidFill>
                  <a:srgbClr val="FF0000"/>
                </a:solidFill>
              </a:rPr>
              <a:t>Time</a:t>
            </a:r>
          </a:p>
          <a:p>
            <a:pPr algn="ctr"/>
            <a:r>
              <a:rPr lang="it-IT" b="1">
                <a:solidFill>
                  <a:srgbClr val="FF0000"/>
                </a:solidFill>
              </a:rPr>
              <a:t>resolution</a:t>
            </a:r>
          </a:p>
          <a:p>
            <a:pPr algn="ctr"/>
            <a:r>
              <a:rPr lang="it-IT" b="1">
                <a:solidFill>
                  <a:srgbClr val="FF0000"/>
                </a:solidFill>
              </a:rPr>
              <a:t>linearity</a:t>
            </a:r>
          </a:p>
        </p:txBody>
      </p:sp>
    </p:spTree>
    <p:extLst>
      <p:ext uri="{BB962C8B-B14F-4D97-AF65-F5344CB8AC3E}">
        <p14:creationId xmlns:p14="http://schemas.microsoft.com/office/powerpoint/2010/main" val="79729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91942" y="471180"/>
            <a:ext cx="3070382" cy="2319844"/>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3854169" y="467749"/>
            <a:ext cx="3814210" cy="3291451"/>
          </a:xfrm>
          <a:prstGeom prst="rect">
            <a:avLst/>
          </a:prstGeom>
          <a:ln>
            <a:solidFill>
              <a:srgbClr val="000000"/>
            </a:solidFill>
          </a:ln>
        </p:spPr>
      </p:pic>
      <p:pic>
        <p:nvPicPr>
          <p:cNvPr id="4" name="Immagine 3"/>
          <p:cNvPicPr>
            <a:picLocks noChangeAspect="1"/>
          </p:cNvPicPr>
          <p:nvPr/>
        </p:nvPicPr>
        <p:blipFill>
          <a:blip r:embed="rId4"/>
          <a:stretch>
            <a:fillRect/>
          </a:stretch>
        </p:blipFill>
        <p:spPr>
          <a:xfrm>
            <a:off x="4637590" y="3949889"/>
            <a:ext cx="1589396" cy="1830213"/>
          </a:xfrm>
          <a:prstGeom prst="rect">
            <a:avLst/>
          </a:prstGeom>
          <a:ln>
            <a:solidFill>
              <a:srgbClr val="000000"/>
            </a:solidFill>
          </a:ln>
        </p:spPr>
      </p:pic>
      <p:pic>
        <p:nvPicPr>
          <p:cNvPr id="5" name="Immagine 4"/>
          <p:cNvPicPr>
            <a:picLocks noChangeAspect="1"/>
          </p:cNvPicPr>
          <p:nvPr/>
        </p:nvPicPr>
        <p:blipFill>
          <a:blip r:embed="rId5"/>
          <a:stretch>
            <a:fillRect/>
          </a:stretch>
        </p:blipFill>
        <p:spPr>
          <a:xfrm>
            <a:off x="391942" y="4136152"/>
            <a:ext cx="3919418" cy="1830213"/>
          </a:xfrm>
          <a:prstGeom prst="rect">
            <a:avLst/>
          </a:prstGeom>
          <a:ln>
            <a:solidFill>
              <a:srgbClr val="000000"/>
            </a:solidFill>
          </a:ln>
        </p:spPr>
      </p:pic>
      <p:sp>
        <p:nvSpPr>
          <p:cNvPr id="6" name="CasellaDiTesto 5"/>
          <p:cNvSpPr txBox="1"/>
          <p:nvPr/>
        </p:nvSpPr>
        <p:spPr>
          <a:xfrm>
            <a:off x="5753707" y="47039"/>
            <a:ext cx="1197037" cy="369332"/>
          </a:xfrm>
          <a:prstGeom prst="rect">
            <a:avLst/>
          </a:prstGeom>
          <a:noFill/>
        </p:spPr>
        <p:txBody>
          <a:bodyPr wrap="none" rtlCol="0">
            <a:spAutoFit/>
          </a:bodyPr>
          <a:lstStyle/>
          <a:p>
            <a:r>
              <a:rPr lang="it-IT"/>
              <a:t>Mesh-type</a:t>
            </a:r>
          </a:p>
        </p:txBody>
      </p:sp>
      <p:sp>
        <p:nvSpPr>
          <p:cNvPr id="7" name="CasellaDiTesto 6"/>
          <p:cNvSpPr txBox="1"/>
          <p:nvPr/>
        </p:nvSpPr>
        <p:spPr>
          <a:xfrm>
            <a:off x="4752341" y="5771411"/>
            <a:ext cx="1551176" cy="923330"/>
          </a:xfrm>
          <a:prstGeom prst="rect">
            <a:avLst/>
          </a:prstGeom>
          <a:noFill/>
        </p:spPr>
        <p:txBody>
          <a:bodyPr wrap="none" rtlCol="0">
            <a:spAutoFit/>
          </a:bodyPr>
          <a:lstStyle/>
          <a:p>
            <a:r>
              <a:rPr lang="it-IT"/>
              <a:t>Microchannel</a:t>
            </a:r>
          </a:p>
          <a:p>
            <a:r>
              <a:rPr lang="it-IT"/>
              <a:t>Plate</a:t>
            </a:r>
          </a:p>
          <a:p>
            <a:r>
              <a:rPr lang="it-IT" b="1">
                <a:solidFill>
                  <a:srgbClr val="FF0000"/>
                </a:solidFill>
              </a:rPr>
              <a:t>Time, position</a:t>
            </a:r>
          </a:p>
        </p:txBody>
      </p:sp>
      <p:sp>
        <p:nvSpPr>
          <p:cNvPr id="8" name="CasellaDiTesto 7"/>
          <p:cNvSpPr txBox="1"/>
          <p:nvPr/>
        </p:nvSpPr>
        <p:spPr>
          <a:xfrm>
            <a:off x="893627" y="3705736"/>
            <a:ext cx="2025352" cy="369332"/>
          </a:xfrm>
          <a:prstGeom prst="rect">
            <a:avLst/>
          </a:prstGeom>
          <a:noFill/>
        </p:spPr>
        <p:txBody>
          <a:bodyPr wrap="none" rtlCol="0">
            <a:spAutoFit/>
          </a:bodyPr>
          <a:lstStyle/>
          <a:p>
            <a:r>
              <a:rPr lang="it-IT"/>
              <a:t>Metal Channel type </a:t>
            </a:r>
          </a:p>
        </p:txBody>
      </p:sp>
      <p:pic>
        <p:nvPicPr>
          <p:cNvPr id="9" name="Immagine 8"/>
          <p:cNvPicPr>
            <a:picLocks noChangeAspect="1"/>
          </p:cNvPicPr>
          <p:nvPr/>
        </p:nvPicPr>
        <p:blipFill>
          <a:blip r:embed="rId6"/>
          <a:stretch>
            <a:fillRect/>
          </a:stretch>
        </p:blipFill>
        <p:spPr>
          <a:xfrm>
            <a:off x="6927074" y="3900161"/>
            <a:ext cx="2086981" cy="2382110"/>
          </a:xfrm>
          <a:prstGeom prst="rect">
            <a:avLst/>
          </a:prstGeom>
          <a:ln>
            <a:solidFill>
              <a:srgbClr val="000000"/>
            </a:solidFill>
          </a:ln>
        </p:spPr>
      </p:pic>
      <p:sp>
        <p:nvSpPr>
          <p:cNvPr id="10" name="CasellaDiTesto 9"/>
          <p:cNvSpPr txBox="1"/>
          <p:nvPr/>
        </p:nvSpPr>
        <p:spPr>
          <a:xfrm>
            <a:off x="643467" y="2929469"/>
            <a:ext cx="2551036" cy="646331"/>
          </a:xfrm>
          <a:prstGeom prst="rect">
            <a:avLst/>
          </a:prstGeom>
          <a:noFill/>
          <a:ln>
            <a:solidFill>
              <a:srgbClr val="000000"/>
            </a:solidFill>
          </a:ln>
        </p:spPr>
        <p:txBody>
          <a:bodyPr wrap="none" rtlCol="0">
            <a:spAutoFit/>
          </a:bodyPr>
          <a:lstStyle/>
          <a:p>
            <a:pPr algn="ctr"/>
            <a:r>
              <a:rPr lang="it-IT" b="1">
                <a:solidFill>
                  <a:srgbClr val="FF0000"/>
                </a:solidFill>
              </a:rPr>
              <a:t>Simple design, collection</a:t>
            </a:r>
          </a:p>
          <a:p>
            <a:pPr algn="ctr"/>
            <a:r>
              <a:rPr lang="it-IT" b="1">
                <a:solidFill>
                  <a:srgbClr val="FF0000"/>
                </a:solidFill>
              </a:rPr>
              <a:t>for large area</a:t>
            </a:r>
          </a:p>
        </p:txBody>
      </p:sp>
      <p:sp>
        <p:nvSpPr>
          <p:cNvPr id="11" name="CasellaDiTesto 10"/>
          <p:cNvSpPr txBox="1"/>
          <p:nvPr/>
        </p:nvSpPr>
        <p:spPr>
          <a:xfrm>
            <a:off x="7738535" y="471180"/>
            <a:ext cx="1416373" cy="2308324"/>
          </a:xfrm>
          <a:prstGeom prst="rect">
            <a:avLst/>
          </a:prstGeom>
          <a:noFill/>
          <a:ln>
            <a:solidFill>
              <a:srgbClr val="000000"/>
            </a:solidFill>
          </a:ln>
        </p:spPr>
        <p:txBody>
          <a:bodyPr wrap="none" rtlCol="0">
            <a:spAutoFit/>
          </a:bodyPr>
          <a:lstStyle/>
          <a:p>
            <a:pPr algn="ctr"/>
            <a:r>
              <a:rPr lang="it-IT" b="1">
                <a:solidFill>
                  <a:srgbClr val="FF0000"/>
                </a:solidFill>
              </a:rPr>
              <a:t>Parallel</a:t>
            </a:r>
          </a:p>
          <a:p>
            <a:pPr algn="ctr"/>
            <a:r>
              <a:rPr lang="it-IT" b="1">
                <a:solidFill>
                  <a:srgbClr val="FF0000"/>
                </a:solidFill>
              </a:rPr>
              <a:t>electric</a:t>
            </a:r>
          </a:p>
          <a:p>
            <a:pPr algn="ctr"/>
            <a:r>
              <a:rPr lang="it-IT" b="1">
                <a:solidFill>
                  <a:srgbClr val="FF0000"/>
                </a:solidFill>
              </a:rPr>
              <a:t>Field</a:t>
            </a:r>
          </a:p>
          <a:p>
            <a:pPr algn="ctr"/>
            <a:r>
              <a:rPr lang="it-IT" b="1">
                <a:solidFill>
                  <a:srgbClr val="FF0000"/>
                </a:solidFill>
              </a:rPr>
              <a:t>Magnetic </a:t>
            </a:r>
          </a:p>
          <a:p>
            <a:pPr algn="ctr"/>
            <a:r>
              <a:rPr lang="it-IT" b="1">
                <a:solidFill>
                  <a:srgbClr val="FF0000"/>
                </a:solidFill>
              </a:rPr>
              <a:t>field parallel</a:t>
            </a:r>
          </a:p>
          <a:p>
            <a:pPr algn="ctr"/>
            <a:r>
              <a:rPr lang="it-IT" b="1">
                <a:solidFill>
                  <a:srgbClr val="FF0000"/>
                </a:solidFill>
              </a:rPr>
              <a:t>Anode</a:t>
            </a:r>
          </a:p>
          <a:p>
            <a:pPr algn="ctr"/>
            <a:r>
              <a:rPr lang="it-IT" b="1">
                <a:solidFill>
                  <a:srgbClr val="FF0000"/>
                </a:solidFill>
              </a:rPr>
              <a:t>Position</a:t>
            </a:r>
          </a:p>
          <a:p>
            <a:pPr algn="ctr"/>
            <a:r>
              <a:rPr lang="it-IT" b="1">
                <a:solidFill>
                  <a:srgbClr val="FF0000"/>
                </a:solidFill>
              </a:rPr>
              <a:t>proximity</a:t>
            </a:r>
          </a:p>
        </p:txBody>
      </p:sp>
      <p:sp>
        <p:nvSpPr>
          <p:cNvPr id="12" name="CasellaDiTesto 11"/>
          <p:cNvSpPr txBox="1"/>
          <p:nvPr/>
        </p:nvSpPr>
        <p:spPr>
          <a:xfrm>
            <a:off x="270933" y="6135695"/>
            <a:ext cx="4078610" cy="646331"/>
          </a:xfrm>
          <a:prstGeom prst="rect">
            <a:avLst/>
          </a:prstGeom>
          <a:noFill/>
          <a:ln>
            <a:solidFill>
              <a:srgbClr val="000000"/>
            </a:solidFill>
          </a:ln>
        </p:spPr>
        <p:txBody>
          <a:bodyPr wrap="none" rtlCol="0">
            <a:spAutoFit/>
          </a:bodyPr>
          <a:lstStyle/>
          <a:p>
            <a:r>
              <a:rPr lang="it-IT" b="1">
                <a:solidFill>
                  <a:srgbClr val="FF0000"/>
                </a:solidFill>
              </a:rPr>
              <a:t>Short electron path, proximity, magnetic</a:t>
            </a:r>
          </a:p>
          <a:p>
            <a:r>
              <a:rPr lang="it-IT" b="1">
                <a:solidFill>
                  <a:srgbClr val="FF0000"/>
                </a:solidFill>
              </a:rPr>
              <a:t>And time resolution</a:t>
            </a:r>
          </a:p>
        </p:txBody>
      </p:sp>
      <p:sp>
        <p:nvSpPr>
          <p:cNvPr id="13" name="CasellaDiTesto 12"/>
          <p:cNvSpPr txBox="1"/>
          <p:nvPr/>
        </p:nvSpPr>
        <p:spPr>
          <a:xfrm>
            <a:off x="6927074" y="6231472"/>
            <a:ext cx="2141557" cy="646331"/>
          </a:xfrm>
          <a:prstGeom prst="rect">
            <a:avLst/>
          </a:prstGeom>
          <a:noFill/>
        </p:spPr>
        <p:txBody>
          <a:bodyPr wrap="none" rtlCol="0">
            <a:spAutoFit/>
          </a:bodyPr>
          <a:lstStyle/>
          <a:p>
            <a:r>
              <a:rPr lang="it-IT" b="1">
                <a:solidFill>
                  <a:srgbClr val="FF0000"/>
                </a:solidFill>
              </a:rPr>
              <a:t>Time, power photon</a:t>
            </a:r>
          </a:p>
          <a:p>
            <a:r>
              <a:rPr lang="it-IT" b="1">
                <a:solidFill>
                  <a:srgbClr val="FF0000"/>
                </a:solidFill>
              </a:rPr>
              <a:t>counting</a:t>
            </a:r>
          </a:p>
        </p:txBody>
      </p:sp>
    </p:spTree>
    <p:extLst>
      <p:ext uri="{BB962C8B-B14F-4D97-AF65-F5344CB8AC3E}">
        <p14:creationId xmlns:p14="http://schemas.microsoft.com/office/powerpoint/2010/main" val="156033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15066" y="16929"/>
            <a:ext cx="5065141" cy="6858000"/>
          </a:xfrm>
          <a:prstGeom prst="rect">
            <a:avLst/>
          </a:prstGeom>
          <a:ln>
            <a:solidFill>
              <a:srgbClr val="FF0000"/>
            </a:solidFill>
          </a:ln>
        </p:spPr>
      </p:pic>
      <p:cxnSp>
        <p:nvCxnSpPr>
          <p:cNvPr id="4" name="Connettore 1 3"/>
          <p:cNvCxnSpPr/>
          <p:nvPr/>
        </p:nvCxnSpPr>
        <p:spPr>
          <a:xfrm>
            <a:off x="4241800" y="406400"/>
            <a:ext cx="2387600" cy="8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Connettore 1 5"/>
          <p:cNvCxnSpPr/>
          <p:nvPr/>
        </p:nvCxnSpPr>
        <p:spPr>
          <a:xfrm>
            <a:off x="5816600" y="567267"/>
            <a:ext cx="812800" cy="8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a:off x="5071533" y="1117600"/>
            <a:ext cx="18288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a:off x="2150533" y="1270000"/>
            <a:ext cx="38946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Connettore 1 11"/>
          <p:cNvCxnSpPr/>
          <p:nvPr/>
        </p:nvCxnSpPr>
        <p:spPr>
          <a:xfrm flipV="1">
            <a:off x="3369733" y="2116667"/>
            <a:ext cx="3141134" cy="8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Connettore 1 13"/>
          <p:cNvCxnSpPr/>
          <p:nvPr/>
        </p:nvCxnSpPr>
        <p:spPr>
          <a:xfrm flipV="1">
            <a:off x="3445933" y="2675467"/>
            <a:ext cx="2370667" cy="8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Connettore 1 15"/>
          <p:cNvCxnSpPr/>
          <p:nvPr/>
        </p:nvCxnSpPr>
        <p:spPr>
          <a:xfrm>
            <a:off x="4385733" y="3522133"/>
            <a:ext cx="257386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Connettore 1 17"/>
          <p:cNvCxnSpPr/>
          <p:nvPr/>
        </p:nvCxnSpPr>
        <p:spPr>
          <a:xfrm>
            <a:off x="2150533" y="3657600"/>
            <a:ext cx="7874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Connettore 1 19"/>
          <p:cNvCxnSpPr/>
          <p:nvPr/>
        </p:nvCxnSpPr>
        <p:spPr>
          <a:xfrm>
            <a:off x="3818467" y="4673600"/>
            <a:ext cx="11176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Connettore 1 22"/>
          <p:cNvCxnSpPr/>
          <p:nvPr/>
        </p:nvCxnSpPr>
        <p:spPr>
          <a:xfrm flipV="1">
            <a:off x="3064933" y="4817533"/>
            <a:ext cx="3564467" cy="8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Connettore 1 24"/>
          <p:cNvCxnSpPr/>
          <p:nvPr/>
        </p:nvCxnSpPr>
        <p:spPr>
          <a:xfrm>
            <a:off x="6248400" y="5825067"/>
            <a:ext cx="7112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7" name="Connettore 1 26"/>
          <p:cNvCxnSpPr/>
          <p:nvPr/>
        </p:nvCxnSpPr>
        <p:spPr>
          <a:xfrm flipV="1">
            <a:off x="2150533" y="5969000"/>
            <a:ext cx="2472267" cy="846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9524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1172" y="1160313"/>
            <a:ext cx="8897404" cy="4280615"/>
          </a:xfrm>
          <a:prstGeom prst="rect">
            <a:avLst/>
          </a:prstGeom>
        </p:spPr>
      </p:pic>
    </p:spTree>
    <p:extLst>
      <p:ext uri="{BB962C8B-B14F-4D97-AF65-F5344CB8AC3E}">
        <p14:creationId xmlns:p14="http://schemas.microsoft.com/office/powerpoint/2010/main" val="3029660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139227" y="60439"/>
            <a:ext cx="3173490" cy="523220"/>
          </a:xfrm>
          <a:prstGeom prst="rect">
            <a:avLst/>
          </a:prstGeom>
        </p:spPr>
        <p:txBody>
          <a:bodyPr wrap="none">
            <a:spAutoFit/>
          </a:bodyPr>
          <a:lstStyle/>
          <a:p>
            <a:r>
              <a:rPr lang="it-IT" sz="2800" b="1"/>
              <a:t>Fast-response tubes</a:t>
            </a:r>
            <a:endParaRPr lang="it-IT" sz="2800"/>
          </a:p>
        </p:txBody>
      </p:sp>
      <p:sp>
        <p:nvSpPr>
          <p:cNvPr id="3" name="Rettangolo 2"/>
          <p:cNvSpPr/>
          <p:nvPr/>
        </p:nvSpPr>
        <p:spPr>
          <a:xfrm>
            <a:off x="389001" y="785208"/>
            <a:ext cx="8374815" cy="4401205"/>
          </a:xfrm>
          <a:prstGeom prst="rect">
            <a:avLst/>
          </a:prstGeom>
        </p:spPr>
        <p:txBody>
          <a:bodyPr wrap="square">
            <a:spAutoFit/>
          </a:bodyPr>
          <a:lstStyle/>
          <a:p>
            <a:pPr algn="just"/>
            <a:r>
              <a:rPr lang="it-IT" sz="2000" b="1"/>
              <a:t>For fast response photomultipliers, there is an additional requirement, namely to keep </a:t>
            </a:r>
            <a:r>
              <a:rPr lang="it-IT" sz="2000" b="1">
                <a:solidFill>
                  <a:srgbClr val="FF0000"/>
                </a:solidFill>
              </a:rPr>
              <a:t>transit time </a:t>
            </a:r>
            <a:r>
              <a:rPr lang="it-IT" sz="2000" b="1" i="1">
                <a:solidFill>
                  <a:srgbClr val="FF0000"/>
                </a:solidFill>
              </a:rPr>
              <a:t>variations </a:t>
            </a:r>
            <a:r>
              <a:rPr lang="it-IT" sz="2000" b="1">
                <a:solidFill>
                  <a:srgbClr val="FF0000"/>
                </a:solidFill>
              </a:rPr>
              <a:t>in the cathode/first-dynode space to a minimum. </a:t>
            </a:r>
            <a:r>
              <a:rPr lang="it-IT" sz="2000"/>
              <a:t>Two components:</a:t>
            </a:r>
          </a:p>
          <a:p>
            <a:pPr algn="just"/>
            <a:r>
              <a:rPr lang="it-IT" sz="2000"/>
              <a:t>-a </a:t>
            </a:r>
            <a:r>
              <a:rPr lang="it-IT" sz="2000" b="1" i="1" u="sng">
                <a:solidFill>
                  <a:srgbClr val="FF0000"/>
                </a:solidFill>
              </a:rPr>
              <a:t>chromatic </a:t>
            </a:r>
            <a:r>
              <a:rPr lang="it-IT" sz="2000" b="1" u="sng">
                <a:solidFill>
                  <a:srgbClr val="FF0000"/>
                </a:solidFill>
              </a:rPr>
              <a:t>component</a:t>
            </a:r>
            <a:r>
              <a:rPr lang="it-IT" sz="2000" u="sng"/>
              <a:t>, </a:t>
            </a:r>
            <a:r>
              <a:rPr lang="it-IT" sz="2000"/>
              <a:t>due to the </a:t>
            </a:r>
            <a:r>
              <a:rPr lang="it-IT" sz="2000" b="1" u="sng">
                <a:solidFill>
                  <a:srgbClr val="FF0000"/>
                </a:solidFill>
              </a:rPr>
              <a:t>spread of initial velocities </a:t>
            </a:r>
            <a:r>
              <a:rPr lang="it-IT" sz="2000"/>
              <a:t>of electrons originating from the same point. The initial velocity vector can be resolved into a velocity v</a:t>
            </a:r>
            <a:r>
              <a:rPr lang="it-IT" sz="2000" baseline="-25000"/>
              <a:t>n</a:t>
            </a:r>
            <a:r>
              <a:rPr lang="it-IT" sz="2000"/>
              <a:t> normal to the cathode, corresponding to an energy E</a:t>
            </a:r>
            <a:r>
              <a:rPr lang="it-IT" sz="2000" baseline="-25000"/>
              <a:t>n</a:t>
            </a:r>
            <a:r>
              <a:rPr lang="it-IT" sz="2000"/>
              <a:t>, and a velocity v</a:t>
            </a:r>
            <a:r>
              <a:rPr lang="it-IT" sz="2000" baseline="-25000"/>
              <a:t>t</a:t>
            </a:r>
            <a:r>
              <a:rPr lang="it-IT" sz="2000"/>
              <a:t> tangential to the cathode, corresponding to an energy E</a:t>
            </a:r>
            <a:r>
              <a:rPr lang="it-IT" sz="2000" baseline="-25000"/>
              <a:t>t</a:t>
            </a:r>
            <a:r>
              <a:rPr lang="it-IT" sz="2000"/>
              <a:t>. </a:t>
            </a:r>
          </a:p>
          <a:p>
            <a:pPr algn="just"/>
            <a:r>
              <a:rPr lang="it-IT" sz="2000"/>
              <a:t>-a </a:t>
            </a:r>
            <a:r>
              <a:rPr lang="it-IT" sz="2000" b="1" i="1" u="sng">
                <a:solidFill>
                  <a:srgbClr val="FF0000"/>
                </a:solidFill>
              </a:rPr>
              <a:t>geometric </a:t>
            </a:r>
            <a:r>
              <a:rPr lang="it-IT" sz="2000" b="1" u="sng">
                <a:solidFill>
                  <a:srgbClr val="FF0000"/>
                </a:solidFill>
              </a:rPr>
              <a:t>component</a:t>
            </a:r>
            <a:r>
              <a:rPr lang="it-IT" sz="2000" u="sng"/>
              <a:t>, </a:t>
            </a:r>
            <a:r>
              <a:rPr lang="it-IT" sz="2000"/>
              <a:t>due to the </a:t>
            </a:r>
            <a:r>
              <a:rPr lang="it-IT" sz="2000" b="1" u="sng">
                <a:solidFill>
                  <a:srgbClr val="FF0000"/>
                </a:solidFill>
              </a:rPr>
              <a:t>difference in transit times between primary paths</a:t>
            </a:r>
            <a:r>
              <a:rPr lang="it-IT" sz="2000"/>
              <a:t> of different lengths from different points on the cathode; a contributing factor is the inhomogeneity of the electric field in the space traversed by the electrons. Minimizing differences between the electron path lengths in the cathode/first-dynode space. </a:t>
            </a:r>
            <a:r>
              <a:rPr lang="it-IT" sz="2000" b="1" u="sng">
                <a:solidFill>
                  <a:srgbClr val="FF0000"/>
                </a:solidFill>
              </a:rPr>
              <a:t>In fast-response photomultipliers </a:t>
            </a:r>
            <a:r>
              <a:rPr lang="it-IT" sz="2000" u="sng"/>
              <a:t>this is done by using a </a:t>
            </a:r>
            <a:r>
              <a:rPr lang="it-IT" sz="2000" b="1" u="sng">
                <a:solidFill>
                  <a:srgbClr val="FF0000"/>
                </a:solidFill>
              </a:rPr>
              <a:t>concave cathode and one or more additional focusing electrodes.</a:t>
            </a:r>
          </a:p>
        </p:txBody>
      </p:sp>
      <p:pic>
        <p:nvPicPr>
          <p:cNvPr id="4" name="Immagine 3"/>
          <p:cNvPicPr>
            <a:picLocks noChangeAspect="1"/>
          </p:cNvPicPr>
          <p:nvPr/>
        </p:nvPicPr>
        <p:blipFill>
          <a:blip r:embed="rId2"/>
          <a:stretch>
            <a:fillRect/>
          </a:stretch>
        </p:blipFill>
        <p:spPr>
          <a:xfrm rot="16200000">
            <a:off x="3504793" y="4667884"/>
            <a:ext cx="1877112" cy="2294248"/>
          </a:xfrm>
          <a:prstGeom prst="rect">
            <a:avLst/>
          </a:prstGeom>
          <a:ln>
            <a:solidFill>
              <a:srgbClr val="000000"/>
            </a:solidFill>
          </a:ln>
        </p:spPr>
      </p:pic>
    </p:spTree>
    <p:extLst>
      <p:ext uri="{BB962C8B-B14F-4D97-AF65-F5344CB8AC3E}">
        <p14:creationId xmlns:p14="http://schemas.microsoft.com/office/powerpoint/2010/main" val="3488134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8900" y="166638"/>
            <a:ext cx="8940800" cy="2062103"/>
          </a:xfrm>
          <a:prstGeom prst="rect">
            <a:avLst/>
          </a:prstGeom>
        </p:spPr>
        <p:txBody>
          <a:bodyPr wrap="square">
            <a:spAutoFit/>
          </a:bodyPr>
          <a:lstStyle/>
          <a:p>
            <a:pPr algn="ctr"/>
            <a:r>
              <a:rPr lang="it-IT" sz="2800" b="1">
                <a:solidFill>
                  <a:srgbClr val="FF0000"/>
                </a:solidFill>
              </a:rPr>
              <a:t>Fast-response tubes</a:t>
            </a:r>
          </a:p>
          <a:p>
            <a:endParaRPr lang="it-IT" sz="2800" b="1">
              <a:solidFill>
                <a:srgbClr val="FF0000"/>
              </a:solidFill>
            </a:endParaRPr>
          </a:p>
          <a:p>
            <a:r>
              <a:rPr lang="it-IT"/>
              <a:t>− a </a:t>
            </a:r>
            <a:r>
              <a:rPr lang="it-IT" b="1" i="1" u="sng">
                <a:solidFill>
                  <a:srgbClr val="FF0000"/>
                </a:solidFill>
              </a:rPr>
              <a:t>chromatic </a:t>
            </a:r>
            <a:r>
              <a:rPr lang="it-IT" b="1" u="sng">
                <a:solidFill>
                  <a:srgbClr val="FF0000"/>
                </a:solidFill>
              </a:rPr>
              <a:t>component</a:t>
            </a:r>
            <a:r>
              <a:rPr lang="it-IT"/>
              <a:t>, due to the spread of initial velocities.</a:t>
            </a:r>
          </a:p>
          <a:p>
            <a:endParaRPr lang="it-IT"/>
          </a:p>
          <a:p>
            <a:r>
              <a:rPr lang="it-IT"/>
              <a:t> The initial velocity vector can be resolved into a velocity v</a:t>
            </a:r>
            <a:r>
              <a:rPr lang="it-IT" baseline="-25000"/>
              <a:t>n</a:t>
            </a:r>
            <a:r>
              <a:rPr lang="it-IT"/>
              <a:t> normal to the cathode, and a velocity v</a:t>
            </a:r>
            <a:r>
              <a:rPr lang="it-IT" baseline="-25000"/>
              <a:t>t</a:t>
            </a:r>
            <a:r>
              <a:rPr lang="it-IT"/>
              <a:t> tangential to the cathode. </a:t>
            </a:r>
          </a:p>
        </p:txBody>
      </p:sp>
      <p:pic>
        <p:nvPicPr>
          <p:cNvPr id="3" name="Immagine 2"/>
          <p:cNvPicPr>
            <a:picLocks noChangeAspect="1"/>
          </p:cNvPicPr>
          <p:nvPr/>
        </p:nvPicPr>
        <p:blipFill>
          <a:blip r:embed="rId2"/>
          <a:stretch>
            <a:fillRect/>
          </a:stretch>
        </p:blipFill>
        <p:spPr>
          <a:xfrm>
            <a:off x="1562100" y="2197100"/>
            <a:ext cx="2679700" cy="982557"/>
          </a:xfrm>
          <a:prstGeom prst="rect">
            <a:avLst/>
          </a:prstGeom>
        </p:spPr>
      </p:pic>
      <p:sp>
        <p:nvSpPr>
          <p:cNvPr id="4" name="Rettangolo 3"/>
          <p:cNvSpPr/>
          <p:nvPr/>
        </p:nvSpPr>
        <p:spPr>
          <a:xfrm>
            <a:off x="88900" y="3141557"/>
            <a:ext cx="8940800" cy="923330"/>
          </a:xfrm>
          <a:prstGeom prst="rect">
            <a:avLst/>
          </a:prstGeom>
        </p:spPr>
        <p:txBody>
          <a:bodyPr wrap="square">
            <a:spAutoFit/>
          </a:bodyPr>
          <a:lstStyle/>
          <a:p>
            <a:r>
              <a:rPr lang="it-IT"/>
              <a:t>- a </a:t>
            </a:r>
            <a:r>
              <a:rPr lang="it-IT" b="1" i="1" u="sng">
                <a:solidFill>
                  <a:srgbClr val="FF0000"/>
                </a:solidFill>
              </a:rPr>
              <a:t>geometric component</a:t>
            </a:r>
            <a:r>
              <a:rPr lang="it-IT" b="1" i="1" u="sng"/>
              <a:t>, </a:t>
            </a:r>
            <a:r>
              <a:rPr lang="it-IT"/>
              <a:t>due to the difference in transit times between primary paths of different lengths from different points on the cathode; a contributing factor is the inhomogeneity of the electric field in the space traversed by the electrons. </a:t>
            </a:r>
          </a:p>
        </p:txBody>
      </p:sp>
      <p:pic>
        <p:nvPicPr>
          <p:cNvPr id="5" name="Immagine 4"/>
          <p:cNvPicPr>
            <a:picLocks noChangeAspect="1"/>
          </p:cNvPicPr>
          <p:nvPr/>
        </p:nvPicPr>
        <p:blipFill>
          <a:blip r:embed="rId3"/>
          <a:stretch>
            <a:fillRect/>
          </a:stretch>
        </p:blipFill>
        <p:spPr>
          <a:xfrm>
            <a:off x="1562100" y="4124366"/>
            <a:ext cx="2349500" cy="935732"/>
          </a:xfrm>
          <a:prstGeom prst="rect">
            <a:avLst/>
          </a:prstGeom>
        </p:spPr>
      </p:pic>
      <p:pic>
        <p:nvPicPr>
          <p:cNvPr id="7" name="Immagine 6"/>
          <p:cNvPicPr>
            <a:picLocks noChangeAspect="1"/>
          </p:cNvPicPr>
          <p:nvPr/>
        </p:nvPicPr>
        <p:blipFill>
          <a:blip r:embed="rId4"/>
          <a:stretch>
            <a:fillRect/>
          </a:stretch>
        </p:blipFill>
        <p:spPr>
          <a:xfrm>
            <a:off x="5473700" y="4038600"/>
            <a:ext cx="2959100" cy="2730500"/>
          </a:xfrm>
          <a:prstGeom prst="rect">
            <a:avLst/>
          </a:prstGeom>
          <a:ln>
            <a:solidFill>
              <a:srgbClr val="000000"/>
            </a:solidFill>
          </a:ln>
        </p:spPr>
      </p:pic>
    </p:spTree>
    <p:extLst>
      <p:ext uri="{BB962C8B-B14F-4D97-AF65-F5344CB8AC3E}">
        <p14:creationId xmlns:p14="http://schemas.microsoft.com/office/powerpoint/2010/main" val="71478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3209" y="184150"/>
            <a:ext cx="5384800" cy="3238500"/>
          </a:xfrm>
          <a:prstGeom prst="rect">
            <a:avLst/>
          </a:prstGeom>
        </p:spPr>
      </p:pic>
      <p:pic>
        <p:nvPicPr>
          <p:cNvPr id="3" name="Immagine 2"/>
          <p:cNvPicPr>
            <a:picLocks noChangeAspect="1"/>
          </p:cNvPicPr>
          <p:nvPr/>
        </p:nvPicPr>
        <p:blipFill>
          <a:blip r:embed="rId3"/>
          <a:stretch>
            <a:fillRect/>
          </a:stretch>
        </p:blipFill>
        <p:spPr>
          <a:xfrm>
            <a:off x="351370" y="3302000"/>
            <a:ext cx="4965700" cy="3556000"/>
          </a:xfrm>
          <a:prstGeom prst="rect">
            <a:avLst/>
          </a:prstGeom>
        </p:spPr>
      </p:pic>
      <p:sp>
        <p:nvSpPr>
          <p:cNvPr id="4" name="Rettangolo 3"/>
          <p:cNvSpPr/>
          <p:nvPr/>
        </p:nvSpPr>
        <p:spPr>
          <a:xfrm>
            <a:off x="5875867" y="599701"/>
            <a:ext cx="2946400" cy="2031325"/>
          </a:xfrm>
          <a:prstGeom prst="rect">
            <a:avLst/>
          </a:prstGeom>
          <a:ln>
            <a:solidFill>
              <a:srgbClr val="000000"/>
            </a:solidFill>
          </a:ln>
        </p:spPr>
        <p:txBody>
          <a:bodyPr wrap="square">
            <a:spAutoFit/>
          </a:bodyPr>
          <a:lstStyle/>
          <a:p>
            <a:pPr algn="just"/>
            <a:r>
              <a:rPr lang="it-IT"/>
              <a:t>Relative distribution of photoelectron energies, E</a:t>
            </a:r>
            <a:r>
              <a:rPr lang="it-IT" baseline="-25000"/>
              <a:t>ph</a:t>
            </a:r>
            <a:r>
              <a:rPr lang="it-IT"/>
              <a:t>, from a layer of SbKCs at 290 °K, for incident photon energies (a) from 2.15 eV to 3.06 eV, and (b) from 4.28 eV to 5.12 eV</a:t>
            </a:r>
          </a:p>
        </p:txBody>
      </p:sp>
      <p:sp>
        <p:nvSpPr>
          <p:cNvPr id="5" name="Rettangolo 4"/>
          <p:cNvSpPr/>
          <p:nvPr/>
        </p:nvSpPr>
        <p:spPr>
          <a:xfrm>
            <a:off x="5740400" y="4363999"/>
            <a:ext cx="3081867" cy="2031325"/>
          </a:xfrm>
          <a:prstGeom prst="rect">
            <a:avLst/>
          </a:prstGeom>
          <a:ln>
            <a:solidFill>
              <a:srgbClr val="000000"/>
            </a:solidFill>
          </a:ln>
        </p:spPr>
        <p:txBody>
          <a:bodyPr wrap="square">
            <a:spAutoFit/>
          </a:bodyPr>
          <a:lstStyle/>
          <a:p>
            <a:pPr algn="just"/>
            <a:r>
              <a:rPr lang="it-IT"/>
              <a:t>Photoelectron energy distribution (in electrons per photon per eV) from a layer of GaAs(Cs) for incident-photon energies (a) from 1.4 eV to 2.2 eV, and (b) from 1.8 eV to 3.2 eV</a:t>
            </a:r>
          </a:p>
        </p:txBody>
      </p:sp>
      <p:sp>
        <p:nvSpPr>
          <p:cNvPr id="6" name="CasellaDiTesto 5"/>
          <p:cNvSpPr txBox="1"/>
          <p:nvPr/>
        </p:nvSpPr>
        <p:spPr>
          <a:xfrm>
            <a:off x="5588000" y="3776136"/>
            <a:ext cx="813920" cy="523220"/>
          </a:xfrm>
          <a:prstGeom prst="rect">
            <a:avLst/>
          </a:prstGeom>
          <a:noFill/>
          <a:ln>
            <a:solidFill>
              <a:srgbClr val="000000"/>
            </a:solidFill>
          </a:ln>
        </p:spPr>
        <p:txBody>
          <a:bodyPr wrap="none" rtlCol="0">
            <a:spAutoFit/>
          </a:bodyPr>
          <a:lstStyle/>
          <a:p>
            <a:r>
              <a:rPr lang="it-IT" sz="2800" b="1"/>
              <a:t>NEA</a:t>
            </a:r>
          </a:p>
        </p:txBody>
      </p:sp>
      <p:sp>
        <p:nvSpPr>
          <p:cNvPr id="7" name="CasellaDiTesto 6"/>
          <p:cNvSpPr txBox="1"/>
          <p:nvPr/>
        </p:nvSpPr>
        <p:spPr>
          <a:xfrm>
            <a:off x="6559502" y="3822700"/>
            <a:ext cx="2199265" cy="369332"/>
          </a:xfrm>
          <a:prstGeom prst="rect">
            <a:avLst/>
          </a:prstGeom>
          <a:noFill/>
        </p:spPr>
        <p:txBody>
          <a:bodyPr wrap="none" rtlCol="0">
            <a:spAutoFit/>
          </a:bodyPr>
          <a:lstStyle/>
          <a:p>
            <a:r>
              <a:rPr lang="it-IT" b="1">
                <a:solidFill>
                  <a:srgbClr val="FF0000"/>
                </a:solidFill>
              </a:rPr>
              <a:t>Important NEA effect</a:t>
            </a:r>
          </a:p>
        </p:txBody>
      </p:sp>
      <p:sp>
        <p:nvSpPr>
          <p:cNvPr id="8" name="CasellaDiTesto 7"/>
          <p:cNvSpPr txBox="1"/>
          <p:nvPr/>
        </p:nvSpPr>
        <p:spPr>
          <a:xfrm>
            <a:off x="5875867" y="38100"/>
            <a:ext cx="1518414" cy="461665"/>
          </a:xfrm>
          <a:prstGeom prst="rect">
            <a:avLst/>
          </a:prstGeom>
          <a:noFill/>
          <a:ln>
            <a:solidFill>
              <a:schemeClr val="tx1"/>
            </a:solidFill>
          </a:ln>
        </p:spPr>
        <p:txBody>
          <a:bodyPr wrap="none" rtlCol="0">
            <a:spAutoFit/>
          </a:bodyPr>
          <a:lstStyle/>
          <a:p>
            <a:r>
              <a:rPr lang="it-IT" sz="2400" b="1"/>
              <a:t>E</a:t>
            </a:r>
            <a:r>
              <a:rPr lang="it-IT" sz="2400" b="1" baseline="-25000"/>
              <a:t>phe</a:t>
            </a:r>
            <a:r>
              <a:rPr lang="it-IT" sz="2400" b="1"/>
              <a:t> vs. E</a:t>
            </a:r>
            <a:r>
              <a:rPr lang="it-IT" sz="2400" b="1" baseline="-25000"/>
              <a:t>ph</a:t>
            </a:r>
          </a:p>
        </p:txBody>
      </p:sp>
    </p:spTree>
    <p:extLst>
      <p:ext uri="{BB962C8B-B14F-4D97-AF65-F5344CB8AC3E}">
        <p14:creationId xmlns:p14="http://schemas.microsoft.com/office/powerpoint/2010/main" val="2965129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40658" y="76119"/>
            <a:ext cx="4842492" cy="461665"/>
          </a:xfrm>
          <a:prstGeom prst="rect">
            <a:avLst/>
          </a:prstGeom>
          <a:ln>
            <a:solidFill>
              <a:srgbClr val="000000"/>
            </a:solidFill>
          </a:ln>
        </p:spPr>
        <p:txBody>
          <a:bodyPr wrap="none">
            <a:spAutoFit/>
          </a:bodyPr>
          <a:lstStyle/>
          <a:p>
            <a:r>
              <a:rPr lang="it-IT" sz="2400" b="1"/>
              <a:t>Electron Multiplier (Dynode Section)</a:t>
            </a:r>
            <a:endParaRPr lang="it-IT" sz="2400"/>
          </a:p>
        </p:txBody>
      </p:sp>
      <p:sp>
        <p:nvSpPr>
          <p:cNvPr id="3" name="Rettangolo 2"/>
          <p:cNvSpPr/>
          <p:nvPr/>
        </p:nvSpPr>
        <p:spPr>
          <a:xfrm>
            <a:off x="169515" y="687863"/>
            <a:ext cx="8845144" cy="1754327"/>
          </a:xfrm>
          <a:prstGeom prst="rect">
            <a:avLst/>
          </a:prstGeom>
          <a:ln>
            <a:solidFill>
              <a:srgbClr val="000000"/>
            </a:solidFill>
          </a:ln>
        </p:spPr>
        <p:txBody>
          <a:bodyPr wrap="square">
            <a:spAutoFit/>
          </a:bodyPr>
          <a:lstStyle/>
          <a:p>
            <a:pPr algn="just"/>
            <a:r>
              <a:rPr lang="it-IT" b="1" kern="0"/>
              <a:t>Photoelectrons emitted from the photocathode are </a:t>
            </a:r>
            <a:r>
              <a:rPr lang="it-IT" b="1" kern="0">
                <a:solidFill>
                  <a:srgbClr val="FF0000"/>
                </a:solidFill>
              </a:rPr>
              <a:t>multiplied by the first dynode through the last dynode (up to 19 dynodes)</a:t>
            </a:r>
            <a:r>
              <a:rPr lang="it-IT" b="1" kern="0"/>
              <a:t>, with current amplification ranging from 10 to as much as 10</a:t>
            </a:r>
            <a:r>
              <a:rPr lang="it-IT" b="1" kern="0" baseline="30000"/>
              <a:t>8</a:t>
            </a:r>
            <a:r>
              <a:rPr lang="it-IT" b="1" kern="0"/>
              <a:t> times, and are finally sent to the anode. </a:t>
            </a:r>
            <a:r>
              <a:rPr lang="it-IT"/>
              <a:t>Major secondary emissive materials used for dynodes are alkali antimonide, beryllium oxide (BeO), magnesium oxide (MgO), gallium phosphide (GaP) and gallium phosphide (GaAsP). These materials are coated onto a substrate electrode made of nickel, stainless steel, or copper-beryllium alloy. </a:t>
            </a:r>
          </a:p>
        </p:txBody>
      </p:sp>
      <p:pic>
        <p:nvPicPr>
          <p:cNvPr id="4" name="Immagine 3"/>
          <p:cNvPicPr>
            <a:picLocks noChangeAspect="1"/>
          </p:cNvPicPr>
          <p:nvPr/>
        </p:nvPicPr>
        <p:blipFill>
          <a:blip r:embed="rId2"/>
          <a:stretch>
            <a:fillRect/>
          </a:stretch>
        </p:blipFill>
        <p:spPr>
          <a:xfrm>
            <a:off x="169515" y="2664656"/>
            <a:ext cx="3442519" cy="2917389"/>
          </a:xfrm>
          <a:prstGeom prst="rect">
            <a:avLst/>
          </a:prstGeom>
          <a:ln>
            <a:solidFill>
              <a:srgbClr val="000000"/>
            </a:solidFill>
          </a:ln>
        </p:spPr>
      </p:pic>
      <p:pic>
        <p:nvPicPr>
          <p:cNvPr id="5" name="Immagine 4"/>
          <p:cNvPicPr>
            <a:picLocks noChangeAspect="1"/>
          </p:cNvPicPr>
          <p:nvPr/>
        </p:nvPicPr>
        <p:blipFill>
          <a:blip r:embed="rId3"/>
          <a:stretch>
            <a:fillRect/>
          </a:stretch>
        </p:blipFill>
        <p:spPr>
          <a:xfrm>
            <a:off x="4702705" y="2568452"/>
            <a:ext cx="3982725" cy="4181861"/>
          </a:xfrm>
          <a:prstGeom prst="rect">
            <a:avLst/>
          </a:prstGeom>
          <a:ln>
            <a:solidFill>
              <a:srgbClr val="000000"/>
            </a:solidFill>
          </a:ln>
        </p:spPr>
      </p:pic>
      <p:sp>
        <p:nvSpPr>
          <p:cNvPr id="6" name="Rettangolo 5"/>
          <p:cNvSpPr/>
          <p:nvPr/>
        </p:nvSpPr>
        <p:spPr>
          <a:xfrm>
            <a:off x="54658" y="5730664"/>
            <a:ext cx="4572000" cy="954107"/>
          </a:xfrm>
          <a:prstGeom prst="rect">
            <a:avLst/>
          </a:prstGeom>
          <a:ln>
            <a:solidFill>
              <a:srgbClr val="000000"/>
            </a:solidFill>
          </a:ln>
        </p:spPr>
        <p:txBody>
          <a:bodyPr>
            <a:spAutoFit/>
          </a:bodyPr>
          <a:lstStyle/>
          <a:p>
            <a:pPr algn="just"/>
            <a:r>
              <a:rPr lang="it-IT" sz="1400" b="1"/>
              <a:t>When a primary electron with initial energy Ep strikes the surface of a dynode, </a:t>
            </a:r>
            <a:r>
              <a:rPr lang="it-IT" sz="1400" b="1" u="sng">
                <a:solidFill>
                  <a:srgbClr val="FF0000"/>
                </a:solidFill>
              </a:rPr>
              <a:t>δ secondary electrons are emitted</a:t>
            </a:r>
            <a:r>
              <a:rPr lang="it-IT" sz="1400" b="1"/>
              <a:t>. This δ, the number of secondary electrons per primary electron, is called the secondary emission ratio. </a:t>
            </a:r>
          </a:p>
        </p:txBody>
      </p:sp>
      <p:sp>
        <p:nvSpPr>
          <p:cNvPr id="7" name="Ovale 6"/>
          <p:cNvSpPr/>
          <p:nvPr/>
        </p:nvSpPr>
        <p:spPr>
          <a:xfrm>
            <a:off x="6515100" y="4483100"/>
            <a:ext cx="609600" cy="63500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71220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17600" y="82550"/>
            <a:ext cx="6908800" cy="3340100"/>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1536700" y="3735150"/>
            <a:ext cx="6057900" cy="2730500"/>
          </a:xfrm>
          <a:prstGeom prst="rect">
            <a:avLst/>
          </a:prstGeom>
          <a:ln>
            <a:solidFill>
              <a:srgbClr val="000000"/>
            </a:solidFill>
          </a:ln>
        </p:spPr>
      </p:pic>
    </p:spTree>
    <p:extLst>
      <p:ext uri="{BB962C8B-B14F-4D97-AF65-F5344CB8AC3E}">
        <p14:creationId xmlns:p14="http://schemas.microsoft.com/office/powerpoint/2010/main" val="149370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457200" y="139174"/>
            <a:ext cx="8229600" cy="728876"/>
          </a:xfrm>
          <a:ln/>
        </p:spPr>
        <p:txBody>
          <a:bodyPr/>
          <a:lstStyle/>
          <a:p>
            <a:pPr>
              <a:lnSpc>
                <a:spcPct val="96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a:t>Guadagno</a:t>
            </a:r>
          </a:p>
        </p:txBody>
      </p:sp>
      <p:graphicFrame>
        <p:nvGraphicFramePr>
          <p:cNvPr id="40962" name="Object 2"/>
          <p:cNvGraphicFramePr>
            <a:graphicFrameLocks noChangeAspect="1"/>
          </p:cNvGraphicFramePr>
          <p:nvPr>
            <p:extLst>
              <p:ext uri="{D42A27DB-BD31-4B8C-83A1-F6EECF244321}">
                <p14:modId xmlns:p14="http://schemas.microsoft.com/office/powerpoint/2010/main" val="2085080585"/>
              </p:ext>
            </p:extLst>
          </p:nvPr>
        </p:nvGraphicFramePr>
        <p:xfrm>
          <a:off x="4078288" y="3784600"/>
          <a:ext cx="96837" cy="23813"/>
        </p:xfrm>
        <a:graphic>
          <a:graphicData uri="http://schemas.openxmlformats.org/presentationml/2006/ole">
            <mc:AlternateContent xmlns:mc="http://schemas.openxmlformats.org/markup-compatibility/2006">
              <mc:Choice xmlns:v="urn:schemas-microsoft-com:vml" Requires="v">
                <p:oleObj spid="_x0000_s1341" name="Equation" r:id="rId4" imgW="952500" imgH="241300" progId="Equation.3">
                  <p:embed/>
                </p:oleObj>
              </mc:Choice>
              <mc:Fallback>
                <p:oleObj name="Equation" r:id="rId4" imgW="952500" imgH="241300" progId="Equation.3">
                  <p:embed/>
                  <p:pic>
                    <p:nvPicPr>
                      <p:cNvPr id="0" name=""/>
                      <p:cNvPicPr>
                        <a:picLocks noChangeAspect="1" noChangeArrowheads="1"/>
                      </p:cNvPicPr>
                      <p:nvPr/>
                    </p:nvPicPr>
                    <p:blipFill>
                      <a:blip r:embed="rId5"/>
                      <a:srcRect/>
                      <a:stretch>
                        <a:fillRect/>
                      </a:stretch>
                    </p:blipFill>
                    <p:spPr bwMode="auto">
                      <a:xfrm>
                        <a:off x="4078288" y="3784600"/>
                        <a:ext cx="96837" cy="238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40972" name="Text Box 12"/>
          <p:cNvSpPr txBox="1">
            <a:spLocks noChangeArrowheads="1"/>
          </p:cNvSpPr>
          <p:nvPr/>
        </p:nvSpPr>
        <p:spPr bwMode="auto">
          <a:xfrm>
            <a:off x="611188" y="969937"/>
            <a:ext cx="8064500" cy="12207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a:latin typeface="Tahoma" charset="0"/>
              </a:rPr>
              <a:t>Il guadagno di un p.m. dipende dal </a:t>
            </a:r>
            <a:r>
              <a:rPr lang="it-IT" b="1" i="1" u="sng">
                <a:solidFill>
                  <a:srgbClr val="FF0000"/>
                </a:solidFill>
                <a:latin typeface="Tahoma" charset="0"/>
              </a:rPr>
              <a:t>numero di dinodi </a:t>
            </a:r>
            <a:r>
              <a:rPr lang="it-IT">
                <a:latin typeface="Tahoma" charset="0"/>
              </a:rPr>
              <a:t>nel sistema di moltiplicazione e </a:t>
            </a:r>
            <a:r>
              <a:rPr lang="it-IT" b="1" i="1" u="sng">
                <a:solidFill>
                  <a:srgbClr val="FF0000"/>
                </a:solidFill>
                <a:latin typeface="Tahoma" charset="0"/>
              </a:rPr>
              <a:t>dal fattore di emissione secondaria </a:t>
            </a:r>
            <a:r>
              <a:rPr lang="it-IT" sz="2000" b="1" i="1" u="sng">
                <a:solidFill>
                  <a:srgbClr val="FF0000"/>
                </a:solidFill>
                <a:latin typeface="Symbol" charset="0"/>
              </a:rPr>
              <a:t>d</a:t>
            </a:r>
            <a:r>
              <a:rPr lang="it-IT">
                <a:latin typeface="Tahoma" charset="0"/>
              </a:rPr>
              <a:t>, che è funzione dell’energia dell’elettrone primario. Infatti l’energia di un elettrone incidente è funzione della differenza di potenziale tra i dinodi V</a:t>
            </a:r>
            <a:r>
              <a:rPr lang="it-IT" sz="1200">
                <a:latin typeface="Tahoma" charset="0"/>
              </a:rPr>
              <a:t>d</a:t>
            </a:r>
            <a:r>
              <a:rPr lang="it-IT">
                <a:latin typeface="Tahoma" charset="0"/>
              </a:rPr>
              <a:t>.</a:t>
            </a:r>
          </a:p>
        </p:txBody>
      </p:sp>
      <p:graphicFrame>
        <p:nvGraphicFramePr>
          <p:cNvPr id="40977" name="Object 17"/>
          <p:cNvGraphicFramePr>
            <a:graphicFrameLocks noChangeAspect="1"/>
          </p:cNvGraphicFramePr>
          <p:nvPr/>
        </p:nvGraphicFramePr>
        <p:xfrm>
          <a:off x="1258888" y="2349500"/>
          <a:ext cx="1157287" cy="525463"/>
        </p:xfrm>
        <a:graphic>
          <a:graphicData uri="http://schemas.openxmlformats.org/presentationml/2006/ole">
            <mc:AlternateContent xmlns:mc="http://schemas.openxmlformats.org/markup-compatibility/2006">
              <mc:Choice xmlns:v="urn:schemas-microsoft-com:vml" Requires="v">
                <p:oleObj spid="_x0000_s1342" name="Equation" r:id="rId6" imgW="507960" imgH="228600" progId="Equation.3">
                  <p:embed/>
                </p:oleObj>
              </mc:Choice>
              <mc:Fallback>
                <p:oleObj name="Equation" r:id="rId6" imgW="50796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8888" y="2349500"/>
                        <a:ext cx="1157287" cy="5254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40978" name="Text Box 18"/>
          <p:cNvSpPr txBox="1">
            <a:spLocks noChangeArrowheads="1"/>
          </p:cNvSpPr>
          <p:nvPr/>
        </p:nvSpPr>
        <p:spPr bwMode="auto">
          <a:xfrm>
            <a:off x="2771775" y="2420938"/>
            <a:ext cx="3240088" cy="3667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a:t>k costante di proporzionalità</a:t>
            </a:r>
          </a:p>
        </p:txBody>
      </p:sp>
      <p:sp>
        <p:nvSpPr>
          <p:cNvPr id="40979" name="Text Box 19"/>
          <p:cNvSpPr txBox="1">
            <a:spLocks noChangeArrowheads="1"/>
          </p:cNvSpPr>
          <p:nvPr/>
        </p:nvSpPr>
        <p:spPr bwMode="auto">
          <a:xfrm>
            <a:off x="468313" y="2852738"/>
            <a:ext cx="8064500" cy="6413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a:latin typeface="Tahoma" charset="0"/>
              </a:rPr>
              <a:t>Assumendo che la differenza di potenziale applicata è ugualmente suddivisa tra i dinodi, il guadagno complessivo del p.m. è:</a:t>
            </a:r>
          </a:p>
        </p:txBody>
      </p:sp>
      <p:sp>
        <p:nvSpPr>
          <p:cNvPr id="40980" name="Text Box 20"/>
          <p:cNvSpPr txBox="1">
            <a:spLocks noChangeArrowheads="1"/>
          </p:cNvSpPr>
          <p:nvPr/>
        </p:nvSpPr>
        <p:spPr bwMode="auto">
          <a:xfrm>
            <a:off x="468313" y="4076700"/>
            <a:ext cx="7777162" cy="6413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b="1" i="1" u="sng">
                <a:solidFill>
                  <a:srgbClr val="FF0000"/>
                </a:solidFill>
                <a:latin typeface="Tahoma" charset="0"/>
              </a:rPr>
              <a:t>Fissata una d.d.p minima V</a:t>
            </a:r>
            <a:r>
              <a:rPr lang="it-IT" sz="1200" b="1" i="1" u="sng">
                <a:solidFill>
                  <a:srgbClr val="FF0000"/>
                </a:solidFill>
                <a:latin typeface="Tahoma" charset="0"/>
              </a:rPr>
              <a:t>b</a:t>
            </a:r>
            <a:r>
              <a:rPr lang="it-IT" b="1" i="1" u="sng">
                <a:solidFill>
                  <a:srgbClr val="FF0000"/>
                </a:solidFill>
                <a:latin typeface="Tahoma" charset="0"/>
              </a:rPr>
              <a:t>, si può calcolare il numero degli stadi </a:t>
            </a:r>
            <a:r>
              <a:rPr lang="it-IT">
                <a:latin typeface="Tahoma" charset="0"/>
              </a:rPr>
              <a:t>(dinodi) n necessari per ottenere un determinato guadagno G: </a:t>
            </a:r>
          </a:p>
        </p:txBody>
      </p:sp>
      <p:graphicFrame>
        <p:nvGraphicFramePr>
          <p:cNvPr id="40983" name="Object 23"/>
          <p:cNvGraphicFramePr>
            <a:graphicFrameLocks noChangeAspect="1"/>
          </p:cNvGraphicFramePr>
          <p:nvPr>
            <p:extLst>
              <p:ext uri="{D42A27DB-BD31-4B8C-83A1-F6EECF244321}">
                <p14:modId xmlns:p14="http://schemas.microsoft.com/office/powerpoint/2010/main" val="2441141371"/>
              </p:ext>
            </p:extLst>
          </p:nvPr>
        </p:nvGraphicFramePr>
        <p:xfrm>
          <a:off x="3405206" y="4984880"/>
          <a:ext cx="1800225" cy="735013"/>
        </p:xfrm>
        <a:graphic>
          <a:graphicData uri="http://schemas.openxmlformats.org/presentationml/2006/ole">
            <mc:AlternateContent xmlns:mc="http://schemas.openxmlformats.org/markup-compatibility/2006">
              <mc:Choice xmlns:v="urn:schemas-microsoft-com:vml" Requires="v">
                <p:oleObj spid="_x0000_s1343" name="Equation" r:id="rId8" imgW="1028520" imgH="419040" progId="Equation.3">
                  <p:embed/>
                </p:oleObj>
              </mc:Choice>
              <mc:Fallback>
                <p:oleObj name="Equation" r:id="rId8" imgW="102852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05206" y="4984880"/>
                        <a:ext cx="1800225" cy="7350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40987" name="Text Box 27"/>
          <p:cNvSpPr txBox="1">
            <a:spLocks noChangeArrowheads="1"/>
          </p:cNvSpPr>
          <p:nvPr/>
        </p:nvSpPr>
        <p:spPr bwMode="auto">
          <a:xfrm>
            <a:off x="179388" y="5949950"/>
            <a:ext cx="3529012" cy="92333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b="1" i="1" u="sng">
                <a:solidFill>
                  <a:srgbClr val="FF0000"/>
                </a:solidFill>
              </a:rPr>
              <a:t>Variazione del guadagno rispetto alla differenza di potenziale fornita:</a:t>
            </a:r>
          </a:p>
        </p:txBody>
      </p:sp>
      <p:graphicFrame>
        <p:nvGraphicFramePr>
          <p:cNvPr id="40994" name="Object 34"/>
          <p:cNvGraphicFramePr>
            <a:graphicFrameLocks noGrp="1" noChangeAspect="1"/>
          </p:cNvGraphicFramePr>
          <p:nvPr>
            <p:ph sz="half" idx="2"/>
          </p:nvPr>
        </p:nvGraphicFramePr>
        <p:xfrm>
          <a:off x="3563938" y="5876925"/>
          <a:ext cx="2663825" cy="792163"/>
        </p:xfrm>
        <a:graphic>
          <a:graphicData uri="http://schemas.openxmlformats.org/presentationml/2006/ole">
            <mc:AlternateContent xmlns:mc="http://schemas.openxmlformats.org/markup-compatibility/2006">
              <mc:Choice xmlns:v="urn:schemas-microsoft-com:vml" Requires="v">
                <p:oleObj spid="_x0000_s1344" name="Equation" r:id="rId10" imgW="1282680" imgH="431640" progId="Equation.3">
                  <p:embed/>
                </p:oleObj>
              </mc:Choice>
              <mc:Fallback>
                <p:oleObj name="Equation" r:id="rId10" imgW="128268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3938" y="5876925"/>
                        <a:ext cx="2663825" cy="792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40996" name="Text Box 36"/>
          <p:cNvSpPr txBox="1">
            <a:spLocks noChangeArrowheads="1"/>
          </p:cNvSpPr>
          <p:nvPr/>
        </p:nvSpPr>
        <p:spPr bwMode="auto">
          <a:xfrm>
            <a:off x="6372225" y="5657850"/>
            <a:ext cx="2520950" cy="9159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b="1" i="1"/>
              <a:t>Se n=10, G varia del 10% per una variazione di V</a:t>
            </a:r>
            <a:r>
              <a:rPr lang="it-IT" sz="1200" b="1" i="1"/>
              <a:t>b</a:t>
            </a:r>
            <a:r>
              <a:rPr lang="it-IT" b="1" i="1"/>
              <a:t> dell’1% </a:t>
            </a:r>
          </a:p>
        </p:txBody>
      </p:sp>
      <p:graphicFrame>
        <p:nvGraphicFramePr>
          <p:cNvPr id="16" name="Object 2"/>
          <p:cNvGraphicFramePr>
            <a:graphicFrameLocks noChangeAspect="1"/>
          </p:cNvGraphicFramePr>
          <p:nvPr>
            <p:extLst>
              <p:ext uri="{D42A27DB-BD31-4B8C-83A1-F6EECF244321}">
                <p14:modId xmlns:p14="http://schemas.microsoft.com/office/powerpoint/2010/main" val="1024179724"/>
              </p:ext>
            </p:extLst>
          </p:nvPr>
        </p:nvGraphicFramePr>
        <p:xfrm>
          <a:off x="4230688" y="3937000"/>
          <a:ext cx="96837" cy="23813"/>
        </p:xfrm>
        <a:graphic>
          <a:graphicData uri="http://schemas.openxmlformats.org/presentationml/2006/ole">
            <mc:AlternateContent xmlns:mc="http://schemas.openxmlformats.org/markup-compatibility/2006">
              <mc:Choice xmlns:v="urn:schemas-microsoft-com:vml" Requires="v">
                <p:oleObj spid="_x0000_s1345" name="Equation" r:id="rId12" imgW="952500" imgH="241300" progId="Equation.3">
                  <p:embed/>
                </p:oleObj>
              </mc:Choice>
              <mc:Fallback>
                <p:oleObj name="Equation" r:id="rId12" imgW="952500" imgH="241300" progId="Equation.3">
                  <p:embed/>
                  <p:pic>
                    <p:nvPicPr>
                      <p:cNvPr id="0" name=""/>
                      <p:cNvPicPr>
                        <a:picLocks noChangeAspect="1" noChangeArrowheads="1"/>
                      </p:cNvPicPr>
                      <p:nvPr/>
                    </p:nvPicPr>
                    <p:blipFill>
                      <a:blip r:embed="rId5"/>
                      <a:srcRect/>
                      <a:stretch>
                        <a:fillRect/>
                      </a:stretch>
                    </p:blipFill>
                    <p:spPr bwMode="auto">
                      <a:xfrm>
                        <a:off x="4230688" y="3937000"/>
                        <a:ext cx="96837" cy="238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394455248"/>
              </p:ext>
            </p:extLst>
          </p:nvPr>
        </p:nvGraphicFramePr>
        <p:xfrm>
          <a:off x="3297125" y="3588995"/>
          <a:ext cx="2271089" cy="461966"/>
        </p:xfrm>
        <a:graphic>
          <a:graphicData uri="http://schemas.openxmlformats.org/presentationml/2006/ole">
            <mc:AlternateContent xmlns:mc="http://schemas.openxmlformats.org/markup-compatibility/2006">
              <mc:Choice xmlns:v="urn:schemas-microsoft-com:vml" Requires="v">
                <p:oleObj spid="_x0000_s1346" name="Equation" r:id="rId13" imgW="952500" imgH="241300" progId="Equation.3">
                  <p:embed/>
                </p:oleObj>
              </mc:Choice>
              <mc:Fallback>
                <p:oleObj name="Equation" r:id="rId13" imgW="952500" imgH="241300" progId="Equation.3">
                  <p:embed/>
                  <p:pic>
                    <p:nvPicPr>
                      <p:cNvPr id="0" name=""/>
                      <p:cNvPicPr>
                        <a:picLocks noChangeAspect="1" noChangeArrowheads="1"/>
                      </p:cNvPicPr>
                      <p:nvPr/>
                    </p:nvPicPr>
                    <p:blipFill>
                      <a:blip r:embed="rId14"/>
                      <a:srcRect/>
                      <a:stretch>
                        <a:fillRect/>
                      </a:stretch>
                    </p:blipFill>
                    <p:spPr bwMode="auto">
                      <a:xfrm>
                        <a:off x="3297125" y="3588995"/>
                        <a:ext cx="2271089" cy="461966"/>
                      </a:xfrm>
                      <a:prstGeom prst="rect">
                        <a:avLst/>
                      </a:prstGeom>
                      <a:noFill/>
                    </p:spPr>
                  </p:pic>
                </p:oleObj>
              </mc:Fallback>
            </mc:AlternateContent>
          </a:graphicData>
        </a:graphic>
      </p:graphicFrame>
      <p:sp>
        <p:nvSpPr>
          <p:cNvPr id="2" name="CasellaDiTesto 1"/>
          <p:cNvSpPr txBox="1"/>
          <p:nvPr/>
        </p:nvSpPr>
        <p:spPr>
          <a:xfrm>
            <a:off x="987960" y="5164667"/>
            <a:ext cx="2447342" cy="369332"/>
          </a:xfrm>
          <a:prstGeom prst="rect">
            <a:avLst/>
          </a:prstGeom>
          <a:noFill/>
        </p:spPr>
        <p:txBody>
          <a:bodyPr wrap="none" rtlCol="0">
            <a:spAutoFit/>
          </a:bodyPr>
          <a:lstStyle/>
          <a:p>
            <a:r>
              <a:rPr lang="it-IT" b="1"/>
              <a:t>Tensione catodo-anodo</a:t>
            </a:r>
          </a:p>
        </p:txBody>
      </p:sp>
    </p:spTree>
    <p:extLst>
      <p:ext uri="{BB962C8B-B14F-4D97-AF65-F5344CB8AC3E}">
        <p14:creationId xmlns:p14="http://schemas.microsoft.com/office/powerpoint/2010/main" val="38746501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35199" y="313599"/>
            <a:ext cx="4961467" cy="5442960"/>
          </a:xfrm>
          <a:prstGeom prst="rect">
            <a:avLst/>
          </a:prstGeom>
          <a:ln>
            <a:solidFill>
              <a:srgbClr val="000000"/>
            </a:solidFill>
          </a:ln>
        </p:spPr>
      </p:pic>
      <p:sp>
        <p:nvSpPr>
          <p:cNvPr id="3" name="Rettangolo 2"/>
          <p:cNvSpPr/>
          <p:nvPr/>
        </p:nvSpPr>
        <p:spPr>
          <a:xfrm>
            <a:off x="3576847" y="6067568"/>
            <a:ext cx="3118612" cy="461665"/>
          </a:xfrm>
          <a:prstGeom prst="rect">
            <a:avLst/>
          </a:prstGeom>
        </p:spPr>
        <p:txBody>
          <a:bodyPr wrap="none">
            <a:spAutoFit/>
          </a:bodyPr>
          <a:lstStyle/>
          <a:p>
            <a:r>
              <a:rPr lang="it-IT" sz="2400" b="1"/>
              <a:t>Gain vs. supply voltage</a:t>
            </a:r>
            <a:endParaRPr lang="it-IT" sz="2400"/>
          </a:p>
        </p:txBody>
      </p:sp>
    </p:spTree>
    <p:extLst>
      <p:ext uri="{BB962C8B-B14F-4D97-AF65-F5344CB8AC3E}">
        <p14:creationId xmlns:p14="http://schemas.microsoft.com/office/powerpoint/2010/main" val="227193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80881" y="1345380"/>
            <a:ext cx="3957431" cy="4690854"/>
          </a:xfrm>
          <a:prstGeom prst="rect">
            <a:avLst/>
          </a:prstGeom>
          <a:ln>
            <a:solidFill>
              <a:srgbClr val="000000"/>
            </a:solidFill>
          </a:ln>
        </p:spPr>
      </p:pic>
      <p:sp>
        <p:nvSpPr>
          <p:cNvPr id="3" name="Rettangolo 2"/>
          <p:cNvSpPr/>
          <p:nvPr/>
        </p:nvSpPr>
        <p:spPr>
          <a:xfrm>
            <a:off x="407620" y="6114633"/>
            <a:ext cx="8293486" cy="646331"/>
          </a:xfrm>
          <a:prstGeom prst="rect">
            <a:avLst/>
          </a:prstGeom>
          <a:ln>
            <a:solidFill>
              <a:srgbClr val="000000"/>
            </a:solidFill>
          </a:ln>
        </p:spPr>
        <p:txBody>
          <a:bodyPr wrap="square">
            <a:spAutoFit/>
          </a:bodyPr>
          <a:lstStyle/>
          <a:p>
            <a:pPr algn="just"/>
            <a:r>
              <a:rPr lang="it-IT"/>
              <a:t>Photocurrent variation as a function of cathode-to-first- dynode voltage, with relative incident flux as parameter</a:t>
            </a:r>
          </a:p>
        </p:txBody>
      </p:sp>
      <p:sp>
        <p:nvSpPr>
          <p:cNvPr id="4" name="Rettangolo 3"/>
          <p:cNvSpPr/>
          <p:nvPr/>
        </p:nvSpPr>
        <p:spPr>
          <a:xfrm>
            <a:off x="138159" y="56985"/>
            <a:ext cx="8892177" cy="1200329"/>
          </a:xfrm>
          <a:prstGeom prst="rect">
            <a:avLst/>
          </a:prstGeom>
          <a:ln>
            <a:solidFill>
              <a:srgbClr val="000000"/>
            </a:solidFill>
          </a:ln>
        </p:spPr>
        <p:txBody>
          <a:bodyPr wrap="square">
            <a:spAutoFit/>
          </a:bodyPr>
          <a:lstStyle/>
          <a:p>
            <a:r>
              <a:rPr lang="it-IT" b="1"/>
              <a:t>As the first dynode is made more positive with respect to the photocathode, the photocurrent tends towards a </a:t>
            </a:r>
            <a:r>
              <a:rPr lang="it-IT" b="1" i="1"/>
              <a:t>saturation value</a:t>
            </a:r>
            <a:r>
              <a:rPr lang="it-IT" b="1"/>
              <a:t>. Depending on the type of photomultiplier, the </a:t>
            </a:r>
            <a:r>
              <a:rPr lang="it-IT" b="1" i="1"/>
              <a:t>saturation voltage </a:t>
            </a:r>
            <a:r>
              <a:rPr lang="it-IT" b="1"/>
              <a:t>is between a few volts and a few tens of volts. </a:t>
            </a:r>
            <a:r>
              <a:rPr lang="it-IT" b="1" u="sng">
                <a:solidFill>
                  <a:srgbClr val="FF0000"/>
                </a:solidFill>
              </a:rPr>
              <a:t>The </a:t>
            </a:r>
            <a:r>
              <a:rPr lang="it-IT" b="1" i="1" u="sng">
                <a:solidFill>
                  <a:srgbClr val="FF0000"/>
                </a:solidFill>
              </a:rPr>
              <a:t>saturation current</a:t>
            </a:r>
            <a:r>
              <a:rPr lang="it-IT" b="1" i="1" u="sng"/>
              <a:t> </a:t>
            </a:r>
            <a:r>
              <a:rPr lang="it-IT" b="1" u="sng"/>
              <a:t>is proportional to the incident flux.</a:t>
            </a:r>
          </a:p>
        </p:txBody>
      </p:sp>
    </p:spTree>
    <p:extLst>
      <p:ext uri="{BB962C8B-B14F-4D97-AF65-F5344CB8AC3E}">
        <p14:creationId xmlns:p14="http://schemas.microsoft.com/office/powerpoint/2010/main" val="681623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257194" y="104521"/>
            <a:ext cx="8477873" cy="3188259"/>
          </a:xfrm>
          <a:prstGeom prst="rect">
            <a:avLst/>
          </a:prstGeom>
          <a:ln>
            <a:solidFill>
              <a:srgbClr val="000000"/>
            </a:solidFill>
          </a:ln>
        </p:spPr>
      </p:pic>
      <p:pic>
        <p:nvPicPr>
          <p:cNvPr id="3" name="Immagine 2"/>
          <p:cNvPicPr>
            <a:picLocks noChangeAspect="1"/>
          </p:cNvPicPr>
          <p:nvPr/>
        </p:nvPicPr>
        <p:blipFill>
          <a:blip r:embed="rId4"/>
          <a:stretch>
            <a:fillRect/>
          </a:stretch>
        </p:blipFill>
        <p:spPr>
          <a:xfrm>
            <a:off x="257193" y="3378468"/>
            <a:ext cx="3207571" cy="3367950"/>
          </a:xfrm>
          <a:prstGeom prst="rect">
            <a:avLst/>
          </a:prstGeom>
          <a:ln>
            <a:solidFill>
              <a:srgbClr val="000000"/>
            </a:solidFill>
          </a:ln>
        </p:spPr>
      </p:pic>
      <p:sp>
        <p:nvSpPr>
          <p:cNvPr id="4" name="CasellaDiTesto 3"/>
          <p:cNvSpPr txBox="1"/>
          <p:nvPr/>
        </p:nvSpPr>
        <p:spPr>
          <a:xfrm>
            <a:off x="3872384" y="3433898"/>
            <a:ext cx="4917607" cy="923330"/>
          </a:xfrm>
          <a:prstGeom prst="rect">
            <a:avLst/>
          </a:prstGeom>
          <a:noFill/>
          <a:ln>
            <a:solidFill>
              <a:srgbClr val="000000"/>
            </a:solidFill>
          </a:ln>
        </p:spPr>
        <p:txBody>
          <a:bodyPr wrap="none" rtlCol="0">
            <a:spAutoFit/>
          </a:bodyPr>
          <a:lstStyle/>
          <a:p>
            <a:r>
              <a:rPr lang="it-IT" b="1" i="1" u="sng"/>
              <a:t>Statistical broadening of secondary electron yeld</a:t>
            </a:r>
          </a:p>
          <a:p>
            <a:r>
              <a:rPr lang="it-IT" b="1" i="1" u="sng"/>
              <a:t>from the first dynode as a function of incident</a:t>
            </a:r>
          </a:p>
          <a:p>
            <a:r>
              <a:rPr lang="it-IT" b="1" i="1" u="sng"/>
              <a:t>photoelectron number </a:t>
            </a:r>
            <a:r>
              <a:rPr lang="it-IT" b="1" i="1" u="sng">
                <a:latin typeface="Symbol" charset="2"/>
                <a:cs typeface="Symbol" charset="2"/>
              </a:rPr>
              <a:t>d.</a:t>
            </a:r>
          </a:p>
        </p:txBody>
      </p:sp>
      <p:sp>
        <p:nvSpPr>
          <p:cNvPr id="5" name="Rettangolo 4"/>
          <p:cNvSpPr/>
          <p:nvPr/>
        </p:nvSpPr>
        <p:spPr>
          <a:xfrm>
            <a:off x="3778321" y="5147720"/>
            <a:ext cx="5274556" cy="1569660"/>
          </a:xfrm>
          <a:prstGeom prst="rect">
            <a:avLst/>
          </a:prstGeom>
          <a:ln>
            <a:solidFill>
              <a:srgbClr val="000000"/>
            </a:solidFill>
          </a:ln>
        </p:spPr>
        <p:txBody>
          <a:bodyPr wrap="square">
            <a:spAutoFit/>
          </a:bodyPr>
          <a:lstStyle/>
          <a:p>
            <a:pPr algn="just"/>
            <a:r>
              <a:rPr lang="it-IT" sz="1600" b="1"/>
              <a:t>Major secondary emissive materials used for dynodes are </a:t>
            </a:r>
            <a:r>
              <a:rPr lang="it-IT" sz="1600" b="1" i="1" u="sng">
                <a:solidFill>
                  <a:srgbClr val="FF0000"/>
                </a:solidFill>
              </a:rPr>
              <a:t>alkali antimonide, beryllium oxide (BeO), magnesium oxide (MgO), gallium phosphide (GaP) and gallium phosphide (GaAsP).</a:t>
            </a:r>
            <a:r>
              <a:rPr lang="it-IT" sz="1600" b="1"/>
              <a:t> These materials are coated onto a substrate electrode made of nickel, stainless steel, or copper-beryllium alloy.</a:t>
            </a:r>
          </a:p>
        </p:txBody>
      </p:sp>
      <p:sp>
        <p:nvSpPr>
          <p:cNvPr id="6" name="CasellaDiTesto 5"/>
          <p:cNvSpPr txBox="1"/>
          <p:nvPr/>
        </p:nvSpPr>
        <p:spPr>
          <a:xfrm>
            <a:off x="4060516" y="4562853"/>
            <a:ext cx="4374070" cy="400110"/>
          </a:xfrm>
          <a:prstGeom prst="rect">
            <a:avLst/>
          </a:prstGeom>
          <a:noFill/>
          <a:ln>
            <a:noFill/>
          </a:ln>
        </p:spPr>
        <p:txBody>
          <a:bodyPr wrap="square" rtlCol="0">
            <a:spAutoFit/>
          </a:bodyPr>
          <a:lstStyle/>
          <a:p>
            <a:r>
              <a:rPr lang="it-IT" sz="2000" b="1" u="sng">
                <a:solidFill>
                  <a:srgbClr val="FF0000"/>
                </a:solidFill>
              </a:rPr>
              <a:t>Difficult photon counting: </a:t>
            </a:r>
            <a:endParaRPr lang="it-IT" sz="2000" b="1" u="sng" baseline="30000">
              <a:solidFill>
                <a:srgbClr val="FF0000"/>
              </a:solidFill>
              <a:latin typeface="Symbol" charset="2"/>
              <a:cs typeface="Symbol" charset="2"/>
            </a:endParaRPr>
          </a:p>
        </p:txBody>
      </p:sp>
      <p:graphicFrame>
        <p:nvGraphicFramePr>
          <p:cNvPr id="9" name="Oggetto 8"/>
          <p:cNvGraphicFramePr>
            <a:graphicFrameLocks noChangeAspect="1"/>
          </p:cNvGraphicFramePr>
          <p:nvPr>
            <p:extLst>
              <p:ext uri="{D42A27DB-BD31-4B8C-83A1-F6EECF244321}">
                <p14:modId xmlns:p14="http://schemas.microsoft.com/office/powerpoint/2010/main" val="1097452348"/>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2314" name="Equation" r:id="rId5" imgW="114300" imgH="165100" progId="Equation.3">
                  <p:embed/>
                </p:oleObj>
              </mc:Choice>
              <mc:Fallback>
                <p:oleObj name="Equation" r:id="rId5" imgW="114300" imgH="165100" progId="Equation.3">
                  <p:embed/>
                  <p:pic>
                    <p:nvPicPr>
                      <p:cNvPr id="0" name=""/>
                      <p:cNvPicPr/>
                      <p:nvPr/>
                    </p:nvPicPr>
                    <p:blipFill>
                      <a:blip r:embed="rId6"/>
                      <a:stretch>
                        <a:fillRect/>
                      </a:stretch>
                    </p:blipFill>
                    <p:spPr>
                      <a:xfrm>
                        <a:off x="4514850" y="3346450"/>
                        <a:ext cx="114300" cy="165100"/>
                      </a:xfrm>
                      <a:prstGeom prst="rect">
                        <a:avLst/>
                      </a:prstGeom>
                    </p:spPr>
                  </p:pic>
                </p:oleObj>
              </mc:Fallback>
            </mc:AlternateContent>
          </a:graphicData>
        </a:graphic>
      </p:graphicFrame>
      <p:graphicFrame>
        <p:nvGraphicFramePr>
          <p:cNvPr id="8" name="Oggetto 7"/>
          <p:cNvGraphicFramePr>
            <a:graphicFrameLocks noChangeAspect="1"/>
          </p:cNvGraphicFramePr>
          <p:nvPr>
            <p:extLst>
              <p:ext uri="{D42A27DB-BD31-4B8C-83A1-F6EECF244321}">
                <p14:modId xmlns:p14="http://schemas.microsoft.com/office/powerpoint/2010/main" val="3529465608"/>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2315" name="Equation" r:id="rId7" imgW="114300" imgH="165100" progId="Equation.3">
                  <p:embed/>
                </p:oleObj>
              </mc:Choice>
              <mc:Fallback>
                <p:oleObj name="Equation" r:id="rId7" imgW="114300" imgH="165100" progId="Equation.3">
                  <p:embed/>
                  <p:pic>
                    <p:nvPicPr>
                      <p:cNvPr id="0" name=""/>
                      <p:cNvPicPr/>
                      <p:nvPr/>
                    </p:nvPicPr>
                    <p:blipFill>
                      <a:blip r:embed="rId8"/>
                      <a:stretch>
                        <a:fillRect/>
                      </a:stretch>
                    </p:blipFill>
                    <p:spPr>
                      <a:xfrm>
                        <a:off x="4514850" y="3346450"/>
                        <a:ext cx="114300" cy="165100"/>
                      </a:xfrm>
                      <a:prstGeom prst="rect">
                        <a:avLst/>
                      </a:prstGeom>
                    </p:spPr>
                  </p:pic>
                </p:oleObj>
              </mc:Fallback>
            </mc:AlternateContent>
          </a:graphicData>
        </a:graphic>
      </p:graphicFrame>
      <p:graphicFrame>
        <p:nvGraphicFramePr>
          <p:cNvPr id="15" name="Oggetto 14"/>
          <p:cNvGraphicFramePr>
            <a:graphicFrameLocks noChangeAspect="1"/>
          </p:cNvGraphicFramePr>
          <p:nvPr>
            <p:extLst>
              <p:ext uri="{D42A27DB-BD31-4B8C-83A1-F6EECF244321}">
                <p14:modId xmlns:p14="http://schemas.microsoft.com/office/powerpoint/2010/main" val="3773796541"/>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2316" name="Equation" r:id="rId9" imgW="114300" imgH="165100" progId="Equation.3">
                  <p:embed/>
                </p:oleObj>
              </mc:Choice>
              <mc:Fallback>
                <p:oleObj name="Equation" r:id="rId9" imgW="114300" imgH="165100" progId="Equation.3">
                  <p:embed/>
                  <p:pic>
                    <p:nvPicPr>
                      <p:cNvPr id="0" name=""/>
                      <p:cNvPicPr/>
                      <p:nvPr/>
                    </p:nvPicPr>
                    <p:blipFill>
                      <a:blip r:embed="rId10"/>
                      <a:stretch>
                        <a:fillRect/>
                      </a:stretch>
                    </p:blipFill>
                    <p:spPr>
                      <a:xfrm>
                        <a:off x="4514850" y="3346450"/>
                        <a:ext cx="114300" cy="165100"/>
                      </a:xfrm>
                      <a:prstGeom prst="rect">
                        <a:avLst/>
                      </a:prstGeom>
                    </p:spPr>
                  </p:pic>
                </p:oleObj>
              </mc:Fallback>
            </mc:AlternateContent>
          </a:graphicData>
        </a:graphic>
      </p:graphicFrame>
      <p:graphicFrame>
        <p:nvGraphicFramePr>
          <p:cNvPr id="21" name="Oggetto 20"/>
          <p:cNvGraphicFramePr>
            <a:graphicFrameLocks noChangeAspect="1"/>
          </p:cNvGraphicFramePr>
          <p:nvPr>
            <p:extLst>
              <p:ext uri="{D42A27DB-BD31-4B8C-83A1-F6EECF244321}">
                <p14:modId xmlns:p14="http://schemas.microsoft.com/office/powerpoint/2010/main" val="1790233542"/>
              </p:ext>
            </p:extLst>
          </p:nvPr>
        </p:nvGraphicFramePr>
        <p:xfrm>
          <a:off x="6932079" y="4560727"/>
          <a:ext cx="1017004" cy="402235"/>
        </p:xfrm>
        <a:graphic>
          <a:graphicData uri="http://schemas.openxmlformats.org/presentationml/2006/ole">
            <mc:AlternateContent xmlns:mc="http://schemas.openxmlformats.org/markup-compatibility/2006">
              <mc:Choice xmlns:v="urn:schemas-microsoft-com:vml" Requires="v">
                <p:oleObj spid="_x0000_s2317" name="Equation" r:id="rId11" imgW="495300" imgH="215900" progId="Equation.3">
                  <p:embed/>
                </p:oleObj>
              </mc:Choice>
              <mc:Fallback>
                <p:oleObj name="Equation" r:id="rId11" imgW="495300" imgH="215900" progId="Equation.3">
                  <p:embed/>
                  <p:pic>
                    <p:nvPicPr>
                      <p:cNvPr id="0" name=""/>
                      <p:cNvPicPr/>
                      <p:nvPr/>
                    </p:nvPicPr>
                    <p:blipFill>
                      <a:blip r:embed="rId12"/>
                      <a:stretch>
                        <a:fillRect/>
                      </a:stretch>
                    </p:blipFill>
                    <p:spPr>
                      <a:xfrm>
                        <a:off x="6932079" y="4560727"/>
                        <a:ext cx="1017004" cy="402235"/>
                      </a:xfrm>
                      <a:prstGeom prst="rect">
                        <a:avLst/>
                      </a:prstGeom>
                    </p:spPr>
                  </p:pic>
                </p:oleObj>
              </mc:Fallback>
            </mc:AlternateContent>
          </a:graphicData>
        </a:graphic>
      </p:graphicFrame>
      <p:graphicFrame>
        <p:nvGraphicFramePr>
          <p:cNvPr id="22" name="Oggetto 21"/>
          <p:cNvGraphicFramePr>
            <a:graphicFrameLocks noChangeAspect="1"/>
          </p:cNvGraphicFramePr>
          <p:nvPr>
            <p:extLst>
              <p:ext uri="{D42A27DB-BD31-4B8C-83A1-F6EECF244321}">
                <p14:modId xmlns:p14="http://schemas.microsoft.com/office/powerpoint/2010/main" val="3092598542"/>
              </p:ext>
            </p:extLst>
          </p:nvPr>
        </p:nvGraphicFramePr>
        <p:xfrm>
          <a:off x="2956262" y="327394"/>
          <a:ext cx="1017004" cy="402235"/>
        </p:xfrm>
        <a:graphic>
          <a:graphicData uri="http://schemas.openxmlformats.org/presentationml/2006/ole">
            <mc:AlternateContent xmlns:mc="http://schemas.openxmlformats.org/markup-compatibility/2006">
              <mc:Choice xmlns:v="urn:schemas-microsoft-com:vml" Requires="v">
                <p:oleObj spid="_x0000_s2318" name="Equation" r:id="rId13" imgW="495300" imgH="215900" progId="Equation.3">
                  <p:embed/>
                </p:oleObj>
              </mc:Choice>
              <mc:Fallback>
                <p:oleObj name="Equation" r:id="rId13" imgW="495300" imgH="215900" progId="Equation.3">
                  <p:embed/>
                  <p:pic>
                    <p:nvPicPr>
                      <p:cNvPr id="0" name=""/>
                      <p:cNvPicPr/>
                      <p:nvPr/>
                    </p:nvPicPr>
                    <p:blipFill>
                      <a:blip r:embed="rId12"/>
                      <a:stretch>
                        <a:fillRect/>
                      </a:stretch>
                    </p:blipFill>
                    <p:spPr>
                      <a:xfrm>
                        <a:off x="2956262" y="327394"/>
                        <a:ext cx="1017004" cy="402235"/>
                      </a:xfrm>
                      <a:prstGeom prst="rect">
                        <a:avLst/>
                      </a:prstGeom>
                    </p:spPr>
                  </p:pic>
                </p:oleObj>
              </mc:Fallback>
            </mc:AlternateContent>
          </a:graphicData>
        </a:graphic>
      </p:graphicFrame>
      <p:sp>
        <p:nvSpPr>
          <p:cNvPr id="12" name="Ovale 11"/>
          <p:cNvSpPr/>
          <p:nvPr/>
        </p:nvSpPr>
        <p:spPr>
          <a:xfrm>
            <a:off x="1879600" y="4728620"/>
            <a:ext cx="508000" cy="51648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6584449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16208" y="476310"/>
            <a:ext cx="4787592" cy="2809812"/>
          </a:xfrm>
          <a:prstGeom prst="rect">
            <a:avLst/>
          </a:prstGeom>
          <a:ln>
            <a:solidFill>
              <a:srgbClr val="000000"/>
            </a:solidFill>
          </a:ln>
        </p:spPr>
      </p:pic>
      <p:sp>
        <p:nvSpPr>
          <p:cNvPr id="3" name="CasellaDiTesto 2"/>
          <p:cNvSpPr txBox="1"/>
          <p:nvPr/>
        </p:nvSpPr>
        <p:spPr>
          <a:xfrm>
            <a:off x="2095500" y="76200"/>
            <a:ext cx="5472196" cy="400110"/>
          </a:xfrm>
          <a:prstGeom prst="rect">
            <a:avLst/>
          </a:prstGeom>
          <a:noFill/>
        </p:spPr>
        <p:txBody>
          <a:bodyPr wrap="none" rtlCol="0">
            <a:spAutoFit/>
          </a:bodyPr>
          <a:lstStyle/>
          <a:p>
            <a:r>
              <a:rPr lang="it-IT" sz="2000" b="1"/>
              <a:t>Peaks corrisponding to number of photoelectrons </a:t>
            </a:r>
          </a:p>
        </p:txBody>
      </p:sp>
      <p:pic>
        <p:nvPicPr>
          <p:cNvPr id="4" name="Immagine 3"/>
          <p:cNvPicPr>
            <a:picLocks noChangeAspect="1"/>
          </p:cNvPicPr>
          <p:nvPr/>
        </p:nvPicPr>
        <p:blipFill>
          <a:blip r:embed="rId3"/>
          <a:stretch>
            <a:fillRect/>
          </a:stretch>
        </p:blipFill>
        <p:spPr>
          <a:xfrm>
            <a:off x="3706896" y="3365499"/>
            <a:ext cx="4154404" cy="3402785"/>
          </a:xfrm>
          <a:prstGeom prst="rect">
            <a:avLst/>
          </a:prstGeom>
          <a:ln>
            <a:solidFill>
              <a:srgbClr val="000000"/>
            </a:solidFill>
          </a:ln>
        </p:spPr>
      </p:pic>
    </p:spTree>
    <p:extLst>
      <p:ext uri="{BB962C8B-B14F-4D97-AF65-F5344CB8AC3E}">
        <p14:creationId xmlns:p14="http://schemas.microsoft.com/office/powerpoint/2010/main" val="1991568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71600" y="241300"/>
            <a:ext cx="6388100" cy="6362700"/>
          </a:xfrm>
          <a:prstGeom prst="rect">
            <a:avLst/>
          </a:prstGeom>
          <a:ln>
            <a:solidFill>
              <a:srgbClr val="000000"/>
            </a:solidFill>
          </a:ln>
        </p:spPr>
      </p:pic>
    </p:spTree>
    <p:extLst>
      <p:ext uri="{BB962C8B-B14F-4D97-AF65-F5344CB8AC3E}">
        <p14:creationId xmlns:p14="http://schemas.microsoft.com/office/powerpoint/2010/main" val="203022735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34726" y="141859"/>
            <a:ext cx="7007918" cy="6524075"/>
          </a:xfrm>
          <a:prstGeom prst="rect">
            <a:avLst/>
          </a:prstGeom>
          <a:ln>
            <a:solidFill>
              <a:srgbClr val="000000"/>
            </a:solidFill>
          </a:ln>
        </p:spPr>
      </p:pic>
    </p:spTree>
    <p:extLst>
      <p:ext uri="{BB962C8B-B14F-4D97-AF65-F5344CB8AC3E}">
        <p14:creationId xmlns:p14="http://schemas.microsoft.com/office/powerpoint/2010/main" val="962852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91082" y="1557864"/>
            <a:ext cx="8193669" cy="3108544"/>
          </a:xfrm>
          <a:prstGeom prst="rect">
            <a:avLst/>
          </a:prstGeom>
          <a:noFill/>
          <a:ln>
            <a:solidFill>
              <a:srgbClr val="000000"/>
            </a:solidFill>
          </a:ln>
        </p:spPr>
        <p:txBody>
          <a:bodyPr wrap="none" rtlCol="0">
            <a:spAutoFit/>
          </a:bodyPr>
          <a:lstStyle/>
          <a:p>
            <a:r>
              <a:rPr lang="it-IT" sz="2800"/>
              <a:t>Condizioni per la progettazione del divisore di tensione</a:t>
            </a:r>
          </a:p>
          <a:p>
            <a:endParaRPr lang="it-IT" sz="2800"/>
          </a:p>
          <a:p>
            <a:r>
              <a:rPr lang="it-IT" sz="2800"/>
              <a:t>-</a:t>
            </a:r>
            <a:r>
              <a:rPr lang="it-IT" sz="2800" b="1" i="1" u="sng">
                <a:solidFill>
                  <a:srgbClr val="FF0000"/>
                </a:solidFill>
              </a:rPr>
              <a:t>sulla corrente media continua nel divisore</a:t>
            </a:r>
          </a:p>
          <a:p>
            <a:r>
              <a:rPr lang="it-IT" sz="2800"/>
              <a:t> (determinazione delle resistenze)</a:t>
            </a:r>
          </a:p>
          <a:p>
            <a:endParaRPr lang="it-IT" sz="2800"/>
          </a:p>
          <a:p>
            <a:r>
              <a:rPr lang="it-IT" sz="2800"/>
              <a:t>-</a:t>
            </a:r>
            <a:r>
              <a:rPr lang="it-IT" sz="2800" b="1" i="1" u="sng">
                <a:solidFill>
                  <a:srgbClr val="FF0000"/>
                </a:solidFill>
              </a:rPr>
              <a:t>sulla corrente di picco negli ultimi stadi del divisore</a:t>
            </a:r>
          </a:p>
          <a:p>
            <a:r>
              <a:rPr lang="it-IT" sz="2800"/>
              <a:t> (determinazione delle capacita’)</a:t>
            </a:r>
          </a:p>
        </p:txBody>
      </p:sp>
    </p:spTree>
    <p:extLst>
      <p:ext uri="{BB962C8B-B14F-4D97-AF65-F5344CB8AC3E}">
        <p14:creationId xmlns:p14="http://schemas.microsoft.com/office/powerpoint/2010/main" val="2973525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6520" y="79613"/>
            <a:ext cx="8622717" cy="923330"/>
          </a:xfrm>
          <a:prstGeom prst="rect">
            <a:avLst/>
          </a:prstGeom>
        </p:spPr>
        <p:txBody>
          <a:bodyPr wrap="square">
            <a:spAutoFit/>
          </a:bodyPr>
          <a:lstStyle/>
          <a:p>
            <a:pPr algn="just"/>
            <a:r>
              <a:rPr lang="it-IT"/>
              <a:t>To ensure that voltage variations due to anode current variations are negligible, the nominal divider current </a:t>
            </a:r>
            <a:r>
              <a:rPr lang="it-IT" b="1" u="sng">
                <a:solidFill>
                  <a:srgbClr val="FF0000"/>
                </a:solidFill>
              </a:rPr>
              <a:t>Ip must be much larger than Ia</a:t>
            </a:r>
            <a:r>
              <a:rPr lang="it-IT"/>
              <a:t>; a good rule is:</a:t>
            </a:r>
          </a:p>
          <a:p>
            <a:pPr algn="just"/>
            <a:r>
              <a:rPr lang="it-IT" b="1">
                <a:solidFill>
                  <a:srgbClr val="FF0000"/>
                </a:solidFill>
              </a:rPr>
              <a:t>Ip &gt; 100 Ia</a:t>
            </a:r>
            <a:endParaRPr lang="it-IT"/>
          </a:p>
        </p:txBody>
      </p:sp>
      <p:pic>
        <p:nvPicPr>
          <p:cNvPr id="3" name="Immagine 2"/>
          <p:cNvPicPr>
            <a:picLocks noChangeAspect="1"/>
          </p:cNvPicPr>
          <p:nvPr/>
        </p:nvPicPr>
        <p:blipFill>
          <a:blip r:embed="rId2"/>
          <a:stretch>
            <a:fillRect/>
          </a:stretch>
        </p:blipFill>
        <p:spPr>
          <a:xfrm>
            <a:off x="1741485" y="767743"/>
            <a:ext cx="5397500" cy="1244600"/>
          </a:xfrm>
          <a:prstGeom prst="rect">
            <a:avLst/>
          </a:prstGeom>
          <a:ln>
            <a:solidFill>
              <a:srgbClr val="000000"/>
            </a:solidFill>
          </a:ln>
        </p:spPr>
      </p:pic>
      <p:sp>
        <p:nvSpPr>
          <p:cNvPr id="4" name="Rettangolo 3"/>
          <p:cNvSpPr/>
          <p:nvPr/>
        </p:nvSpPr>
        <p:spPr>
          <a:xfrm>
            <a:off x="125421" y="2078396"/>
            <a:ext cx="8904916" cy="1477328"/>
          </a:xfrm>
          <a:prstGeom prst="rect">
            <a:avLst/>
          </a:prstGeom>
          <a:ln>
            <a:solidFill>
              <a:srgbClr val="000000"/>
            </a:solidFill>
          </a:ln>
        </p:spPr>
        <p:txBody>
          <a:bodyPr wrap="square">
            <a:spAutoFit/>
          </a:bodyPr>
          <a:lstStyle/>
          <a:p>
            <a:pPr algn="just"/>
            <a:r>
              <a:rPr lang="it-IT"/>
              <a:t>Consider a type C voltage distribution with </a:t>
            </a:r>
            <a:r>
              <a:rPr lang="it-IT" b="1">
                <a:solidFill>
                  <a:srgbClr val="FF0000"/>
                </a:solidFill>
              </a:rPr>
              <a:t>V</a:t>
            </a:r>
            <a:r>
              <a:rPr lang="it-IT" b="1" baseline="-25000">
                <a:solidFill>
                  <a:srgbClr val="FF0000"/>
                </a:solidFill>
              </a:rPr>
              <a:t>HT</a:t>
            </a:r>
            <a:r>
              <a:rPr lang="it-IT" b="1">
                <a:solidFill>
                  <a:srgbClr val="FF0000"/>
                </a:solidFill>
              </a:rPr>
              <a:t> = 2500 V</a:t>
            </a:r>
            <a:r>
              <a:rPr lang="it-IT"/>
              <a:t>, an interdynode voltage increment </a:t>
            </a:r>
            <a:r>
              <a:rPr lang="it-IT" b="1">
                <a:solidFill>
                  <a:srgbClr val="FF0000"/>
                </a:solidFill>
              </a:rPr>
              <a:t>Vd</a:t>
            </a:r>
            <a:r>
              <a:rPr lang="it-IT"/>
              <a:t>, and a division ratio such that there are precisely 21 such increments. Suppose that the mean anode current Ia is </a:t>
            </a:r>
            <a:r>
              <a:rPr lang="it-IT" b="1">
                <a:solidFill>
                  <a:srgbClr val="FF0000"/>
                </a:solidFill>
              </a:rPr>
              <a:t>10 μA</a:t>
            </a:r>
            <a:r>
              <a:rPr lang="it-IT"/>
              <a:t>. The divider current </a:t>
            </a:r>
            <a:r>
              <a:rPr lang="it-IT" b="1" i="1" u="sng">
                <a:solidFill>
                  <a:srgbClr val="FF0000"/>
                </a:solidFill>
              </a:rPr>
              <a:t>Ip must then be at least 1 mA</a:t>
            </a:r>
            <a:r>
              <a:rPr lang="it-IT"/>
              <a:t>, which means a total divider resistance of </a:t>
            </a:r>
            <a:r>
              <a:rPr lang="it-IT" b="1">
                <a:solidFill>
                  <a:srgbClr val="FF0000"/>
                </a:solidFill>
              </a:rPr>
              <a:t>2.5 MΩ </a:t>
            </a:r>
            <a:r>
              <a:rPr lang="it-IT"/>
              <a:t>and an incremental resistor value of </a:t>
            </a:r>
            <a:r>
              <a:rPr lang="it-IT" b="1">
                <a:solidFill>
                  <a:srgbClr val="FF0000"/>
                </a:solidFill>
              </a:rPr>
              <a:t>2.5 × 10</a:t>
            </a:r>
            <a:r>
              <a:rPr lang="it-IT" b="1" baseline="30000">
                <a:solidFill>
                  <a:srgbClr val="FF0000"/>
                </a:solidFill>
              </a:rPr>
              <a:t>6</a:t>
            </a:r>
            <a:r>
              <a:rPr lang="it-IT" b="1">
                <a:solidFill>
                  <a:srgbClr val="FF0000"/>
                </a:solidFill>
              </a:rPr>
              <a:t>/21 ≈ 120 kΩ (resistore incrementale)</a:t>
            </a:r>
          </a:p>
        </p:txBody>
      </p:sp>
      <p:pic>
        <p:nvPicPr>
          <p:cNvPr id="5" name="Immagine 4"/>
          <p:cNvPicPr>
            <a:picLocks noChangeAspect="1"/>
          </p:cNvPicPr>
          <p:nvPr/>
        </p:nvPicPr>
        <p:blipFill>
          <a:blip r:embed="rId3"/>
          <a:stretch>
            <a:fillRect/>
          </a:stretch>
        </p:blipFill>
        <p:spPr>
          <a:xfrm>
            <a:off x="171838" y="3680091"/>
            <a:ext cx="4298562" cy="1803044"/>
          </a:xfrm>
          <a:prstGeom prst="rect">
            <a:avLst/>
          </a:prstGeom>
          <a:ln>
            <a:solidFill>
              <a:srgbClr val="000000"/>
            </a:solidFill>
          </a:ln>
        </p:spPr>
      </p:pic>
      <p:sp>
        <p:nvSpPr>
          <p:cNvPr id="6" name="Rettangolo 5"/>
          <p:cNvSpPr/>
          <p:nvPr/>
        </p:nvSpPr>
        <p:spPr>
          <a:xfrm>
            <a:off x="4907110" y="3639141"/>
            <a:ext cx="3856705" cy="1754327"/>
          </a:xfrm>
          <a:prstGeom prst="rect">
            <a:avLst/>
          </a:prstGeom>
          <a:ln>
            <a:solidFill>
              <a:srgbClr val="000000"/>
            </a:solidFill>
          </a:ln>
        </p:spPr>
        <p:txBody>
          <a:bodyPr wrap="square">
            <a:spAutoFit/>
          </a:bodyPr>
          <a:lstStyle/>
          <a:p>
            <a:pPr algn="just"/>
            <a:r>
              <a:rPr lang="it-IT"/>
              <a:t>Zener diodes can substitute some of resistors in the divider to keep certain inter-electrode voltages constant.     </a:t>
            </a:r>
          </a:p>
          <a:p>
            <a:pPr algn="just"/>
            <a:r>
              <a:rPr lang="it-IT" b="1">
                <a:solidFill>
                  <a:srgbClr val="FF0000"/>
                </a:solidFill>
              </a:rPr>
              <a:t>1)-Between the dynodes of the first two multiplier stages to keep the gains of those stages constant. </a:t>
            </a:r>
          </a:p>
        </p:txBody>
      </p:sp>
      <p:sp>
        <p:nvSpPr>
          <p:cNvPr id="7" name="Rettangolo 6"/>
          <p:cNvSpPr/>
          <p:nvPr/>
        </p:nvSpPr>
        <p:spPr>
          <a:xfrm>
            <a:off x="580074" y="5620744"/>
            <a:ext cx="8309163" cy="646331"/>
          </a:xfrm>
          <a:prstGeom prst="rect">
            <a:avLst/>
          </a:prstGeom>
          <a:ln>
            <a:solidFill>
              <a:srgbClr val="000000"/>
            </a:solidFill>
          </a:ln>
        </p:spPr>
        <p:txBody>
          <a:bodyPr wrap="square">
            <a:spAutoFit/>
          </a:bodyPr>
          <a:lstStyle/>
          <a:p>
            <a:r>
              <a:rPr lang="it-IT" b="1"/>
              <a:t>2)-Another place to use zener diodes is </a:t>
            </a:r>
            <a:r>
              <a:rPr lang="it-IT" b="1">
                <a:solidFill>
                  <a:srgbClr val="FF0000"/>
                </a:solidFill>
              </a:rPr>
              <a:t>in the last stages of the divider</a:t>
            </a:r>
            <a:r>
              <a:rPr lang="it-IT" b="1"/>
              <a:t>, to stabilize the voltages there throughout a wider range of anode current variations.</a:t>
            </a:r>
          </a:p>
        </p:txBody>
      </p:sp>
      <p:sp>
        <p:nvSpPr>
          <p:cNvPr id="8" name="Rettangolo 7"/>
          <p:cNvSpPr/>
          <p:nvPr/>
        </p:nvSpPr>
        <p:spPr>
          <a:xfrm>
            <a:off x="2944025" y="6368534"/>
            <a:ext cx="2671750" cy="369332"/>
          </a:xfrm>
          <a:prstGeom prst="rect">
            <a:avLst/>
          </a:prstGeom>
        </p:spPr>
        <p:txBody>
          <a:bodyPr wrap="none">
            <a:spAutoFit/>
          </a:bodyPr>
          <a:lstStyle/>
          <a:p>
            <a:pPr algn="just"/>
            <a:r>
              <a:rPr lang="it-IT" b="1">
                <a:solidFill>
                  <a:srgbClr val="FF0000"/>
                </a:solidFill>
              </a:rPr>
              <a:t>Only zener, no regulation. </a:t>
            </a:r>
          </a:p>
        </p:txBody>
      </p:sp>
    </p:spTree>
    <p:extLst>
      <p:ext uri="{BB962C8B-B14F-4D97-AF65-F5344CB8AC3E}">
        <p14:creationId xmlns:p14="http://schemas.microsoft.com/office/powerpoint/2010/main" val="357614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27616" y="237069"/>
            <a:ext cx="6344784" cy="1981494"/>
          </a:xfrm>
          <a:prstGeom prst="rect">
            <a:avLst/>
          </a:prstGeom>
          <a:ln>
            <a:solidFill>
              <a:schemeClr val="tx1"/>
            </a:solidFill>
          </a:ln>
        </p:spPr>
      </p:pic>
      <p:sp>
        <p:nvSpPr>
          <p:cNvPr id="3" name="Rettangolo 2"/>
          <p:cNvSpPr/>
          <p:nvPr/>
        </p:nvSpPr>
        <p:spPr>
          <a:xfrm>
            <a:off x="135467" y="2336182"/>
            <a:ext cx="8873065" cy="923330"/>
          </a:xfrm>
          <a:prstGeom prst="rect">
            <a:avLst/>
          </a:prstGeom>
        </p:spPr>
        <p:txBody>
          <a:bodyPr wrap="square">
            <a:spAutoFit/>
          </a:bodyPr>
          <a:lstStyle/>
          <a:p>
            <a:pPr algn="just"/>
            <a:r>
              <a:rPr lang="it-IT" b="1"/>
              <a:t>The interstage voltage for each electrode is supplied by using voltage-dividing resistors (100 kΩ to 1 MΩ) connected between the anode and cathode. Sometimes Zener diodes are used with voltage-dividing resistors as shown in Figure 2. </a:t>
            </a:r>
          </a:p>
        </p:txBody>
      </p:sp>
      <p:sp>
        <p:nvSpPr>
          <p:cNvPr id="4" name="Rettangolo 3"/>
          <p:cNvSpPr/>
          <p:nvPr/>
        </p:nvSpPr>
        <p:spPr>
          <a:xfrm>
            <a:off x="2286000" y="3692260"/>
            <a:ext cx="4572000" cy="400110"/>
          </a:xfrm>
          <a:prstGeom prst="rect">
            <a:avLst/>
          </a:prstGeom>
          <a:ln>
            <a:solidFill>
              <a:srgbClr val="000000"/>
            </a:solidFill>
          </a:ln>
        </p:spPr>
        <p:txBody>
          <a:bodyPr>
            <a:spAutoFit/>
          </a:bodyPr>
          <a:lstStyle/>
          <a:p>
            <a:r>
              <a:rPr lang="it-IT" sz="2000" b="1"/>
              <a:t>Ip = V(HV) / (R1+R2+···+R6+R7)</a:t>
            </a:r>
          </a:p>
        </p:txBody>
      </p:sp>
      <p:sp>
        <p:nvSpPr>
          <p:cNvPr id="7" name="Rettangolo 6"/>
          <p:cNvSpPr/>
          <p:nvPr/>
        </p:nvSpPr>
        <p:spPr>
          <a:xfrm>
            <a:off x="118536" y="3221330"/>
            <a:ext cx="9160932" cy="369332"/>
          </a:xfrm>
          <a:prstGeom prst="rect">
            <a:avLst/>
          </a:prstGeom>
        </p:spPr>
        <p:txBody>
          <a:bodyPr wrap="square">
            <a:spAutoFit/>
          </a:bodyPr>
          <a:lstStyle/>
          <a:p>
            <a:r>
              <a:rPr lang="it-IT" b="1"/>
              <a:t>The divider current Ib is </a:t>
            </a:r>
            <a:r>
              <a:rPr lang="it-IT" b="1">
                <a:solidFill>
                  <a:srgbClr val="FF0000"/>
                </a:solidFill>
              </a:rPr>
              <a:t>the applied voltage V divided by the sum of resistor </a:t>
            </a:r>
            <a:r>
              <a:rPr lang="it-IT" b="1"/>
              <a:t>values as follows</a:t>
            </a:r>
          </a:p>
        </p:txBody>
      </p:sp>
      <p:sp>
        <p:nvSpPr>
          <p:cNvPr id="8" name="Rettangolo 7"/>
          <p:cNvSpPr/>
          <p:nvPr/>
        </p:nvSpPr>
        <p:spPr>
          <a:xfrm>
            <a:off x="2286000" y="5196941"/>
            <a:ext cx="4572000" cy="646331"/>
          </a:xfrm>
          <a:prstGeom prst="rect">
            <a:avLst/>
          </a:prstGeom>
          <a:ln>
            <a:solidFill>
              <a:srgbClr val="000000"/>
            </a:solidFill>
          </a:ln>
        </p:spPr>
        <p:txBody>
          <a:bodyPr>
            <a:spAutoFit/>
          </a:bodyPr>
          <a:lstStyle/>
          <a:p>
            <a:r>
              <a:rPr lang="it-IT" b="1"/>
              <a:t>Ip = V(HV)-(Sum of voltages generated at Dz1 to Dz4) / R1+R2+R3</a:t>
            </a:r>
          </a:p>
        </p:txBody>
      </p:sp>
      <p:sp>
        <p:nvSpPr>
          <p:cNvPr id="9" name="Rettangolo 8"/>
          <p:cNvSpPr/>
          <p:nvPr/>
        </p:nvSpPr>
        <p:spPr>
          <a:xfrm>
            <a:off x="135467" y="4165309"/>
            <a:ext cx="8720665" cy="923330"/>
          </a:xfrm>
          <a:prstGeom prst="rect">
            <a:avLst/>
          </a:prstGeom>
        </p:spPr>
        <p:txBody>
          <a:bodyPr wrap="square">
            <a:spAutoFit/>
          </a:bodyPr>
          <a:lstStyle/>
          <a:p>
            <a:pPr algn="just"/>
            <a:r>
              <a:rPr lang="it-IT" b="1" i="1" u="sng">
                <a:solidFill>
                  <a:srgbClr val="FF0000"/>
                </a:solidFill>
              </a:rPr>
              <a:t>The Zener diodes (Dz) shown in Figure 2 are used to maintain the interstage voltages at constant values</a:t>
            </a:r>
            <a:r>
              <a:rPr lang="it-IT" b="1"/>
              <a:t> for stabilizing the photomultiplier tube operation regardless of the magnitude of the cathode-to-anode supply voltage. In this case, Ib is obtained by using</a:t>
            </a:r>
          </a:p>
        </p:txBody>
      </p:sp>
      <p:sp>
        <p:nvSpPr>
          <p:cNvPr id="10" name="Rettangolo 9"/>
          <p:cNvSpPr/>
          <p:nvPr/>
        </p:nvSpPr>
        <p:spPr>
          <a:xfrm>
            <a:off x="135467" y="5891539"/>
            <a:ext cx="8873065" cy="923330"/>
          </a:xfrm>
          <a:prstGeom prst="rect">
            <a:avLst/>
          </a:prstGeom>
        </p:spPr>
        <p:txBody>
          <a:bodyPr wrap="square">
            <a:spAutoFit/>
          </a:bodyPr>
          <a:lstStyle/>
          <a:p>
            <a:pPr algn="just"/>
            <a:r>
              <a:rPr lang="it-IT" b="1"/>
              <a:t>The capacitors C1, C2, C3 and C4 connected in parallel with the Zener diodes serve to minimize noise generated by the Zener diodes. This noise becomes significant when the current flowing through the Zener diodes is insufficient. </a:t>
            </a:r>
          </a:p>
        </p:txBody>
      </p:sp>
    </p:spTree>
    <p:extLst>
      <p:ext uri="{BB962C8B-B14F-4D97-AF65-F5344CB8AC3E}">
        <p14:creationId xmlns:p14="http://schemas.microsoft.com/office/powerpoint/2010/main" val="2745942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08990" y="457200"/>
            <a:ext cx="3773340" cy="1663700"/>
          </a:xfrm>
          <a:prstGeom prst="rect">
            <a:avLst/>
          </a:prstGeom>
          <a:ln>
            <a:solidFill>
              <a:srgbClr val="000000"/>
            </a:solidFill>
          </a:ln>
        </p:spPr>
      </p:pic>
      <p:sp>
        <p:nvSpPr>
          <p:cNvPr id="3" name="CasellaDiTesto 2"/>
          <p:cNvSpPr txBox="1"/>
          <p:nvPr/>
        </p:nvSpPr>
        <p:spPr>
          <a:xfrm>
            <a:off x="4018830" y="-88900"/>
            <a:ext cx="1454244" cy="523220"/>
          </a:xfrm>
          <a:prstGeom prst="rect">
            <a:avLst/>
          </a:prstGeom>
          <a:noFill/>
        </p:spPr>
        <p:txBody>
          <a:bodyPr wrap="none" rtlCol="0">
            <a:spAutoFit/>
          </a:bodyPr>
          <a:lstStyle/>
          <a:p>
            <a:r>
              <a:rPr lang="it-IT" sz="2800"/>
              <a:t>Linearity</a:t>
            </a:r>
          </a:p>
        </p:txBody>
      </p:sp>
      <p:sp>
        <p:nvSpPr>
          <p:cNvPr id="4" name="Rettangolo 3"/>
          <p:cNvSpPr/>
          <p:nvPr/>
        </p:nvSpPr>
        <p:spPr>
          <a:xfrm>
            <a:off x="4356100" y="470069"/>
            <a:ext cx="4572000" cy="2585323"/>
          </a:xfrm>
          <a:prstGeom prst="rect">
            <a:avLst/>
          </a:prstGeom>
          <a:ln>
            <a:solidFill>
              <a:srgbClr val="000000"/>
            </a:solidFill>
          </a:ln>
        </p:spPr>
        <p:txBody>
          <a:bodyPr>
            <a:spAutoFit/>
          </a:bodyPr>
          <a:lstStyle/>
          <a:p>
            <a:r>
              <a:rPr lang="it-IT" b="1" i="1" u="sng">
                <a:solidFill>
                  <a:srgbClr val="3366FF"/>
                </a:solidFill>
              </a:rPr>
              <a:t>Total current is the difference between the divider current Ib and the dynode current IDy flowing in the opposite direction through the voltage-divider resistor. </a:t>
            </a:r>
            <a:r>
              <a:rPr lang="it-IT"/>
              <a:t>The anode current and dynode current flow act </a:t>
            </a:r>
            <a:r>
              <a:rPr lang="it-IT" b="1">
                <a:solidFill>
                  <a:srgbClr val="FF0000"/>
                </a:solidFill>
              </a:rPr>
              <a:t>to reduce the divider current and the accompanying loss of the interstage voltage. </a:t>
            </a:r>
            <a:r>
              <a:rPr lang="it-IT" u="sng"/>
              <a:t>The reduction of the divider current can be ignored if the anode output current is small. </a:t>
            </a:r>
          </a:p>
        </p:txBody>
      </p:sp>
      <p:pic>
        <p:nvPicPr>
          <p:cNvPr id="5" name="Immagine 4"/>
          <p:cNvPicPr>
            <a:picLocks noChangeAspect="1"/>
          </p:cNvPicPr>
          <p:nvPr/>
        </p:nvPicPr>
        <p:blipFill>
          <a:blip r:embed="rId3"/>
          <a:stretch>
            <a:fillRect/>
          </a:stretch>
        </p:blipFill>
        <p:spPr>
          <a:xfrm>
            <a:off x="73251" y="2476500"/>
            <a:ext cx="4179564" cy="3937000"/>
          </a:xfrm>
          <a:prstGeom prst="rect">
            <a:avLst/>
          </a:prstGeom>
          <a:ln>
            <a:solidFill>
              <a:srgbClr val="000000"/>
            </a:solidFill>
          </a:ln>
        </p:spPr>
      </p:pic>
      <p:sp>
        <p:nvSpPr>
          <p:cNvPr id="6" name="Rettangolo 5"/>
          <p:cNvSpPr/>
          <p:nvPr/>
        </p:nvSpPr>
        <p:spPr>
          <a:xfrm>
            <a:off x="308990" y="6488668"/>
            <a:ext cx="6211957" cy="369332"/>
          </a:xfrm>
          <a:prstGeom prst="rect">
            <a:avLst/>
          </a:prstGeom>
        </p:spPr>
        <p:txBody>
          <a:bodyPr wrap="none">
            <a:spAutoFit/>
          </a:bodyPr>
          <a:lstStyle/>
          <a:p>
            <a:r>
              <a:rPr lang="it-IT" b="1"/>
              <a:t>Influence of photocurrent on voltage applied to each electrode</a:t>
            </a:r>
          </a:p>
        </p:txBody>
      </p:sp>
      <p:sp>
        <p:nvSpPr>
          <p:cNvPr id="7" name="Rettangolo 6"/>
          <p:cNvSpPr/>
          <p:nvPr/>
        </p:nvSpPr>
        <p:spPr>
          <a:xfrm>
            <a:off x="4597400" y="3762803"/>
            <a:ext cx="4216400" cy="1754327"/>
          </a:xfrm>
          <a:prstGeom prst="rect">
            <a:avLst/>
          </a:prstGeom>
          <a:ln>
            <a:solidFill>
              <a:srgbClr val="000000"/>
            </a:solidFill>
          </a:ln>
        </p:spPr>
        <p:txBody>
          <a:bodyPr wrap="square">
            <a:spAutoFit/>
          </a:bodyPr>
          <a:lstStyle/>
          <a:p>
            <a:pPr algn="just"/>
            <a:r>
              <a:rPr lang="it-IT"/>
              <a:t>The maximum practical anode current in a DC output is usually </a:t>
            </a:r>
            <a:r>
              <a:rPr lang="it-IT" b="1">
                <a:solidFill>
                  <a:srgbClr val="FF0000"/>
                </a:solidFill>
              </a:rPr>
              <a:t>1/20th to 1/50th of the divider current.</a:t>
            </a:r>
            <a:r>
              <a:rPr lang="it-IT"/>
              <a:t> If linearity better than ±1 percent is required, the maximum output must be held to less than </a:t>
            </a:r>
            <a:r>
              <a:rPr lang="it-IT" b="1" i="1" u="sng">
                <a:solidFill>
                  <a:srgbClr val="FF0000"/>
                </a:solidFill>
              </a:rPr>
              <a:t>1/100th of the divider current.</a:t>
            </a:r>
          </a:p>
        </p:txBody>
      </p:sp>
    </p:spTree>
    <p:extLst>
      <p:ext uri="{BB962C8B-B14F-4D97-AF65-F5344CB8AC3E}">
        <p14:creationId xmlns:p14="http://schemas.microsoft.com/office/powerpoint/2010/main" val="3444671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35466" y="40906"/>
            <a:ext cx="8856133" cy="923330"/>
          </a:xfrm>
          <a:prstGeom prst="rect">
            <a:avLst/>
          </a:prstGeom>
        </p:spPr>
        <p:txBody>
          <a:bodyPr wrap="square">
            <a:spAutoFit/>
          </a:bodyPr>
          <a:lstStyle/>
          <a:p>
            <a:pPr algn="just"/>
            <a:r>
              <a:rPr lang="it-IT" b="1"/>
              <a:t>Anode linearity</a:t>
            </a:r>
          </a:p>
          <a:p>
            <a:pPr algn="just"/>
            <a:r>
              <a:rPr lang="it-IT" b="1"/>
              <a:t>The anode </a:t>
            </a:r>
            <a:r>
              <a:rPr lang="it-IT" b="1">
                <a:solidFill>
                  <a:srgbClr val="FF0000"/>
                </a:solidFill>
              </a:rPr>
              <a:t>linearity is limited by </a:t>
            </a:r>
            <a:r>
              <a:rPr lang="it-IT" b="1" i="1" u="sng">
                <a:solidFill>
                  <a:srgbClr val="FF0000"/>
                </a:solidFill>
              </a:rPr>
              <a:t>two factors</a:t>
            </a:r>
            <a:r>
              <a:rPr lang="it-IT" b="1" i="1" u="sng"/>
              <a:t>: the </a:t>
            </a:r>
            <a:r>
              <a:rPr lang="it-IT" b="1" i="1" u="sng">
                <a:solidFill>
                  <a:srgbClr val="FF0000"/>
                </a:solidFill>
              </a:rPr>
              <a:t>voltage-divider circuit</a:t>
            </a:r>
            <a:r>
              <a:rPr lang="it-IT" b="1" i="1" u="sng"/>
              <a:t> and </a:t>
            </a:r>
            <a:r>
              <a:rPr lang="it-IT" b="1" i="1" u="sng">
                <a:solidFill>
                  <a:srgbClr val="FF0000"/>
                </a:solidFill>
              </a:rPr>
              <a:t>space charge effects</a:t>
            </a:r>
            <a:r>
              <a:rPr lang="it-IT" b="1"/>
              <a:t> due to a large current flowing in the dynodes.</a:t>
            </a:r>
          </a:p>
        </p:txBody>
      </p:sp>
      <p:sp>
        <p:nvSpPr>
          <p:cNvPr id="3" name="Rettangolo 2"/>
          <p:cNvSpPr/>
          <p:nvPr/>
        </p:nvSpPr>
        <p:spPr>
          <a:xfrm>
            <a:off x="135465" y="980538"/>
            <a:ext cx="8856133" cy="1200329"/>
          </a:xfrm>
          <a:prstGeom prst="rect">
            <a:avLst/>
          </a:prstGeom>
        </p:spPr>
        <p:txBody>
          <a:bodyPr wrap="square">
            <a:spAutoFit/>
          </a:bodyPr>
          <a:lstStyle/>
          <a:p>
            <a:pPr algn="just"/>
            <a:r>
              <a:rPr lang="it-IT" b="1"/>
              <a:t>Linearity</a:t>
            </a:r>
          </a:p>
          <a:p>
            <a:pPr algn="just"/>
            <a:r>
              <a:rPr lang="it-IT" b="1" u="sng">
                <a:solidFill>
                  <a:srgbClr val="FF0000"/>
                </a:solidFill>
              </a:rPr>
              <a:t>Pulse mode </a:t>
            </a:r>
            <a:r>
              <a:rPr lang="it-IT" b="1"/>
              <a:t>: Limited by the </a:t>
            </a:r>
            <a:r>
              <a:rPr lang="it-IT" b="1" i="1" u="sng">
                <a:solidFill>
                  <a:srgbClr val="FF0000"/>
                </a:solidFill>
              </a:rPr>
              <a:t>space charge effects.</a:t>
            </a:r>
          </a:p>
          <a:p>
            <a:pPr algn="just"/>
            <a:r>
              <a:rPr lang="it-IT" b="1" u="sng">
                <a:solidFill>
                  <a:srgbClr val="FF0000"/>
                </a:solidFill>
              </a:rPr>
              <a:t>DC mode </a:t>
            </a:r>
            <a:r>
              <a:rPr lang="it-IT" b="1"/>
              <a:t>: Limited by a </a:t>
            </a:r>
            <a:r>
              <a:rPr lang="it-IT" b="1" i="1" u="sng">
                <a:solidFill>
                  <a:srgbClr val="FF0000"/>
                </a:solidFill>
              </a:rPr>
              <a:t>change in the voltage divider </a:t>
            </a:r>
            <a:r>
              <a:rPr lang="it-IT" b="1"/>
              <a:t>due to the magnitude of signal current.</a:t>
            </a:r>
          </a:p>
        </p:txBody>
      </p:sp>
      <p:pic>
        <p:nvPicPr>
          <p:cNvPr id="4" name="Immagine 3"/>
          <p:cNvPicPr>
            <a:picLocks noChangeAspect="1"/>
          </p:cNvPicPr>
          <p:nvPr/>
        </p:nvPicPr>
        <p:blipFill>
          <a:blip r:embed="rId2"/>
          <a:stretch>
            <a:fillRect/>
          </a:stretch>
        </p:blipFill>
        <p:spPr>
          <a:xfrm>
            <a:off x="84667" y="2180172"/>
            <a:ext cx="4739026" cy="3780368"/>
          </a:xfrm>
          <a:prstGeom prst="rect">
            <a:avLst/>
          </a:prstGeom>
          <a:ln>
            <a:solidFill>
              <a:srgbClr val="000000"/>
            </a:solidFill>
          </a:ln>
        </p:spPr>
      </p:pic>
      <p:sp>
        <p:nvSpPr>
          <p:cNvPr id="5" name="Rettangolo 4"/>
          <p:cNvSpPr/>
          <p:nvPr/>
        </p:nvSpPr>
        <p:spPr>
          <a:xfrm>
            <a:off x="5046133" y="1971307"/>
            <a:ext cx="3759200" cy="2585323"/>
          </a:xfrm>
          <a:prstGeom prst="rect">
            <a:avLst/>
          </a:prstGeom>
        </p:spPr>
        <p:txBody>
          <a:bodyPr wrap="square">
            <a:spAutoFit/>
          </a:bodyPr>
          <a:lstStyle/>
          <a:p>
            <a:pPr algn="just"/>
            <a:r>
              <a:rPr lang="it-IT" b="1"/>
              <a:t>When an </a:t>
            </a:r>
            <a:r>
              <a:rPr lang="it-IT" b="1">
                <a:solidFill>
                  <a:srgbClr val="FF0000"/>
                </a:solidFill>
              </a:rPr>
              <a:t>intense light pulse </a:t>
            </a:r>
            <a:r>
              <a:rPr lang="it-IT" b="1"/>
              <a:t>enters a photomultiplier tube a large current flows in the latter dynode stages, increasing the </a:t>
            </a:r>
            <a:r>
              <a:rPr lang="it-IT" b="1">
                <a:solidFill>
                  <a:srgbClr val="FF0000"/>
                </a:solidFill>
              </a:rPr>
              <a:t>space charge density</a:t>
            </a:r>
            <a:r>
              <a:rPr lang="it-IT" b="1"/>
              <a:t>, and causing </a:t>
            </a:r>
            <a:r>
              <a:rPr lang="it-IT" b="1">
                <a:solidFill>
                  <a:srgbClr val="FF0000"/>
                </a:solidFill>
              </a:rPr>
              <a:t>current saturation. </a:t>
            </a:r>
            <a:r>
              <a:rPr lang="it-IT" b="1" i="1" u="sng"/>
              <a:t>Any dynode type provides </a:t>
            </a:r>
            <a:r>
              <a:rPr lang="it-IT" b="1" i="1" u="sng">
                <a:solidFill>
                  <a:srgbClr val="FF0000"/>
                </a:solidFill>
              </a:rPr>
              <a:t>better pulse linearity</a:t>
            </a:r>
            <a:r>
              <a:rPr lang="it-IT" b="1" i="1" u="sng"/>
              <a:t>, when the electric field strength between each dynode is enhanced. </a:t>
            </a:r>
          </a:p>
        </p:txBody>
      </p:sp>
      <p:sp>
        <p:nvSpPr>
          <p:cNvPr id="6" name="Rettangolo 5"/>
          <p:cNvSpPr/>
          <p:nvPr/>
        </p:nvSpPr>
        <p:spPr>
          <a:xfrm>
            <a:off x="747363" y="6008473"/>
            <a:ext cx="3519842" cy="646331"/>
          </a:xfrm>
          <a:prstGeom prst="rect">
            <a:avLst/>
          </a:prstGeom>
          <a:ln>
            <a:solidFill>
              <a:srgbClr val="000000"/>
            </a:solidFill>
          </a:ln>
        </p:spPr>
        <p:txBody>
          <a:bodyPr wrap="square">
            <a:spAutoFit/>
          </a:bodyPr>
          <a:lstStyle/>
          <a:p>
            <a:pPr algn="just"/>
            <a:r>
              <a:rPr lang="it-IT" b="1"/>
              <a:t>Relationship between the pulse linearity and the supply voltage</a:t>
            </a:r>
          </a:p>
        </p:txBody>
      </p:sp>
      <p:sp>
        <p:nvSpPr>
          <p:cNvPr id="7" name="Rettangolo 6"/>
          <p:cNvSpPr/>
          <p:nvPr/>
        </p:nvSpPr>
        <p:spPr>
          <a:xfrm>
            <a:off x="5340991" y="4983835"/>
            <a:ext cx="3041010" cy="707886"/>
          </a:xfrm>
          <a:prstGeom prst="rect">
            <a:avLst/>
          </a:prstGeom>
          <a:ln>
            <a:solidFill>
              <a:srgbClr val="000000"/>
            </a:solidFill>
          </a:ln>
        </p:spPr>
        <p:txBody>
          <a:bodyPr wrap="square">
            <a:spAutoFit/>
          </a:bodyPr>
          <a:lstStyle/>
          <a:p>
            <a:r>
              <a:rPr lang="it-IT" sz="2000" b="1">
                <a:solidFill>
                  <a:srgbClr val="FF0000"/>
                </a:solidFill>
              </a:rPr>
              <a:t>A good rule is to ensure that the ratio Ia/Ip ≤ 0.01</a:t>
            </a:r>
          </a:p>
        </p:txBody>
      </p:sp>
    </p:spTree>
    <p:extLst>
      <p:ext uri="{BB962C8B-B14F-4D97-AF65-F5344CB8AC3E}">
        <p14:creationId xmlns:p14="http://schemas.microsoft.com/office/powerpoint/2010/main" val="1103832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87867" y="125569"/>
            <a:ext cx="8534399" cy="1323439"/>
          </a:xfrm>
          <a:prstGeom prst="rect">
            <a:avLst/>
          </a:prstGeom>
        </p:spPr>
        <p:txBody>
          <a:bodyPr wrap="square">
            <a:spAutoFit/>
          </a:bodyPr>
          <a:lstStyle/>
          <a:p>
            <a:pPr algn="just"/>
            <a:r>
              <a:rPr lang="it-IT" sz="2000" b="1"/>
              <a:t>When a photomultiplier tube is pulse-operated using the voltage-divider circuit the </a:t>
            </a:r>
            <a:r>
              <a:rPr lang="it-IT" sz="2000" b="1" u="sng">
                <a:solidFill>
                  <a:srgbClr val="FF0000"/>
                </a:solidFill>
              </a:rPr>
              <a:t>maximum linear output is limited to a fraction of the divider</a:t>
            </a:r>
            <a:r>
              <a:rPr lang="it-IT" sz="2000" b="1"/>
              <a:t>. To prevent this problem, decoupling capacitors can be connected to the last few stages, as shown:</a:t>
            </a:r>
          </a:p>
        </p:txBody>
      </p:sp>
      <p:pic>
        <p:nvPicPr>
          <p:cNvPr id="3" name="Immagine 2"/>
          <p:cNvPicPr>
            <a:picLocks noChangeAspect="1"/>
          </p:cNvPicPr>
          <p:nvPr/>
        </p:nvPicPr>
        <p:blipFill>
          <a:blip r:embed="rId3"/>
          <a:stretch>
            <a:fillRect/>
          </a:stretch>
        </p:blipFill>
        <p:spPr>
          <a:xfrm>
            <a:off x="1540931" y="1388539"/>
            <a:ext cx="5943601" cy="2618242"/>
          </a:xfrm>
          <a:prstGeom prst="rect">
            <a:avLst/>
          </a:prstGeom>
        </p:spPr>
      </p:pic>
      <p:sp>
        <p:nvSpPr>
          <p:cNvPr id="4" name="Rettangolo 3"/>
          <p:cNvSpPr/>
          <p:nvPr/>
        </p:nvSpPr>
        <p:spPr>
          <a:xfrm>
            <a:off x="287866" y="3905183"/>
            <a:ext cx="8534399" cy="646331"/>
          </a:xfrm>
          <a:prstGeom prst="rect">
            <a:avLst/>
          </a:prstGeom>
        </p:spPr>
        <p:txBody>
          <a:bodyPr wrap="square">
            <a:spAutoFit/>
          </a:bodyPr>
          <a:lstStyle/>
          <a:p>
            <a:r>
              <a:rPr lang="it-IT"/>
              <a:t>If the output-pulse peak voltage is V0, and the pulse width is T</a:t>
            </a:r>
            <a:r>
              <a:rPr lang="it-IT" baseline="-25000"/>
              <a:t>W</a:t>
            </a:r>
            <a:r>
              <a:rPr lang="it-IT"/>
              <a:t> and the load resistance is RL, the output pulse charge Q0 per pulse is expressed by:</a:t>
            </a:r>
          </a:p>
        </p:txBody>
      </p:sp>
      <p:graphicFrame>
        <p:nvGraphicFramePr>
          <p:cNvPr id="6" name="Oggetto 5"/>
          <p:cNvGraphicFramePr>
            <a:graphicFrameLocks noChangeAspect="1"/>
          </p:cNvGraphicFramePr>
          <p:nvPr>
            <p:extLst>
              <p:ext uri="{D42A27DB-BD31-4B8C-83A1-F6EECF244321}">
                <p14:modId xmlns:p14="http://schemas.microsoft.com/office/powerpoint/2010/main" val="3869635772"/>
              </p:ext>
            </p:extLst>
          </p:nvPr>
        </p:nvGraphicFramePr>
        <p:xfrm>
          <a:off x="384828" y="4660148"/>
          <a:ext cx="1342739" cy="724653"/>
        </p:xfrm>
        <a:graphic>
          <a:graphicData uri="http://schemas.openxmlformats.org/presentationml/2006/ole">
            <mc:AlternateContent xmlns:mc="http://schemas.openxmlformats.org/markup-compatibility/2006">
              <mc:Choice xmlns:v="urn:schemas-microsoft-com:vml" Requires="v">
                <p:oleObj spid="_x0000_s3257" name="Equation" r:id="rId4" imgW="800100" imgH="431800" progId="Equation.3">
                  <p:embed/>
                </p:oleObj>
              </mc:Choice>
              <mc:Fallback>
                <p:oleObj name="Equation" r:id="rId4" imgW="800100" imgH="431800" progId="Equation.3">
                  <p:embed/>
                  <p:pic>
                    <p:nvPicPr>
                      <p:cNvPr id="0" name=""/>
                      <p:cNvPicPr/>
                      <p:nvPr/>
                    </p:nvPicPr>
                    <p:blipFill>
                      <a:blip r:embed="rId5"/>
                      <a:stretch>
                        <a:fillRect/>
                      </a:stretch>
                    </p:blipFill>
                    <p:spPr>
                      <a:xfrm>
                        <a:off x="384828" y="4660148"/>
                        <a:ext cx="1342739" cy="724653"/>
                      </a:xfrm>
                      <a:prstGeom prst="rect">
                        <a:avLst/>
                      </a:prstGeom>
                    </p:spPr>
                  </p:pic>
                </p:oleObj>
              </mc:Fallback>
            </mc:AlternateContent>
          </a:graphicData>
        </a:graphic>
      </p:graphicFrame>
      <p:sp>
        <p:nvSpPr>
          <p:cNvPr id="7" name="Rettangolo 6"/>
          <p:cNvSpPr/>
          <p:nvPr/>
        </p:nvSpPr>
        <p:spPr>
          <a:xfrm>
            <a:off x="1947333" y="4575483"/>
            <a:ext cx="7061200" cy="923330"/>
          </a:xfrm>
          <a:prstGeom prst="rect">
            <a:avLst/>
          </a:prstGeom>
        </p:spPr>
        <p:txBody>
          <a:bodyPr wrap="square">
            <a:spAutoFit/>
          </a:bodyPr>
          <a:lstStyle/>
          <a:p>
            <a:pPr algn="just"/>
            <a:r>
              <a:rPr lang="it-IT"/>
              <a:t>If we let the charge stored in capacitor C3 be Q3, then </a:t>
            </a:r>
            <a:r>
              <a:rPr lang="it-IT" b="1">
                <a:solidFill>
                  <a:srgbClr val="FF0000"/>
                </a:solidFill>
              </a:rPr>
              <a:t>to achieve good </a:t>
            </a:r>
            <a:r>
              <a:rPr lang="it-IT" b="1" u="sng">
                <a:solidFill>
                  <a:srgbClr val="FF0000"/>
                </a:solidFill>
              </a:rPr>
              <a:t>output linearity of better than percent</a:t>
            </a:r>
            <a:r>
              <a:rPr lang="it-IT"/>
              <a:t>, the following relation should generally be established:</a:t>
            </a:r>
          </a:p>
        </p:txBody>
      </p:sp>
      <p:graphicFrame>
        <p:nvGraphicFramePr>
          <p:cNvPr id="8" name="Oggetto 7"/>
          <p:cNvGraphicFramePr>
            <a:graphicFrameLocks noChangeAspect="1"/>
          </p:cNvGraphicFramePr>
          <p:nvPr>
            <p:extLst>
              <p:ext uri="{D42A27DB-BD31-4B8C-83A1-F6EECF244321}">
                <p14:modId xmlns:p14="http://schemas.microsoft.com/office/powerpoint/2010/main" val="1033709496"/>
              </p:ext>
            </p:extLst>
          </p:nvPr>
        </p:nvGraphicFramePr>
        <p:xfrm>
          <a:off x="2180166" y="6359460"/>
          <a:ext cx="1443318" cy="438150"/>
        </p:xfrm>
        <a:graphic>
          <a:graphicData uri="http://schemas.openxmlformats.org/presentationml/2006/ole">
            <mc:AlternateContent xmlns:mc="http://schemas.openxmlformats.org/markup-compatibility/2006">
              <mc:Choice xmlns:v="urn:schemas-microsoft-com:vml" Requires="v">
                <p:oleObj spid="_x0000_s3258" name="Equation" r:id="rId6" imgW="711200" imgH="215900" progId="Equation.3">
                  <p:embed/>
                </p:oleObj>
              </mc:Choice>
              <mc:Fallback>
                <p:oleObj name="Equation" r:id="rId6" imgW="711200" imgH="215900" progId="Equation.3">
                  <p:embed/>
                  <p:pic>
                    <p:nvPicPr>
                      <p:cNvPr id="0" name=""/>
                      <p:cNvPicPr/>
                      <p:nvPr/>
                    </p:nvPicPr>
                    <p:blipFill>
                      <a:blip r:embed="rId7"/>
                      <a:stretch>
                        <a:fillRect/>
                      </a:stretch>
                    </p:blipFill>
                    <p:spPr>
                      <a:xfrm>
                        <a:off x="2180166" y="6359460"/>
                        <a:ext cx="1443318" cy="438150"/>
                      </a:xfrm>
                      <a:prstGeom prst="rect">
                        <a:avLst/>
                      </a:prstGeom>
                    </p:spPr>
                  </p:pic>
                </p:oleObj>
              </mc:Fallback>
            </mc:AlternateContent>
          </a:graphicData>
        </a:graphic>
      </p:graphicFrame>
      <p:graphicFrame>
        <p:nvGraphicFramePr>
          <p:cNvPr id="9" name="Oggetto 8"/>
          <p:cNvGraphicFramePr>
            <a:graphicFrameLocks noChangeAspect="1"/>
          </p:cNvGraphicFramePr>
          <p:nvPr>
            <p:extLst>
              <p:ext uri="{D42A27DB-BD31-4B8C-83A1-F6EECF244321}">
                <p14:modId xmlns:p14="http://schemas.microsoft.com/office/powerpoint/2010/main" val="1527387131"/>
              </p:ext>
            </p:extLst>
          </p:nvPr>
        </p:nvGraphicFramePr>
        <p:xfrm>
          <a:off x="151197" y="6079054"/>
          <a:ext cx="1342739" cy="760885"/>
        </p:xfrm>
        <a:graphic>
          <a:graphicData uri="http://schemas.openxmlformats.org/presentationml/2006/ole">
            <mc:AlternateContent xmlns:mc="http://schemas.openxmlformats.org/markup-compatibility/2006">
              <mc:Choice xmlns:v="urn:schemas-microsoft-com:vml" Requires="v">
                <p:oleObj spid="_x0000_s3259" name="Equation" r:id="rId8" imgW="762000" imgH="431800" progId="Equation.3">
                  <p:embed/>
                </p:oleObj>
              </mc:Choice>
              <mc:Fallback>
                <p:oleObj name="Equation" r:id="rId8" imgW="762000" imgH="431800" progId="Equation.3">
                  <p:embed/>
                  <p:pic>
                    <p:nvPicPr>
                      <p:cNvPr id="0" name=""/>
                      <p:cNvPicPr/>
                      <p:nvPr/>
                    </p:nvPicPr>
                    <p:blipFill>
                      <a:blip r:embed="rId9"/>
                      <a:stretch>
                        <a:fillRect/>
                      </a:stretch>
                    </p:blipFill>
                    <p:spPr>
                      <a:xfrm>
                        <a:off x="151197" y="6079054"/>
                        <a:ext cx="1342739" cy="760885"/>
                      </a:xfrm>
                      <a:prstGeom prst="rect">
                        <a:avLst/>
                      </a:prstGeom>
                      <a:ln>
                        <a:solidFill>
                          <a:schemeClr val="tx1"/>
                        </a:solidFill>
                      </a:ln>
                    </p:spPr>
                  </p:pic>
                </p:oleObj>
              </mc:Fallback>
            </mc:AlternateContent>
          </a:graphicData>
        </a:graphic>
      </p:graphicFrame>
      <p:sp>
        <p:nvSpPr>
          <p:cNvPr id="10" name="Rettangolo 9"/>
          <p:cNvSpPr/>
          <p:nvPr/>
        </p:nvSpPr>
        <p:spPr>
          <a:xfrm>
            <a:off x="3117651" y="5590121"/>
            <a:ext cx="5611482" cy="646331"/>
          </a:xfrm>
          <a:prstGeom prst="rect">
            <a:avLst/>
          </a:prstGeom>
        </p:spPr>
        <p:txBody>
          <a:bodyPr wrap="none">
            <a:spAutoFit/>
          </a:bodyPr>
          <a:lstStyle/>
          <a:p>
            <a:r>
              <a:rPr lang="it-IT"/>
              <a:t>from the common relation of Q</a:t>
            </a:r>
            <a:r>
              <a:rPr lang="it-IT" baseline="-25000"/>
              <a:t>0</a:t>
            </a:r>
            <a:r>
              <a:rPr lang="it-IT"/>
              <a:t>=CV</a:t>
            </a:r>
            <a:r>
              <a:rPr lang="it-IT" baseline="-25000"/>
              <a:t>3</a:t>
            </a:r>
            <a:r>
              <a:rPr lang="it-IT"/>
              <a:t>, affinche la linearita’ </a:t>
            </a:r>
          </a:p>
          <a:p>
            <a:r>
              <a:rPr lang="it-IT"/>
              <a:t>cambi del % e quindi V</a:t>
            </a:r>
            <a:r>
              <a:rPr lang="it-IT" baseline="-25000"/>
              <a:t>3 </a:t>
            </a:r>
            <a:r>
              <a:rPr lang="it-IT"/>
              <a:t>cambi del % </a:t>
            </a:r>
            <a:r>
              <a:rPr lang="it-IT" b="1" i="1">
                <a:solidFill>
                  <a:srgbClr val="FF0000"/>
                </a:solidFill>
              </a:rPr>
              <a:t>Q</a:t>
            </a:r>
            <a:r>
              <a:rPr lang="it-IT" b="1" i="1" baseline="-25000">
                <a:solidFill>
                  <a:srgbClr val="FF0000"/>
                </a:solidFill>
              </a:rPr>
              <a:t>0</a:t>
            </a:r>
            <a:r>
              <a:rPr lang="it-IT" b="1" i="1">
                <a:solidFill>
                  <a:srgbClr val="FF0000"/>
                </a:solidFill>
              </a:rPr>
              <a:t>=C</a:t>
            </a:r>
            <a:r>
              <a:rPr lang="it-IT" b="1" i="1" baseline="-25000">
                <a:solidFill>
                  <a:srgbClr val="FF0000"/>
                </a:solidFill>
              </a:rPr>
              <a:t>3</a:t>
            </a:r>
            <a:r>
              <a:rPr lang="it-IT" b="1" i="1">
                <a:solidFill>
                  <a:srgbClr val="FF0000"/>
                </a:solidFill>
              </a:rPr>
              <a:t> xV</a:t>
            </a:r>
            <a:r>
              <a:rPr lang="it-IT" b="1" i="1" baseline="-25000">
                <a:solidFill>
                  <a:srgbClr val="FF0000"/>
                </a:solidFill>
              </a:rPr>
              <a:t>3</a:t>
            </a:r>
            <a:r>
              <a:rPr lang="it-IT" b="1" i="1">
                <a:solidFill>
                  <a:srgbClr val="FF0000"/>
                </a:solidFill>
              </a:rPr>
              <a:t>/100</a:t>
            </a:r>
          </a:p>
        </p:txBody>
      </p:sp>
      <p:sp>
        <p:nvSpPr>
          <p:cNvPr id="11" name="Freccia curva 10"/>
          <p:cNvSpPr/>
          <p:nvPr/>
        </p:nvSpPr>
        <p:spPr>
          <a:xfrm flipH="1" flipV="1">
            <a:off x="3683000" y="6236452"/>
            <a:ext cx="3594100" cy="392948"/>
          </a:xfrm>
          <a:prstGeom prst="bentArrow">
            <a:avLst>
              <a:gd name="adj1" fmla="val 9494"/>
              <a:gd name="adj2" fmla="val 11207"/>
              <a:gd name="adj3" fmla="val 25000"/>
              <a:gd name="adj4" fmla="val 5669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139231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1733" y="200968"/>
            <a:ext cx="8500533" cy="707886"/>
          </a:xfrm>
          <a:prstGeom prst="rect">
            <a:avLst/>
          </a:prstGeom>
        </p:spPr>
        <p:txBody>
          <a:bodyPr wrap="square">
            <a:spAutoFit/>
          </a:bodyPr>
          <a:lstStyle/>
          <a:p>
            <a:r>
              <a:rPr lang="it-IT" sz="2000" b="1"/>
              <a:t>The charges Q2 and Q1 stored in C2 and C1 respectively are calculated by assuming that δ between each dynode is 2-3, as follows:</a:t>
            </a:r>
          </a:p>
        </p:txBody>
      </p:sp>
      <p:sp>
        <p:nvSpPr>
          <p:cNvPr id="3" name="Rettangolo 2"/>
          <p:cNvSpPr/>
          <p:nvPr/>
        </p:nvSpPr>
        <p:spPr>
          <a:xfrm>
            <a:off x="321733" y="3198168"/>
            <a:ext cx="8500533" cy="707886"/>
          </a:xfrm>
          <a:prstGeom prst="rect">
            <a:avLst/>
          </a:prstGeom>
        </p:spPr>
        <p:txBody>
          <a:bodyPr wrap="square">
            <a:spAutoFit/>
          </a:bodyPr>
          <a:lstStyle/>
          <a:p>
            <a:r>
              <a:rPr lang="it-IT" sz="2000" b="1"/>
              <a:t>Then, the capacitance values of C2 and C1 can be obtained in the same way as in C3.</a:t>
            </a:r>
          </a:p>
        </p:txBody>
      </p:sp>
      <p:graphicFrame>
        <p:nvGraphicFramePr>
          <p:cNvPr id="4" name="Oggetto 3"/>
          <p:cNvGraphicFramePr>
            <a:graphicFrameLocks noChangeAspect="1"/>
          </p:cNvGraphicFramePr>
          <p:nvPr>
            <p:extLst>
              <p:ext uri="{D42A27DB-BD31-4B8C-83A1-F6EECF244321}">
                <p14:modId xmlns:p14="http://schemas.microsoft.com/office/powerpoint/2010/main" val="855916289"/>
              </p:ext>
            </p:extLst>
          </p:nvPr>
        </p:nvGraphicFramePr>
        <p:xfrm>
          <a:off x="1951566" y="1352550"/>
          <a:ext cx="1264674" cy="933450"/>
        </p:xfrm>
        <a:graphic>
          <a:graphicData uri="http://schemas.openxmlformats.org/presentationml/2006/ole">
            <mc:AlternateContent xmlns:mc="http://schemas.openxmlformats.org/markup-compatibility/2006">
              <mc:Choice xmlns:v="urn:schemas-microsoft-com:vml" Requires="v">
                <p:oleObj spid="_x0000_s4311" name="Equation" r:id="rId3" imgW="533400" imgH="393700" progId="Equation.3">
                  <p:embed/>
                </p:oleObj>
              </mc:Choice>
              <mc:Fallback>
                <p:oleObj name="Equation" r:id="rId3" imgW="533400" imgH="393700" progId="Equation.3">
                  <p:embed/>
                  <p:pic>
                    <p:nvPicPr>
                      <p:cNvPr id="0" name=""/>
                      <p:cNvPicPr/>
                      <p:nvPr/>
                    </p:nvPicPr>
                    <p:blipFill>
                      <a:blip r:embed="rId4"/>
                      <a:stretch>
                        <a:fillRect/>
                      </a:stretch>
                    </p:blipFill>
                    <p:spPr>
                      <a:xfrm>
                        <a:off x="1951566" y="1352550"/>
                        <a:ext cx="1264674" cy="933450"/>
                      </a:xfrm>
                      <a:prstGeom prst="rect">
                        <a:avLst/>
                      </a:prstGeom>
                    </p:spPr>
                  </p:pic>
                </p:oleObj>
              </mc:Fallback>
            </mc:AlternateContent>
          </a:graphicData>
        </a:graphic>
      </p:graphicFrame>
      <p:graphicFrame>
        <p:nvGraphicFramePr>
          <p:cNvPr id="5" name="Oggetto 4"/>
          <p:cNvGraphicFramePr>
            <a:graphicFrameLocks noChangeAspect="1"/>
          </p:cNvGraphicFramePr>
          <p:nvPr>
            <p:extLst>
              <p:ext uri="{D42A27DB-BD31-4B8C-83A1-F6EECF244321}">
                <p14:modId xmlns:p14="http://schemas.microsoft.com/office/powerpoint/2010/main" val="591338949"/>
              </p:ext>
            </p:extLst>
          </p:nvPr>
        </p:nvGraphicFramePr>
        <p:xfrm>
          <a:off x="4072460" y="1413936"/>
          <a:ext cx="1892710" cy="889000"/>
        </p:xfrm>
        <a:graphic>
          <a:graphicData uri="http://schemas.openxmlformats.org/presentationml/2006/ole">
            <mc:AlternateContent xmlns:mc="http://schemas.openxmlformats.org/markup-compatibility/2006">
              <mc:Choice xmlns:v="urn:schemas-microsoft-com:vml" Requires="v">
                <p:oleObj spid="_x0000_s4312" name="Equation" r:id="rId5" imgW="838200" imgH="393700" progId="Equation.3">
                  <p:embed/>
                </p:oleObj>
              </mc:Choice>
              <mc:Fallback>
                <p:oleObj name="Equation" r:id="rId5" imgW="838200" imgH="393700" progId="Equation.3">
                  <p:embed/>
                  <p:pic>
                    <p:nvPicPr>
                      <p:cNvPr id="0" name=""/>
                      <p:cNvPicPr/>
                      <p:nvPr/>
                    </p:nvPicPr>
                    <p:blipFill>
                      <a:blip r:embed="rId6"/>
                      <a:stretch>
                        <a:fillRect/>
                      </a:stretch>
                    </p:blipFill>
                    <p:spPr>
                      <a:xfrm>
                        <a:off x="4072460" y="1413936"/>
                        <a:ext cx="1892710" cy="889000"/>
                      </a:xfrm>
                      <a:prstGeom prst="rect">
                        <a:avLst/>
                      </a:prstGeom>
                    </p:spPr>
                  </p:pic>
                </p:oleObj>
              </mc:Fallback>
            </mc:AlternateContent>
          </a:graphicData>
        </a:graphic>
      </p:graphicFrame>
      <p:graphicFrame>
        <p:nvGraphicFramePr>
          <p:cNvPr id="6" name="Oggetto 5"/>
          <p:cNvGraphicFramePr>
            <a:graphicFrameLocks noChangeAspect="1"/>
          </p:cNvGraphicFramePr>
          <p:nvPr>
            <p:extLst>
              <p:ext uri="{D42A27DB-BD31-4B8C-83A1-F6EECF244321}">
                <p14:modId xmlns:p14="http://schemas.microsoft.com/office/powerpoint/2010/main" val="100162512"/>
              </p:ext>
            </p:extLst>
          </p:nvPr>
        </p:nvGraphicFramePr>
        <p:xfrm>
          <a:off x="1917699" y="4267200"/>
          <a:ext cx="1643529" cy="1016000"/>
        </p:xfrm>
        <a:graphic>
          <a:graphicData uri="http://schemas.openxmlformats.org/presentationml/2006/ole">
            <mc:AlternateContent xmlns:mc="http://schemas.openxmlformats.org/markup-compatibility/2006">
              <mc:Choice xmlns:v="urn:schemas-microsoft-com:vml" Requires="v">
                <p:oleObj spid="_x0000_s4313" name="Equation" r:id="rId7" imgW="698500" imgH="431800" progId="Equation.3">
                  <p:embed/>
                </p:oleObj>
              </mc:Choice>
              <mc:Fallback>
                <p:oleObj name="Equation" r:id="rId7" imgW="698500" imgH="431800" progId="Equation.3">
                  <p:embed/>
                  <p:pic>
                    <p:nvPicPr>
                      <p:cNvPr id="0" name=""/>
                      <p:cNvPicPr/>
                      <p:nvPr/>
                    </p:nvPicPr>
                    <p:blipFill>
                      <a:blip r:embed="rId8"/>
                      <a:stretch>
                        <a:fillRect/>
                      </a:stretch>
                    </p:blipFill>
                    <p:spPr>
                      <a:xfrm>
                        <a:off x="1917699" y="4267200"/>
                        <a:ext cx="1643529" cy="1016000"/>
                      </a:xfrm>
                      <a:prstGeom prst="rect">
                        <a:avLst/>
                      </a:prstGeom>
                    </p:spPr>
                  </p:pic>
                </p:oleObj>
              </mc:Fallback>
            </mc:AlternateContent>
          </a:graphicData>
        </a:graphic>
      </p:graphicFrame>
      <p:graphicFrame>
        <p:nvGraphicFramePr>
          <p:cNvPr id="7" name="Oggetto 6"/>
          <p:cNvGraphicFramePr>
            <a:graphicFrameLocks noChangeAspect="1"/>
          </p:cNvGraphicFramePr>
          <p:nvPr>
            <p:extLst>
              <p:ext uri="{D42A27DB-BD31-4B8C-83A1-F6EECF244321}">
                <p14:modId xmlns:p14="http://schemas.microsoft.com/office/powerpoint/2010/main" val="3441792938"/>
              </p:ext>
            </p:extLst>
          </p:nvPr>
        </p:nvGraphicFramePr>
        <p:xfrm>
          <a:off x="4669377" y="4330702"/>
          <a:ext cx="1539688" cy="969433"/>
        </p:xfrm>
        <a:graphic>
          <a:graphicData uri="http://schemas.openxmlformats.org/presentationml/2006/ole">
            <mc:AlternateContent xmlns:mc="http://schemas.openxmlformats.org/markup-compatibility/2006">
              <mc:Choice xmlns:v="urn:schemas-microsoft-com:vml" Requires="v">
                <p:oleObj spid="_x0000_s4314" name="Equation" r:id="rId9" imgW="685800" imgH="431800" progId="Equation.3">
                  <p:embed/>
                </p:oleObj>
              </mc:Choice>
              <mc:Fallback>
                <p:oleObj name="Equation" r:id="rId9" imgW="685800" imgH="431800" progId="Equation.3">
                  <p:embed/>
                  <p:pic>
                    <p:nvPicPr>
                      <p:cNvPr id="0" name=""/>
                      <p:cNvPicPr/>
                      <p:nvPr/>
                    </p:nvPicPr>
                    <p:blipFill>
                      <a:blip r:embed="rId10"/>
                      <a:stretch>
                        <a:fillRect/>
                      </a:stretch>
                    </p:blipFill>
                    <p:spPr>
                      <a:xfrm>
                        <a:off x="4669377" y="4330702"/>
                        <a:ext cx="1539688" cy="969433"/>
                      </a:xfrm>
                      <a:prstGeom prst="rect">
                        <a:avLst/>
                      </a:prstGeom>
                    </p:spPr>
                  </p:pic>
                </p:oleObj>
              </mc:Fallback>
            </mc:AlternateContent>
          </a:graphicData>
        </a:graphic>
      </p:graphicFrame>
    </p:spTree>
    <p:extLst>
      <p:ext uri="{BB962C8B-B14F-4D97-AF65-F5344CB8AC3E}">
        <p14:creationId xmlns:p14="http://schemas.microsoft.com/office/powerpoint/2010/main" val="294269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86267" y="-17562"/>
            <a:ext cx="8839200" cy="923330"/>
          </a:xfrm>
          <a:prstGeom prst="rect">
            <a:avLst/>
          </a:prstGeom>
        </p:spPr>
        <p:txBody>
          <a:bodyPr wrap="square">
            <a:spAutoFit/>
          </a:bodyPr>
          <a:lstStyle/>
          <a:p>
            <a:r>
              <a:rPr lang="it-IT" b="1"/>
              <a:t>Here, as an example, with the output pulse peak voltage </a:t>
            </a:r>
            <a:r>
              <a:rPr lang="it-IT" b="1">
                <a:solidFill>
                  <a:srgbClr val="FF0000"/>
                </a:solidFill>
              </a:rPr>
              <a:t>V0=50 mV</a:t>
            </a:r>
            <a:r>
              <a:rPr lang="it-IT" b="1"/>
              <a:t>, pulse width </a:t>
            </a:r>
            <a:r>
              <a:rPr lang="it-IT" b="1">
                <a:solidFill>
                  <a:srgbClr val="FF0000"/>
                </a:solidFill>
              </a:rPr>
              <a:t>T</a:t>
            </a:r>
            <a:r>
              <a:rPr lang="it-IT" b="1" baseline="-25000">
                <a:solidFill>
                  <a:srgbClr val="FF0000"/>
                </a:solidFill>
              </a:rPr>
              <a:t>W</a:t>
            </a:r>
            <a:r>
              <a:rPr lang="it-IT" b="1">
                <a:solidFill>
                  <a:srgbClr val="FF0000"/>
                </a:solidFill>
              </a:rPr>
              <a:t>=1 μs</a:t>
            </a:r>
            <a:r>
              <a:rPr lang="it-IT" b="1"/>
              <a:t>, load resistance </a:t>
            </a:r>
            <a:r>
              <a:rPr lang="it-IT" b="1">
                <a:solidFill>
                  <a:srgbClr val="FF0000"/>
                </a:solidFill>
              </a:rPr>
              <a:t>RL=50 Ω</a:t>
            </a:r>
            <a:r>
              <a:rPr lang="it-IT" b="1"/>
              <a:t>, interstage voltages V3=V2=V1=100 V, each capacitor value can be calculated in the following steps:</a:t>
            </a:r>
          </a:p>
        </p:txBody>
      </p:sp>
      <p:graphicFrame>
        <p:nvGraphicFramePr>
          <p:cNvPr id="3" name="Oggetto 2"/>
          <p:cNvGraphicFramePr>
            <a:graphicFrameLocks noChangeAspect="1"/>
          </p:cNvGraphicFramePr>
          <p:nvPr>
            <p:extLst>
              <p:ext uri="{D42A27DB-BD31-4B8C-83A1-F6EECF244321}">
                <p14:modId xmlns:p14="http://schemas.microsoft.com/office/powerpoint/2010/main" val="3759673094"/>
              </p:ext>
            </p:extLst>
          </p:nvPr>
        </p:nvGraphicFramePr>
        <p:xfrm>
          <a:off x="2683915" y="912297"/>
          <a:ext cx="3556272" cy="950383"/>
        </p:xfrm>
        <a:graphic>
          <a:graphicData uri="http://schemas.openxmlformats.org/presentationml/2006/ole">
            <mc:AlternateContent xmlns:mc="http://schemas.openxmlformats.org/markup-compatibility/2006">
              <mc:Choice xmlns:v="urn:schemas-microsoft-com:vml" Requires="v">
                <p:oleObj spid="_x0000_s5339" name="Equation" r:id="rId3" imgW="1473200" imgH="393700" progId="Equation.3">
                  <p:embed/>
                </p:oleObj>
              </mc:Choice>
              <mc:Fallback>
                <p:oleObj name="Equation" r:id="rId3" imgW="1473200" imgH="393700" progId="Equation.3">
                  <p:embed/>
                  <p:pic>
                    <p:nvPicPr>
                      <p:cNvPr id="0" name=""/>
                      <p:cNvPicPr/>
                      <p:nvPr/>
                    </p:nvPicPr>
                    <p:blipFill>
                      <a:blip r:embed="rId4"/>
                      <a:stretch>
                        <a:fillRect/>
                      </a:stretch>
                    </p:blipFill>
                    <p:spPr>
                      <a:xfrm>
                        <a:off x="2683915" y="912297"/>
                        <a:ext cx="3556272" cy="950383"/>
                      </a:xfrm>
                      <a:prstGeom prst="rect">
                        <a:avLst/>
                      </a:prstGeom>
                      <a:ln>
                        <a:noFill/>
                      </a:ln>
                    </p:spPr>
                  </p:pic>
                </p:oleObj>
              </mc:Fallback>
            </mc:AlternateContent>
          </a:graphicData>
        </a:graphic>
      </p:graphicFrame>
      <p:sp>
        <p:nvSpPr>
          <p:cNvPr id="4" name="Rettangolo 3"/>
          <p:cNvSpPr/>
          <p:nvPr/>
        </p:nvSpPr>
        <p:spPr>
          <a:xfrm>
            <a:off x="186267" y="1877377"/>
            <a:ext cx="8839199" cy="646331"/>
          </a:xfrm>
          <a:prstGeom prst="rect">
            <a:avLst/>
          </a:prstGeom>
        </p:spPr>
        <p:txBody>
          <a:bodyPr wrap="square">
            <a:spAutoFit/>
          </a:bodyPr>
          <a:lstStyle/>
          <a:p>
            <a:pPr algn="just"/>
            <a:r>
              <a:rPr lang="it-IT" b="1"/>
              <a:t>The capacitance values required of the decoupling capacitors C3, C2 and C1 are calculated respectively as follows:</a:t>
            </a:r>
          </a:p>
        </p:txBody>
      </p:sp>
      <p:graphicFrame>
        <p:nvGraphicFramePr>
          <p:cNvPr id="5" name="Oggetto 4"/>
          <p:cNvGraphicFramePr>
            <a:graphicFrameLocks noChangeAspect="1"/>
          </p:cNvGraphicFramePr>
          <p:nvPr>
            <p:extLst>
              <p:ext uri="{D42A27DB-BD31-4B8C-83A1-F6EECF244321}">
                <p14:modId xmlns:p14="http://schemas.microsoft.com/office/powerpoint/2010/main" val="2987620005"/>
              </p:ext>
            </p:extLst>
          </p:nvPr>
        </p:nvGraphicFramePr>
        <p:xfrm>
          <a:off x="2912514" y="2283901"/>
          <a:ext cx="2848488" cy="865717"/>
        </p:xfrm>
        <a:graphic>
          <a:graphicData uri="http://schemas.openxmlformats.org/presentationml/2006/ole">
            <mc:AlternateContent xmlns:mc="http://schemas.openxmlformats.org/markup-compatibility/2006">
              <mc:Choice xmlns:v="urn:schemas-microsoft-com:vml" Requires="v">
                <p:oleObj spid="_x0000_s5340" name="Equation" r:id="rId5" imgW="1295400" imgH="393700" progId="Equation.3">
                  <p:embed/>
                </p:oleObj>
              </mc:Choice>
              <mc:Fallback>
                <p:oleObj name="Equation" r:id="rId5" imgW="1295400" imgH="393700" progId="Equation.3">
                  <p:embed/>
                  <p:pic>
                    <p:nvPicPr>
                      <p:cNvPr id="0" name=""/>
                      <p:cNvPicPr/>
                      <p:nvPr/>
                    </p:nvPicPr>
                    <p:blipFill>
                      <a:blip r:embed="rId6"/>
                      <a:stretch>
                        <a:fillRect/>
                      </a:stretch>
                    </p:blipFill>
                    <p:spPr>
                      <a:xfrm>
                        <a:off x="2912514" y="2283901"/>
                        <a:ext cx="2848488" cy="865717"/>
                      </a:xfrm>
                      <a:prstGeom prst="rect">
                        <a:avLst/>
                      </a:prstGeom>
                    </p:spPr>
                  </p:pic>
                </p:oleObj>
              </mc:Fallback>
            </mc:AlternateContent>
          </a:graphicData>
        </a:graphic>
      </p:graphicFrame>
      <p:graphicFrame>
        <p:nvGraphicFramePr>
          <p:cNvPr id="6" name="Oggetto 5"/>
          <p:cNvGraphicFramePr>
            <a:graphicFrameLocks noChangeAspect="1"/>
          </p:cNvGraphicFramePr>
          <p:nvPr>
            <p:extLst>
              <p:ext uri="{D42A27DB-BD31-4B8C-83A1-F6EECF244321}">
                <p14:modId xmlns:p14="http://schemas.microsoft.com/office/powerpoint/2010/main" val="1318773073"/>
              </p:ext>
            </p:extLst>
          </p:nvPr>
        </p:nvGraphicFramePr>
        <p:xfrm>
          <a:off x="2897735" y="3249083"/>
          <a:ext cx="3043969" cy="865716"/>
        </p:xfrm>
        <a:graphic>
          <a:graphicData uri="http://schemas.openxmlformats.org/presentationml/2006/ole">
            <mc:AlternateContent xmlns:mc="http://schemas.openxmlformats.org/markup-compatibility/2006">
              <mc:Choice xmlns:v="urn:schemas-microsoft-com:vml" Requires="v">
                <p:oleObj spid="_x0000_s5341" name="Equation" r:id="rId7" imgW="1384300" imgH="393700" progId="Equation.3">
                  <p:embed/>
                </p:oleObj>
              </mc:Choice>
              <mc:Fallback>
                <p:oleObj name="Equation" r:id="rId7" imgW="1384300" imgH="393700" progId="Equation.3">
                  <p:embed/>
                  <p:pic>
                    <p:nvPicPr>
                      <p:cNvPr id="0" name=""/>
                      <p:cNvPicPr/>
                      <p:nvPr/>
                    </p:nvPicPr>
                    <p:blipFill>
                      <a:blip r:embed="rId8"/>
                      <a:stretch>
                        <a:fillRect/>
                      </a:stretch>
                    </p:blipFill>
                    <p:spPr>
                      <a:xfrm>
                        <a:off x="2897735" y="3249083"/>
                        <a:ext cx="3043969" cy="865716"/>
                      </a:xfrm>
                      <a:prstGeom prst="rect">
                        <a:avLst/>
                      </a:prstGeom>
                    </p:spPr>
                  </p:pic>
                </p:oleObj>
              </mc:Fallback>
            </mc:AlternateContent>
          </a:graphicData>
        </a:graphic>
      </p:graphicFrame>
      <p:graphicFrame>
        <p:nvGraphicFramePr>
          <p:cNvPr id="7" name="Oggetto 6"/>
          <p:cNvGraphicFramePr>
            <a:graphicFrameLocks noChangeAspect="1"/>
          </p:cNvGraphicFramePr>
          <p:nvPr>
            <p:extLst>
              <p:ext uri="{D42A27DB-BD31-4B8C-83A1-F6EECF244321}">
                <p14:modId xmlns:p14="http://schemas.microsoft.com/office/powerpoint/2010/main" val="4161331492"/>
              </p:ext>
            </p:extLst>
          </p:nvPr>
        </p:nvGraphicFramePr>
        <p:xfrm>
          <a:off x="2874423" y="4315898"/>
          <a:ext cx="3121335" cy="848784"/>
        </p:xfrm>
        <a:graphic>
          <a:graphicData uri="http://schemas.openxmlformats.org/presentationml/2006/ole">
            <mc:AlternateContent xmlns:mc="http://schemas.openxmlformats.org/markup-compatibility/2006">
              <mc:Choice xmlns:v="urn:schemas-microsoft-com:vml" Requires="v">
                <p:oleObj spid="_x0000_s5342" name="Equation" r:id="rId9" imgW="1447800" imgH="393700" progId="Equation.3">
                  <p:embed/>
                </p:oleObj>
              </mc:Choice>
              <mc:Fallback>
                <p:oleObj name="Equation" r:id="rId9" imgW="1447800" imgH="393700" progId="Equation.3">
                  <p:embed/>
                  <p:pic>
                    <p:nvPicPr>
                      <p:cNvPr id="0" name=""/>
                      <p:cNvPicPr/>
                      <p:nvPr/>
                    </p:nvPicPr>
                    <p:blipFill>
                      <a:blip r:embed="rId10"/>
                      <a:stretch>
                        <a:fillRect/>
                      </a:stretch>
                    </p:blipFill>
                    <p:spPr>
                      <a:xfrm>
                        <a:off x="2874423" y="4315898"/>
                        <a:ext cx="3121335" cy="848784"/>
                      </a:xfrm>
                      <a:prstGeom prst="rect">
                        <a:avLst/>
                      </a:prstGeom>
                    </p:spPr>
                  </p:pic>
                </p:oleObj>
              </mc:Fallback>
            </mc:AlternateContent>
          </a:graphicData>
        </a:graphic>
      </p:graphicFrame>
      <p:sp>
        <p:nvSpPr>
          <p:cNvPr id="9" name="Rettangolo 8"/>
          <p:cNvSpPr/>
          <p:nvPr/>
        </p:nvSpPr>
        <p:spPr>
          <a:xfrm>
            <a:off x="186267" y="5208721"/>
            <a:ext cx="8839199" cy="1477328"/>
          </a:xfrm>
          <a:prstGeom prst="rect">
            <a:avLst/>
          </a:prstGeom>
        </p:spPr>
        <p:txBody>
          <a:bodyPr wrap="square">
            <a:spAutoFit/>
          </a:bodyPr>
          <a:lstStyle/>
          <a:p>
            <a:r>
              <a:rPr lang="it-IT" b="1"/>
              <a:t>The above capacitance values are </a:t>
            </a:r>
            <a:r>
              <a:rPr lang="it-IT" b="1" u="sng">
                <a:solidFill>
                  <a:srgbClr val="FF0000"/>
                </a:solidFill>
              </a:rPr>
              <a:t>minimum values required for proper operation</a:t>
            </a:r>
            <a:r>
              <a:rPr lang="it-IT" b="1"/>
              <a:t>. It is therefore suggested that the voltage divider circuit be designed with a safety margin in the capacitance value, of </a:t>
            </a:r>
            <a:r>
              <a:rPr lang="it-IT" b="1" u="sng">
                <a:solidFill>
                  <a:srgbClr val="FF0000"/>
                </a:solidFill>
              </a:rPr>
              <a:t>about 10 times larger than the calculated values</a:t>
            </a:r>
            <a:r>
              <a:rPr lang="it-IT" b="1"/>
              <a:t>. If the output current increases further, additional decoupling capacitors should be connected as necessary to the earlier stages, as well as increasing the capacitance values of C1 to C3. </a:t>
            </a:r>
          </a:p>
        </p:txBody>
      </p:sp>
      <p:sp>
        <p:nvSpPr>
          <p:cNvPr id="8" name="Rettangolo 7"/>
          <p:cNvSpPr/>
          <p:nvPr/>
        </p:nvSpPr>
        <p:spPr>
          <a:xfrm>
            <a:off x="2514600" y="905768"/>
            <a:ext cx="3949700" cy="95691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7433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ggetto 5"/>
          <p:cNvGraphicFramePr>
            <a:graphicFrameLocks noChangeAspect="1"/>
          </p:cNvGraphicFramePr>
          <p:nvPr>
            <p:extLst>
              <p:ext uri="{D42A27DB-BD31-4B8C-83A1-F6EECF244321}">
                <p14:modId xmlns:p14="http://schemas.microsoft.com/office/powerpoint/2010/main" val="625391641"/>
              </p:ext>
            </p:extLst>
          </p:nvPr>
        </p:nvGraphicFramePr>
        <p:xfrm>
          <a:off x="675216" y="4442884"/>
          <a:ext cx="8174089" cy="730250"/>
        </p:xfrm>
        <a:graphic>
          <a:graphicData uri="http://schemas.openxmlformats.org/presentationml/2006/ole">
            <mc:AlternateContent xmlns:mc="http://schemas.openxmlformats.org/markup-compatibility/2006">
              <mc:Choice xmlns:v="urn:schemas-microsoft-com:vml" Requires="v">
                <p:oleObj spid="_x0000_s6400" name="Equation" r:id="rId3" imgW="4406900" imgH="393700" progId="Equation.3">
                  <p:embed/>
                </p:oleObj>
              </mc:Choice>
              <mc:Fallback>
                <p:oleObj name="Equation" r:id="rId3" imgW="4406900" imgH="393700" progId="Equation.3">
                  <p:embed/>
                  <p:pic>
                    <p:nvPicPr>
                      <p:cNvPr id="0" name=""/>
                      <p:cNvPicPr/>
                      <p:nvPr/>
                    </p:nvPicPr>
                    <p:blipFill>
                      <a:blip r:embed="rId4"/>
                      <a:stretch>
                        <a:fillRect/>
                      </a:stretch>
                    </p:blipFill>
                    <p:spPr>
                      <a:xfrm>
                        <a:off x="675216" y="4442884"/>
                        <a:ext cx="8174089" cy="730250"/>
                      </a:xfrm>
                      <a:prstGeom prst="rect">
                        <a:avLst/>
                      </a:prstGeom>
                    </p:spPr>
                  </p:pic>
                </p:oleObj>
              </mc:Fallback>
            </mc:AlternateContent>
          </a:graphicData>
        </a:graphic>
      </p:graphicFrame>
      <p:graphicFrame>
        <p:nvGraphicFramePr>
          <p:cNvPr id="8" name="Oggetto 7"/>
          <p:cNvGraphicFramePr>
            <a:graphicFrameLocks noChangeAspect="1"/>
          </p:cNvGraphicFramePr>
          <p:nvPr>
            <p:extLst>
              <p:ext uri="{D42A27DB-BD31-4B8C-83A1-F6EECF244321}">
                <p14:modId xmlns:p14="http://schemas.microsoft.com/office/powerpoint/2010/main" val="2626217308"/>
              </p:ext>
            </p:extLst>
          </p:nvPr>
        </p:nvGraphicFramePr>
        <p:xfrm>
          <a:off x="137618" y="2137833"/>
          <a:ext cx="8896105" cy="732367"/>
        </p:xfrm>
        <a:graphic>
          <a:graphicData uri="http://schemas.openxmlformats.org/presentationml/2006/ole">
            <mc:AlternateContent xmlns:mc="http://schemas.openxmlformats.org/markup-compatibility/2006">
              <mc:Choice xmlns:v="urn:schemas-microsoft-com:vml" Requires="v">
                <p:oleObj spid="_x0000_s6401" name="Equation" r:id="rId5" imgW="5245100" imgH="431800" progId="Equation.3">
                  <p:embed/>
                </p:oleObj>
              </mc:Choice>
              <mc:Fallback>
                <p:oleObj name="Equation" r:id="rId5" imgW="5245100" imgH="431800" progId="Equation.3">
                  <p:embed/>
                  <p:pic>
                    <p:nvPicPr>
                      <p:cNvPr id="0" name=""/>
                      <p:cNvPicPr/>
                      <p:nvPr/>
                    </p:nvPicPr>
                    <p:blipFill>
                      <a:blip r:embed="rId6"/>
                      <a:stretch>
                        <a:fillRect/>
                      </a:stretch>
                    </p:blipFill>
                    <p:spPr>
                      <a:xfrm>
                        <a:off x="137618" y="2137833"/>
                        <a:ext cx="8896105" cy="732367"/>
                      </a:xfrm>
                      <a:prstGeom prst="rect">
                        <a:avLst/>
                      </a:prstGeom>
                    </p:spPr>
                  </p:pic>
                </p:oleObj>
              </mc:Fallback>
            </mc:AlternateContent>
          </a:graphicData>
        </a:graphic>
      </p:graphicFrame>
      <p:sp>
        <p:nvSpPr>
          <p:cNvPr id="4" name="Ovale 3"/>
          <p:cNvSpPr/>
          <p:nvPr/>
        </p:nvSpPr>
        <p:spPr>
          <a:xfrm>
            <a:off x="745068" y="1900766"/>
            <a:ext cx="1032934" cy="111336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e 6"/>
          <p:cNvSpPr/>
          <p:nvPr/>
        </p:nvSpPr>
        <p:spPr>
          <a:xfrm>
            <a:off x="5317067" y="1900766"/>
            <a:ext cx="1185333" cy="111336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2" name="Immagine 1"/>
          <p:cNvPicPr>
            <a:picLocks noChangeAspect="1"/>
          </p:cNvPicPr>
          <p:nvPr/>
        </p:nvPicPr>
        <p:blipFill>
          <a:blip r:embed="rId7"/>
          <a:stretch>
            <a:fillRect/>
          </a:stretch>
        </p:blipFill>
        <p:spPr>
          <a:xfrm>
            <a:off x="1003300" y="38100"/>
            <a:ext cx="3672776" cy="1828800"/>
          </a:xfrm>
          <a:prstGeom prst="rect">
            <a:avLst/>
          </a:prstGeom>
        </p:spPr>
      </p:pic>
      <p:cxnSp>
        <p:nvCxnSpPr>
          <p:cNvPr id="5" name="Connettore 2 4"/>
          <p:cNvCxnSpPr/>
          <p:nvPr/>
        </p:nvCxnSpPr>
        <p:spPr>
          <a:xfrm flipV="1">
            <a:off x="1562100" y="596900"/>
            <a:ext cx="215902" cy="1320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Connettore 2 9"/>
          <p:cNvCxnSpPr/>
          <p:nvPr/>
        </p:nvCxnSpPr>
        <p:spPr>
          <a:xfrm flipV="1">
            <a:off x="2324100" y="596900"/>
            <a:ext cx="1092200" cy="165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Connettore 2 11"/>
          <p:cNvCxnSpPr>
            <a:stCxn id="7" idx="1"/>
          </p:cNvCxnSpPr>
          <p:nvPr/>
        </p:nvCxnSpPr>
        <p:spPr>
          <a:xfrm flipH="1" flipV="1">
            <a:off x="1282700" y="698500"/>
            <a:ext cx="4207955" cy="1365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CasellaDiTesto 12"/>
          <p:cNvSpPr txBox="1"/>
          <p:nvPr/>
        </p:nvSpPr>
        <p:spPr>
          <a:xfrm>
            <a:off x="469900" y="3416300"/>
            <a:ext cx="4119299" cy="369332"/>
          </a:xfrm>
          <a:prstGeom prst="rect">
            <a:avLst/>
          </a:prstGeom>
          <a:noFill/>
          <a:ln>
            <a:solidFill>
              <a:srgbClr val="000000"/>
            </a:solidFill>
          </a:ln>
        </p:spPr>
        <p:txBody>
          <a:bodyPr wrap="none" rtlCol="0">
            <a:spAutoFit/>
          </a:bodyPr>
          <a:lstStyle/>
          <a:p>
            <a:r>
              <a:rPr lang="it-IT"/>
              <a:t>Corrente nel divisore di corrente = 1,6 mA</a:t>
            </a:r>
          </a:p>
        </p:txBody>
      </p:sp>
      <p:pic>
        <p:nvPicPr>
          <p:cNvPr id="15" name="Immagine 14"/>
          <p:cNvPicPr>
            <a:picLocks noChangeAspect="1"/>
          </p:cNvPicPr>
          <p:nvPr/>
        </p:nvPicPr>
        <p:blipFill>
          <a:blip r:embed="rId8"/>
          <a:stretch>
            <a:fillRect/>
          </a:stretch>
        </p:blipFill>
        <p:spPr>
          <a:xfrm>
            <a:off x="4952999" y="3136900"/>
            <a:ext cx="3806825" cy="1140808"/>
          </a:xfrm>
          <a:prstGeom prst="rect">
            <a:avLst/>
          </a:prstGeom>
          <a:ln>
            <a:solidFill>
              <a:srgbClr val="000000"/>
            </a:solidFill>
          </a:ln>
        </p:spPr>
      </p:pic>
      <p:cxnSp>
        <p:nvCxnSpPr>
          <p:cNvPr id="17" name="Connettore 2 16"/>
          <p:cNvCxnSpPr/>
          <p:nvPr/>
        </p:nvCxnSpPr>
        <p:spPr>
          <a:xfrm>
            <a:off x="6502400" y="2654300"/>
            <a:ext cx="165100" cy="609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ttangolo 17"/>
          <p:cNvSpPr/>
          <p:nvPr/>
        </p:nvSpPr>
        <p:spPr>
          <a:xfrm>
            <a:off x="5490655" y="4876800"/>
            <a:ext cx="1291145" cy="29633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2" name="Connettore 2 21"/>
          <p:cNvCxnSpPr/>
          <p:nvPr/>
        </p:nvCxnSpPr>
        <p:spPr>
          <a:xfrm flipH="1" flipV="1">
            <a:off x="5613400" y="3746500"/>
            <a:ext cx="114300" cy="11303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23" name="Oggetto 22"/>
          <p:cNvGraphicFramePr>
            <a:graphicFrameLocks noChangeAspect="1"/>
          </p:cNvGraphicFramePr>
          <p:nvPr>
            <p:extLst>
              <p:ext uri="{D42A27DB-BD31-4B8C-83A1-F6EECF244321}">
                <p14:modId xmlns:p14="http://schemas.microsoft.com/office/powerpoint/2010/main" val="3942674693"/>
              </p:ext>
            </p:extLst>
          </p:nvPr>
        </p:nvGraphicFramePr>
        <p:xfrm>
          <a:off x="357717" y="5530850"/>
          <a:ext cx="1526615" cy="425450"/>
        </p:xfrm>
        <a:graphic>
          <a:graphicData uri="http://schemas.openxmlformats.org/presentationml/2006/ole">
            <mc:AlternateContent xmlns:mc="http://schemas.openxmlformats.org/markup-compatibility/2006">
              <mc:Choice xmlns:v="urn:schemas-microsoft-com:vml" Requires="v">
                <p:oleObj spid="_x0000_s6402" name="Equation" r:id="rId9" imgW="774700" imgH="215900" progId="Equation.3">
                  <p:embed/>
                </p:oleObj>
              </mc:Choice>
              <mc:Fallback>
                <p:oleObj name="Equation" r:id="rId9" imgW="774700" imgH="215900" progId="Equation.3">
                  <p:embed/>
                  <p:pic>
                    <p:nvPicPr>
                      <p:cNvPr id="0" name=""/>
                      <p:cNvPicPr/>
                      <p:nvPr/>
                    </p:nvPicPr>
                    <p:blipFill>
                      <a:blip r:embed="rId10"/>
                      <a:stretch>
                        <a:fillRect/>
                      </a:stretch>
                    </p:blipFill>
                    <p:spPr>
                      <a:xfrm>
                        <a:off x="357717" y="5530850"/>
                        <a:ext cx="1526615" cy="425450"/>
                      </a:xfrm>
                      <a:prstGeom prst="rect">
                        <a:avLst/>
                      </a:prstGeom>
                    </p:spPr>
                  </p:pic>
                </p:oleObj>
              </mc:Fallback>
            </mc:AlternateContent>
          </a:graphicData>
        </a:graphic>
      </p:graphicFrame>
      <p:graphicFrame>
        <p:nvGraphicFramePr>
          <p:cNvPr id="24" name="Oggetto 23"/>
          <p:cNvGraphicFramePr>
            <a:graphicFrameLocks noChangeAspect="1"/>
          </p:cNvGraphicFramePr>
          <p:nvPr>
            <p:extLst>
              <p:ext uri="{D42A27DB-BD31-4B8C-83A1-F6EECF244321}">
                <p14:modId xmlns:p14="http://schemas.microsoft.com/office/powerpoint/2010/main" val="1075182550"/>
              </p:ext>
            </p:extLst>
          </p:nvPr>
        </p:nvGraphicFramePr>
        <p:xfrm>
          <a:off x="2120899" y="5378450"/>
          <a:ext cx="2743199" cy="685800"/>
        </p:xfrm>
        <a:graphic>
          <a:graphicData uri="http://schemas.openxmlformats.org/presentationml/2006/ole">
            <mc:AlternateContent xmlns:mc="http://schemas.openxmlformats.org/markup-compatibility/2006">
              <mc:Choice xmlns:v="urn:schemas-microsoft-com:vml" Requires="v">
                <p:oleObj spid="_x0000_s6403" name="Equation" r:id="rId11" imgW="1574800" imgH="393700" progId="Equation.3">
                  <p:embed/>
                </p:oleObj>
              </mc:Choice>
              <mc:Fallback>
                <p:oleObj name="Equation" r:id="rId11" imgW="1574800" imgH="393700" progId="Equation.3">
                  <p:embed/>
                  <p:pic>
                    <p:nvPicPr>
                      <p:cNvPr id="0" name=""/>
                      <p:cNvPicPr/>
                      <p:nvPr/>
                    </p:nvPicPr>
                    <p:blipFill>
                      <a:blip r:embed="rId12"/>
                      <a:stretch>
                        <a:fillRect/>
                      </a:stretch>
                    </p:blipFill>
                    <p:spPr>
                      <a:xfrm>
                        <a:off x="2120899" y="5378450"/>
                        <a:ext cx="2743199" cy="685800"/>
                      </a:xfrm>
                      <a:prstGeom prst="rect">
                        <a:avLst/>
                      </a:prstGeom>
                    </p:spPr>
                  </p:pic>
                </p:oleObj>
              </mc:Fallback>
            </mc:AlternateContent>
          </a:graphicData>
        </a:graphic>
      </p:graphicFrame>
      <p:graphicFrame>
        <p:nvGraphicFramePr>
          <p:cNvPr id="25" name="Oggetto 24"/>
          <p:cNvGraphicFramePr>
            <a:graphicFrameLocks noChangeAspect="1"/>
          </p:cNvGraphicFramePr>
          <p:nvPr>
            <p:extLst>
              <p:ext uri="{D42A27DB-BD31-4B8C-83A1-F6EECF244321}">
                <p14:modId xmlns:p14="http://schemas.microsoft.com/office/powerpoint/2010/main" val="1187061088"/>
              </p:ext>
            </p:extLst>
          </p:nvPr>
        </p:nvGraphicFramePr>
        <p:xfrm>
          <a:off x="387350" y="6172200"/>
          <a:ext cx="1309688" cy="381000"/>
        </p:xfrm>
        <a:graphic>
          <a:graphicData uri="http://schemas.openxmlformats.org/presentationml/2006/ole">
            <mc:AlternateContent xmlns:mc="http://schemas.openxmlformats.org/markup-compatibility/2006">
              <mc:Choice xmlns:v="urn:schemas-microsoft-com:vml" Requires="v">
                <p:oleObj spid="_x0000_s6404" name="Equation" r:id="rId13" imgW="698500" imgH="203200" progId="Equation.3">
                  <p:embed/>
                </p:oleObj>
              </mc:Choice>
              <mc:Fallback>
                <p:oleObj name="Equation" r:id="rId13" imgW="698500" imgH="203200" progId="Equation.3">
                  <p:embed/>
                  <p:pic>
                    <p:nvPicPr>
                      <p:cNvPr id="0" name=""/>
                      <p:cNvPicPr/>
                      <p:nvPr/>
                    </p:nvPicPr>
                    <p:blipFill>
                      <a:blip r:embed="rId14"/>
                      <a:stretch>
                        <a:fillRect/>
                      </a:stretch>
                    </p:blipFill>
                    <p:spPr>
                      <a:xfrm>
                        <a:off x="387350" y="6172200"/>
                        <a:ext cx="1309688" cy="381000"/>
                      </a:xfrm>
                      <a:prstGeom prst="rect">
                        <a:avLst/>
                      </a:prstGeom>
                    </p:spPr>
                  </p:pic>
                </p:oleObj>
              </mc:Fallback>
            </mc:AlternateContent>
          </a:graphicData>
        </a:graphic>
      </p:graphicFrame>
      <p:graphicFrame>
        <p:nvGraphicFramePr>
          <p:cNvPr id="26" name="Oggetto 25"/>
          <p:cNvGraphicFramePr>
            <a:graphicFrameLocks noChangeAspect="1"/>
          </p:cNvGraphicFramePr>
          <p:nvPr>
            <p:extLst>
              <p:ext uri="{D42A27DB-BD31-4B8C-83A1-F6EECF244321}">
                <p14:modId xmlns:p14="http://schemas.microsoft.com/office/powerpoint/2010/main" val="1669636435"/>
              </p:ext>
            </p:extLst>
          </p:nvPr>
        </p:nvGraphicFramePr>
        <p:xfrm>
          <a:off x="1898649" y="6178550"/>
          <a:ext cx="1253191" cy="387350"/>
        </p:xfrm>
        <a:graphic>
          <a:graphicData uri="http://schemas.openxmlformats.org/presentationml/2006/ole">
            <mc:AlternateContent xmlns:mc="http://schemas.openxmlformats.org/markup-compatibility/2006">
              <mc:Choice xmlns:v="urn:schemas-microsoft-com:vml" Requires="v">
                <p:oleObj spid="_x0000_s6405" name="Equation" r:id="rId15" imgW="698500" imgH="215900" progId="Equation.3">
                  <p:embed/>
                </p:oleObj>
              </mc:Choice>
              <mc:Fallback>
                <p:oleObj name="Equation" r:id="rId15" imgW="698500" imgH="215900" progId="Equation.3">
                  <p:embed/>
                  <p:pic>
                    <p:nvPicPr>
                      <p:cNvPr id="0" name=""/>
                      <p:cNvPicPr/>
                      <p:nvPr/>
                    </p:nvPicPr>
                    <p:blipFill>
                      <a:blip r:embed="rId16"/>
                      <a:stretch>
                        <a:fillRect/>
                      </a:stretch>
                    </p:blipFill>
                    <p:spPr>
                      <a:xfrm>
                        <a:off x="1898649" y="6178550"/>
                        <a:ext cx="1253191" cy="387350"/>
                      </a:xfrm>
                      <a:prstGeom prst="rect">
                        <a:avLst/>
                      </a:prstGeom>
                    </p:spPr>
                  </p:pic>
                </p:oleObj>
              </mc:Fallback>
            </mc:AlternateContent>
          </a:graphicData>
        </a:graphic>
      </p:graphicFrame>
      <p:pic>
        <p:nvPicPr>
          <p:cNvPr id="31" name="Immagine 30"/>
          <p:cNvPicPr>
            <a:picLocks noChangeAspect="1"/>
          </p:cNvPicPr>
          <p:nvPr/>
        </p:nvPicPr>
        <p:blipFill>
          <a:blip r:embed="rId17"/>
          <a:stretch>
            <a:fillRect/>
          </a:stretch>
        </p:blipFill>
        <p:spPr>
          <a:xfrm>
            <a:off x="5092698" y="114299"/>
            <a:ext cx="3895726" cy="1716123"/>
          </a:xfrm>
          <a:prstGeom prst="rect">
            <a:avLst/>
          </a:prstGeom>
          <a:ln>
            <a:solidFill>
              <a:schemeClr val="tx1"/>
            </a:solidFill>
          </a:ln>
        </p:spPr>
      </p:pic>
      <p:sp>
        <p:nvSpPr>
          <p:cNvPr id="32" name="CasellaDiTesto 31"/>
          <p:cNvSpPr txBox="1"/>
          <p:nvPr/>
        </p:nvSpPr>
        <p:spPr>
          <a:xfrm>
            <a:off x="675216" y="3908376"/>
            <a:ext cx="3320290" cy="369332"/>
          </a:xfrm>
          <a:prstGeom prst="rect">
            <a:avLst/>
          </a:prstGeom>
          <a:noFill/>
        </p:spPr>
        <p:txBody>
          <a:bodyPr wrap="none" rtlCol="0">
            <a:spAutoFit/>
          </a:bodyPr>
          <a:lstStyle/>
          <a:p>
            <a:r>
              <a:rPr lang="it-IT" b="1">
                <a:solidFill>
                  <a:srgbClr val="FF0000"/>
                </a:solidFill>
              </a:rPr>
              <a:t>Utimi 3 stadi alla stessa tensione</a:t>
            </a:r>
          </a:p>
        </p:txBody>
      </p:sp>
      <p:graphicFrame>
        <p:nvGraphicFramePr>
          <p:cNvPr id="21" name="Object 2"/>
          <p:cNvGraphicFramePr>
            <a:graphicFrameLocks noChangeAspect="1"/>
          </p:cNvGraphicFramePr>
          <p:nvPr>
            <p:extLst>
              <p:ext uri="{D42A27DB-BD31-4B8C-83A1-F6EECF244321}">
                <p14:modId xmlns:p14="http://schemas.microsoft.com/office/powerpoint/2010/main" val="1087246916"/>
              </p:ext>
            </p:extLst>
          </p:nvPr>
        </p:nvGraphicFramePr>
        <p:xfrm>
          <a:off x="1835149" y="2758729"/>
          <a:ext cx="1581151" cy="321625"/>
        </p:xfrm>
        <a:graphic>
          <a:graphicData uri="http://schemas.openxmlformats.org/presentationml/2006/ole">
            <mc:AlternateContent xmlns:mc="http://schemas.openxmlformats.org/markup-compatibility/2006">
              <mc:Choice xmlns:v="urn:schemas-microsoft-com:vml" Requires="v">
                <p:oleObj spid="_x0000_s6406" name="Equation" r:id="rId18" imgW="952500" imgH="241300" progId="Equation.3">
                  <p:embed/>
                </p:oleObj>
              </mc:Choice>
              <mc:Fallback>
                <p:oleObj name="Equation" r:id="rId18" imgW="952500" imgH="241300" progId="Equation.3">
                  <p:embed/>
                  <p:pic>
                    <p:nvPicPr>
                      <p:cNvPr id="0" name=""/>
                      <p:cNvPicPr>
                        <a:picLocks noChangeAspect="1" noChangeArrowheads="1"/>
                      </p:cNvPicPr>
                      <p:nvPr/>
                    </p:nvPicPr>
                    <p:blipFill>
                      <a:blip r:embed="rId19"/>
                      <a:srcRect/>
                      <a:stretch>
                        <a:fillRect/>
                      </a:stretch>
                    </p:blipFill>
                    <p:spPr bwMode="auto">
                      <a:xfrm>
                        <a:off x="1835149" y="2758729"/>
                        <a:ext cx="1581151" cy="321625"/>
                      </a:xfrm>
                      <a:prstGeom prst="rect">
                        <a:avLst/>
                      </a:prstGeom>
                      <a:noFill/>
                      <a:ln>
                        <a:solidFill>
                          <a:schemeClr val="tx1"/>
                        </a:solidFill>
                      </a:ln>
                    </p:spPr>
                  </p:pic>
                </p:oleObj>
              </mc:Fallback>
            </mc:AlternateContent>
          </a:graphicData>
        </a:graphic>
      </p:graphicFrame>
    </p:spTree>
    <p:extLst>
      <p:ext uri="{BB962C8B-B14F-4D97-AF65-F5344CB8AC3E}">
        <p14:creationId xmlns:p14="http://schemas.microsoft.com/office/powerpoint/2010/main" val="3609672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0133" y="236435"/>
            <a:ext cx="8686800" cy="3477875"/>
          </a:xfrm>
          <a:prstGeom prst="rect">
            <a:avLst/>
          </a:prstGeom>
        </p:spPr>
        <p:txBody>
          <a:bodyPr wrap="square">
            <a:spAutoFit/>
          </a:bodyPr>
          <a:lstStyle/>
          <a:p>
            <a:pPr algn="just"/>
            <a:r>
              <a:rPr lang="it-IT" sz="2000" b="1"/>
              <a:t>Even under conditions where adequate countermeasures for pulse output linearity have been taken by use of </a:t>
            </a:r>
            <a:r>
              <a:rPr lang="it-IT" sz="2000" b="1" u="sng">
                <a:solidFill>
                  <a:srgbClr val="FF0000"/>
                </a:solidFill>
              </a:rPr>
              <a:t>decoupling capacitors</a:t>
            </a:r>
            <a:r>
              <a:rPr lang="it-IT" sz="2000" b="1"/>
              <a:t>, output saturation will occur at a certain level as the incident light is increased. This is caused by an </a:t>
            </a:r>
            <a:r>
              <a:rPr lang="it-IT" sz="2000" b="1" u="sng"/>
              <a:t>increase </a:t>
            </a:r>
            <a:r>
              <a:rPr lang="it-IT" sz="2000" b="1" u="sng">
                <a:solidFill>
                  <a:srgbClr val="FF0000"/>
                </a:solidFill>
              </a:rPr>
              <a:t>in the electron density between the electrodes</a:t>
            </a:r>
            <a:r>
              <a:rPr lang="it-IT" sz="2000" b="1"/>
              <a:t>, causing space charge effects which disturb the electron current. As a corrective action </a:t>
            </a:r>
            <a:r>
              <a:rPr lang="it-IT" sz="2000" b="1" u="sng"/>
              <a:t>to overcome space charge effects,</a:t>
            </a:r>
            <a:r>
              <a:rPr lang="it-IT" sz="2000" b="1"/>
              <a:t> </a:t>
            </a:r>
            <a:r>
              <a:rPr lang="it-IT" sz="2000" b="1" i="1" u="sng">
                <a:solidFill>
                  <a:srgbClr val="FF0000"/>
                </a:solidFill>
              </a:rPr>
              <a:t>the voltage applied to the last few stages, </a:t>
            </a:r>
            <a:r>
              <a:rPr lang="it-IT" sz="2000" b="1" i="1" u="sng"/>
              <a:t>where the electron density becomes high, </a:t>
            </a:r>
            <a:r>
              <a:rPr lang="it-IT" sz="2000" b="1"/>
              <a:t>should be set at a </a:t>
            </a:r>
            <a:r>
              <a:rPr lang="it-IT" sz="2000" b="1">
                <a:solidFill>
                  <a:srgbClr val="FF0000"/>
                </a:solidFill>
              </a:rPr>
              <a:t>higher value than the standard voltage distribution</a:t>
            </a:r>
            <a:r>
              <a:rPr lang="it-IT" sz="2000" b="1"/>
              <a:t> so that the </a:t>
            </a:r>
            <a:r>
              <a:rPr lang="it-IT" sz="2000" b="1" i="1" u="sng"/>
              <a:t>voltage gradient between those electrodes is enhanced.</a:t>
            </a:r>
            <a:r>
              <a:rPr lang="it-IT" sz="2000" b="1"/>
              <a:t> For this purpose, a </a:t>
            </a:r>
            <a:r>
              <a:rPr lang="it-IT" sz="2000" b="1" i="1" u="sng"/>
              <a:t>so-called tapered voltage-divider circuit </a:t>
            </a:r>
            <a:r>
              <a:rPr lang="it-IT" sz="2000" b="1"/>
              <a:t>is often employed, in which the interstage voltage is increased in the latter stages.  </a:t>
            </a:r>
          </a:p>
          <a:p>
            <a:pPr algn="just"/>
            <a:r>
              <a:rPr lang="it-IT" sz="2000" b="1"/>
              <a:t> </a:t>
            </a:r>
          </a:p>
        </p:txBody>
      </p:sp>
      <p:pic>
        <p:nvPicPr>
          <p:cNvPr id="3" name="Immagine 2"/>
          <p:cNvPicPr>
            <a:picLocks noChangeAspect="1"/>
          </p:cNvPicPr>
          <p:nvPr/>
        </p:nvPicPr>
        <p:blipFill>
          <a:blip r:embed="rId2"/>
          <a:stretch>
            <a:fillRect/>
          </a:stretch>
        </p:blipFill>
        <p:spPr>
          <a:xfrm>
            <a:off x="1453174" y="3556000"/>
            <a:ext cx="5743505" cy="2438280"/>
          </a:xfrm>
          <a:prstGeom prst="rect">
            <a:avLst/>
          </a:prstGeom>
        </p:spPr>
      </p:pic>
      <p:sp>
        <p:nvSpPr>
          <p:cNvPr id="4" name="Rettangolo 3"/>
          <p:cNvSpPr/>
          <p:nvPr/>
        </p:nvSpPr>
        <p:spPr>
          <a:xfrm>
            <a:off x="6231467" y="4417370"/>
            <a:ext cx="2675466" cy="1477328"/>
          </a:xfrm>
          <a:prstGeom prst="rect">
            <a:avLst/>
          </a:prstGeom>
          <a:ln>
            <a:solidFill>
              <a:schemeClr val="tx1"/>
            </a:solidFill>
          </a:ln>
        </p:spPr>
        <p:txBody>
          <a:bodyPr wrap="square">
            <a:spAutoFit/>
          </a:bodyPr>
          <a:lstStyle/>
          <a:p>
            <a:pPr algn="just"/>
            <a:r>
              <a:rPr lang="it-IT" b="1"/>
              <a:t>Pulse output linearity countermeasures using decoupling capacitors and tapered voltage-divider circuit</a:t>
            </a:r>
            <a:endParaRPr lang="it-IT"/>
          </a:p>
        </p:txBody>
      </p:sp>
    </p:spTree>
    <p:extLst>
      <p:ext uri="{BB962C8B-B14F-4D97-AF65-F5344CB8AC3E}">
        <p14:creationId xmlns:p14="http://schemas.microsoft.com/office/powerpoint/2010/main" val="1908121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2400" y="62637"/>
            <a:ext cx="8873067" cy="2031325"/>
          </a:xfrm>
          <a:prstGeom prst="rect">
            <a:avLst/>
          </a:prstGeom>
        </p:spPr>
        <p:txBody>
          <a:bodyPr wrap="square">
            <a:spAutoFit/>
          </a:bodyPr>
          <a:lstStyle/>
          <a:p>
            <a:r>
              <a:rPr lang="it-IT" b="1"/>
              <a:t>The voltage distribution ratio for </a:t>
            </a:r>
            <a:r>
              <a:rPr lang="it-IT" b="1">
                <a:solidFill>
                  <a:srgbClr val="FF0000"/>
                </a:solidFill>
              </a:rPr>
              <a:t>the latter stages near the anode is an important factor that determines the output linearity of a photomultiplier tube.</a:t>
            </a:r>
            <a:r>
              <a:rPr lang="it-IT" b="1"/>
              <a:t> </a:t>
            </a:r>
            <a:r>
              <a:rPr lang="it-IT" b="1" i="1" u="sng"/>
              <a:t>In contrast</a:t>
            </a:r>
            <a:r>
              <a:rPr lang="it-IT" b="1" i="1" u="sng">
                <a:solidFill>
                  <a:srgbClr val="FF0000"/>
                </a:solidFill>
              </a:rPr>
              <a:t>, the voltage distribution between the cathode</a:t>
            </a:r>
            <a:r>
              <a:rPr lang="it-IT" b="1" i="1" u="sng"/>
              <a:t>, focusing electrode and first dynode has an influence on the </a:t>
            </a:r>
            <a:r>
              <a:rPr lang="it-IT" b="1" i="1" u="sng">
                <a:solidFill>
                  <a:srgbClr val="FF0000"/>
                </a:solidFill>
              </a:rPr>
              <a:t>photoelectron collection efficiency </a:t>
            </a:r>
            <a:r>
              <a:rPr lang="it-IT" b="1" i="1" u="sng"/>
              <a:t>and </a:t>
            </a:r>
            <a:r>
              <a:rPr lang="it-IT" b="1" i="1" u="sng">
                <a:solidFill>
                  <a:srgbClr val="FF0000"/>
                </a:solidFill>
              </a:rPr>
              <a:t>the secondary emission ratio of the first dynode. </a:t>
            </a:r>
            <a:r>
              <a:rPr lang="it-IT" b="1"/>
              <a:t>These parameters are major factors in determining the output signal-to-noise ratio, pulse height dispersion in the single and multiple photon regions, and also </a:t>
            </a:r>
            <a:r>
              <a:rPr lang="it-IT" b="1">
                <a:solidFill>
                  <a:srgbClr val="FF0000"/>
                </a:solidFill>
              </a:rPr>
              <a:t>electron transit time spread </a:t>
            </a:r>
          </a:p>
        </p:txBody>
      </p:sp>
      <p:pic>
        <p:nvPicPr>
          <p:cNvPr id="3" name="Immagine 2"/>
          <p:cNvPicPr>
            <a:picLocks noChangeAspect="1"/>
          </p:cNvPicPr>
          <p:nvPr/>
        </p:nvPicPr>
        <p:blipFill>
          <a:blip r:embed="rId2"/>
          <a:stretch>
            <a:fillRect/>
          </a:stretch>
        </p:blipFill>
        <p:spPr>
          <a:xfrm>
            <a:off x="1949644" y="1930409"/>
            <a:ext cx="6131778" cy="2658533"/>
          </a:xfrm>
          <a:prstGeom prst="rect">
            <a:avLst/>
          </a:prstGeom>
        </p:spPr>
      </p:pic>
      <p:sp>
        <p:nvSpPr>
          <p:cNvPr id="4" name="Rettangolo 3"/>
          <p:cNvSpPr/>
          <p:nvPr/>
        </p:nvSpPr>
        <p:spPr>
          <a:xfrm>
            <a:off x="152399" y="4772960"/>
            <a:ext cx="8873067" cy="369332"/>
          </a:xfrm>
          <a:prstGeom prst="rect">
            <a:avLst/>
          </a:prstGeom>
        </p:spPr>
        <p:txBody>
          <a:bodyPr wrap="square">
            <a:spAutoFit/>
          </a:bodyPr>
          <a:lstStyle/>
          <a:p>
            <a:pPr algn="ctr"/>
            <a:r>
              <a:rPr lang="it-IT" b="1"/>
              <a:t>Voltage-divider circuit with tapered configurations at both the earlier and latter stages</a:t>
            </a:r>
            <a:endParaRPr lang="it-IT"/>
          </a:p>
        </p:txBody>
      </p:sp>
    </p:spTree>
    <p:extLst>
      <p:ext uri="{BB962C8B-B14F-4D97-AF65-F5344CB8AC3E}">
        <p14:creationId xmlns:p14="http://schemas.microsoft.com/office/powerpoint/2010/main" val="3850284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01799" y="2358167"/>
            <a:ext cx="4529667" cy="3566268"/>
          </a:xfrm>
          <a:prstGeom prst="rect">
            <a:avLst/>
          </a:prstGeom>
        </p:spPr>
      </p:pic>
      <p:sp>
        <p:nvSpPr>
          <p:cNvPr id="3" name="Rettangolo 2"/>
          <p:cNvSpPr/>
          <p:nvPr/>
        </p:nvSpPr>
        <p:spPr>
          <a:xfrm>
            <a:off x="2252128" y="6095203"/>
            <a:ext cx="4572000" cy="646331"/>
          </a:xfrm>
          <a:prstGeom prst="rect">
            <a:avLst/>
          </a:prstGeom>
        </p:spPr>
        <p:txBody>
          <a:bodyPr>
            <a:spAutoFit/>
          </a:bodyPr>
          <a:lstStyle/>
          <a:p>
            <a:r>
              <a:rPr lang="it-IT" b="1"/>
              <a:t>Linearity characteristic using a tapered and a normal voltage-divider circuit</a:t>
            </a:r>
            <a:endParaRPr lang="it-IT"/>
          </a:p>
        </p:txBody>
      </p:sp>
      <p:sp>
        <p:nvSpPr>
          <p:cNvPr id="4" name="Rettangolo 3"/>
          <p:cNvSpPr/>
          <p:nvPr/>
        </p:nvSpPr>
        <p:spPr>
          <a:xfrm>
            <a:off x="169333" y="145705"/>
            <a:ext cx="8805333" cy="2308324"/>
          </a:xfrm>
          <a:prstGeom prst="rect">
            <a:avLst/>
          </a:prstGeom>
        </p:spPr>
        <p:txBody>
          <a:bodyPr wrap="square">
            <a:spAutoFit/>
          </a:bodyPr>
          <a:lstStyle/>
          <a:p>
            <a:pPr algn="just"/>
            <a:r>
              <a:rPr lang="it-IT" b="1"/>
              <a:t>The </a:t>
            </a:r>
            <a:r>
              <a:rPr lang="it-IT" b="1">
                <a:solidFill>
                  <a:srgbClr val="FF0000"/>
                </a:solidFill>
              </a:rPr>
              <a:t>linearity can be improved </a:t>
            </a:r>
            <a:r>
              <a:rPr lang="it-IT" b="1"/>
              <a:t>by use "a tapered voltage-divider") designed </a:t>
            </a:r>
            <a:r>
              <a:rPr lang="it-IT" b="1">
                <a:solidFill>
                  <a:srgbClr val="FF0000"/>
                </a:solidFill>
              </a:rPr>
              <a:t>to increase the interstage voltages at the latter dynode stages. </a:t>
            </a:r>
          </a:p>
          <a:p>
            <a:pPr algn="just"/>
            <a:r>
              <a:rPr lang="it-IT" b="1"/>
              <a:t>Figure shows a comparison of pulse linearity characteristics measured with a tapered voltage-divider circuit versus that of a normal voltage divider circuit. It is obvious that pulse linearity is improved about 10 times by using the tapered voltage-divider circuit. </a:t>
            </a:r>
            <a:r>
              <a:rPr lang="it-IT" b="1" i="1" u="sng"/>
              <a:t>Note that </a:t>
            </a:r>
            <a:r>
              <a:rPr lang="it-IT" b="1" i="1" u="sng">
                <a:solidFill>
                  <a:srgbClr val="FF0000"/>
                </a:solidFill>
              </a:rPr>
              <a:t>when this type of tapered voltage-divider circuit is used</a:t>
            </a:r>
            <a:r>
              <a:rPr lang="it-IT" b="1" i="1" u="sng"/>
              <a:t>, the </a:t>
            </a:r>
            <a:r>
              <a:rPr lang="it-IT" b="1" i="1" u="sng">
                <a:solidFill>
                  <a:srgbClr val="FF0000"/>
                </a:solidFill>
              </a:rPr>
              <a:t>anode output lowers to about 1/3rd to 1/5th</a:t>
            </a:r>
            <a:r>
              <a:rPr lang="it-IT" b="1" i="1" u="sng"/>
              <a:t> in comparison with the normal voltage-divider anode output. </a:t>
            </a:r>
          </a:p>
        </p:txBody>
      </p:sp>
    </p:spTree>
    <p:extLst>
      <p:ext uri="{BB962C8B-B14F-4D97-AF65-F5344CB8AC3E}">
        <p14:creationId xmlns:p14="http://schemas.microsoft.com/office/powerpoint/2010/main" val="690970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4315" y="135483"/>
            <a:ext cx="8284618" cy="2442900"/>
          </a:xfrm>
          <a:prstGeom prst="rect">
            <a:avLst/>
          </a:prstGeom>
          <a:ln>
            <a:solidFill>
              <a:srgbClr val="000000"/>
            </a:solidFill>
          </a:ln>
        </p:spPr>
      </p:pic>
      <p:sp>
        <p:nvSpPr>
          <p:cNvPr id="3" name="Rettangolo 2"/>
          <p:cNvSpPr/>
          <p:nvPr/>
        </p:nvSpPr>
        <p:spPr>
          <a:xfrm>
            <a:off x="2501469" y="2155990"/>
            <a:ext cx="3934904" cy="369332"/>
          </a:xfrm>
          <a:prstGeom prst="rect">
            <a:avLst/>
          </a:prstGeom>
        </p:spPr>
        <p:txBody>
          <a:bodyPr wrap="none">
            <a:spAutoFit/>
          </a:bodyPr>
          <a:lstStyle/>
          <a:p>
            <a:r>
              <a:rPr lang="it-IT" b="1"/>
              <a:t>Voltage-divider circuit using transistors</a:t>
            </a:r>
            <a:endParaRPr lang="it-IT"/>
          </a:p>
        </p:txBody>
      </p:sp>
      <p:sp>
        <p:nvSpPr>
          <p:cNvPr id="4" name="Rettangolo 3"/>
          <p:cNvSpPr/>
          <p:nvPr/>
        </p:nvSpPr>
        <p:spPr>
          <a:xfrm>
            <a:off x="4859869" y="2779661"/>
            <a:ext cx="4111319" cy="3970318"/>
          </a:xfrm>
          <a:prstGeom prst="rect">
            <a:avLst/>
          </a:prstGeom>
          <a:ln>
            <a:solidFill>
              <a:schemeClr val="tx1"/>
            </a:solidFill>
          </a:ln>
        </p:spPr>
        <p:txBody>
          <a:bodyPr wrap="square">
            <a:spAutoFit/>
          </a:bodyPr>
          <a:lstStyle/>
          <a:p>
            <a:r>
              <a:rPr lang="it-IT"/>
              <a:t>The photoelectron current first flows into the first dynode, then secondary electrons flow through the successive dynodes and into the collector of each transistor</a:t>
            </a:r>
            <a:r>
              <a:rPr lang="it-IT" b="1">
                <a:solidFill>
                  <a:srgbClr val="FF0000"/>
                </a:solidFill>
              </a:rPr>
              <a:t>. As a result, the emitter potential of each transistor increases while the collector current decreases along with a decrease in the base current. </a:t>
            </a:r>
            <a:r>
              <a:rPr lang="it-IT"/>
              <a:t>At this point, the decrease in the collector current is nearly equal to the current flowing through the photomultiplier tube and accordingly, the transistors supply the current for the photomultiplier tube.</a:t>
            </a:r>
          </a:p>
        </p:txBody>
      </p:sp>
      <p:pic>
        <p:nvPicPr>
          <p:cNvPr id="6" name="Immagine 5"/>
          <p:cNvPicPr>
            <a:picLocks noChangeAspect="1"/>
          </p:cNvPicPr>
          <p:nvPr/>
        </p:nvPicPr>
        <p:blipFill>
          <a:blip r:embed="rId3"/>
          <a:stretch>
            <a:fillRect/>
          </a:stretch>
        </p:blipFill>
        <p:spPr>
          <a:xfrm>
            <a:off x="139703" y="2694996"/>
            <a:ext cx="4262964" cy="4070938"/>
          </a:xfrm>
          <a:prstGeom prst="rect">
            <a:avLst/>
          </a:prstGeom>
          <a:ln>
            <a:solidFill>
              <a:srgbClr val="000000"/>
            </a:solidFill>
          </a:ln>
        </p:spPr>
      </p:pic>
      <p:sp>
        <p:nvSpPr>
          <p:cNvPr id="7" name="CasellaDiTesto 6"/>
          <p:cNvSpPr txBox="1"/>
          <p:nvPr/>
        </p:nvSpPr>
        <p:spPr>
          <a:xfrm>
            <a:off x="3430492" y="5113867"/>
            <a:ext cx="778979" cy="584776"/>
          </a:xfrm>
          <a:prstGeom prst="rect">
            <a:avLst/>
          </a:prstGeom>
          <a:noFill/>
        </p:spPr>
        <p:txBody>
          <a:bodyPr wrap="none" rtlCol="0">
            <a:spAutoFit/>
          </a:bodyPr>
          <a:lstStyle/>
          <a:p>
            <a:pPr algn="ctr"/>
            <a:r>
              <a:rPr lang="it-IT" sz="1600" b="1">
                <a:solidFill>
                  <a:srgbClr val="FF0000"/>
                </a:solidFill>
              </a:rPr>
              <a:t>BJT</a:t>
            </a:r>
          </a:p>
          <a:p>
            <a:pPr algn="ctr"/>
            <a:r>
              <a:rPr lang="it-IT" sz="1600" b="1">
                <a:solidFill>
                  <a:srgbClr val="FF0000"/>
                </a:solidFill>
              </a:rPr>
              <a:t>divider</a:t>
            </a:r>
          </a:p>
        </p:txBody>
      </p:sp>
    </p:spTree>
    <p:extLst>
      <p:ext uri="{BB962C8B-B14F-4D97-AF65-F5344CB8AC3E}">
        <p14:creationId xmlns:p14="http://schemas.microsoft.com/office/powerpoint/2010/main" val="3700369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205672" y="235423"/>
            <a:ext cx="5504000" cy="1762719"/>
          </a:xfrm>
          <a:prstGeom prst="rect">
            <a:avLst/>
          </a:prstGeom>
          <a:ln>
            <a:solidFill>
              <a:schemeClr val="tx1"/>
            </a:solidFill>
          </a:ln>
        </p:spPr>
      </p:pic>
      <p:graphicFrame>
        <p:nvGraphicFramePr>
          <p:cNvPr id="3" name="Oggetto 2"/>
          <p:cNvGraphicFramePr>
            <a:graphicFrameLocks noChangeAspect="1"/>
          </p:cNvGraphicFramePr>
          <p:nvPr>
            <p:extLst>
              <p:ext uri="{D42A27DB-BD31-4B8C-83A1-F6EECF244321}">
                <p14:modId xmlns:p14="http://schemas.microsoft.com/office/powerpoint/2010/main" val="89399706"/>
              </p:ext>
            </p:extLst>
          </p:nvPr>
        </p:nvGraphicFramePr>
        <p:xfrm>
          <a:off x="6097792" y="471449"/>
          <a:ext cx="2131246" cy="814184"/>
        </p:xfrm>
        <a:graphic>
          <a:graphicData uri="http://schemas.openxmlformats.org/presentationml/2006/ole">
            <mc:AlternateContent xmlns:mc="http://schemas.openxmlformats.org/markup-compatibility/2006">
              <mc:Choice xmlns:v="urn:schemas-microsoft-com:vml" Requires="v">
                <p:oleObj spid="_x0000_s11301" name="Equation" r:id="rId4" imgW="1130300" imgH="431800" progId="Equation.3">
                  <p:embed/>
                </p:oleObj>
              </mc:Choice>
              <mc:Fallback>
                <p:oleObj name="Equation" r:id="rId4" imgW="1130300" imgH="431800" progId="Equation.3">
                  <p:embed/>
                  <p:pic>
                    <p:nvPicPr>
                      <p:cNvPr id="0" name=""/>
                      <p:cNvPicPr/>
                      <p:nvPr/>
                    </p:nvPicPr>
                    <p:blipFill>
                      <a:blip r:embed="rId5"/>
                      <a:stretch>
                        <a:fillRect/>
                      </a:stretch>
                    </p:blipFill>
                    <p:spPr>
                      <a:xfrm>
                        <a:off x="6097792" y="471449"/>
                        <a:ext cx="2131246" cy="814184"/>
                      </a:xfrm>
                      <a:prstGeom prst="rect">
                        <a:avLst/>
                      </a:prstGeom>
                    </p:spPr>
                  </p:pic>
                </p:oleObj>
              </mc:Fallback>
            </mc:AlternateContent>
          </a:graphicData>
        </a:graphic>
      </p:graphicFrame>
      <p:pic>
        <p:nvPicPr>
          <p:cNvPr id="4" name="Immagine 3"/>
          <p:cNvPicPr>
            <a:picLocks noChangeAspect="1"/>
          </p:cNvPicPr>
          <p:nvPr/>
        </p:nvPicPr>
        <p:blipFill>
          <a:blip r:embed="rId6"/>
          <a:stretch>
            <a:fillRect/>
          </a:stretch>
        </p:blipFill>
        <p:spPr>
          <a:xfrm>
            <a:off x="205672" y="2156499"/>
            <a:ext cx="3279232" cy="2929669"/>
          </a:xfrm>
          <a:prstGeom prst="rect">
            <a:avLst/>
          </a:prstGeom>
          <a:ln>
            <a:solidFill>
              <a:srgbClr val="000000"/>
            </a:solidFill>
          </a:ln>
        </p:spPr>
      </p:pic>
      <p:pic>
        <p:nvPicPr>
          <p:cNvPr id="5" name="Immagine 4"/>
          <p:cNvPicPr>
            <a:picLocks noChangeAspect="1"/>
          </p:cNvPicPr>
          <p:nvPr/>
        </p:nvPicPr>
        <p:blipFill>
          <a:blip r:embed="rId7"/>
          <a:stretch>
            <a:fillRect/>
          </a:stretch>
        </p:blipFill>
        <p:spPr>
          <a:xfrm>
            <a:off x="3660734" y="2187478"/>
            <a:ext cx="1739178" cy="1017255"/>
          </a:xfrm>
          <a:prstGeom prst="rect">
            <a:avLst/>
          </a:prstGeom>
          <a:ln>
            <a:solidFill>
              <a:srgbClr val="000000"/>
            </a:solidFill>
          </a:ln>
        </p:spPr>
      </p:pic>
      <p:pic>
        <p:nvPicPr>
          <p:cNvPr id="6" name="Immagine 5"/>
          <p:cNvPicPr>
            <a:picLocks noChangeAspect="1"/>
          </p:cNvPicPr>
          <p:nvPr/>
        </p:nvPicPr>
        <p:blipFill>
          <a:blip r:embed="rId8"/>
          <a:stretch>
            <a:fillRect/>
          </a:stretch>
        </p:blipFill>
        <p:spPr>
          <a:xfrm>
            <a:off x="3647371" y="3313160"/>
            <a:ext cx="2373493" cy="915490"/>
          </a:xfrm>
          <a:prstGeom prst="rect">
            <a:avLst/>
          </a:prstGeom>
          <a:ln>
            <a:solidFill>
              <a:srgbClr val="000000"/>
            </a:solidFill>
          </a:ln>
        </p:spPr>
      </p:pic>
      <p:pic>
        <p:nvPicPr>
          <p:cNvPr id="7" name="Immagine 6"/>
          <p:cNvPicPr>
            <a:picLocks noChangeAspect="1"/>
          </p:cNvPicPr>
          <p:nvPr/>
        </p:nvPicPr>
        <p:blipFill>
          <a:blip r:embed="rId9"/>
          <a:stretch>
            <a:fillRect/>
          </a:stretch>
        </p:blipFill>
        <p:spPr>
          <a:xfrm>
            <a:off x="195167" y="5328407"/>
            <a:ext cx="4499497" cy="1378569"/>
          </a:xfrm>
          <a:prstGeom prst="rect">
            <a:avLst/>
          </a:prstGeom>
          <a:ln>
            <a:solidFill>
              <a:srgbClr val="000000"/>
            </a:solidFill>
          </a:ln>
        </p:spPr>
      </p:pic>
      <p:pic>
        <p:nvPicPr>
          <p:cNvPr id="8" name="Immagine 7"/>
          <p:cNvPicPr>
            <a:picLocks noChangeAspect="1"/>
          </p:cNvPicPr>
          <p:nvPr/>
        </p:nvPicPr>
        <p:blipFill>
          <a:blip r:embed="rId10"/>
          <a:stretch>
            <a:fillRect/>
          </a:stretch>
        </p:blipFill>
        <p:spPr>
          <a:xfrm>
            <a:off x="4947815" y="5213258"/>
            <a:ext cx="4059556" cy="1524716"/>
          </a:xfrm>
          <a:prstGeom prst="rect">
            <a:avLst/>
          </a:prstGeom>
          <a:ln>
            <a:solidFill>
              <a:srgbClr val="000000"/>
            </a:solidFill>
          </a:ln>
        </p:spPr>
      </p:pic>
      <p:sp>
        <p:nvSpPr>
          <p:cNvPr id="9" name="CasellaDiTesto 8"/>
          <p:cNvSpPr txBox="1"/>
          <p:nvPr/>
        </p:nvSpPr>
        <p:spPr>
          <a:xfrm>
            <a:off x="6565900" y="2187478"/>
            <a:ext cx="2353905" cy="923330"/>
          </a:xfrm>
          <a:prstGeom prst="rect">
            <a:avLst/>
          </a:prstGeom>
          <a:noFill/>
          <a:ln>
            <a:solidFill>
              <a:schemeClr val="tx1"/>
            </a:solidFill>
          </a:ln>
        </p:spPr>
        <p:txBody>
          <a:bodyPr wrap="none" rtlCol="0">
            <a:spAutoFit/>
          </a:bodyPr>
          <a:lstStyle/>
          <a:p>
            <a:pPr algn="ctr"/>
            <a:r>
              <a:rPr lang="it-IT"/>
              <a:t>Fotomoltiplicatore</a:t>
            </a:r>
          </a:p>
          <a:p>
            <a:pPr algn="ctr"/>
            <a:r>
              <a:rPr lang="it-IT"/>
              <a:t>=</a:t>
            </a:r>
          </a:p>
          <a:p>
            <a:pPr algn="ctr"/>
            <a:r>
              <a:rPr lang="it-IT"/>
              <a:t>Generatore di corrente</a:t>
            </a:r>
          </a:p>
        </p:txBody>
      </p:sp>
    </p:spTree>
    <p:extLst>
      <p:ext uri="{BB962C8B-B14F-4D97-AF65-F5344CB8AC3E}">
        <p14:creationId xmlns:p14="http://schemas.microsoft.com/office/powerpoint/2010/main" val="288260588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1154</TotalTime>
  <Words>2702</Words>
  <Application>Microsoft Macintosh PowerPoint</Application>
  <PresentationFormat>Presentazione su schermo (4:3)</PresentationFormat>
  <Paragraphs>140</Paragraphs>
  <Slides>33</Slides>
  <Notes>1</Notes>
  <HiddenSlides>0</HiddenSlides>
  <MMClips>0</MMClips>
  <ScaleCrop>false</ScaleCrop>
  <HeadingPairs>
    <vt:vector size="6" baseType="variant">
      <vt:variant>
        <vt:lpstr>Tema</vt:lpstr>
      </vt:variant>
      <vt:variant>
        <vt:i4>2</vt:i4>
      </vt:variant>
      <vt:variant>
        <vt:lpstr>Server OLE incorporati</vt:lpstr>
      </vt:variant>
      <vt:variant>
        <vt:i4>1</vt:i4>
      </vt:variant>
      <vt:variant>
        <vt:lpstr>Titoli diapositive</vt:lpstr>
      </vt:variant>
      <vt:variant>
        <vt:i4>33</vt:i4>
      </vt:variant>
    </vt:vector>
  </HeadingPairs>
  <TitlesOfParts>
    <vt:vector size="36" baseType="lpstr">
      <vt:lpstr>Tema di Office</vt:lpstr>
      <vt:lpstr>1_Tema di Office</vt:lpstr>
      <vt:lpstr>Equation</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Guadagno</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Giancarlo Barbarino</dc:creator>
  <cp:lastModifiedBy>Giancarlo Barbarino</cp:lastModifiedBy>
  <cp:revision>66</cp:revision>
  <dcterms:created xsi:type="dcterms:W3CDTF">2014-01-14T18:46:29Z</dcterms:created>
  <dcterms:modified xsi:type="dcterms:W3CDTF">2015-04-28T07:32:10Z</dcterms:modified>
</cp:coreProperties>
</file>