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  <p:sldMasterId id="2147483702" r:id="rId3"/>
    <p:sldMasterId id="2147483714" r:id="rId4"/>
    <p:sldMasterId id="2147483726" r:id="rId5"/>
    <p:sldMasterId id="2147483768" r:id="rId6"/>
    <p:sldMasterId id="2147483781" r:id="rId7"/>
  </p:sldMasterIdLst>
  <p:notesMasterIdLst>
    <p:notesMasterId r:id="rId49"/>
  </p:notesMasterIdLst>
  <p:sldIdLst>
    <p:sldId id="265" r:id="rId8"/>
    <p:sldId id="275" r:id="rId9"/>
    <p:sldId id="274" r:id="rId10"/>
    <p:sldId id="272" r:id="rId11"/>
    <p:sldId id="273" r:id="rId12"/>
    <p:sldId id="304" r:id="rId13"/>
    <p:sldId id="368" r:id="rId14"/>
    <p:sldId id="369" r:id="rId15"/>
    <p:sldId id="370" r:id="rId16"/>
    <p:sldId id="276" r:id="rId17"/>
    <p:sldId id="277" r:id="rId18"/>
    <p:sldId id="290" r:id="rId19"/>
    <p:sldId id="331" r:id="rId20"/>
    <p:sldId id="330" r:id="rId21"/>
    <p:sldId id="365" r:id="rId22"/>
    <p:sldId id="332" r:id="rId23"/>
    <p:sldId id="366" r:id="rId24"/>
    <p:sldId id="367" r:id="rId25"/>
    <p:sldId id="281" r:id="rId26"/>
    <p:sldId id="280" r:id="rId27"/>
    <p:sldId id="371" r:id="rId28"/>
    <p:sldId id="285" r:id="rId29"/>
    <p:sldId id="282" r:id="rId30"/>
    <p:sldId id="283" r:id="rId31"/>
    <p:sldId id="284" r:id="rId32"/>
    <p:sldId id="286" r:id="rId33"/>
    <p:sldId id="293" r:id="rId34"/>
    <p:sldId id="287" r:id="rId35"/>
    <p:sldId id="288" r:id="rId36"/>
    <p:sldId id="334" r:id="rId37"/>
    <p:sldId id="289" r:id="rId38"/>
    <p:sldId id="291" r:id="rId39"/>
    <p:sldId id="294" r:id="rId40"/>
    <p:sldId id="296" r:id="rId41"/>
    <p:sldId id="352" r:id="rId42"/>
    <p:sldId id="353" r:id="rId43"/>
    <p:sldId id="354" r:id="rId44"/>
    <p:sldId id="298" r:id="rId45"/>
    <p:sldId id="299" r:id="rId46"/>
    <p:sldId id="300" r:id="rId47"/>
    <p:sldId id="301" r:id="rId48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619" autoAdjust="0"/>
  </p:normalViewPr>
  <p:slideViewPr>
    <p:cSldViewPr snapToGrid="0" snapToObjects="1">
      <p:cViewPr>
        <p:scale>
          <a:sx n="100" d="100"/>
          <a:sy n="100" d="100"/>
        </p:scale>
        <p:origin x="-584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10" d="100"/>
        <a:sy n="21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50" Type="http://schemas.openxmlformats.org/officeDocument/2006/relationships/printerSettings" Target="printerSettings/printerSettings1.bin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4" Type="http://schemas.openxmlformats.org/officeDocument/2006/relationships/image" Target="../media/image36.emf"/><Relationship Id="rId5" Type="http://schemas.openxmlformats.org/officeDocument/2006/relationships/image" Target="../media/image37.emf"/><Relationship Id="rId6" Type="http://schemas.openxmlformats.org/officeDocument/2006/relationships/image" Target="../media/image38.emf"/><Relationship Id="rId1" Type="http://schemas.openxmlformats.org/officeDocument/2006/relationships/image" Target="../media/image33.emf"/><Relationship Id="rId2" Type="http://schemas.openxmlformats.org/officeDocument/2006/relationships/image" Target="../media/image3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E05432-6674-DD44-A692-0A0C10948540}" type="datetimeFigureOut">
              <a:t>22/04/15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412E1C-418E-C34A-904D-019771A987B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7463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685817" indent="-263776"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5103" indent="-211021"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7145" indent="-211021"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899186" indent="-211021"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1227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3269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5310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87351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1EEDC06E-7552-B443-AF4C-F574708CED46}" type="slidenum">
              <a:rPr lang="en-US" sz="1200"/>
              <a:pPr eaLnBrk="1" hangingPunct="1">
                <a:defRPr/>
              </a:pPr>
              <a:t>11</a:t>
            </a:fld>
            <a:endParaRPr lang="en-US" sz="120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it-IT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8F1F42-898C-FF44-9EB0-ECE0D256EE1D}" type="slidenum">
              <a:rPr lang="en-GB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210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it-IT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B56850-F672-E644-BAB4-21AF7B1006BF}" type="slidenum">
              <a:rPr lang="en-GB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it-IT" smtClean="0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C126E6-FA25-E14C-B0C6-9B5C7AADEDA4}" type="slidenum">
              <a:rPr lang="en-GB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it-IT" smtClean="0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3740-54AC-7F48-A06E-526138FF04F4}" type="datetimeFigureOut">
              <a:t>22/04/15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FB23-BF0C-6E4F-B20F-26DF55DA5194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5210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3740-54AC-7F48-A06E-526138FF04F4}" type="datetimeFigureOut">
              <a:t>22/04/15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FB23-BF0C-6E4F-B20F-26DF55DA5194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6367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3740-54AC-7F48-A06E-526138FF04F4}" type="datetimeFigureOut">
              <a:t>22/04/15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FB23-BF0C-6E4F-B20F-26DF55DA5194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4696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3740-54AC-7F48-A06E-526138FF04F4}" type="datetimeFigureOut">
              <a:t>22/04/15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FB23-BF0C-6E4F-B20F-26DF55DA5194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4753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3740-54AC-7F48-A06E-526138FF04F4}" type="datetimeFigureOut">
              <a:t>22/04/15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FB23-BF0C-6E4F-B20F-26DF55DA5194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4545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3740-54AC-7F48-A06E-526138FF04F4}" type="datetimeFigureOut">
              <a:t>22/04/15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FB23-BF0C-6E4F-B20F-26DF55DA5194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946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3740-54AC-7F48-A06E-526138FF04F4}" type="datetimeFigureOut">
              <a:t>22/04/15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FB23-BF0C-6E4F-B20F-26DF55DA5194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4952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3740-54AC-7F48-A06E-526138FF04F4}" type="datetimeFigureOut">
              <a:t>22/04/15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FB23-BF0C-6E4F-B20F-26DF55DA5194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9327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3740-54AC-7F48-A06E-526138FF04F4}" type="datetimeFigureOut">
              <a:t>22/04/15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FB23-BF0C-6E4F-B20F-26DF55DA5194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1145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3740-54AC-7F48-A06E-526138FF04F4}" type="datetimeFigureOut">
              <a:t>22/04/15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FB23-BF0C-6E4F-B20F-26DF55DA5194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9211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3740-54AC-7F48-A06E-526138FF04F4}" type="datetimeFigureOut">
              <a:t>22/04/15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FB23-BF0C-6E4F-B20F-26DF55DA5194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97114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C13F9-B147-6F46-BB0A-A71BD253DC6A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2353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40450-8635-FD49-BE32-B060012E4486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6951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9D66CE-E9DD-AB40-8224-8217A763CD43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6199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80329-E3E1-4648-AEED-A9A70D4B1DBD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310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81CA5-B247-4446-9D27-BE0135F59901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5808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6165DB-D4CB-8B4D-9BB8-BEDE89CED981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3217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0D0F4-B5DE-8F4C-862C-B4A6ABD75F4A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1076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981D8E-307B-DF43-9125-0F8E84511983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9959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51C1F2-F2F3-684C-9FBB-E221D3A348E3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036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35D224-9DD7-FD4A-AE93-104652CA3C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282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75075E-CD34-ED43-8B69-38ED1EB845C5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4099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F6936C-BD2A-8A46-B143-9019F6DC4DBD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4646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3DAD8-4DA0-B642-A69C-6EF740C5ED39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590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7687C-5CC1-594A-AB70-2811808CDACA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4487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C36D43-1B40-204F-A9AF-C0BBCDE25F0F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9102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F1CB82-A0C6-F047-929A-4F7E911532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9207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it-IT" noProof="0" smtClean="0"/>
              <a:t>Fare clic per modificare lo stile del titolo</a:t>
            </a:r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charset="0"/>
              <a:buNone/>
              <a:defRPr sz="2800"/>
            </a:lvl1pPr>
          </a:lstStyle>
          <a:p>
            <a:pPr lvl="0"/>
            <a:r>
              <a:rPr lang="it-IT" noProof="0" smtClean="0"/>
              <a:t>Fare clic per modificare lo stile del sottotitolo dello schema</a:t>
            </a:r>
          </a:p>
        </p:txBody>
      </p:sp>
      <p:sp>
        <p:nvSpPr>
          <p:cNvPr id="205828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724C26"/>
              </a:solidFill>
              <a:latin typeface="Garamond"/>
            </a:endParaRPr>
          </a:p>
        </p:txBody>
      </p:sp>
      <p:sp>
        <p:nvSpPr>
          <p:cNvPr id="20582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it-IT">
                <a:solidFill>
                  <a:srgbClr val="724C26"/>
                </a:solidFill>
                <a:latin typeface="Garamond"/>
              </a:rPr>
              <a:t>Gianfranca De Rosa</a:t>
            </a:r>
          </a:p>
        </p:txBody>
      </p:sp>
      <p:sp>
        <p:nvSpPr>
          <p:cNvPr id="20583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3328C5B-1E45-D747-9D6C-3A4F01BC3D01}" type="slidenum">
              <a:rPr lang="it-IT">
                <a:solidFill>
                  <a:srgbClr val="724C26"/>
                </a:solidFill>
                <a:latin typeface="Garamond"/>
              </a:rPr>
              <a:pPr/>
              <a:t>‹n.›</a:t>
            </a:fld>
            <a:endParaRPr lang="it-IT">
              <a:solidFill>
                <a:srgbClr val="724C26"/>
              </a:solidFill>
              <a:latin typeface="Garamond"/>
            </a:endParaRPr>
          </a:p>
        </p:txBody>
      </p:sp>
      <p:sp>
        <p:nvSpPr>
          <p:cNvPr id="205831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724C26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205832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724C26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735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724C26"/>
              </a:solidFill>
              <a:latin typeface="Garamond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>
                <a:solidFill>
                  <a:srgbClr val="724C26"/>
                </a:solidFill>
                <a:latin typeface="Garamond"/>
              </a:rPr>
              <a:t>Gianfranca De Rosa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E50590-31EC-544D-B54C-42833FD22018}" type="slidenum">
              <a:rPr lang="it-IT">
                <a:solidFill>
                  <a:srgbClr val="724C26"/>
                </a:solidFill>
                <a:latin typeface="Garamond"/>
              </a:rPr>
              <a:pPr/>
              <a:t>‹n.›</a:t>
            </a:fld>
            <a:endParaRPr lang="it-IT">
              <a:solidFill>
                <a:srgbClr val="724C26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5829136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724C26"/>
              </a:solidFill>
              <a:latin typeface="Garamond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>
                <a:solidFill>
                  <a:srgbClr val="724C26"/>
                </a:solidFill>
                <a:latin typeface="Garamond"/>
              </a:rPr>
              <a:t>Gianfranca De Rosa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B8E0D8-27A1-5F4C-A496-8456B3DDD9E5}" type="slidenum">
              <a:rPr lang="it-IT">
                <a:solidFill>
                  <a:srgbClr val="724C26"/>
                </a:solidFill>
                <a:latin typeface="Garamond"/>
              </a:rPr>
              <a:pPr/>
              <a:t>‹n.›</a:t>
            </a:fld>
            <a:endParaRPr lang="it-IT">
              <a:solidFill>
                <a:srgbClr val="724C26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1036697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724C26"/>
              </a:solidFill>
              <a:latin typeface="Garamond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>
                <a:solidFill>
                  <a:srgbClr val="724C26"/>
                </a:solidFill>
                <a:latin typeface="Garamond"/>
              </a:rPr>
              <a:t>Gianfranca De Rosa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EE9F28-7FC5-104A-A855-E7FA2FD5AB1B}" type="slidenum">
              <a:rPr lang="it-IT">
                <a:solidFill>
                  <a:srgbClr val="724C26"/>
                </a:solidFill>
                <a:latin typeface="Garamond"/>
              </a:rPr>
              <a:pPr/>
              <a:t>‹n.›</a:t>
            </a:fld>
            <a:endParaRPr lang="it-IT">
              <a:solidFill>
                <a:srgbClr val="724C26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7725562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724C26"/>
              </a:solidFill>
              <a:latin typeface="Garamond"/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>
                <a:solidFill>
                  <a:srgbClr val="724C26"/>
                </a:solidFill>
                <a:latin typeface="Garamond"/>
              </a:rPr>
              <a:t>Gianfranca De Rosa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DF968F-E05C-1646-86D4-37C26610D2E6}" type="slidenum">
              <a:rPr lang="it-IT">
                <a:solidFill>
                  <a:srgbClr val="724C26"/>
                </a:solidFill>
                <a:latin typeface="Garamond"/>
              </a:rPr>
              <a:pPr/>
              <a:t>‹n.›</a:t>
            </a:fld>
            <a:endParaRPr lang="it-IT">
              <a:solidFill>
                <a:srgbClr val="724C26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2208180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724C26"/>
              </a:solidFill>
              <a:latin typeface="Garamond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>
                <a:solidFill>
                  <a:srgbClr val="724C26"/>
                </a:solidFill>
                <a:latin typeface="Garamond"/>
              </a:rPr>
              <a:t>Gianfranca De Rosa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07D99F-230B-E640-AED8-80619CFB1A1B}" type="slidenum">
              <a:rPr lang="it-IT">
                <a:solidFill>
                  <a:srgbClr val="724C26"/>
                </a:solidFill>
                <a:latin typeface="Garamond"/>
              </a:rPr>
              <a:pPr/>
              <a:t>‹n.›</a:t>
            </a:fld>
            <a:endParaRPr lang="it-IT">
              <a:solidFill>
                <a:srgbClr val="724C26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40031967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724C26"/>
              </a:solidFill>
              <a:latin typeface="Garamond"/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>
                <a:solidFill>
                  <a:srgbClr val="724C26"/>
                </a:solidFill>
                <a:latin typeface="Garamond"/>
              </a:rPr>
              <a:t>Gianfranca De Rosa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6CDB96-BA1D-8B4C-92E6-67ACC64FC867}" type="slidenum">
              <a:rPr lang="it-IT">
                <a:solidFill>
                  <a:srgbClr val="724C26"/>
                </a:solidFill>
                <a:latin typeface="Garamond"/>
              </a:rPr>
              <a:pPr/>
              <a:t>‹n.›</a:t>
            </a:fld>
            <a:endParaRPr lang="it-IT">
              <a:solidFill>
                <a:srgbClr val="724C26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40287763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724C26"/>
              </a:solidFill>
              <a:latin typeface="Garamond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>
                <a:solidFill>
                  <a:srgbClr val="724C26"/>
                </a:solidFill>
                <a:latin typeface="Garamond"/>
              </a:rPr>
              <a:t>Gianfranca De Rosa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BC132F-045F-0A41-9A51-2377A0FE59D6}" type="slidenum">
              <a:rPr lang="it-IT">
                <a:solidFill>
                  <a:srgbClr val="724C26"/>
                </a:solidFill>
                <a:latin typeface="Garamond"/>
              </a:rPr>
              <a:pPr/>
              <a:t>‹n.›</a:t>
            </a:fld>
            <a:endParaRPr lang="it-IT">
              <a:solidFill>
                <a:srgbClr val="724C26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79429528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724C26"/>
              </a:solidFill>
              <a:latin typeface="Garamond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>
                <a:solidFill>
                  <a:srgbClr val="724C26"/>
                </a:solidFill>
                <a:latin typeface="Garamond"/>
              </a:rPr>
              <a:t>Gianfranca De Rosa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613B81-D769-CC48-B529-C7348A30BE47}" type="slidenum">
              <a:rPr lang="it-IT">
                <a:solidFill>
                  <a:srgbClr val="724C26"/>
                </a:solidFill>
                <a:latin typeface="Garamond"/>
              </a:rPr>
              <a:pPr/>
              <a:t>‹n.›</a:t>
            </a:fld>
            <a:endParaRPr lang="it-IT">
              <a:solidFill>
                <a:srgbClr val="724C26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9980556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724C26"/>
              </a:solidFill>
              <a:latin typeface="Garamond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>
                <a:solidFill>
                  <a:srgbClr val="724C26"/>
                </a:solidFill>
                <a:latin typeface="Garamond"/>
              </a:rPr>
              <a:t>Gianfranca De Rosa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1FBA45-41CF-E747-9924-4F590BF766F8}" type="slidenum">
              <a:rPr lang="it-IT">
                <a:solidFill>
                  <a:srgbClr val="724C26"/>
                </a:solidFill>
                <a:latin typeface="Garamond"/>
              </a:rPr>
              <a:pPr/>
              <a:t>‹n.›</a:t>
            </a:fld>
            <a:endParaRPr lang="it-IT">
              <a:solidFill>
                <a:srgbClr val="724C26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2634501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724C26"/>
              </a:solidFill>
              <a:latin typeface="Garamond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>
                <a:solidFill>
                  <a:srgbClr val="724C26"/>
                </a:solidFill>
                <a:latin typeface="Garamond"/>
              </a:rPr>
              <a:t>Gianfranca De Rosa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520D16-7A4C-C548-B9AF-1EF665BC4421}" type="slidenum">
              <a:rPr lang="it-IT">
                <a:solidFill>
                  <a:srgbClr val="724C26"/>
                </a:solidFill>
                <a:latin typeface="Garamond"/>
              </a:rPr>
              <a:pPr/>
              <a:t>‹n.›</a:t>
            </a:fld>
            <a:endParaRPr lang="it-IT">
              <a:solidFill>
                <a:srgbClr val="724C26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4114154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it-IT" noProof="0" smtClean="0"/>
              <a:t>Fare clic per modificare lo stile del titolo</a:t>
            </a:r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charset="0"/>
              <a:buNone/>
              <a:defRPr sz="2800"/>
            </a:lvl1pPr>
          </a:lstStyle>
          <a:p>
            <a:pPr lvl="0"/>
            <a:r>
              <a:rPr lang="it-IT" noProof="0" smtClean="0"/>
              <a:t>Fare clic per modificare lo stile del sottotitolo dello schema</a:t>
            </a:r>
          </a:p>
        </p:txBody>
      </p:sp>
      <p:sp>
        <p:nvSpPr>
          <p:cNvPr id="205828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724C26"/>
              </a:solidFill>
              <a:latin typeface="Garamond"/>
            </a:endParaRPr>
          </a:p>
        </p:txBody>
      </p:sp>
      <p:sp>
        <p:nvSpPr>
          <p:cNvPr id="20582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it-IT">
                <a:solidFill>
                  <a:srgbClr val="724C26"/>
                </a:solidFill>
                <a:latin typeface="Garamond"/>
              </a:rPr>
              <a:t>Gianfranca De Rosa</a:t>
            </a:r>
          </a:p>
        </p:txBody>
      </p:sp>
      <p:sp>
        <p:nvSpPr>
          <p:cNvPr id="20583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3328C5B-1E45-D747-9D6C-3A4F01BC3D01}" type="slidenum">
              <a:rPr lang="it-IT">
                <a:solidFill>
                  <a:srgbClr val="724C26"/>
                </a:solidFill>
                <a:latin typeface="Garamond"/>
              </a:rPr>
              <a:pPr/>
              <a:t>‹n.›</a:t>
            </a:fld>
            <a:endParaRPr lang="it-IT">
              <a:solidFill>
                <a:srgbClr val="724C26"/>
              </a:solidFill>
              <a:latin typeface="Garamond"/>
            </a:endParaRPr>
          </a:p>
        </p:txBody>
      </p:sp>
      <p:sp>
        <p:nvSpPr>
          <p:cNvPr id="205831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724C26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205832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724C26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163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724C26"/>
              </a:solidFill>
              <a:latin typeface="Garamond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>
                <a:solidFill>
                  <a:srgbClr val="724C26"/>
                </a:solidFill>
                <a:latin typeface="Garamond"/>
              </a:rPr>
              <a:t>Gianfranca De Rosa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E50590-31EC-544D-B54C-42833FD22018}" type="slidenum">
              <a:rPr lang="it-IT">
                <a:solidFill>
                  <a:srgbClr val="724C26"/>
                </a:solidFill>
                <a:latin typeface="Garamond"/>
              </a:rPr>
              <a:pPr/>
              <a:t>‹n.›</a:t>
            </a:fld>
            <a:endParaRPr lang="it-IT">
              <a:solidFill>
                <a:srgbClr val="724C26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9038797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724C26"/>
              </a:solidFill>
              <a:latin typeface="Garamond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>
                <a:solidFill>
                  <a:srgbClr val="724C26"/>
                </a:solidFill>
                <a:latin typeface="Garamond"/>
              </a:rPr>
              <a:t>Gianfranca De Rosa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B8E0D8-27A1-5F4C-A496-8456B3DDD9E5}" type="slidenum">
              <a:rPr lang="it-IT">
                <a:solidFill>
                  <a:srgbClr val="724C26"/>
                </a:solidFill>
                <a:latin typeface="Garamond"/>
              </a:rPr>
              <a:pPr/>
              <a:t>‹n.›</a:t>
            </a:fld>
            <a:endParaRPr lang="it-IT">
              <a:solidFill>
                <a:srgbClr val="724C26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1750348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724C26"/>
              </a:solidFill>
              <a:latin typeface="Garamond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>
                <a:solidFill>
                  <a:srgbClr val="724C26"/>
                </a:solidFill>
                <a:latin typeface="Garamond"/>
              </a:rPr>
              <a:t>Gianfranca De Rosa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EE9F28-7FC5-104A-A855-E7FA2FD5AB1B}" type="slidenum">
              <a:rPr lang="it-IT">
                <a:solidFill>
                  <a:srgbClr val="724C26"/>
                </a:solidFill>
                <a:latin typeface="Garamond"/>
              </a:rPr>
              <a:pPr/>
              <a:t>‹n.›</a:t>
            </a:fld>
            <a:endParaRPr lang="it-IT">
              <a:solidFill>
                <a:srgbClr val="724C26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1542677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724C26"/>
              </a:solidFill>
              <a:latin typeface="Garamond"/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>
                <a:solidFill>
                  <a:srgbClr val="724C26"/>
                </a:solidFill>
                <a:latin typeface="Garamond"/>
              </a:rPr>
              <a:t>Gianfranca De Rosa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DF968F-E05C-1646-86D4-37C26610D2E6}" type="slidenum">
              <a:rPr lang="it-IT">
                <a:solidFill>
                  <a:srgbClr val="724C26"/>
                </a:solidFill>
                <a:latin typeface="Garamond"/>
              </a:rPr>
              <a:pPr/>
              <a:t>‹n.›</a:t>
            </a:fld>
            <a:endParaRPr lang="it-IT">
              <a:solidFill>
                <a:srgbClr val="724C26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9917589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724C26"/>
              </a:solidFill>
              <a:latin typeface="Garamond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>
                <a:solidFill>
                  <a:srgbClr val="724C26"/>
                </a:solidFill>
                <a:latin typeface="Garamond"/>
              </a:rPr>
              <a:t>Gianfranca De Rosa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07D99F-230B-E640-AED8-80619CFB1A1B}" type="slidenum">
              <a:rPr lang="it-IT">
                <a:solidFill>
                  <a:srgbClr val="724C26"/>
                </a:solidFill>
                <a:latin typeface="Garamond"/>
              </a:rPr>
              <a:pPr/>
              <a:t>‹n.›</a:t>
            </a:fld>
            <a:endParaRPr lang="it-IT">
              <a:solidFill>
                <a:srgbClr val="724C26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07772325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724C26"/>
              </a:solidFill>
              <a:latin typeface="Garamond"/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>
                <a:solidFill>
                  <a:srgbClr val="724C26"/>
                </a:solidFill>
                <a:latin typeface="Garamond"/>
              </a:rPr>
              <a:t>Gianfranca De Rosa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6CDB96-BA1D-8B4C-92E6-67ACC64FC867}" type="slidenum">
              <a:rPr lang="it-IT">
                <a:solidFill>
                  <a:srgbClr val="724C26"/>
                </a:solidFill>
                <a:latin typeface="Garamond"/>
              </a:rPr>
              <a:pPr/>
              <a:t>‹n.›</a:t>
            </a:fld>
            <a:endParaRPr lang="it-IT">
              <a:solidFill>
                <a:srgbClr val="724C26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65141199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724C26"/>
              </a:solidFill>
              <a:latin typeface="Garamond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>
                <a:solidFill>
                  <a:srgbClr val="724C26"/>
                </a:solidFill>
                <a:latin typeface="Garamond"/>
              </a:rPr>
              <a:t>Gianfranca De Rosa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BC132F-045F-0A41-9A51-2377A0FE59D6}" type="slidenum">
              <a:rPr lang="it-IT">
                <a:solidFill>
                  <a:srgbClr val="724C26"/>
                </a:solidFill>
                <a:latin typeface="Garamond"/>
              </a:rPr>
              <a:pPr/>
              <a:t>‹n.›</a:t>
            </a:fld>
            <a:endParaRPr lang="it-IT">
              <a:solidFill>
                <a:srgbClr val="724C26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42425073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724C26"/>
              </a:solidFill>
              <a:latin typeface="Garamond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>
                <a:solidFill>
                  <a:srgbClr val="724C26"/>
                </a:solidFill>
                <a:latin typeface="Garamond"/>
              </a:rPr>
              <a:t>Gianfranca De Rosa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613B81-D769-CC48-B529-C7348A30BE47}" type="slidenum">
              <a:rPr lang="it-IT">
                <a:solidFill>
                  <a:srgbClr val="724C26"/>
                </a:solidFill>
                <a:latin typeface="Garamond"/>
              </a:rPr>
              <a:pPr/>
              <a:t>‹n.›</a:t>
            </a:fld>
            <a:endParaRPr lang="it-IT">
              <a:solidFill>
                <a:srgbClr val="724C26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7653794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724C26"/>
              </a:solidFill>
              <a:latin typeface="Garamond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>
                <a:solidFill>
                  <a:srgbClr val="724C26"/>
                </a:solidFill>
                <a:latin typeface="Garamond"/>
              </a:rPr>
              <a:t>Gianfranca De Rosa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1FBA45-41CF-E747-9924-4F590BF766F8}" type="slidenum">
              <a:rPr lang="it-IT">
                <a:solidFill>
                  <a:srgbClr val="724C26"/>
                </a:solidFill>
                <a:latin typeface="Garamond"/>
              </a:rPr>
              <a:pPr/>
              <a:t>‹n.›</a:t>
            </a:fld>
            <a:endParaRPr lang="it-IT">
              <a:solidFill>
                <a:srgbClr val="724C26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7250763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724C26"/>
              </a:solidFill>
              <a:latin typeface="Garamond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>
                <a:solidFill>
                  <a:srgbClr val="724C26"/>
                </a:solidFill>
                <a:latin typeface="Garamond"/>
              </a:rPr>
              <a:t>Gianfranca De Rosa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520D16-7A4C-C548-B9AF-1EF665BC4421}" type="slidenum">
              <a:rPr lang="it-IT">
                <a:solidFill>
                  <a:srgbClr val="724C26"/>
                </a:solidFill>
                <a:latin typeface="Garamond"/>
              </a:rPr>
              <a:pPr/>
              <a:t>‹n.›</a:t>
            </a:fld>
            <a:endParaRPr lang="it-IT">
              <a:solidFill>
                <a:srgbClr val="724C26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74421542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35843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44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45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4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47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4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4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50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5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52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5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54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5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56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57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58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5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60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6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62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63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64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6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66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67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6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69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7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71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72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73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74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75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76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77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78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35879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35880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>
                  <a:solidFill>
                    <a:srgbClr val="FFFFFF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5881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>
                  <a:solidFill>
                    <a:srgbClr val="FFFFFF"/>
                  </a:solidFill>
                  <a:latin typeface="Arial" charset="0"/>
                  <a:ea typeface="ＭＳ Ｐゴシック" charset="0"/>
                </a:endParaRPr>
              </a:p>
            </p:txBody>
          </p:sp>
        </p:grpSp>
      </p:grpSp>
      <p:sp>
        <p:nvSpPr>
          <p:cNvPr id="3588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it-IT" noProof="0" smtClean="0"/>
              <a:t>Fare clic per modificare lo stile del titolo</a:t>
            </a:r>
          </a:p>
        </p:txBody>
      </p:sp>
      <p:sp>
        <p:nvSpPr>
          <p:cNvPr id="3588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charset="0"/>
              <a:buNone/>
              <a:defRPr sz="3600"/>
            </a:lvl1pPr>
          </a:lstStyle>
          <a:p>
            <a:pPr lvl="0"/>
            <a:r>
              <a:rPr lang="it-IT" noProof="0" smtClean="0"/>
              <a:t>Fare clic per modificare lo stile del sottotitolo dello schema</a:t>
            </a:r>
          </a:p>
        </p:txBody>
      </p:sp>
      <p:sp>
        <p:nvSpPr>
          <p:cNvPr id="35884" name="Rectangle 4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35885" name="Rectangle 4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35886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7EDF49F-A26A-884D-A5AC-0880980C5926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86728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EBF933-FD0D-D94B-9B61-C43C499E3901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7862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3885CE-B1BD-674F-8738-1ED5A8F26567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86859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2EDCC-1910-A541-BC43-DC740BA61B4F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84266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228F13-72F5-1148-A2FD-4629F67E31DD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9181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867406-C540-4142-B0B2-F097A8CBABC8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41203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AA1AD-4466-3B4A-A9B1-31693FD74FF8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05963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C77171-7C71-A54F-9BF8-12D6B9410D8D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94516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BDC659-AD76-784B-ABD9-B510E1D9BCBA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8034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0CC1C6-5498-864C-AB4B-A3676CA94489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63923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E13E62-2EB9-F24F-96DB-69C68708F71C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83677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5AA99FA-D1BE-E24C-938E-E81DA0C07EDC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89758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olo, contenu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4F12FFA1-A8D3-C644-A546-1786CAD98C34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01639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03913-45F1-AB4C-80D1-C9F9B58BD01F}" type="slidenum">
              <a:rPr lang="en-GB">
                <a:solidFill>
                  <a:srgbClr val="FFFFFF"/>
                </a:solidFill>
                <a:latin typeface="Times New Roman"/>
              </a:rPr>
              <a:pPr>
                <a:defRPr/>
              </a:pPr>
              <a:t>‹n.›</a:t>
            </a:fld>
            <a:endParaRPr lang="en-GB">
              <a:solidFill>
                <a:srgbClr val="FFFFFF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4723999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2A590C-E967-DB4D-95E4-D43561AD26B3}" type="slidenum">
              <a:rPr lang="en-GB">
                <a:solidFill>
                  <a:srgbClr val="FFFFFF"/>
                </a:solidFill>
                <a:latin typeface="Times New Roman"/>
              </a:rPr>
              <a:pPr>
                <a:defRPr/>
              </a:pPr>
              <a:t>‹n.›</a:t>
            </a:fld>
            <a:endParaRPr lang="en-GB">
              <a:solidFill>
                <a:srgbClr val="FFFFFF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5757584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9B40E8-6DC4-054B-973E-AACF66F36570}" type="slidenum">
              <a:rPr lang="en-GB">
                <a:solidFill>
                  <a:srgbClr val="FFFFFF"/>
                </a:solidFill>
                <a:latin typeface="Times New Roman"/>
              </a:rPr>
              <a:pPr>
                <a:defRPr/>
              </a:pPr>
              <a:t>‹n.›</a:t>
            </a:fld>
            <a:endParaRPr lang="en-GB">
              <a:solidFill>
                <a:srgbClr val="FFFFFF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0349375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A7BFB0-DE98-0341-8A6E-4721E4720304}" type="slidenum">
              <a:rPr lang="en-GB">
                <a:solidFill>
                  <a:srgbClr val="FFFFFF"/>
                </a:solidFill>
                <a:latin typeface="Times New Roman"/>
              </a:rPr>
              <a:pPr>
                <a:defRPr/>
              </a:pPr>
              <a:t>‹n.›</a:t>
            </a:fld>
            <a:endParaRPr lang="en-GB">
              <a:solidFill>
                <a:srgbClr val="FFFFFF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5085038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6E2A1B-B1FD-4342-AC66-3F1B8D863A2C}" type="slidenum">
              <a:rPr lang="en-GB">
                <a:solidFill>
                  <a:srgbClr val="FFFFFF"/>
                </a:solidFill>
                <a:latin typeface="Times New Roman"/>
              </a:rPr>
              <a:pPr>
                <a:defRPr/>
              </a:pPr>
              <a:t>‹n.›</a:t>
            </a:fld>
            <a:endParaRPr lang="en-GB">
              <a:solidFill>
                <a:srgbClr val="FFFFFF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8802261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42079-3B34-D543-BAC6-716D0A9CE747}" type="slidenum">
              <a:rPr lang="en-GB">
                <a:solidFill>
                  <a:srgbClr val="FFFFFF"/>
                </a:solidFill>
                <a:latin typeface="Times New Roman"/>
              </a:rPr>
              <a:pPr>
                <a:defRPr/>
              </a:pPr>
              <a:t>‹n.›</a:t>
            </a:fld>
            <a:endParaRPr lang="en-GB">
              <a:solidFill>
                <a:srgbClr val="FFFFFF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6974081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B279E4-4812-8D4F-8686-99128E17F1A8}" type="slidenum">
              <a:rPr lang="en-GB">
                <a:solidFill>
                  <a:srgbClr val="FFFFFF"/>
                </a:solidFill>
                <a:latin typeface="Times New Roman"/>
              </a:rPr>
              <a:pPr>
                <a:defRPr/>
              </a:pPr>
              <a:t>‹n.›</a:t>
            </a:fld>
            <a:endParaRPr lang="en-GB">
              <a:solidFill>
                <a:srgbClr val="FFFFFF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4318464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DF587-5381-F046-97C5-C63631AEE06A}" type="slidenum">
              <a:rPr lang="en-GB">
                <a:solidFill>
                  <a:srgbClr val="FFFFFF"/>
                </a:solidFill>
                <a:latin typeface="Times New Roman"/>
              </a:rPr>
              <a:pPr>
                <a:defRPr/>
              </a:pPr>
              <a:t>‹n.›</a:t>
            </a:fld>
            <a:endParaRPr lang="en-GB">
              <a:solidFill>
                <a:srgbClr val="FFFFFF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7791796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75C0A8-D37B-D045-B276-D33A1FE98CA7}" type="slidenum">
              <a:rPr lang="en-GB">
                <a:solidFill>
                  <a:srgbClr val="FFFFFF"/>
                </a:solidFill>
                <a:latin typeface="Times New Roman"/>
              </a:rPr>
              <a:pPr>
                <a:defRPr/>
              </a:pPr>
              <a:t>‹n.›</a:t>
            </a:fld>
            <a:endParaRPr lang="en-GB">
              <a:solidFill>
                <a:srgbClr val="FFFFFF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5582816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EB3E1-CF8C-5640-9E35-126919313CD3}" type="slidenum">
              <a:rPr lang="en-GB">
                <a:solidFill>
                  <a:srgbClr val="FFFFFF"/>
                </a:solidFill>
                <a:latin typeface="Times New Roman"/>
              </a:rPr>
              <a:pPr>
                <a:defRPr/>
              </a:pPr>
              <a:t>‹n.›</a:t>
            </a:fld>
            <a:endParaRPr lang="en-GB">
              <a:solidFill>
                <a:srgbClr val="FFFFFF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2127178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8E0BD5-4157-FE40-8227-CE34DD13EAB4}" type="slidenum">
              <a:rPr lang="en-GB">
                <a:solidFill>
                  <a:srgbClr val="FFFFFF"/>
                </a:solidFill>
                <a:latin typeface="Times New Roman"/>
              </a:rPr>
              <a:pPr>
                <a:defRPr/>
              </a:pPr>
              <a:t>‹n.›</a:t>
            </a:fld>
            <a:endParaRPr lang="en-GB">
              <a:solidFill>
                <a:srgbClr val="FFFFFF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5477159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1A3C0-EA25-FA4B-8E1E-E2330E9179F5}" type="slidenum">
              <a:rPr lang="en-GB">
                <a:solidFill>
                  <a:srgbClr val="FFFFFF"/>
                </a:solidFill>
                <a:latin typeface="Times New Roman"/>
              </a:rPr>
              <a:pPr>
                <a:defRPr/>
              </a:pPr>
              <a:t>‹n.›</a:t>
            </a:fld>
            <a:endParaRPr lang="en-GB">
              <a:solidFill>
                <a:srgbClr val="FFFFFF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2569646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48C03D0-73F3-5E4D-9952-87B455DCA83B}" type="datetimeFigureOut">
              <a:rPr lang="it-IT"/>
              <a:pPr/>
              <a:t>22/04/15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57490D-B0DA-1A47-8A03-4FA2AA3F9BDF}" type="slidenum">
              <a:rPr lang="it-IT"/>
              <a:pPr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137194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1FFC97B-66CD-EB46-A48E-BEA4DE89961E}" type="datetimeFigureOut">
              <a:rPr lang="it-IT"/>
              <a:pPr/>
              <a:t>22/04/15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AEA357-6FBB-C147-A73D-24BD856AFD93}" type="slidenum">
              <a:rPr lang="it-IT"/>
              <a:pPr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22362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220DB6-7272-4F44-A73A-5981D8D49F58}" type="datetimeFigureOut">
              <a:rPr lang="it-IT"/>
              <a:pPr/>
              <a:t>22/04/15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3BDF0D-E3F1-A94C-A3A0-DE8F58A9BD4A}" type="slidenum">
              <a:rPr lang="it-IT"/>
              <a:pPr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244759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9BA25B-59F4-D246-A968-3A7683096021}" type="datetimeFigureOut">
              <a:rPr lang="it-IT"/>
              <a:pPr/>
              <a:t>22/04/15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8CF9C9-64F0-E340-BD66-C30206DEDFC6}" type="slidenum">
              <a:rPr lang="it-IT"/>
              <a:pPr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56931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DE0BE0-173B-3744-8F26-74FA49862DA7}" type="datetimeFigureOut">
              <a:rPr lang="it-IT"/>
              <a:pPr/>
              <a:t>22/04/15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729849-505B-F340-B18E-A334D3142E47}" type="slidenum">
              <a:rPr lang="it-IT"/>
              <a:pPr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944132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FBE649-A028-F842-AEA9-1065E0C420CC}" type="datetimeFigureOut">
              <a:rPr lang="it-IT"/>
              <a:pPr/>
              <a:t>22/04/15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D0D74C-D77E-4846-BB5A-4C03E5DE1F47}" type="slidenum">
              <a:rPr lang="it-IT"/>
              <a:pPr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75771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B7CF31C-97F9-334A-A0F7-365FA6354CB5}" type="datetimeFigureOut">
              <a:rPr lang="it-IT"/>
              <a:pPr/>
              <a:t>22/04/15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CDB768-D114-844F-B620-007120A1AB36}" type="slidenum">
              <a:rPr lang="it-IT"/>
              <a:pPr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874513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FF2BA5-C013-F04E-8217-D37566DE17A0}" type="datetimeFigureOut">
              <a:rPr lang="it-IT"/>
              <a:pPr/>
              <a:t>22/04/15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5BCE52-F18B-BD4E-9890-768F4F3EE44A}" type="slidenum">
              <a:rPr lang="it-IT"/>
              <a:pPr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942903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F0D7DA-6F75-8144-BD21-E5F392BA6247}" type="datetimeFigureOut">
              <a:rPr lang="it-IT"/>
              <a:pPr/>
              <a:t>22/04/15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1C624E-851E-D942-A920-B19FB1BEAF38}" type="slidenum">
              <a:rPr lang="it-IT"/>
              <a:pPr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767192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E69CD5-6011-2F46-9166-62B832BA6267}" type="datetimeFigureOut">
              <a:rPr lang="it-IT"/>
              <a:pPr/>
              <a:t>22/04/15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D2A7C7-17D6-C04E-8A9C-8BF9882D9CA6}" type="slidenum">
              <a:rPr lang="it-IT"/>
              <a:pPr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051133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2B982D-91A6-0747-B5DE-4357B8340019}" type="datetimeFigureOut">
              <a:rPr lang="it-IT"/>
              <a:pPr/>
              <a:t>22/04/15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09EB9A-ABDE-2A47-9363-E4FFD2D7D0DF}" type="slidenum">
              <a:rPr lang="it-IT"/>
              <a:pPr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5935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9.xml"/><Relationship Id="rId3" Type="http://schemas.openxmlformats.org/officeDocument/2006/relationships/slideLayout" Target="../slideLayouts/slideLayout30.xml"/><Relationship Id="rId4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5.xml"/><Relationship Id="rId9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9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9.xml"/><Relationship Id="rId2" Type="http://schemas.openxmlformats.org/officeDocument/2006/relationships/slideLayout" Target="../slideLayouts/slideLayout40.xml"/><Relationship Id="rId3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5.xml"/><Relationship Id="rId8" Type="http://schemas.openxmlformats.org/officeDocument/2006/relationships/slideLayout" Target="../slideLayouts/slideLayout46.xml"/><Relationship Id="rId9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2.xml"/><Relationship Id="rId14" Type="http://schemas.openxmlformats.org/officeDocument/2006/relationships/theme" Target="../theme/theme5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7" Type="http://schemas.openxmlformats.org/officeDocument/2006/relationships/image" Target="../media/image3.png"/><Relationship Id="rId1" Type="http://schemas.openxmlformats.org/officeDocument/2006/relationships/slideLayout" Target="../slideLayouts/slideLayout50.xml"/><Relationship Id="rId2" Type="http://schemas.openxmlformats.org/officeDocument/2006/relationships/slideLayout" Target="../slideLayouts/slideLayout51.xml"/><Relationship Id="rId3" Type="http://schemas.openxmlformats.org/officeDocument/2006/relationships/slideLayout" Target="../slideLayouts/slideLayout52.xml"/><Relationship Id="rId4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6.xml"/><Relationship Id="rId8" Type="http://schemas.openxmlformats.org/officeDocument/2006/relationships/slideLayout" Target="../slideLayouts/slideLayout57.xml"/><Relationship Id="rId9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9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4.xml"/><Relationship Id="rId13" Type="http://schemas.openxmlformats.org/officeDocument/2006/relationships/theme" Target="../theme/theme6.xml"/><Relationship Id="rId1" Type="http://schemas.openxmlformats.org/officeDocument/2006/relationships/slideLayout" Target="../slideLayouts/slideLayout63.xml"/><Relationship Id="rId2" Type="http://schemas.openxmlformats.org/officeDocument/2006/relationships/slideLayout" Target="../slideLayouts/slideLayout64.xml"/><Relationship Id="rId3" Type="http://schemas.openxmlformats.org/officeDocument/2006/relationships/slideLayout" Target="../slideLayouts/slideLayout65.xml"/><Relationship Id="rId4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7.xml"/><Relationship Id="rId6" Type="http://schemas.openxmlformats.org/officeDocument/2006/relationships/slideLayout" Target="../slideLayouts/slideLayout68.xml"/><Relationship Id="rId7" Type="http://schemas.openxmlformats.org/officeDocument/2006/relationships/slideLayout" Target="../slideLayouts/slideLayout69.xml"/><Relationship Id="rId8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2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5.xml"/><Relationship Id="rId12" Type="http://schemas.openxmlformats.org/officeDocument/2006/relationships/theme" Target="../theme/theme7.xml"/><Relationship Id="rId1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1.xml"/><Relationship Id="rId8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F3740-54AC-7F48-A06E-526138FF04F4}" type="datetimeFigureOut">
              <a:t>22/04/15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DFB23-BF0C-6E4F-B20F-26DF55DA5194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4900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91C5363-E3BF-EB4C-ADAF-3BFB679B508C}" type="slidenum">
              <a:rPr lang="en-US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‹n.›</a:t>
            </a:fld>
            <a:endParaRPr lang="en-US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319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2048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724C26"/>
              </a:solidFill>
              <a:latin typeface="Garamond"/>
              <a:ea typeface="ＭＳ Ｐゴシック" charset="0"/>
              <a:cs typeface="Arial" charset="0"/>
            </a:endParaRPr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>
                <a:solidFill>
                  <a:srgbClr val="724C26"/>
                </a:solidFill>
                <a:latin typeface="Garamond"/>
                <a:ea typeface="ＭＳ Ｐゴシック" charset="0"/>
                <a:cs typeface="Arial" charset="0"/>
              </a:rPr>
              <a:t>Gianfranca De Rosa</a:t>
            </a:r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9A582EFE-5AA6-F143-AD63-380142AE8EB3}" type="slidenum">
              <a:rPr lang="it-IT">
                <a:solidFill>
                  <a:srgbClr val="724C26"/>
                </a:solidFill>
                <a:latin typeface="Garamond"/>
                <a:ea typeface="ＭＳ Ｐゴシック" charset="0"/>
                <a:cs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‹n.›</a:t>
            </a:fld>
            <a:endParaRPr lang="it-IT">
              <a:solidFill>
                <a:srgbClr val="724C26"/>
              </a:solidFill>
              <a:latin typeface="Garamond"/>
              <a:ea typeface="ＭＳ Ｐゴシック" charset="0"/>
              <a:cs typeface="Arial" charset="0"/>
            </a:endParaRPr>
          </a:p>
        </p:txBody>
      </p:sp>
      <p:sp>
        <p:nvSpPr>
          <p:cNvPr id="204807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724C26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204808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724C26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59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charset="0"/>
          <a:ea typeface="ＭＳ Ｐゴシック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charset="0"/>
          <a:ea typeface="ＭＳ Ｐゴシック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charset="0"/>
          <a:ea typeface="ＭＳ Ｐゴシック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charset="0"/>
          <a:ea typeface="ＭＳ Ｐゴシック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charset="0"/>
          <a:ea typeface="ＭＳ Ｐゴシック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charset="0"/>
          <a:ea typeface="ＭＳ Ｐゴシック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charset="0"/>
          <a:ea typeface="ＭＳ Ｐゴシック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charset="0"/>
          <a:ea typeface="ＭＳ Ｐゴシック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600">
          <a:solidFill>
            <a:schemeClr val="tx1"/>
          </a:solidFill>
          <a:latin typeface="+mn-lt"/>
          <a:ea typeface="Arial" charset="0"/>
          <a:cs typeface="+mn-cs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200">
          <a:solidFill>
            <a:schemeClr val="tx1"/>
          </a:solidFill>
          <a:latin typeface="+mn-lt"/>
          <a:ea typeface="Arial" charset="0"/>
          <a:cs typeface="+mn-cs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2048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724C26"/>
              </a:solidFill>
              <a:latin typeface="Garamond"/>
              <a:ea typeface="ＭＳ Ｐゴシック" charset="0"/>
              <a:cs typeface="Arial" charset="0"/>
            </a:endParaRPr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>
                <a:solidFill>
                  <a:srgbClr val="724C26"/>
                </a:solidFill>
                <a:latin typeface="Garamond"/>
                <a:ea typeface="ＭＳ Ｐゴシック" charset="0"/>
                <a:cs typeface="Arial" charset="0"/>
              </a:rPr>
              <a:t>Gianfranca De Rosa</a:t>
            </a:r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9A582EFE-5AA6-F143-AD63-380142AE8EB3}" type="slidenum">
              <a:rPr lang="it-IT">
                <a:solidFill>
                  <a:srgbClr val="724C26"/>
                </a:solidFill>
                <a:latin typeface="Garamond"/>
                <a:ea typeface="ＭＳ Ｐゴシック" charset="0"/>
                <a:cs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‹n.›</a:t>
            </a:fld>
            <a:endParaRPr lang="it-IT">
              <a:solidFill>
                <a:srgbClr val="724C26"/>
              </a:solidFill>
              <a:latin typeface="Garamond"/>
              <a:ea typeface="ＭＳ Ｐゴシック" charset="0"/>
              <a:cs typeface="Arial" charset="0"/>
            </a:endParaRPr>
          </a:p>
        </p:txBody>
      </p:sp>
      <p:sp>
        <p:nvSpPr>
          <p:cNvPr id="204807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724C26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204808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724C26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447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charset="0"/>
          <a:ea typeface="ＭＳ Ｐゴシック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charset="0"/>
          <a:ea typeface="ＭＳ Ｐゴシック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charset="0"/>
          <a:ea typeface="ＭＳ Ｐゴシック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charset="0"/>
          <a:ea typeface="ＭＳ Ｐゴシック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charset="0"/>
          <a:ea typeface="ＭＳ Ｐゴシック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charset="0"/>
          <a:ea typeface="ＭＳ Ｐゴシック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charset="0"/>
          <a:ea typeface="ＭＳ Ｐゴシック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charset="0"/>
          <a:ea typeface="ＭＳ Ｐゴシック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600">
          <a:solidFill>
            <a:schemeClr val="tx1"/>
          </a:solidFill>
          <a:latin typeface="+mn-lt"/>
          <a:ea typeface="Arial" charset="0"/>
          <a:cs typeface="+mn-cs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200">
          <a:solidFill>
            <a:schemeClr val="tx1"/>
          </a:solidFill>
          <a:latin typeface="+mn-lt"/>
          <a:ea typeface="Arial" charset="0"/>
          <a:cs typeface="+mn-cs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3481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2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2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22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2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24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25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2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27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2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29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3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31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3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3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3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35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3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37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3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3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4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41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4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4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44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4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46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4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4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4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5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5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5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5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5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34855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3485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>
                  <a:solidFill>
                    <a:srgbClr val="FFFFFF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485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>
                  <a:solidFill>
                    <a:srgbClr val="FFFFFF"/>
                  </a:solidFill>
                  <a:latin typeface="Arial" charset="0"/>
                  <a:ea typeface="ＭＳ Ｐゴシック" charset="0"/>
                </a:endParaRPr>
              </a:p>
            </p:txBody>
          </p:sp>
        </p:grpSp>
      </p:grpSp>
      <p:sp>
        <p:nvSpPr>
          <p:cNvPr id="3485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485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3486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486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486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69EABD7-4845-F84E-8A85-90EB81485836}" type="slidenum">
              <a:rPr lang="it-IT">
                <a:solidFill>
                  <a:srgbClr val="FFFFFF"/>
                </a:solidFill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‹n.›</a:t>
            </a:fld>
            <a:endParaRPr lang="it-IT">
              <a:solidFill>
                <a:srgbClr val="FFFFFF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57847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charset="0"/>
        <a:buBlip>
          <a:blip r:embed="rId15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charset="0"/>
        <a:buBlip>
          <a:blip r:embed="rId16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charset="0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charset="0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charset="0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charset="0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charset="0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000099"/>
            </a:gs>
            <a:gs pos="100000">
              <a:srgbClr val="000047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defRPr sz="1400" smtClean="0">
                <a:latin typeface="+mn-lt"/>
                <a:cs typeface="+mn-cs"/>
              </a:defRPr>
            </a:lvl1pPr>
          </a:lstStyle>
          <a:p>
            <a:pPr defTabSz="914400" fontAlgn="base"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  <a:latin typeface="Times New Roman"/>
              <a:ea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 smtClean="0">
                <a:latin typeface="+mn-lt"/>
                <a:cs typeface="+mn-cs"/>
              </a:defRPr>
            </a:lvl1pPr>
          </a:lstStyle>
          <a:p>
            <a:pPr algn="ctr" defTabSz="914400" fontAlgn="base"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  <a:latin typeface="Times New Roman"/>
              <a:ea typeface="ＭＳ Ｐゴシック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 smtClean="0">
                <a:latin typeface="+mn-lt"/>
                <a:cs typeface="+mn-cs"/>
              </a:defRPr>
            </a:lvl1pPr>
          </a:lstStyle>
          <a:p>
            <a:pPr defTabSz="914400" fontAlgn="base">
              <a:spcAft>
                <a:spcPct val="0"/>
              </a:spcAft>
              <a:defRPr/>
            </a:pPr>
            <a:fld id="{C28FAF68-F118-664B-B4DA-A8DCC272BD58}" type="slidenum">
              <a:rPr lang="en-GB">
                <a:solidFill>
                  <a:srgbClr val="FFFFFF"/>
                </a:solidFill>
                <a:latin typeface="Times New Roman"/>
                <a:ea typeface="ＭＳ Ｐゴシック" charset="0"/>
              </a:rPr>
              <a:pPr defTabSz="914400" fontAlgn="base">
                <a:spcAft>
                  <a:spcPct val="0"/>
                </a:spcAft>
                <a:defRPr/>
              </a:pPr>
              <a:t>‹n.›</a:t>
            </a:fld>
            <a:endParaRPr lang="en-GB">
              <a:solidFill>
                <a:srgbClr val="FFFFFF"/>
              </a:solidFill>
              <a:latin typeface="Times New Roman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33481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25C75AD7-5F42-3441-89B2-1AE9C8C37424}" type="datetimeFigureOut">
              <a:rPr lang="it-IT" smtClean="0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22/04/15</a:t>
            </a:fld>
            <a:endParaRPr lang="it-IT" smtClean="0">
              <a:ea typeface="ＭＳ Ｐゴシック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defTabSz="914400">
              <a:defRPr/>
            </a:pP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CB56E969-D57D-2844-9948-2DF1DD51DE32}" type="slidenum">
              <a:rPr lang="it-IT" smtClean="0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‹n.›</a:t>
            </a:fld>
            <a:endParaRPr lang="it-IT" smtClean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950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51.xml"/><Relationship Id="rId2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emf"/><Relationship Id="rId3" Type="http://schemas.openxmlformats.org/officeDocument/2006/relationships/image" Target="../media/image1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6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2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emf"/></Relationships>
</file>

<file path=ppt/slides/_rels/slide3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9.emf"/><Relationship Id="rId12" Type="http://schemas.openxmlformats.org/officeDocument/2006/relationships/oleObject" Target="../embeddings/oleObject6.bin"/><Relationship Id="rId13" Type="http://schemas.openxmlformats.org/officeDocument/2006/relationships/image" Target="../media/image37.emf"/><Relationship Id="rId14" Type="http://schemas.openxmlformats.org/officeDocument/2006/relationships/oleObject" Target="../embeddings/oleObject7.bin"/><Relationship Id="rId15" Type="http://schemas.openxmlformats.org/officeDocument/2006/relationships/image" Target="../media/image38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2.bin"/><Relationship Id="rId4" Type="http://schemas.openxmlformats.org/officeDocument/2006/relationships/image" Target="../media/image33.e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34.emf"/><Relationship Id="rId7" Type="http://schemas.openxmlformats.org/officeDocument/2006/relationships/oleObject" Target="../embeddings/oleObject4.bin"/><Relationship Id="rId8" Type="http://schemas.openxmlformats.org/officeDocument/2006/relationships/image" Target="../media/image35.emf"/><Relationship Id="rId9" Type="http://schemas.openxmlformats.org/officeDocument/2006/relationships/oleObject" Target="../embeddings/oleObject5.bin"/><Relationship Id="rId10" Type="http://schemas.openxmlformats.org/officeDocument/2006/relationships/image" Target="../media/image36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emf"/><Relationship Id="rId3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emf"/><Relationship Id="rId3" Type="http://schemas.openxmlformats.org/officeDocument/2006/relationships/image" Target="../media/image43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image" Target="../media/image46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image" Target="../media/image47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image" Target="../media/image48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image" Target="../media/image4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31300" cy="6845300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4538133" y="4487333"/>
            <a:ext cx="3657600" cy="28786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4538133" y="6112933"/>
            <a:ext cx="4470400" cy="59266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0437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5" name="Picture 7" descr="photomultipli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2"/>
          <a:stretch>
            <a:fillRect/>
          </a:stretch>
        </p:blipFill>
        <p:spPr bwMode="auto">
          <a:xfrm>
            <a:off x="1155490" y="3761428"/>
            <a:ext cx="6910195" cy="2985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660066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tangolo 6"/>
          <p:cNvSpPr/>
          <p:nvPr/>
        </p:nvSpPr>
        <p:spPr>
          <a:xfrm>
            <a:off x="3272067" y="-120737"/>
            <a:ext cx="30298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>
                <a:solidFill>
                  <a:srgbClr val="FFFF66"/>
                </a:solidFill>
                <a:latin typeface="Times New Roman" charset="0"/>
              </a:rPr>
              <a:t>Fotomoltiplicatore</a:t>
            </a:r>
            <a:endParaRPr lang="it-IT" sz="2800"/>
          </a:p>
        </p:txBody>
      </p:sp>
      <p:sp>
        <p:nvSpPr>
          <p:cNvPr id="16" name="Rectangle 14"/>
          <p:cNvSpPr txBox="1">
            <a:spLocks noChangeArrowheads="1"/>
          </p:cNvSpPr>
          <p:nvPr/>
        </p:nvSpPr>
        <p:spPr bwMode="auto">
          <a:xfrm>
            <a:off x="395288" y="402285"/>
            <a:ext cx="8496300" cy="2319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0000"/>
              <a:buFont typeface="Wingdings" charset="0"/>
              <a:buBlip>
                <a:blip r:embed="rId3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charset="0"/>
              <a:buBlip>
                <a:blip r:embed="rId4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charset="0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charset="0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charset="0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charset="0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charset="0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defTabSz="449263">
              <a:lnSpc>
                <a:spcPct val="80000"/>
              </a:lnSpc>
              <a:buClr>
                <a:srgbClr val="FF00FF"/>
              </a:buClr>
              <a:buFont typeface="Wingdings" charset="2"/>
              <a:buChar char="u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latin typeface="Times New Roman" charset="0"/>
              </a:rPr>
              <a:t>una finestra nell’involucro di vetro</a:t>
            </a:r>
          </a:p>
          <a:p>
            <a:pPr marL="0" indent="0" defTabSz="449263">
              <a:lnSpc>
                <a:spcPct val="80000"/>
              </a:lnSpc>
              <a:buClr>
                <a:srgbClr val="FF00FF"/>
              </a:buClr>
              <a:buFont typeface="Wingdings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latin typeface="Times New Roman" charset="0"/>
              </a:rPr>
              <a:t>     </a:t>
            </a:r>
            <a:r>
              <a:rPr lang="en-GB" sz="2000" b="1">
                <a:solidFill>
                  <a:srgbClr val="FF00FF"/>
                </a:solidFill>
                <a:latin typeface="Times New Roman" charset="0"/>
              </a:rPr>
              <a:t>entrata dei fotoni</a:t>
            </a:r>
          </a:p>
          <a:p>
            <a:pPr defTabSz="449263">
              <a:lnSpc>
                <a:spcPct val="80000"/>
              </a:lnSpc>
              <a:buClr>
                <a:srgbClr val="FF00FF"/>
              </a:buClr>
              <a:buFont typeface="Wingdings" charset="2"/>
              <a:buChar char="u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latin typeface="Times New Roman" charset="0"/>
              </a:rPr>
              <a:t>ottica elettronica</a:t>
            </a:r>
          </a:p>
          <a:p>
            <a:pPr marL="0" indent="0" defTabSz="449263">
              <a:lnSpc>
                <a:spcPct val="80000"/>
              </a:lnSpc>
              <a:buClr>
                <a:srgbClr val="FF00FF"/>
              </a:buClr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latin typeface="Times New Roman" charset="0"/>
              </a:rPr>
              <a:t>     </a:t>
            </a:r>
            <a:r>
              <a:rPr lang="en-GB" sz="2000" b="1">
                <a:solidFill>
                  <a:srgbClr val="FF00FF"/>
                </a:solidFill>
                <a:latin typeface="Times New Roman" charset="0"/>
              </a:rPr>
              <a:t>elettrodi che accelerano e focalizzano i fotoelettroni.</a:t>
            </a:r>
          </a:p>
          <a:p>
            <a:pPr marL="341313" indent="-341313" defTabSz="449263">
              <a:lnSpc>
                <a:spcPct val="80000"/>
              </a:lnSpc>
              <a:buClr>
                <a:srgbClr val="FF00FF"/>
              </a:buClr>
              <a:buFont typeface="Wingdings" charset="0"/>
              <a:buChar char="u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latin typeface="Times New Roman" charset="0"/>
              </a:rPr>
              <a:t>Fotocatodo:</a:t>
            </a:r>
          </a:p>
          <a:p>
            <a:pPr marL="341313" indent="-341313" defTabSz="449263">
              <a:lnSpc>
                <a:spcPct val="80000"/>
              </a:lnSpc>
              <a:buClr>
                <a:srgbClr val="FF0000"/>
              </a:buClr>
              <a:buFont typeface="Wingdings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/>
              <a:t>     </a:t>
            </a:r>
            <a:r>
              <a:rPr lang="en-GB" sz="2000" b="1">
                <a:solidFill>
                  <a:srgbClr val="FF00FF"/>
                </a:solidFill>
                <a:latin typeface="Times New Roman" charset="0"/>
              </a:rPr>
              <a:t>Converte I fotoni incidenti in fotoelettroni. </a:t>
            </a:r>
            <a:endParaRPr lang="en-GB" sz="2000" b="1">
              <a:solidFill>
                <a:srgbClr val="FFFF00"/>
              </a:solidFill>
              <a:latin typeface="Times New Roman" charset="0"/>
            </a:endParaRPr>
          </a:p>
          <a:p>
            <a:pPr marL="341313" indent="-341313" defTabSz="449263">
              <a:lnSpc>
                <a:spcPct val="80000"/>
              </a:lnSpc>
              <a:buClr>
                <a:srgbClr val="FF00FF"/>
              </a:buClr>
              <a:buFont typeface="Wingdings" charset="0"/>
              <a:buChar char="u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latin typeface="Times New Roman" charset="0"/>
              </a:rPr>
              <a:t>Moltiplicatotre di elettroni</a:t>
            </a:r>
          </a:p>
          <a:p>
            <a:pPr marL="341313" indent="-341313" defTabSz="449263">
              <a:lnSpc>
                <a:spcPct val="80000"/>
              </a:lnSpc>
              <a:buClr>
                <a:srgbClr val="FF0000"/>
              </a:buClr>
              <a:buFont typeface="Wingdings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/>
              <a:t>     </a:t>
            </a:r>
            <a:r>
              <a:rPr lang="en-GB" sz="2000" b="1">
                <a:solidFill>
                  <a:srgbClr val="FF00FF"/>
                </a:solidFill>
                <a:latin typeface="Times New Roman" charset="0"/>
              </a:rPr>
              <a:t>Elettrodi che moltiplicano la carica mediante l’emissione di elettroni secondari. (10</a:t>
            </a:r>
            <a:r>
              <a:rPr lang="en-GB" sz="2000" b="1" baseline="30000">
                <a:solidFill>
                  <a:srgbClr val="FF00FF"/>
                </a:solidFill>
                <a:latin typeface="Times New Roman" charset="0"/>
              </a:rPr>
              <a:t>6</a:t>
            </a:r>
            <a:r>
              <a:rPr lang="en-GB" sz="2000" b="1">
                <a:solidFill>
                  <a:srgbClr val="FF00FF"/>
                </a:solidFill>
                <a:latin typeface="Times New Roman" charset="0"/>
              </a:rPr>
              <a:t>-10</a:t>
            </a:r>
            <a:r>
              <a:rPr lang="en-GB" sz="2000" b="1" baseline="30000">
                <a:solidFill>
                  <a:srgbClr val="FF00FF"/>
                </a:solidFill>
                <a:latin typeface="Times New Roman" charset="0"/>
              </a:rPr>
              <a:t>7</a:t>
            </a:r>
            <a:r>
              <a:rPr lang="en-GB" sz="2000" b="1">
                <a:solidFill>
                  <a:srgbClr val="FF00FF"/>
                </a:solidFill>
                <a:latin typeface="Times New Roman" charset="0"/>
              </a:rPr>
              <a:t>)</a:t>
            </a:r>
          </a:p>
          <a:p>
            <a:pPr defTabSz="449263">
              <a:lnSpc>
                <a:spcPct val="80000"/>
              </a:lnSpc>
              <a:buClr>
                <a:srgbClr val="FF00FF"/>
              </a:buClr>
              <a:buFont typeface="Wingdings" charset="2"/>
              <a:buChar char="u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latin typeface="Times New Roman" charset="0"/>
              </a:rPr>
              <a:t>Anodo</a:t>
            </a:r>
          </a:p>
          <a:p>
            <a:pPr marL="341313" indent="-341313" defTabSz="449263">
              <a:lnSpc>
                <a:spcPct val="80000"/>
              </a:lnSpc>
              <a:buClr>
                <a:srgbClr val="FF0000"/>
              </a:buClr>
              <a:buFont typeface="Wingdings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/>
              <a:t>     </a:t>
            </a:r>
            <a:r>
              <a:rPr lang="en-GB" sz="2000" b="1">
                <a:solidFill>
                  <a:srgbClr val="FF00FF"/>
                </a:solidFill>
                <a:latin typeface="Times New Roman" charset="0"/>
              </a:rPr>
              <a:t>Raccoglie gli elettroni prodotti dall’ultimo dinodo.</a:t>
            </a:r>
          </a:p>
        </p:txBody>
      </p:sp>
    </p:spTree>
    <p:extLst>
      <p:ext uri="{BB962C8B-B14F-4D97-AF65-F5344CB8AC3E}">
        <p14:creationId xmlns:p14="http://schemas.microsoft.com/office/powerpoint/2010/main" val="899435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1088" y="406400"/>
            <a:ext cx="4572000" cy="6045200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51249" y="1631838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b="1"/>
              <a:t>Un fotomoltiplicatore è costituito da:</a:t>
            </a:r>
          </a:p>
          <a:p>
            <a:endParaRPr lang="it-IT"/>
          </a:p>
          <a:p>
            <a:pPr lvl="0"/>
            <a:r>
              <a:rPr lang="it-IT" b="1"/>
              <a:t>-Un fotocatodo.</a:t>
            </a:r>
          </a:p>
          <a:p>
            <a:pPr lvl="0"/>
            <a:endParaRPr lang="it-IT"/>
          </a:p>
          <a:p>
            <a:pPr lvl="0"/>
            <a:r>
              <a:rPr lang="it-IT" b="1"/>
              <a:t>-Un sistema di focalizzazione e accelerazione (gestito dal sistema elettroottico d’ingresso).</a:t>
            </a:r>
          </a:p>
          <a:p>
            <a:pPr lvl="0"/>
            <a:endParaRPr lang="it-IT" b="1"/>
          </a:p>
          <a:p>
            <a:pPr lvl="0"/>
            <a:r>
              <a:rPr lang="it-IT" b="1"/>
              <a:t>-Uno stadio moltiplicatore di corrente costituito da elettrodi (dinodi) che utilizza il fenomeno dell’emissione secondaria di elettroni.</a:t>
            </a:r>
          </a:p>
          <a:p>
            <a:pPr lvl="0"/>
            <a:endParaRPr lang="it-IT" b="1"/>
          </a:p>
          <a:p>
            <a:pPr lvl="0"/>
            <a:r>
              <a:rPr lang="it-IT" b="1"/>
              <a:t>-Un anodo.</a:t>
            </a:r>
          </a:p>
        </p:txBody>
      </p:sp>
    </p:spTree>
    <p:extLst>
      <p:ext uri="{BB962C8B-B14F-4D97-AF65-F5344CB8AC3E}">
        <p14:creationId xmlns:p14="http://schemas.microsoft.com/office/powerpoint/2010/main" val="3002039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8" name="Rectangle 4"/>
          <p:cNvSpPr>
            <a:spLocks noChangeArrowheads="1"/>
          </p:cNvSpPr>
          <p:nvPr/>
        </p:nvSpPr>
        <p:spPr bwMode="auto">
          <a:xfrm>
            <a:off x="250825" y="1557338"/>
            <a:ext cx="8713788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400">
                <a:solidFill>
                  <a:srgbClr val="000000"/>
                </a:solidFill>
                <a:latin typeface="Garamond" charset="0"/>
                <a:ea typeface="ＭＳ Ｐゴシック" charset="0"/>
                <a:cs typeface="Arial" charset="0"/>
              </a:rPr>
              <a:t>a free electron cannot absorb the photon and conserv momentum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z="2400">
              <a:solidFill>
                <a:srgbClr val="000000"/>
              </a:solidFill>
              <a:latin typeface="Garamond" charset="0"/>
              <a:ea typeface="ＭＳ Ｐゴシック" charset="0"/>
              <a:cs typeface="Arial" charset="0"/>
            </a:endParaRPr>
          </a:p>
          <a:p>
            <a:pPr lvl="2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400">
                <a:solidFill>
                  <a:srgbClr val="000000"/>
                </a:solidFill>
                <a:latin typeface="Garamond" charset="0"/>
                <a:ea typeface="ＭＳ Ｐゴシック" charset="0"/>
                <a:cs typeface="Arial" charset="0"/>
              </a:rPr>
              <a:t>Effect always on bound electrons with nucleus absorbing recoil  momentum</a:t>
            </a:r>
          </a:p>
        </p:txBody>
      </p:sp>
      <p:sp>
        <p:nvSpPr>
          <p:cNvPr id="415749" name="AutoShape 5"/>
          <p:cNvSpPr>
            <a:spLocks noChangeArrowheads="1"/>
          </p:cNvSpPr>
          <p:nvPr/>
        </p:nvSpPr>
        <p:spPr bwMode="auto">
          <a:xfrm>
            <a:off x="395288" y="2419350"/>
            <a:ext cx="576262" cy="217488"/>
          </a:xfrm>
          <a:prstGeom prst="curvedRightArrow">
            <a:avLst>
              <a:gd name="adj1" fmla="val 20000"/>
              <a:gd name="adj2" fmla="val 40000"/>
              <a:gd name="adj3" fmla="val 88321"/>
            </a:avLst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15750" name="Rectangle 6"/>
          <p:cNvSpPr>
            <a:spLocks noChangeArrowheads="1"/>
          </p:cNvSpPr>
          <p:nvPr/>
        </p:nvSpPr>
        <p:spPr bwMode="auto">
          <a:xfrm>
            <a:off x="468313" y="349250"/>
            <a:ext cx="8229600" cy="703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4200">
                <a:solidFill>
                  <a:srgbClr val="000000"/>
                </a:solidFill>
                <a:latin typeface="Garamond" charset="0"/>
                <a:ea typeface="ＭＳ Ｐゴシック" charset="0"/>
                <a:cs typeface="Arial" charset="0"/>
              </a:rPr>
              <a:t>Photoelectric Effect</a:t>
            </a:r>
          </a:p>
        </p:txBody>
      </p:sp>
      <p:pic>
        <p:nvPicPr>
          <p:cNvPr id="41575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644900"/>
            <a:ext cx="3482975" cy="1844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15753" name="Rectangle 9"/>
          <p:cNvSpPr>
            <a:spLocks noChangeArrowheads="1"/>
          </p:cNvSpPr>
          <p:nvPr/>
        </p:nvSpPr>
        <p:spPr bwMode="auto">
          <a:xfrm>
            <a:off x="4787900" y="4149725"/>
            <a:ext cx="3384550" cy="641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>
                <a:solidFill>
                  <a:srgbClr val="000000"/>
                </a:solidFill>
                <a:latin typeface="Garamond" charset="0"/>
                <a:ea typeface="ＭＳ Ｐゴシック" charset="0"/>
                <a:cs typeface="Arial" charset="0"/>
              </a:rPr>
              <a:t>Photoelectric effect on potassium (</a:t>
            </a:r>
            <a:r>
              <a:rPr lang="it-IT" b="1">
                <a:solidFill>
                  <a:srgbClr val="000000"/>
                </a:solidFill>
                <a:latin typeface="Garamond" charset="0"/>
                <a:ea typeface="ＭＳ Ｐゴシック" charset="0"/>
                <a:cs typeface="Arial" charset="0"/>
              </a:rPr>
              <a:t>used in</a:t>
            </a:r>
            <a:r>
              <a:rPr lang="it-IT">
                <a:solidFill>
                  <a:srgbClr val="000000"/>
                </a:solidFill>
                <a:latin typeface="Garamond" charset="0"/>
                <a:ea typeface="ＭＳ Ｐゴシック" charset="0"/>
                <a:cs typeface="Arial" charset="0"/>
              </a:rPr>
              <a:t> </a:t>
            </a:r>
            <a:r>
              <a:rPr lang="it-IT" b="1">
                <a:solidFill>
                  <a:srgbClr val="000000"/>
                </a:solidFill>
                <a:latin typeface="Garamond" charset="0"/>
                <a:ea typeface="ＭＳ Ｐゴシック" charset="0"/>
                <a:cs typeface="Arial" charset="0"/>
              </a:rPr>
              <a:t>photocathodes</a:t>
            </a:r>
            <a:r>
              <a:rPr lang="it-IT">
                <a:solidFill>
                  <a:srgbClr val="000000"/>
                </a:solidFill>
                <a:latin typeface="Garamond" charset="0"/>
                <a:ea typeface="ＭＳ Ｐゴシック" charset="0"/>
                <a:cs typeface="Arial" charset="0"/>
              </a:rPr>
              <a:t>)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824785" y="5635312"/>
            <a:ext cx="6815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srgbClr val="FF0000"/>
                </a:solidFill>
              </a:rPr>
              <a:t>limite bassa frequenza (alta </a:t>
            </a:r>
            <a:r>
              <a:rPr lang="it-IT" b="1">
                <a:solidFill>
                  <a:srgbClr val="FF0000"/>
                </a:solidFill>
                <a:latin typeface="Symbol" charset="2"/>
                <a:cs typeface="Symbol" charset="2"/>
              </a:rPr>
              <a:t>l</a:t>
            </a:r>
            <a:r>
              <a:rPr lang="it-IT" b="1">
                <a:solidFill>
                  <a:srgbClr val="FF0000"/>
                </a:solidFill>
              </a:rPr>
              <a:t>) per produzione di fotoelettroni</a:t>
            </a:r>
          </a:p>
        </p:txBody>
      </p:sp>
    </p:spTree>
    <p:extLst>
      <p:ext uri="{BB962C8B-B14F-4D97-AF65-F5344CB8AC3E}">
        <p14:creationId xmlns:p14="http://schemas.microsoft.com/office/powerpoint/2010/main" val="3018148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1213-3C03-A849-A752-97A5C51017F0}" type="slidenum">
              <a:rPr lang="it-IT">
                <a:solidFill>
                  <a:srgbClr val="724C26"/>
                </a:solidFill>
                <a:latin typeface="Garamond"/>
              </a:rPr>
              <a:pPr/>
              <a:t>5</a:t>
            </a:fld>
            <a:endParaRPr lang="it-IT">
              <a:solidFill>
                <a:srgbClr val="724C26"/>
              </a:solidFill>
              <a:latin typeface="Garamond"/>
            </a:endParaRPr>
          </a:p>
        </p:txBody>
      </p:sp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49250"/>
            <a:ext cx="8229600" cy="703263"/>
          </a:xfrm>
        </p:spPr>
        <p:txBody>
          <a:bodyPr/>
          <a:lstStyle/>
          <a:p>
            <a:r>
              <a:rPr lang="it-IT">
                <a:solidFill>
                  <a:schemeClr val="bg2"/>
                </a:solidFill>
              </a:rPr>
              <a:t>Photoelectric Absorption</a:t>
            </a:r>
          </a:p>
        </p:txBody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12875"/>
            <a:ext cx="8229600" cy="1295400"/>
          </a:xfrm>
        </p:spPr>
        <p:txBody>
          <a:bodyPr/>
          <a:lstStyle/>
          <a:p>
            <a:pPr>
              <a:buFont typeface="Wingdings" charset="0"/>
              <a:buChar char="q"/>
            </a:pPr>
            <a:r>
              <a:rPr lang="it-IT" sz="2400">
                <a:latin typeface="Garamond" charset="0"/>
              </a:rPr>
              <a:t>Photon deposits its total energy in a single interaction with an absorber atom.</a:t>
            </a:r>
          </a:p>
          <a:p>
            <a:pPr>
              <a:buFont typeface="Wingdings" charset="0"/>
              <a:buChar char="q"/>
            </a:pPr>
            <a:r>
              <a:rPr lang="it-IT" sz="2400">
                <a:latin typeface="Garamond" charset="0"/>
              </a:rPr>
              <a:t>A photoelectron is emitted with the energy</a:t>
            </a:r>
          </a:p>
          <a:p>
            <a:pPr>
              <a:buFont typeface="Wingdings" charset="0"/>
              <a:buNone/>
            </a:pPr>
            <a:endParaRPr lang="it-IT" sz="2400">
              <a:latin typeface="Garamond" charset="0"/>
            </a:endParaRPr>
          </a:p>
        </p:txBody>
      </p:sp>
      <p:pic>
        <p:nvPicPr>
          <p:cNvPr id="299012" name="Picture 4"/>
          <p:cNvPicPr>
            <a:picLocks noChangeAspect="1" noChangeArrowheads="1"/>
          </p:cNvPicPr>
          <p:nvPr/>
        </p:nvPicPr>
        <p:blipFill>
          <a:blip r:embed="rId2">
            <a:lum bright="-16000" contrast="4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9" t="17441" r="17577"/>
          <a:stretch>
            <a:fillRect/>
          </a:stretch>
        </p:blipFill>
        <p:spPr bwMode="auto">
          <a:xfrm>
            <a:off x="3727450" y="2925763"/>
            <a:ext cx="1509713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99013" name="Rectangle 5"/>
          <p:cNvSpPr>
            <a:spLocks noChangeArrowheads="1"/>
          </p:cNvSpPr>
          <p:nvPr/>
        </p:nvSpPr>
        <p:spPr bwMode="auto">
          <a:xfrm>
            <a:off x="468313" y="3429000"/>
            <a:ext cx="80645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400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</a:rPr>
              <a:t>where </a:t>
            </a:r>
            <a:r>
              <a:rPr lang="it-IT" sz="2400" i="1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</a:rPr>
              <a:t>E</a:t>
            </a:r>
            <a:r>
              <a:rPr lang="it-IT" sz="2400" i="1" baseline="-25000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</a:rPr>
              <a:t>b</a:t>
            </a:r>
            <a:r>
              <a:rPr lang="it-IT" sz="2400" i="1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</a:rPr>
              <a:t> </a:t>
            </a:r>
            <a:r>
              <a:rPr lang="it-IT" sz="2400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</a:rPr>
              <a:t>is the binding energy of the photoelectron.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400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</a:rPr>
              <a:t>Photoelectric absorption dominates at rather low energies, but the </a:t>
            </a:r>
            <a:r>
              <a:rPr lang="it-IT" sz="2400" b="1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</a:rPr>
              <a:t>cross section increases rapidly with </a:t>
            </a:r>
            <a:r>
              <a:rPr lang="it-IT" sz="2400" b="1" i="1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</a:rPr>
              <a:t>Z</a:t>
            </a:r>
            <a:r>
              <a:rPr lang="it-IT" sz="2400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</a:rPr>
              <a:t>.</a:t>
            </a:r>
          </a:p>
        </p:txBody>
      </p:sp>
      <p:sp>
        <p:nvSpPr>
          <p:cNvPr id="299014" name="Rectangle 6"/>
          <p:cNvSpPr>
            <a:spLocks noChangeArrowheads="1"/>
          </p:cNvSpPr>
          <p:nvPr/>
        </p:nvSpPr>
        <p:spPr bwMode="auto">
          <a:xfrm>
            <a:off x="7885113" y="5157788"/>
            <a:ext cx="9509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i="1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</a:rPr>
              <a:t>n </a:t>
            </a:r>
            <a:r>
              <a:rPr lang="it-IT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</a:rPr>
              <a:t>= 4 - 5</a:t>
            </a:r>
          </a:p>
        </p:txBody>
      </p:sp>
      <p:pic>
        <p:nvPicPr>
          <p:cNvPr id="299015" name="Picture 7"/>
          <p:cNvPicPr>
            <a:picLocks noChangeAspect="1" noChangeArrowheads="1"/>
          </p:cNvPicPr>
          <p:nvPr/>
        </p:nvPicPr>
        <p:blipFill>
          <a:blip r:embed="rId3">
            <a:lum bright="-10000" contras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4" t="14651" r="14664" b="14651"/>
          <a:stretch>
            <a:fillRect/>
          </a:stretch>
        </p:blipFill>
        <p:spPr bwMode="auto">
          <a:xfrm>
            <a:off x="3779838" y="4719638"/>
            <a:ext cx="1562100" cy="86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99016" name="Text Box 8"/>
          <p:cNvSpPr txBox="1">
            <a:spLocks noChangeArrowheads="1"/>
          </p:cNvSpPr>
          <p:nvPr/>
        </p:nvSpPr>
        <p:spPr bwMode="auto">
          <a:xfrm>
            <a:off x="6046788" y="1052513"/>
            <a:ext cx="2989262" cy="4064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000" b="1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</a:rPr>
              <a:t>Low energy: E</a:t>
            </a:r>
            <a:r>
              <a:rPr lang="it-IT" sz="2000" b="1" baseline="-25000">
                <a:solidFill>
                  <a:srgbClr val="724C26"/>
                </a:solidFill>
                <a:latin typeface="Symbol" charset="0"/>
                <a:ea typeface="ＭＳ Ｐゴシック" charset="0"/>
                <a:cs typeface="Arial" charset="0"/>
              </a:rPr>
              <a:t>g</a:t>
            </a:r>
            <a:r>
              <a:rPr lang="it-IT" sz="2000" b="1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</a:rPr>
              <a:t> &lt; 100 KeV</a:t>
            </a:r>
          </a:p>
        </p:txBody>
      </p:sp>
      <p:sp>
        <p:nvSpPr>
          <p:cNvPr id="299018" name="Text Box 10"/>
          <p:cNvSpPr txBox="1">
            <a:spLocks noChangeArrowheads="1"/>
          </p:cNvSpPr>
          <p:nvPr/>
        </p:nvSpPr>
        <p:spPr bwMode="auto">
          <a:xfrm>
            <a:off x="34925" y="6345238"/>
            <a:ext cx="32131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000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</a:rPr>
              <a:t>Soglia per effetto fotoelettrico:</a:t>
            </a:r>
          </a:p>
        </p:txBody>
      </p:sp>
      <p:sp>
        <p:nvSpPr>
          <p:cNvPr id="299019" name="Text Box 11"/>
          <p:cNvSpPr txBox="1">
            <a:spLocks noChangeArrowheads="1"/>
          </p:cNvSpPr>
          <p:nvPr/>
        </p:nvSpPr>
        <p:spPr bwMode="auto">
          <a:xfrm>
            <a:off x="3059113" y="6329363"/>
            <a:ext cx="21129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000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</a:rPr>
              <a:t>E</a:t>
            </a:r>
            <a:r>
              <a:rPr lang="it-IT" sz="2000" baseline="-25000">
                <a:solidFill>
                  <a:srgbClr val="724C26"/>
                </a:solidFill>
                <a:latin typeface="Symbol" charset="0"/>
                <a:ea typeface="ＭＳ Ｐゴシック" charset="0"/>
                <a:cs typeface="Arial" charset="0"/>
              </a:rPr>
              <a:t>g</a:t>
            </a:r>
            <a:r>
              <a:rPr lang="it-IT" sz="2000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</a:rPr>
              <a:t> = h</a:t>
            </a:r>
            <a:r>
              <a:rPr lang="it-IT" sz="2000">
                <a:solidFill>
                  <a:srgbClr val="724C26"/>
                </a:solidFill>
                <a:latin typeface="Symbol" charset="0"/>
                <a:ea typeface="ＭＳ Ｐゴシック" charset="0"/>
                <a:cs typeface="Arial" charset="0"/>
              </a:rPr>
              <a:t>n</a:t>
            </a:r>
            <a:r>
              <a:rPr lang="it-IT" sz="2000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</a:rPr>
              <a:t> = E</a:t>
            </a:r>
            <a:r>
              <a:rPr lang="it-IT" sz="2000" baseline="-25000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</a:rPr>
              <a:t>e</a:t>
            </a:r>
            <a:r>
              <a:rPr lang="it-IT" sz="2000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</a:rPr>
              <a:t> + E</a:t>
            </a:r>
            <a:r>
              <a:rPr lang="it-IT" sz="2000" baseline="-25000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</a:rPr>
              <a:t>b</a:t>
            </a:r>
            <a:r>
              <a:rPr lang="it-IT" sz="2000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</a:rPr>
              <a:t>;</a:t>
            </a:r>
          </a:p>
        </p:txBody>
      </p:sp>
      <p:sp>
        <p:nvSpPr>
          <p:cNvPr id="299020" name="Text Box 12"/>
          <p:cNvSpPr txBox="1">
            <a:spLocks noChangeArrowheads="1"/>
          </p:cNvSpPr>
          <p:nvPr/>
        </p:nvSpPr>
        <p:spPr bwMode="auto">
          <a:xfrm>
            <a:off x="5251450" y="6332538"/>
            <a:ext cx="2273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000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</a:rPr>
              <a:t>h</a:t>
            </a:r>
            <a:r>
              <a:rPr lang="it-IT" sz="2000">
                <a:solidFill>
                  <a:srgbClr val="724C26"/>
                </a:solidFill>
                <a:latin typeface="Symbol" charset="0"/>
                <a:ea typeface="ＭＳ Ｐゴシック" charset="0"/>
                <a:cs typeface="Arial" charset="0"/>
              </a:rPr>
              <a:t>n</a:t>
            </a:r>
            <a:r>
              <a:rPr lang="it-IT" sz="2000" baseline="-25000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</a:rPr>
              <a:t>min </a:t>
            </a:r>
            <a:r>
              <a:rPr lang="it-IT" sz="2000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</a:rPr>
              <a:t>= E</a:t>
            </a:r>
            <a:r>
              <a:rPr lang="it-IT" sz="2000" baseline="-25000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</a:rPr>
              <a:t>b </a:t>
            </a:r>
            <a:r>
              <a:rPr lang="en-US" sz="2000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</a:rPr>
              <a:t>~ 2-10 eV</a:t>
            </a:r>
            <a:endParaRPr lang="en-US" sz="2000" baseline="-25000">
              <a:solidFill>
                <a:srgbClr val="724C26"/>
              </a:solidFill>
              <a:latin typeface="Garamond" charset="0"/>
              <a:ea typeface="ＭＳ Ｐゴシック" charset="0"/>
              <a:cs typeface="Arial" charset="0"/>
            </a:endParaRPr>
          </a:p>
        </p:txBody>
      </p:sp>
      <p:sp>
        <p:nvSpPr>
          <p:cNvPr id="299021" name="Text Box 13"/>
          <p:cNvSpPr txBox="1">
            <a:spLocks noChangeArrowheads="1"/>
          </p:cNvSpPr>
          <p:nvPr/>
        </p:nvSpPr>
        <p:spPr bwMode="auto">
          <a:xfrm>
            <a:off x="7453313" y="6172200"/>
            <a:ext cx="12430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</a:rPr>
              <a:t>Frequenza di soglia</a:t>
            </a:r>
          </a:p>
        </p:txBody>
      </p:sp>
      <p:sp>
        <p:nvSpPr>
          <p:cNvPr id="299022" name="Text Box 14"/>
          <p:cNvSpPr txBox="1">
            <a:spLocks noChangeArrowheads="1"/>
          </p:cNvSpPr>
          <p:nvPr/>
        </p:nvSpPr>
        <p:spPr bwMode="auto">
          <a:xfrm>
            <a:off x="3995738" y="5516563"/>
            <a:ext cx="4972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</a:rPr>
              <a:t>Numero di e emessi </a:t>
            </a:r>
            <a:r>
              <a:rPr lang="it-IT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  <a:sym typeface="Symbol" charset="0"/>
              </a:rPr>
              <a:t> intensità della radiazione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</a:rPr>
              <a:t>Energia cinetica e emessi </a:t>
            </a:r>
            <a:r>
              <a:rPr lang="it-IT">
                <a:solidFill>
                  <a:srgbClr val="724C26"/>
                </a:solidFill>
                <a:latin typeface="Garamond" charset="0"/>
                <a:ea typeface="ＭＳ Ｐゴシック" charset="0"/>
                <a:cs typeface="Arial" charset="0"/>
                <a:sym typeface="Symbol" charset="0"/>
              </a:rPr>
              <a:t> frequenza della radiazione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5251450" y="6243638"/>
            <a:ext cx="3446463" cy="569912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1200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239" y="519563"/>
            <a:ext cx="7451501" cy="5755379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94068" y="6255751"/>
            <a:ext cx="2241906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it-IT" b="1">
                <a:solidFill>
                  <a:srgbClr val="FF0000"/>
                </a:solidFill>
              </a:rPr>
              <a:t>E(eV) = 1240/</a:t>
            </a:r>
            <a:r>
              <a:rPr lang="el-GR" b="1">
                <a:solidFill>
                  <a:srgbClr val="FF0000"/>
                </a:solidFill>
              </a:rPr>
              <a:t>λ</a:t>
            </a:r>
            <a:r>
              <a:rPr lang="it-IT" b="1">
                <a:solidFill>
                  <a:srgbClr val="FF0000"/>
                </a:solidFill>
              </a:rPr>
              <a:t> (</a:t>
            </a:r>
            <a:r>
              <a:rPr lang="el-GR" b="1">
                <a:solidFill>
                  <a:srgbClr val="FF0000"/>
                </a:solidFill>
              </a:rPr>
              <a:t> </a:t>
            </a:r>
            <a:r>
              <a:rPr lang="it-IT" b="1">
                <a:solidFill>
                  <a:srgbClr val="FF0000"/>
                </a:solidFill>
              </a:rPr>
              <a:t>nm)</a:t>
            </a:r>
          </a:p>
        </p:txBody>
      </p:sp>
      <p:cxnSp>
        <p:nvCxnSpPr>
          <p:cNvPr id="4" name="Connettore 1 3"/>
          <p:cNvCxnSpPr/>
          <p:nvPr/>
        </p:nvCxnSpPr>
        <p:spPr>
          <a:xfrm>
            <a:off x="2159000" y="2705100"/>
            <a:ext cx="5537200" cy="0"/>
          </a:xfrm>
          <a:prstGeom prst="line">
            <a:avLst/>
          </a:prstGeom>
          <a:ln>
            <a:solidFill>
              <a:srgbClr val="FF00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>
            <a:off x="2146300" y="3733800"/>
            <a:ext cx="5549900" cy="0"/>
          </a:xfrm>
          <a:prstGeom prst="line">
            <a:avLst/>
          </a:prstGeom>
          <a:ln>
            <a:solidFill>
              <a:srgbClr val="FF00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Freccia destra 7"/>
          <p:cNvSpPr/>
          <p:nvPr/>
        </p:nvSpPr>
        <p:spPr>
          <a:xfrm>
            <a:off x="1036478" y="3051244"/>
            <a:ext cx="1007282" cy="306585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0558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35467" y="145703"/>
            <a:ext cx="8873066" cy="5909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>
                <a:solidFill>
                  <a:srgbClr val="FF0000"/>
                </a:solidFill>
              </a:rPr>
              <a:t>Window materials</a:t>
            </a:r>
          </a:p>
          <a:p>
            <a:pPr algn="just"/>
            <a:r>
              <a:rPr lang="it-IT" b="1"/>
              <a:t>Because ultraviolet radiation tends to be absorbed by the window material, </a:t>
            </a:r>
            <a:r>
              <a:rPr lang="it-IT" b="1" u="sng">
                <a:solidFill>
                  <a:srgbClr val="FF0000"/>
                </a:solidFill>
              </a:rPr>
              <a:t>the short wavelength limit is determined by the ultraviolet transmittance</a:t>
            </a:r>
            <a:r>
              <a:rPr lang="it-IT" b="1"/>
              <a:t> of the window material.</a:t>
            </a:r>
          </a:p>
          <a:p>
            <a:r>
              <a:rPr lang="it-IT" sz="2400" b="1">
                <a:solidFill>
                  <a:srgbClr val="FF0000"/>
                </a:solidFill>
              </a:rPr>
              <a:t>MgF2 crystal </a:t>
            </a:r>
          </a:p>
          <a:p>
            <a:r>
              <a:rPr lang="it-IT" b="1"/>
              <a:t>A magnesium fluoride (MgF2) crystal is used as a practical window material because it offers very low transmission of vacuum ultraviolet radiation </a:t>
            </a:r>
            <a:r>
              <a:rPr lang="it-IT" b="1">
                <a:solidFill>
                  <a:srgbClr val="FF0000"/>
                </a:solidFill>
              </a:rPr>
              <a:t>down to </a:t>
            </a:r>
            <a:r>
              <a:rPr lang="it-IT" b="1" u="sng">
                <a:solidFill>
                  <a:srgbClr val="FF0000"/>
                </a:solidFill>
              </a:rPr>
              <a:t>115</a:t>
            </a:r>
            <a:r>
              <a:rPr lang="it-IT" b="1">
                <a:solidFill>
                  <a:srgbClr val="FF0000"/>
                </a:solidFill>
              </a:rPr>
              <a:t> nanometers. </a:t>
            </a:r>
          </a:p>
          <a:p>
            <a:r>
              <a:rPr lang="it-IT" sz="2400" b="1">
                <a:solidFill>
                  <a:srgbClr val="FF0000"/>
                </a:solidFill>
              </a:rPr>
              <a:t>Sapphire</a:t>
            </a:r>
            <a:r>
              <a:rPr lang="it-IT" b="1"/>
              <a:t> </a:t>
            </a:r>
          </a:p>
          <a:p>
            <a:r>
              <a:rPr lang="it-IT" b="1"/>
              <a:t>Sapphire glass has a short wavelength </a:t>
            </a:r>
            <a:r>
              <a:rPr lang="it-IT" b="1">
                <a:solidFill>
                  <a:srgbClr val="FF0000"/>
                </a:solidFill>
              </a:rPr>
              <a:t>cutoff in the neighborhood of </a:t>
            </a:r>
            <a:r>
              <a:rPr lang="it-IT" b="1" u="sng">
                <a:solidFill>
                  <a:srgbClr val="FF0000"/>
                </a:solidFill>
              </a:rPr>
              <a:t>150</a:t>
            </a:r>
            <a:r>
              <a:rPr lang="it-IT" b="1">
                <a:solidFill>
                  <a:srgbClr val="FF0000"/>
                </a:solidFill>
              </a:rPr>
              <a:t> nanometers, </a:t>
            </a:r>
            <a:r>
              <a:rPr lang="it-IT" b="1"/>
              <a:t>which is slightly shorter than that of synthetic silica. </a:t>
            </a:r>
          </a:p>
          <a:p>
            <a:r>
              <a:rPr lang="it-IT" sz="2400" b="1">
                <a:solidFill>
                  <a:srgbClr val="FF0000"/>
                </a:solidFill>
              </a:rPr>
              <a:t>Synthetic silica </a:t>
            </a:r>
          </a:p>
          <a:p>
            <a:r>
              <a:rPr lang="it-IT" b="1"/>
              <a:t>Synthetic silica transmits ultraviolet radiation </a:t>
            </a:r>
            <a:r>
              <a:rPr lang="it-IT" b="1">
                <a:solidFill>
                  <a:srgbClr val="FF0000"/>
                </a:solidFill>
              </a:rPr>
              <a:t>down to </a:t>
            </a:r>
            <a:r>
              <a:rPr lang="it-IT" b="1" u="sng">
                <a:solidFill>
                  <a:srgbClr val="FF0000"/>
                </a:solidFill>
              </a:rPr>
              <a:t>160</a:t>
            </a:r>
            <a:r>
              <a:rPr lang="it-IT" b="1">
                <a:solidFill>
                  <a:srgbClr val="FF0000"/>
                </a:solidFill>
              </a:rPr>
              <a:t> nanometers </a:t>
            </a:r>
            <a:r>
              <a:rPr lang="it-IT" b="1"/>
              <a:t>and in comparison to fused silica, offers lower levels of absorption in the ultraviolet region. </a:t>
            </a:r>
          </a:p>
          <a:p>
            <a:r>
              <a:rPr lang="it-IT" sz="2400" b="1">
                <a:solidFill>
                  <a:srgbClr val="FF0000"/>
                </a:solidFill>
              </a:rPr>
              <a:t>UV glass (UV-transmitting glass) </a:t>
            </a:r>
          </a:p>
          <a:p>
            <a:r>
              <a:rPr lang="it-IT" b="1"/>
              <a:t>The short wavelength cutoff of the UV glass </a:t>
            </a:r>
            <a:r>
              <a:rPr lang="it-IT" b="1">
                <a:solidFill>
                  <a:srgbClr val="FF0000"/>
                </a:solidFill>
              </a:rPr>
              <a:t>extends to </a:t>
            </a:r>
            <a:r>
              <a:rPr lang="it-IT" b="1" u="sng">
                <a:solidFill>
                  <a:srgbClr val="FF0000"/>
                </a:solidFill>
              </a:rPr>
              <a:t>185</a:t>
            </a:r>
            <a:r>
              <a:rPr lang="it-IT" b="1">
                <a:solidFill>
                  <a:srgbClr val="FF0000"/>
                </a:solidFill>
              </a:rPr>
              <a:t> nanometers.</a:t>
            </a:r>
          </a:p>
          <a:p>
            <a:r>
              <a:rPr lang="it-IT" b="1">
                <a:solidFill>
                  <a:srgbClr val="FF0000"/>
                </a:solidFill>
              </a:rPr>
              <a:t>-------------------------------</a:t>
            </a:r>
          </a:p>
          <a:p>
            <a:r>
              <a:rPr lang="it-IT" sz="2400" b="1">
                <a:solidFill>
                  <a:srgbClr val="FF0000"/>
                </a:solidFill>
              </a:rPr>
              <a:t>Borosilicate glass </a:t>
            </a:r>
          </a:p>
          <a:p>
            <a:r>
              <a:rPr lang="it-IT" b="1"/>
              <a:t>This is the most commonly used window material. The borosilicate glass </a:t>
            </a:r>
            <a:r>
              <a:rPr lang="it-IT" b="1">
                <a:solidFill>
                  <a:srgbClr val="FF0000"/>
                </a:solidFill>
              </a:rPr>
              <a:t>does not transmit ultraviolet radiation shorter than </a:t>
            </a:r>
            <a:r>
              <a:rPr lang="it-IT" b="1" u="sng">
                <a:solidFill>
                  <a:srgbClr val="FF0000"/>
                </a:solidFill>
              </a:rPr>
              <a:t>300</a:t>
            </a:r>
            <a:r>
              <a:rPr lang="it-IT" b="1">
                <a:solidFill>
                  <a:srgbClr val="FF0000"/>
                </a:solidFill>
              </a:rPr>
              <a:t> nanometers</a:t>
            </a:r>
            <a:r>
              <a:rPr lang="it-IT" b="1"/>
              <a:t>. It is not suited for ultraviolet detection shorter than this wavelength. </a:t>
            </a:r>
          </a:p>
        </p:txBody>
      </p:sp>
    </p:spTree>
    <p:extLst>
      <p:ext uri="{BB962C8B-B14F-4D97-AF65-F5344CB8AC3E}">
        <p14:creationId xmlns:p14="http://schemas.microsoft.com/office/powerpoint/2010/main" val="2601862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61" y="470397"/>
            <a:ext cx="9080431" cy="589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473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853" y="186274"/>
            <a:ext cx="7157014" cy="5802985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3" name="Rettangolo 2"/>
          <p:cNvSpPr/>
          <p:nvPr/>
        </p:nvSpPr>
        <p:spPr>
          <a:xfrm>
            <a:off x="2420972" y="6219969"/>
            <a:ext cx="48456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/>
              <a:t>Spectral transmittance of window materials</a:t>
            </a:r>
          </a:p>
        </p:txBody>
      </p:sp>
    </p:spTree>
    <p:extLst>
      <p:ext uri="{BB962C8B-B14F-4D97-AF65-F5344CB8AC3E}">
        <p14:creationId xmlns:p14="http://schemas.microsoft.com/office/powerpoint/2010/main" val="2803652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0370" name="Group 2"/>
          <p:cNvGrpSpPr>
            <a:grpSpLocks/>
          </p:cNvGrpSpPr>
          <p:nvPr/>
        </p:nvGrpSpPr>
        <p:grpSpPr bwMode="auto">
          <a:xfrm>
            <a:off x="0" y="3789363"/>
            <a:ext cx="8064500" cy="3095625"/>
            <a:chOff x="0" y="2720"/>
            <a:chExt cx="5080" cy="1617"/>
          </a:xfrm>
        </p:grpSpPr>
        <p:sp>
          <p:nvSpPr>
            <p:cNvPr id="1210371" name="Text Box 3"/>
            <p:cNvSpPr txBox="1">
              <a:spLocks noChangeArrowheads="1"/>
            </p:cNvSpPr>
            <p:nvPr/>
          </p:nvSpPr>
          <p:spPr bwMode="auto">
            <a:xfrm>
              <a:off x="721" y="2720"/>
              <a:ext cx="795" cy="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just">
                <a:spcBef>
                  <a:spcPct val="20000"/>
                </a:spcBef>
              </a:pPr>
              <a:r>
                <a:rPr lang="it-IT" sz="2400" b="1">
                  <a:solidFill>
                    <a:srgbClr val="CC0099"/>
                  </a:solidFill>
                  <a:latin typeface="+mj-lt"/>
                  <a:sym typeface="Symbol" charset="0"/>
                </a:rPr>
                <a:t>SIDE-ON</a:t>
              </a:r>
              <a:endParaRPr lang="en-US" sz="2400" b="1">
                <a:solidFill>
                  <a:srgbClr val="CC0099"/>
                </a:solidFill>
                <a:latin typeface="+mj-lt"/>
                <a:sym typeface="Symbol" charset="0"/>
              </a:endParaRPr>
            </a:p>
          </p:txBody>
        </p:sp>
        <p:sp>
          <p:nvSpPr>
            <p:cNvPr id="1210372" name="Rectangle 4"/>
            <p:cNvSpPr>
              <a:spLocks noChangeArrowheads="1"/>
            </p:cNvSpPr>
            <p:nvPr/>
          </p:nvSpPr>
          <p:spPr bwMode="auto">
            <a:xfrm>
              <a:off x="521" y="3294"/>
              <a:ext cx="46" cy="816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10373" name="AutoShape 5"/>
            <p:cNvSpPr>
              <a:spLocks noChangeArrowheads="1"/>
            </p:cNvSpPr>
            <p:nvPr/>
          </p:nvSpPr>
          <p:spPr bwMode="auto">
            <a:xfrm>
              <a:off x="521" y="3294"/>
              <a:ext cx="1406" cy="816"/>
            </a:xfrm>
            <a:prstGeom prst="flowChartDelay">
              <a:avLst/>
            </a:prstGeom>
            <a:noFill/>
            <a:ln w="381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10374" name="AutoShape 6"/>
            <p:cNvSpPr>
              <a:spLocks noChangeArrowheads="1"/>
            </p:cNvSpPr>
            <p:nvPr/>
          </p:nvSpPr>
          <p:spPr bwMode="auto">
            <a:xfrm rot="2372956">
              <a:off x="975" y="3384"/>
              <a:ext cx="635" cy="409"/>
            </a:xfrm>
            <a:custGeom>
              <a:avLst/>
              <a:gdLst>
                <a:gd name="G0" fmla="+- 5400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400"/>
                <a:gd name="G18" fmla="*/ 5400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5400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5400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2700 w 21600"/>
                <a:gd name="T15" fmla="*/ 10800 h 21600"/>
                <a:gd name="T16" fmla="*/ 10800 w 21600"/>
                <a:gd name="T17" fmla="*/ 5400 h 21600"/>
                <a:gd name="T18" fmla="*/ 18900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199" y="7817"/>
                    <a:pt x="16199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10375" name="Freeform 7"/>
            <p:cNvSpPr>
              <a:spLocks/>
            </p:cNvSpPr>
            <p:nvPr/>
          </p:nvSpPr>
          <p:spPr bwMode="auto">
            <a:xfrm rot="-731876">
              <a:off x="0" y="3249"/>
              <a:ext cx="1319" cy="479"/>
            </a:xfrm>
            <a:custGeom>
              <a:avLst/>
              <a:gdLst>
                <a:gd name="T0" fmla="*/ 0 w 499"/>
                <a:gd name="T1" fmla="*/ 151 h 310"/>
                <a:gd name="T2" fmla="*/ 182 w 499"/>
                <a:gd name="T3" fmla="*/ 15 h 310"/>
                <a:gd name="T4" fmla="*/ 182 w 499"/>
                <a:gd name="T5" fmla="*/ 241 h 310"/>
                <a:gd name="T6" fmla="*/ 363 w 499"/>
                <a:gd name="T7" fmla="*/ 105 h 310"/>
                <a:gd name="T8" fmla="*/ 363 w 499"/>
                <a:gd name="T9" fmla="*/ 287 h 310"/>
                <a:gd name="T10" fmla="*/ 499 w 499"/>
                <a:gd name="T11" fmla="*/ 24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9" h="310">
                  <a:moveTo>
                    <a:pt x="0" y="151"/>
                  </a:moveTo>
                  <a:cubicBezTo>
                    <a:pt x="76" y="75"/>
                    <a:pt x="152" y="0"/>
                    <a:pt x="182" y="15"/>
                  </a:cubicBezTo>
                  <a:cubicBezTo>
                    <a:pt x="212" y="30"/>
                    <a:pt x="152" y="226"/>
                    <a:pt x="182" y="241"/>
                  </a:cubicBezTo>
                  <a:cubicBezTo>
                    <a:pt x="212" y="256"/>
                    <a:pt x="333" y="97"/>
                    <a:pt x="363" y="105"/>
                  </a:cubicBezTo>
                  <a:cubicBezTo>
                    <a:pt x="393" y="113"/>
                    <a:pt x="340" y="264"/>
                    <a:pt x="363" y="287"/>
                  </a:cubicBezTo>
                  <a:cubicBezTo>
                    <a:pt x="386" y="310"/>
                    <a:pt x="442" y="275"/>
                    <a:pt x="499" y="241"/>
                  </a:cubicBezTo>
                </a:path>
              </a:pathLst>
            </a:custGeom>
            <a:noFill/>
            <a:ln w="254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10376" name="Line 8"/>
            <p:cNvSpPr>
              <a:spLocks noChangeShapeType="1"/>
            </p:cNvSpPr>
            <p:nvPr/>
          </p:nvSpPr>
          <p:spPr bwMode="auto">
            <a:xfrm flipH="1">
              <a:off x="1202" y="3475"/>
              <a:ext cx="136" cy="318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10377" name="Rectangle 9"/>
            <p:cNvSpPr>
              <a:spLocks noChangeArrowheads="1"/>
            </p:cNvSpPr>
            <p:nvPr/>
          </p:nvSpPr>
          <p:spPr bwMode="auto">
            <a:xfrm>
              <a:off x="930" y="3793"/>
              <a:ext cx="499" cy="91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rgbClr val="0000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10378" name="Line 10"/>
            <p:cNvSpPr>
              <a:spLocks noChangeShapeType="1"/>
            </p:cNvSpPr>
            <p:nvPr/>
          </p:nvSpPr>
          <p:spPr bwMode="auto">
            <a:xfrm flipH="1">
              <a:off x="1156" y="3566"/>
              <a:ext cx="227" cy="182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 type="triangl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10379" name="Line 11"/>
            <p:cNvSpPr>
              <a:spLocks noChangeShapeType="1"/>
            </p:cNvSpPr>
            <p:nvPr/>
          </p:nvSpPr>
          <p:spPr bwMode="auto">
            <a:xfrm flipV="1">
              <a:off x="1474" y="3113"/>
              <a:ext cx="363" cy="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10380" name="Line 12"/>
            <p:cNvSpPr>
              <a:spLocks noChangeShapeType="1"/>
            </p:cNvSpPr>
            <p:nvPr/>
          </p:nvSpPr>
          <p:spPr bwMode="auto">
            <a:xfrm>
              <a:off x="1837" y="3112"/>
              <a:ext cx="544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10381" name="Line 13"/>
            <p:cNvSpPr>
              <a:spLocks noChangeShapeType="1"/>
            </p:cNvSpPr>
            <p:nvPr/>
          </p:nvSpPr>
          <p:spPr bwMode="auto">
            <a:xfrm flipV="1">
              <a:off x="2381" y="3113"/>
              <a:ext cx="0" cy="10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10382" name="Line 14"/>
            <p:cNvSpPr>
              <a:spLocks noChangeShapeType="1"/>
            </p:cNvSpPr>
            <p:nvPr/>
          </p:nvSpPr>
          <p:spPr bwMode="auto">
            <a:xfrm flipV="1">
              <a:off x="1156" y="4201"/>
              <a:ext cx="6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10383" name="Line 15"/>
            <p:cNvSpPr>
              <a:spLocks noChangeShapeType="1"/>
            </p:cNvSpPr>
            <p:nvPr/>
          </p:nvSpPr>
          <p:spPr bwMode="auto">
            <a:xfrm flipV="1">
              <a:off x="1156" y="3884"/>
              <a:ext cx="0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10384" name="Line 16"/>
            <p:cNvSpPr>
              <a:spLocks noChangeShapeType="1"/>
            </p:cNvSpPr>
            <p:nvPr/>
          </p:nvSpPr>
          <p:spPr bwMode="auto">
            <a:xfrm flipV="1">
              <a:off x="1927" y="4110"/>
              <a:ext cx="0" cy="1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10385" name="Line 17"/>
            <p:cNvSpPr>
              <a:spLocks noChangeShapeType="1"/>
            </p:cNvSpPr>
            <p:nvPr/>
          </p:nvSpPr>
          <p:spPr bwMode="auto">
            <a:xfrm>
              <a:off x="1927" y="4201"/>
              <a:ext cx="45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10386" name="Line 18"/>
            <p:cNvSpPr>
              <a:spLocks noChangeShapeType="1"/>
            </p:cNvSpPr>
            <p:nvPr/>
          </p:nvSpPr>
          <p:spPr bwMode="auto">
            <a:xfrm>
              <a:off x="1837" y="4048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10387" name="Text Box 19"/>
            <p:cNvSpPr txBox="1">
              <a:spLocks noChangeArrowheads="1"/>
            </p:cNvSpPr>
            <p:nvPr/>
          </p:nvSpPr>
          <p:spPr bwMode="auto">
            <a:xfrm>
              <a:off x="1552" y="3491"/>
              <a:ext cx="235" cy="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just">
                <a:spcBef>
                  <a:spcPct val="20000"/>
                </a:spcBef>
              </a:pPr>
              <a:r>
                <a:rPr lang="it-IT" sz="2400" b="1">
                  <a:latin typeface="Comic Sans MS" charset="0"/>
                  <a:sym typeface="Symbol" charset="0"/>
                </a:rPr>
                <a:t>C</a:t>
              </a:r>
              <a:endParaRPr lang="en-US" sz="2400" b="1">
                <a:latin typeface="Comic Sans MS" charset="0"/>
                <a:sym typeface="Symbol" charset="0"/>
              </a:endParaRPr>
            </a:p>
          </p:txBody>
        </p:sp>
        <p:sp>
          <p:nvSpPr>
            <p:cNvPr id="1210388" name="Text Box 20"/>
            <p:cNvSpPr txBox="1">
              <a:spLocks noChangeArrowheads="1"/>
            </p:cNvSpPr>
            <p:nvPr/>
          </p:nvSpPr>
          <p:spPr bwMode="auto">
            <a:xfrm>
              <a:off x="735" y="3763"/>
              <a:ext cx="256" cy="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just">
                <a:spcBef>
                  <a:spcPct val="20000"/>
                </a:spcBef>
              </a:pPr>
              <a:r>
                <a:rPr lang="it-IT" sz="2400" b="1">
                  <a:latin typeface="Comic Sans MS" charset="0"/>
                  <a:sym typeface="Symbol" charset="0"/>
                </a:rPr>
                <a:t>A</a:t>
              </a:r>
              <a:endParaRPr lang="en-US" sz="2400" b="1">
                <a:latin typeface="Comic Sans MS" charset="0"/>
                <a:sym typeface="Symbol" charset="0"/>
              </a:endParaRPr>
            </a:p>
          </p:txBody>
        </p:sp>
        <p:sp>
          <p:nvSpPr>
            <p:cNvPr id="1210389" name="Text Box 21"/>
            <p:cNvSpPr txBox="1">
              <a:spLocks noChangeArrowheads="1"/>
            </p:cNvSpPr>
            <p:nvPr/>
          </p:nvSpPr>
          <p:spPr bwMode="auto">
            <a:xfrm>
              <a:off x="3775" y="2734"/>
              <a:ext cx="1088" cy="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20000"/>
                </a:spcBef>
              </a:pPr>
              <a:r>
                <a:rPr lang="it-IT" sz="2400" b="1">
                  <a:solidFill>
                    <a:srgbClr val="CC0099"/>
                  </a:solidFill>
                  <a:latin typeface="+mj-lt"/>
                  <a:sym typeface="Symbol" charset="0"/>
                </a:rPr>
                <a:t>HEAD-ON</a:t>
              </a:r>
              <a:endParaRPr lang="en-US" sz="2400" b="1">
                <a:solidFill>
                  <a:srgbClr val="CC0099"/>
                </a:solidFill>
                <a:latin typeface="+mj-lt"/>
                <a:sym typeface="Symbol" charset="0"/>
              </a:endParaRPr>
            </a:p>
          </p:txBody>
        </p:sp>
        <p:sp>
          <p:nvSpPr>
            <p:cNvPr id="1210390" name="Rectangle 22"/>
            <p:cNvSpPr>
              <a:spLocks noChangeArrowheads="1"/>
            </p:cNvSpPr>
            <p:nvPr/>
          </p:nvSpPr>
          <p:spPr bwMode="auto">
            <a:xfrm>
              <a:off x="3243" y="3310"/>
              <a:ext cx="45" cy="816"/>
            </a:xfrm>
            <a:prstGeom prst="rect">
              <a:avLst/>
            </a:prstGeom>
            <a:solidFill>
              <a:srgbClr val="996633"/>
            </a:solidFill>
            <a:ln w="9525">
              <a:solidFill>
                <a:srgbClr val="99663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10391" name="Rectangle 23"/>
            <p:cNvSpPr>
              <a:spLocks noChangeArrowheads="1"/>
            </p:cNvSpPr>
            <p:nvPr/>
          </p:nvSpPr>
          <p:spPr bwMode="auto">
            <a:xfrm>
              <a:off x="3198" y="3311"/>
              <a:ext cx="46" cy="816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10392" name="AutoShape 24"/>
            <p:cNvSpPr>
              <a:spLocks noChangeArrowheads="1"/>
            </p:cNvSpPr>
            <p:nvPr/>
          </p:nvSpPr>
          <p:spPr bwMode="auto">
            <a:xfrm>
              <a:off x="3198" y="3311"/>
              <a:ext cx="1406" cy="816"/>
            </a:xfrm>
            <a:prstGeom prst="flowChartDelay">
              <a:avLst/>
            </a:prstGeom>
            <a:noFill/>
            <a:ln w="381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10393" name="Freeform 25"/>
            <p:cNvSpPr>
              <a:spLocks/>
            </p:cNvSpPr>
            <p:nvPr/>
          </p:nvSpPr>
          <p:spPr bwMode="auto">
            <a:xfrm rot="-731876">
              <a:off x="2644" y="3324"/>
              <a:ext cx="593" cy="479"/>
            </a:xfrm>
            <a:custGeom>
              <a:avLst/>
              <a:gdLst>
                <a:gd name="T0" fmla="*/ 0 w 499"/>
                <a:gd name="T1" fmla="*/ 151 h 310"/>
                <a:gd name="T2" fmla="*/ 182 w 499"/>
                <a:gd name="T3" fmla="*/ 15 h 310"/>
                <a:gd name="T4" fmla="*/ 182 w 499"/>
                <a:gd name="T5" fmla="*/ 241 h 310"/>
                <a:gd name="T6" fmla="*/ 363 w 499"/>
                <a:gd name="T7" fmla="*/ 105 h 310"/>
                <a:gd name="T8" fmla="*/ 363 w 499"/>
                <a:gd name="T9" fmla="*/ 287 h 310"/>
                <a:gd name="T10" fmla="*/ 499 w 499"/>
                <a:gd name="T11" fmla="*/ 24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9" h="310">
                  <a:moveTo>
                    <a:pt x="0" y="151"/>
                  </a:moveTo>
                  <a:cubicBezTo>
                    <a:pt x="76" y="75"/>
                    <a:pt x="152" y="0"/>
                    <a:pt x="182" y="15"/>
                  </a:cubicBezTo>
                  <a:cubicBezTo>
                    <a:pt x="212" y="30"/>
                    <a:pt x="152" y="226"/>
                    <a:pt x="182" y="241"/>
                  </a:cubicBezTo>
                  <a:cubicBezTo>
                    <a:pt x="212" y="256"/>
                    <a:pt x="333" y="97"/>
                    <a:pt x="363" y="105"/>
                  </a:cubicBezTo>
                  <a:cubicBezTo>
                    <a:pt x="393" y="113"/>
                    <a:pt x="340" y="264"/>
                    <a:pt x="363" y="287"/>
                  </a:cubicBezTo>
                  <a:cubicBezTo>
                    <a:pt x="386" y="310"/>
                    <a:pt x="442" y="275"/>
                    <a:pt x="499" y="241"/>
                  </a:cubicBezTo>
                </a:path>
              </a:pathLst>
            </a:custGeom>
            <a:noFill/>
            <a:ln w="254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10394" name="Line 26"/>
            <p:cNvSpPr>
              <a:spLocks noChangeShapeType="1"/>
            </p:cNvSpPr>
            <p:nvPr/>
          </p:nvSpPr>
          <p:spPr bwMode="auto">
            <a:xfrm>
              <a:off x="3288" y="3628"/>
              <a:ext cx="590" cy="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10395" name="Rectangle 27"/>
            <p:cNvSpPr>
              <a:spLocks noChangeArrowheads="1"/>
            </p:cNvSpPr>
            <p:nvPr/>
          </p:nvSpPr>
          <p:spPr bwMode="auto">
            <a:xfrm rot="16200000">
              <a:off x="3719" y="3605"/>
              <a:ext cx="499" cy="91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rgbClr val="0000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10396" name="Line 28"/>
            <p:cNvSpPr>
              <a:spLocks noChangeShapeType="1"/>
            </p:cNvSpPr>
            <p:nvPr/>
          </p:nvSpPr>
          <p:spPr bwMode="auto">
            <a:xfrm>
              <a:off x="3243" y="3628"/>
              <a:ext cx="635" cy="45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 type="triangl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10397" name="Line 29"/>
            <p:cNvSpPr>
              <a:spLocks noChangeShapeType="1"/>
            </p:cNvSpPr>
            <p:nvPr/>
          </p:nvSpPr>
          <p:spPr bwMode="auto">
            <a:xfrm flipV="1">
              <a:off x="3288" y="3129"/>
              <a:ext cx="0" cy="1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10398" name="Line 30"/>
            <p:cNvSpPr>
              <a:spLocks noChangeShapeType="1"/>
            </p:cNvSpPr>
            <p:nvPr/>
          </p:nvSpPr>
          <p:spPr bwMode="auto">
            <a:xfrm>
              <a:off x="3288" y="3129"/>
              <a:ext cx="1792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10399" name="Line 31"/>
            <p:cNvSpPr>
              <a:spLocks noChangeShapeType="1"/>
            </p:cNvSpPr>
            <p:nvPr/>
          </p:nvSpPr>
          <p:spPr bwMode="auto">
            <a:xfrm flipV="1">
              <a:off x="5080" y="3130"/>
              <a:ext cx="0" cy="10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10400" name="Line 32"/>
            <p:cNvSpPr>
              <a:spLocks noChangeShapeType="1"/>
            </p:cNvSpPr>
            <p:nvPr/>
          </p:nvSpPr>
          <p:spPr bwMode="auto">
            <a:xfrm>
              <a:off x="3969" y="4217"/>
              <a:ext cx="567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10401" name="Line 33"/>
            <p:cNvSpPr>
              <a:spLocks noChangeShapeType="1"/>
            </p:cNvSpPr>
            <p:nvPr/>
          </p:nvSpPr>
          <p:spPr bwMode="auto">
            <a:xfrm flipV="1">
              <a:off x="3969" y="3901"/>
              <a:ext cx="0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10402" name="Line 34"/>
            <p:cNvSpPr>
              <a:spLocks noChangeShapeType="1"/>
            </p:cNvSpPr>
            <p:nvPr/>
          </p:nvSpPr>
          <p:spPr bwMode="auto">
            <a:xfrm flipV="1">
              <a:off x="4626" y="4127"/>
              <a:ext cx="0" cy="1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10403" name="Line 35"/>
            <p:cNvSpPr>
              <a:spLocks noChangeShapeType="1"/>
            </p:cNvSpPr>
            <p:nvPr/>
          </p:nvSpPr>
          <p:spPr bwMode="auto">
            <a:xfrm>
              <a:off x="4626" y="4218"/>
              <a:ext cx="45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10404" name="Line 36"/>
            <p:cNvSpPr>
              <a:spLocks noChangeShapeType="1"/>
            </p:cNvSpPr>
            <p:nvPr/>
          </p:nvSpPr>
          <p:spPr bwMode="auto">
            <a:xfrm>
              <a:off x="4536" y="4065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10405" name="Text Box 37"/>
            <p:cNvSpPr txBox="1">
              <a:spLocks noChangeArrowheads="1"/>
            </p:cNvSpPr>
            <p:nvPr/>
          </p:nvSpPr>
          <p:spPr bwMode="auto">
            <a:xfrm>
              <a:off x="4001" y="3462"/>
              <a:ext cx="256" cy="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just">
                <a:spcBef>
                  <a:spcPct val="20000"/>
                </a:spcBef>
              </a:pPr>
              <a:r>
                <a:rPr lang="it-IT" sz="2400" b="1">
                  <a:latin typeface="Comic Sans MS" charset="0"/>
                  <a:sym typeface="Symbol" charset="0"/>
                </a:rPr>
                <a:t>A</a:t>
              </a:r>
              <a:endParaRPr lang="en-US" sz="2400" b="1">
                <a:latin typeface="Comic Sans MS" charset="0"/>
                <a:sym typeface="Symbol" charset="0"/>
              </a:endParaRPr>
            </a:p>
          </p:txBody>
        </p:sp>
        <p:sp>
          <p:nvSpPr>
            <p:cNvPr id="1210406" name="Text Box 38"/>
            <p:cNvSpPr txBox="1">
              <a:spLocks noChangeArrowheads="1"/>
            </p:cNvSpPr>
            <p:nvPr/>
          </p:nvSpPr>
          <p:spPr bwMode="auto">
            <a:xfrm>
              <a:off x="3243" y="3793"/>
              <a:ext cx="235" cy="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just">
                <a:spcBef>
                  <a:spcPct val="20000"/>
                </a:spcBef>
              </a:pPr>
              <a:r>
                <a:rPr lang="it-IT" sz="2400" b="1">
                  <a:latin typeface="Comic Sans MS" charset="0"/>
                  <a:sym typeface="Symbol" charset="0"/>
                </a:rPr>
                <a:t>C</a:t>
              </a:r>
              <a:endParaRPr lang="en-US" sz="2400" b="1">
                <a:latin typeface="Comic Sans MS" charset="0"/>
                <a:sym typeface="Symbol" charset="0"/>
              </a:endParaRPr>
            </a:p>
          </p:txBody>
        </p:sp>
      </p:grpSp>
      <p:sp>
        <p:nvSpPr>
          <p:cNvPr id="1210407" name="Text Box 39"/>
          <p:cNvSpPr txBox="1">
            <a:spLocks noChangeArrowheads="1"/>
          </p:cNvSpPr>
          <p:nvPr/>
        </p:nvSpPr>
        <p:spPr bwMode="auto">
          <a:xfrm>
            <a:off x="2937400" y="333375"/>
            <a:ext cx="2104688" cy="5232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800" b="1">
                <a:solidFill>
                  <a:srgbClr val="000000"/>
                </a:solidFill>
              </a:rPr>
              <a:t>Il fotocatodo</a:t>
            </a:r>
          </a:p>
        </p:txBody>
      </p:sp>
      <p:sp>
        <p:nvSpPr>
          <p:cNvPr id="1210408" name="Text Box 40"/>
          <p:cNvSpPr txBox="1">
            <a:spLocks noChangeArrowheads="1"/>
          </p:cNvSpPr>
          <p:nvPr/>
        </p:nvSpPr>
        <p:spPr bwMode="auto">
          <a:xfrm>
            <a:off x="323850" y="1268413"/>
            <a:ext cx="7653338" cy="1739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it-IT" b="1">
                <a:solidFill>
                  <a:srgbClr val="000000"/>
                </a:solidFill>
              </a:rPr>
              <a:t>Il </a:t>
            </a:r>
            <a:r>
              <a:rPr lang="it-IT" b="1" u="sng">
                <a:solidFill>
                  <a:srgbClr val="FF0000"/>
                </a:solidFill>
              </a:rPr>
              <a:t>fotocatodo converte la luce incidente in corrente di elettroni </a:t>
            </a:r>
            <a:r>
              <a:rPr lang="it-IT" b="1">
                <a:solidFill>
                  <a:srgbClr val="000000"/>
                </a:solidFill>
              </a:rPr>
              <a:t>sfruttando l</a:t>
            </a:r>
            <a:r>
              <a:rPr lang="ja-JP" altLang="it-IT" b="1">
                <a:solidFill>
                  <a:srgbClr val="000000"/>
                </a:solidFill>
              </a:rPr>
              <a:t>’</a:t>
            </a:r>
            <a:r>
              <a:rPr lang="it-IT" b="1">
                <a:solidFill>
                  <a:srgbClr val="000000"/>
                </a:solidFill>
              </a:rPr>
              <a:t>effetto fotoelettrico. Esso è  costituito da una  sostanza fotoemittente depositata in un </a:t>
            </a:r>
            <a:r>
              <a:rPr lang="it-IT" b="1" u="sng">
                <a:solidFill>
                  <a:srgbClr val="FF0000"/>
                </a:solidFill>
              </a:rPr>
              <a:t>sottilissimo strato sulla parete interna della finestra di ingresso del fotomoltiplicatore.</a:t>
            </a:r>
            <a:br>
              <a:rPr lang="it-IT" b="1" u="sng">
                <a:solidFill>
                  <a:srgbClr val="FF0000"/>
                </a:solidFill>
              </a:rPr>
            </a:br>
            <a:r>
              <a:rPr lang="it-IT" b="1">
                <a:solidFill>
                  <a:srgbClr val="000000"/>
                </a:solidFill>
              </a:rPr>
              <a:t>L'</a:t>
            </a:r>
            <a:r>
              <a:rPr lang="it-IT" b="1">
                <a:solidFill>
                  <a:srgbClr val="FF0000"/>
                </a:solidFill>
              </a:rPr>
              <a:t>efficienza</a:t>
            </a:r>
            <a:r>
              <a:rPr lang="it-IT" b="1">
                <a:solidFill>
                  <a:srgbClr val="000000"/>
                </a:solidFill>
              </a:rPr>
              <a:t> di conversione fotoelettrica varia fortemente con la </a:t>
            </a:r>
            <a:r>
              <a:rPr lang="it-IT" b="1">
                <a:solidFill>
                  <a:srgbClr val="FF0000"/>
                </a:solidFill>
              </a:rPr>
              <a:t>frequenza</a:t>
            </a:r>
            <a:r>
              <a:rPr lang="it-IT" b="1">
                <a:solidFill>
                  <a:srgbClr val="000000"/>
                </a:solidFill>
              </a:rPr>
              <a:t> della luce incidente e con la struttura del materiale.</a:t>
            </a:r>
          </a:p>
        </p:txBody>
      </p:sp>
    </p:spTree>
    <p:extLst>
      <p:ext uri="{BB962C8B-B14F-4D97-AF65-F5344CB8AC3E}">
        <p14:creationId xmlns:p14="http://schemas.microsoft.com/office/powerpoint/2010/main" val="3669203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10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6430" y="-7300"/>
            <a:ext cx="8229600" cy="1968451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it-IT" sz="18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				</a:t>
            </a:r>
            <a:r>
              <a:rPr lang="it-IT" sz="28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Il fotocatodo</a:t>
            </a:r>
          </a:p>
          <a:p>
            <a:pPr eaLnBrk="1" hangingPunct="1">
              <a:buFont typeface="Wingdings" charset="2"/>
              <a:buChar char="§"/>
              <a:defRPr/>
            </a:pPr>
            <a:r>
              <a:rPr lang="it-IT" sz="1800" smtClean="0">
                <a:solidFill>
                  <a:srgbClr val="0066FF"/>
                </a:solidFill>
              </a:rPr>
              <a:t>Processo a 3 fasi</a:t>
            </a:r>
            <a:r>
              <a:rPr lang="it-IT" sz="1800" smtClean="0"/>
              <a:t>:</a:t>
            </a:r>
          </a:p>
          <a:p>
            <a:pPr lvl="1" eaLnBrk="1" hangingPunct="1">
              <a:buClr>
                <a:srgbClr val="FF3300"/>
              </a:buClr>
              <a:buFont typeface="Wingdings" charset="2"/>
              <a:buChar char="§"/>
              <a:defRPr/>
            </a:pPr>
            <a:r>
              <a:rPr lang="it-IT" sz="1800" b="1" smtClean="0"/>
              <a:t>foto-</a:t>
            </a:r>
            <a:r>
              <a:rPr lang="it-IT" sz="1800" b="1" smtClean="0">
                <a:solidFill>
                  <a:srgbClr val="FF0000"/>
                </a:solidFill>
              </a:rPr>
              <a:t>ionizzazione</a:t>
            </a:r>
            <a:r>
              <a:rPr lang="it-IT" sz="1800" b="1" smtClean="0"/>
              <a:t> della molecola</a:t>
            </a:r>
          </a:p>
          <a:p>
            <a:pPr lvl="1" eaLnBrk="1" hangingPunct="1">
              <a:buClr>
                <a:srgbClr val="FF3300"/>
              </a:buClr>
              <a:buFont typeface="Wingdings" charset="2"/>
              <a:buChar char="§"/>
              <a:defRPr/>
            </a:pPr>
            <a:r>
              <a:rPr lang="it-IT" sz="1800" b="1" smtClean="0">
                <a:solidFill>
                  <a:srgbClr val="FF0000"/>
                </a:solidFill>
              </a:rPr>
              <a:t>propagazione</a:t>
            </a:r>
            <a:r>
              <a:rPr lang="it-IT" sz="1800" b="1" smtClean="0"/>
              <a:t> degli elettroni nel catodo</a:t>
            </a:r>
          </a:p>
          <a:p>
            <a:pPr lvl="1" eaLnBrk="1" hangingPunct="1">
              <a:buClr>
                <a:srgbClr val="FF3300"/>
              </a:buClr>
              <a:buFont typeface="Wingdings" charset="2"/>
              <a:buChar char="§"/>
              <a:defRPr/>
            </a:pPr>
            <a:r>
              <a:rPr lang="it-IT" sz="1800" b="1" smtClean="0">
                <a:solidFill>
                  <a:srgbClr val="FF0000"/>
                </a:solidFill>
              </a:rPr>
              <a:t>fuga</a:t>
            </a:r>
            <a:r>
              <a:rPr lang="it-IT" sz="1800" b="1" smtClean="0"/>
              <a:t> degli elettroni nel vuoto</a:t>
            </a:r>
          </a:p>
          <a:p>
            <a:pPr eaLnBrk="1" hangingPunct="1">
              <a:buFont typeface="Wingdings" charset="2"/>
              <a:buChar char="§"/>
              <a:defRPr/>
            </a:pPr>
            <a:endParaRPr lang="it-IT" sz="1800" b="1" smtClean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buFont typeface="Wingdings" charset="2"/>
              <a:buChar char="§"/>
              <a:defRPr/>
            </a:pPr>
            <a:endParaRPr lang="it-IT" sz="1800" smtClean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787" y="2016810"/>
            <a:ext cx="6388346" cy="4057463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2820638" y="6078239"/>
            <a:ext cx="40582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/>
              <a:t>Reflective a) and semitransparent b) PCs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66711" y="2176463"/>
            <a:ext cx="1262063" cy="461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it-IT" sz="2400" b="1">
                <a:solidFill>
                  <a:srgbClr val="CC0099"/>
                </a:solidFill>
                <a:latin typeface="+mj-lt"/>
                <a:sym typeface="Symbol" charset="0"/>
              </a:rPr>
              <a:t>SIDE-ON</a:t>
            </a:r>
            <a:endParaRPr lang="en-US" sz="2400" b="1">
              <a:solidFill>
                <a:srgbClr val="CC0099"/>
              </a:solidFill>
              <a:latin typeface="+mj-lt"/>
              <a:sym typeface="Symbol" charset="0"/>
            </a:endParaRPr>
          </a:p>
        </p:txBody>
      </p:sp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7073346" y="2161273"/>
            <a:ext cx="1727200" cy="457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it-IT" sz="2400" b="1">
                <a:solidFill>
                  <a:srgbClr val="CC0099"/>
                </a:solidFill>
                <a:latin typeface="+mj-lt"/>
                <a:sym typeface="Symbol" charset="0"/>
              </a:rPr>
              <a:t>HEAD-ON</a:t>
            </a:r>
            <a:endParaRPr lang="en-US" sz="2400" b="1">
              <a:solidFill>
                <a:srgbClr val="CC0099"/>
              </a:solidFill>
              <a:latin typeface="+mj-lt"/>
              <a:sym typeface="Symbo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344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65" y="201435"/>
            <a:ext cx="5857736" cy="320132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111" y="3678492"/>
            <a:ext cx="8785149" cy="2837227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5" name="CasellaDiTesto 4"/>
          <p:cNvSpPr txBox="1"/>
          <p:nvPr/>
        </p:nvSpPr>
        <p:spPr>
          <a:xfrm>
            <a:off x="6119369" y="626829"/>
            <a:ext cx="2789871" cy="52322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sz="2800"/>
              <a:t>Photocatode type</a:t>
            </a:r>
          </a:p>
        </p:txBody>
      </p:sp>
    </p:spTree>
    <p:extLst>
      <p:ext uri="{BB962C8B-B14F-4D97-AF65-F5344CB8AC3E}">
        <p14:creationId xmlns:p14="http://schemas.microsoft.com/office/powerpoint/2010/main" val="3126300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395288" y="-101598"/>
            <a:ext cx="8229600" cy="76517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000" b="1" i="1">
                <a:latin typeface="Times New Roman" charset="0"/>
              </a:rPr>
              <a:t>Fotocatodo</a:t>
            </a:r>
          </a:p>
        </p:txBody>
      </p:sp>
      <p:sp>
        <p:nvSpPr>
          <p:cNvPr id="6" name="Text Box 68"/>
          <p:cNvSpPr txBox="1">
            <a:spLocks noChangeArrowheads="1"/>
          </p:cNvSpPr>
          <p:nvPr/>
        </p:nvSpPr>
        <p:spPr bwMode="auto">
          <a:xfrm>
            <a:off x="446088" y="5156200"/>
            <a:ext cx="4032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endParaRPr lang="it-IT">
              <a:latin typeface="Times New Roman" charset="0"/>
              <a:ea typeface="ＭＳ Ｐゴシック" charset="0"/>
            </a:endParaRPr>
          </a:p>
        </p:txBody>
      </p:sp>
      <p:sp>
        <p:nvSpPr>
          <p:cNvPr id="7" name="Text Box 70"/>
          <p:cNvSpPr txBox="1">
            <a:spLocks noChangeArrowheads="1"/>
          </p:cNvSpPr>
          <p:nvPr/>
        </p:nvSpPr>
        <p:spPr bwMode="auto">
          <a:xfrm>
            <a:off x="47629" y="5186361"/>
            <a:ext cx="9144000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buClr>
                <a:srgbClr val="FF00FF"/>
              </a:buClr>
              <a:buFont typeface="Wingdings" charset="0"/>
              <a:buChar char="u"/>
            </a:pPr>
            <a:r>
              <a:rPr lang="it-IT" b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 Gli elettroni vengono emessi con energia cinetica: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Clr>
                <a:srgbClr val="FF00FF"/>
              </a:buClr>
              <a:buFont typeface="Wingdings" charset="0"/>
              <a:buNone/>
            </a:pPr>
            <a:r>
              <a:rPr lang="it-IT" b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La maggior parte degli elettroni prodotti </a:t>
            </a:r>
            <a:r>
              <a:rPr lang="it-IT" b="1">
                <a:solidFill>
                  <a:srgbClr val="FF0000"/>
                </a:solidFill>
                <a:latin typeface="Times New Roman" charset="0"/>
                <a:ea typeface="ＭＳ Ｐゴシック" charset="0"/>
              </a:rPr>
              <a:t>diffondono nel fotocatodo </a:t>
            </a:r>
            <a:r>
              <a:rPr lang="it-IT" b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rilasciando parte della loro energia e solo quelli che raggiungono l</a:t>
            </a:r>
            <a:r>
              <a:rPr lang="ja-JP" altLang="it-IT" b="1">
                <a:solidFill>
                  <a:srgbClr val="000000"/>
                </a:solidFill>
                <a:latin typeface="Arial"/>
                <a:ea typeface="ＭＳ Ｐゴシック" charset="0"/>
              </a:rPr>
              <a:t>’</a:t>
            </a:r>
            <a:r>
              <a:rPr lang="it-IT" b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interfaccia tra il fotocatodo e il vuoto con </a:t>
            </a:r>
            <a:r>
              <a:rPr lang="it-IT" b="1">
                <a:solidFill>
                  <a:srgbClr val="FF0000"/>
                </a:solidFill>
                <a:latin typeface="Times New Roman" charset="0"/>
                <a:ea typeface="ＭＳ Ｐゴシック" charset="0"/>
              </a:rPr>
              <a:t>energia sufficiente a superare il </a:t>
            </a:r>
            <a:r>
              <a:rPr lang="it-IT" b="1" u="sng">
                <a:solidFill>
                  <a:srgbClr val="FF0000"/>
                </a:solidFill>
                <a:latin typeface="Times New Roman" charset="0"/>
                <a:ea typeface="ＭＳ Ｐゴシック" charset="0"/>
              </a:rPr>
              <a:t>potenziale di estrazione (</a:t>
            </a:r>
            <a:r>
              <a:rPr lang="ru-RU" b="1" u="sng">
                <a:solidFill>
                  <a:srgbClr val="FF0000"/>
                </a:solidFill>
                <a:latin typeface="Times New Roman" charset="0"/>
                <a:ea typeface="ＭＳ Ｐゴシック" charset="0"/>
              </a:rPr>
              <a:t>Ф</a:t>
            </a:r>
            <a:r>
              <a:rPr lang="en-US" b="1" u="sng">
                <a:solidFill>
                  <a:srgbClr val="FF0000"/>
                </a:solidFill>
                <a:latin typeface="Times New Roman" charset="0"/>
                <a:ea typeface="ＭＳ Ｐゴシック" charset="0"/>
              </a:rPr>
              <a:t>~1eV)</a:t>
            </a:r>
            <a:r>
              <a:rPr lang="it-IT" b="1" u="sng">
                <a:solidFill>
                  <a:srgbClr val="FF0000"/>
                </a:solidFill>
                <a:latin typeface="Times New Roman" charset="0"/>
                <a:ea typeface="ＭＳ Ｐゴシック" charset="0"/>
              </a:rPr>
              <a:t> </a:t>
            </a:r>
            <a:r>
              <a:rPr lang="it-IT" b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riescono ad uscire e vengono quindi accelerati e focalizzati da un elettrodo sul primo dinodo. </a:t>
            </a:r>
          </a:p>
        </p:txBody>
      </p:sp>
      <p:grpSp>
        <p:nvGrpSpPr>
          <p:cNvPr id="8" name="Group 80"/>
          <p:cNvGrpSpPr>
            <a:grpSpLocks/>
          </p:cNvGrpSpPr>
          <p:nvPr/>
        </p:nvGrpSpPr>
        <p:grpSpPr bwMode="auto">
          <a:xfrm>
            <a:off x="179388" y="2018775"/>
            <a:ext cx="8604250" cy="936625"/>
            <a:chOff x="158" y="2795"/>
            <a:chExt cx="5420" cy="635"/>
          </a:xfrm>
        </p:grpSpPr>
        <p:sp>
          <p:nvSpPr>
            <p:cNvPr id="9" name="AutoShape 73"/>
            <p:cNvSpPr>
              <a:spLocks noChangeArrowheads="1"/>
            </p:cNvSpPr>
            <p:nvPr/>
          </p:nvSpPr>
          <p:spPr bwMode="auto">
            <a:xfrm>
              <a:off x="158" y="2795"/>
              <a:ext cx="5420" cy="635"/>
            </a:xfrm>
            <a:prstGeom prst="cube">
              <a:avLst>
                <a:gd name="adj" fmla="val 25000"/>
              </a:avLst>
            </a:prstGeom>
            <a:solidFill>
              <a:srgbClr val="99FF99"/>
            </a:solidFill>
            <a:ln w="9398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10" name="Group 79"/>
            <p:cNvGrpSpPr>
              <a:grpSpLocks/>
            </p:cNvGrpSpPr>
            <p:nvPr/>
          </p:nvGrpSpPr>
          <p:grpSpPr bwMode="auto">
            <a:xfrm>
              <a:off x="521" y="2976"/>
              <a:ext cx="4363" cy="439"/>
              <a:chOff x="521" y="2976"/>
              <a:chExt cx="4363" cy="439"/>
            </a:xfrm>
          </p:grpSpPr>
          <p:sp>
            <p:nvSpPr>
              <p:cNvPr id="11" name="Text Box 75"/>
              <p:cNvSpPr txBox="1">
                <a:spLocks noChangeArrowheads="1"/>
              </p:cNvSpPr>
              <p:nvPr/>
            </p:nvSpPr>
            <p:spPr bwMode="auto">
              <a:xfrm>
                <a:off x="521" y="3067"/>
                <a:ext cx="1679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defTabSz="914400"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it-IT">
                    <a:latin typeface="Comic Sans MS" charset="0"/>
                    <a:ea typeface="ＭＳ Ｐゴシック" charset="0"/>
                  </a:rPr>
                  <a:t>Efficienza quantica</a:t>
                </a:r>
              </a:p>
            </p:txBody>
          </p:sp>
          <p:graphicFrame>
            <p:nvGraphicFramePr>
              <p:cNvPr id="12" name="Object 78"/>
              <p:cNvGraphicFramePr>
                <a:graphicFrameLocks noChangeAspect="1"/>
              </p:cNvGraphicFramePr>
              <p:nvPr/>
            </p:nvGraphicFramePr>
            <p:xfrm>
              <a:off x="2562" y="2976"/>
              <a:ext cx="2322" cy="43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5368" name="Equation" r:id="rId3" imgW="2501640" imgH="469800" progId="Equation.3">
                      <p:embed/>
                    </p:oleObj>
                  </mc:Choice>
                  <mc:Fallback>
                    <p:oleObj name="Equation" r:id="rId3" imgW="2501640" imgH="4698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562" y="2976"/>
                            <a:ext cx="2322" cy="43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blipFill dpi="0" rotWithShape="0">
                                  <a:blip/>
                                  <a:srcRect/>
                                  <a:stretch>
                                    <a:fillRect/>
                                  </a:stretch>
                                </a:blip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13" name="Text Box 88"/>
          <p:cNvSpPr txBox="1">
            <a:spLocks noChangeArrowheads="1"/>
          </p:cNvSpPr>
          <p:nvPr/>
        </p:nvSpPr>
        <p:spPr bwMode="auto">
          <a:xfrm>
            <a:off x="395288" y="539753"/>
            <a:ext cx="874871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30000"/>
              </a:spcBef>
              <a:spcAft>
                <a:spcPct val="0"/>
              </a:spcAft>
            </a:pPr>
            <a:r>
              <a:rPr lang="it-IT" b="1" u="sng">
                <a:solidFill>
                  <a:srgbClr val="FF0000"/>
                </a:solidFill>
                <a:latin typeface="Times New Roman" charset="0"/>
                <a:ea typeface="ＭＳ Ｐゴシック" charset="0"/>
              </a:rPr>
              <a:t>Sottile film </a:t>
            </a:r>
            <a:r>
              <a:rPr lang="it-IT" b="1" u="sng">
                <a:latin typeface="Times New Roman" charset="0"/>
                <a:ea typeface="ＭＳ Ｐゴシック" charset="0"/>
              </a:rPr>
              <a:t>di materiale fotoemissivo </a:t>
            </a:r>
            <a:r>
              <a:rPr lang="it-IT" b="1">
                <a:latin typeface="Times New Roman" charset="0"/>
                <a:ea typeface="ＭＳ Ｐゴシック" charset="0"/>
              </a:rPr>
              <a:t>posto su una finestra in vetro otticamente trasparente che costituisce l</a:t>
            </a:r>
            <a:r>
              <a:rPr lang="ja-JP" altLang="it-IT" b="1">
                <a:latin typeface="Arial"/>
                <a:ea typeface="ＭＳ Ｐゴシック" charset="0"/>
              </a:rPr>
              <a:t>’</a:t>
            </a:r>
            <a:r>
              <a:rPr lang="it-IT" b="1">
                <a:latin typeface="Times New Roman" charset="0"/>
                <a:ea typeface="ＭＳ Ｐゴシック" charset="0"/>
              </a:rPr>
              <a:t>ingresso del fototubo. I fotoelettroni sono emessi dalla parte opposta rispetto a quella da cui proviene la luce incidente.</a:t>
            </a:r>
          </a:p>
        </p:txBody>
      </p:sp>
      <p:sp>
        <p:nvSpPr>
          <p:cNvPr id="14" name="Text Box 89"/>
          <p:cNvSpPr txBox="1">
            <a:spLocks noChangeArrowheads="1"/>
          </p:cNvSpPr>
          <p:nvPr/>
        </p:nvSpPr>
        <p:spPr bwMode="auto">
          <a:xfrm>
            <a:off x="0" y="3408910"/>
            <a:ext cx="88582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defTabSz="914400" fontAlgn="base">
              <a:spcBef>
                <a:spcPct val="0"/>
              </a:spcBef>
              <a:spcAft>
                <a:spcPct val="0"/>
              </a:spcAft>
              <a:buClr>
                <a:srgbClr val="FF00FF"/>
              </a:buClr>
              <a:buFont typeface="Wingdings" charset="0"/>
              <a:buChar char="u"/>
            </a:pPr>
            <a:r>
              <a:rPr lang="it-IT" b="1">
                <a:latin typeface="Times New Roman" charset="0"/>
                <a:ea typeface="ＭＳ Ｐゴシック" charset="0"/>
              </a:rPr>
              <a:t>  La fotoemissione è un processo probabilistico.</a:t>
            </a: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 u="sng">
                <a:solidFill>
                  <a:srgbClr val="FF0000"/>
                </a:solidFill>
                <a:latin typeface="Times New Roman" charset="0"/>
                <a:ea typeface="ＭＳ Ｐゴシック" charset="0"/>
              </a:rPr>
              <a:t>L</a:t>
            </a:r>
            <a:r>
              <a:rPr lang="ja-JP" altLang="it-IT" b="1" u="sng">
                <a:solidFill>
                  <a:srgbClr val="FF0000"/>
                </a:solidFill>
                <a:latin typeface="Arial"/>
                <a:ea typeface="ＭＳ Ｐゴシック" charset="0"/>
              </a:rPr>
              <a:t>’</a:t>
            </a:r>
            <a:r>
              <a:rPr lang="it-IT" b="1" u="sng">
                <a:solidFill>
                  <a:srgbClr val="FF0000"/>
                </a:solidFill>
                <a:latin typeface="Times New Roman" charset="0"/>
                <a:ea typeface="ＭＳ Ｐゴシック" charset="0"/>
              </a:rPr>
              <a:t>efficienza di conversione </a:t>
            </a:r>
            <a:r>
              <a:rPr lang="it-IT" b="1">
                <a:latin typeface="Times New Roman" charset="0"/>
                <a:ea typeface="ＭＳ Ｐゴシック" charset="0"/>
              </a:rPr>
              <a:t>dei fotoni luminosi in fotoelettroni varia fortemente in</a:t>
            </a: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latin typeface="Times New Roman" charset="0"/>
                <a:ea typeface="ＭＳ Ｐゴシック" charset="0"/>
              </a:rPr>
              <a:t>relazione alla frequenza della luce incidente e alla struttura del materiale</a:t>
            </a:r>
          </a:p>
        </p:txBody>
      </p:sp>
      <p:sp>
        <p:nvSpPr>
          <p:cNvPr id="15" name="AutoShape 91"/>
          <p:cNvSpPr>
            <a:spLocks noChangeArrowheads="1"/>
          </p:cNvSpPr>
          <p:nvPr/>
        </p:nvSpPr>
        <p:spPr bwMode="auto">
          <a:xfrm>
            <a:off x="3995738" y="1497017"/>
            <a:ext cx="649287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latin typeface="Arial" charset="0"/>
              <a:ea typeface="ＭＳ Ｐゴシック" charset="0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405805" y="4590109"/>
            <a:ext cx="41472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000" b="1"/>
              <a:t>Φp(ν,x)=Φp(ν,0)</a:t>
            </a:r>
            <a:r>
              <a:rPr lang="it-IT" sz="2000" b="1"/>
              <a:t> x</a:t>
            </a:r>
            <a:r>
              <a:rPr lang="el-GR" sz="2000" b="1"/>
              <a:t> [1</a:t>
            </a:r>
            <a:r>
              <a:rPr lang="it-IT" sz="2000" b="1"/>
              <a:t>-</a:t>
            </a:r>
            <a:r>
              <a:rPr lang="el-GR" sz="2000" b="1"/>
              <a:t>r(ν)]</a:t>
            </a:r>
            <a:r>
              <a:rPr lang="it-IT" sz="2000" b="1"/>
              <a:t> x </a:t>
            </a:r>
            <a:r>
              <a:rPr lang="el-GR" sz="2000" b="1"/>
              <a:t>exp α(ν)x</a:t>
            </a:r>
            <a:endParaRPr lang="it-IT" sz="2000" b="1"/>
          </a:p>
        </p:txBody>
      </p:sp>
      <p:sp>
        <p:nvSpPr>
          <p:cNvPr id="3" name="Freccia angolare in su 2"/>
          <p:cNvSpPr/>
          <p:nvPr/>
        </p:nvSpPr>
        <p:spPr>
          <a:xfrm rot="10800000">
            <a:off x="2827870" y="4366690"/>
            <a:ext cx="677333" cy="312317"/>
          </a:xfrm>
          <a:prstGeom prst="bent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/>
          <p:cNvSpPr txBox="1"/>
          <p:nvPr/>
        </p:nvSpPr>
        <p:spPr>
          <a:xfrm>
            <a:off x="3539069" y="4197360"/>
            <a:ext cx="3469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srgbClr val="FF0000"/>
                </a:solidFill>
              </a:rPr>
              <a:t>Fotoni che entrano nel fotocatodo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401732" y="4623975"/>
            <a:ext cx="3321192" cy="64633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b="1"/>
              <a:t>1/α = lunghezza di penetrazione,</a:t>
            </a:r>
          </a:p>
          <a:p>
            <a:r>
              <a:rPr lang="it-IT" b="1"/>
              <a:t>distanza 63% fotoni assorbiti</a:t>
            </a:r>
          </a:p>
        </p:txBody>
      </p:sp>
    </p:spTree>
    <p:extLst>
      <p:ext uri="{BB962C8B-B14F-4D97-AF65-F5344CB8AC3E}">
        <p14:creationId xmlns:p14="http://schemas.microsoft.com/office/powerpoint/2010/main" val="3637923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23850" y="-169330"/>
            <a:ext cx="8229600" cy="6477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000" b="1">
                <a:latin typeface="Times New Roman" charset="0"/>
              </a:rPr>
              <a:t>Fotocatodo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124075" y="336557"/>
            <a:ext cx="568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it-IT" sz="2400" b="1">
                <a:latin typeface="Arial" charset="0"/>
                <a:ea typeface="ＭＳ Ｐゴシック" charset="0"/>
              </a:rPr>
              <a:t>Materiali usati per il fotocatodo: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79388" y="2788438"/>
            <a:ext cx="4241887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defTabSz="914400" fontAlgn="base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None/>
            </a:pPr>
            <a:r>
              <a:rPr lang="en-GB" sz="1400" b="1">
                <a:latin typeface="Times New Roman" charset="0"/>
                <a:ea typeface="ＭＳ Ｐゴシック" charset="0"/>
              </a:rPr>
              <a:t>Gli elettroni atomici sono liberi di muoversi nel materiale. Un </a:t>
            </a:r>
            <a:r>
              <a:rPr lang="en-GB" sz="1400" b="1">
                <a:solidFill>
                  <a:srgbClr val="FF0000"/>
                </a:solidFill>
                <a:latin typeface="Times New Roman" charset="0"/>
                <a:ea typeface="ＭＳ Ｐゴシック" charset="0"/>
              </a:rPr>
              <a:t>fotoelettrone generato ad una profondità x perde molta energia nel muoversi</a:t>
            </a:r>
            <a:r>
              <a:rPr lang="en-GB" sz="1400" b="1">
                <a:latin typeface="Times New Roman" charset="0"/>
                <a:ea typeface="ＭＳ Ｐゴシック" charset="0"/>
              </a:rPr>
              <a:t> verso la superficie a causa degli </a:t>
            </a:r>
            <a:r>
              <a:rPr lang="en-GB" sz="1400" b="1">
                <a:solidFill>
                  <a:srgbClr val="FF0000"/>
                </a:solidFill>
                <a:latin typeface="Times New Roman" charset="0"/>
                <a:ea typeface="ＭＳ Ｐゴシック" charset="0"/>
              </a:rPr>
              <a:t>urti con questi elettroni liberi. </a:t>
            </a:r>
            <a:r>
              <a:rPr lang="en-GB" sz="1400" b="1">
                <a:latin typeface="Times New Roman" charset="0"/>
                <a:ea typeface="ＭＳ Ｐゴシック" charset="0"/>
              </a:rPr>
              <a:t>Anche </a:t>
            </a:r>
            <a:r>
              <a:rPr lang="en-GB" sz="1400" b="1">
                <a:solidFill>
                  <a:srgbClr val="FF0000"/>
                </a:solidFill>
                <a:latin typeface="Times New Roman" charset="0"/>
                <a:ea typeface="ＭＳ Ｐゴシック" charset="0"/>
              </a:rPr>
              <a:t>alta reflettivita’ </a:t>
            </a:r>
            <a:r>
              <a:rPr lang="en-GB" sz="1400" b="1">
                <a:latin typeface="Times New Roman" charset="0"/>
                <a:ea typeface="ＭＳ Ｐゴシック" charset="0"/>
              </a:rPr>
              <a:t>ottica.</a:t>
            </a:r>
            <a:endParaRPr lang="it-IT" sz="1400" b="1">
              <a:latin typeface="Times New Roman" charset="0"/>
              <a:ea typeface="ＭＳ Ｐゴシック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250825" y="4444200"/>
            <a:ext cx="3529013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defTabSz="914400" fontAlgn="base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None/>
            </a:pPr>
            <a:r>
              <a:rPr lang="en-GB" sz="1400" b="1">
                <a:latin typeface="Times New Roman" charset="0"/>
                <a:ea typeface="ＭＳ Ｐゴシック" charset="0"/>
              </a:rPr>
              <a:t>La probabilità di raggiungere la superficie con energia sufficiente per superare la barriera di </a:t>
            </a:r>
            <a:r>
              <a:rPr lang="it-IT" sz="1400" b="1">
                <a:latin typeface="Times New Roman" charset="0"/>
                <a:ea typeface="ＭＳ Ｐゴシック" charset="0"/>
              </a:rPr>
              <a:t>potenziale </a:t>
            </a:r>
            <a:r>
              <a:rPr lang="en-GB" sz="1400" b="1">
                <a:latin typeface="Times New Roman" charset="0"/>
                <a:ea typeface="ＭＳ Ｐゴシック" charset="0"/>
              </a:rPr>
              <a:t>è bassa. In metalli 2 eV.</a:t>
            </a:r>
            <a:endParaRPr lang="it-IT" sz="1400" b="1">
              <a:latin typeface="Times New Roman" charset="0"/>
              <a:ea typeface="ＭＳ Ｐゴシック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61422" y="5587659"/>
            <a:ext cx="331311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defTabSz="914400" fontAlgn="base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None/>
            </a:pPr>
            <a:r>
              <a:rPr lang="it-IT" sz="1400" b="1">
                <a:solidFill>
                  <a:srgbClr val="FF0000"/>
                </a:solidFill>
                <a:latin typeface="Times New Roman" charset="0"/>
                <a:ea typeface="ＭＳ Ｐゴシック" charset="0"/>
              </a:rPr>
              <a:t>Si usano materiali di</a:t>
            </a:r>
            <a:r>
              <a:rPr lang="en-GB" sz="1400" b="1">
                <a:solidFill>
                  <a:srgbClr val="FF0000"/>
                </a:solidFill>
                <a:latin typeface="Times New Roman" charset="0"/>
                <a:ea typeface="ＭＳ Ｐゴシック" charset="0"/>
              </a:rPr>
              <a:t> piccolo spessore escape depth 1nm. (10-50 °A)  UV (100°A)</a:t>
            </a:r>
            <a:endParaRPr lang="it-IT" sz="1400" b="1">
              <a:solidFill>
                <a:srgbClr val="FF0000"/>
              </a:solidFill>
              <a:latin typeface="Times New Roman" charset="0"/>
              <a:ea typeface="ＭＳ Ｐゴシック" charset="0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4859338" y="2781300"/>
            <a:ext cx="428466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defTabSz="914400" fontAlgn="base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None/>
            </a:pPr>
            <a:r>
              <a:rPr lang="it-IT" sz="1400" b="1">
                <a:latin typeface="Times New Roman" charset="0"/>
                <a:ea typeface="ＭＳ Ｐゴシック" charset="0"/>
              </a:rPr>
              <a:t>La struttura a bande separata da una gap fa sì che </a:t>
            </a:r>
            <a:r>
              <a:rPr lang="it-IT" sz="1400" b="1">
                <a:solidFill>
                  <a:srgbClr val="FF0000"/>
                </a:solidFill>
                <a:latin typeface="Times New Roman" charset="0"/>
                <a:ea typeface="ＭＳ Ｐゴシック" charset="0"/>
              </a:rPr>
              <a:t>solo pochi elettroni </a:t>
            </a:r>
            <a:r>
              <a:rPr lang="it-IT" sz="1400" b="1">
                <a:latin typeface="Times New Roman" charset="0"/>
                <a:ea typeface="ＭＳ Ｐゴシック" charset="0"/>
              </a:rPr>
              <a:t>(quelli nella banda di conduzione) </a:t>
            </a:r>
            <a:r>
              <a:rPr lang="it-IT" sz="1400" b="1">
                <a:solidFill>
                  <a:srgbClr val="FF0000"/>
                </a:solidFill>
                <a:latin typeface="Times New Roman" charset="0"/>
                <a:ea typeface="ＭＳ Ｐゴシック" charset="0"/>
              </a:rPr>
              <a:t>sono liberi </a:t>
            </a:r>
            <a:r>
              <a:rPr lang="it-IT" sz="1400" b="1">
                <a:latin typeface="Times New Roman" charset="0"/>
                <a:ea typeface="ＭＳ Ｐゴシック" charset="0"/>
              </a:rPr>
              <a:t>(dipende dalla temperatura). Gli urti con gli elettroni liberi sono ridotti.Possono avvenire urti con gli elettroni legati ma si ha poca energia trasferita (la massa degli atomi).</a:t>
            </a:r>
            <a:r>
              <a:rPr lang="it-IT" sz="1400" b="1">
                <a:solidFill>
                  <a:srgbClr val="FF0000"/>
                </a:solidFill>
                <a:latin typeface="Times New Roman" charset="0"/>
                <a:ea typeface="ＭＳ Ｐゴシック" charset="0"/>
              </a:rPr>
              <a:t>bassa reflettivita’</a:t>
            </a:r>
          </a:p>
        </p:txBody>
      </p:sp>
      <p:sp>
        <p:nvSpPr>
          <p:cNvPr id="8" name="AutoShape 14"/>
          <p:cNvSpPr>
            <a:spLocks noChangeArrowheads="1"/>
          </p:cNvSpPr>
          <p:nvPr/>
        </p:nvSpPr>
        <p:spPr bwMode="auto">
          <a:xfrm>
            <a:off x="1154648" y="1989138"/>
            <a:ext cx="576263" cy="36036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25400">
            <a:solidFill>
              <a:srgbClr val="FF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latin typeface="Arial" charset="0"/>
              <a:ea typeface="ＭＳ Ｐゴシック" charset="0"/>
            </a:endParaRPr>
          </a:p>
        </p:txBody>
      </p: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395288" y="2356638"/>
            <a:ext cx="32400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it-IT">
                <a:latin typeface="Verdana" charset="0"/>
                <a:ea typeface="ＭＳ Ｐゴシック" charset="0"/>
              </a:rPr>
              <a:t>efficienza quantica</a:t>
            </a:r>
            <a:r>
              <a:rPr lang="it-IT">
                <a:latin typeface="Arial" charset="0"/>
                <a:ea typeface="ＭＳ Ｐゴシック" charset="0"/>
              </a:rPr>
              <a:t> </a:t>
            </a:r>
            <a:r>
              <a:rPr lang="en-US">
                <a:latin typeface="Arial" charset="0"/>
                <a:ea typeface="ＭＳ Ｐゴシック" charset="0"/>
                <a:cs typeface="Arial" charset="0"/>
              </a:rPr>
              <a:t>~ 0.1%</a:t>
            </a:r>
          </a:p>
        </p:txBody>
      </p: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5364163" y="2420938"/>
            <a:ext cx="34575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it-IT">
                <a:latin typeface="Arial" charset="0"/>
                <a:ea typeface="ＭＳ Ｐゴシック" charset="0"/>
                <a:cs typeface="Arial" charset="0"/>
              </a:rPr>
              <a:t>efficienza quantica </a:t>
            </a:r>
            <a:r>
              <a:rPr lang="en-US">
                <a:latin typeface="Arial" charset="0"/>
                <a:ea typeface="ＭＳ Ｐゴシック" charset="0"/>
                <a:cs typeface="Arial" charset="0"/>
              </a:rPr>
              <a:t>~ 10-30%</a:t>
            </a:r>
          </a:p>
        </p:txBody>
      </p:sp>
      <p:sp>
        <p:nvSpPr>
          <p:cNvPr id="11" name="Text Box 18"/>
          <p:cNvSpPr txBox="1">
            <a:spLocks noChangeArrowheads="1"/>
          </p:cNvSpPr>
          <p:nvPr/>
        </p:nvSpPr>
        <p:spPr bwMode="auto">
          <a:xfrm>
            <a:off x="4859338" y="4684900"/>
            <a:ext cx="38512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defTabSz="914400" fontAlgn="base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None/>
            </a:pPr>
            <a:r>
              <a:rPr lang="en-GB" sz="1400" b="1">
                <a:latin typeface="Times New Roman" charset="0"/>
                <a:ea typeface="ＭＳ Ｐゴシック" charset="0"/>
              </a:rPr>
              <a:t>La probabilità di raggiungere la superficie è alta. </a:t>
            </a:r>
            <a:endParaRPr lang="it-IT" sz="1400" b="1">
              <a:latin typeface="Times New Roman" charset="0"/>
              <a:ea typeface="ＭＳ Ｐゴシック" charset="0"/>
            </a:endParaRPr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4859338" y="5589588"/>
            <a:ext cx="39957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defTabSz="914400" fontAlgn="base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None/>
            </a:pPr>
            <a:r>
              <a:rPr lang="it-IT" sz="1400" b="1">
                <a:solidFill>
                  <a:srgbClr val="FF0000"/>
                </a:solidFill>
                <a:latin typeface="Times New Roman" charset="0"/>
                <a:ea typeface="ＭＳ Ｐゴシック" charset="0"/>
              </a:rPr>
              <a:t>Escape depth ed efficienza di conversione sono più alte. (qualche centinaio di nm a decine di nm)</a:t>
            </a:r>
          </a:p>
        </p:txBody>
      </p:sp>
      <p:sp>
        <p:nvSpPr>
          <p:cNvPr id="13" name="Text Box 25"/>
          <p:cNvSpPr txBox="1">
            <a:spLocks noChangeArrowheads="1"/>
          </p:cNvSpPr>
          <p:nvPr/>
        </p:nvSpPr>
        <p:spPr bwMode="auto">
          <a:xfrm>
            <a:off x="395288" y="6237288"/>
            <a:ext cx="87487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it-IT" b="1">
                <a:latin typeface="Verdana" charset="0"/>
                <a:ea typeface="ＭＳ Ｐゴシック" charset="0"/>
              </a:rPr>
              <a:t>La maggiore parte dei fotocatodi è  fatta di materiale semiconduttore (antimonio Sb) più metalli alcalini.</a:t>
            </a:r>
          </a:p>
        </p:txBody>
      </p:sp>
      <p:sp>
        <p:nvSpPr>
          <p:cNvPr id="14" name="AutoShape 28"/>
          <p:cNvSpPr>
            <a:spLocks noChangeArrowheads="1"/>
          </p:cNvSpPr>
          <p:nvPr/>
        </p:nvSpPr>
        <p:spPr bwMode="auto">
          <a:xfrm>
            <a:off x="231251" y="1196975"/>
            <a:ext cx="2663825" cy="647700"/>
          </a:xfrm>
          <a:prstGeom prst="cube">
            <a:avLst>
              <a:gd name="adj" fmla="val 25000"/>
            </a:avLst>
          </a:prstGeom>
          <a:solidFill>
            <a:srgbClr val="99FF99"/>
          </a:solidFill>
          <a:ln w="9398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latin typeface="Arial" charset="0"/>
                <a:ea typeface="ＭＳ Ｐゴシック" charset="0"/>
              </a:rPr>
              <a:t>Metalli:</a:t>
            </a:r>
          </a:p>
        </p:txBody>
      </p:sp>
      <p:sp>
        <p:nvSpPr>
          <p:cNvPr id="15" name="AutoShape 29"/>
          <p:cNvSpPr>
            <a:spLocks noChangeArrowheads="1"/>
          </p:cNvSpPr>
          <p:nvPr/>
        </p:nvSpPr>
        <p:spPr bwMode="auto">
          <a:xfrm>
            <a:off x="6303953" y="1196975"/>
            <a:ext cx="2663825" cy="647700"/>
          </a:xfrm>
          <a:prstGeom prst="cube">
            <a:avLst>
              <a:gd name="adj" fmla="val 25000"/>
            </a:avLst>
          </a:prstGeom>
          <a:solidFill>
            <a:srgbClr val="99FF99"/>
          </a:solidFill>
          <a:ln w="9398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latin typeface="Arial" charset="0"/>
                <a:ea typeface="ＭＳ Ｐゴシック" charset="0"/>
              </a:rPr>
              <a:t>Semiconduttori:</a:t>
            </a:r>
          </a:p>
        </p:txBody>
      </p:sp>
      <p:sp>
        <p:nvSpPr>
          <p:cNvPr id="16" name="AutoShape 32"/>
          <p:cNvSpPr>
            <a:spLocks noChangeArrowheads="1"/>
          </p:cNvSpPr>
          <p:nvPr/>
        </p:nvSpPr>
        <p:spPr bwMode="auto">
          <a:xfrm>
            <a:off x="1547813" y="4044550"/>
            <a:ext cx="576262" cy="360363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25400">
            <a:solidFill>
              <a:srgbClr val="FF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latin typeface="Arial" charset="0"/>
              <a:ea typeface="ＭＳ Ｐゴシック" charset="0"/>
            </a:endParaRPr>
          </a:p>
        </p:txBody>
      </p:sp>
      <p:sp>
        <p:nvSpPr>
          <p:cNvPr id="17" name="AutoShape 33"/>
          <p:cNvSpPr>
            <a:spLocks noChangeArrowheads="1"/>
          </p:cNvSpPr>
          <p:nvPr/>
        </p:nvSpPr>
        <p:spPr bwMode="auto">
          <a:xfrm>
            <a:off x="1619250" y="5220288"/>
            <a:ext cx="576263" cy="36036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25400">
            <a:solidFill>
              <a:srgbClr val="FF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latin typeface="Arial" charset="0"/>
              <a:ea typeface="ＭＳ Ｐゴシック" charset="0"/>
            </a:endParaRPr>
          </a:p>
        </p:txBody>
      </p:sp>
      <p:sp>
        <p:nvSpPr>
          <p:cNvPr id="18" name="AutoShape 34"/>
          <p:cNvSpPr>
            <a:spLocks noChangeArrowheads="1"/>
          </p:cNvSpPr>
          <p:nvPr/>
        </p:nvSpPr>
        <p:spPr bwMode="auto">
          <a:xfrm>
            <a:off x="7232643" y="1989138"/>
            <a:ext cx="576263" cy="36036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25400">
            <a:solidFill>
              <a:srgbClr val="FF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latin typeface="Arial" charset="0"/>
              <a:ea typeface="ＭＳ Ｐゴシック" charset="0"/>
            </a:endParaRPr>
          </a:p>
        </p:txBody>
      </p:sp>
      <p:sp>
        <p:nvSpPr>
          <p:cNvPr id="19" name="AutoShape 35"/>
          <p:cNvSpPr>
            <a:spLocks noChangeArrowheads="1"/>
          </p:cNvSpPr>
          <p:nvPr/>
        </p:nvSpPr>
        <p:spPr bwMode="auto">
          <a:xfrm>
            <a:off x="6588125" y="4244375"/>
            <a:ext cx="576263" cy="360363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25400">
            <a:solidFill>
              <a:srgbClr val="FF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latin typeface="Arial" charset="0"/>
              <a:ea typeface="ＭＳ Ｐゴシック" charset="0"/>
            </a:endParaRPr>
          </a:p>
        </p:txBody>
      </p:sp>
      <p:sp>
        <p:nvSpPr>
          <p:cNvPr id="20" name="AutoShape 36"/>
          <p:cNvSpPr>
            <a:spLocks noChangeArrowheads="1"/>
          </p:cNvSpPr>
          <p:nvPr/>
        </p:nvSpPr>
        <p:spPr bwMode="auto">
          <a:xfrm>
            <a:off x="6588125" y="5157788"/>
            <a:ext cx="576263" cy="36036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25400">
            <a:solidFill>
              <a:srgbClr val="FF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latin typeface="Arial" charset="0"/>
              <a:ea typeface="ＭＳ Ｐゴシック" charset="0"/>
            </a:endParaRPr>
          </a:p>
        </p:txBody>
      </p:sp>
      <p:pic>
        <p:nvPicPr>
          <p:cNvPr id="21" name="Immagin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700" y="732403"/>
            <a:ext cx="2514600" cy="1701800"/>
          </a:xfrm>
          <a:prstGeom prst="rect">
            <a:avLst/>
          </a:prstGeom>
        </p:spPr>
      </p:pic>
      <p:sp>
        <p:nvSpPr>
          <p:cNvPr id="22" name="Rettangolo 21"/>
          <p:cNvSpPr/>
          <p:nvPr/>
        </p:nvSpPr>
        <p:spPr>
          <a:xfrm>
            <a:off x="3197916" y="5300933"/>
            <a:ext cx="21024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600" b="1" i="1">
                <a:solidFill>
                  <a:srgbClr val="FF0000"/>
                </a:solidFill>
              </a:rPr>
              <a:t>1 Å= </a:t>
            </a:r>
            <a:r>
              <a:rPr lang="el-GR" sz="1600" b="1" i="1">
                <a:solidFill>
                  <a:srgbClr val="FF0000"/>
                </a:solidFill>
              </a:rPr>
              <a:t>0,1 nm = 10</a:t>
            </a:r>
            <a:r>
              <a:rPr lang="el-GR" sz="1600" b="1" i="1" baseline="30000">
                <a:solidFill>
                  <a:srgbClr val="FF0000"/>
                </a:solidFill>
              </a:rPr>
              <a:t>−4</a:t>
            </a:r>
            <a:r>
              <a:rPr lang="el-GR" sz="1600" b="1" i="1">
                <a:solidFill>
                  <a:srgbClr val="FF0000"/>
                </a:solidFill>
              </a:rPr>
              <a:t> μm</a:t>
            </a:r>
            <a:endParaRPr lang="it-IT" sz="1600" b="1" i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747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560" y="457215"/>
            <a:ext cx="8043506" cy="4836852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3" name="Rettangolo 2"/>
          <p:cNvSpPr/>
          <p:nvPr/>
        </p:nvSpPr>
        <p:spPr>
          <a:xfrm>
            <a:off x="575560" y="5319068"/>
            <a:ext cx="80435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/>
              <a:t>Absorption coefficients α as functions of photon energy hν for various photoemissive layers</a:t>
            </a:r>
          </a:p>
        </p:txBody>
      </p:sp>
      <p:sp>
        <p:nvSpPr>
          <p:cNvPr id="4" name="Rettangolo 3"/>
          <p:cNvSpPr/>
          <p:nvPr/>
        </p:nvSpPr>
        <p:spPr>
          <a:xfrm>
            <a:off x="1091605" y="6108426"/>
            <a:ext cx="4147289" cy="40011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l-GR" sz="2000" b="1"/>
              <a:t>Φp(ν,x)=Φp(ν,0)</a:t>
            </a:r>
            <a:r>
              <a:rPr lang="it-IT" sz="2000" b="1"/>
              <a:t> x</a:t>
            </a:r>
            <a:r>
              <a:rPr lang="el-GR" sz="2000" b="1"/>
              <a:t> [1</a:t>
            </a:r>
            <a:r>
              <a:rPr lang="it-IT" sz="2000" b="1"/>
              <a:t>-</a:t>
            </a:r>
            <a:r>
              <a:rPr lang="el-GR" sz="2000" b="1"/>
              <a:t>r(ν)]</a:t>
            </a:r>
            <a:r>
              <a:rPr lang="it-IT" sz="2000" b="1"/>
              <a:t> x </a:t>
            </a:r>
            <a:r>
              <a:rPr lang="el-GR" sz="2000" b="1"/>
              <a:t>exp α(ν)x</a:t>
            </a:r>
            <a:endParaRPr lang="it-IT" sz="2000" b="1"/>
          </a:p>
        </p:txBody>
      </p:sp>
      <p:sp>
        <p:nvSpPr>
          <p:cNvPr id="5" name="Rettangolo 4"/>
          <p:cNvSpPr/>
          <p:nvPr/>
        </p:nvSpPr>
        <p:spPr>
          <a:xfrm>
            <a:off x="2722726" y="3059668"/>
            <a:ext cx="1082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/>
              <a:t>exp α(ν)x</a:t>
            </a:r>
            <a:endParaRPr lang="it-IT" b="1"/>
          </a:p>
        </p:txBody>
      </p:sp>
      <p:sp>
        <p:nvSpPr>
          <p:cNvPr id="6" name="CasellaDiTesto 5"/>
          <p:cNvSpPr txBox="1"/>
          <p:nvPr/>
        </p:nvSpPr>
        <p:spPr>
          <a:xfrm>
            <a:off x="6341532" y="5846816"/>
            <a:ext cx="2624186" cy="52322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sz="1400" b="1"/>
              <a:t>1/α = lunghezza di penetrazione,</a:t>
            </a:r>
          </a:p>
          <a:p>
            <a:r>
              <a:rPr lang="it-IT" sz="1400" b="1"/>
              <a:t>distanza 63% fotoni assorbiti</a:t>
            </a:r>
          </a:p>
        </p:txBody>
      </p:sp>
    </p:spTree>
    <p:extLst>
      <p:ext uri="{BB962C8B-B14F-4D97-AF65-F5344CB8AC3E}">
        <p14:creationId xmlns:p14="http://schemas.microsoft.com/office/powerpoint/2010/main" val="34483576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942" y="745060"/>
            <a:ext cx="4591050" cy="5101167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3" name="Rettangolo 2"/>
          <p:cNvSpPr/>
          <p:nvPr/>
        </p:nvSpPr>
        <p:spPr>
          <a:xfrm>
            <a:off x="2393401" y="73166"/>
            <a:ext cx="4378873" cy="461665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none">
            <a:spAutoFit/>
          </a:bodyPr>
          <a:lstStyle/>
          <a:p>
            <a:r>
              <a:rPr lang="it-IT" sz="2400" b="1">
                <a:solidFill>
                  <a:srgbClr val="3366FF"/>
                </a:solidFill>
              </a:rPr>
              <a:t>Work functions </a:t>
            </a:r>
            <a:r>
              <a:rPr lang="it-IT" sz="2400" b="1">
                <a:solidFill>
                  <a:srgbClr val="3366FF"/>
                </a:solidFill>
                <a:latin typeface="Symbol" charset="2"/>
                <a:cs typeface="Symbol" charset="2"/>
              </a:rPr>
              <a:t>F</a:t>
            </a:r>
            <a:r>
              <a:rPr lang="it-IT" sz="2400" b="1">
                <a:solidFill>
                  <a:srgbClr val="3366FF"/>
                </a:solidFill>
              </a:rPr>
              <a:t> of pure metals</a:t>
            </a:r>
          </a:p>
        </p:txBody>
      </p:sp>
      <p:sp>
        <p:nvSpPr>
          <p:cNvPr id="4" name="Rettangolo 3"/>
          <p:cNvSpPr/>
          <p:nvPr/>
        </p:nvSpPr>
        <p:spPr>
          <a:xfrm>
            <a:off x="1749983" y="1009137"/>
            <a:ext cx="4587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>
                <a:latin typeface="Symbol" charset="2"/>
                <a:cs typeface="Symbol" charset="2"/>
              </a:rPr>
              <a:t>F</a:t>
            </a:r>
            <a:endParaRPr lang="it-IT" sz="2800" b="1"/>
          </a:p>
        </p:txBody>
      </p:sp>
      <p:sp>
        <p:nvSpPr>
          <p:cNvPr id="5" name="Rettangolo 4"/>
          <p:cNvSpPr/>
          <p:nvPr/>
        </p:nvSpPr>
        <p:spPr>
          <a:xfrm>
            <a:off x="118533" y="6035291"/>
            <a:ext cx="89069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/>
              <a:t>For most </a:t>
            </a:r>
            <a:r>
              <a:rPr lang="it-IT" b="1" u="sng">
                <a:solidFill>
                  <a:srgbClr val="FF0000"/>
                </a:solidFill>
              </a:rPr>
              <a:t>metals </a:t>
            </a:r>
            <a:r>
              <a:rPr lang="it-IT" b="1" u="sng">
                <a:solidFill>
                  <a:srgbClr val="FF0000"/>
                </a:solidFill>
                <a:latin typeface="Symbol" charset="2"/>
                <a:cs typeface="Symbol" charset="2"/>
              </a:rPr>
              <a:t>F</a:t>
            </a:r>
            <a:r>
              <a:rPr lang="it-IT" b="1" u="sng">
                <a:solidFill>
                  <a:srgbClr val="FF0000"/>
                </a:solidFill>
              </a:rPr>
              <a:t> is greater than 3 eV</a:t>
            </a:r>
            <a:r>
              <a:rPr lang="it-IT" b="1"/>
              <a:t>. Only in the </a:t>
            </a:r>
            <a:r>
              <a:rPr lang="it-IT" b="1">
                <a:solidFill>
                  <a:srgbClr val="FF0000"/>
                </a:solidFill>
              </a:rPr>
              <a:t>alkali metals (Li, Na, K, Rb, Cs) is it low </a:t>
            </a:r>
            <a:r>
              <a:rPr lang="it-IT" b="1"/>
              <a:t>enough for photoemission to occur in response to visible light.</a:t>
            </a:r>
          </a:p>
        </p:txBody>
      </p:sp>
    </p:spTree>
    <p:extLst>
      <p:ext uri="{BB962C8B-B14F-4D97-AF65-F5344CB8AC3E}">
        <p14:creationId xmlns:p14="http://schemas.microsoft.com/office/powerpoint/2010/main" val="29520850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54000" y="164237"/>
            <a:ext cx="8686800" cy="6370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b="1"/>
              <a:t>The most used photocathode materials are silver-oxygen-caesium (AgOCs), antimony-caesium (SbCs), and the bi and trialkali compounds SbKCs, SbRbCs, and SbNa</a:t>
            </a:r>
            <a:r>
              <a:rPr lang="it-IT" sz="2400" b="1" baseline="-25000"/>
              <a:t>2</a:t>
            </a:r>
            <a:r>
              <a:rPr lang="it-IT" sz="2400" b="1"/>
              <a:t>KCs. They are </a:t>
            </a:r>
            <a:r>
              <a:rPr lang="it-IT" sz="2400" b="1" u="sng">
                <a:solidFill>
                  <a:srgbClr val="FF0000"/>
                </a:solidFill>
              </a:rPr>
              <a:t>limited at long wavelengths by the photoemission threshold of the material</a:t>
            </a:r>
            <a:r>
              <a:rPr lang="it-IT" sz="2400" b="1" u="sng"/>
              <a:t>, and at </a:t>
            </a:r>
            <a:r>
              <a:rPr lang="it-IT" sz="2400" b="1" u="sng">
                <a:solidFill>
                  <a:srgbClr val="FF0000"/>
                </a:solidFill>
              </a:rPr>
              <a:t>short wavelengths by the transmission of the window.</a:t>
            </a:r>
            <a:r>
              <a:rPr lang="it-IT" sz="2400" b="1" u="sng"/>
              <a:t> </a:t>
            </a:r>
            <a:r>
              <a:rPr lang="it-IT" sz="2400" b="1"/>
              <a:t>Table 1.1 gives the characteristics of some standard photocathodes.</a:t>
            </a:r>
          </a:p>
          <a:p>
            <a:pPr algn="just"/>
            <a:endParaRPr lang="it-IT" sz="2400" b="1"/>
          </a:p>
          <a:p>
            <a:pPr algn="just"/>
            <a:r>
              <a:rPr lang="it-IT" sz="2400" b="1"/>
              <a:t>The </a:t>
            </a:r>
            <a:r>
              <a:rPr lang="it-IT" sz="2400" b="1" u="sng">
                <a:solidFill>
                  <a:srgbClr val="FF0000"/>
                </a:solidFill>
              </a:rPr>
              <a:t>sensitivity curves of bi and trialkali cathodes can be shifted toward the long wavelengths</a:t>
            </a:r>
            <a:r>
              <a:rPr lang="it-IT" sz="2400" b="1"/>
              <a:t> at the expense of blue sensitivity, by increasing their thickness; the trialkali S</a:t>
            </a:r>
            <a:r>
              <a:rPr lang="it-IT" sz="2400" b="1" baseline="-25000"/>
              <a:t>2</a:t>
            </a:r>
            <a:r>
              <a:rPr lang="it-IT" sz="2400" b="1"/>
              <a:t>OR</a:t>
            </a:r>
            <a:r>
              <a:rPr lang="it-IT" sz="2400" b="1" baseline="-25000"/>
              <a:t>b</a:t>
            </a:r>
            <a:r>
              <a:rPr lang="it-IT" sz="2400" b="1"/>
              <a:t> photocathode (sometimes called S25) is an example. </a:t>
            </a:r>
          </a:p>
          <a:p>
            <a:pPr algn="just"/>
            <a:endParaRPr lang="it-IT" sz="2400" b="1"/>
          </a:p>
          <a:p>
            <a:pPr algn="just"/>
            <a:r>
              <a:rPr lang="it-IT" sz="2400" b="1"/>
              <a:t>Semiconductors with negative </a:t>
            </a:r>
            <a:r>
              <a:rPr lang="it-IT" sz="2400" b="1">
                <a:solidFill>
                  <a:srgbClr val="FF0000"/>
                </a:solidFill>
              </a:rPr>
              <a:t>electron affinity such as GaAs, GaInAs, and GaInAsP, have sensitivities extending into the near-infrared </a:t>
            </a:r>
          </a:p>
          <a:p>
            <a:pPr algn="just"/>
            <a:endParaRPr lang="it-IT" sz="2400" b="1"/>
          </a:p>
          <a:p>
            <a:pPr algn="just"/>
            <a:endParaRPr lang="it-IT" sz="2400" b="1"/>
          </a:p>
        </p:txBody>
      </p:sp>
    </p:spTree>
    <p:extLst>
      <p:ext uri="{BB962C8B-B14F-4D97-AF65-F5344CB8AC3E}">
        <p14:creationId xmlns:p14="http://schemas.microsoft.com/office/powerpoint/2010/main" val="8393167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169" y="67737"/>
            <a:ext cx="8383361" cy="59932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CasellaDiTesto 2"/>
          <p:cNvSpPr txBox="1"/>
          <p:nvPr/>
        </p:nvSpPr>
        <p:spPr>
          <a:xfrm>
            <a:off x="405035" y="6214535"/>
            <a:ext cx="8505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/>
              <a:t>Composti metalli alcalini (elettrone poco legato) e semiconduttori</a:t>
            </a:r>
          </a:p>
        </p:txBody>
      </p:sp>
    </p:spTree>
    <p:extLst>
      <p:ext uri="{BB962C8B-B14F-4D97-AF65-F5344CB8AC3E}">
        <p14:creationId xmlns:p14="http://schemas.microsoft.com/office/powerpoint/2010/main" val="18550970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41191" y="80375"/>
            <a:ext cx="87429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/>
              <a:t>Energia di Fermi e lavoro di estrazione (funzione di lavoro) </a:t>
            </a:r>
          </a:p>
        </p:txBody>
      </p:sp>
      <p:sp>
        <p:nvSpPr>
          <p:cNvPr id="3" name="Rettangolo 2"/>
          <p:cNvSpPr/>
          <p:nvPr/>
        </p:nvSpPr>
        <p:spPr>
          <a:xfrm>
            <a:off x="241191" y="684562"/>
            <a:ext cx="8742973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>
                <a:solidFill>
                  <a:srgbClr val="000000"/>
                </a:solidFill>
              </a:rPr>
              <a:t>lavoro di estrazione o funzione lavoro è l'energia minima che occorre fornire per estrarre un elettrone da un </a:t>
            </a:r>
            <a:r>
              <a:rPr lang="it-IT" sz="2400" u="sng">
                <a:solidFill>
                  <a:srgbClr val="FF0000"/>
                </a:solidFill>
              </a:rPr>
              <a:t>metallo</a:t>
            </a:r>
            <a:r>
              <a:rPr lang="it-IT">
                <a:solidFill>
                  <a:srgbClr val="000000"/>
                </a:solidFill>
              </a:rPr>
              <a:t>. Questa energia dipende dal tipo di metallo e si aggira in genere intorno a qualche elettronvolt. </a:t>
            </a:r>
            <a:r>
              <a:rPr lang="it-IT">
                <a:solidFill>
                  <a:srgbClr val="FF0000"/>
                </a:solidFill>
              </a:rPr>
              <a:t>All'interno di un materiale gli </a:t>
            </a:r>
            <a:r>
              <a:rPr lang="it-IT" u="sng">
                <a:solidFill>
                  <a:srgbClr val="FF0000"/>
                </a:solidFill>
              </a:rPr>
              <a:t>elettroni di conduzione al massimo possiedono un'energia pari al livello di Fermi a temperatura T=0 K</a:t>
            </a:r>
            <a:r>
              <a:rPr lang="it-IT">
                <a:solidFill>
                  <a:srgbClr val="FF0000"/>
                </a:solidFill>
              </a:rPr>
              <a:t>, </a:t>
            </a:r>
            <a:r>
              <a:rPr lang="it-IT">
                <a:solidFill>
                  <a:srgbClr val="000000"/>
                </a:solidFill>
              </a:rPr>
              <a:t>ovviamente tale energia è insufficiente a consentire agli elettroni di lasciare il materiale scavalcando la barriera energetica superficiale.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98" y="2572791"/>
            <a:ext cx="6631968" cy="3808033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5" name="CasellaDiTesto 4"/>
          <p:cNvSpPr txBox="1"/>
          <p:nvPr/>
        </p:nvSpPr>
        <p:spPr>
          <a:xfrm>
            <a:off x="6913266" y="2653166"/>
            <a:ext cx="1944613" cy="120032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/>
              <a:t>Energia di foto</a:t>
            </a:r>
          </a:p>
          <a:p>
            <a:r>
              <a:rPr lang="it-IT"/>
              <a:t>emissione</a:t>
            </a:r>
          </a:p>
          <a:p>
            <a:endParaRPr lang="it-IT"/>
          </a:p>
          <a:p>
            <a:r>
              <a:rPr lang="it-IT" b="1">
                <a:solidFill>
                  <a:srgbClr val="FF0000"/>
                </a:solidFill>
              </a:rPr>
              <a:t>E</a:t>
            </a:r>
            <a:r>
              <a:rPr lang="it-IT" b="1" baseline="-25000">
                <a:solidFill>
                  <a:srgbClr val="FF0000"/>
                </a:solidFill>
              </a:rPr>
              <a:t>pe</a:t>
            </a:r>
            <a:r>
              <a:rPr lang="it-IT" b="1">
                <a:solidFill>
                  <a:srgbClr val="FF0000"/>
                </a:solidFill>
              </a:rPr>
              <a:t>=</a:t>
            </a:r>
            <a:r>
              <a:rPr lang="it-IT" b="1">
                <a:solidFill>
                  <a:srgbClr val="FF0000"/>
                </a:solidFill>
                <a:latin typeface="Symbol" charset="2"/>
                <a:cs typeface="Symbol" charset="2"/>
              </a:rPr>
              <a:t>F</a:t>
            </a:r>
            <a:r>
              <a:rPr lang="it-IT" b="1">
                <a:solidFill>
                  <a:srgbClr val="FF0000"/>
                </a:solidFill>
              </a:rPr>
              <a:t>=E</a:t>
            </a:r>
            <a:r>
              <a:rPr lang="it-IT" b="1" baseline="-25000">
                <a:solidFill>
                  <a:srgbClr val="FF0000"/>
                </a:solidFill>
              </a:rPr>
              <a:t>0</a:t>
            </a:r>
            <a:r>
              <a:rPr lang="it-IT" b="1">
                <a:solidFill>
                  <a:srgbClr val="FF0000"/>
                </a:solidFill>
              </a:rPr>
              <a:t>-E</a:t>
            </a:r>
            <a:r>
              <a:rPr lang="it-IT" b="1" baseline="-25000">
                <a:solidFill>
                  <a:srgbClr val="FF0000"/>
                </a:solidFill>
              </a:rPr>
              <a:t>F</a:t>
            </a:r>
            <a:r>
              <a:rPr lang="it-IT" b="1">
                <a:solidFill>
                  <a:srgbClr val="FF0000"/>
                </a:solidFill>
              </a:rPr>
              <a:t>=h</a:t>
            </a:r>
            <a:r>
              <a:rPr lang="it-IT" b="1">
                <a:solidFill>
                  <a:srgbClr val="FF0000"/>
                </a:solidFill>
                <a:latin typeface="Symbol" charset="2"/>
                <a:cs typeface="Symbol" charset="2"/>
              </a:rPr>
              <a:t>n</a:t>
            </a:r>
            <a:r>
              <a:rPr lang="it-IT" b="1" baseline="-2500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315131" y="6413928"/>
            <a:ext cx="3043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lavoro di estrazione nei metalli</a:t>
            </a:r>
          </a:p>
        </p:txBody>
      </p:sp>
      <p:sp>
        <p:nvSpPr>
          <p:cNvPr id="7" name="Rettangolo 6"/>
          <p:cNvSpPr/>
          <p:nvPr/>
        </p:nvSpPr>
        <p:spPr>
          <a:xfrm>
            <a:off x="6913267" y="4078177"/>
            <a:ext cx="2070898" cy="1077218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r>
              <a:rPr lang="it-IT" sz="2400" b="1" baseline="30000"/>
              <a:t>The photoemission threshold for pure metals is between 2 eV and 6 eV. </a:t>
            </a:r>
            <a:endParaRPr lang="it-IT" sz="2400" b="1"/>
          </a:p>
        </p:txBody>
      </p:sp>
      <p:sp>
        <p:nvSpPr>
          <p:cNvPr id="8" name="Rettangolo 7"/>
          <p:cNvSpPr/>
          <p:nvPr/>
        </p:nvSpPr>
        <p:spPr>
          <a:xfrm>
            <a:off x="6816805" y="5637452"/>
            <a:ext cx="2253028" cy="646331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none">
            <a:spAutoFit/>
          </a:bodyPr>
          <a:lstStyle/>
          <a:p>
            <a:r>
              <a:rPr lang="it-IT" b="1"/>
              <a:t>1.6 - 3.25 eV</a:t>
            </a:r>
          </a:p>
          <a:p>
            <a:r>
              <a:rPr lang="it-IT" b="1"/>
              <a:t>=</a:t>
            </a:r>
            <a:r>
              <a:rPr lang="en-US" b="1"/>
              <a:t>380 nm and 780 nm </a:t>
            </a:r>
          </a:p>
        </p:txBody>
      </p:sp>
    </p:spTree>
    <p:extLst>
      <p:ext uri="{BB962C8B-B14F-4D97-AF65-F5344CB8AC3E}">
        <p14:creationId xmlns:p14="http://schemas.microsoft.com/office/powerpoint/2010/main" val="35767945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145" y="80375"/>
            <a:ext cx="5580017" cy="4052347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3" name="Rettangolo 2"/>
          <p:cNvSpPr/>
          <p:nvPr/>
        </p:nvSpPr>
        <p:spPr>
          <a:xfrm>
            <a:off x="305467" y="4247059"/>
            <a:ext cx="8601389" cy="2585323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r>
              <a:rPr lang="it-IT" b="1"/>
              <a:t>Simplified energy-bands diagram for </a:t>
            </a:r>
            <a:r>
              <a:rPr lang="it-IT" b="1">
                <a:solidFill>
                  <a:srgbClr val="FF0000"/>
                </a:solidFill>
              </a:rPr>
              <a:t>a metal </a:t>
            </a:r>
            <a:r>
              <a:rPr lang="it-IT" b="1"/>
              <a:t>a) and </a:t>
            </a:r>
            <a:r>
              <a:rPr lang="it-IT" b="1">
                <a:solidFill>
                  <a:srgbClr val="FF0000"/>
                </a:solidFill>
              </a:rPr>
              <a:t>a semiconductor </a:t>
            </a:r>
            <a:r>
              <a:rPr lang="it-IT" b="1"/>
              <a:t>b) both having the same photoemission threshold h</a:t>
            </a:r>
            <a:r>
              <a:rPr lang="it-IT" b="1">
                <a:latin typeface="Symbol" charset="2"/>
                <a:cs typeface="Symbol" charset="2"/>
              </a:rPr>
              <a:t>n</a:t>
            </a:r>
            <a:r>
              <a:rPr lang="it-IT" b="1" baseline="-25000"/>
              <a:t>0</a:t>
            </a:r>
            <a:r>
              <a:rPr lang="it-IT" b="1"/>
              <a:t>. An incident photon of energy </a:t>
            </a:r>
            <a:r>
              <a:rPr lang="it-IT" b="1" i="1" u="sng">
                <a:solidFill>
                  <a:srgbClr val="3366FF"/>
                </a:solidFill>
              </a:rPr>
              <a:t>h</a:t>
            </a:r>
            <a:r>
              <a:rPr lang="it-IT" b="1" i="1" u="sng">
                <a:solidFill>
                  <a:srgbClr val="3366FF"/>
                </a:solidFill>
                <a:latin typeface="Symbol" charset="2"/>
                <a:cs typeface="Symbol" charset="2"/>
              </a:rPr>
              <a:t>n</a:t>
            </a:r>
            <a:r>
              <a:rPr lang="it-IT" b="1" i="1" u="sng">
                <a:solidFill>
                  <a:srgbClr val="3366FF"/>
                </a:solidFill>
              </a:rPr>
              <a:t> excites an electron at a distance x</a:t>
            </a:r>
            <a:r>
              <a:rPr lang="it-IT" b="1" i="1" u="sng" baseline="-25000">
                <a:solidFill>
                  <a:srgbClr val="3366FF"/>
                </a:solidFill>
              </a:rPr>
              <a:t>1</a:t>
            </a:r>
            <a:r>
              <a:rPr lang="it-IT" b="1" i="1" u="sng">
                <a:solidFill>
                  <a:srgbClr val="3366FF"/>
                </a:solidFill>
              </a:rPr>
              <a:t> or x</a:t>
            </a:r>
            <a:r>
              <a:rPr lang="it-IT" b="1" i="1" u="sng" baseline="-25000">
                <a:solidFill>
                  <a:srgbClr val="3366FF"/>
                </a:solidFill>
              </a:rPr>
              <a:t>2</a:t>
            </a:r>
            <a:r>
              <a:rPr lang="it-IT" b="1" i="1" u="sng">
                <a:solidFill>
                  <a:srgbClr val="3366FF"/>
                </a:solidFill>
              </a:rPr>
              <a:t> &gt;x</a:t>
            </a:r>
            <a:r>
              <a:rPr lang="it-IT" b="1" i="1" u="sng" baseline="-25000">
                <a:solidFill>
                  <a:srgbClr val="3366FF"/>
                </a:solidFill>
              </a:rPr>
              <a:t>1</a:t>
            </a:r>
            <a:r>
              <a:rPr lang="it-IT" b="1" i="1" u="sng">
                <a:solidFill>
                  <a:srgbClr val="3366FF"/>
                </a:solidFill>
              </a:rPr>
              <a:t> from the surface. </a:t>
            </a:r>
            <a:r>
              <a:rPr lang="it-IT" b="1"/>
              <a:t>In the semiconductor, the energy losses for excited electrons as they move to the surface are rather small. </a:t>
            </a:r>
            <a:r>
              <a:rPr lang="it-IT" b="1" i="1" u="sng">
                <a:solidFill>
                  <a:srgbClr val="3366FF"/>
                </a:solidFill>
              </a:rPr>
              <a:t>The electrons excited at distances x</a:t>
            </a:r>
            <a:r>
              <a:rPr lang="it-IT" b="1" i="1" u="sng" baseline="-25000">
                <a:solidFill>
                  <a:srgbClr val="3366FF"/>
                </a:solidFill>
              </a:rPr>
              <a:t>1</a:t>
            </a:r>
            <a:r>
              <a:rPr lang="it-IT" b="1" i="1" u="sng">
                <a:solidFill>
                  <a:srgbClr val="3366FF"/>
                </a:solidFill>
              </a:rPr>
              <a:t> and x</a:t>
            </a:r>
            <a:r>
              <a:rPr lang="it-IT" b="1" i="1" u="sng" baseline="-25000">
                <a:solidFill>
                  <a:srgbClr val="3366FF"/>
                </a:solidFill>
              </a:rPr>
              <a:t>2</a:t>
            </a:r>
            <a:r>
              <a:rPr lang="it-IT" b="1" i="1" u="sng">
                <a:solidFill>
                  <a:srgbClr val="3366FF"/>
                </a:solidFill>
              </a:rPr>
              <a:t> both have sufficient energy to escape into vacuum</a:t>
            </a:r>
            <a:r>
              <a:rPr lang="it-IT" b="1">
                <a:solidFill>
                  <a:srgbClr val="3366FF"/>
                </a:solidFill>
              </a:rPr>
              <a:t>. </a:t>
            </a:r>
            <a:r>
              <a:rPr lang="it-IT" b="1">
                <a:solidFill>
                  <a:srgbClr val="FF0000"/>
                </a:solidFill>
              </a:rPr>
              <a:t>In the metal, </a:t>
            </a:r>
            <a:r>
              <a:rPr lang="it-IT" b="1"/>
              <a:t>the exited electrons rapidly lose their kinetic energy in electron-electron collisions. Thus </a:t>
            </a:r>
            <a:r>
              <a:rPr lang="it-IT" b="1">
                <a:solidFill>
                  <a:srgbClr val="FF0000"/>
                </a:solidFill>
              </a:rPr>
              <a:t>only electrons excited in the vicinity of the surface could escape into vacuum. </a:t>
            </a:r>
            <a:r>
              <a:rPr lang="it-IT" b="1"/>
              <a:t>Here E</a:t>
            </a:r>
            <a:r>
              <a:rPr lang="it-IT" b="1" baseline="-25000"/>
              <a:t>F</a:t>
            </a:r>
            <a:r>
              <a:rPr lang="it-IT" b="1"/>
              <a:t> is the Fermi level, E</a:t>
            </a:r>
            <a:r>
              <a:rPr lang="it-IT" b="1" baseline="-25000"/>
              <a:t>0</a:t>
            </a:r>
            <a:r>
              <a:rPr lang="it-IT" b="1"/>
              <a:t> is the energy of vacuum potential barrier, E</a:t>
            </a:r>
            <a:r>
              <a:rPr lang="it-IT" b="1" baseline="-25000"/>
              <a:t>G</a:t>
            </a:r>
            <a:r>
              <a:rPr lang="it-IT" b="1"/>
              <a:t> is the bandgap of the semiconductor and E</a:t>
            </a:r>
            <a:r>
              <a:rPr lang="it-IT" b="1" baseline="-25000"/>
              <a:t>A</a:t>
            </a:r>
            <a:r>
              <a:rPr lang="it-IT" b="1"/>
              <a:t> is its electron affinity.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76851" y="596550"/>
            <a:ext cx="14415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photons in x</a:t>
            </a:r>
            <a:r>
              <a:rPr lang="it-IT" baseline="-25000"/>
              <a:t>1</a:t>
            </a:r>
          </a:p>
          <a:p>
            <a:r>
              <a:rPr lang="it-IT"/>
              <a:t>escape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7465348" y="482250"/>
            <a:ext cx="14798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photons in x</a:t>
            </a:r>
            <a:r>
              <a:rPr lang="it-IT" baseline="-25000"/>
              <a:t>1</a:t>
            </a:r>
          </a:p>
          <a:p>
            <a:r>
              <a:rPr lang="it-IT"/>
              <a:t>and x</a:t>
            </a:r>
            <a:r>
              <a:rPr lang="it-IT" baseline="-25000"/>
              <a:t>2</a:t>
            </a:r>
            <a:r>
              <a:rPr lang="it-IT"/>
              <a:t> escape</a:t>
            </a:r>
          </a:p>
        </p:txBody>
      </p:sp>
      <p:sp>
        <p:nvSpPr>
          <p:cNvPr id="8" name="Rettangolo 7"/>
          <p:cNvSpPr/>
          <p:nvPr/>
        </p:nvSpPr>
        <p:spPr>
          <a:xfrm>
            <a:off x="208509" y="1492159"/>
            <a:ext cx="1330600" cy="784830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none">
            <a:spAutoFit/>
          </a:bodyPr>
          <a:lstStyle/>
          <a:p>
            <a:pPr algn="just" defTabSz="914400" fontAlgn="base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None/>
            </a:pPr>
            <a:r>
              <a:rPr lang="en-GB" b="1">
                <a:latin typeface="Times New Roman" charset="0"/>
                <a:ea typeface="ＭＳ Ｐゴシック" charset="0"/>
              </a:rPr>
              <a:t>(10-50 °A)  </a:t>
            </a:r>
          </a:p>
          <a:p>
            <a:pPr algn="just" defTabSz="914400" fontAlgn="base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None/>
            </a:pPr>
            <a:r>
              <a:rPr lang="en-GB" b="1">
                <a:latin typeface="Times New Roman" charset="0"/>
                <a:ea typeface="ＭＳ Ｐゴシック" charset="0"/>
              </a:rPr>
              <a:t>UV (100°A)</a:t>
            </a:r>
            <a:endParaRPr lang="it-IT" b="1">
              <a:latin typeface="Times New Roman" charset="0"/>
              <a:ea typeface="ＭＳ Ｐゴシック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7309588" y="1379166"/>
            <a:ext cx="1770737" cy="369332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none">
            <a:spAutoFit/>
          </a:bodyPr>
          <a:lstStyle/>
          <a:p>
            <a:pPr algn="just" defTabSz="914400" fontAlgn="base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None/>
            </a:pPr>
            <a:r>
              <a:rPr lang="en-GB" b="1">
                <a:latin typeface="Times New Roman" charset="0"/>
                <a:ea typeface="ＭＳ Ｐゴシック" charset="0"/>
              </a:rPr>
              <a:t>(1000-10000 °A)  </a:t>
            </a:r>
          </a:p>
        </p:txBody>
      </p:sp>
      <p:sp>
        <p:nvSpPr>
          <p:cNvPr id="10" name="Rettangolo 9"/>
          <p:cNvSpPr/>
          <p:nvPr/>
        </p:nvSpPr>
        <p:spPr>
          <a:xfrm>
            <a:off x="7401040" y="2138489"/>
            <a:ext cx="1827443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baseline="30000"/>
              <a:t>scatters preferably </a:t>
            </a:r>
          </a:p>
          <a:p>
            <a:r>
              <a:rPr lang="it-IT" sz="2400" b="1" baseline="30000"/>
              <a:t>on phonons</a:t>
            </a:r>
            <a:endParaRPr lang="it-IT" sz="2400" b="1"/>
          </a:p>
        </p:txBody>
      </p:sp>
      <p:sp>
        <p:nvSpPr>
          <p:cNvPr id="4" name="CasellaDiTesto 3"/>
          <p:cNvSpPr txBox="1"/>
          <p:nvPr/>
        </p:nvSpPr>
        <p:spPr>
          <a:xfrm>
            <a:off x="153070" y="2489213"/>
            <a:ext cx="1407356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b="1"/>
              <a:t>1°A=10</a:t>
            </a:r>
            <a:r>
              <a:rPr lang="it-IT" b="1" baseline="30000"/>
              <a:t>-10  </a:t>
            </a:r>
            <a:r>
              <a:rPr lang="it-IT" b="1"/>
              <a:t>m</a:t>
            </a:r>
          </a:p>
        </p:txBody>
      </p:sp>
      <p:sp>
        <p:nvSpPr>
          <p:cNvPr id="7" name="Rettangolo 6"/>
          <p:cNvSpPr/>
          <p:nvPr/>
        </p:nvSpPr>
        <p:spPr>
          <a:xfrm>
            <a:off x="123366" y="3058071"/>
            <a:ext cx="1326004" cy="461665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none">
            <a:spAutoFit/>
          </a:bodyPr>
          <a:lstStyle/>
          <a:p>
            <a:r>
              <a:rPr lang="it-IT" sz="2400" b="1">
                <a:latin typeface="Symbol" charset="2"/>
                <a:cs typeface="Symbol" charset="2"/>
              </a:rPr>
              <a:t>F=E</a:t>
            </a:r>
            <a:r>
              <a:rPr lang="it-IT" sz="2400" b="1" baseline="-25000">
                <a:latin typeface="Symbol" charset="2"/>
                <a:cs typeface="Symbol" charset="2"/>
              </a:rPr>
              <a:t>0</a:t>
            </a:r>
            <a:r>
              <a:rPr lang="it-IT" sz="2400" b="1">
                <a:latin typeface="Symbol" charset="2"/>
                <a:cs typeface="Symbol" charset="2"/>
              </a:rPr>
              <a:t>-E</a:t>
            </a:r>
            <a:r>
              <a:rPr lang="it-IT" sz="2400" b="1" baseline="-25000">
                <a:latin typeface="Calibri"/>
                <a:cs typeface="Calibri"/>
              </a:rPr>
              <a:t>F</a:t>
            </a:r>
            <a:endParaRPr lang="it-IT" sz="2400" baseline="-25000">
              <a:latin typeface="Calibri"/>
              <a:cs typeface="Calibri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7580852" y="2911270"/>
            <a:ext cx="1390124" cy="461665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none">
            <a:spAutoFit/>
          </a:bodyPr>
          <a:lstStyle/>
          <a:p>
            <a:r>
              <a:rPr lang="it-IT" sz="2400" b="1">
                <a:latin typeface="Symbol" charset="2"/>
                <a:cs typeface="Symbol" charset="2"/>
              </a:rPr>
              <a:t>F=E</a:t>
            </a:r>
            <a:r>
              <a:rPr lang="it-IT" sz="2400" b="1" baseline="-25000">
                <a:latin typeface="Calibri"/>
                <a:cs typeface="Calibri"/>
              </a:rPr>
              <a:t>G</a:t>
            </a:r>
            <a:r>
              <a:rPr lang="it-IT" sz="2400" b="1">
                <a:latin typeface="Symbol" charset="2"/>
                <a:cs typeface="Symbol" charset="2"/>
              </a:rPr>
              <a:t>+E</a:t>
            </a:r>
            <a:r>
              <a:rPr lang="it-IT" sz="2400" b="1" baseline="-25000">
                <a:latin typeface="Calibri"/>
                <a:cs typeface="Calibri"/>
              </a:rPr>
              <a:t>A</a:t>
            </a:r>
            <a:endParaRPr lang="it-IT" sz="2400" baseline="-25000">
              <a:latin typeface="Calibri"/>
              <a:cs typeface="Calibri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4233333" y="3625336"/>
            <a:ext cx="998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>
                <a:solidFill>
                  <a:srgbClr val="FF0000"/>
                </a:solidFill>
                <a:latin typeface="Calibri"/>
                <a:cs typeface="Calibri"/>
              </a:rPr>
              <a:t>h</a:t>
            </a:r>
            <a:r>
              <a:rPr lang="it-IT" sz="2400" b="1">
                <a:solidFill>
                  <a:srgbClr val="FF0000"/>
                </a:solidFill>
                <a:latin typeface="Symbol" charset="2"/>
                <a:cs typeface="Symbol" charset="2"/>
              </a:rPr>
              <a:t>n</a:t>
            </a:r>
            <a:r>
              <a:rPr lang="it-IT" sz="2400" b="1" baseline="-25000">
                <a:solidFill>
                  <a:srgbClr val="FF0000"/>
                </a:solidFill>
                <a:latin typeface="Calibri"/>
                <a:cs typeface="Calibri"/>
              </a:rPr>
              <a:t>0</a:t>
            </a:r>
            <a:r>
              <a:rPr lang="it-IT" sz="2400" b="1">
                <a:solidFill>
                  <a:srgbClr val="FF0000"/>
                </a:solidFill>
                <a:latin typeface="Calibri"/>
                <a:cs typeface="Calibri"/>
              </a:rPr>
              <a:t>&gt;</a:t>
            </a:r>
            <a:r>
              <a:rPr lang="it-IT" sz="2400" b="1">
                <a:solidFill>
                  <a:srgbClr val="FF0000"/>
                </a:solidFill>
                <a:latin typeface="Symbol" charset="2"/>
                <a:cs typeface="Symbol" charset="2"/>
              </a:rPr>
              <a:t>F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305467" y="54975"/>
            <a:ext cx="825491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it-IT" sz="2000" b="1"/>
              <a:t>Metal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7224048" y="0"/>
            <a:ext cx="18327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/>
              <a:t>Semiconductor</a:t>
            </a:r>
          </a:p>
        </p:txBody>
      </p:sp>
    </p:spTree>
    <p:extLst>
      <p:ext uri="{BB962C8B-B14F-4D97-AF65-F5344CB8AC3E}">
        <p14:creationId xmlns:p14="http://schemas.microsoft.com/office/powerpoint/2010/main" val="27443246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400" y="0"/>
            <a:ext cx="4394048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6283880" y="1765300"/>
            <a:ext cx="25957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b="1"/>
              <a:t>Energy Gap</a:t>
            </a:r>
          </a:p>
          <a:p>
            <a:pPr algn="ctr"/>
            <a:r>
              <a:rPr lang="it-IT" sz="2400" b="1"/>
              <a:t>nei semiconduttori</a:t>
            </a:r>
          </a:p>
        </p:txBody>
      </p:sp>
    </p:spTree>
    <p:extLst>
      <p:ext uri="{BB962C8B-B14F-4D97-AF65-F5344CB8AC3E}">
        <p14:creationId xmlns:p14="http://schemas.microsoft.com/office/powerpoint/2010/main" val="23811352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528" y="820230"/>
            <a:ext cx="8755623" cy="4983253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2784806" y="248620"/>
            <a:ext cx="3040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/>
              <a:t>ENERGIA di FERMI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84671" y="5803483"/>
            <a:ext cx="87436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u="sng">
                <a:solidFill>
                  <a:srgbClr val="FF0000"/>
                </a:solidFill>
              </a:rPr>
              <a:t>Metallo alcalino</a:t>
            </a:r>
            <a:r>
              <a:rPr lang="it-IT" b="1"/>
              <a:t>:favorito per </a:t>
            </a:r>
            <a:r>
              <a:rPr lang="it-IT" b="1">
                <a:solidFill>
                  <a:srgbClr val="FF0000"/>
                </a:solidFill>
              </a:rPr>
              <a:t>bassa funzione di lavoro </a:t>
            </a:r>
            <a:r>
              <a:rPr lang="it-IT" b="1"/>
              <a:t>ma </a:t>
            </a:r>
            <a:r>
              <a:rPr lang="it-IT" b="1">
                <a:solidFill>
                  <a:srgbClr val="FF0000"/>
                </a:solidFill>
              </a:rPr>
              <a:t>interazione con altri elettroni </a:t>
            </a:r>
          </a:p>
          <a:p>
            <a:r>
              <a:rPr lang="it-IT" b="1" u="sng">
                <a:solidFill>
                  <a:srgbClr val="FF0000"/>
                </a:solidFill>
              </a:rPr>
              <a:t>Semiconduttore</a:t>
            </a:r>
            <a:r>
              <a:rPr lang="it-IT" b="1"/>
              <a:t>: favorito per </a:t>
            </a:r>
            <a:r>
              <a:rPr lang="it-IT" b="1">
                <a:solidFill>
                  <a:srgbClr val="FF0000"/>
                </a:solidFill>
              </a:rPr>
              <a:t>bassa interazione con elettroni</a:t>
            </a:r>
            <a:r>
              <a:rPr lang="it-IT" b="1"/>
              <a:t>, gap, si puo’ abbassare la </a:t>
            </a:r>
          </a:p>
          <a:p>
            <a:r>
              <a:rPr lang="it-IT" b="1"/>
              <a:t>funzione di lavoro</a:t>
            </a:r>
          </a:p>
        </p:txBody>
      </p:sp>
    </p:spTree>
    <p:extLst>
      <p:ext uri="{BB962C8B-B14F-4D97-AF65-F5344CB8AC3E}">
        <p14:creationId xmlns:p14="http://schemas.microsoft.com/office/powerpoint/2010/main" val="34049607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3865563"/>
            <a:ext cx="9144000" cy="29543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500" u="sng" smtClean="0">
                <a:cs typeface="+mn-cs"/>
              </a:rPr>
              <a:t>A T = 0</a:t>
            </a:r>
            <a:r>
              <a:rPr lang="en-US" sz="2500" smtClean="0">
                <a:cs typeface="+mn-cs"/>
              </a:rPr>
              <a:t>, tutti i livelli nella banda di conduzione </a:t>
            </a:r>
            <a:r>
              <a:rPr lang="en-US" sz="2500" u="sng" smtClean="0">
                <a:solidFill>
                  <a:schemeClr val="hlink"/>
                </a:solidFill>
                <a:cs typeface="+mn-cs"/>
              </a:rPr>
              <a:t>sotto</a:t>
            </a:r>
            <a:r>
              <a:rPr lang="en-US" sz="2500" smtClean="0">
                <a:cs typeface="+mn-cs"/>
              </a:rPr>
              <a:t> l’energia di Fermi  E</a:t>
            </a:r>
            <a:r>
              <a:rPr lang="en-US" sz="2500" baseline="-25000" smtClean="0">
                <a:cs typeface="+mn-cs"/>
              </a:rPr>
              <a:t>F</a:t>
            </a:r>
            <a:r>
              <a:rPr lang="en-US" sz="2500" smtClean="0">
                <a:cs typeface="+mn-cs"/>
              </a:rPr>
              <a:t> sono </a:t>
            </a:r>
            <a:r>
              <a:rPr lang="en-US" sz="2500" u="sng" smtClean="0">
                <a:solidFill>
                  <a:srgbClr val="009900"/>
                </a:solidFill>
                <a:cs typeface="+mn-cs"/>
              </a:rPr>
              <a:t>riempiti</a:t>
            </a:r>
            <a:r>
              <a:rPr lang="en-US" sz="2500" smtClean="0">
                <a:cs typeface="+mn-cs"/>
              </a:rPr>
              <a:t> con elettroni, mentre tutti i livelli </a:t>
            </a:r>
            <a:r>
              <a:rPr lang="en-US" sz="2500" u="sng" smtClean="0">
                <a:solidFill>
                  <a:srgbClr val="009900"/>
                </a:solidFill>
                <a:cs typeface="+mn-cs"/>
              </a:rPr>
              <a:t>al di sopra di</a:t>
            </a:r>
            <a:r>
              <a:rPr lang="en-US" sz="2500" smtClean="0">
                <a:solidFill>
                  <a:srgbClr val="009900"/>
                </a:solidFill>
                <a:cs typeface="+mn-cs"/>
              </a:rPr>
              <a:t> </a:t>
            </a:r>
            <a:r>
              <a:rPr lang="en-US" sz="2500" smtClean="0">
                <a:cs typeface="+mn-cs"/>
              </a:rPr>
              <a:t>E</a:t>
            </a:r>
            <a:r>
              <a:rPr lang="en-US" sz="2500" baseline="-25000" smtClean="0">
                <a:cs typeface="+mn-cs"/>
              </a:rPr>
              <a:t>F</a:t>
            </a:r>
            <a:r>
              <a:rPr lang="en-US" sz="2500" smtClean="0">
                <a:cs typeface="+mn-cs"/>
              </a:rPr>
              <a:t> sono vuoti.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500" smtClean="0">
                <a:cs typeface="+mn-cs"/>
              </a:rPr>
              <a:t>Gli elettroni sono liberi di muoversi negli stati vuoti della banda anche con solo un debole campo E, </a:t>
            </a:r>
            <a:r>
              <a:rPr lang="it-IT" sz="2500" smtClean="0">
                <a:cs typeface="Times New Roman" charset="0"/>
              </a:rPr>
              <a:t>→</a:t>
            </a:r>
            <a:r>
              <a:rPr lang="en-US" sz="2500" smtClean="0">
                <a:cs typeface="+mn-cs"/>
              </a:rPr>
              <a:t> </a:t>
            </a:r>
            <a:r>
              <a:rPr lang="en-US" sz="2500" u="sng" smtClean="0">
                <a:solidFill>
                  <a:srgbClr val="FF0000"/>
                </a:solidFill>
                <a:cs typeface="+mn-cs"/>
              </a:rPr>
              <a:t>elevata conducibilità elettrica</a:t>
            </a:r>
            <a:r>
              <a:rPr lang="en-US" sz="2500" smtClean="0">
                <a:cs typeface="+mn-cs"/>
              </a:rPr>
              <a:t>!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500" u="sng" smtClean="0">
                <a:cs typeface="+mn-cs"/>
              </a:rPr>
              <a:t>A T &gt; 0</a:t>
            </a:r>
            <a:r>
              <a:rPr lang="en-US" sz="2500" smtClean="0">
                <a:cs typeface="+mn-cs"/>
              </a:rPr>
              <a:t>, gli elettroni hanno una certa probabilità non nulla di essere termicamente eccitati da sotto a sopra il livello di Fermi. </a:t>
            </a:r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u="sng" smtClean="0">
                <a:cs typeface="+mj-cs"/>
              </a:rPr>
              <a:t>Diagramma a bande: metallo</a:t>
            </a:r>
            <a:endParaRPr lang="en-US" sz="3200" smtClean="0">
              <a:solidFill>
                <a:schemeClr val="tx1"/>
              </a:solidFill>
              <a:cs typeface="+mj-cs"/>
            </a:endParaRPr>
          </a:p>
        </p:txBody>
      </p:sp>
      <p:sp>
        <p:nvSpPr>
          <p:cNvPr id="158730" name="Text Box 10"/>
          <p:cNvSpPr txBox="1">
            <a:spLocks noChangeArrowheads="1"/>
          </p:cNvSpPr>
          <p:nvPr/>
        </p:nvSpPr>
        <p:spPr bwMode="auto">
          <a:xfrm>
            <a:off x="684213" y="836613"/>
            <a:ext cx="839787" cy="436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T &gt; 0</a:t>
            </a:r>
            <a:endParaRPr lang="en-US" sz="2200" baseline="-25000">
              <a:solidFill>
                <a:srgbClr val="FF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8732" name="Text Box 12"/>
          <p:cNvSpPr txBox="1">
            <a:spLocks noChangeArrowheads="1"/>
          </p:cNvSpPr>
          <p:nvPr/>
        </p:nvSpPr>
        <p:spPr bwMode="auto">
          <a:xfrm>
            <a:off x="0" y="1628775"/>
            <a:ext cx="23510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Funzione di Fermi</a:t>
            </a:r>
            <a:endParaRPr lang="en-US" sz="2400" baseline="-2500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8733" name="Text Box 13"/>
          <p:cNvSpPr txBox="1">
            <a:spLocks noChangeArrowheads="1"/>
          </p:cNvSpPr>
          <p:nvPr/>
        </p:nvSpPr>
        <p:spPr bwMode="auto">
          <a:xfrm>
            <a:off x="6908800" y="1646238"/>
            <a:ext cx="204628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Bande di energia da riempire</a:t>
            </a:r>
            <a:endParaRPr lang="en-US" sz="2400" baseline="-2500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58737" name="Group 17"/>
          <p:cNvGrpSpPr>
            <a:grpSpLocks/>
          </p:cNvGrpSpPr>
          <p:nvPr/>
        </p:nvGrpSpPr>
        <p:grpSpPr bwMode="auto">
          <a:xfrm>
            <a:off x="2268538" y="1125538"/>
            <a:ext cx="4895850" cy="2519362"/>
            <a:chOff x="1429" y="709"/>
            <a:chExt cx="3084" cy="1587"/>
          </a:xfrm>
        </p:grpSpPr>
        <p:sp>
          <p:nvSpPr>
            <p:cNvPr id="158736" name="Rectangle 16"/>
            <p:cNvSpPr>
              <a:spLocks noChangeArrowheads="1"/>
            </p:cNvSpPr>
            <p:nvPr/>
          </p:nvSpPr>
          <p:spPr bwMode="auto">
            <a:xfrm>
              <a:off x="1429" y="709"/>
              <a:ext cx="3084" cy="158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 defTabSz="91440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t-IT" sz="1600">
                <a:solidFill>
                  <a:srgbClr val="FFFFFF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pic>
          <p:nvPicPr>
            <p:cNvPr id="39944" name="Picture 3" descr="meta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9" y="714"/>
              <a:ext cx="861" cy="1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8725" name="Rectangle 5"/>
            <p:cNvSpPr>
              <a:spLocks noChangeArrowheads="1"/>
            </p:cNvSpPr>
            <p:nvPr/>
          </p:nvSpPr>
          <p:spPr bwMode="auto">
            <a:xfrm>
              <a:off x="2478" y="1488"/>
              <a:ext cx="1440" cy="560"/>
            </a:xfrm>
            <a:prstGeom prst="rect">
              <a:avLst/>
            </a:prstGeom>
            <a:solidFill>
              <a:srgbClr val="FF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t-IT" sz="1600">
                <a:solidFill>
                  <a:srgbClr val="FFFFFF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9946" name="Rectangle 6"/>
            <p:cNvSpPr>
              <a:spLocks noChangeArrowheads="1"/>
            </p:cNvSpPr>
            <p:nvPr/>
          </p:nvSpPr>
          <p:spPr bwMode="auto">
            <a:xfrm>
              <a:off x="3984" y="1370"/>
              <a:ext cx="442" cy="25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600">
                  <a:solidFill>
                    <a:srgbClr val="0099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E</a:t>
              </a:r>
              <a:r>
                <a:rPr lang="en-US" sz="2600" baseline="-25000">
                  <a:solidFill>
                    <a:srgbClr val="0099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F</a:t>
              </a:r>
              <a:endParaRPr lang="en-US" sz="2600">
                <a:solidFill>
                  <a:srgbClr val="0099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8727" name="Text Box 7"/>
            <p:cNvSpPr txBox="1">
              <a:spLocks noChangeArrowheads="1"/>
            </p:cNvSpPr>
            <p:nvPr/>
          </p:nvSpPr>
          <p:spPr bwMode="auto">
            <a:xfrm>
              <a:off x="3936" y="788"/>
              <a:ext cx="455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>
                  <a:solidFill>
                    <a:srgbClr val="FF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E</a:t>
              </a:r>
              <a:r>
                <a:rPr lang="en-US" sz="2200" baseline="-25000">
                  <a:solidFill>
                    <a:srgbClr val="FF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C,V</a:t>
              </a:r>
              <a:endParaRPr lang="en-US" sz="2600" baseline="-2500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8728" name="Line 8"/>
            <p:cNvSpPr>
              <a:spLocks noChangeShapeType="1"/>
            </p:cNvSpPr>
            <p:nvPr/>
          </p:nvSpPr>
          <p:spPr bwMode="auto">
            <a:xfrm>
              <a:off x="2478" y="1492"/>
              <a:ext cx="1440" cy="0"/>
            </a:xfrm>
            <a:prstGeom prst="line">
              <a:avLst/>
            </a:prstGeom>
            <a:noFill/>
            <a:ln w="508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t-IT" sz="1600">
                <a:solidFill>
                  <a:srgbClr val="FFFFFF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8729" name="Text Box 9"/>
            <p:cNvSpPr txBox="1">
              <a:spLocks noChangeArrowheads="1"/>
            </p:cNvSpPr>
            <p:nvPr/>
          </p:nvSpPr>
          <p:spPr bwMode="auto">
            <a:xfrm>
              <a:off x="2458" y="1567"/>
              <a:ext cx="15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003399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Banda di conduzione 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003399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parzialmente piena</a:t>
              </a:r>
            </a:p>
          </p:txBody>
        </p:sp>
        <p:sp>
          <p:nvSpPr>
            <p:cNvPr id="158731" name="Line 11"/>
            <p:cNvSpPr>
              <a:spLocks noChangeShapeType="1"/>
            </p:cNvSpPr>
            <p:nvPr/>
          </p:nvSpPr>
          <p:spPr bwMode="auto">
            <a:xfrm>
              <a:off x="2478" y="1017"/>
              <a:ext cx="1440" cy="1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t-IT" sz="1600">
                <a:solidFill>
                  <a:srgbClr val="FFFFFF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8734" name="Line 14"/>
            <p:cNvSpPr>
              <a:spLocks noChangeShapeType="1"/>
            </p:cNvSpPr>
            <p:nvPr/>
          </p:nvSpPr>
          <p:spPr bwMode="auto">
            <a:xfrm>
              <a:off x="2486" y="2036"/>
              <a:ext cx="144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t-IT" sz="1600">
                <a:solidFill>
                  <a:srgbClr val="FFFFFF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9952" name="Rectangle 15"/>
            <p:cNvSpPr>
              <a:spLocks noChangeArrowheads="1"/>
            </p:cNvSpPr>
            <p:nvPr/>
          </p:nvSpPr>
          <p:spPr bwMode="auto">
            <a:xfrm>
              <a:off x="3976" y="1930"/>
              <a:ext cx="492" cy="23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003399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E = 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1016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7" name="Rectangle 3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2159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u="sng" smtClean="0">
                <a:cs typeface="+mj-cs"/>
              </a:rPr>
              <a:t>Diagramma a bande: isolante</a:t>
            </a:r>
            <a:endParaRPr lang="en-US" sz="2800" smtClean="0">
              <a:solidFill>
                <a:schemeClr val="tx1"/>
              </a:solidFill>
              <a:cs typeface="+mj-cs"/>
            </a:endParaRPr>
          </a:p>
        </p:txBody>
      </p:sp>
      <p:sp>
        <p:nvSpPr>
          <p:cNvPr id="15974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4149725"/>
            <a:ext cx="9144000" cy="25939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500" u="sng" smtClean="0">
                <a:cs typeface="+mn-cs"/>
              </a:rPr>
              <a:t>At T = 0</a:t>
            </a:r>
            <a:r>
              <a:rPr lang="en-US" sz="2500" smtClean="0">
                <a:cs typeface="+mn-cs"/>
              </a:rPr>
              <a:t>, </a:t>
            </a:r>
            <a:r>
              <a:rPr lang="en-US" sz="2500" u="sng" smtClean="0">
                <a:solidFill>
                  <a:schemeClr val="accent2"/>
                </a:solidFill>
                <a:cs typeface="+mn-cs"/>
              </a:rPr>
              <a:t>la banda di valenza è piena</a:t>
            </a:r>
            <a:r>
              <a:rPr lang="en-US" sz="2500" smtClean="0">
                <a:cs typeface="+mn-cs"/>
              </a:rPr>
              <a:t> di elettroni mentre </a:t>
            </a:r>
            <a:r>
              <a:rPr lang="en-US" sz="2500" u="sng" smtClean="0">
                <a:solidFill>
                  <a:srgbClr val="FF0000"/>
                </a:solidFill>
                <a:cs typeface="+mn-cs"/>
              </a:rPr>
              <a:t>la banda di conduzione è vuota</a:t>
            </a:r>
            <a:r>
              <a:rPr lang="en-US" sz="2500" smtClean="0">
                <a:cs typeface="+mn-cs"/>
              </a:rPr>
              <a:t>, </a:t>
            </a:r>
            <a:r>
              <a:rPr lang="it-IT" sz="2500" smtClean="0">
                <a:cs typeface="Times New Roman" charset="0"/>
              </a:rPr>
              <a:t>→</a:t>
            </a:r>
            <a:r>
              <a:rPr lang="en-US" sz="2500" smtClean="0">
                <a:cs typeface="+mn-cs"/>
              </a:rPr>
              <a:t> conducibilità zero.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u="sng" smtClean="0">
                <a:solidFill>
                  <a:srgbClr val="009900"/>
                </a:solidFill>
              </a:rPr>
              <a:t>Energia di Fermi </a:t>
            </a:r>
            <a:r>
              <a:rPr lang="en-US" sz="2000" smtClean="0"/>
              <a:t> E</a:t>
            </a:r>
            <a:r>
              <a:rPr lang="en-US" sz="2000" baseline="-25000" smtClean="0"/>
              <a:t>F</a:t>
            </a:r>
            <a:r>
              <a:rPr lang="en-US" sz="2000" smtClean="0"/>
              <a:t> è a metà di un </a:t>
            </a:r>
            <a:r>
              <a:rPr lang="en-US" sz="2000" u="sng" smtClean="0"/>
              <a:t>largo gap energetico</a:t>
            </a:r>
            <a:r>
              <a:rPr lang="en-US" sz="2000" smtClean="0"/>
              <a:t> (2-10 eV) tra la banda di valenza e di conduzione.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500" u="sng" smtClean="0">
                <a:cs typeface="+mn-cs"/>
              </a:rPr>
              <a:t>A T &gt; 0</a:t>
            </a:r>
            <a:r>
              <a:rPr lang="en-US" sz="2500" smtClean="0">
                <a:cs typeface="+mn-cs"/>
              </a:rPr>
              <a:t>, gli elettroni </a:t>
            </a:r>
            <a:r>
              <a:rPr lang="en-US" sz="2500" smtClean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NON</a:t>
            </a:r>
            <a:r>
              <a:rPr lang="en-US" sz="2500" smtClean="0">
                <a:cs typeface="+mn-cs"/>
              </a:rPr>
              <a:t> sono eccitati termicamente dalla banda di valenza alla banda di conduzione </a:t>
            </a:r>
            <a:r>
              <a:rPr lang="it-IT" sz="2500" smtClean="0">
                <a:cs typeface="Times New Roman" charset="0"/>
              </a:rPr>
              <a:t>→</a:t>
            </a:r>
            <a:r>
              <a:rPr lang="it-IT" sz="2500" smtClean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charset="0"/>
              </a:rPr>
              <a:t>conducibilità zero</a:t>
            </a:r>
            <a:r>
              <a:rPr lang="en-US" sz="2500" smtClean="0">
                <a:cs typeface="+mn-cs"/>
              </a:rPr>
              <a:t>.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500" i="1" smtClean="0">
                <a:solidFill>
                  <a:srgbClr val="FFFF00"/>
                </a:solidFill>
                <a:cs typeface="+mn-cs"/>
              </a:rPr>
              <a:t>	</a:t>
            </a:r>
            <a:r>
              <a:rPr lang="en-US" sz="2100" i="1" smtClean="0">
                <a:solidFill>
                  <a:srgbClr val="FFFF00"/>
                </a:solidFill>
                <a:cs typeface="+mn-cs"/>
              </a:rPr>
              <a:t>Nota: KT  a T=300K è pari a 0.0259eV, quindi &lt;&lt;E</a:t>
            </a:r>
            <a:r>
              <a:rPr lang="en-US" sz="2100" i="1" baseline="-25000" smtClean="0">
                <a:solidFill>
                  <a:srgbClr val="FFFF00"/>
                </a:solidFill>
                <a:cs typeface="+mn-cs"/>
              </a:rPr>
              <a:t>gap</a:t>
            </a:r>
          </a:p>
        </p:txBody>
      </p:sp>
      <p:grpSp>
        <p:nvGrpSpPr>
          <p:cNvPr id="159763" name="Group 19"/>
          <p:cNvGrpSpPr>
            <a:grpSpLocks/>
          </p:cNvGrpSpPr>
          <p:nvPr/>
        </p:nvGrpSpPr>
        <p:grpSpPr bwMode="auto">
          <a:xfrm>
            <a:off x="1835150" y="692150"/>
            <a:ext cx="5545138" cy="3241675"/>
            <a:chOff x="1156" y="436"/>
            <a:chExt cx="3493" cy="2042"/>
          </a:xfrm>
        </p:grpSpPr>
        <p:sp>
          <p:nvSpPr>
            <p:cNvPr id="159762" name="Rectangle 18"/>
            <p:cNvSpPr>
              <a:spLocks noChangeArrowheads="1"/>
            </p:cNvSpPr>
            <p:nvPr/>
          </p:nvSpPr>
          <p:spPr bwMode="auto">
            <a:xfrm>
              <a:off x="1156" y="436"/>
              <a:ext cx="3493" cy="204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 defTabSz="91440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t-IT" sz="1600">
                <a:solidFill>
                  <a:srgbClr val="FFFFFF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pic>
          <p:nvPicPr>
            <p:cNvPr id="41990" name="Picture 2" descr="insulato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" y="618"/>
              <a:ext cx="998" cy="1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9749" name="Rectangle 5"/>
            <p:cNvSpPr>
              <a:spLocks noChangeArrowheads="1"/>
            </p:cNvSpPr>
            <p:nvPr/>
          </p:nvSpPr>
          <p:spPr bwMode="auto">
            <a:xfrm>
              <a:off x="2726" y="1968"/>
              <a:ext cx="1440" cy="448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t-IT" sz="1600">
                <a:solidFill>
                  <a:srgbClr val="FFFFFF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9750" name="Rectangle 6"/>
            <p:cNvSpPr>
              <a:spLocks noChangeArrowheads="1"/>
            </p:cNvSpPr>
            <p:nvPr/>
          </p:nvSpPr>
          <p:spPr bwMode="auto">
            <a:xfrm>
              <a:off x="2726" y="560"/>
              <a:ext cx="1440" cy="504"/>
            </a:xfrm>
            <a:prstGeom prst="rect">
              <a:avLst/>
            </a:prstGeom>
            <a:solidFill>
              <a:srgbClr val="FF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t-IT" sz="1600">
                <a:solidFill>
                  <a:srgbClr val="FFFFFF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1993" name="Rectangle 7"/>
            <p:cNvSpPr>
              <a:spLocks noChangeArrowheads="1"/>
            </p:cNvSpPr>
            <p:nvPr/>
          </p:nvSpPr>
          <p:spPr bwMode="auto">
            <a:xfrm>
              <a:off x="4150" y="1474"/>
              <a:ext cx="442" cy="25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600">
                  <a:solidFill>
                    <a:srgbClr val="0099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E</a:t>
              </a:r>
              <a:r>
                <a:rPr lang="en-US" sz="2600" baseline="-25000">
                  <a:solidFill>
                    <a:srgbClr val="0099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F</a:t>
              </a:r>
              <a:endParaRPr lang="en-US" sz="2600">
                <a:solidFill>
                  <a:srgbClr val="0099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9752" name="Text Box 8"/>
            <p:cNvSpPr txBox="1">
              <a:spLocks noChangeArrowheads="1"/>
            </p:cNvSpPr>
            <p:nvPr/>
          </p:nvSpPr>
          <p:spPr bwMode="auto">
            <a:xfrm>
              <a:off x="4184" y="892"/>
              <a:ext cx="342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>
                  <a:solidFill>
                    <a:srgbClr val="FF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E</a:t>
              </a:r>
              <a:r>
                <a:rPr lang="en-US" sz="2200" baseline="-25000">
                  <a:solidFill>
                    <a:srgbClr val="FF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C</a:t>
              </a:r>
              <a:endParaRPr lang="en-US" sz="2600" baseline="-2500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9753" name="Text Box 9"/>
            <p:cNvSpPr txBox="1">
              <a:spLocks noChangeArrowheads="1"/>
            </p:cNvSpPr>
            <p:nvPr/>
          </p:nvSpPr>
          <p:spPr bwMode="auto">
            <a:xfrm>
              <a:off x="4184" y="1825"/>
              <a:ext cx="346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>
                  <a:solidFill>
                    <a:srgbClr val="00FFFF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E</a:t>
              </a:r>
              <a:r>
                <a:rPr lang="en-US" sz="2600" baseline="-25000">
                  <a:solidFill>
                    <a:srgbClr val="00FFFF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V</a:t>
              </a:r>
            </a:p>
          </p:txBody>
        </p:sp>
        <p:sp>
          <p:nvSpPr>
            <p:cNvPr id="159754" name="Line 10"/>
            <p:cNvSpPr>
              <a:spLocks noChangeShapeType="1"/>
            </p:cNvSpPr>
            <p:nvPr/>
          </p:nvSpPr>
          <p:spPr bwMode="auto">
            <a:xfrm>
              <a:off x="2726" y="1596"/>
              <a:ext cx="1440" cy="0"/>
            </a:xfrm>
            <a:prstGeom prst="line">
              <a:avLst/>
            </a:prstGeom>
            <a:noFill/>
            <a:ln w="508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t-IT" sz="1600">
                <a:solidFill>
                  <a:srgbClr val="FFFFFF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9755" name="Line 11"/>
            <p:cNvSpPr>
              <a:spLocks noChangeShapeType="1"/>
            </p:cNvSpPr>
            <p:nvPr/>
          </p:nvSpPr>
          <p:spPr bwMode="auto">
            <a:xfrm>
              <a:off x="2726" y="1049"/>
              <a:ext cx="1440" cy="1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t-IT" sz="1600">
                <a:solidFill>
                  <a:srgbClr val="FFFFFF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9756" name="Line 12"/>
            <p:cNvSpPr>
              <a:spLocks noChangeShapeType="1"/>
            </p:cNvSpPr>
            <p:nvPr/>
          </p:nvSpPr>
          <p:spPr bwMode="auto">
            <a:xfrm>
              <a:off x="2726" y="1967"/>
              <a:ext cx="1440" cy="0"/>
            </a:xfrm>
            <a:prstGeom prst="line">
              <a:avLst/>
            </a:prstGeom>
            <a:noFill/>
            <a:ln w="508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t-IT" sz="1600">
                <a:solidFill>
                  <a:srgbClr val="FFFFFF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9757" name="Text Box 13"/>
            <p:cNvSpPr txBox="1">
              <a:spLocks noChangeArrowheads="1"/>
            </p:cNvSpPr>
            <p:nvPr/>
          </p:nvSpPr>
          <p:spPr bwMode="auto">
            <a:xfrm>
              <a:off x="2721" y="591"/>
              <a:ext cx="146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FF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Banda di conduzione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FF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(Vuota)</a:t>
              </a:r>
            </a:p>
          </p:txBody>
        </p:sp>
        <p:sp>
          <p:nvSpPr>
            <p:cNvPr id="159758" name="Text Box 14"/>
            <p:cNvSpPr txBox="1">
              <a:spLocks noChangeArrowheads="1"/>
            </p:cNvSpPr>
            <p:nvPr/>
          </p:nvSpPr>
          <p:spPr bwMode="auto">
            <a:xfrm>
              <a:off x="2764" y="1967"/>
              <a:ext cx="1344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Banda di valenza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(Piena)</a:t>
              </a:r>
            </a:p>
          </p:txBody>
        </p:sp>
        <p:sp>
          <p:nvSpPr>
            <p:cNvPr id="159759" name="Line 15"/>
            <p:cNvSpPr>
              <a:spLocks noChangeShapeType="1"/>
            </p:cNvSpPr>
            <p:nvPr/>
          </p:nvSpPr>
          <p:spPr bwMode="auto">
            <a:xfrm>
              <a:off x="2923" y="1088"/>
              <a:ext cx="0" cy="8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lg" len="lg"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t-IT" sz="1600">
                <a:solidFill>
                  <a:srgbClr val="FFFFFF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9760" name="Text Box 16"/>
            <p:cNvSpPr txBox="1">
              <a:spLocks noChangeArrowheads="1"/>
            </p:cNvSpPr>
            <p:nvPr/>
          </p:nvSpPr>
          <p:spPr bwMode="auto">
            <a:xfrm>
              <a:off x="2984" y="1156"/>
              <a:ext cx="463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>
                  <a:solidFill>
                    <a:srgbClr val="003399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E</a:t>
              </a:r>
              <a:r>
                <a:rPr lang="en-US" sz="2200" baseline="-25000">
                  <a:solidFill>
                    <a:srgbClr val="003399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gap</a:t>
              </a:r>
            </a:p>
          </p:txBody>
        </p:sp>
      </p:grpSp>
      <p:sp>
        <p:nvSpPr>
          <p:cNvPr id="159761" name="Text Box 17"/>
          <p:cNvSpPr txBox="1">
            <a:spLocks noChangeArrowheads="1"/>
          </p:cNvSpPr>
          <p:nvPr/>
        </p:nvSpPr>
        <p:spPr bwMode="auto">
          <a:xfrm>
            <a:off x="611188" y="1268413"/>
            <a:ext cx="955675" cy="498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0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T &gt; 0</a:t>
            </a:r>
            <a:endParaRPr lang="en-US" sz="2600" baseline="-25000">
              <a:solidFill>
                <a:srgbClr val="FF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503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7772400" cy="4318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u="sng" smtClean="0">
                <a:cs typeface="+mj-cs"/>
              </a:rPr>
              <a:t>Diagramma a bande: semiconduttore non drogato</a:t>
            </a:r>
            <a:endParaRPr lang="en-US" sz="2800" smtClean="0">
              <a:solidFill>
                <a:schemeClr val="tx1"/>
              </a:solidFill>
              <a:cs typeface="+mj-cs"/>
            </a:endParaRP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030663"/>
            <a:ext cx="9144000" cy="27130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it-IT" sz="2900" u="sng" smtClean="0">
                <a:cs typeface="+mn-cs"/>
              </a:rPr>
              <a:t>A T = 0</a:t>
            </a:r>
            <a:r>
              <a:rPr lang="it-IT" sz="2900" smtClean="0">
                <a:cs typeface="+mn-cs"/>
              </a:rPr>
              <a:t>, </a:t>
            </a:r>
            <a:r>
              <a:rPr lang="it-IT" sz="2900" u="sng" smtClean="0">
                <a:solidFill>
                  <a:schemeClr val="accent2"/>
                </a:solidFill>
                <a:cs typeface="+mn-cs"/>
              </a:rPr>
              <a:t>la banda di valenza è piena</a:t>
            </a:r>
            <a:r>
              <a:rPr lang="it-IT" sz="2900" smtClean="0">
                <a:cs typeface="+mn-cs"/>
              </a:rPr>
              <a:t> di elettroni e la </a:t>
            </a:r>
            <a:r>
              <a:rPr lang="it-IT" sz="2900" u="sng" smtClean="0">
                <a:solidFill>
                  <a:schemeClr val="hlink"/>
                </a:solidFill>
                <a:cs typeface="+mn-cs"/>
              </a:rPr>
              <a:t>banda di conduzione vuota</a:t>
            </a:r>
            <a:r>
              <a:rPr lang="it-IT" sz="2900" smtClean="0">
                <a:cs typeface="+mn-cs"/>
              </a:rPr>
              <a:t> </a:t>
            </a:r>
            <a:r>
              <a:rPr lang="it-IT" sz="2900" smtClean="0">
                <a:cs typeface="Times New Roman" charset="0"/>
              </a:rPr>
              <a:t>→</a:t>
            </a:r>
            <a:r>
              <a:rPr lang="it-IT" sz="2900" smtClean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charset="0"/>
              </a:rPr>
              <a:t>conducibilità zero</a:t>
            </a:r>
            <a:r>
              <a:rPr lang="it-IT" sz="2900" smtClean="0">
                <a:cs typeface="+mn-cs"/>
              </a:rPr>
              <a:t>.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it-IT" sz="2400" u="sng" smtClean="0">
                <a:solidFill>
                  <a:srgbClr val="009900"/>
                </a:solidFill>
              </a:rPr>
              <a:t>L’energia di Fermi </a:t>
            </a:r>
            <a:r>
              <a:rPr lang="it-IT" sz="2400" smtClean="0"/>
              <a:t>E</a:t>
            </a:r>
            <a:r>
              <a:rPr lang="it-IT" sz="2400" baseline="-25000" smtClean="0"/>
              <a:t>F</a:t>
            </a:r>
            <a:r>
              <a:rPr lang="it-IT" sz="2400" smtClean="0"/>
              <a:t> </a:t>
            </a:r>
            <a:r>
              <a:rPr lang="it-IT" sz="2400" u="sng" smtClean="0">
                <a:solidFill>
                  <a:srgbClr val="009900"/>
                </a:solidFill>
              </a:rPr>
              <a:t>è a metà di un gap piccolo </a:t>
            </a:r>
            <a:r>
              <a:rPr lang="it-IT" sz="2400" smtClean="0"/>
              <a:t>(&lt;1 eV) tra la banda di conduzione e la banda di valenza.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it-IT" sz="2900" u="sng" smtClean="0">
                <a:cs typeface="+mn-cs"/>
              </a:rPr>
              <a:t>A T &gt; 0</a:t>
            </a:r>
            <a:r>
              <a:rPr lang="it-IT" sz="2900" smtClean="0">
                <a:cs typeface="+mn-cs"/>
              </a:rPr>
              <a:t>, gli elettroni vengono eccitati termicamente dalla banda di valenza alla banda di conduzione, </a:t>
            </a:r>
            <a:r>
              <a:rPr lang="it-IT" sz="2900" smtClean="0">
                <a:cs typeface="Times New Roman" charset="0"/>
              </a:rPr>
              <a:t>→</a:t>
            </a:r>
            <a:r>
              <a:rPr lang="it-IT" sz="2900" smtClean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charset="0"/>
              </a:rPr>
              <a:t>conducibilità misurabile</a:t>
            </a:r>
            <a:r>
              <a:rPr lang="it-IT" sz="2900" smtClean="0">
                <a:cs typeface="+mn-cs"/>
              </a:rPr>
              <a:t>. </a:t>
            </a:r>
          </a:p>
        </p:txBody>
      </p:sp>
      <p:grpSp>
        <p:nvGrpSpPr>
          <p:cNvPr id="160788" name="Group 20"/>
          <p:cNvGrpSpPr>
            <a:grpSpLocks/>
          </p:cNvGrpSpPr>
          <p:nvPr/>
        </p:nvGrpSpPr>
        <p:grpSpPr bwMode="auto">
          <a:xfrm>
            <a:off x="1835150" y="447675"/>
            <a:ext cx="5545138" cy="3486150"/>
            <a:chOff x="1156" y="282"/>
            <a:chExt cx="3493" cy="2196"/>
          </a:xfrm>
        </p:grpSpPr>
        <p:sp>
          <p:nvSpPr>
            <p:cNvPr id="160787" name="Rectangle 19"/>
            <p:cNvSpPr>
              <a:spLocks noChangeArrowheads="1"/>
            </p:cNvSpPr>
            <p:nvPr/>
          </p:nvSpPr>
          <p:spPr bwMode="auto">
            <a:xfrm>
              <a:off x="1156" y="300"/>
              <a:ext cx="3493" cy="217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defTabSz="91440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t-IT" sz="1600">
                <a:solidFill>
                  <a:srgbClr val="FFFFFF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60772" name="Rectangle 4"/>
            <p:cNvSpPr>
              <a:spLocks noChangeArrowheads="1"/>
            </p:cNvSpPr>
            <p:nvPr/>
          </p:nvSpPr>
          <p:spPr bwMode="auto">
            <a:xfrm>
              <a:off x="2726" y="1752"/>
              <a:ext cx="1440" cy="616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t-IT" sz="1600">
                <a:solidFill>
                  <a:srgbClr val="FFFFFF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60773" name="Rectangle 5"/>
            <p:cNvSpPr>
              <a:spLocks noChangeArrowheads="1"/>
            </p:cNvSpPr>
            <p:nvPr/>
          </p:nvSpPr>
          <p:spPr bwMode="auto">
            <a:xfrm>
              <a:off x="2726" y="1744"/>
              <a:ext cx="1440" cy="104"/>
            </a:xfrm>
            <a:prstGeom prst="rect">
              <a:avLst/>
            </a:prstGeom>
            <a:solidFill>
              <a:srgbClr val="D9E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t-IT" sz="1600">
                <a:solidFill>
                  <a:srgbClr val="FFFFFF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60774" name="Rectangle 6"/>
            <p:cNvSpPr>
              <a:spLocks noChangeArrowheads="1"/>
            </p:cNvSpPr>
            <p:nvPr/>
          </p:nvSpPr>
          <p:spPr bwMode="auto">
            <a:xfrm>
              <a:off x="2726" y="808"/>
              <a:ext cx="1440" cy="664"/>
            </a:xfrm>
            <a:prstGeom prst="rect">
              <a:avLst/>
            </a:prstGeom>
            <a:solidFill>
              <a:srgbClr val="FF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t-IT" sz="1600">
                <a:solidFill>
                  <a:srgbClr val="FFFFFF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60775" name="Rectangle 7"/>
            <p:cNvSpPr>
              <a:spLocks noChangeArrowheads="1"/>
            </p:cNvSpPr>
            <p:nvPr/>
          </p:nvSpPr>
          <p:spPr bwMode="auto">
            <a:xfrm>
              <a:off x="2726" y="1376"/>
              <a:ext cx="1440" cy="104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t-IT" sz="1600">
                <a:solidFill>
                  <a:srgbClr val="FFFFFF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pic>
          <p:nvPicPr>
            <p:cNvPr id="44042" name="Picture 8" descr="semiconducto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6" y="282"/>
              <a:ext cx="1308" cy="2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43" name="Rectangle 9"/>
            <p:cNvSpPr>
              <a:spLocks noChangeArrowheads="1"/>
            </p:cNvSpPr>
            <p:nvPr/>
          </p:nvSpPr>
          <p:spPr bwMode="auto">
            <a:xfrm>
              <a:off x="4008" y="1498"/>
              <a:ext cx="442" cy="23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0099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E</a:t>
              </a:r>
              <a:r>
                <a:rPr lang="en-US" sz="2400" baseline="-25000">
                  <a:solidFill>
                    <a:srgbClr val="0099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F</a:t>
              </a:r>
              <a:endParaRPr lang="en-US" sz="2400">
                <a:solidFill>
                  <a:srgbClr val="0099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60778" name="Text Box 10"/>
            <p:cNvSpPr txBox="1">
              <a:spLocks noChangeArrowheads="1"/>
            </p:cNvSpPr>
            <p:nvPr/>
          </p:nvSpPr>
          <p:spPr bwMode="auto">
            <a:xfrm>
              <a:off x="4256" y="1316"/>
              <a:ext cx="342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>
                  <a:solidFill>
                    <a:srgbClr val="FF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E</a:t>
              </a:r>
              <a:r>
                <a:rPr lang="en-US" sz="2200" baseline="-25000">
                  <a:solidFill>
                    <a:srgbClr val="FF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C</a:t>
              </a:r>
              <a:endParaRPr lang="en-US" sz="2600" baseline="-2500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60779" name="Text Box 11"/>
            <p:cNvSpPr txBox="1">
              <a:spLocks noChangeArrowheads="1"/>
            </p:cNvSpPr>
            <p:nvPr/>
          </p:nvSpPr>
          <p:spPr bwMode="auto">
            <a:xfrm>
              <a:off x="4256" y="1609"/>
              <a:ext cx="346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>
                  <a:solidFill>
                    <a:srgbClr val="00FFFF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E</a:t>
              </a:r>
              <a:r>
                <a:rPr lang="en-US" sz="2600" baseline="-25000">
                  <a:solidFill>
                    <a:srgbClr val="00FFFF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V</a:t>
              </a:r>
            </a:p>
          </p:txBody>
        </p:sp>
        <p:sp>
          <p:nvSpPr>
            <p:cNvPr id="160780" name="Line 12"/>
            <p:cNvSpPr>
              <a:spLocks noChangeShapeType="1"/>
            </p:cNvSpPr>
            <p:nvPr/>
          </p:nvSpPr>
          <p:spPr bwMode="auto">
            <a:xfrm>
              <a:off x="2726" y="1596"/>
              <a:ext cx="1262" cy="0"/>
            </a:xfrm>
            <a:prstGeom prst="line">
              <a:avLst/>
            </a:prstGeom>
            <a:noFill/>
            <a:ln w="508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t-IT" sz="1600">
                <a:solidFill>
                  <a:srgbClr val="FFFFFF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60781" name="Line 13"/>
            <p:cNvSpPr>
              <a:spLocks noChangeShapeType="1"/>
            </p:cNvSpPr>
            <p:nvPr/>
          </p:nvSpPr>
          <p:spPr bwMode="auto">
            <a:xfrm>
              <a:off x="2726" y="1473"/>
              <a:ext cx="1440" cy="1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t-IT" sz="1600">
                <a:solidFill>
                  <a:srgbClr val="FFFFFF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60782" name="Line 14"/>
            <p:cNvSpPr>
              <a:spLocks noChangeShapeType="1"/>
            </p:cNvSpPr>
            <p:nvPr/>
          </p:nvSpPr>
          <p:spPr bwMode="auto">
            <a:xfrm>
              <a:off x="2726" y="1751"/>
              <a:ext cx="1440" cy="0"/>
            </a:xfrm>
            <a:prstGeom prst="line">
              <a:avLst/>
            </a:prstGeom>
            <a:noFill/>
            <a:ln w="508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t-IT" sz="1600">
                <a:solidFill>
                  <a:srgbClr val="FFFFFF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60783" name="Text Box 15"/>
            <p:cNvSpPr txBox="1">
              <a:spLocks noChangeArrowheads="1"/>
            </p:cNvSpPr>
            <p:nvPr/>
          </p:nvSpPr>
          <p:spPr bwMode="auto">
            <a:xfrm>
              <a:off x="2720" y="871"/>
              <a:ext cx="146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Banda di conduzione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(parzialmente piena)</a:t>
              </a:r>
            </a:p>
          </p:txBody>
        </p:sp>
        <p:sp>
          <p:nvSpPr>
            <p:cNvPr id="160784" name="Text Box 16"/>
            <p:cNvSpPr txBox="1">
              <a:spLocks noChangeArrowheads="1"/>
            </p:cNvSpPr>
            <p:nvPr/>
          </p:nvSpPr>
          <p:spPr bwMode="auto">
            <a:xfrm>
              <a:off x="2733" y="1903"/>
              <a:ext cx="142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Banda di valenza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(parzialmente vuota)</a:t>
              </a:r>
            </a:p>
          </p:txBody>
        </p:sp>
      </p:grpSp>
      <p:sp>
        <p:nvSpPr>
          <p:cNvPr id="160785" name="Text Box 17"/>
          <p:cNvSpPr txBox="1">
            <a:spLocks noChangeArrowheads="1"/>
          </p:cNvSpPr>
          <p:nvPr/>
        </p:nvSpPr>
        <p:spPr bwMode="auto">
          <a:xfrm>
            <a:off x="323850" y="1052513"/>
            <a:ext cx="955675" cy="498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0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T &gt; 0</a:t>
            </a:r>
            <a:endParaRPr lang="en-US" sz="2600" baseline="-25000">
              <a:solidFill>
                <a:srgbClr val="FF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92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5051313" y="1335133"/>
            <a:ext cx="39037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/>
              <a:t>electron affnity E, represents the distance between conduction band bottom and vacuum level.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311" y="444922"/>
            <a:ext cx="4556593" cy="3984636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5723541" y="503877"/>
            <a:ext cx="2493391" cy="52322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sz="2800"/>
              <a:t>Electron affinity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3311942" y="2625374"/>
            <a:ext cx="63208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i="1">
                <a:solidFill>
                  <a:srgbClr val="FF0000"/>
                </a:solidFill>
              </a:rPr>
              <a:t>E</a:t>
            </a:r>
            <a:r>
              <a:rPr lang="it-IT" sz="3200" i="1" baseline="-25000">
                <a:solidFill>
                  <a:srgbClr val="FF0000"/>
                </a:solidFill>
              </a:rPr>
              <a:t>G</a:t>
            </a:r>
          </a:p>
        </p:txBody>
      </p:sp>
      <p:cxnSp>
        <p:nvCxnSpPr>
          <p:cNvPr id="7" name="Connettore 1 6"/>
          <p:cNvCxnSpPr/>
          <p:nvPr/>
        </p:nvCxnSpPr>
        <p:spPr>
          <a:xfrm>
            <a:off x="3199395" y="2608540"/>
            <a:ext cx="0" cy="7562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ttangolo 8"/>
          <p:cNvSpPr/>
          <p:nvPr/>
        </p:nvSpPr>
        <p:spPr>
          <a:xfrm>
            <a:off x="257238" y="4496466"/>
            <a:ext cx="8697852" cy="15696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it-IT" sz="2400"/>
              <a:t>For photocatodes sensitive to visible light, this sum E</a:t>
            </a:r>
            <a:r>
              <a:rPr lang="it-IT" sz="2400" baseline="-25000"/>
              <a:t>G</a:t>
            </a:r>
            <a:r>
              <a:rPr lang="it-IT" sz="2400"/>
              <a:t> + E</a:t>
            </a:r>
            <a:r>
              <a:rPr lang="it-IT" sz="2400" baseline="-25000"/>
              <a:t>EA</a:t>
            </a:r>
            <a:r>
              <a:rPr lang="it-IT" sz="2400"/>
              <a:t> must therefore be less than 3.25 eV (</a:t>
            </a:r>
            <a:r>
              <a:rPr lang="it-IT" sz="2400" b="1">
                <a:solidFill>
                  <a:srgbClr val="FF0000"/>
                </a:solidFill>
              </a:rPr>
              <a:t>less than 1.6 eV </a:t>
            </a:r>
            <a:r>
              <a:rPr lang="it-IT" sz="2400"/>
              <a:t>to cover the whole visible region up to 780 nm). This condition is fulfilled in some complex semiconductors.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5046135" y="2591607"/>
            <a:ext cx="42841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>
                <a:solidFill>
                  <a:srgbClr val="000000"/>
                </a:solidFill>
              </a:rPr>
              <a:t>photoemission energy=E</a:t>
            </a:r>
            <a:r>
              <a:rPr lang="it-IT" sz="2400" b="1" baseline="-25000">
                <a:solidFill>
                  <a:srgbClr val="000000"/>
                </a:solidFill>
              </a:rPr>
              <a:t>G</a:t>
            </a:r>
            <a:r>
              <a:rPr lang="it-IT" sz="2400" b="1">
                <a:solidFill>
                  <a:srgbClr val="000000"/>
                </a:solidFill>
              </a:rPr>
              <a:t>+E</a:t>
            </a:r>
            <a:r>
              <a:rPr lang="it-IT" sz="2400" b="1" baseline="-25000">
                <a:solidFill>
                  <a:srgbClr val="000000"/>
                </a:solidFill>
              </a:rPr>
              <a:t>EA</a:t>
            </a:r>
          </a:p>
          <a:p>
            <a:endParaRPr lang="it-IT" sz="2400" b="1"/>
          </a:p>
          <a:p>
            <a:r>
              <a:rPr lang="it-IT" sz="2400" b="1"/>
              <a:t>thermoionic work function=</a:t>
            </a:r>
            <a:r>
              <a:rPr lang="it-IT" sz="2400" b="1">
                <a:latin typeface="Symbol" charset="2"/>
                <a:cs typeface="Symbol" charset="2"/>
              </a:rPr>
              <a:t>F</a:t>
            </a:r>
          </a:p>
          <a:p>
            <a:r>
              <a:rPr lang="it-IT" sz="2400" b="1">
                <a:latin typeface="Symbol" charset="2"/>
                <a:cs typeface="Symbol" charset="2"/>
              </a:rPr>
              <a:t>(T=0)</a:t>
            </a:r>
            <a:endParaRPr lang="it-IT" sz="2400" b="1"/>
          </a:p>
        </p:txBody>
      </p:sp>
      <p:sp>
        <p:nvSpPr>
          <p:cNvPr id="8" name="Rettangolo 7"/>
          <p:cNvSpPr/>
          <p:nvPr/>
        </p:nvSpPr>
        <p:spPr>
          <a:xfrm>
            <a:off x="3430473" y="1737267"/>
            <a:ext cx="458704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it-IT" sz="2800" b="1">
                <a:latin typeface="Symbol" charset="2"/>
                <a:cs typeface="Symbol" charset="2"/>
              </a:rPr>
              <a:t>F</a:t>
            </a:r>
            <a:endParaRPr lang="it-IT" sz="2800" b="1"/>
          </a:p>
        </p:txBody>
      </p:sp>
      <p:sp>
        <p:nvSpPr>
          <p:cNvPr id="10" name="Rettangolo 9"/>
          <p:cNvSpPr/>
          <p:nvPr/>
        </p:nvSpPr>
        <p:spPr>
          <a:xfrm>
            <a:off x="399420" y="6156260"/>
            <a:ext cx="8456727" cy="646331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r>
              <a:rPr lang="it-IT" b="1">
                <a:solidFill>
                  <a:srgbClr val="000000"/>
                </a:solidFill>
              </a:rPr>
              <a:t>Semiconductors generally have </a:t>
            </a:r>
            <a:r>
              <a:rPr lang="it-IT" b="1">
                <a:solidFill>
                  <a:srgbClr val="FF0000"/>
                </a:solidFill>
              </a:rPr>
              <a:t>work functions of 5 − 6 eV</a:t>
            </a:r>
            <a:r>
              <a:rPr lang="it-IT" b="1">
                <a:solidFill>
                  <a:srgbClr val="000000"/>
                </a:solidFill>
              </a:rPr>
              <a:t>, and so can be sensitive only to wavelengths </a:t>
            </a:r>
            <a:r>
              <a:rPr lang="it-IT" b="1">
                <a:solidFill>
                  <a:srgbClr val="FF0000"/>
                </a:solidFill>
              </a:rPr>
              <a:t>less than about 300 nm. Possible improvements!!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946400" y="-101598"/>
            <a:ext cx="30414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/>
              <a:t>Nei semiconduttori</a:t>
            </a:r>
          </a:p>
        </p:txBody>
      </p:sp>
    </p:spTree>
    <p:extLst>
      <p:ext uri="{BB962C8B-B14F-4D97-AF65-F5344CB8AC3E}">
        <p14:creationId xmlns:p14="http://schemas.microsoft.com/office/powerpoint/2010/main" val="1007962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6602" y="224840"/>
            <a:ext cx="5372100" cy="64897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42" y="372131"/>
            <a:ext cx="4076716" cy="245025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1661834" y="68040"/>
            <a:ext cx="1414908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/>
              <a:t>Intrinseco “i”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816418" y="-10360"/>
            <a:ext cx="1481971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it-IT"/>
              <a:t>drogaggio “p”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4486847" y="6100406"/>
            <a:ext cx="1481971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it-IT"/>
              <a:t>drogaggio “n”</a:t>
            </a:r>
          </a:p>
        </p:txBody>
      </p:sp>
      <p:sp>
        <p:nvSpPr>
          <p:cNvPr id="7" name="Rettangolo 6"/>
          <p:cNvSpPr/>
          <p:nvPr/>
        </p:nvSpPr>
        <p:spPr>
          <a:xfrm>
            <a:off x="247903" y="4971402"/>
            <a:ext cx="3342283" cy="15696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t-IT" sz="1600" b="1">
                <a:solidFill>
                  <a:srgbClr val="FF0000"/>
                </a:solidFill>
              </a:rPr>
              <a:t>Elettroni di drogaggio </a:t>
            </a:r>
            <a:r>
              <a:rPr lang="it-IT" sz="1600" b="1"/>
              <a:t>vanno ad aggiungersi agli elettroni collettivi, spostando il baricentro della distribuzione elettronica(livello di Fermi), per cui </a:t>
            </a:r>
            <a:r>
              <a:rPr lang="it-IT" sz="1600" b="1">
                <a:solidFill>
                  <a:srgbClr val="FF0000"/>
                </a:solidFill>
              </a:rPr>
              <a:t>la funzione di Fermi viene traslata ad energie più alte.</a:t>
            </a:r>
          </a:p>
        </p:txBody>
      </p:sp>
      <p:cxnSp>
        <p:nvCxnSpPr>
          <p:cNvPr id="9" name="Connettore 2 8"/>
          <p:cNvCxnSpPr/>
          <p:nvPr/>
        </p:nvCxnSpPr>
        <p:spPr>
          <a:xfrm>
            <a:off x="3684254" y="5691809"/>
            <a:ext cx="70549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ttangolo 10"/>
          <p:cNvSpPr/>
          <p:nvPr/>
        </p:nvSpPr>
        <p:spPr>
          <a:xfrm>
            <a:off x="247903" y="3022120"/>
            <a:ext cx="3342283" cy="181588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t-IT" sz="1600" b="1"/>
              <a:t>Un </a:t>
            </a:r>
            <a:r>
              <a:rPr lang="it-IT" sz="1600" b="1">
                <a:solidFill>
                  <a:srgbClr val="FF0000"/>
                </a:solidFill>
              </a:rPr>
              <a:t>drogaggio di tipo 'p’ </a:t>
            </a:r>
            <a:r>
              <a:rPr lang="it-IT" sz="1600" b="1"/>
              <a:t>l'introduzione di lacune </a:t>
            </a:r>
            <a:r>
              <a:rPr lang="it-IT" sz="1600" b="1">
                <a:solidFill>
                  <a:srgbClr val="FF0000"/>
                </a:solidFill>
              </a:rPr>
              <a:t>impoveriscono di elettroni la distribuzione di Fermi, </a:t>
            </a:r>
            <a:r>
              <a:rPr lang="it-IT" sz="1600" b="1"/>
              <a:t>lasciandone inalterata la forma ma traslandone la relativa funzione verso </a:t>
            </a:r>
            <a:r>
              <a:rPr lang="it-IT" sz="1600" b="1">
                <a:solidFill>
                  <a:srgbClr val="FF0000"/>
                </a:solidFill>
              </a:rPr>
              <a:t>energie più basse</a:t>
            </a:r>
            <a:r>
              <a:rPr lang="it-IT" sz="1600" b="1">
                <a:solidFill>
                  <a:srgbClr val="FF0000"/>
                </a:solidFill>
                <a:effectLst/>
              </a:rPr>
              <a:t> </a:t>
            </a:r>
            <a:endParaRPr lang="it-IT" sz="1600" b="1">
              <a:solidFill>
                <a:srgbClr val="FF0000"/>
              </a:solidFill>
            </a:endParaRPr>
          </a:p>
        </p:txBody>
      </p:sp>
      <p:cxnSp>
        <p:nvCxnSpPr>
          <p:cNvPr id="13" name="Connettore 2 12"/>
          <p:cNvCxnSpPr/>
          <p:nvPr/>
        </p:nvCxnSpPr>
        <p:spPr>
          <a:xfrm flipV="1">
            <a:off x="3698212" y="2696944"/>
            <a:ext cx="914400" cy="29131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95376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263" y="742490"/>
            <a:ext cx="7436711" cy="4921985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4" name="Rettangolo 3"/>
          <p:cNvSpPr/>
          <p:nvPr/>
        </p:nvSpPr>
        <p:spPr>
          <a:xfrm>
            <a:off x="884264" y="5786244"/>
            <a:ext cx="7436710" cy="830997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r>
              <a:rPr lang="it-IT" sz="2400"/>
              <a:t>Energy band diagrams in the near surface region for n-doped (n), intrinsic (i) and p-doped (p) semiconductors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575557" y="96450"/>
            <a:ext cx="6266634" cy="52322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sz="2800"/>
              <a:t>Fotocatodi con semiconduttore </a:t>
            </a:r>
            <a:r>
              <a:rPr lang="it-IT" sz="2800" b="1" u="sng">
                <a:solidFill>
                  <a:srgbClr val="FF0000"/>
                </a:solidFill>
              </a:rPr>
              <a:t>drogato p</a:t>
            </a:r>
          </a:p>
        </p:txBody>
      </p:sp>
      <p:sp>
        <p:nvSpPr>
          <p:cNvPr id="7" name="Rettangolo 6"/>
          <p:cNvSpPr/>
          <p:nvPr/>
        </p:nvSpPr>
        <p:spPr>
          <a:xfrm>
            <a:off x="3712563" y="4378867"/>
            <a:ext cx="1313180" cy="646331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none">
            <a:spAutoFit/>
          </a:bodyPr>
          <a:lstStyle/>
          <a:p>
            <a:pPr marL="285750" indent="-285750">
              <a:buFont typeface="Symbol" charset="0"/>
              <a:buChar char="F"/>
            </a:pPr>
            <a:r>
              <a:rPr lang="it-IT" b="1">
                <a:latin typeface="Symbol" charset="2"/>
                <a:cs typeface="Symbol" charset="2"/>
              </a:rPr>
              <a:t>= 5-6 </a:t>
            </a:r>
            <a:r>
              <a:rPr lang="it-IT" b="1">
                <a:latin typeface="Calibri"/>
                <a:cs typeface="Calibri"/>
              </a:rPr>
              <a:t>eV</a:t>
            </a:r>
          </a:p>
          <a:p>
            <a:r>
              <a:rPr lang="it-IT" b="1">
                <a:latin typeface="Calibri"/>
                <a:cs typeface="Calibri"/>
              </a:rPr>
              <a:t>300 nm</a:t>
            </a:r>
            <a:endParaRPr lang="it-IT" b="1"/>
          </a:p>
        </p:txBody>
      </p:sp>
    </p:spTree>
    <p:extLst>
      <p:ext uri="{BB962C8B-B14F-4D97-AF65-F5344CB8AC3E}">
        <p14:creationId xmlns:p14="http://schemas.microsoft.com/office/powerpoint/2010/main" val="18560951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702" y="1622319"/>
            <a:ext cx="4775184" cy="33583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Rettangolo 2"/>
          <p:cNvSpPr/>
          <p:nvPr/>
        </p:nvSpPr>
        <p:spPr>
          <a:xfrm>
            <a:off x="260251" y="2677198"/>
            <a:ext cx="2955222" cy="1015663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r>
              <a:rPr lang="it-IT" sz="2000"/>
              <a:t>Semiconductor energy-band model showing negative electron affinity</a:t>
            </a:r>
          </a:p>
        </p:txBody>
      </p:sp>
      <p:sp>
        <p:nvSpPr>
          <p:cNvPr id="5" name="Rettangolo 4"/>
          <p:cNvSpPr/>
          <p:nvPr/>
        </p:nvSpPr>
        <p:spPr>
          <a:xfrm>
            <a:off x="260251" y="184224"/>
            <a:ext cx="8453679" cy="1323439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t-IT" sz="2000"/>
              <a:t>P-doped semiconductor improved depositing a molecular layer of, the so called </a:t>
            </a:r>
            <a:r>
              <a:rPr lang="it-IT" sz="2000" b="1" u="sng">
                <a:solidFill>
                  <a:srgbClr val="FF0000"/>
                </a:solidFill>
              </a:rPr>
              <a:t>electro-positive material layer of polarized or ionized atoms with its positive pole directed towards vacuum</a:t>
            </a:r>
            <a:r>
              <a:rPr lang="it-IT" sz="2000"/>
              <a:t>, acts as a surface dipole. Electro-positive materials are Ba-O, Cs-F, Cs, Cs-O.</a:t>
            </a:r>
          </a:p>
        </p:txBody>
      </p:sp>
      <p:sp>
        <p:nvSpPr>
          <p:cNvPr id="4" name="Rettangolo 3"/>
          <p:cNvSpPr/>
          <p:nvPr/>
        </p:nvSpPr>
        <p:spPr>
          <a:xfrm>
            <a:off x="260251" y="5299877"/>
            <a:ext cx="8228596" cy="1200329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t-IT" b="1">
                <a:solidFill>
                  <a:srgbClr val="FF0000"/>
                </a:solidFill>
              </a:rPr>
              <a:t>Without NEA, a photoelectron excited to conduction band travels </a:t>
            </a:r>
            <a:r>
              <a:rPr lang="it-IT" b="1" u="sng">
                <a:solidFill>
                  <a:srgbClr val="FF0000"/>
                </a:solidFill>
              </a:rPr>
              <a:t>loosing its energy in phonon-scattering</a:t>
            </a:r>
            <a:r>
              <a:rPr lang="it-IT" b="1" u="sng"/>
              <a:t>,</a:t>
            </a:r>
            <a:r>
              <a:rPr lang="it-IT" b="1"/>
              <a:t> once its energy is reduced below the vacuum level it cannot escape. It travels rather short distance (typically about 100° 200 ̊A) until it recombines with a hole. The photoelectron escape depth is greatly increased in NEA </a:t>
            </a:r>
          </a:p>
        </p:txBody>
      </p:sp>
    </p:spTree>
    <p:extLst>
      <p:ext uri="{BB962C8B-B14F-4D97-AF65-F5344CB8AC3E}">
        <p14:creationId xmlns:p14="http://schemas.microsoft.com/office/powerpoint/2010/main" val="34851884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3484960"/>
              </p:ext>
            </p:extLst>
          </p:nvPr>
        </p:nvGraphicFramePr>
        <p:xfrm>
          <a:off x="517525" y="2465419"/>
          <a:ext cx="3889375" cy="1508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823" name="Equation" r:id="rId3" imgW="1930400" imgH="749300" progId="Equation.3">
                  <p:embed/>
                </p:oleObj>
              </mc:Choice>
              <mc:Fallback>
                <p:oleObj name="Equation" r:id="rId3" imgW="1930400" imgH="749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7525" y="2465419"/>
                        <a:ext cx="3889375" cy="1508285"/>
                      </a:xfrm>
                      <a:prstGeom prst="rect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gget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5583990"/>
              </p:ext>
            </p:extLst>
          </p:nvPr>
        </p:nvGraphicFramePr>
        <p:xfrm>
          <a:off x="5932488" y="1917818"/>
          <a:ext cx="2277288" cy="713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824" name="Equation" r:id="rId5" imgW="1257300" imgH="393700" progId="Equation.3">
                  <p:embed/>
                </p:oleObj>
              </mc:Choice>
              <mc:Fallback>
                <p:oleObj name="Equation" r:id="rId5" imgW="12573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32488" y="1917818"/>
                        <a:ext cx="2277288" cy="713090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gget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7302549"/>
              </p:ext>
            </p:extLst>
          </p:nvPr>
        </p:nvGraphicFramePr>
        <p:xfrm>
          <a:off x="535518" y="1094317"/>
          <a:ext cx="2601382" cy="109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825" name="Equation" r:id="rId7" imgW="1028700" imgH="431800" progId="Equation.3">
                  <p:embed/>
                </p:oleObj>
              </mc:Choice>
              <mc:Fallback>
                <p:oleObj name="Equation" r:id="rId7" imgW="10287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5518" y="1094317"/>
                        <a:ext cx="2601382" cy="1091938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gget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1161116"/>
              </p:ext>
            </p:extLst>
          </p:nvPr>
        </p:nvGraphicFramePr>
        <p:xfrm>
          <a:off x="2982913" y="5432426"/>
          <a:ext cx="2526883" cy="11546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826" name="Equation" r:id="rId9" imgW="1358900" imgH="622300" progId="Equation.3">
                  <p:embed/>
                </p:oleObj>
              </mc:Choice>
              <mc:Fallback>
                <p:oleObj name="Equation" r:id="rId9" imgW="1358900" imgH="622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982913" y="5432426"/>
                        <a:ext cx="2526883" cy="1154642"/>
                      </a:xfrm>
                      <a:prstGeom prst="rect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Immagine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32488" y="816971"/>
            <a:ext cx="2057400" cy="1240491"/>
          </a:xfrm>
          <a:prstGeom prst="rect">
            <a:avLst/>
          </a:prstGeom>
        </p:spPr>
      </p:pic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2102090"/>
              </p:ext>
            </p:extLst>
          </p:nvPr>
        </p:nvGraphicFramePr>
        <p:xfrm>
          <a:off x="184150" y="4158838"/>
          <a:ext cx="5191125" cy="109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827" name="Equation" r:id="rId12" imgW="2171700" imgH="457200" progId="Equation.3">
                  <p:embed/>
                </p:oleObj>
              </mc:Choice>
              <mc:Fallback>
                <p:oleObj name="Equation" r:id="rId12" imgW="21717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84150" y="4158838"/>
                        <a:ext cx="5191125" cy="1093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gget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7426603"/>
              </p:ext>
            </p:extLst>
          </p:nvPr>
        </p:nvGraphicFramePr>
        <p:xfrm>
          <a:off x="184150" y="5432426"/>
          <a:ext cx="2540211" cy="11546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828" name="Equation" r:id="rId14" imgW="1397000" imgH="635000" progId="Equation.3">
                  <p:embed/>
                </p:oleObj>
              </mc:Choice>
              <mc:Fallback>
                <p:oleObj name="Equation" r:id="rId14" imgW="1397000" imgH="635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84150" y="5432426"/>
                        <a:ext cx="2540211" cy="1154642"/>
                      </a:xfrm>
                      <a:prstGeom prst="rect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Connettore 1 9"/>
          <p:cNvCxnSpPr/>
          <p:nvPr/>
        </p:nvCxnSpPr>
        <p:spPr>
          <a:xfrm>
            <a:off x="5638800" y="179917"/>
            <a:ext cx="50800" cy="6187016"/>
          </a:xfrm>
          <a:prstGeom prst="line">
            <a:avLst/>
          </a:prstGeom>
          <a:ln w="571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/>
          <p:cNvSpPr txBox="1"/>
          <p:nvPr/>
        </p:nvSpPr>
        <p:spPr>
          <a:xfrm>
            <a:off x="862992" y="78317"/>
            <a:ext cx="37018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b="1"/>
              <a:t>Spectral Responsitivity (S</a:t>
            </a:r>
            <a:r>
              <a:rPr lang="it-IT" sz="2400" b="1" baseline="-25000"/>
              <a:t>k</a:t>
            </a:r>
            <a:r>
              <a:rPr lang="it-IT" sz="2400" b="1"/>
              <a:t>)</a:t>
            </a:r>
          </a:p>
          <a:p>
            <a:pPr algn="ctr"/>
            <a:r>
              <a:rPr lang="it-IT" sz="2400" b="1"/>
              <a:t>Quantum efficiency (Q.E.) ρ</a:t>
            </a:r>
          </a:p>
        </p:txBody>
      </p:sp>
    </p:spTree>
    <p:extLst>
      <p:ext uri="{BB962C8B-B14F-4D97-AF65-F5344CB8AC3E}">
        <p14:creationId xmlns:p14="http://schemas.microsoft.com/office/powerpoint/2010/main" val="33602802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96897" y="136651"/>
            <a:ext cx="8626492" cy="1323439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t-IT" sz="2000"/>
              <a:t>Three main types of alkali-antimonide PCs depending on their spectral characteristics: blue-sensitive (Cs</a:t>
            </a:r>
            <a:r>
              <a:rPr lang="it-IT" sz="2000" baseline="-25000"/>
              <a:t>3</a:t>
            </a:r>
            <a:r>
              <a:rPr lang="it-IT" sz="2000"/>
              <a:t>Sb, K</a:t>
            </a:r>
            <a:r>
              <a:rPr lang="it-IT" sz="2000" baseline="-25000"/>
              <a:t>2</a:t>
            </a:r>
            <a:r>
              <a:rPr lang="it-IT" sz="2000"/>
              <a:t>CsSb, Na</a:t>
            </a:r>
            <a:r>
              <a:rPr lang="it-IT" sz="2000" baseline="-25000"/>
              <a:t>2</a:t>
            </a:r>
            <a:r>
              <a:rPr lang="it-IT" sz="2000"/>
              <a:t>KSb), green-enhanced (Rb</a:t>
            </a:r>
            <a:r>
              <a:rPr lang="it-IT" sz="2000" baseline="-25000"/>
              <a:t>2</a:t>
            </a:r>
            <a:r>
              <a:rPr lang="it-IT" sz="2000"/>
              <a:t>CsSb) and red-enhanced ((Cs)Na</a:t>
            </a:r>
            <a:r>
              <a:rPr lang="it-IT" sz="2000" baseline="-25000"/>
              <a:t>2</a:t>
            </a:r>
            <a:r>
              <a:rPr lang="it-IT" sz="2000"/>
              <a:t>KSb). They exhibit typical QE values of 20-30% at maximum, located in the blue or green spectral regions. 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8845" y="1586483"/>
            <a:ext cx="4275344" cy="3967649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842005"/>
            <a:ext cx="4651379" cy="2254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5366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72455" y="158012"/>
            <a:ext cx="8763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/>
              <a:t>The spectral response on </a:t>
            </a:r>
            <a:r>
              <a:rPr lang="it-IT" sz="2000" b="1">
                <a:solidFill>
                  <a:srgbClr val="FF0000"/>
                </a:solidFill>
              </a:rPr>
              <a:t>long wavelengths </a:t>
            </a:r>
            <a:r>
              <a:rPr lang="it-IT" sz="2000" b="1"/>
              <a:t>is determined by the </a:t>
            </a:r>
            <a:r>
              <a:rPr lang="it-IT" sz="2000" b="1" i="1" u="sng">
                <a:solidFill>
                  <a:srgbClr val="FF0000"/>
                </a:solidFill>
              </a:rPr>
              <a:t>photocathode material</a:t>
            </a:r>
            <a:r>
              <a:rPr lang="it-IT" sz="2000" b="1" i="1" u="sng"/>
              <a:t> </a:t>
            </a:r>
            <a:r>
              <a:rPr lang="it-IT" sz="2000" b="1"/>
              <a:t>and on </a:t>
            </a:r>
            <a:r>
              <a:rPr lang="it-IT" sz="2000" b="1" i="1" u="sng">
                <a:solidFill>
                  <a:srgbClr val="FF0000"/>
                </a:solidFill>
              </a:rPr>
              <a:t>short wavelengths by the window material</a:t>
            </a:r>
            <a:r>
              <a:rPr lang="it-IT" sz="2000" b="1" i="1" u="sng"/>
              <a:t>. 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165" y="1079282"/>
            <a:ext cx="3613251" cy="4283123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0670" y="1317112"/>
            <a:ext cx="5094072" cy="4045293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0" y="5315365"/>
            <a:ext cx="5059423" cy="369332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none">
            <a:spAutoFit/>
          </a:bodyPr>
          <a:lstStyle/>
          <a:p>
            <a:r>
              <a:rPr lang="it-IT" b="1"/>
              <a:t>Typical Spectral Response of Bialkali Photocathode</a:t>
            </a:r>
          </a:p>
        </p:txBody>
      </p:sp>
      <p:sp>
        <p:nvSpPr>
          <p:cNvPr id="6" name="Rettangolo 5"/>
          <p:cNvSpPr/>
          <p:nvPr/>
        </p:nvSpPr>
        <p:spPr>
          <a:xfrm>
            <a:off x="4550030" y="5763097"/>
            <a:ext cx="4572000" cy="646331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r>
              <a:rPr lang="it-IT" b="1"/>
              <a:t>The</a:t>
            </a:r>
            <a:r>
              <a:rPr lang="it-IT"/>
              <a:t> window material determines the spectral response short wavelength cutoff.</a:t>
            </a:r>
          </a:p>
        </p:txBody>
      </p:sp>
    </p:spTree>
    <p:extLst>
      <p:ext uri="{BB962C8B-B14F-4D97-AF65-F5344CB8AC3E}">
        <p14:creationId xmlns:p14="http://schemas.microsoft.com/office/powerpoint/2010/main" val="12591772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7938"/>
            <a:ext cx="7416800" cy="585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 Box 5"/>
          <p:cNvSpPr txBox="1">
            <a:spLocks noChangeArrowheads="1"/>
          </p:cNvSpPr>
          <p:nvPr/>
        </p:nvSpPr>
        <p:spPr bwMode="auto">
          <a:xfrm>
            <a:off x="231775" y="5913438"/>
            <a:ext cx="53827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sz="1400" smtClean="0">
                <a:solidFill>
                  <a:prstClr val="black"/>
                </a:solidFill>
                <a:latin typeface="Calibri" charset="0"/>
              </a:rPr>
              <a:t>La composizione chimica del fotocatodo determina la risposta spettrale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sz="1400" smtClean="0">
                <a:solidFill>
                  <a:prstClr val="black"/>
                </a:solidFill>
                <a:latin typeface="Calibri" charset="0"/>
              </a:rPr>
              <a:t>Un fotocatodo ha al massimo un</a:t>
            </a:r>
            <a:r>
              <a:rPr lang="ja-JP" altLang="it-IT" sz="1400" smtClean="0">
                <a:solidFill>
                  <a:prstClr val="black"/>
                </a:solidFill>
                <a:latin typeface="Calibri" charset="0"/>
              </a:rPr>
              <a:t>’</a:t>
            </a:r>
            <a:r>
              <a:rPr lang="it-IT" sz="1400" smtClean="0">
                <a:solidFill>
                  <a:prstClr val="black"/>
                </a:solidFill>
                <a:latin typeface="Calibri" charset="0"/>
              </a:rPr>
              <a:t>efficienza quantistica del 30%</a:t>
            </a:r>
          </a:p>
        </p:txBody>
      </p:sp>
    </p:spTree>
    <p:extLst>
      <p:ext uri="{BB962C8B-B14F-4D97-AF65-F5344CB8AC3E}">
        <p14:creationId xmlns:p14="http://schemas.microsoft.com/office/powerpoint/2010/main" val="3222523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1800" y="486077"/>
            <a:ext cx="8859894" cy="5965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6085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18533" y="26261"/>
            <a:ext cx="8906933" cy="7140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>
                <a:solidFill>
                  <a:srgbClr val="FF0000"/>
                </a:solidFill>
              </a:rPr>
              <a:t>Photocathode materials</a:t>
            </a:r>
          </a:p>
          <a:p>
            <a:pPr algn="just"/>
            <a:r>
              <a:rPr lang="it-IT" b="1"/>
              <a:t>Most photocathodes are made of </a:t>
            </a:r>
            <a:r>
              <a:rPr lang="it-IT" b="1">
                <a:solidFill>
                  <a:srgbClr val="FF0000"/>
                </a:solidFill>
              </a:rPr>
              <a:t>compound </a:t>
            </a:r>
            <a:r>
              <a:rPr lang="it-IT" b="1" u="sng">
                <a:solidFill>
                  <a:srgbClr val="FF0000"/>
                </a:solidFill>
              </a:rPr>
              <a:t>semiconductors</a:t>
            </a:r>
            <a:r>
              <a:rPr lang="it-IT" b="1">
                <a:solidFill>
                  <a:srgbClr val="FF0000"/>
                </a:solidFill>
              </a:rPr>
              <a:t> which consist of </a:t>
            </a:r>
            <a:r>
              <a:rPr lang="it-IT" b="1" u="sng">
                <a:solidFill>
                  <a:srgbClr val="FF0000"/>
                </a:solidFill>
              </a:rPr>
              <a:t>alkali metals </a:t>
            </a:r>
            <a:r>
              <a:rPr lang="it-IT" b="1">
                <a:solidFill>
                  <a:srgbClr val="FF0000"/>
                </a:solidFill>
              </a:rPr>
              <a:t>with a low work function. </a:t>
            </a:r>
          </a:p>
          <a:p>
            <a:pPr algn="just"/>
            <a:r>
              <a:rPr lang="hu-HU" sz="2400" b="1">
                <a:solidFill>
                  <a:srgbClr val="FF0000"/>
                </a:solidFill>
              </a:rPr>
              <a:t>Cs-I</a:t>
            </a:r>
          </a:p>
          <a:p>
            <a:pPr algn="just"/>
            <a:r>
              <a:rPr lang="it-IT" b="1"/>
              <a:t>Cs-I is not sensitive to solar radiation and therefore often called "solar blind". Its sensitivity sharply </a:t>
            </a:r>
            <a:r>
              <a:rPr lang="it-IT" b="1">
                <a:solidFill>
                  <a:srgbClr val="FF0000"/>
                </a:solidFill>
              </a:rPr>
              <a:t>falls off at wavelengths longer than 200 nanometers </a:t>
            </a:r>
            <a:r>
              <a:rPr lang="it-IT" b="1"/>
              <a:t>and it is exclusively used for vacuum </a:t>
            </a:r>
            <a:r>
              <a:rPr lang="it-IT" b="1" i="1" u="sng">
                <a:solidFill>
                  <a:srgbClr val="FF0000"/>
                </a:solidFill>
              </a:rPr>
              <a:t>ultraviolet detection</a:t>
            </a:r>
            <a:r>
              <a:rPr lang="it-IT" b="1"/>
              <a:t>. As a </a:t>
            </a:r>
            <a:r>
              <a:rPr lang="it-IT" b="1">
                <a:solidFill>
                  <a:srgbClr val="FF0000"/>
                </a:solidFill>
              </a:rPr>
              <a:t>window material, MgF2 </a:t>
            </a:r>
            <a:r>
              <a:rPr lang="it-IT" b="1"/>
              <a:t>crystals or synthetic silica are used because of high ultraviolet transmittance. </a:t>
            </a:r>
          </a:p>
          <a:p>
            <a:r>
              <a:rPr lang="it-IT" sz="2400" b="1">
                <a:solidFill>
                  <a:srgbClr val="FF0000"/>
                </a:solidFill>
              </a:rPr>
              <a:t>Cs-Te </a:t>
            </a:r>
          </a:p>
          <a:p>
            <a:r>
              <a:rPr lang="it-IT" b="1"/>
              <a:t>Cs-Te is </a:t>
            </a:r>
            <a:r>
              <a:rPr lang="it-IT" b="1">
                <a:solidFill>
                  <a:srgbClr val="FF0000"/>
                </a:solidFill>
              </a:rPr>
              <a:t>not sensitive to wavelengths longer than 300 nanometers </a:t>
            </a:r>
            <a:r>
              <a:rPr lang="it-IT" b="1"/>
              <a:t>and is also called "solar blind" just as with Cs-I. </a:t>
            </a:r>
            <a:r>
              <a:rPr lang="it-IT" b="1">
                <a:solidFill>
                  <a:srgbClr val="FF0000"/>
                </a:solidFill>
              </a:rPr>
              <a:t>Synthetic silica or MgF2 </a:t>
            </a:r>
            <a:r>
              <a:rPr lang="it-IT" b="1"/>
              <a:t>is usually used for the input window.</a:t>
            </a:r>
          </a:p>
          <a:p>
            <a:r>
              <a:rPr lang="it-IT" sz="2400" b="1">
                <a:solidFill>
                  <a:srgbClr val="FF0000"/>
                </a:solidFill>
              </a:rPr>
              <a:t>Sb-Cs </a:t>
            </a:r>
          </a:p>
          <a:p>
            <a:r>
              <a:rPr lang="it-IT" b="1"/>
              <a:t>This photocathode has </a:t>
            </a:r>
            <a:r>
              <a:rPr lang="it-IT" b="1">
                <a:solidFill>
                  <a:srgbClr val="FF0000"/>
                </a:solidFill>
              </a:rPr>
              <a:t>sensitivity in the ultraviolet to visible range</a:t>
            </a:r>
            <a:r>
              <a:rPr lang="it-IT" b="1"/>
              <a:t>. Because the </a:t>
            </a:r>
            <a:r>
              <a:rPr lang="it-IT" b="1">
                <a:solidFill>
                  <a:srgbClr val="FF0000"/>
                </a:solidFill>
              </a:rPr>
              <a:t>resistance of the Sb-Cs photocathode is lower</a:t>
            </a:r>
            <a:r>
              <a:rPr lang="it-IT" b="1"/>
              <a:t> than that of the bialkali photocathode described later on, it is suited for applications where </a:t>
            </a:r>
            <a:r>
              <a:rPr lang="it-IT" b="1">
                <a:solidFill>
                  <a:srgbClr val="FF0000"/>
                </a:solidFill>
              </a:rPr>
              <a:t>light intensity to be measured is relatively high </a:t>
            </a:r>
            <a:r>
              <a:rPr lang="it-IT" b="1"/>
              <a:t>so that a large current can flow in the cathode.</a:t>
            </a:r>
          </a:p>
          <a:p>
            <a:r>
              <a:rPr lang="it-IT" sz="2400" b="1">
                <a:solidFill>
                  <a:srgbClr val="FF0000"/>
                </a:solidFill>
              </a:rPr>
              <a:t>Bialkali (Sb-Rb-Cs, Sb-K-Cs) </a:t>
            </a:r>
          </a:p>
          <a:p>
            <a:r>
              <a:rPr lang="it-IT" b="1"/>
              <a:t>Since </a:t>
            </a:r>
            <a:r>
              <a:rPr lang="it-IT" b="1">
                <a:solidFill>
                  <a:srgbClr val="FF0000"/>
                </a:solidFill>
              </a:rPr>
              <a:t>two kinds of alkali metals are employed, these photocathodes are called "bialkali". </a:t>
            </a:r>
            <a:r>
              <a:rPr lang="it-IT" b="1"/>
              <a:t>The transmission type of these photocathodes has a spectral response range </a:t>
            </a:r>
            <a:r>
              <a:rPr lang="it-IT" b="1">
                <a:solidFill>
                  <a:srgbClr val="FF0000"/>
                </a:solidFill>
              </a:rPr>
              <a:t>similar to the Sb-Cs photocathode, but has higher sensitivity and lower dark current</a:t>
            </a:r>
            <a:r>
              <a:rPr lang="it-IT" b="1"/>
              <a:t>. As a result, they offer enhanced </a:t>
            </a:r>
            <a:r>
              <a:rPr lang="it-IT" b="1">
                <a:solidFill>
                  <a:srgbClr val="FF0000"/>
                </a:solidFill>
              </a:rPr>
              <a:t>sensitivity on the long wavelength side,</a:t>
            </a:r>
            <a:r>
              <a:rPr lang="it-IT" b="1"/>
              <a:t> achieving a spectral response </a:t>
            </a:r>
            <a:r>
              <a:rPr lang="it-IT" b="1">
                <a:solidFill>
                  <a:srgbClr val="FF0000"/>
                </a:solidFill>
              </a:rPr>
              <a:t>from the ultraviolet region to around 700 nanometers. </a:t>
            </a:r>
          </a:p>
          <a:p>
            <a:endParaRPr lang="it-IT" b="1"/>
          </a:p>
          <a:p>
            <a:pPr algn="just"/>
            <a:endParaRPr lang="it-IT" b="1"/>
          </a:p>
        </p:txBody>
      </p:sp>
    </p:spTree>
    <p:extLst>
      <p:ext uri="{BB962C8B-B14F-4D97-AF65-F5344CB8AC3E}">
        <p14:creationId xmlns:p14="http://schemas.microsoft.com/office/powerpoint/2010/main" val="18241968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35467" y="56571"/>
            <a:ext cx="8889999" cy="64940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>
                <a:solidFill>
                  <a:srgbClr val="FF0000"/>
                </a:solidFill>
              </a:rPr>
              <a:t>High temperature, low noise bialkali (Sb-Na-K)</a:t>
            </a:r>
          </a:p>
          <a:p>
            <a:r>
              <a:rPr lang="it-IT" b="1"/>
              <a:t>As with bialkali photocathodes, two kinds of alkali metals are used in this photocathode type. The </a:t>
            </a:r>
            <a:r>
              <a:rPr lang="it-IT" b="1">
                <a:solidFill>
                  <a:srgbClr val="FF0000"/>
                </a:solidFill>
              </a:rPr>
              <a:t>spectral response range is almost identical to that of bialkali photocathodes</a:t>
            </a:r>
            <a:r>
              <a:rPr lang="it-IT" b="1"/>
              <a:t>, but the sensitivity is somewhat lower. This photocathode can withstand </a:t>
            </a:r>
            <a:r>
              <a:rPr lang="it-IT" b="1">
                <a:solidFill>
                  <a:srgbClr val="FF0000"/>
                </a:solidFill>
              </a:rPr>
              <a:t>operating temperatures up to 175°C</a:t>
            </a:r>
            <a:r>
              <a:rPr lang="it-IT" b="1"/>
              <a:t> while other </a:t>
            </a:r>
            <a:r>
              <a:rPr lang="it-IT" b="1">
                <a:solidFill>
                  <a:srgbClr val="FF0000"/>
                </a:solidFill>
              </a:rPr>
              <a:t>normal photocathodes </a:t>
            </a:r>
            <a:r>
              <a:rPr lang="it-IT" b="1"/>
              <a:t>are guaranteed to </a:t>
            </a:r>
            <a:r>
              <a:rPr lang="it-IT" b="1">
                <a:solidFill>
                  <a:srgbClr val="FF0000"/>
                </a:solidFill>
              </a:rPr>
              <a:t>no higher than 50°C.</a:t>
            </a:r>
            <a:r>
              <a:rPr lang="it-IT" b="1"/>
              <a:t> When used at room temperatures, this photocathode exhibits </a:t>
            </a:r>
            <a:r>
              <a:rPr lang="it-IT" b="1">
                <a:solidFill>
                  <a:srgbClr val="FF0000"/>
                </a:solidFill>
              </a:rPr>
              <a:t>very low dark current,</a:t>
            </a:r>
            <a:r>
              <a:rPr lang="it-IT" b="1"/>
              <a:t> which makes it very useful in low level light measurement such as photon counting applications where low noise is a prerequisite.</a:t>
            </a:r>
          </a:p>
          <a:p>
            <a:r>
              <a:rPr lang="it-IT" sz="2400" b="1">
                <a:solidFill>
                  <a:srgbClr val="FF0000"/>
                </a:solidFill>
              </a:rPr>
              <a:t>Multialkali (Sb-Na-K-Cs) </a:t>
            </a:r>
          </a:p>
          <a:p>
            <a:r>
              <a:rPr lang="it-IT" b="1"/>
              <a:t>This photocathode uses </a:t>
            </a:r>
            <a:r>
              <a:rPr lang="it-IT" b="1">
                <a:solidFill>
                  <a:srgbClr val="FF0000"/>
                </a:solidFill>
              </a:rPr>
              <a:t>three or more kinds of alkali metals</a:t>
            </a:r>
            <a:r>
              <a:rPr lang="it-IT" b="1"/>
              <a:t>. High sensitivity over a wide spectral response range </a:t>
            </a:r>
            <a:r>
              <a:rPr lang="it-IT" b="1">
                <a:solidFill>
                  <a:srgbClr val="FF0000"/>
                </a:solidFill>
              </a:rPr>
              <a:t>from the ultraviolet through near infrared region around 850 nanometers.</a:t>
            </a:r>
          </a:p>
          <a:p>
            <a:r>
              <a:rPr lang="it-IT" sz="2400" b="1">
                <a:solidFill>
                  <a:srgbClr val="FF0000"/>
                </a:solidFill>
              </a:rPr>
              <a:t>Ag-O-Cs </a:t>
            </a:r>
          </a:p>
          <a:p>
            <a:r>
              <a:rPr lang="it-IT" b="1"/>
              <a:t>Transmission type photocathodes using this material are sensitive from the visible through near infrared region, </a:t>
            </a:r>
            <a:r>
              <a:rPr lang="it-IT" b="1">
                <a:solidFill>
                  <a:srgbClr val="FF0000"/>
                </a:solidFill>
              </a:rPr>
              <a:t>from 400 to 1200 nanometers</a:t>
            </a:r>
            <a:r>
              <a:rPr lang="it-IT" b="1"/>
              <a:t>. Compared to other photocathodes, this photocathode has </a:t>
            </a:r>
            <a:r>
              <a:rPr lang="it-IT" b="1">
                <a:solidFill>
                  <a:srgbClr val="FF0000"/>
                </a:solidFill>
              </a:rPr>
              <a:t>lower sensitivity in the visible region</a:t>
            </a:r>
            <a:r>
              <a:rPr lang="it-IT" b="1"/>
              <a:t>, but it also provides </a:t>
            </a:r>
            <a:r>
              <a:rPr lang="it-IT" b="1">
                <a:solidFill>
                  <a:srgbClr val="FF0000"/>
                </a:solidFill>
              </a:rPr>
              <a:t>sensitivity at longer wavelengths in the near infrared region. </a:t>
            </a:r>
          </a:p>
          <a:p>
            <a:r>
              <a:rPr lang="it-IT" sz="2400" b="1">
                <a:solidFill>
                  <a:srgbClr val="FF0000"/>
                </a:solidFill>
              </a:rPr>
              <a:t>GaAsP (Cs) </a:t>
            </a:r>
          </a:p>
          <a:p>
            <a:r>
              <a:rPr lang="it-IT" b="1"/>
              <a:t>A GaAsP crystal activated with cesium is used as a transmission type photocathode. This photocathode does not have sensitivity in the ultraviolet region but </a:t>
            </a:r>
            <a:r>
              <a:rPr lang="it-IT" b="1">
                <a:solidFill>
                  <a:srgbClr val="FF0000"/>
                </a:solidFill>
              </a:rPr>
              <a:t>has a very high quantum efficiency in the visible region. </a:t>
            </a:r>
          </a:p>
          <a:p>
            <a:endParaRPr lang="it-IT" b="1"/>
          </a:p>
        </p:txBody>
      </p:sp>
    </p:spTree>
    <p:extLst>
      <p:ext uri="{BB962C8B-B14F-4D97-AF65-F5344CB8AC3E}">
        <p14:creationId xmlns:p14="http://schemas.microsoft.com/office/powerpoint/2010/main" val="42075210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52400" y="148905"/>
            <a:ext cx="8856133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>
                <a:solidFill>
                  <a:srgbClr val="FF0000"/>
                </a:solidFill>
              </a:rPr>
              <a:t>GaAs (Cs)</a:t>
            </a:r>
          </a:p>
          <a:p>
            <a:r>
              <a:rPr lang="it-IT" b="1"/>
              <a:t>A GaAs crystal activated with cesium is used for both reflection type and transmission type photocathodes. The reflection type GaAs(Cs) photocathode has sensitivity across a wide range </a:t>
            </a:r>
            <a:r>
              <a:rPr lang="it-IT" b="1">
                <a:solidFill>
                  <a:srgbClr val="FF0000"/>
                </a:solidFill>
              </a:rPr>
              <a:t>from the ultraviolet through near infrared region around 900 nanometers. </a:t>
            </a:r>
            <a:r>
              <a:rPr lang="it-IT" b="1"/>
              <a:t>It demonstrates a nearly flat, high-sensitivity spectral response curve from 300 and 850 nanometers. The transmission type has a narrower spectral response range because shorter wavelengths are absorbed.</a:t>
            </a:r>
          </a:p>
          <a:p>
            <a:r>
              <a:rPr lang="it-IT" sz="2400" b="1">
                <a:solidFill>
                  <a:srgbClr val="FF0000"/>
                </a:solidFill>
              </a:rPr>
              <a:t>InGaAs (Cs) </a:t>
            </a:r>
          </a:p>
          <a:p>
            <a:r>
              <a:rPr lang="it-IT" b="1"/>
              <a:t>This photocathode provides </a:t>
            </a:r>
            <a:r>
              <a:rPr lang="it-IT" b="1">
                <a:solidFill>
                  <a:srgbClr val="FF0000"/>
                </a:solidFill>
              </a:rPr>
              <a:t>a spectral response extending further into the infrared region than the GaAs photocathode. </a:t>
            </a:r>
            <a:r>
              <a:rPr lang="it-IT" b="1"/>
              <a:t>Additionally, it offers a </a:t>
            </a:r>
            <a:r>
              <a:rPr lang="it-IT" b="1">
                <a:solidFill>
                  <a:srgbClr val="FF0000"/>
                </a:solidFill>
              </a:rPr>
              <a:t>superior signal-to-noise ratio in the neighborhood of 900 to 1000 nanometers</a:t>
            </a:r>
            <a:r>
              <a:rPr lang="it-IT" b="1"/>
              <a:t> in comparison with the Ag-O-Cs photocathode.  </a:t>
            </a:r>
            <a:r>
              <a:rPr lang="it-IT" sz="2400" b="1">
                <a:solidFill>
                  <a:srgbClr val="FF0000"/>
                </a:solidFill>
              </a:rPr>
              <a:t>InP/InGaAsP(Cs), InP/InGaAs(Cs) </a:t>
            </a:r>
          </a:p>
          <a:p>
            <a:r>
              <a:rPr lang="it-IT" b="1"/>
              <a:t>These are field-assisted photocathodes utilizing a </a:t>
            </a:r>
            <a:r>
              <a:rPr lang="it-IT" b="1">
                <a:solidFill>
                  <a:srgbClr val="FF0000"/>
                </a:solidFill>
              </a:rPr>
              <a:t>PN junction formed by growing InP/InGaAsP or InP/ InGaAs on an InP substrate.</a:t>
            </a:r>
            <a:r>
              <a:rPr lang="it-IT" b="1"/>
              <a:t> Applying a bias voltage to this photocathode lowers the conduction band barrier, and allows for </a:t>
            </a:r>
            <a:r>
              <a:rPr lang="it-IT" b="1">
                <a:solidFill>
                  <a:srgbClr val="FF0000"/>
                </a:solidFill>
              </a:rPr>
              <a:t>higher sensitivity at long wavelengths extending to 1.4 μm or even 1.7 μm</a:t>
            </a:r>
            <a:r>
              <a:rPr lang="it-IT" b="1"/>
              <a:t> which have up till now been impossible to detect with a photomultiplier tube. Since these photocathodes produce large amounts of dark current when used at room temperatures, they must be cooled to between -60°C to -80°C during operation. </a:t>
            </a:r>
          </a:p>
        </p:txBody>
      </p:sp>
    </p:spTree>
    <p:extLst>
      <p:ext uri="{BB962C8B-B14F-4D97-AF65-F5344CB8AC3E}">
        <p14:creationId xmlns:p14="http://schemas.microsoft.com/office/powerpoint/2010/main" val="42035351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45" y="517437"/>
            <a:ext cx="9016087" cy="583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4340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881" y="722515"/>
            <a:ext cx="7619346" cy="6117195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721189" y="77866"/>
            <a:ext cx="75566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/>
              <a:t>SEMITRANSPARENT PHOTOCATHODE SPECTRAL RESPONSE CHARACTERISTICS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55132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843" y="627196"/>
            <a:ext cx="7756351" cy="6197746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721189" y="77866"/>
            <a:ext cx="75566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/>
              <a:t>SEMITRANSPARENT PHOTOCATHODE SPECTRAL RESPONSE CHARACTERISTICS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44963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075" y="188159"/>
            <a:ext cx="7365546" cy="659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8653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ordi">
  <a:themeElements>
    <a:clrScheme name="Bordi 11">
      <a:dk1>
        <a:srgbClr val="724C26"/>
      </a:dk1>
      <a:lt1>
        <a:srgbClr val="FFFFFF"/>
      </a:lt1>
      <a:dk2>
        <a:srgbClr val="620000"/>
      </a:dk2>
      <a:lt2>
        <a:srgbClr val="996633"/>
      </a:lt2>
      <a:accent1>
        <a:srgbClr val="C18345"/>
      </a:accent1>
      <a:accent2>
        <a:srgbClr val="996633"/>
      </a:accent2>
      <a:accent3>
        <a:srgbClr val="FFFFFF"/>
      </a:accent3>
      <a:accent4>
        <a:srgbClr val="60401F"/>
      </a:accent4>
      <a:accent5>
        <a:srgbClr val="DDC1B0"/>
      </a:accent5>
      <a:accent6>
        <a:srgbClr val="8A5C2D"/>
      </a:accent6>
      <a:hlink>
        <a:srgbClr val="8E6900"/>
      </a:hlink>
      <a:folHlink>
        <a:srgbClr val="B2B2B2"/>
      </a:folHlink>
    </a:clrScheme>
    <a:fontScheme name="Bordi">
      <a:majorFont>
        <a:latin typeface="Garamond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Bordi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rdi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rdi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rdi 10">
        <a:dk1>
          <a:srgbClr val="800000"/>
        </a:dk1>
        <a:lt1>
          <a:srgbClr val="FFFFFF"/>
        </a:lt1>
        <a:dk2>
          <a:srgbClr val="800000"/>
        </a:dk2>
        <a:lt2>
          <a:srgbClr val="996633"/>
        </a:lt2>
        <a:accent1>
          <a:srgbClr val="808080"/>
        </a:accent1>
        <a:accent2>
          <a:srgbClr val="996633"/>
        </a:accent2>
        <a:accent3>
          <a:srgbClr val="FFFFFF"/>
        </a:accent3>
        <a:accent4>
          <a:srgbClr val="6C0000"/>
        </a:accent4>
        <a:accent5>
          <a:srgbClr val="C0C0C0"/>
        </a:accent5>
        <a:accent6>
          <a:srgbClr val="8A5C2D"/>
        </a:accent6>
        <a:hlink>
          <a:srgbClr val="8E69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rdi 11">
        <a:dk1>
          <a:srgbClr val="724C26"/>
        </a:dk1>
        <a:lt1>
          <a:srgbClr val="FFFFFF"/>
        </a:lt1>
        <a:dk2>
          <a:srgbClr val="620000"/>
        </a:dk2>
        <a:lt2>
          <a:srgbClr val="996633"/>
        </a:lt2>
        <a:accent1>
          <a:srgbClr val="C18345"/>
        </a:accent1>
        <a:accent2>
          <a:srgbClr val="996633"/>
        </a:accent2>
        <a:accent3>
          <a:srgbClr val="FFFFFF"/>
        </a:accent3>
        <a:accent4>
          <a:srgbClr val="60401F"/>
        </a:accent4>
        <a:accent5>
          <a:srgbClr val="DDC1B0"/>
        </a:accent5>
        <a:accent6>
          <a:srgbClr val="8A5C2D"/>
        </a:accent6>
        <a:hlink>
          <a:srgbClr val="8E69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Bordi">
  <a:themeElements>
    <a:clrScheme name="Bordi 11">
      <a:dk1>
        <a:srgbClr val="724C26"/>
      </a:dk1>
      <a:lt1>
        <a:srgbClr val="FFFFFF"/>
      </a:lt1>
      <a:dk2>
        <a:srgbClr val="620000"/>
      </a:dk2>
      <a:lt2>
        <a:srgbClr val="996633"/>
      </a:lt2>
      <a:accent1>
        <a:srgbClr val="C18345"/>
      </a:accent1>
      <a:accent2>
        <a:srgbClr val="996633"/>
      </a:accent2>
      <a:accent3>
        <a:srgbClr val="FFFFFF"/>
      </a:accent3>
      <a:accent4>
        <a:srgbClr val="60401F"/>
      </a:accent4>
      <a:accent5>
        <a:srgbClr val="DDC1B0"/>
      </a:accent5>
      <a:accent6>
        <a:srgbClr val="8A5C2D"/>
      </a:accent6>
      <a:hlink>
        <a:srgbClr val="8E6900"/>
      </a:hlink>
      <a:folHlink>
        <a:srgbClr val="B2B2B2"/>
      </a:folHlink>
    </a:clrScheme>
    <a:fontScheme name="Bordi">
      <a:majorFont>
        <a:latin typeface="Garamond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Bordi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rdi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rdi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rdi 10">
        <a:dk1>
          <a:srgbClr val="800000"/>
        </a:dk1>
        <a:lt1>
          <a:srgbClr val="FFFFFF"/>
        </a:lt1>
        <a:dk2>
          <a:srgbClr val="800000"/>
        </a:dk2>
        <a:lt2>
          <a:srgbClr val="996633"/>
        </a:lt2>
        <a:accent1>
          <a:srgbClr val="808080"/>
        </a:accent1>
        <a:accent2>
          <a:srgbClr val="996633"/>
        </a:accent2>
        <a:accent3>
          <a:srgbClr val="FFFFFF"/>
        </a:accent3>
        <a:accent4>
          <a:srgbClr val="6C0000"/>
        </a:accent4>
        <a:accent5>
          <a:srgbClr val="C0C0C0"/>
        </a:accent5>
        <a:accent6>
          <a:srgbClr val="8A5C2D"/>
        </a:accent6>
        <a:hlink>
          <a:srgbClr val="8E69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rdi 11">
        <a:dk1>
          <a:srgbClr val="724C26"/>
        </a:dk1>
        <a:lt1>
          <a:srgbClr val="FFFFFF"/>
        </a:lt1>
        <a:dk2>
          <a:srgbClr val="620000"/>
        </a:dk2>
        <a:lt2>
          <a:srgbClr val="996633"/>
        </a:lt2>
        <a:accent1>
          <a:srgbClr val="C18345"/>
        </a:accent1>
        <a:accent2>
          <a:srgbClr val="996633"/>
        </a:accent2>
        <a:accent3>
          <a:srgbClr val="FFFFFF"/>
        </a:accent3>
        <a:accent4>
          <a:srgbClr val="60401F"/>
        </a:accent4>
        <a:accent5>
          <a:srgbClr val="DDC1B0"/>
        </a:accent5>
        <a:accent6>
          <a:srgbClr val="8A5C2D"/>
        </a:accent6>
        <a:hlink>
          <a:srgbClr val="8E69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Raggio">
  <a:themeElements>
    <a:clrScheme name="Raggio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Raggio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Raggio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ggio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ggio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ggio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ggio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ggio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ggio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ggio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ggio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Daniela">
  <a:themeElements>
    <a:clrScheme name="">
      <a:dk1>
        <a:srgbClr val="000000"/>
      </a:dk1>
      <a:lt1>
        <a:srgbClr val="FFFFFF"/>
      </a:lt1>
      <a:dk2>
        <a:srgbClr val="003399"/>
      </a:dk2>
      <a:lt2>
        <a:srgbClr val="FFFFCC"/>
      </a:lt2>
      <a:accent1>
        <a:srgbClr val="FF9900"/>
      </a:accent1>
      <a:accent2>
        <a:srgbClr val="00FFFF"/>
      </a:accent2>
      <a:accent3>
        <a:srgbClr val="AAADC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Daniela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charset="0"/>
            <a:ea typeface="ＭＳ Ｐゴシック" charset="0"/>
          </a:defRPr>
        </a:defPPr>
      </a:lstStyle>
    </a:lnDef>
  </a:objectDefaults>
  <a:extraClrSchemeLst>
    <a:extraClrScheme>
      <a:clrScheme name="Daniel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iel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iel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iel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iel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iel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iel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3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18128</TotalTime>
  <Words>3040</Words>
  <Application>Microsoft Macintosh PowerPoint</Application>
  <PresentationFormat>Presentazione su schermo (4:3)</PresentationFormat>
  <Paragraphs>242</Paragraphs>
  <Slides>41</Slides>
  <Notes>4</Notes>
  <HiddenSlides>0</HiddenSlides>
  <MMClips>0</MMClips>
  <ScaleCrop>false</ScaleCrop>
  <HeadingPairs>
    <vt:vector size="6" baseType="variant">
      <vt:variant>
        <vt:lpstr>Tema</vt:lpstr>
      </vt:variant>
      <vt:variant>
        <vt:i4>7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41</vt:i4>
      </vt:variant>
    </vt:vector>
  </HeadingPairs>
  <TitlesOfParts>
    <vt:vector size="49" baseType="lpstr">
      <vt:lpstr>Tema di Office</vt:lpstr>
      <vt:lpstr>Default Design</vt:lpstr>
      <vt:lpstr>Bordi</vt:lpstr>
      <vt:lpstr>1_Bordi</vt:lpstr>
      <vt:lpstr>Raggio</vt:lpstr>
      <vt:lpstr>Daniela</vt:lpstr>
      <vt:lpstr>3_Tema di Office</vt:lpstr>
      <vt:lpstr>Equation</vt:lpstr>
      <vt:lpstr>Presentazione di PowerPoint</vt:lpstr>
      <vt:lpstr>Presentazione di PowerPoint</vt:lpstr>
      <vt:lpstr>Presentazione di PowerPoint</vt:lpstr>
      <vt:lpstr>Presentazione di PowerPoint</vt:lpstr>
      <vt:lpstr>Photoelectric Absorption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Diagramma a bande: metallo</vt:lpstr>
      <vt:lpstr>Diagramma a bande: isolante</vt:lpstr>
      <vt:lpstr>Diagramma a bande: semiconduttore non drogato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Company>INFN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Giancarlo Barbarino</dc:creator>
  <cp:lastModifiedBy>Giancarlo Barbarino</cp:lastModifiedBy>
  <cp:revision>353</cp:revision>
  <dcterms:created xsi:type="dcterms:W3CDTF">2013-12-22T10:32:43Z</dcterms:created>
  <dcterms:modified xsi:type="dcterms:W3CDTF">2015-04-22T07:43:39Z</dcterms:modified>
</cp:coreProperties>
</file>