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0" r:id="rId2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440" y="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B8FA8-CCDF-534C-B8A4-53E97170620C}" type="datetimeFigureOut">
              <a:t>22/04/15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854A0-0DCF-3442-9180-5DFEE62BB1B0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258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85817" indent="-263776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914423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6CCC4D-FE88-9140-8199-5993C5E6BB03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A789527-C4D5-B044-B162-0C69B22C8E88}" type="slidenum">
              <a:rPr lang="en-US" sz="1200">
                <a:solidFill>
                  <a:prstClr val="black"/>
                </a:solidFill>
              </a:rPr>
              <a:pPr eaLnBrk="1" hangingPunct="1"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it-IT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192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583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790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912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227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740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350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651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898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1995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7467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66838" y="274638"/>
            <a:ext cx="69850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2EF25A-D7EE-4E46-A2B1-BF0E551C8FE9}" type="datetime1">
              <a:rPr lang="en-US"/>
              <a:pPr/>
              <a:t>22/04/15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Rivelatori di Particelle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6F94DC-DC87-E44A-A5DE-1C22CCF0355F}" type="slidenum">
              <a:rPr lang="en-US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1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8D5B8-92C1-3D4B-9FDE-F6C7C1E3030F}" type="datetimeFigureOut">
              <a:t>22/04/15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4B951-370C-EC48-89D6-500A166A1804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8391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wmf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29914" y="151809"/>
            <a:ext cx="8343575" cy="6555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/>
              <a:t>-La fotorivelazione</a:t>
            </a:r>
          </a:p>
          <a:p>
            <a:pPr algn="ctr"/>
            <a:endParaRPr lang="it-IT" sz="2800" b="1"/>
          </a:p>
          <a:p>
            <a:pPr algn="ctr"/>
            <a:r>
              <a:rPr lang="it-IT" sz="2800" b="1"/>
              <a:t>-Principi di funzionamento dei fotomoltiplicatori</a:t>
            </a:r>
          </a:p>
          <a:p>
            <a:pPr algn="ctr"/>
            <a:r>
              <a:rPr lang="it-IT" sz="2800" b="1"/>
              <a:t>		fotocatodi, amplificazione a dinodi.</a:t>
            </a:r>
          </a:p>
          <a:p>
            <a:pPr algn="ctr"/>
            <a:r>
              <a:rPr lang="it-IT" sz="2800" b="1"/>
              <a:t>		caratteristiche di funzionamento</a:t>
            </a:r>
          </a:p>
          <a:p>
            <a:pPr algn="ctr"/>
            <a:r>
              <a:rPr lang="it-IT" sz="2800" b="1"/>
              <a:t>-Rivelatori a semiconduttore</a:t>
            </a:r>
          </a:p>
          <a:p>
            <a:pPr algn="ctr"/>
            <a:r>
              <a:rPr lang="it-IT" sz="2800" b="1"/>
              <a:t>-Fotomoltiplicatori ibridi (fotocatodo+semiconduttore)</a:t>
            </a:r>
          </a:p>
          <a:p>
            <a:pPr algn="ctr"/>
            <a:r>
              <a:rPr lang="it-IT" sz="2800" b="1">
                <a:solidFill>
                  <a:srgbClr val="FF0000"/>
                </a:solidFill>
              </a:rPr>
              <a:t>-Applicazioni: fotomoltiplicatori per</a:t>
            </a:r>
          </a:p>
          <a:p>
            <a:pPr lvl="8"/>
            <a:r>
              <a:rPr lang="it-IT" sz="2800" b="1">
                <a:solidFill>
                  <a:srgbClr val="FF0000"/>
                </a:solidFill>
              </a:rPr>
              <a:t>	Air cerenkov</a:t>
            </a:r>
          </a:p>
          <a:p>
            <a:pPr lvl="8"/>
            <a:r>
              <a:rPr lang="it-IT" sz="2800" b="1">
                <a:solidFill>
                  <a:srgbClr val="FF0000"/>
                </a:solidFill>
              </a:rPr>
              <a:t>	Fluorescenza</a:t>
            </a:r>
          </a:p>
          <a:p>
            <a:pPr lvl="8"/>
            <a:r>
              <a:rPr lang="it-IT" sz="2800" b="1">
                <a:solidFill>
                  <a:srgbClr val="FF0000"/>
                </a:solidFill>
              </a:rPr>
              <a:t>	Water cerenkov</a:t>
            </a:r>
          </a:p>
          <a:p>
            <a:pPr lvl="8"/>
            <a:r>
              <a:rPr lang="it-IT" sz="2800" b="1">
                <a:solidFill>
                  <a:srgbClr val="FF0000"/>
                </a:solidFill>
              </a:rPr>
              <a:t>	Scintillatori</a:t>
            </a:r>
          </a:p>
          <a:p>
            <a:pPr lvl="8"/>
            <a:r>
              <a:rPr lang="it-IT" sz="2800" b="1">
                <a:solidFill>
                  <a:srgbClr val="FF0000"/>
                </a:solidFill>
              </a:rPr>
              <a:t>	Applicazioni mediche</a:t>
            </a:r>
          </a:p>
          <a:p>
            <a:pPr lvl="8"/>
            <a:r>
              <a:rPr lang="it-IT" sz="2800" b="1">
                <a:solidFill>
                  <a:srgbClr val="FF0000"/>
                </a:solidFill>
              </a:rPr>
              <a:t>	Applicazioni industriali</a:t>
            </a:r>
          </a:p>
          <a:p>
            <a:pPr algn="ctr"/>
            <a:r>
              <a:rPr lang="it-IT" sz="2800" b="1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62979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8613"/>
            <a:ext cx="4897437" cy="2190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2588613"/>
            <a:ext cx="3492500" cy="2176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552957" y="97200"/>
            <a:ext cx="8026205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2400" b="1"/>
              <a:t>Rivelazione di radiazioni X, gamma, particelle cariche e neutre</a:t>
            </a:r>
          </a:p>
          <a:p>
            <a:pPr algn="ctr"/>
            <a:r>
              <a:rPr lang="it-IT" sz="2400" b="1"/>
              <a:t>principi base (eccitazione, ionizzazione)</a:t>
            </a:r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395288" y="2156813"/>
            <a:ext cx="792162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61913" y="1204313"/>
            <a:ext cx="1827212" cy="9525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400" b="1">
                <a:solidFill>
                  <a:srgbClr val="FF0000"/>
                </a:solidFill>
              </a:rPr>
              <a:t>Eccitazione atomi</a:t>
            </a:r>
            <a:r>
              <a:rPr lang="it-IT" sz="1400" b="1"/>
              <a:t> </a:t>
            </a:r>
          </a:p>
          <a:p>
            <a:r>
              <a:rPr lang="it-IT" sz="1400" b="1"/>
              <a:t>di sostanze liquide</a:t>
            </a:r>
          </a:p>
          <a:p>
            <a:r>
              <a:rPr lang="it-IT" sz="1400" b="1"/>
              <a:t>e solide: </a:t>
            </a:r>
            <a:r>
              <a:rPr lang="it-IT" sz="1400" b="1">
                <a:solidFill>
                  <a:srgbClr val="FF0000"/>
                </a:solidFill>
              </a:rPr>
              <a:t>emissione</a:t>
            </a:r>
          </a:p>
          <a:p>
            <a:r>
              <a:rPr lang="it-IT" sz="1400" b="1">
                <a:solidFill>
                  <a:srgbClr val="FF0000"/>
                </a:solidFill>
              </a:rPr>
              <a:t>di luce 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1936750" y="1077313"/>
            <a:ext cx="2130425" cy="739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400"/>
              <a:t> </a:t>
            </a:r>
            <a:r>
              <a:rPr lang="it-IT" sz="1400" b="1"/>
              <a:t>la luce produce</a:t>
            </a:r>
          </a:p>
          <a:p>
            <a:r>
              <a:rPr lang="it-IT" sz="1400" b="1">
                <a:solidFill>
                  <a:srgbClr val="FF0000"/>
                </a:solidFill>
              </a:rPr>
              <a:t>corrente di elettroni</a:t>
            </a:r>
          </a:p>
          <a:p>
            <a:r>
              <a:rPr lang="it-IT" sz="1400" b="1"/>
              <a:t>per effetto </a:t>
            </a:r>
            <a:r>
              <a:rPr lang="it-IT" sz="1400" b="1">
                <a:solidFill>
                  <a:srgbClr val="FF0000"/>
                </a:solidFill>
              </a:rPr>
              <a:t>fotoelettrico</a:t>
            </a:r>
            <a:endParaRPr lang="it-IT" b="1">
              <a:solidFill>
                <a:srgbClr val="FF0000"/>
              </a:solidFill>
            </a:endParaRPr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2627313" y="1796450"/>
            <a:ext cx="144462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4140200" y="1077313"/>
            <a:ext cx="1336675" cy="739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400" b="1"/>
              <a:t>Amplicazione</a:t>
            </a:r>
          </a:p>
          <a:p>
            <a:r>
              <a:rPr lang="it-IT" sz="1400" b="1"/>
              <a:t>Segnale</a:t>
            </a:r>
          </a:p>
          <a:p>
            <a:r>
              <a:rPr lang="it-IT" sz="1400" b="1"/>
              <a:t>elettrico</a:t>
            </a:r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>
            <a:off x="3851275" y="1796450"/>
            <a:ext cx="504825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5580063" y="1147163"/>
            <a:ext cx="2200275" cy="9525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400" b="1">
                <a:solidFill>
                  <a:srgbClr val="FF0000"/>
                </a:solidFill>
              </a:rPr>
              <a:t>Ionizzazione del</a:t>
            </a:r>
          </a:p>
          <a:p>
            <a:r>
              <a:rPr lang="it-IT" sz="1400" b="1">
                <a:solidFill>
                  <a:srgbClr val="FF0000"/>
                </a:solidFill>
              </a:rPr>
              <a:t>materiale</a:t>
            </a:r>
            <a:r>
              <a:rPr lang="it-IT" sz="1400" b="1"/>
              <a:t>: corrente</a:t>
            </a:r>
          </a:p>
          <a:p>
            <a:r>
              <a:rPr lang="it-IT" sz="1400" b="1"/>
              <a:t>di </a:t>
            </a:r>
            <a:r>
              <a:rPr lang="it-IT" sz="1400" b="1">
                <a:solidFill>
                  <a:srgbClr val="FF0000"/>
                </a:solidFill>
              </a:rPr>
              <a:t>elettroni.</a:t>
            </a:r>
            <a:r>
              <a:rPr lang="it-IT" sz="1400" b="1"/>
              <a:t> Gas, </a:t>
            </a:r>
          </a:p>
          <a:p>
            <a:r>
              <a:rPr lang="it-IT" sz="1400" b="1"/>
              <a:t>liquido, semiconduttore</a:t>
            </a:r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6516688" y="2085375"/>
            <a:ext cx="215900" cy="1582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7812088" y="1075725"/>
            <a:ext cx="1376362" cy="7397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400" b="1"/>
              <a:t>Misura diretta</a:t>
            </a:r>
          </a:p>
          <a:p>
            <a:r>
              <a:rPr lang="it-IT" sz="1400" b="1"/>
              <a:t>Della </a:t>
            </a:r>
            <a:r>
              <a:rPr lang="it-IT" sz="1400" b="1">
                <a:solidFill>
                  <a:srgbClr val="FF0000"/>
                </a:solidFill>
              </a:rPr>
              <a:t>corrente</a:t>
            </a:r>
          </a:p>
          <a:p>
            <a:r>
              <a:rPr lang="it-IT" sz="1400" b="1">
                <a:solidFill>
                  <a:srgbClr val="FF0000"/>
                </a:solidFill>
              </a:rPr>
              <a:t>di elettroni</a:t>
            </a:r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 flipH="1">
            <a:off x="8243888" y="1796450"/>
            <a:ext cx="73025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5580063" y="3045298"/>
            <a:ext cx="608347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X, </a:t>
            </a:r>
            <a:r>
              <a:rPr lang="it-IT">
                <a:latin typeface="Symbol" charset="0"/>
              </a:rPr>
              <a:t>g,</a:t>
            </a:r>
          </a:p>
          <a:p>
            <a:r>
              <a:rPr lang="it-IT" b="1">
                <a:solidFill>
                  <a:srgbClr val="FF0000"/>
                </a:solidFill>
              </a:rPr>
              <a:t>p</a:t>
            </a:r>
            <a:r>
              <a:rPr lang="it-IT">
                <a:solidFill>
                  <a:srgbClr val="FF0000"/>
                </a:solidFill>
                <a:latin typeface="Symbol" charset="0"/>
              </a:rPr>
              <a:t>.-+</a:t>
            </a:r>
            <a:endParaRPr lang="it-IT" b="1">
              <a:solidFill>
                <a:srgbClr val="FF0000"/>
              </a:solidFill>
            </a:endParaRPr>
          </a:p>
        </p:txBody>
      </p:sp>
      <p:cxnSp>
        <p:nvCxnSpPr>
          <p:cNvPr id="3" name="Connettore 2 2"/>
          <p:cNvCxnSpPr/>
          <p:nvPr/>
        </p:nvCxnSpPr>
        <p:spPr>
          <a:xfrm flipV="1">
            <a:off x="227619" y="3668113"/>
            <a:ext cx="619125" cy="158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 flipV="1">
            <a:off x="5565992" y="3949113"/>
            <a:ext cx="619125" cy="158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210167" y="2734444"/>
            <a:ext cx="608347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/>
              <a:t>X, </a:t>
            </a:r>
            <a:r>
              <a:rPr lang="it-IT">
                <a:latin typeface="Symbol" charset="0"/>
              </a:rPr>
              <a:t>g,</a:t>
            </a:r>
          </a:p>
          <a:p>
            <a:r>
              <a:rPr lang="it-IT" b="1">
                <a:solidFill>
                  <a:srgbClr val="FF0000"/>
                </a:solidFill>
              </a:rPr>
              <a:t>p</a:t>
            </a:r>
            <a:r>
              <a:rPr lang="it-IT">
                <a:solidFill>
                  <a:srgbClr val="FF0000"/>
                </a:solidFill>
                <a:latin typeface="Symbol" charset="0"/>
              </a:rPr>
              <a:t>.-+</a:t>
            </a:r>
            <a:endParaRPr lang="it-IT" b="1">
              <a:solidFill>
                <a:srgbClr val="FF0000"/>
              </a:solidFill>
            </a:endParaRPr>
          </a:p>
        </p:txBody>
      </p:sp>
      <p:cxnSp>
        <p:nvCxnSpPr>
          <p:cNvPr id="6" name="Connettore 2 5"/>
          <p:cNvCxnSpPr/>
          <p:nvPr/>
        </p:nvCxnSpPr>
        <p:spPr>
          <a:xfrm flipH="1">
            <a:off x="996796" y="3934038"/>
            <a:ext cx="337396" cy="15314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202364" y="4983252"/>
            <a:ext cx="462713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400" b="1"/>
              <a:t>-non solo </a:t>
            </a:r>
            <a:r>
              <a:rPr lang="it-IT" sz="2400" b="1" u="sng">
                <a:solidFill>
                  <a:srgbClr val="FF0000"/>
                </a:solidFill>
              </a:rPr>
              <a:t>volumi scintillanti da hoc</a:t>
            </a:r>
          </a:p>
          <a:p>
            <a:r>
              <a:rPr lang="it-IT" sz="2400" b="1"/>
              <a:t>-anche grandi </a:t>
            </a:r>
            <a:r>
              <a:rPr lang="it-IT" sz="2400" b="1" u="sng">
                <a:solidFill>
                  <a:srgbClr val="FF0000"/>
                </a:solidFill>
              </a:rPr>
              <a:t>volumi di atmosfera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710280" y="5926774"/>
            <a:ext cx="5370881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400" b="1"/>
              <a:t>scintillazione di atomi e molecole leggeri</a:t>
            </a:r>
          </a:p>
          <a:p>
            <a:r>
              <a:rPr lang="it-IT" sz="2400" b="1" u="sng">
                <a:solidFill>
                  <a:srgbClr val="FF0000"/>
                </a:solidFill>
              </a:rPr>
              <a:t>emissione visibile, UV</a:t>
            </a:r>
          </a:p>
        </p:txBody>
      </p:sp>
      <p:sp>
        <p:nvSpPr>
          <p:cNvPr id="13" name="Ovale 12"/>
          <p:cNvSpPr/>
          <p:nvPr/>
        </p:nvSpPr>
        <p:spPr>
          <a:xfrm>
            <a:off x="2186522" y="3038176"/>
            <a:ext cx="932487" cy="948425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1512582" y="4066977"/>
            <a:ext cx="240893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1600" b="1">
                <a:solidFill>
                  <a:srgbClr val="FF0000"/>
                </a:solidFill>
              </a:rPr>
              <a:t>conversione luce-corrente</a:t>
            </a:r>
          </a:p>
        </p:txBody>
      </p:sp>
      <p:sp>
        <p:nvSpPr>
          <p:cNvPr id="2" name="Freccia curva 1"/>
          <p:cNvSpPr/>
          <p:nvPr/>
        </p:nvSpPr>
        <p:spPr>
          <a:xfrm rot="5400000">
            <a:off x="5527674" y="5084850"/>
            <a:ext cx="517525" cy="943522"/>
          </a:xfrm>
          <a:prstGeom prst="bentArrow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1913" y="6072484"/>
            <a:ext cx="256692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3366FF"/>
                </a:solidFill>
              </a:rPr>
              <a:t>Rivelatori = generatori di </a:t>
            </a:r>
          </a:p>
          <a:p>
            <a:r>
              <a:rPr lang="it-IT" b="1">
                <a:solidFill>
                  <a:srgbClr val="3366FF"/>
                </a:solidFill>
              </a:rPr>
              <a:t>corrente</a:t>
            </a:r>
          </a:p>
        </p:txBody>
      </p:sp>
    </p:spTree>
    <p:extLst>
      <p:ext uri="{BB962C8B-B14F-4D97-AF65-F5344CB8AC3E}">
        <p14:creationId xmlns:p14="http://schemas.microsoft.com/office/powerpoint/2010/main" val="4195529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613974"/>
            <a:ext cx="8439150" cy="46402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it-IT" sz="1800">
                <a:latin typeface="Arial" charset="0"/>
              </a:rPr>
              <a:t>  </a:t>
            </a: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  <a:p>
            <a:pPr marL="0" indent="0" eaLnBrk="1" hangingPunct="1">
              <a:buFontTx/>
              <a:buNone/>
            </a:pPr>
            <a:r>
              <a:rPr lang="it-IT" sz="1800">
                <a:solidFill>
                  <a:srgbClr val="FF3300"/>
                </a:solidFill>
                <a:latin typeface="Arial" charset="0"/>
              </a:rPr>
              <a:t>La funzione di uno scintillatore è duplice</a:t>
            </a:r>
            <a:r>
              <a:rPr lang="it-IT" sz="1800">
                <a:latin typeface="Arial" charset="0"/>
              </a:rPr>
              <a:t>:</a:t>
            </a: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  <a:p>
            <a:pPr marL="827088" lvl="1" eaLnBrk="1" hangingPunct="1">
              <a:buClr>
                <a:srgbClr val="FF3300"/>
              </a:buClr>
              <a:buFont typeface="Wingdings" charset="0"/>
              <a:buChar char="§"/>
            </a:pPr>
            <a:r>
              <a:rPr lang="it-IT" sz="1800">
                <a:solidFill>
                  <a:srgbClr val="0066FF"/>
                </a:solidFill>
                <a:latin typeface="Arial" charset="0"/>
              </a:rPr>
              <a:t>Emettere luce (luminescenza)</a:t>
            </a:r>
          </a:p>
          <a:p>
            <a:pPr marL="827088" lvl="1" eaLnBrk="1" hangingPunct="1"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0066FF"/>
              </a:solidFill>
              <a:latin typeface="Arial" charset="0"/>
            </a:endParaRPr>
          </a:p>
          <a:p>
            <a:pPr marL="827088" lvl="1" eaLnBrk="1" hangingPunct="1">
              <a:buClr>
                <a:srgbClr val="FF3300"/>
              </a:buClr>
              <a:buFont typeface="Wingdings" charset="0"/>
              <a:buChar char="§"/>
            </a:pPr>
            <a:r>
              <a:rPr lang="it-IT" sz="1800">
                <a:solidFill>
                  <a:srgbClr val="0066FF"/>
                </a:solidFill>
                <a:latin typeface="Arial" charset="0"/>
              </a:rPr>
              <a:t>Trasmetterla al rivelatore di fotoni (e.g. fotomoltiplicatore)</a:t>
            </a:r>
          </a:p>
          <a:p>
            <a:pPr marL="827088" lvl="1" eaLnBrk="1" hangingPunct="1">
              <a:buClr>
                <a:srgbClr val="FF3300"/>
              </a:buClr>
              <a:buFont typeface="Wingdings" charset="0"/>
              <a:buChar char="§"/>
            </a:pPr>
            <a:endParaRPr lang="it-IT" sz="1800">
              <a:solidFill>
                <a:srgbClr val="0066FF"/>
              </a:solidFill>
              <a:latin typeface="Arial" charset="0"/>
            </a:endParaRP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  <a:p>
            <a:pPr marL="0" indent="0" eaLnBrk="1" hangingPunct="1">
              <a:buFontTx/>
              <a:buNone/>
            </a:pPr>
            <a:endParaRPr lang="it-IT" sz="1800">
              <a:latin typeface="Arial" charset="0"/>
            </a:endParaRP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60468103"/>
              </p:ext>
            </p:extLst>
          </p:nvPr>
        </p:nvGraphicFramePr>
        <p:xfrm>
          <a:off x="401009" y="2613974"/>
          <a:ext cx="3455029" cy="1791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Designer 4.0 Drawing" r:id="rId4" imgW="2798640" imgH="1451520" progId="MgxDesigner">
                  <p:embed/>
                </p:oleObj>
              </mc:Choice>
              <mc:Fallback>
                <p:oleObj name="Designer 4.0 Drawing" r:id="rId4" imgW="2798640" imgH="1451520" progId="MgxDesign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009" y="2613974"/>
                        <a:ext cx="3455029" cy="17918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4191000" y="3285050"/>
            <a:ext cx="4343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1800"/>
              <a:t>Definiamo </a:t>
            </a:r>
            <a:r>
              <a:rPr lang="it-IT" sz="1800">
                <a:solidFill>
                  <a:srgbClr val="FF3300"/>
                </a:solidFill>
              </a:rPr>
              <a:t>scintillatore </a:t>
            </a:r>
            <a:r>
              <a:rPr lang="it-IT" sz="1800"/>
              <a:t>qualunque materiale che emette un impulso di luce poco dopo il passaggio di una particella carica.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5634" y="385893"/>
            <a:ext cx="3165035" cy="25302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9113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7"/>
            <a:ext cx="9131300" cy="5918200"/>
          </a:xfrm>
          <a:prstGeom prst="rect">
            <a:avLst/>
          </a:prstGeom>
        </p:spPr>
      </p:pic>
      <p:sp>
        <p:nvSpPr>
          <p:cNvPr id="3" name="Freccia tridirezionale 2"/>
          <p:cNvSpPr/>
          <p:nvPr/>
        </p:nvSpPr>
        <p:spPr>
          <a:xfrm rot="10800000">
            <a:off x="1185332" y="5846244"/>
            <a:ext cx="5706534" cy="436026"/>
          </a:xfrm>
          <a:prstGeom prst="leftRigh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4351867" y="6282271"/>
            <a:ext cx="4194140" cy="369332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it-IT" b="1"/>
              <a:t>Occorrono fotorivelatori ad alta efficienza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438400" y="46575"/>
            <a:ext cx="442866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 b="1"/>
              <a:t>Volumi scintillanti ad hoc (1)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14300" y="5156200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/>
              <a:t>0,5x10^6/3x0,12</a:t>
            </a:r>
          </a:p>
        </p:txBody>
      </p:sp>
    </p:spTree>
    <p:extLst>
      <p:ext uri="{BB962C8B-B14F-4D97-AF65-F5344CB8AC3E}">
        <p14:creationId xmlns:p14="http://schemas.microsoft.com/office/powerpoint/2010/main" val="114946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56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464" y="643792"/>
            <a:ext cx="5291602" cy="512977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414171" y="63442"/>
            <a:ext cx="4033651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 b="1"/>
              <a:t>Grandi volumi naturali (2)</a:t>
            </a:r>
          </a:p>
        </p:txBody>
      </p:sp>
      <p:cxnSp>
        <p:nvCxnSpPr>
          <p:cNvPr id="5" name="Connettore 2 4"/>
          <p:cNvCxnSpPr/>
          <p:nvPr/>
        </p:nvCxnSpPr>
        <p:spPr>
          <a:xfrm flipH="1">
            <a:off x="3316183" y="1548996"/>
            <a:ext cx="2271817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144697" y="913021"/>
            <a:ext cx="3159839" cy="923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 u="sng">
                <a:solidFill>
                  <a:srgbClr val="FF0000"/>
                </a:solidFill>
              </a:rPr>
              <a:t>Fluorescenza</a:t>
            </a:r>
            <a:r>
              <a:rPr lang="it-IT" b="1"/>
              <a:t>: scintillazione</a:t>
            </a:r>
          </a:p>
          <a:p>
            <a:r>
              <a:rPr lang="it-IT" b="1"/>
              <a:t>in atmosfera, emissione di luce</a:t>
            </a:r>
          </a:p>
          <a:p>
            <a:r>
              <a:rPr lang="it-IT" b="1"/>
              <a:t>array di fotomoltiplicatori </a:t>
            </a:r>
          </a:p>
        </p:txBody>
      </p:sp>
      <p:cxnSp>
        <p:nvCxnSpPr>
          <p:cNvPr id="9" name="Connettore 2 8"/>
          <p:cNvCxnSpPr/>
          <p:nvPr/>
        </p:nvCxnSpPr>
        <p:spPr>
          <a:xfrm flipH="1" flipV="1">
            <a:off x="3253737" y="4721764"/>
            <a:ext cx="1165864" cy="1381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80389" y="3378680"/>
            <a:ext cx="350608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/>
              <a:t>Rivelazione particelle nel fronte</a:t>
            </a:r>
          </a:p>
          <a:p>
            <a:r>
              <a:rPr lang="it-IT" b="1"/>
              <a:t>dello sciame: </a:t>
            </a:r>
            <a:r>
              <a:rPr lang="it-IT" b="1" u="sng">
                <a:solidFill>
                  <a:srgbClr val="FF0000"/>
                </a:solidFill>
              </a:rPr>
              <a:t>contatori a </a:t>
            </a:r>
          </a:p>
          <a:p>
            <a:r>
              <a:rPr lang="it-IT" b="1" u="sng">
                <a:solidFill>
                  <a:srgbClr val="FF0000"/>
                </a:solidFill>
              </a:rPr>
              <a:t>scintillazione o contatori Cerenkov</a:t>
            </a:r>
          </a:p>
          <a:p>
            <a:r>
              <a:rPr lang="it-IT" b="1" u="sng">
                <a:solidFill>
                  <a:srgbClr val="FF0000"/>
                </a:solidFill>
              </a:rPr>
              <a:t>in acqua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61414" y="2229279"/>
            <a:ext cx="2954768" cy="64633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/>
              <a:t>Rivelatori di luce, </a:t>
            </a:r>
            <a:r>
              <a:rPr lang="it-IT" b="1" u="sng">
                <a:solidFill>
                  <a:srgbClr val="FF0000"/>
                </a:solidFill>
              </a:rPr>
              <a:t>visibile/UV</a:t>
            </a:r>
          </a:p>
          <a:p>
            <a:r>
              <a:rPr lang="it-IT" b="1" u="sng">
                <a:solidFill>
                  <a:srgbClr val="FF0000"/>
                </a:solidFill>
              </a:rPr>
              <a:t>fotomoltiplicatori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649564" y="5690553"/>
            <a:ext cx="54150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/>
              <a:t>Effetto Cerenkov: v (particella)&gt; c/n generato da una </a:t>
            </a:r>
          </a:p>
          <a:p>
            <a:r>
              <a:rPr lang="it-IT" b="1">
                <a:solidFill>
                  <a:srgbClr val="FF0000"/>
                </a:solidFill>
              </a:rPr>
              <a:t>asimmetria nei momenti di dipolo temporanei negli </a:t>
            </a:r>
          </a:p>
          <a:p>
            <a:r>
              <a:rPr lang="it-IT" b="1">
                <a:solidFill>
                  <a:srgbClr val="FF0000"/>
                </a:solidFill>
              </a:rPr>
              <a:t>atomi/molecole </a:t>
            </a:r>
            <a:r>
              <a:rPr lang="it-IT" b="1"/>
              <a:t>nel mezzo al passaggio della particella</a:t>
            </a:r>
          </a:p>
          <a:p>
            <a:r>
              <a:rPr lang="it-IT" b="1">
                <a:solidFill>
                  <a:srgbClr val="FF0000"/>
                </a:solidFill>
              </a:rPr>
              <a:t>Ritorno configurazione iniziale:emissione di luce</a:t>
            </a:r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1" y="4859868"/>
            <a:ext cx="3441780" cy="1863822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7" name="Connettore 2 6"/>
          <p:cNvCxnSpPr/>
          <p:nvPr/>
        </p:nvCxnSpPr>
        <p:spPr>
          <a:xfrm flipV="1">
            <a:off x="1725017" y="2906590"/>
            <a:ext cx="5365" cy="4101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/>
          <p:nvPr/>
        </p:nvCxnSpPr>
        <p:spPr>
          <a:xfrm>
            <a:off x="1724617" y="1898311"/>
            <a:ext cx="400" cy="25473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955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00"/>
            <a:ext cx="9144000" cy="685800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0" y="2475551"/>
            <a:ext cx="3874644" cy="3697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91653" y="3247320"/>
            <a:ext cx="5355140" cy="175460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1213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9144000" cy="6638474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437467" y="5486400"/>
            <a:ext cx="933068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it-IT" sz="2400" b="1">
                <a:solidFill>
                  <a:srgbClr val="FFFF00"/>
                </a:solidFill>
                <a:latin typeface="Symbol" charset="2"/>
                <a:cs typeface="Symbol" charset="2"/>
              </a:rPr>
              <a:t>b</a:t>
            </a:r>
            <a:r>
              <a:rPr lang="it-IT" sz="2400" b="1">
                <a:solidFill>
                  <a:srgbClr val="FFFF00"/>
                </a:solidFill>
              </a:rPr>
              <a:t>&gt;c/n</a:t>
            </a:r>
          </a:p>
        </p:txBody>
      </p:sp>
    </p:spTree>
    <p:extLst>
      <p:ext uri="{BB962C8B-B14F-4D97-AF65-F5344CB8AC3E}">
        <p14:creationId xmlns:p14="http://schemas.microsoft.com/office/powerpoint/2010/main" val="429047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0" y="241300"/>
            <a:ext cx="3746500" cy="4648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68" y="5211233"/>
            <a:ext cx="8487560" cy="112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79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D47C2CBD-1281-6841-8AA1-7DB605CC9804}" type="slidenum">
              <a:rPr lang="en-US" sz="1400">
                <a:solidFill>
                  <a:srgbClr val="000000"/>
                </a:solidFill>
              </a:rPr>
              <a:pPr eaLnBrk="1" hangingPunct="1"/>
              <a:t>10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1212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Neutrino Detection</a:t>
            </a:r>
          </a:p>
        </p:txBody>
      </p:sp>
      <p:pic>
        <p:nvPicPr>
          <p:cNvPr id="32771" name="Picture 4" descr="ceren_hi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390366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Line 5"/>
          <p:cNvSpPr>
            <a:spLocks noChangeShapeType="1"/>
          </p:cNvSpPr>
          <p:nvPr/>
        </p:nvSpPr>
        <p:spPr bwMode="auto">
          <a:xfrm flipH="1" flipV="1">
            <a:off x="1828800" y="1600200"/>
            <a:ext cx="1676400" cy="143033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3276600" y="2538413"/>
            <a:ext cx="3159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/>
                </a:solidFill>
                <a:latin typeface="Symbol" charset="0"/>
                <a:sym typeface="Symbol" charset="0"/>
              </a:rPr>
              <a:t>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277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495800" y="990600"/>
            <a:ext cx="4648200" cy="2514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kumimoji="1" lang="en-US" sz="2200">
                <a:latin typeface="Times New Roman" charset="0"/>
                <a:ea typeface="ＭＳ Ｐゴシック" charset="0"/>
                <a:cs typeface="ＭＳ Ｐゴシック" charset="0"/>
              </a:rPr>
              <a:t>Neutrino interacts with a nucleon and produces a lepton</a:t>
            </a:r>
          </a:p>
          <a:p>
            <a:pPr>
              <a:lnSpc>
                <a:spcPct val="90000"/>
              </a:lnSpc>
            </a:pPr>
            <a:r>
              <a:rPr kumimoji="1" lang="en-US" sz="2200">
                <a:latin typeface="Times New Roman" charset="0"/>
                <a:ea typeface="ＭＳ Ｐゴシック" charset="0"/>
                <a:cs typeface="ＭＳ Ｐゴシック" charset="0"/>
              </a:rPr>
              <a:t>Lepton emits Cherenkov light as it travels through ice (in 41° cone)</a:t>
            </a:r>
          </a:p>
          <a:p>
            <a:pPr>
              <a:lnSpc>
                <a:spcPct val="90000"/>
              </a:lnSpc>
            </a:pPr>
            <a:r>
              <a:rPr kumimoji="1" lang="en-US" sz="2200">
                <a:latin typeface="Times New Roman" charset="0"/>
                <a:ea typeface="ＭＳ Ｐゴシック" charset="0"/>
                <a:cs typeface="ＭＳ Ｐゴシック" charset="0"/>
              </a:rPr>
              <a:t>Light is detected by Digital Optical Module (DOM)</a:t>
            </a:r>
            <a:endParaRPr kumimoji="1" lang="en-US" sz="200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277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3200400"/>
            <a:ext cx="321310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Rectangle 9"/>
          <p:cNvSpPr>
            <a:spLocks noChangeArrowheads="1"/>
          </p:cNvSpPr>
          <p:nvPr/>
        </p:nvSpPr>
        <p:spPr bwMode="auto">
          <a:xfrm>
            <a:off x="152400" y="4038600"/>
            <a:ext cx="5029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en-US" sz="22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35 cm pressure vessel surrounding a 25 cm Photomultiplier</a:t>
            </a: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en-US" sz="22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400 ns recording time</a:t>
            </a: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en-US" sz="22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 channels gives a 14 bit dynamic range</a:t>
            </a: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en-US" sz="22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1 - 2% of DOMs fail during freeze-in</a:t>
            </a: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en-US" sz="22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15 year survival probability 96%</a:t>
            </a:r>
          </a:p>
        </p:txBody>
      </p:sp>
      <p:sp>
        <p:nvSpPr>
          <p:cNvPr id="32777" name="Line 10"/>
          <p:cNvSpPr>
            <a:spLocks noChangeShapeType="1"/>
          </p:cNvSpPr>
          <p:nvPr/>
        </p:nvSpPr>
        <p:spPr bwMode="auto">
          <a:xfrm>
            <a:off x="3657600" y="3173413"/>
            <a:ext cx="808038" cy="660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8" name="Oval 11"/>
          <p:cNvSpPr>
            <a:spLocks noChangeArrowheads="1"/>
          </p:cNvSpPr>
          <p:nvPr/>
        </p:nvSpPr>
        <p:spPr bwMode="auto">
          <a:xfrm>
            <a:off x="3571875" y="3076575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9" name="Text Box 12"/>
          <p:cNvSpPr txBox="1">
            <a:spLocks noChangeArrowheads="1"/>
          </p:cNvSpPr>
          <p:nvPr/>
        </p:nvSpPr>
        <p:spPr bwMode="auto">
          <a:xfrm>
            <a:off x="3657600" y="3429000"/>
            <a:ext cx="390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/>
                </a:solidFill>
                <a:latin typeface="Symbol" charset="0"/>
                <a:sym typeface="Symbol" charset="0"/>
              </a:rPr>
              <a:t></a:t>
            </a:r>
            <a:r>
              <a:rPr lang="en-US" sz="1800" baseline="-25000">
                <a:solidFill>
                  <a:srgbClr val="FFFFFF"/>
                </a:solidFill>
                <a:latin typeface="Symbol" charset="0"/>
                <a:sym typeface="Symbol" charset="0"/>
              </a:rPr>
              <a:t>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98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114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02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1" y="0"/>
            <a:ext cx="9085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0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91332" y="771600"/>
            <a:ext cx="7781444" cy="526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/>
              <a:t>-In tutti questi esempi, </a:t>
            </a:r>
            <a:r>
              <a:rPr lang="it-IT" sz="2800" b="1" u="sng">
                <a:solidFill>
                  <a:srgbClr val="FF0000"/>
                </a:solidFill>
              </a:rPr>
              <a:t>la scintillazione (ma anche Cerenkov) sono eventi di eccitazione e diseccitazione di atomi e molecole </a:t>
            </a:r>
          </a:p>
          <a:p>
            <a:endParaRPr lang="it-IT" sz="2800" b="1"/>
          </a:p>
          <a:p>
            <a:r>
              <a:rPr lang="it-IT" sz="2800" b="1"/>
              <a:t>-i </a:t>
            </a:r>
            <a:r>
              <a:rPr lang="it-IT" sz="2800" b="1" u="sng">
                <a:solidFill>
                  <a:srgbClr val="FF0000"/>
                </a:solidFill>
              </a:rPr>
              <a:t>fotoni</a:t>
            </a:r>
            <a:r>
              <a:rPr lang="it-IT" sz="2800" b="1"/>
              <a:t> emessi sono quelli tipici dei </a:t>
            </a:r>
            <a:r>
              <a:rPr lang="it-IT" sz="2800" b="1" u="sng">
                <a:solidFill>
                  <a:srgbClr val="FF0000"/>
                </a:solidFill>
              </a:rPr>
              <a:t>livelli atomici</a:t>
            </a:r>
            <a:r>
              <a:rPr lang="it-IT" sz="2800" b="1"/>
              <a:t>: </a:t>
            </a:r>
            <a:r>
              <a:rPr lang="it-IT" sz="2800" b="1" u="sng">
                <a:solidFill>
                  <a:srgbClr val="FF0000"/>
                </a:solidFill>
              </a:rPr>
              <a:t>unita’ di elettronvolt</a:t>
            </a:r>
          </a:p>
          <a:p>
            <a:r>
              <a:rPr lang="it-IT" sz="2800" b="1"/>
              <a:t>luce visibile/UV</a:t>
            </a:r>
          </a:p>
          <a:p>
            <a:endParaRPr lang="it-IT" sz="2800" b="1"/>
          </a:p>
          <a:p>
            <a:r>
              <a:rPr lang="it-IT" sz="2800" b="1"/>
              <a:t>-Il </a:t>
            </a:r>
            <a:r>
              <a:rPr lang="it-IT" sz="2800" b="1">
                <a:solidFill>
                  <a:srgbClr val="FF0000"/>
                </a:solidFill>
              </a:rPr>
              <a:t>fotorivelatore</a:t>
            </a:r>
            <a:r>
              <a:rPr lang="it-IT" sz="2800" b="1"/>
              <a:t> e’ composto da </a:t>
            </a:r>
            <a:r>
              <a:rPr lang="it-IT" sz="2800" b="1">
                <a:solidFill>
                  <a:srgbClr val="FF0000"/>
                </a:solidFill>
              </a:rPr>
              <a:t>due sezioni</a:t>
            </a:r>
            <a:r>
              <a:rPr lang="it-IT" sz="2800" b="1"/>
              <a:t>:</a:t>
            </a:r>
          </a:p>
          <a:p>
            <a:r>
              <a:rPr lang="it-IT" sz="2800" b="1"/>
              <a:t>	-</a:t>
            </a:r>
            <a:r>
              <a:rPr lang="it-IT" sz="2800" b="1" u="sng">
                <a:solidFill>
                  <a:srgbClr val="FF0000"/>
                </a:solidFill>
              </a:rPr>
              <a:t>fotocatodo</a:t>
            </a:r>
            <a:r>
              <a:rPr lang="it-IT" sz="2800" b="1"/>
              <a:t>: trasforma i fotoni in cariche 	elettriche (fotoelettroni)</a:t>
            </a:r>
          </a:p>
          <a:p>
            <a:r>
              <a:rPr lang="it-IT" sz="2800" b="1"/>
              <a:t>	-</a:t>
            </a:r>
            <a:r>
              <a:rPr lang="it-IT" sz="2800" b="1" u="sng">
                <a:solidFill>
                  <a:srgbClr val="FF0000"/>
                </a:solidFill>
              </a:rPr>
              <a:t>amplificatore di cariche </a:t>
            </a:r>
            <a:r>
              <a:rPr lang="it-IT" sz="2800" b="1"/>
              <a:t>(di fotoelettroni)</a:t>
            </a:r>
          </a:p>
        </p:txBody>
      </p:sp>
    </p:spTree>
    <p:extLst>
      <p:ext uri="{BB962C8B-B14F-4D97-AF65-F5344CB8AC3E}">
        <p14:creationId xmlns:p14="http://schemas.microsoft.com/office/powerpoint/2010/main" val="151515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215" y="111125"/>
            <a:ext cx="7645910" cy="65860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0261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30" y="1635125"/>
            <a:ext cx="8803449" cy="37147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1278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9" y="1238250"/>
            <a:ext cx="9061418" cy="45085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5562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99" y="519491"/>
            <a:ext cx="8856816" cy="57721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30884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37" y="274177"/>
            <a:ext cx="8070112" cy="6391528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389306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96" y="1096703"/>
            <a:ext cx="8896803" cy="438100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547985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300" cy="684530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538133" y="4487333"/>
            <a:ext cx="3657600" cy="28786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538133" y="6112933"/>
            <a:ext cx="4470400" cy="59266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63349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391</Words>
  <Application>Microsoft Macintosh PowerPoint</Application>
  <PresentationFormat>Presentazione su schermo (4:3)</PresentationFormat>
  <Paragraphs>99</Paragraphs>
  <Slides>20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2" baseType="lpstr">
      <vt:lpstr>Tema di Office</vt:lpstr>
      <vt:lpstr>Designer 4.0 Drawing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Neutrino Detection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16</cp:revision>
  <dcterms:created xsi:type="dcterms:W3CDTF">2014-01-14T14:54:14Z</dcterms:created>
  <dcterms:modified xsi:type="dcterms:W3CDTF">2015-04-22T06:52:19Z</dcterms:modified>
</cp:coreProperties>
</file>