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35"/>
  </p:notesMasterIdLst>
  <p:handoutMasterIdLst>
    <p:handoutMasterId r:id="rId36"/>
  </p:handoutMasterIdLst>
  <p:sldIdLst>
    <p:sldId id="257" r:id="rId3"/>
    <p:sldId id="258" r:id="rId4"/>
    <p:sldId id="260" r:id="rId5"/>
    <p:sldId id="278" r:id="rId6"/>
    <p:sldId id="263" r:id="rId7"/>
    <p:sldId id="277" r:id="rId8"/>
    <p:sldId id="279" r:id="rId9"/>
    <p:sldId id="261" r:id="rId10"/>
    <p:sldId id="280" r:id="rId11"/>
    <p:sldId id="262" r:id="rId12"/>
    <p:sldId id="264" r:id="rId13"/>
    <p:sldId id="265" r:id="rId14"/>
    <p:sldId id="292" r:id="rId15"/>
    <p:sldId id="266" r:id="rId16"/>
    <p:sldId id="274" r:id="rId17"/>
    <p:sldId id="267" r:id="rId18"/>
    <p:sldId id="275" r:id="rId19"/>
    <p:sldId id="276" r:id="rId20"/>
    <p:sldId id="268" r:id="rId21"/>
    <p:sldId id="269" r:id="rId22"/>
    <p:sldId id="270" r:id="rId23"/>
    <p:sldId id="283" r:id="rId24"/>
    <p:sldId id="284" r:id="rId25"/>
    <p:sldId id="288" r:id="rId26"/>
    <p:sldId id="289" r:id="rId27"/>
    <p:sldId id="290" r:id="rId28"/>
    <p:sldId id="291" r:id="rId29"/>
    <p:sldId id="271" r:id="rId30"/>
    <p:sldId id="272" r:id="rId31"/>
    <p:sldId id="273" r:id="rId32"/>
    <p:sldId id="281" r:id="rId33"/>
    <p:sldId id="282" r:id="rId34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528" y="2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70" d="100"/>
        <a:sy n="270" d="100"/>
      </p:scale>
      <p:origin x="0" y="64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notesMaster" Target="notesMasters/notesMaster1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7977EE-2042-2445-84F5-C96A265BE1B6}" type="datetimeFigureOut">
              <a:t>20/04/15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62786A-8E35-8B4E-9B65-494169DACC5D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96642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32D482-13CD-0748-A598-D6595C131FA3}" type="datetimeFigureOut">
              <a:t>20/04/15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2947F-6096-7045-AF72-36CF7D2DD09E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34772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23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685817" indent="-263776" defTabSz="914423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5103" indent="-211021" defTabSz="914423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7145" indent="-211021" defTabSz="914423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899186" indent="-211021" defTabSz="914423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1227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3269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5310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87351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B1E6680-268F-F34F-AB58-B4C7BF6510CA}" type="slidenum">
              <a:rPr lang="en-US" sz="1200">
                <a:solidFill>
                  <a:prstClr val="black"/>
                </a:solidFill>
              </a:rPr>
              <a:pPr eaLnBrk="1" hangingPunct="1"/>
              <a:t>22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23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685817" indent="-263776" defTabSz="914423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5103" indent="-211021" defTabSz="914423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7145" indent="-211021" defTabSz="914423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899186" indent="-211021" defTabSz="914423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1227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3269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5310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87351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4ECE114-1CAA-5149-9FE5-AA18AB9971D2}" type="slidenum">
              <a:rPr lang="en-US" sz="1200">
                <a:solidFill>
                  <a:prstClr val="black"/>
                </a:solidFill>
              </a:rPr>
              <a:pPr eaLnBrk="1" hangingPunct="1"/>
              <a:t>24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23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685817" indent="-263776" defTabSz="914423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5103" indent="-211021" defTabSz="914423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7145" indent="-211021" defTabSz="914423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899186" indent="-211021" defTabSz="914423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1227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3269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5310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87351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7F0FDB1-0B21-734E-AA95-410583C61F8C}" type="slidenum">
              <a:rPr lang="en-US" sz="1200">
                <a:solidFill>
                  <a:prstClr val="black"/>
                </a:solidFill>
              </a:rPr>
              <a:pPr eaLnBrk="1" hangingPunct="1"/>
              <a:t>25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23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685817" indent="-263776" defTabSz="914423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5103" indent="-211021" defTabSz="914423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7145" indent="-211021" defTabSz="914423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899186" indent="-211021" defTabSz="914423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1227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3269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5310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87351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78D42E3-2599-E645-A5D0-19130DFD917E}" type="slidenum">
              <a:rPr lang="en-US" sz="1200">
                <a:solidFill>
                  <a:prstClr val="black"/>
                </a:solidFill>
              </a:rPr>
              <a:pPr eaLnBrk="1" hangingPunct="1"/>
              <a:t>26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23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685817" indent="-263776" defTabSz="914423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5103" indent="-211021" defTabSz="914423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7145" indent="-211021" defTabSz="914423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899186" indent="-211021" defTabSz="914423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1227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3269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5310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87351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3136586-F6DB-4B4B-8067-401173DBB539}" type="slidenum">
              <a:rPr lang="en-US" sz="1200">
                <a:solidFill>
                  <a:prstClr val="black"/>
                </a:solidFill>
              </a:rPr>
              <a:pPr eaLnBrk="1" hangingPunct="1"/>
              <a:t>27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4A54-B7F2-B740-90D4-BF1E99A6901E}" type="datetime1">
              <a:t>20/04/15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Rivelatori di Particelle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3870C-C301-1040-B33B-7E3799355FF5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9834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9184B-6CA2-AB46-8696-9529D4D8DF22}" type="datetime1">
              <a:t>20/04/15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Rivelatori di Particelle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3870C-C301-1040-B33B-7E3799355FF5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8298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6CE30-E337-7043-8BF0-496FD12E21AC}" type="datetime1">
              <a:t>20/04/15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Rivelatori di Particelle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3870C-C301-1040-B33B-7E3799355FF5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832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84664-38EF-D441-B9E8-F56D2B6DCAB2}" type="datetime1">
              <a:t>20/04/15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Rivelatori di Particelle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3870C-C301-1040-B33B-7E3799355FF5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4308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FEA1-DC52-4F41-9AEA-208E9DB23822}" type="datetime1">
              <a:t>20/04/15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Rivelatori di Particelle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3870C-C301-1040-B33B-7E3799355FF5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1309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DE44C-A731-E442-AE39-96B19272DCA6}" type="datetime1">
              <a:t>20/04/15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Rivelatori di Particelle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3870C-C301-1040-B33B-7E3799355FF5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4920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45A9E-CD71-2F40-BC08-11BA2222AA49}" type="datetime1">
              <a:t>20/04/15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Rivelatori di Particelle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3870C-C301-1040-B33B-7E3799355FF5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1537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22C2-93AD-3043-A4DC-61C838B7F678}" type="datetime1">
              <a:t>20/04/15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Rivelatori di Particelle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3870C-C301-1040-B33B-7E3799355FF5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5160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DC8D2-542E-9245-AD79-DC2BDCC0FEA9}" type="datetime1">
              <a:t>20/04/15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Rivelatori di Particelle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3870C-C301-1040-B33B-7E3799355FF5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6384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8C25-5105-FC44-A952-8A8D684936ED}" type="datetime1">
              <a:t>20/04/15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Rivelatori di Particelle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3870C-C301-1040-B33B-7E3799355FF5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6939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DAF2-CD3E-5642-A18A-4ACDE8C19186}" type="datetime1">
              <a:t>20/04/15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Rivelatori di Particelle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3870C-C301-1040-B33B-7E3799355FF5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86789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D21581-BDD8-7D43-8A9F-8A3DF5B0ED0C}" type="datetime1">
              <a:t>20/04/15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Rivelatori di Particelle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793197-BA1F-E846-B5F1-DED5DB882CFC}" type="slidenum">
              <a:rPr lang="en-US">
                <a:solidFill>
                  <a:srgbClr val="000000"/>
                </a:solidFill>
              </a:rPr>
              <a:pPr/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3164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7D9DD2-C0FD-454A-B49D-6A03828E61F7}" type="datetime1">
              <a:t>20/04/15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Rivelatori di Particelle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AE5BE8-CF91-3C41-881A-B2BBA60921FA}" type="slidenum">
              <a:rPr lang="en-US">
                <a:solidFill>
                  <a:srgbClr val="000000"/>
                </a:solidFill>
              </a:rPr>
              <a:pPr/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4902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BA7E09-1CFE-A549-9025-8974865CEDA0}" type="datetime1">
              <a:t>20/04/15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Rivelatori di Particelle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EAAA9D-1B20-B248-9BE7-59FBFA1D98CC}" type="slidenum">
              <a:rPr lang="en-US">
                <a:solidFill>
                  <a:srgbClr val="000000"/>
                </a:solidFill>
              </a:rPr>
              <a:pPr/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971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C2D347-DA2B-C549-A575-539C5D48FC78}" type="datetime1">
              <a:t>20/04/15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Rivelatori di Particelle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E692FB-820C-8A43-AD0E-31D6CE419EB8}" type="slidenum">
              <a:rPr lang="en-US">
                <a:solidFill>
                  <a:srgbClr val="000000"/>
                </a:solidFill>
              </a:rPr>
              <a:pPr/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0044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ECCA5A-7652-7E44-9E47-1263BAC749CD}" type="datetime1">
              <a:t>20/04/15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Rivelatori di Particelle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C4F768-EFA5-0A47-A350-7222FA3D0DC4}" type="slidenum">
              <a:rPr lang="en-US">
                <a:solidFill>
                  <a:srgbClr val="000000"/>
                </a:solidFill>
              </a:rPr>
              <a:pPr/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1489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66DC5-CA8A-544F-8DFE-E0332470C6DD}" type="datetime1">
              <a:t>20/04/15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Rivelatori di Particelle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2023ED-4BD1-E84A-870F-B4C238BE834E}" type="slidenum">
              <a:rPr lang="en-US">
                <a:solidFill>
                  <a:srgbClr val="000000"/>
                </a:solidFill>
              </a:rPr>
              <a:pPr/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03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A91BB6-4E3D-534C-B120-A497558D4BC6}" type="datetime1">
              <a:t>20/04/15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Rivelatori di Particelle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9AD4EA-04B4-D444-8948-C21F14C8D0B0}" type="slidenum">
              <a:rPr lang="en-US">
                <a:solidFill>
                  <a:srgbClr val="000000"/>
                </a:solidFill>
              </a:rPr>
              <a:pPr/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6791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2C374D-F0B0-3D4E-9B21-0BA28E0CE07E}" type="datetime1">
              <a:t>20/04/15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Rivelatori di Particelle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B78540-6B7C-824B-8B3A-04442C4F2412}" type="slidenum">
              <a:rPr lang="en-US">
                <a:solidFill>
                  <a:srgbClr val="000000"/>
                </a:solidFill>
              </a:rPr>
              <a:pPr/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7952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B05B4-DD6C-434F-8565-7F02E7F092C2}" type="datetime1">
              <a:t>20/04/15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Rivelatori di Particelle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56CF62-1CE4-D741-B812-5EC05F2E69CD}" type="slidenum">
              <a:rPr lang="en-US">
                <a:solidFill>
                  <a:srgbClr val="000000"/>
                </a:solidFill>
              </a:rPr>
              <a:pPr/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1845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D5506E-CB84-C540-BEC7-008EADBD06D4}" type="datetime1">
              <a:t>20/04/15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Rivelatori di Particelle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E5D42F-DB2D-FF48-91CF-32A4B04AE6BF}" type="slidenum">
              <a:rPr lang="en-US">
                <a:solidFill>
                  <a:srgbClr val="000000"/>
                </a:solidFill>
              </a:rPr>
              <a:pPr/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8059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FC4CF9-4DC4-5A4C-A5D4-DD6CF6B2A345}" type="datetime1">
              <a:t>20/04/15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Rivelatori di Particelle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024322-135D-054C-9BC8-2080A1C858DD}" type="slidenum">
              <a:rPr lang="en-US">
                <a:solidFill>
                  <a:srgbClr val="000000"/>
                </a:solidFill>
              </a:rPr>
              <a:pPr/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8427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66838" y="274638"/>
            <a:ext cx="69850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519A4E-3984-D54B-A1C3-1CC3B0C83066}" type="datetime1">
              <a:t>20/04/15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Rivelatori di Particelle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070191-B5E0-8947-9C9D-5B727DD1A299}" type="slidenum">
              <a:rPr lang="en-US">
                <a:solidFill>
                  <a:srgbClr val="000000"/>
                </a:solidFill>
              </a:rPr>
              <a:pPr/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4797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olo, tes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66838" y="274638"/>
            <a:ext cx="69850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2DA33B-626F-3447-822B-339B7E2EE68B}" type="datetime1">
              <a:t>20/04/15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Rivelatori di Particelle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A185C0-27B7-A14D-9C8F-EE3E60581D3F}" type="slidenum">
              <a:rPr lang="en-US">
                <a:solidFill>
                  <a:srgbClr val="000000"/>
                </a:solidFill>
              </a:rPr>
              <a:pPr/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045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olo, contenuto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66838" y="274638"/>
            <a:ext cx="69850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019137-BBF1-E748-BC10-B252291D51E0}" type="datetime1">
              <a:t>20/04/15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Rivelatori di Particelle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AE8074-58F7-A846-80AA-46410E10299D}" type="slidenum">
              <a:rPr lang="en-US">
                <a:solidFill>
                  <a:srgbClr val="000000"/>
                </a:solidFill>
              </a:rPr>
              <a:pPr/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044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5.xml"/><Relationship Id="rId15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4D70E5-48AE-0E42-A542-5106448E0D0B}" type="datetime1">
              <a:t>20/04/15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Rivelatori di Particelle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D3870C-C301-1040-B33B-7E3799355FF5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7439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66838" y="274638"/>
            <a:ext cx="6985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lo stile del titolo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gli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47F252FB-3DF2-4B43-8D16-A046AA29A448}" type="datetime1">
              <a:t>20/04/15</a:t>
            </a:fld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Arial" charset="0"/>
              </a:rPr>
              <a:t>Rivelatori di Particelle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8E6D71E5-E9D5-BE4E-B19C-AA5574CC10B4}" type="slidenum">
              <a:rPr lang="en-US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‹n.›</a:t>
            </a:fld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031" name="AutoShape 7"/>
          <p:cNvSpPr>
            <a:spLocks noChangeArrowheads="1"/>
          </p:cNvSpPr>
          <p:nvPr userDrawn="1"/>
        </p:nvSpPr>
        <p:spPr bwMode="auto">
          <a:xfrm>
            <a:off x="395288" y="333375"/>
            <a:ext cx="914400" cy="914400"/>
          </a:xfrm>
          <a:prstGeom prst="irregularSeal1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srgbClr val="99CC00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673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100" y="0"/>
            <a:ext cx="54931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139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0"/>
            <a:ext cx="54414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182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400" y="0"/>
            <a:ext cx="5520128" cy="6858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215900" y="2387600"/>
            <a:ext cx="18130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0,025 eV termico</a:t>
            </a:r>
          </a:p>
          <a:p>
            <a:r>
              <a:rPr lang="it-IT"/>
              <a:t>tutte le molecole</a:t>
            </a:r>
          </a:p>
          <a:p>
            <a:r>
              <a:rPr lang="it-IT"/>
              <a:t>a S</a:t>
            </a:r>
            <a:r>
              <a:rPr lang="it-IT" baseline="-25000"/>
              <a:t>00</a:t>
            </a:r>
          </a:p>
        </p:txBody>
      </p:sp>
      <p:cxnSp>
        <p:nvCxnSpPr>
          <p:cNvPr id="5" name="Connettore 2 4"/>
          <p:cNvCxnSpPr/>
          <p:nvPr/>
        </p:nvCxnSpPr>
        <p:spPr>
          <a:xfrm flipV="1">
            <a:off x="2311400" y="825500"/>
            <a:ext cx="0" cy="18415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99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00" y="76200"/>
            <a:ext cx="87757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424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0"/>
            <a:ext cx="5443748" cy="6858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63500" y="444500"/>
            <a:ext cx="2808469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soluzioni di scintillatori</a:t>
            </a:r>
          </a:p>
          <a:p>
            <a:r>
              <a:rPr lang="it-IT"/>
              <a:t>organici in plastici solventi</a:t>
            </a:r>
          </a:p>
          <a:p>
            <a:r>
              <a:rPr lang="it-IT"/>
              <a:t>solidi (polistirene).</a:t>
            </a:r>
          </a:p>
          <a:p>
            <a:r>
              <a:rPr lang="it-IT"/>
              <a:t>Energia assorbita dal </a:t>
            </a:r>
          </a:p>
          <a:p>
            <a:r>
              <a:rPr lang="it-IT"/>
              <a:t>solvente, trasferita alle</a:t>
            </a:r>
          </a:p>
          <a:p>
            <a:r>
              <a:rPr lang="it-IT"/>
              <a:t>molecole scintillanti che</a:t>
            </a:r>
          </a:p>
          <a:p>
            <a:r>
              <a:rPr lang="it-IT"/>
              <a:t>emettono in un punto.</a:t>
            </a:r>
          </a:p>
          <a:p>
            <a:r>
              <a:rPr lang="it-IT"/>
              <a:t>un terzo componente </a:t>
            </a:r>
          </a:p>
          <a:p>
            <a:r>
              <a:rPr lang="it-IT"/>
              <a:t>wave shifter per aggiustare</a:t>
            </a:r>
          </a:p>
          <a:p>
            <a:r>
              <a:rPr lang="it-IT"/>
              <a:t>l’emissione al fotorivelatore</a:t>
            </a:r>
          </a:p>
        </p:txBody>
      </p:sp>
    </p:spTree>
    <p:extLst>
      <p:ext uri="{BB962C8B-B14F-4D97-AF65-F5344CB8AC3E}">
        <p14:creationId xmlns:p14="http://schemas.microsoft.com/office/powerpoint/2010/main" val="1666863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419100"/>
            <a:ext cx="85344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316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444500"/>
            <a:ext cx="8064500" cy="595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563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900" y="0"/>
            <a:ext cx="54100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276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700" y="596900"/>
            <a:ext cx="7340600" cy="566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671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200" y="0"/>
            <a:ext cx="54278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863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200" y="0"/>
            <a:ext cx="54231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192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0" y="0"/>
            <a:ext cx="58905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016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400" y="0"/>
            <a:ext cx="55169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5978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900" y="0"/>
            <a:ext cx="58939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4276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" y="457200"/>
            <a:ext cx="9004300" cy="593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3804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871" y="564477"/>
            <a:ext cx="8456334" cy="578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1351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" y="673100"/>
            <a:ext cx="9067800" cy="549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0993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609600"/>
            <a:ext cx="8877300" cy="562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2455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900" y="0"/>
            <a:ext cx="53876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1774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0"/>
            <a:ext cx="54526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0345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0"/>
            <a:ext cx="54591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4388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200" b="1" i="1">
                <a:solidFill>
                  <a:srgbClr val="8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Guide di luce</a:t>
            </a:r>
          </a:p>
        </p:txBody>
      </p:sp>
      <p:sp>
        <p:nvSpPr>
          <p:cNvPr id="557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485900"/>
            <a:ext cx="8686800" cy="4602163"/>
          </a:xfrm>
        </p:spPr>
        <p:txBody>
          <a:bodyPr/>
          <a:lstStyle/>
          <a:p>
            <a:pPr marL="0" indent="0" eaLnBrk="1" hangingPunct="1">
              <a:spcAft>
                <a:spcPct val="30000"/>
              </a:spcAft>
              <a:buFontTx/>
              <a:buNone/>
              <a:defRPr/>
            </a:pPr>
            <a:r>
              <a:rPr lang="it-IT" sz="2000" b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</a:rPr>
              <a:t>Lettura della luce di scintillazione.</a:t>
            </a:r>
          </a:p>
          <a:p>
            <a:pPr marL="0" indent="0" eaLnBrk="1" hangingPunct="1">
              <a:spcAft>
                <a:spcPct val="30000"/>
              </a:spcAft>
              <a:buFontTx/>
              <a:buNone/>
              <a:defRPr/>
            </a:pPr>
            <a:r>
              <a:rPr lang="it-IT" sz="1800" smtClean="0">
                <a:ea typeface="+mn-ea"/>
              </a:rPr>
              <a:t>Normalmente la luce di scintillazione viene letta tramite un fototubo. Bisogna quindi adattare sia geometricamente che spettralmente la luce di scintillazione allo spettro e dimensioni del PM. </a:t>
            </a:r>
          </a:p>
          <a:p>
            <a:pPr marL="827088" lvl="1" eaLnBrk="1" hangingPunct="1">
              <a:spcAft>
                <a:spcPct val="30000"/>
              </a:spcAft>
              <a:buClr>
                <a:srgbClr val="FF3300"/>
              </a:buClr>
              <a:buFont typeface="Wingdings" pitchFamily="2" charset="2"/>
              <a:buChar char="§"/>
              <a:defRPr/>
            </a:pPr>
            <a:r>
              <a:rPr lang="it-IT" sz="1600" smtClean="0">
                <a:solidFill>
                  <a:srgbClr val="FF3300"/>
                </a:solidFill>
              </a:rPr>
              <a:t>Guide di luce: </a:t>
            </a:r>
            <a:r>
              <a:rPr lang="it-IT" sz="1600" smtClean="0">
                <a:solidFill>
                  <a:srgbClr val="0066FF"/>
                </a:solidFill>
              </a:rPr>
              <a:t>la luce viene trasferita tramite riflessione totale. Gli indici di rifrazione della guida e dello scintillatore sono praticamente uguali</a:t>
            </a:r>
            <a:r>
              <a:rPr lang="it-IT" sz="1600" smtClean="0"/>
              <a:t>.</a:t>
            </a:r>
          </a:p>
          <a:p>
            <a:pPr marL="0" indent="0" eaLnBrk="1" hangingPunct="1">
              <a:spcAft>
                <a:spcPct val="30000"/>
              </a:spcAft>
              <a:buClr>
                <a:srgbClr val="FF3300"/>
              </a:buClr>
              <a:buFont typeface="Wingdings" pitchFamily="2" charset="2"/>
              <a:buNone/>
              <a:defRPr/>
            </a:pPr>
            <a:endParaRPr lang="it-IT" sz="1600" smtClean="0">
              <a:solidFill>
                <a:srgbClr val="FF3300"/>
              </a:solidFill>
              <a:ea typeface="+mn-ea"/>
            </a:endParaRPr>
          </a:p>
          <a:p>
            <a:pPr marL="0" indent="0" eaLnBrk="1" hangingPunct="1">
              <a:spcAft>
                <a:spcPct val="30000"/>
              </a:spcAft>
              <a:buFontTx/>
              <a:buNone/>
              <a:defRPr/>
            </a:pPr>
            <a:r>
              <a:rPr lang="it-IT" sz="1600" smtClean="0">
                <a:ea typeface="+mn-ea"/>
              </a:rPr>
              <a:t>	</a:t>
            </a:r>
          </a:p>
        </p:txBody>
      </p:sp>
      <p:pic>
        <p:nvPicPr>
          <p:cNvPr id="3072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62050" y="3554413"/>
            <a:ext cx="6518275" cy="2393950"/>
          </a:xfrm>
          <a:noFill/>
        </p:spPr>
      </p:pic>
    </p:spTree>
    <p:extLst>
      <p:ext uri="{BB962C8B-B14F-4D97-AF65-F5344CB8AC3E}">
        <p14:creationId xmlns:p14="http://schemas.microsoft.com/office/powerpoint/2010/main" val="2880203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200" b="1" i="1">
                <a:solidFill>
                  <a:srgbClr val="8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Guide di luce</a:t>
            </a: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it-IT" sz="2400" b="1">
                <a:solidFill>
                  <a:srgbClr val="FF3300"/>
                </a:solidFill>
                <a:latin typeface="Arial" charset="0"/>
              </a:rPr>
              <a:t>Trasmissione della luce attraverso guide di luce</a:t>
            </a:r>
          </a:p>
          <a:p>
            <a:pPr eaLnBrk="1" hangingPunct="1">
              <a:buFontTx/>
              <a:buNone/>
            </a:pPr>
            <a:r>
              <a:rPr lang="it-IT" sz="2000">
                <a:latin typeface="Arial" charset="0"/>
              </a:rPr>
              <a:t>	Quando si accoppia uno scintillatore ad un fototubo la tentazione di adattare uno scintillatore di grossa area ad un piccolo fototubo è grande. In questo modo si risparmierebbe notevolmente </a:t>
            </a:r>
            <a:r>
              <a:rPr lang="it-IT" sz="2000">
                <a:solidFill>
                  <a:srgbClr val="33CC33"/>
                </a:solidFill>
                <a:latin typeface="Arial" charset="0"/>
              </a:rPr>
              <a:t>(Ad esempio usando come rivelatori dei fotodiodi che costano pochissimo).</a:t>
            </a:r>
          </a:p>
          <a:p>
            <a:pPr eaLnBrk="1" hangingPunct="1">
              <a:buFontTx/>
              <a:buNone/>
            </a:pPr>
            <a:endParaRPr lang="it-IT" sz="2000">
              <a:solidFill>
                <a:srgbClr val="0033CC"/>
              </a:solidFill>
              <a:latin typeface="Arial" charset="0"/>
            </a:endParaRPr>
          </a:p>
          <a:p>
            <a:pPr eaLnBrk="1" hangingPunct="1">
              <a:buFontTx/>
              <a:buNone/>
            </a:pPr>
            <a:r>
              <a:rPr lang="it-IT" sz="2000">
                <a:solidFill>
                  <a:srgbClr val="0033CC"/>
                </a:solidFill>
                <a:latin typeface="Arial" charset="0"/>
              </a:rPr>
              <a:t>	Ma qual è l’efficienza di trasmissione della luce?</a:t>
            </a:r>
          </a:p>
          <a:p>
            <a:pPr eaLnBrk="1" hangingPunct="1">
              <a:buFontTx/>
              <a:buNone/>
            </a:pPr>
            <a:r>
              <a:rPr lang="it-IT" sz="2000">
                <a:solidFill>
                  <a:srgbClr val="0033CC"/>
                </a:solidFill>
                <a:latin typeface="Arial" charset="0"/>
              </a:rPr>
              <a:t>	</a:t>
            </a:r>
            <a:r>
              <a:rPr lang="it-IT" sz="2000">
                <a:latin typeface="Arial" charset="0"/>
              </a:rPr>
              <a:t>L’efficienza di trasmissione della luce è limitata da:</a:t>
            </a:r>
          </a:p>
          <a:p>
            <a:pPr eaLnBrk="1" hangingPunct="1">
              <a:buFontTx/>
              <a:buNone/>
            </a:pPr>
            <a:endParaRPr lang="it-IT" sz="2000">
              <a:latin typeface="Arial" charset="0"/>
            </a:endParaRPr>
          </a:p>
          <a:p>
            <a:pPr eaLnBrk="1" hangingPunct="1">
              <a:buClr>
                <a:srgbClr val="FF3300"/>
              </a:buClr>
              <a:buFont typeface="Wingdings" charset="0"/>
              <a:buChar char="§"/>
            </a:pPr>
            <a:r>
              <a:rPr lang="it-IT" sz="2000">
                <a:solidFill>
                  <a:srgbClr val="CC00CC"/>
                </a:solidFill>
                <a:latin typeface="Arial" charset="0"/>
              </a:rPr>
              <a:t>L’angolo di riflessione totale</a:t>
            </a:r>
          </a:p>
          <a:p>
            <a:pPr eaLnBrk="1" hangingPunct="1">
              <a:buClr>
                <a:srgbClr val="FF3300"/>
              </a:buClr>
              <a:buFont typeface="Wingdings" charset="0"/>
              <a:buChar char="§"/>
            </a:pPr>
            <a:r>
              <a:rPr lang="it-IT" sz="2000">
                <a:solidFill>
                  <a:srgbClr val="CC00CC"/>
                </a:solidFill>
                <a:latin typeface="Arial" charset="0"/>
              </a:rPr>
              <a:t>Conservazione dello spazio delle fasi (teorema di Liouville)</a:t>
            </a:r>
          </a:p>
          <a:p>
            <a:pPr eaLnBrk="1" hangingPunct="1">
              <a:buClr>
                <a:srgbClr val="FF3300"/>
              </a:buClr>
              <a:buFont typeface="Wingdings" charset="0"/>
              <a:buChar char="§"/>
            </a:pPr>
            <a:endParaRPr lang="it-IT" sz="2000">
              <a:solidFill>
                <a:srgbClr val="CC00CC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8139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200" b="1" i="1">
                <a:solidFill>
                  <a:srgbClr val="8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Guide di luce</a:t>
            </a:r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466850"/>
            <a:ext cx="8686800" cy="454501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Clr>
                <a:srgbClr val="FF3300"/>
              </a:buClr>
              <a:buFont typeface="Wingdings" charset="0"/>
              <a:buChar char="§"/>
            </a:pPr>
            <a:r>
              <a:rPr lang="it-IT" sz="1800">
                <a:latin typeface="Arial" charset="0"/>
              </a:rPr>
              <a:t> </a:t>
            </a:r>
            <a:r>
              <a:rPr lang="it-IT" sz="1800">
                <a:solidFill>
                  <a:srgbClr val="FF3300"/>
                </a:solidFill>
                <a:latin typeface="Arial" charset="0"/>
              </a:rPr>
              <a:t>Barre di wavelength shifter (WLS)</a:t>
            </a:r>
          </a:p>
          <a:p>
            <a:pPr marL="0" indent="0" eaLnBrk="1" hangingPunct="1">
              <a:lnSpc>
                <a:spcPct val="90000"/>
              </a:lnSpc>
              <a:buClr>
                <a:srgbClr val="FF3300"/>
              </a:buClr>
              <a:buFont typeface="Wingdings" charset="0"/>
              <a:buChar char="§"/>
            </a:pPr>
            <a:endParaRPr lang="it-IT" sz="1800">
              <a:solidFill>
                <a:srgbClr val="FF3300"/>
              </a:solidFill>
              <a:latin typeface="Arial" charset="0"/>
            </a:endParaRPr>
          </a:p>
          <a:p>
            <a:pPr marL="0" indent="0" eaLnBrk="1" hangingPunct="1">
              <a:lnSpc>
                <a:spcPct val="90000"/>
              </a:lnSpc>
              <a:buClr>
                <a:srgbClr val="FF3300"/>
              </a:buClr>
              <a:buFont typeface="Wingdings" charset="0"/>
              <a:buChar char="§"/>
            </a:pPr>
            <a:endParaRPr lang="it-IT" sz="1800">
              <a:solidFill>
                <a:srgbClr val="FF3300"/>
              </a:solidFill>
              <a:latin typeface="Arial" charset="0"/>
            </a:endParaRPr>
          </a:p>
          <a:p>
            <a:pPr marL="0" indent="0" eaLnBrk="1" hangingPunct="1">
              <a:lnSpc>
                <a:spcPct val="90000"/>
              </a:lnSpc>
              <a:buClr>
                <a:srgbClr val="FF3300"/>
              </a:buClr>
              <a:buFont typeface="Wingdings" charset="0"/>
              <a:buChar char="§"/>
            </a:pPr>
            <a:endParaRPr lang="it-IT" sz="1800">
              <a:solidFill>
                <a:srgbClr val="FF3300"/>
              </a:solidFill>
              <a:latin typeface="Arial" charset="0"/>
            </a:endParaRPr>
          </a:p>
          <a:p>
            <a:pPr marL="0" indent="0" eaLnBrk="1" hangingPunct="1">
              <a:lnSpc>
                <a:spcPct val="90000"/>
              </a:lnSpc>
              <a:buClr>
                <a:srgbClr val="FF3300"/>
              </a:buClr>
              <a:buFont typeface="Wingdings" charset="0"/>
              <a:buChar char="§"/>
            </a:pPr>
            <a:endParaRPr lang="it-IT" sz="1800">
              <a:solidFill>
                <a:srgbClr val="FF3300"/>
              </a:solidFill>
              <a:latin typeface="Arial" charset="0"/>
            </a:endParaRPr>
          </a:p>
          <a:p>
            <a:pPr marL="0" indent="0" eaLnBrk="1" hangingPunct="1">
              <a:lnSpc>
                <a:spcPct val="90000"/>
              </a:lnSpc>
              <a:buClr>
                <a:srgbClr val="FF3300"/>
              </a:buClr>
              <a:buFont typeface="Wingdings" charset="0"/>
              <a:buChar char="§"/>
            </a:pPr>
            <a:endParaRPr lang="it-IT" sz="1800">
              <a:solidFill>
                <a:srgbClr val="FF3300"/>
              </a:solidFill>
              <a:latin typeface="Arial" charset="0"/>
            </a:endParaRPr>
          </a:p>
          <a:p>
            <a:pPr marL="0" indent="0" eaLnBrk="1" hangingPunct="1">
              <a:lnSpc>
                <a:spcPct val="90000"/>
              </a:lnSpc>
              <a:buClr>
                <a:srgbClr val="FF3300"/>
              </a:buClr>
              <a:buFont typeface="Wingdings" charset="0"/>
              <a:buChar char="§"/>
            </a:pPr>
            <a:endParaRPr lang="it-IT" sz="1800">
              <a:solidFill>
                <a:srgbClr val="FF3300"/>
              </a:solidFill>
              <a:latin typeface="Arial" charset="0"/>
            </a:endParaRPr>
          </a:p>
          <a:p>
            <a:pPr marL="0" indent="0" eaLnBrk="1" hangingPunct="1">
              <a:lnSpc>
                <a:spcPct val="90000"/>
              </a:lnSpc>
              <a:buClr>
                <a:srgbClr val="FF3300"/>
              </a:buClr>
              <a:buFont typeface="Wingdings" charset="0"/>
              <a:buChar char="§"/>
            </a:pPr>
            <a:endParaRPr lang="it-IT" sz="1800">
              <a:solidFill>
                <a:srgbClr val="FF3300"/>
              </a:solidFill>
              <a:latin typeface="Arial" charset="0"/>
            </a:endParaRPr>
          </a:p>
          <a:p>
            <a:pPr marL="0" indent="0" eaLnBrk="1" hangingPunct="1">
              <a:lnSpc>
                <a:spcPct val="90000"/>
              </a:lnSpc>
              <a:buClr>
                <a:srgbClr val="FF3300"/>
              </a:buClr>
              <a:buFont typeface="Wingdings" charset="0"/>
              <a:buChar char="§"/>
            </a:pPr>
            <a:endParaRPr lang="it-IT" sz="1800">
              <a:solidFill>
                <a:srgbClr val="FF3300"/>
              </a:solidFill>
              <a:latin typeface="Arial" charset="0"/>
            </a:endParaRPr>
          </a:p>
          <a:p>
            <a:pPr marL="0" indent="0" eaLnBrk="1" hangingPunct="1">
              <a:lnSpc>
                <a:spcPct val="90000"/>
              </a:lnSpc>
              <a:buClr>
                <a:srgbClr val="FF3300"/>
              </a:buClr>
              <a:buFont typeface="Wingdings" charset="0"/>
              <a:buChar char="§"/>
            </a:pPr>
            <a:endParaRPr lang="it-IT" sz="1800">
              <a:solidFill>
                <a:srgbClr val="FF3300"/>
              </a:solidFill>
              <a:latin typeface="Arial" charset="0"/>
            </a:endParaRPr>
          </a:p>
          <a:p>
            <a:pPr marL="0" indent="0" eaLnBrk="1" hangingPunct="1">
              <a:lnSpc>
                <a:spcPct val="90000"/>
              </a:lnSpc>
              <a:buClr>
                <a:srgbClr val="FF3300"/>
              </a:buClr>
              <a:buFont typeface="Wingdings" charset="0"/>
              <a:buChar char="§"/>
            </a:pPr>
            <a:endParaRPr lang="it-IT" sz="1800">
              <a:solidFill>
                <a:srgbClr val="FF3300"/>
              </a:solidFill>
              <a:latin typeface="Arial" charset="0"/>
            </a:endParaRPr>
          </a:p>
          <a:p>
            <a:pPr marL="0" indent="0" eaLnBrk="1" hangingPunct="1">
              <a:lnSpc>
                <a:spcPct val="90000"/>
              </a:lnSpc>
              <a:buClr>
                <a:srgbClr val="FF3300"/>
              </a:buClr>
              <a:buFont typeface="Wingdings" charset="0"/>
              <a:buNone/>
            </a:pPr>
            <a:endParaRPr lang="it-IT" sz="1800">
              <a:latin typeface="Arial" charset="0"/>
            </a:endParaRPr>
          </a:p>
          <a:p>
            <a:pPr marL="0" indent="0" eaLnBrk="1" hangingPunct="1">
              <a:lnSpc>
                <a:spcPct val="90000"/>
              </a:lnSpc>
              <a:buClr>
                <a:srgbClr val="FF3300"/>
              </a:buClr>
              <a:buFont typeface="Wingdings" charset="0"/>
              <a:buNone/>
            </a:pPr>
            <a:r>
              <a:rPr lang="it-IT" sz="1800">
                <a:latin typeface="Arial" charset="0"/>
              </a:rPr>
              <a:t>Per grandi aree si usano sbarrette di BBQ, Y7, K27. Assorbono sui </a:t>
            </a:r>
            <a:r>
              <a:rPr lang="it-IT" sz="1800">
                <a:solidFill>
                  <a:srgbClr val="0066FF"/>
                </a:solidFill>
                <a:latin typeface="Arial" charset="0"/>
              </a:rPr>
              <a:t>400nm</a:t>
            </a:r>
            <a:r>
              <a:rPr lang="it-IT" sz="1800">
                <a:latin typeface="Arial" charset="0"/>
              </a:rPr>
              <a:t> e riemettono sui </a:t>
            </a:r>
            <a:r>
              <a:rPr lang="it-IT" sz="1800">
                <a:solidFill>
                  <a:srgbClr val="0066FF"/>
                </a:solidFill>
                <a:latin typeface="Arial" charset="0"/>
              </a:rPr>
              <a:t>500 nm</a:t>
            </a:r>
            <a:r>
              <a:rPr lang="it-IT" sz="1800">
                <a:latin typeface="Arial" charset="0"/>
              </a:rPr>
              <a:t>. Hanno una lunghezza di assorbimento per lo spettro emesso </a:t>
            </a:r>
            <a:r>
              <a:rPr lang="it-IT" sz="1800">
                <a:solidFill>
                  <a:srgbClr val="33CC33"/>
                </a:solidFill>
                <a:latin typeface="Arial" charset="0"/>
              </a:rPr>
              <a:t>(~500nm</a:t>
            </a:r>
            <a:r>
              <a:rPr lang="it-IT" sz="1800">
                <a:latin typeface="Arial" charset="0"/>
              </a:rPr>
              <a:t>) fino a </a:t>
            </a:r>
            <a:r>
              <a:rPr lang="it-IT" sz="1800">
                <a:solidFill>
                  <a:srgbClr val="0066FF"/>
                </a:solidFill>
                <a:latin typeface="Arial" charset="0"/>
              </a:rPr>
              <a:t>10 m</a:t>
            </a:r>
            <a:r>
              <a:rPr lang="it-IT" sz="1800">
                <a:latin typeface="Arial" charset="0"/>
              </a:rPr>
              <a:t>.</a:t>
            </a:r>
          </a:p>
          <a:p>
            <a:pPr marL="0" indent="0" eaLnBrk="1" hangingPunct="1">
              <a:lnSpc>
                <a:spcPct val="90000"/>
              </a:lnSpc>
              <a:buClr>
                <a:srgbClr val="FF3300"/>
              </a:buClr>
              <a:buFont typeface="Wingdings" charset="0"/>
              <a:buNone/>
            </a:pPr>
            <a:endParaRPr lang="it-IT" sz="1800">
              <a:solidFill>
                <a:srgbClr val="FF3300"/>
              </a:solidFill>
              <a:latin typeface="Arial" charset="0"/>
            </a:endParaRPr>
          </a:p>
          <a:p>
            <a:pPr marL="0" indent="0" eaLnBrk="1" hangingPunct="1">
              <a:lnSpc>
                <a:spcPct val="90000"/>
              </a:lnSpc>
              <a:buClr>
                <a:srgbClr val="FF3300"/>
              </a:buClr>
              <a:buFont typeface="Wingdings" charset="0"/>
              <a:buNone/>
            </a:pPr>
            <a:endParaRPr lang="it-IT" sz="1800">
              <a:solidFill>
                <a:srgbClr val="FF3300"/>
              </a:solidFill>
              <a:latin typeface="Arial" charset="0"/>
            </a:endParaRPr>
          </a:p>
        </p:txBody>
      </p:sp>
      <p:pic>
        <p:nvPicPr>
          <p:cNvPr id="33798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62050" y="2276475"/>
            <a:ext cx="6808788" cy="2263775"/>
          </a:xfrm>
          <a:noFill/>
        </p:spPr>
      </p:pic>
    </p:spTree>
    <p:extLst>
      <p:ext uri="{BB962C8B-B14F-4D97-AF65-F5344CB8AC3E}">
        <p14:creationId xmlns:p14="http://schemas.microsoft.com/office/powerpoint/2010/main" val="3822315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200" b="1" i="1">
                <a:solidFill>
                  <a:srgbClr val="8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Guide di luce</a:t>
            </a:r>
          </a:p>
        </p:txBody>
      </p:sp>
      <p:sp>
        <p:nvSpPr>
          <p:cNvPr id="3482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Clr>
                <a:srgbClr val="FF3300"/>
              </a:buClr>
              <a:buFont typeface="Wingdings" charset="0"/>
              <a:buChar char="§"/>
            </a:pPr>
            <a:r>
              <a:rPr lang="it-IT" sz="1800">
                <a:solidFill>
                  <a:srgbClr val="FF3300"/>
                </a:solidFill>
                <a:latin typeface="Arial" charset="0"/>
              </a:rPr>
              <a:t>Fibre</a:t>
            </a:r>
            <a:r>
              <a:rPr lang="it-IT" sz="1800">
                <a:latin typeface="Arial" charset="0"/>
              </a:rPr>
              <a:t> (polistirene n=1.59)</a:t>
            </a:r>
          </a:p>
          <a:p>
            <a:pPr eaLnBrk="1" hangingPunct="1">
              <a:buClr>
                <a:srgbClr val="FF3300"/>
              </a:buClr>
              <a:buFont typeface="Wingdings" charset="0"/>
              <a:buNone/>
            </a:pPr>
            <a:endParaRPr lang="it-IT" sz="1800">
              <a:latin typeface="Arial" charset="0"/>
            </a:endParaRPr>
          </a:p>
        </p:txBody>
      </p:sp>
      <p:pic>
        <p:nvPicPr>
          <p:cNvPr id="3482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66900" y="2095500"/>
            <a:ext cx="5268913" cy="4014788"/>
          </a:xfrm>
          <a:noFill/>
        </p:spPr>
      </p:pic>
    </p:spTree>
    <p:extLst>
      <p:ext uri="{BB962C8B-B14F-4D97-AF65-F5344CB8AC3E}">
        <p14:creationId xmlns:p14="http://schemas.microsoft.com/office/powerpoint/2010/main" val="1274262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200" b="1" i="1">
                <a:solidFill>
                  <a:srgbClr val="8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Guide di luce</a:t>
            </a:r>
          </a:p>
        </p:txBody>
      </p:sp>
      <p:sp>
        <p:nvSpPr>
          <p:cNvPr id="3584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04950"/>
            <a:ext cx="8362950" cy="462121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it-IT" sz="2000">
                <a:latin typeface="Arial" charset="0"/>
              </a:rPr>
              <a:t>Conviene usare un </a:t>
            </a:r>
            <a:r>
              <a:rPr lang="it-IT" sz="2000">
                <a:solidFill>
                  <a:srgbClr val="FF3300"/>
                </a:solidFill>
                <a:latin typeface="Arial" charset="0"/>
              </a:rPr>
              <a:t>cladding </a:t>
            </a:r>
            <a:r>
              <a:rPr lang="it-IT" sz="2000">
                <a:latin typeface="Arial" charset="0"/>
              </a:rPr>
              <a:t>(guaina) con l’indice di rifrazione il più piccolo possibile per massimizzare la luce raccolta per riflessione totale</a:t>
            </a:r>
            <a:r>
              <a:rPr lang="it-IT" sz="1800">
                <a:latin typeface="Arial" charset="0"/>
              </a:rPr>
              <a:t>.</a:t>
            </a:r>
          </a:p>
          <a:p>
            <a:pPr marL="0" indent="0" eaLnBrk="1" hangingPunct="1">
              <a:buFontTx/>
              <a:buNone/>
            </a:pPr>
            <a:endParaRPr lang="it-IT" sz="1800">
              <a:latin typeface="Arial" charset="0"/>
            </a:endParaRPr>
          </a:p>
        </p:txBody>
      </p:sp>
      <p:pic>
        <p:nvPicPr>
          <p:cNvPr id="3584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9650" y="2708275"/>
            <a:ext cx="6734175" cy="3343275"/>
          </a:xfrm>
          <a:noFill/>
        </p:spPr>
      </p:pic>
    </p:spTree>
    <p:extLst>
      <p:ext uri="{BB962C8B-B14F-4D97-AF65-F5344CB8AC3E}">
        <p14:creationId xmlns:p14="http://schemas.microsoft.com/office/powerpoint/2010/main" val="5238174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200" b="1" i="1">
                <a:solidFill>
                  <a:srgbClr val="8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Guide di luce</a:t>
            </a:r>
          </a:p>
        </p:txBody>
      </p:sp>
      <p:sp>
        <p:nvSpPr>
          <p:cNvPr id="3686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19100" y="1485900"/>
            <a:ext cx="8496300" cy="454501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it-IT" sz="1800">
                <a:latin typeface="Arial" charset="0"/>
              </a:rPr>
              <a:t>Le fibre sono spesso usate per ragioni di geometria in calorimetri a sampling.</a:t>
            </a:r>
          </a:p>
          <a:p>
            <a:pPr marL="0" indent="0" eaLnBrk="1" hangingPunct="1">
              <a:buFontTx/>
              <a:buNone/>
            </a:pPr>
            <a:endParaRPr lang="it-IT" sz="1800">
              <a:latin typeface="Arial" charset="0"/>
            </a:endParaRPr>
          </a:p>
        </p:txBody>
      </p:sp>
      <p:pic>
        <p:nvPicPr>
          <p:cNvPr id="36870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0200" y="1997075"/>
            <a:ext cx="5646738" cy="3990975"/>
          </a:xfrm>
          <a:noFill/>
        </p:spPr>
      </p:pic>
    </p:spTree>
    <p:extLst>
      <p:ext uri="{BB962C8B-B14F-4D97-AF65-F5344CB8AC3E}">
        <p14:creationId xmlns:p14="http://schemas.microsoft.com/office/powerpoint/2010/main" val="4005536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300" y="0"/>
            <a:ext cx="5335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2174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200" y="0"/>
            <a:ext cx="54278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5340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200" y="0"/>
            <a:ext cx="54183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0023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596900"/>
            <a:ext cx="7010400" cy="565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2893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79400"/>
            <a:ext cx="8839200" cy="62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6618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228</Words>
  <Application>Microsoft Macintosh PowerPoint</Application>
  <PresentationFormat>Presentazione su schermo (4:3)</PresentationFormat>
  <Paragraphs>53</Paragraphs>
  <Slides>32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32</vt:i4>
      </vt:variant>
    </vt:vector>
  </HeadingPairs>
  <TitlesOfParts>
    <vt:vector size="34" baseType="lpstr">
      <vt:lpstr>Tema di Office</vt:lpstr>
      <vt:lpstr>Struttura predefinita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Guide di luce</vt:lpstr>
      <vt:lpstr>Guide di luce</vt:lpstr>
      <vt:lpstr>Guide di luce</vt:lpstr>
      <vt:lpstr>Guide di luce</vt:lpstr>
      <vt:lpstr>Guide di luce</vt:lpstr>
      <vt:lpstr>Guide di luce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Company>INFN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Giancarlo Barbarino</dc:creator>
  <cp:lastModifiedBy>Giancarlo Barbarino</cp:lastModifiedBy>
  <cp:revision>15</cp:revision>
  <dcterms:created xsi:type="dcterms:W3CDTF">2014-05-29T12:01:16Z</dcterms:created>
  <dcterms:modified xsi:type="dcterms:W3CDTF">2015-04-20T20:17:51Z</dcterms:modified>
</cp:coreProperties>
</file>