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2.xml" ContentType="application/vnd.openxmlformats-officedocument.presentationml.notesSlide+xml"/>
  <Override PartName="/ppt/embeddings/oleObject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9"/>
  </p:notesMasterIdLst>
  <p:sldIdLst>
    <p:sldId id="333" r:id="rId2"/>
    <p:sldId id="311" r:id="rId3"/>
    <p:sldId id="334" r:id="rId4"/>
    <p:sldId id="279" r:id="rId5"/>
    <p:sldId id="280" r:id="rId6"/>
    <p:sldId id="281" r:id="rId7"/>
    <p:sldId id="319" r:id="rId8"/>
    <p:sldId id="277" r:id="rId9"/>
    <p:sldId id="278" r:id="rId10"/>
    <p:sldId id="297" r:id="rId11"/>
    <p:sldId id="282" r:id="rId12"/>
    <p:sldId id="283" r:id="rId13"/>
    <p:sldId id="312" r:id="rId14"/>
    <p:sldId id="314" r:id="rId15"/>
    <p:sldId id="315" r:id="rId16"/>
    <p:sldId id="313" r:id="rId17"/>
    <p:sldId id="316" r:id="rId18"/>
    <p:sldId id="317" r:id="rId19"/>
    <p:sldId id="318" r:id="rId20"/>
    <p:sldId id="320" r:id="rId21"/>
    <p:sldId id="321" r:id="rId22"/>
    <p:sldId id="322" r:id="rId23"/>
    <p:sldId id="323" r:id="rId24"/>
    <p:sldId id="335" r:id="rId25"/>
    <p:sldId id="329" r:id="rId26"/>
    <p:sldId id="284" r:id="rId27"/>
    <p:sldId id="285" r:id="rId28"/>
    <p:sldId id="286" r:id="rId29"/>
    <p:sldId id="287" r:id="rId30"/>
    <p:sldId id="298" r:id="rId31"/>
    <p:sldId id="299" r:id="rId32"/>
    <p:sldId id="300" r:id="rId33"/>
    <p:sldId id="324" r:id="rId34"/>
    <p:sldId id="262" r:id="rId35"/>
    <p:sldId id="264" r:id="rId36"/>
    <p:sldId id="291" r:id="rId37"/>
    <p:sldId id="336" r:id="rId38"/>
    <p:sldId id="341" r:id="rId39"/>
    <p:sldId id="265" r:id="rId40"/>
    <p:sldId id="325" r:id="rId41"/>
    <p:sldId id="339" r:id="rId42"/>
    <p:sldId id="340" r:id="rId43"/>
    <p:sldId id="263" r:id="rId44"/>
    <p:sldId id="331" r:id="rId45"/>
    <p:sldId id="332" r:id="rId46"/>
    <p:sldId id="327" r:id="rId47"/>
    <p:sldId id="292" r:id="rId48"/>
    <p:sldId id="259" r:id="rId49"/>
    <p:sldId id="257" r:id="rId50"/>
    <p:sldId id="258" r:id="rId51"/>
    <p:sldId id="328" r:id="rId52"/>
    <p:sldId id="274" r:id="rId53"/>
    <p:sldId id="293" r:id="rId54"/>
    <p:sldId id="294" r:id="rId55"/>
    <p:sldId id="275" r:id="rId56"/>
    <p:sldId id="260" r:id="rId57"/>
    <p:sldId id="269" r:id="rId58"/>
    <p:sldId id="337" r:id="rId59"/>
    <p:sldId id="338" r:id="rId60"/>
    <p:sldId id="270" r:id="rId61"/>
    <p:sldId id="271" r:id="rId62"/>
    <p:sldId id="272" r:id="rId63"/>
    <p:sldId id="273" r:id="rId64"/>
    <p:sldId id="342" r:id="rId65"/>
    <p:sldId id="288" r:id="rId66"/>
    <p:sldId id="289" r:id="rId67"/>
    <p:sldId id="290" r:id="rId68"/>
    <p:sldId id="301" r:id="rId69"/>
    <p:sldId id="302" r:id="rId70"/>
    <p:sldId id="303" r:id="rId71"/>
    <p:sldId id="304" r:id="rId72"/>
    <p:sldId id="308" r:id="rId73"/>
    <p:sldId id="305" r:id="rId74"/>
    <p:sldId id="306" r:id="rId75"/>
    <p:sldId id="309" r:id="rId76"/>
    <p:sldId id="307" r:id="rId77"/>
    <p:sldId id="310" r:id="rId7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15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32" d="100"/>
        <a:sy n="232" d="100"/>
      </p:scale>
      <p:origin x="0" y="88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interSettings" Target="printerSettings/printerSettings1.bin"/><Relationship Id="rId81" Type="http://schemas.openxmlformats.org/officeDocument/2006/relationships/presProps" Target="presProps.xml"/><Relationship Id="rId82" Type="http://schemas.openxmlformats.org/officeDocument/2006/relationships/viewProps" Target="viewProps.xml"/><Relationship Id="rId83" Type="http://schemas.openxmlformats.org/officeDocument/2006/relationships/theme" Target="theme/theme1.xml"/><Relationship Id="rId84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notesMaster" Target="notesMasters/notes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Relationship Id="rId2" Type="http://schemas.openxmlformats.org/officeDocument/2006/relationships/image" Target="../media/image6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56BB0A-43DC-3842-9C93-0018DCE76DE0}" type="datetimeFigureOut">
              <a:t>15/04/15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089E3-6022-B34C-94BA-91558241EF35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26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8F2E90-34B9-CD46-88FF-80EF3487EE9C}" type="slidenum">
              <a:rPr lang="en-US">
                <a:solidFill>
                  <a:prstClr val="black"/>
                </a:solidFill>
                <a:latin typeface="Calibri"/>
              </a:rPr>
              <a:pPr/>
              <a:t>58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66A3C-179C-6849-A1B9-4648AE1910D8}" type="slidenum">
              <a:rPr lang="en-US">
                <a:solidFill>
                  <a:prstClr val="black"/>
                </a:solidFill>
                <a:latin typeface="Calibri"/>
              </a:rPr>
              <a:pPr/>
              <a:t>59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404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28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249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90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4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378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08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273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55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442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35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05CEA-4154-6E40-8977-26D73264DF57}" type="datetimeFigureOut">
              <a:t>15/04/15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38F59-C93B-3D49-985C-463886CA73F6}" type="slidenum"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49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3" Type="http://schemas.openxmlformats.org/officeDocument/2006/relationships/image" Target="../media/image45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emf"/><Relationship Id="rId3" Type="http://schemas.openxmlformats.org/officeDocument/2006/relationships/image" Target="../media/image4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emf"/><Relationship Id="rId3" Type="http://schemas.openxmlformats.org/officeDocument/2006/relationships/image" Target="../media/image52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emf"/><Relationship Id="rId3" Type="http://schemas.openxmlformats.org/officeDocument/2006/relationships/image" Target="../media/image55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emf"/><Relationship Id="rId3" Type="http://schemas.openxmlformats.org/officeDocument/2006/relationships/image" Target="../media/image59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emf"/><Relationship Id="rId3" Type="http://schemas.openxmlformats.org/officeDocument/2006/relationships/image" Target="../media/image61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63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64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65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em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071594" y="1091458"/>
            <a:ext cx="5049279" cy="47089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6000" b="1"/>
              <a:t>Rivelatori a gas</a:t>
            </a:r>
          </a:p>
          <a:p>
            <a:pPr algn="ctr"/>
            <a:r>
              <a:rPr lang="it-IT" sz="6000" b="1"/>
              <a:t>Tipologie</a:t>
            </a:r>
          </a:p>
          <a:p>
            <a:pPr algn="ctr"/>
            <a:r>
              <a:rPr lang="it-IT" sz="6000" b="1"/>
              <a:t>e</a:t>
            </a:r>
          </a:p>
          <a:p>
            <a:pPr algn="ctr"/>
            <a:r>
              <a:rPr lang="it-IT" sz="6000" b="1"/>
              <a:t>funzionamento</a:t>
            </a:r>
          </a:p>
          <a:p>
            <a:pPr algn="ctr"/>
            <a:r>
              <a:rPr lang="it-IT" sz="6000" b="1"/>
              <a:t>2° Parte</a:t>
            </a:r>
          </a:p>
        </p:txBody>
      </p:sp>
    </p:spTree>
    <p:extLst>
      <p:ext uri="{BB962C8B-B14F-4D97-AF65-F5344CB8AC3E}">
        <p14:creationId xmlns:p14="http://schemas.microsoft.com/office/powerpoint/2010/main" val="2042908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10" y="98777"/>
            <a:ext cx="5365034" cy="66692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6208890" y="493889"/>
            <a:ext cx="2678287" cy="20313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Risposta integrale o a</a:t>
            </a:r>
          </a:p>
          <a:p>
            <a:r>
              <a:rPr lang="it-IT"/>
              <a:t>impulsi dipende dalla</a:t>
            </a:r>
          </a:p>
          <a:p>
            <a:r>
              <a:rPr lang="it-IT"/>
              <a:t>costante di tempo RC</a:t>
            </a:r>
          </a:p>
          <a:p>
            <a:endParaRPr lang="it-IT"/>
          </a:p>
          <a:p>
            <a:r>
              <a:rPr lang="it-IT"/>
              <a:t>nRC &gt; 1   risposta integrale</a:t>
            </a:r>
          </a:p>
          <a:p>
            <a:r>
              <a:rPr lang="it-IT"/>
              <a:t>nRC &gt; 1    risposta singolo</a:t>
            </a:r>
          </a:p>
          <a:p>
            <a:r>
              <a:rPr lang="it-IT"/>
              <a:t>		impulso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166556" y="3880556"/>
            <a:ext cx="2790209" cy="120032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Corrente media raccolta</a:t>
            </a:r>
          </a:p>
          <a:p>
            <a:r>
              <a:rPr lang="it-IT"/>
              <a:t>In risposta integrale e di =</a:t>
            </a:r>
          </a:p>
          <a:p>
            <a:r>
              <a:rPr lang="it-IT"/>
              <a:t>fferenza di potenziale dopo</a:t>
            </a:r>
          </a:p>
          <a:p>
            <a:r>
              <a:rPr lang="it-IT"/>
              <a:t>n secondi.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166556" y="6166556"/>
            <a:ext cx="265608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Risposta a singolo impulso</a:t>
            </a:r>
          </a:p>
        </p:txBody>
      </p:sp>
    </p:spTree>
    <p:extLst>
      <p:ext uri="{BB962C8B-B14F-4D97-AF65-F5344CB8AC3E}">
        <p14:creationId xmlns:p14="http://schemas.microsoft.com/office/powerpoint/2010/main" val="3240498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92013" y="751000"/>
            <a:ext cx="77543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Come creare L’amplificazione interna in un rivelatore a gas:</a:t>
            </a:r>
          </a:p>
          <a:p>
            <a:r>
              <a:rPr lang="it-IT" sz="2400" b="1"/>
              <a:t>1)</a:t>
            </a:r>
          </a:p>
        </p:txBody>
      </p:sp>
      <p:sp>
        <p:nvSpPr>
          <p:cNvPr id="4" name="Ovale 3"/>
          <p:cNvSpPr/>
          <p:nvPr/>
        </p:nvSpPr>
        <p:spPr>
          <a:xfrm>
            <a:off x="1911774" y="1788747"/>
            <a:ext cx="1624892" cy="1624892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2649148" y="2567058"/>
            <a:ext cx="109236" cy="109236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028344" y="3222475"/>
            <a:ext cx="2063986" cy="40011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/>
              <a:t>Anodo, positivo +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2758384" y="2676294"/>
            <a:ext cx="1092440" cy="54618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3850824" y="1615634"/>
            <a:ext cx="218353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/>
              <a:t>Catodo, negativo -</a:t>
            </a:r>
          </a:p>
        </p:txBody>
      </p:sp>
      <p:cxnSp>
        <p:nvCxnSpPr>
          <p:cNvPr id="11" name="Connettore 2 10"/>
          <p:cNvCxnSpPr/>
          <p:nvPr/>
        </p:nvCxnSpPr>
        <p:spPr>
          <a:xfrm>
            <a:off x="3072466" y="1788747"/>
            <a:ext cx="655459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731084" y="233492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+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692314" y="1408578"/>
            <a:ext cx="278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-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472662" y="1652173"/>
            <a:ext cx="1773893" cy="126188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 b="1"/>
              <a:t>E α  1/r</a:t>
            </a:r>
          </a:p>
          <a:p>
            <a:pPr algn="ctr"/>
            <a:r>
              <a:rPr lang="it-IT" sz="2400" b="1" u="sng">
                <a:solidFill>
                  <a:srgbClr val="FF0000"/>
                </a:solidFill>
              </a:rPr>
              <a:t>E max vicino</a:t>
            </a:r>
          </a:p>
          <a:p>
            <a:pPr algn="ctr"/>
            <a:r>
              <a:rPr lang="it-IT" sz="2400" b="1" u="sng">
                <a:solidFill>
                  <a:srgbClr val="FF0000"/>
                </a:solidFill>
              </a:rPr>
              <a:t>al filo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471628" y="2143753"/>
            <a:ext cx="294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r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780295" y="4186529"/>
            <a:ext cx="436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/>
              <a:t>2)</a:t>
            </a:r>
          </a:p>
        </p:txBody>
      </p:sp>
      <p:cxnSp>
        <p:nvCxnSpPr>
          <p:cNvPr id="19" name="Connettore 1 18"/>
          <p:cNvCxnSpPr/>
          <p:nvPr/>
        </p:nvCxnSpPr>
        <p:spPr>
          <a:xfrm>
            <a:off x="1570371" y="4806403"/>
            <a:ext cx="1638648" cy="40964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1545256" y="5518658"/>
            <a:ext cx="1638648" cy="40964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1189523" y="4970252"/>
            <a:ext cx="322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d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943896" y="446503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+ V</a:t>
            </a:r>
          </a:p>
        </p:txBody>
      </p:sp>
      <p:sp>
        <p:nvSpPr>
          <p:cNvPr id="25" name="CasellaDiTesto 24"/>
          <p:cNvSpPr txBox="1"/>
          <p:nvPr/>
        </p:nvSpPr>
        <p:spPr>
          <a:xfrm rot="10800000">
            <a:off x="3031534" y="5461832"/>
            <a:ext cx="38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latin typeface="Lucida Grande"/>
                <a:ea typeface="Lucida Grande"/>
                <a:cs typeface="Lucida Grande"/>
              </a:rPr>
              <a:t>⏏</a:t>
            </a:r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245169" y="550278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0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4246842" y="5052180"/>
            <a:ext cx="952980" cy="40011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/>
              <a:t>E = V/d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4219532" y="5844802"/>
            <a:ext cx="3678386" cy="40011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b="1"/>
              <a:t>Alto campo = grande V, piccola d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6597664" y="3222475"/>
            <a:ext cx="1384363" cy="923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Tubo reale o</a:t>
            </a:r>
          </a:p>
          <a:p>
            <a:pPr algn="ctr"/>
            <a:r>
              <a:rPr lang="it-IT" b="1">
                <a:solidFill>
                  <a:srgbClr val="FF0000"/>
                </a:solidFill>
              </a:rPr>
              <a:t>Serie di fili</a:t>
            </a:r>
          </a:p>
          <a:p>
            <a:pPr algn="ctr"/>
            <a:r>
              <a:rPr lang="it-IT" b="1">
                <a:solidFill>
                  <a:srgbClr val="FF0000"/>
                </a:solidFill>
              </a:rPr>
              <a:t>MWPC</a:t>
            </a:r>
          </a:p>
        </p:txBody>
      </p:sp>
    </p:spTree>
    <p:extLst>
      <p:ext uri="{BB962C8B-B14F-4D97-AF65-F5344CB8AC3E}">
        <p14:creationId xmlns:p14="http://schemas.microsoft.com/office/powerpoint/2010/main" val="225585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0"/>
            <a:ext cx="5408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74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5472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5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0"/>
            <a:ext cx="5444435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181600" y="4940300"/>
            <a:ext cx="119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(streamer)</a:t>
            </a:r>
          </a:p>
        </p:txBody>
      </p:sp>
      <p:cxnSp>
        <p:nvCxnSpPr>
          <p:cNvPr id="5" name="Connettore 1 4"/>
          <p:cNvCxnSpPr/>
          <p:nvPr/>
        </p:nvCxnSpPr>
        <p:spPr>
          <a:xfrm>
            <a:off x="3517900" y="4559300"/>
            <a:ext cx="13843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46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0"/>
            <a:ext cx="4656981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161734" y="4498495"/>
            <a:ext cx="14795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/>
              <a:t>tubo reale o</a:t>
            </a:r>
          </a:p>
          <a:p>
            <a:r>
              <a:rPr lang="it-IT" sz="2000" b="1"/>
              <a:t>in camera</a:t>
            </a:r>
          </a:p>
          <a:p>
            <a:r>
              <a:rPr lang="it-IT" sz="2000" b="1"/>
              <a:t>multifilo </a:t>
            </a:r>
          </a:p>
          <a:p>
            <a:endParaRPr lang="it-IT" sz="2000" b="1"/>
          </a:p>
        </p:txBody>
      </p:sp>
    </p:spTree>
    <p:extLst>
      <p:ext uri="{BB962C8B-B14F-4D97-AF65-F5344CB8AC3E}">
        <p14:creationId xmlns:p14="http://schemas.microsoft.com/office/powerpoint/2010/main" val="878621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0"/>
            <a:ext cx="5447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0"/>
            <a:ext cx="561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18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9089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03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0"/>
            <a:ext cx="5539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53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0"/>
            <a:ext cx="5275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81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0"/>
            <a:ext cx="486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86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43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1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327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35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0"/>
            <a:ext cx="5041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64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0"/>
            <a:ext cx="5015023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000500" y="800100"/>
            <a:ext cx="278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-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072423" y="355600"/>
            <a:ext cx="166005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Formazione del</a:t>
            </a:r>
          </a:p>
          <a:p>
            <a:r>
              <a:rPr lang="it-IT" b="1"/>
              <a:t>segnale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895600" y="15621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+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28982" y="480199"/>
            <a:ext cx="278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462626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33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03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0"/>
            <a:ext cx="4881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84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0"/>
            <a:ext cx="51929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65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0"/>
            <a:ext cx="4896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6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46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03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0"/>
            <a:ext cx="6047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60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0"/>
            <a:ext cx="5015023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000500" y="800100"/>
            <a:ext cx="278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-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072423" y="355600"/>
            <a:ext cx="166005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/>
              <a:t>Formazione del</a:t>
            </a:r>
          </a:p>
          <a:p>
            <a:r>
              <a:rPr lang="it-IT" b="1"/>
              <a:t>segnale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895600" y="15621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+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28982" y="480199"/>
            <a:ext cx="278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394902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94" y="58396"/>
            <a:ext cx="4764417" cy="674485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5551732" y="350382"/>
            <a:ext cx="3646701" cy="5786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Camera a ionizzazione</a:t>
            </a:r>
          </a:p>
          <a:p>
            <a:r>
              <a:rPr lang="it-IT"/>
              <a:t>Generazione del segnale elettrico</a:t>
            </a:r>
          </a:p>
          <a:p>
            <a:endParaRPr lang="it-IT"/>
          </a:p>
          <a:p>
            <a:r>
              <a:rPr lang="it-IT"/>
              <a:t>Lavoro fatto dal generatore per</a:t>
            </a:r>
          </a:p>
          <a:p>
            <a:r>
              <a:rPr lang="it-IT"/>
              <a:t>spostare le cariche elettroni e ioni</a:t>
            </a:r>
          </a:p>
          <a:p>
            <a:endParaRPr lang="it-IT"/>
          </a:p>
          <a:p>
            <a:r>
              <a:rPr lang="it-IT"/>
              <a:t>2 componenti:</a:t>
            </a:r>
          </a:p>
          <a:p>
            <a:r>
              <a:rPr lang="it-IT"/>
              <a:t>-veloce: elettroni</a:t>
            </a:r>
          </a:p>
          <a:p>
            <a:r>
              <a:rPr lang="it-IT"/>
              <a:t>-lenta: ioni</a:t>
            </a:r>
          </a:p>
          <a:p>
            <a:endParaRPr lang="it-IT"/>
          </a:p>
          <a:p>
            <a:r>
              <a:rPr lang="it-IT"/>
              <a:t>Il segnale dipende dalla posizione</a:t>
            </a:r>
          </a:p>
          <a:p>
            <a:r>
              <a:rPr lang="it-IT"/>
              <a:t>di ionizzazione</a:t>
            </a:r>
          </a:p>
          <a:p>
            <a:endParaRPr lang="it-IT"/>
          </a:p>
          <a:p>
            <a:r>
              <a:rPr lang="it-IT"/>
              <a:t>La derivata del segnale NON dipende</a:t>
            </a:r>
          </a:p>
          <a:p>
            <a:r>
              <a:rPr lang="it-IT"/>
              <a:t>dalla posizione</a:t>
            </a:r>
          </a:p>
          <a:p>
            <a:endParaRPr lang="it-IT"/>
          </a:p>
          <a:p>
            <a:r>
              <a:rPr lang="it-IT"/>
              <a:t>Conviene derivare il segnale con </a:t>
            </a:r>
          </a:p>
          <a:p>
            <a:r>
              <a:rPr lang="it-IT"/>
              <a:t>una resistenza tale che:</a:t>
            </a:r>
          </a:p>
          <a:p>
            <a:endParaRPr lang="it-IT"/>
          </a:p>
          <a:p>
            <a:r>
              <a:rPr lang="it-IT" sz="2800" b="1"/>
              <a:t>		RC &lt; t</a:t>
            </a:r>
            <a:r>
              <a:rPr lang="it-IT" sz="2800" b="1" baseline="3000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053199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4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37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79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0"/>
            <a:ext cx="5640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299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0"/>
            <a:ext cx="5667769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" y="0"/>
            <a:ext cx="9110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8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62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1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1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14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3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0"/>
            <a:ext cx="4835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50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0"/>
            <a:ext cx="5262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20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0"/>
            <a:ext cx="5837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817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5472887" cy="6858000"/>
          </a:xfrm>
          <a:prstGeom prst="rect">
            <a:avLst/>
          </a:prstGeom>
        </p:spPr>
      </p:pic>
      <p:sp>
        <p:nvSpPr>
          <p:cNvPr id="3" name="Freccia sinistra 2"/>
          <p:cNvSpPr/>
          <p:nvPr/>
        </p:nvSpPr>
        <p:spPr>
          <a:xfrm>
            <a:off x="6972300" y="5308600"/>
            <a:ext cx="1422400" cy="342900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16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" y="338800"/>
            <a:ext cx="6215791" cy="645569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515100" y="211800"/>
            <a:ext cx="2540000" cy="6494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/>
              <a:t>a) </a:t>
            </a:r>
            <a:r>
              <a:rPr lang="it-IT" sz="1600" b="1">
                <a:solidFill>
                  <a:srgbClr val="FF0000"/>
                </a:solidFill>
              </a:rPr>
              <a:t>ionizzazione iniziale</a:t>
            </a:r>
          </a:p>
          <a:p>
            <a:pPr marL="342900" indent="-342900">
              <a:buAutoNum type="alphaLcParenR"/>
            </a:pPr>
            <a:endParaRPr lang="it-IT" sz="1600"/>
          </a:p>
          <a:p>
            <a:r>
              <a:rPr lang="it-IT" sz="1600"/>
              <a:t>b) </a:t>
            </a:r>
            <a:r>
              <a:rPr lang="it-IT" sz="1600" b="1">
                <a:solidFill>
                  <a:srgbClr val="FF0000"/>
                </a:solidFill>
              </a:rPr>
              <a:t>formazione valanga</a:t>
            </a:r>
          </a:p>
          <a:p>
            <a:endParaRPr lang="it-IT" sz="1600"/>
          </a:p>
          <a:p>
            <a:r>
              <a:rPr lang="it-IT" sz="1600"/>
              <a:t>c) </a:t>
            </a:r>
            <a:r>
              <a:rPr lang="it-IT" sz="1600" b="1">
                <a:solidFill>
                  <a:srgbClr val="FF0000"/>
                </a:solidFill>
              </a:rPr>
              <a:t>crescita valanga</a:t>
            </a:r>
          </a:p>
          <a:p>
            <a:r>
              <a:rPr lang="it-IT" sz="1600" b="1">
                <a:solidFill>
                  <a:srgbClr val="FF0000"/>
                </a:solidFill>
              </a:rPr>
              <a:t>    campo interno + -</a:t>
            </a:r>
          </a:p>
          <a:p>
            <a:r>
              <a:rPr lang="it-IT" sz="1600" b="1">
                <a:solidFill>
                  <a:srgbClr val="FF0000"/>
                </a:solidFill>
              </a:rPr>
              <a:t>    contrapposto</a:t>
            </a:r>
          </a:p>
          <a:p>
            <a:r>
              <a:rPr lang="it-IT" sz="1600" b="1">
                <a:solidFill>
                  <a:srgbClr val="FF0000"/>
                </a:solidFill>
              </a:rPr>
              <a:t>    a quello esterno</a:t>
            </a:r>
          </a:p>
          <a:p>
            <a:r>
              <a:rPr lang="it-IT" sz="1600" b="1">
                <a:solidFill>
                  <a:srgbClr val="FF0000"/>
                </a:solidFill>
              </a:rPr>
              <a:t>    ricombinazione</a:t>
            </a:r>
          </a:p>
          <a:p>
            <a:r>
              <a:rPr lang="it-IT" sz="1600" b="1">
                <a:solidFill>
                  <a:srgbClr val="FF0000"/>
                </a:solidFill>
              </a:rPr>
              <a:t>    generazione altre</a:t>
            </a:r>
          </a:p>
          <a:p>
            <a:r>
              <a:rPr lang="it-IT" sz="1600" b="1">
                <a:solidFill>
                  <a:srgbClr val="FF0000"/>
                </a:solidFill>
              </a:rPr>
              <a:t>    valanghe + -+ - + -</a:t>
            </a:r>
          </a:p>
          <a:p>
            <a:endParaRPr lang="it-IT" sz="1600"/>
          </a:p>
          <a:p>
            <a:r>
              <a:rPr lang="it-IT" sz="1600"/>
              <a:t>d) </a:t>
            </a:r>
            <a:r>
              <a:rPr lang="it-IT" sz="1600" b="1">
                <a:solidFill>
                  <a:srgbClr val="FF0000"/>
                </a:solidFill>
              </a:rPr>
              <a:t>si innescano nuove</a:t>
            </a:r>
          </a:p>
          <a:p>
            <a:r>
              <a:rPr lang="it-IT" sz="1600" b="1">
                <a:solidFill>
                  <a:srgbClr val="FF0000"/>
                </a:solidFill>
              </a:rPr>
              <a:t>    valanghe in testa</a:t>
            </a:r>
          </a:p>
          <a:p>
            <a:r>
              <a:rPr lang="it-IT" sz="1600" b="1">
                <a:solidFill>
                  <a:srgbClr val="FF0000"/>
                </a:solidFill>
              </a:rPr>
              <a:t>    e coda campo verso</a:t>
            </a:r>
          </a:p>
          <a:p>
            <a:r>
              <a:rPr lang="it-IT" sz="1600" b="1">
                <a:solidFill>
                  <a:srgbClr val="FF0000"/>
                </a:solidFill>
              </a:rPr>
              <a:t>    i catodi streamer.</a:t>
            </a:r>
          </a:p>
          <a:p>
            <a:endParaRPr lang="it-IT" sz="1600"/>
          </a:p>
          <a:p>
            <a:r>
              <a:rPr lang="it-IT" sz="1600" b="1">
                <a:solidFill>
                  <a:srgbClr val="FF0000"/>
                </a:solidFill>
              </a:rPr>
              <a:t>campo debole a lato e-</a:t>
            </a:r>
          </a:p>
          <a:p>
            <a:r>
              <a:rPr lang="it-IT" sz="1600" b="1">
                <a:solidFill>
                  <a:srgbClr val="FF0000"/>
                </a:solidFill>
              </a:rPr>
              <a:t>non partecipano alla valanga</a:t>
            </a:r>
          </a:p>
          <a:p>
            <a:endParaRPr lang="it-IT" sz="1600"/>
          </a:p>
          <a:p>
            <a:endParaRPr lang="it-IT" sz="1600"/>
          </a:p>
          <a:p>
            <a:endParaRPr lang="it-IT" sz="1600"/>
          </a:p>
          <a:p>
            <a:r>
              <a:rPr lang="it-IT" sz="1600" b="1">
                <a:solidFill>
                  <a:srgbClr val="FF0000"/>
                </a:solidFill>
              </a:rPr>
              <a:t>valanga vs. anodo piu’</a:t>
            </a:r>
          </a:p>
          <a:p>
            <a:r>
              <a:rPr lang="it-IT" sz="1600" b="1">
                <a:solidFill>
                  <a:srgbClr val="FF0000"/>
                </a:solidFill>
              </a:rPr>
              <a:t>rapida.</a:t>
            </a:r>
          </a:p>
        </p:txBody>
      </p:sp>
      <p:cxnSp>
        <p:nvCxnSpPr>
          <p:cNvPr id="5" name="Connettore 2 4"/>
          <p:cNvCxnSpPr/>
          <p:nvPr/>
        </p:nvCxnSpPr>
        <p:spPr>
          <a:xfrm>
            <a:off x="5257800" y="5854700"/>
            <a:ext cx="1257300" cy="342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V="1">
            <a:off x="5257800" y="4864100"/>
            <a:ext cx="1104900" cy="254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38099" y="1866900"/>
            <a:ext cx="6215791" cy="5334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3499" y="2603500"/>
            <a:ext cx="6215791" cy="5334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2628900" y="-16800"/>
            <a:ext cx="3095719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2000" b="1"/>
              <a:t>Sviluppo dello streamer</a:t>
            </a:r>
          </a:p>
        </p:txBody>
      </p:sp>
      <p:cxnSp>
        <p:nvCxnSpPr>
          <p:cNvPr id="12" name="Connettore 1 11"/>
          <p:cNvCxnSpPr/>
          <p:nvPr/>
        </p:nvCxnSpPr>
        <p:spPr>
          <a:xfrm flipV="1">
            <a:off x="63499" y="1092200"/>
            <a:ext cx="6190391" cy="127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 flipV="1">
            <a:off x="76199" y="1358900"/>
            <a:ext cx="6190391" cy="127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1032933" y="6019800"/>
            <a:ext cx="178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Ioni quasi fissi</a:t>
            </a:r>
          </a:p>
        </p:txBody>
      </p:sp>
    </p:spTree>
    <p:extLst>
      <p:ext uri="{BB962C8B-B14F-4D97-AF65-F5344CB8AC3E}">
        <p14:creationId xmlns:p14="http://schemas.microsoft.com/office/powerpoint/2010/main" val="341253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4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4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0"/>
            <a:ext cx="5636559" cy="68580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587625" y="3254375"/>
            <a:ext cx="4095750" cy="106362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2438399" y="4813300"/>
            <a:ext cx="4530725" cy="144145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sinistra 4"/>
          <p:cNvSpPr/>
          <p:nvPr/>
        </p:nvSpPr>
        <p:spPr>
          <a:xfrm>
            <a:off x="6854824" y="1193800"/>
            <a:ext cx="968376" cy="190500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sinistra 5"/>
          <p:cNvSpPr/>
          <p:nvPr/>
        </p:nvSpPr>
        <p:spPr>
          <a:xfrm>
            <a:off x="7108824" y="1892300"/>
            <a:ext cx="968376" cy="190500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sinistra 6"/>
          <p:cNvSpPr/>
          <p:nvPr/>
        </p:nvSpPr>
        <p:spPr>
          <a:xfrm>
            <a:off x="7159624" y="2324100"/>
            <a:ext cx="968376" cy="190500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sinistra 7"/>
          <p:cNvSpPr/>
          <p:nvPr/>
        </p:nvSpPr>
        <p:spPr>
          <a:xfrm>
            <a:off x="7070724" y="2755900"/>
            <a:ext cx="968376" cy="190500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02018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38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26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73" y="256593"/>
            <a:ext cx="7870189" cy="647067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Rettangolo 3"/>
          <p:cNvSpPr/>
          <p:nvPr/>
        </p:nvSpPr>
        <p:spPr>
          <a:xfrm>
            <a:off x="1219200" y="728133"/>
            <a:ext cx="1464733" cy="4402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219200" y="3826933"/>
            <a:ext cx="1464733" cy="423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8782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0"/>
            <a:ext cx="4723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59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85" y="423358"/>
            <a:ext cx="6997180" cy="619513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2884684" y="3167342"/>
            <a:ext cx="3386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Passaggio proporzionale-streamer</a:t>
            </a:r>
          </a:p>
        </p:txBody>
      </p:sp>
    </p:spTree>
    <p:extLst>
      <p:ext uri="{BB962C8B-B14F-4D97-AF65-F5344CB8AC3E}">
        <p14:creationId xmlns:p14="http://schemas.microsoft.com/office/powerpoint/2010/main" val="8127078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0"/>
            <a:ext cx="5383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36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0"/>
            <a:ext cx="538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32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0"/>
            <a:ext cx="4819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434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6" y="104041"/>
            <a:ext cx="7524750" cy="215913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781" y="2476500"/>
            <a:ext cx="4477165" cy="438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307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0" y="102659"/>
            <a:ext cx="3451512" cy="665538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732" y="262442"/>
            <a:ext cx="5410200" cy="54737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1748814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65" y="125596"/>
            <a:ext cx="4319257" cy="44212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779" y="235356"/>
            <a:ext cx="4254527" cy="427225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216" y="4687507"/>
            <a:ext cx="4420346" cy="211150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52993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2" y="47041"/>
            <a:ext cx="4985598" cy="414126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114" y="101243"/>
            <a:ext cx="3636058" cy="663621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193800" y="4572000"/>
            <a:ext cx="138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Strips o pads</a:t>
            </a:r>
          </a:p>
        </p:txBody>
      </p:sp>
      <p:sp>
        <p:nvSpPr>
          <p:cNvPr id="5" name="Rettangolo 4"/>
          <p:cNvSpPr/>
          <p:nvPr/>
        </p:nvSpPr>
        <p:spPr>
          <a:xfrm>
            <a:off x="774700" y="50927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1155700" y="50927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1524000" y="51054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1892300" y="51054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2260600" y="51181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628900" y="51308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774700" y="54356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1155700" y="54356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/>
          <p:cNvSpPr/>
          <p:nvPr/>
        </p:nvSpPr>
        <p:spPr>
          <a:xfrm>
            <a:off x="1524000" y="54483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1892300" y="54483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2260600" y="54610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2628900" y="54737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774700" y="57785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1155700" y="57785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1524000" y="57912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1892300" y="57912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2260600" y="58039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/>
          <p:cNvSpPr/>
          <p:nvPr/>
        </p:nvSpPr>
        <p:spPr>
          <a:xfrm>
            <a:off x="2628900" y="58166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774700" y="61214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1155700" y="61214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/>
          <p:cNvSpPr/>
          <p:nvPr/>
        </p:nvSpPr>
        <p:spPr>
          <a:xfrm>
            <a:off x="1524000" y="61341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ttangolo 30"/>
          <p:cNvSpPr/>
          <p:nvPr/>
        </p:nvSpPr>
        <p:spPr>
          <a:xfrm>
            <a:off x="1892300" y="61341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31"/>
          <p:cNvSpPr/>
          <p:nvPr/>
        </p:nvSpPr>
        <p:spPr>
          <a:xfrm>
            <a:off x="2260600" y="61468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32"/>
          <p:cNvSpPr/>
          <p:nvPr/>
        </p:nvSpPr>
        <p:spPr>
          <a:xfrm>
            <a:off x="2628900" y="61595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33"/>
          <p:cNvSpPr/>
          <p:nvPr/>
        </p:nvSpPr>
        <p:spPr>
          <a:xfrm>
            <a:off x="762000" y="64643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/>
          <p:cNvSpPr/>
          <p:nvPr/>
        </p:nvSpPr>
        <p:spPr>
          <a:xfrm>
            <a:off x="1143000" y="64643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/>
          <p:cNvSpPr/>
          <p:nvPr/>
        </p:nvSpPr>
        <p:spPr>
          <a:xfrm>
            <a:off x="1511300" y="64770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/>
          <p:cNvSpPr/>
          <p:nvPr/>
        </p:nvSpPr>
        <p:spPr>
          <a:xfrm>
            <a:off x="1879600" y="64770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2247900" y="64897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2616200" y="6502400"/>
            <a:ext cx="292100" cy="26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5634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0"/>
            <a:ext cx="5087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469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78" y="143788"/>
            <a:ext cx="2359190" cy="660573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395" y="2508785"/>
            <a:ext cx="6107131" cy="11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102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25" y="173868"/>
            <a:ext cx="6619875" cy="66343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8779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98912"/>
            <a:ext cx="7667625" cy="665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10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25908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0" y="2007028"/>
            <a:ext cx="5572126" cy="18006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276600" y="555625"/>
            <a:ext cx="4742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10 mV/div. </a:t>
            </a:r>
            <a:r>
              <a:rPr lang="it-IT"/>
              <a:t>strip centrale e laterale  7MΩ/square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70250" y="1597025"/>
            <a:ext cx="1643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50 mV/div</a:t>
            </a:r>
            <a:r>
              <a:rPr lang="it-IT"/>
              <a:t>.  filo     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175250" y="1143000"/>
            <a:ext cx="1773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tempi: 20 ns/div.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111500" y="2619375"/>
            <a:ext cx="535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200</a:t>
            </a:r>
          </a:p>
          <a:p>
            <a:r>
              <a:rPr lang="it-IT" b="1">
                <a:solidFill>
                  <a:srgbClr val="FF0000"/>
                </a:solidFill>
              </a:rPr>
              <a:t>KΩ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228048" y="4025900"/>
            <a:ext cx="468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30</a:t>
            </a:r>
          </a:p>
          <a:p>
            <a:r>
              <a:rPr lang="it-IT" b="1">
                <a:solidFill>
                  <a:srgbClr val="FF0000"/>
                </a:solidFill>
              </a:rPr>
              <a:t>KΩ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33471" y="5575300"/>
            <a:ext cx="468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10</a:t>
            </a:r>
          </a:p>
          <a:p>
            <a:r>
              <a:rPr lang="it-IT" b="1">
                <a:solidFill>
                  <a:srgbClr val="FF0000"/>
                </a:solidFill>
              </a:rPr>
              <a:t>KΩ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883642" y="4175125"/>
            <a:ext cx="4130796" cy="1754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In conclusione equlibrio di funzionamento</a:t>
            </a:r>
          </a:p>
          <a:p>
            <a:r>
              <a:rPr lang="it-IT"/>
              <a:t>dato da:</a:t>
            </a:r>
          </a:p>
          <a:p>
            <a:r>
              <a:rPr lang="it-IT"/>
              <a:t>-la plastica</a:t>
            </a:r>
          </a:p>
          <a:p>
            <a:r>
              <a:rPr lang="it-IT"/>
              <a:t>-il gas di quenching: + quenching che gas</a:t>
            </a:r>
          </a:p>
          <a:p>
            <a:r>
              <a:rPr lang="it-IT"/>
              <a:t>nobile</a:t>
            </a:r>
          </a:p>
          <a:p>
            <a:r>
              <a:rPr lang="it-IT"/>
              <a:t>-il diametro del filo (50-100-200 micron)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52400" y="555625"/>
            <a:ext cx="60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strip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15900" y="1597025"/>
            <a:ext cx="48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filo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90452" y="4036457"/>
            <a:ext cx="60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strip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90452" y="2740025"/>
            <a:ext cx="60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strip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52400" y="5649357"/>
            <a:ext cx="60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strip</a:t>
            </a:r>
          </a:p>
        </p:txBody>
      </p:sp>
    </p:spTree>
    <p:extLst>
      <p:ext uri="{BB962C8B-B14F-4D97-AF65-F5344CB8AC3E}">
        <p14:creationId xmlns:p14="http://schemas.microsoft.com/office/powerpoint/2010/main" val="24076200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0" y="269578"/>
            <a:ext cx="5159536" cy="631598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633" y="278044"/>
            <a:ext cx="3695299" cy="439221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5596928" y="4803090"/>
            <a:ext cx="1744701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/>
              <a:t>Rs x C* &lt; R* x C*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626100" y="5384800"/>
            <a:ext cx="115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Z0 = L/C</a:t>
            </a:r>
            <a:r>
              <a:rPr lang="it-IT" baseline="30000"/>
              <a:t>1/2</a:t>
            </a:r>
          </a:p>
        </p:txBody>
      </p:sp>
      <p:sp>
        <p:nvSpPr>
          <p:cNvPr id="6" name="Rettangolo 5"/>
          <p:cNvSpPr/>
          <p:nvPr/>
        </p:nvSpPr>
        <p:spPr>
          <a:xfrm>
            <a:off x="5448300" y="6160532"/>
            <a:ext cx="901700" cy="63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6375400" y="5969000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h</a:t>
            </a:r>
          </a:p>
        </p:txBody>
      </p:sp>
      <p:cxnSp>
        <p:nvCxnSpPr>
          <p:cNvPr id="9" name="Connettore 1 8"/>
          <p:cNvCxnSpPr/>
          <p:nvPr/>
        </p:nvCxnSpPr>
        <p:spPr>
          <a:xfrm>
            <a:off x="5626100" y="6057900"/>
            <a:ext cx="533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5448300" y="6312932"/>
            <a:ext cx="863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702300" y="5741432"/>
            <a:ext cx="349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w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7137400" y="5676900"/>
            <a:ext cx="11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L= </a:t>
            </a:r>
            <a:r>
              <a:rPr lang="it-IT">
                <a:latin typeface="Symbol" charset="2"/>
                <a:cs typeface="Symbol" charset="2"/>
              </a:rPr>
              <a:t>m</a:t>
            </a:r>
            <a:r>
              <a:rPr lang="it-IT"/>
              <a:t> x h/w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7137400" y="6312932"/>
            <a:ext cx="122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C = </a:t>
            </a:r>
            <a:r>
              <a:rPr lang="it-IT">
                <a:latin typeface="Symbol" charset="2"/>
                <a:cs typeface="Symbol" charset="2"/>
              </a:rPr>
              <a:t>e</a:t>
            </a:r>
            <a:r>
              <a:rPr lang="it-IT"/>
              <a:t> x w/h</a:t>
            </a:r>
          </a:p>
        </p:txBody>
      </p:sp>
    </p:spTree>
    <p:extLst>
      <p:ext uri="{BB962C8B-B14F-4D97-AF65-F5344CB8AC3E}">
        <p14:creationId xmlns:p14="http://schemas.microsoft.com/office/powerpoint/2010/main" val="10271281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1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18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Alcune Derivate dalle MWPC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3300"/>
              </a:buClr>
              <a:buFont typeface="Wingdings" charset="0"/>
              <a:buChar char="v"/>
            </a:pPr>
            <a:r>
              <a:rPr lang="it-IT" sz="1800" b="1">
                <a:solidFill>
                  <a:srgbClr val="FF3300"/>
                </a:solidFill>
              </a:rPr>
              <a:t>Resistive plate chambers (RPC)</a:t>
            </a:r>
          </a:p>
          <a:p>
            <a:pPr>
              <a:buClr>
                <a:srgbClr val="FF3300"/>
              </a:buClr>
              <a:buFont typeface="Wingdings" charset="0"/>
              <a:buNone/>
            </a:pPr>
            <a:endParaRPr lang="it-IT" sz="1800"/>
          </a:p>
        </p:txBody>
      </p:sp>
      <p:graphicFrame>
        <p:nvGraphicFramePr>
          <p:cNvPr id="438276" name="Object 4"/>
          <p:cNvGraphicFramePr>
            <a:graphicFrameLocks noChangeAspect="1"/>
          </p:cNvGraphicFramePr>
          <p:nvPr/>
        </p:nvGraphicFramePr>
        <p:xfrm>
          <a:off x="685800" y="2209800"/>
          <a:ext cx="54864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Designer Drawing" r:id="rId4" imgW="7733160" imgH="3344040" progId="Designer.Drawing.7">
                  <p:embed/>
                </p:oleObj>
              </mc:Choice>
              <mc:Fallback>
                <p:oleObj name="Designer Drawing" r:id="rId4" imgW="7733160" imgH="3344040" progId="Designer.Drawing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09800"/>
                        <a:ext cx="54864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8277" name="Text Box 5"/>
          <p:cNvSpPr txBox="1">
            <a:spLocks noChangeArrowheads="1"/>
          </p:cNvSpPr>
          <p:nvPr/>
        </p:nvSpPr>
        <p:spPr bwMode="auto">
          <a:xfrm>
            <a:off x="1055688" y="4724400"/>
            <a:ext cx="4306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Gas: C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2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F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4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H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2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, (C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2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F</a:t>
            </a:r>
            <a:r>
              <a:rPr lang="it-IT" baseline="-25000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5</a:t>
            </a:r>
            <a:r>
              <a:rPr lang="it-IT" smtClean="0">
                <a:solidFill>
                  <a:srgbClr val="009999"/>
                </a:solidFill>
                <a:latin typeface="Arial" charset="0"/>
                <a:ea typeface="ＭＳ Ｐゴシック" charset="0"/>
              </a:rPr>
              <a:t>H) + few % isobutane</a:t>
            </a:r>
          </a:p>
        </p:txBody>
      </p:sp>
      <p:sp>
        <p:nvSpPr>
          <p:cNvPr id="438278" name="Rectangle 6"/>
          <p:cNvSpPr>
            <a:spLocks noChangeArrowheads="1"/>
          </p:cNvSpPr>
          <p:nvPr/>
        </p:nvSpPr>
        <p:spPr bwMode="auto">
          <a:xfrm>
            <a:off x="3567113" y="5091113"/>
            <a:ext cx="27765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00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(ATLAS, A. Di Ciaccio, NIM A 384 (1996) 222)</a:t>
            </a:r>
          </a:p>
        </p:txBody>
      </p:sp>
      <p:sp>
        <p:nvSpPr>
          <p:cNvPr id="438279" name="Text Box 7"/>
          <p:cNvSpPr txBox="1">
            <a:spLocks noChangeArrowheads="1"/>
          </p:cNvSpPr>
          <p:nvPr/>
        </p:nvSpPr>
        <p:spPr bwMode="auto">
          <a:xfrm>
            <a:off x="685800" y="5472113"/>
            <a:ext cx="55006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Dispersione temporale </a:t>
            </a: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 1..2 ns</a:t>
            </a:r>
            <a:r>
              <a:rPr lang="it-IT" smtClean="0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  adatta per trigger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Rate capability  1 kHz / cm</a:t>
            </a:r>
            <a:r>
              <a:rPr lang="it-IT" baseline="30000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2</a:t>
            </a:r>
            <a:endParaRPr lang="it-IT" smtClean="0">
              <a:solidFill>
                <a:srgbClr val="0000FF"/>
              </a:solidFill>
              <a:latin typeface="Arial" charset="0"/>
              <a:ea typeface="ＭＳ Ｐゴシック" charset="0"/>
              <a:sym typeface="Symbol" charset="0"/>
            </a:endParaRPr>
          </a:p>
        </p:txBody>
      </p:sp>
      <p:sp>
        <p:nvSpPr>
          <p:cNvPr id="438280" name="Text Box 8"/>
          <p:cNvSpPr txBox="1">
            <a:spLocks noChangeArrowheads="1"/>
          </p:cNvSpPr>
          <p:nvPr/>
        </p:nvSpPr>
        <p:spPr bwMode="auto">
          <a:xfrm>
            <a:off x="5105400" y="1619250"/>
            <a:ext cx="12382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defTabSz="9144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9999"/>
              </a:buClr>
              <a:buSzPct val="70000"/>
              <a:buFont typeface="Wingdings" charset="0"/>
              <a:buNone/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Senza fili !</a:t>
            </a:r>
          </a:p>
        </p:txBody>
      </p:sp>
      <p:graphicFrame>
        <p:nvGraphicFramePr>
          <p:cNvPr id="438281" name="Object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6" imgW="114120" imgH="215640" progId="Equation.3">
                  <p:embed/>
                </p:oleObj>
              </mc:Choice>
              <mc:Fallback>
                <p:oleObj name="Equation" r:id="rId6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1432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66838" y="3527"/>
            <a:ext cx="6985000" cy="1143000"/>
          </a:xfrm>
        </p:spPr>
        <p:txBody>
          <a:bodyPr/>
          <a:lstStyle/>
          <a:p>
            <a:r>
              <a:rPr lang="it-IT" sz="3200" b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it-IT" sz="3200" b="1"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it-IT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Alcune Derivate dalle MWPC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3300"/>
              </a:buClr>
              <a:buFont typeface="Wingdings" charset="0"/>
              <a:buChar char="v"/>
            </a:pPr>
            <a:r>
              <a:rPr lang="it-IT" sz="1800" b="1">
                <a:solidFill>
                  <a:srgbClr val="FF3300"/>
                </a:solidFill>
              </a:rPr>
              <a:t>Resistive plate chambers (RPC) a molte gap.</a:t>
            </a:r>
          </a:p>
          <a:p>
            <a:pPr>
              <a:buClr>
                <a:srgbClr val="FF3300"/>
              </a:buClr>
              <a:buFont typeface="Wingdings" charset="0"/>
              <a:buNone/>
            </a:pPr>
            <a:endParaRPr lang="it-IT" sz="1800" b="1">
              <a:solidFill>
                <a:srgbClr val="FF3300"/>
              </a:solidFill>
            </a:endParaRPr>
          </a:p>
          <a:p>
            <a:pPr>
              <a:buFontTx/>
              <a:buNone/>
            </a:pPr>
            <a:endParaRPr lang="it-IT" sz="2000"/>
          </a:p>
        </p:txBody>
      </p:sp>
      <p:graphicFrame>
        <p:nvGraphicFramePr>
          <p:cNvPr id="439302" name="Object 6"/>
          <p:cNvGraphicFramePr>
            <a:graphicFrameLocks noChangeAspect="1"/>
          </p:cNvGraphicFramePr>
          <p:nvPr/>
        </p:nvGraphicFramePr>
        <p:xfrm>
          <a:off x="973138" y="2608263"/>
          <a:ext cx="3694112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Designer Drawing" r:id="rId4" imgW="5608800" imgH="3344040" progId="Designer.Drawing.7">
                  <p:embed/>
                </p:oleObj>
              </mc:Choice>
              <mc:Fallback>
                <p:oleObj name="Designer Drawing" r:id="rId4" imgW="5608800" imgH="3344040" progId="Designer.Drawing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2608263"/>
                        <a:ext cx="3694112" cy="220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9303" name="Text Box 7"/>
          <p:cNvSpPr txBox="1">
            <a:spLocks noChangeArrowheads="1"/>
          </p:cNvSpPr>
          <p:nvPr/>
        </p:nvSpPr>
        <p:spPr bwMode="auto">
          <a:xfrm>
            <a:off x="4667250" y="2895600"/>
            <a:ext cx="20002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Double and multigap geometries </a:t>
            </a: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  <a:sym typeface="Symbol" charset="0"/>
              </a:rPr>
              <a:t> improve timing and efficiency</a:t>
            </a:r>
            <a:endParaRPr lang="it-IT" smtClean="0">
              <a:solidFill>
                <a:srgbClr val="000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9304" name="Text Box 8"/>
          <p:cNvSpPr txBox="1">
            <a:spLocks noChangeArrowheads="1"/>
          </p:cNvSpPr>
          <p:nvPr/>
        </p:nvSpPr>
        <p:spPr bwMode="auto">
          <a:xfrm>
            <a:off x="882650" y="4811713"/>
            <a:ext cx="467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Problem: Operation close to </a:t>
            </a:r>
            <a:r>
              <a:rPr lang="it-IT" smtClean="0">
                <a:solidFill>
                  <a:srgbClr val="FF3300"/>
                </a:solidFill>
                <a:latin typeface="Arial" charset="0"/>
                <a:ea typeface="ＭＳ Ｐゴシック" charset="0"/>
              </a:rPr>
              <a:t>streamer</a:t>
            </a:r>
            <a:r>
              <a:rPr lang="it-IT" smtClean="0">
                <a:solidFill>
                  <a:srgbClr val="0000FF"/>
                </a:solidFill>
                <a:latin typeface="Arial" charset="0"/>
                <a:ea typeface="ＭＳ Ｐゴシック" charset="0"/>
              </a:rPr>
              <a:t> mode.</a:t>
            </a:r>
          </a:p>
        </p:txBody>
      </p:sp>
    </p:spTree>
    <p:extLst>
      <p:ext uri="{BB962C8B-B14F-4D97-AF65-F5344CB8AC3E}">
        <p14:creationId xmlns:p14="http://schemas.microsoft.com/office/powerpoint/2010/main" val="345127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0"/>
            <a:ext cx="5253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101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266700"/>
            <a:ext cx="62992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365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0"/>
            <a:ext cx="5590882" cy="6858000"/>
          </a:xfrm>
          <a:prstGeom prst="rect">
            <a:avLst/>
          </a:prstGeom>
        </p:spPr>
      </p:pic>
      <p:sp>
        <p:nvSpPr>
          <p:cNvPr id="3" name="Freccia sinistra 2"/>
          <p:cNvSpPr/>
          <p:nvPr/>
        </p:nvSpPr>
        <p:spPr>
          <a:xfrm>
            <a:off x="6858000" y="1676400"/>
            <a:ext cx="1257300" cy="215900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56573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0"/>
            <a:ext cx="551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149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317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739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0"/>
            <a:ext cx="555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958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0"/>
            <a:ext cx="5690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461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0"/>
            <a:ext cx="5301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75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106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834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9098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771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0"/>
            <a:ext cx="8947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7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4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899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571500"/>
            <a:ext cx="8610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007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00"/>
            <a:ext cx="9144000" cy="652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966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00"/>
            <a:ext cx="9144000" cy="59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654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31800"/>
            <a:ext cx="86233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805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9144000" cy="649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396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81000"/>
            <a:ext cx="85979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69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463</Words>
  <Application>Microsoft Macintosh PowerPoint</Application>
  <PresentationFormat>Presentazione su schermo (4:3)</PresentationFormat>
  <Paragraphs>138</Paragraphs>
  <Slides>77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77</vt:i4>
      </vt:variant>
    </vt:vector>
  </HeadingPairs>
  <TitlesOfParts>
    <vt:vector size="80" baseType="lpstr">
      <vt:lpstr>Tema di Office</vt:lpstr>
      <vt:lpstr>Designer Drawing</vt:lpstr>
      <vt:lpstr>Equation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Alcune Derivate dalle MWPC</vt:lpstr>
      <vt:lpstr> Alcune Derivate dalle MWPC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Barbarino</dc:creator>
  <cp:lastModifiedBy>Giancarlo Barbarino</cp:lastModifiedBy>
  <cp:revision>73</cp:revision>
  <dcterms:created xsi:type="dcterms:W3CDTF">2014-05-28T13:40:16Z</dcterms:created>
  <dcterms:modified xsi:type="dcterms:W3CDTF">2015-04-15T07:43:34Z</dcterms:modified>
</cp:coreProperties>
</file>