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Microsoft_Equation1.bin" ContentType="application/vnd.openxmlformats-officedocument.oleObject"/>
  <Override PartName="/ppt/notesSlides/notesSlide2.xml" ContentType="application/vnd.openxmlformats-officedocument.presentationml.notesSlide+xml"/>
  <Override PartName="/ppt/embeddings/oleObject2.bin" ContentType="application/vnd.openxmlformats-officedocument.oleObject"/>
  <Override PartName="/ppt/notesSlides/notesSlide3.xml" ContentType="application/vnd.openxmlformats-officedocument.presentationml.notesSlide+xml"/>
  <Override PartName="/ppt/embeddings/oleObject3.bin" ContentType="application/vnd.openxmlformats-officedocument.oleObject"/>
  <Override PartName="/ppt/embeddings/Microsoft_Equation2.bin" ContentType="application/vnd.openxmlformats-officedocument.oleObject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60"/>
  </p:notesMasterIdLst>
  <p:sldIdLst>
    <p:sldId id="279" r:id="rId3"/>
    <p:sldId id="280" r:id="rId4"/>
    <p:sldId id="281" r:id="rId5"/>
    <p:sldId id="277" r:id="rId6"/>
    <p:sldId id="278" r:id="rId7"/>
    <p:sldId id="297" r:id="rId8"/>
    <p:sldId id="282" r:id="rId9"/>
    <p:sldId id="283" r:id="rId10"/>
    <p:sldId id="284" r:id="rId11"/>
    <p:sldId id="285" r:id="rId12"/>
    <p:sldId id="286" r:id="rId13"/>
    <p:sldId id="287" r:id="rId14"/>
    <p:sldId id="298" r:id="rId15"/>
    <p:sldId id="299" r:id="rId16"/>
    <p:sldId id="300" r:id="rId17"/>
    <p:sldId id="262" r:id="rId18"/>
    <p:sldId id="264" r:id="rId19"/>
    <p:sldId id="291" r:id="rId20"/>
    <p:sldId id="265" r:id="rId21"/>
    <p:sldId id="296" r:id="rId22"/>
    <p:sldId id="295" r:id="rId23"/>
    <p:sldId id="292" r:id="rId24"/>
    <p:sldId id="259" r:id="rId25"/>
    <p:sldId id="257" r:id="rId26"/>
    <p:sldId id="258" r:id="rId27"/>
    <p:sldId id="266" r:id="rId28"/>
    <p:sldId id="267" r:id="rId29"/>
    <p:sldId id="276" r:id="rId30"/>
    <p:sldId id="263" r:id="rId31"/>
    <p:sldId id="274" r:id="rId32"/>
    <p:sldId id="293" r:id="rId33"/>
    <p:sldId id="294" r:id="rId34"/>
    <p:sldId id="275" r:id="rId35"/>
    <p:sldId id="260" r:id="rId36"/>
    <p:sldId id="268" r:id="rId37"/>
    <p:sldId id="315" r:id="rId38"/>
    <p:sldId id="316" r:id="rId39"/>
    <p:sldId id="269" r:id="rId40"/>
    <p:sldId id="270" r:id="rId41"/>
    <p:sldId id="271" r:id="rId42"/>
    <p:sldId id="272" r:id="rId43"/>
    <p:sldId id="273" r:id="rId44"/>
    <p:sldId id="313" r:id="rId45"/>
    <p:sldId id="314" r:id="rId46"/>
    <p:sldId id="288" r:id="rId47"/>
    <p:sldId id="289" r:id="rId48"/>
    <p:sldId id="290" r:id="rId49"/>
    <p:sldId id="301" r:id="rId50"/>
    <p:sldId id="302" r:id="rId51"/>
    <p:sldId id="303" r:id="rId52"/>
    <p:sldId id="304" r:id="rId53"/>
    <p:sldId id="308" r:id="rId54"/>
    <p:sldId id="305" r:id="rId55"/>
    <p:sldId id="306" r:id="rId56"/>
    <p:sldId id="309" r:id="rId57"/>
    <p:sldId id="307" r:id="rId58"/>
    <p:sldId id="310" r:id="rId5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20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79" d="100"/>
        <a:sy n="279" d="100"/>
      </p:scale>
      <p:origin x="0" y="601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60" Type="http://schemas.openxmlformats.org/officeDocument/2006/relationships/notesMaster" Target="notesMasters/notesMaster1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Relationship Id="rId2" Type="http://schemas.openxmlformats.org/officeDocument/2006/relationships/image" Target="../media/image4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Relationship Id="rId2" Type="http://schemas.openxmlformats.org/officeDocument/2006/relationships/image" Target="../media/image5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73D30-548A-8E40-9FBA-620DDA23F8CC}" type="datetimeFigureOut">
              <a:t>13/03/15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451069-8872-B34D-8F69-071607F374ED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8105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8F2E90-34B9-CD46-88FF-80EF3487EE9C}" type="slidenum">
              <a:rPr lang="en-US">
                <a:solidFill>
                  <a:prstClr val="black"/>
                </a:solidFill>
                <a:latin typeface="Calibri"/>
              </a:rPr>
              <a:pPr/>
              <a:t>36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0738" name="Rectangle 2"/>
          <p:cNvSpPr>
            <a:spLocks noRo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F66A3C-179C-6849-A1B9-4648AE1910D8}" type="slidenum">
              <a:rPr lang="en-US">
                <a:solidFill>
                  <a:prstClr val="black"/>
                </a:solidFill>
                <a:latin typeface="Calibri"/>
              </a:rPr>
              <a:pPr/>
              <a:t>37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1762" name="Rectangle 2"/>
          <p:cNvSpPr>
            <a:spLocks noRo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538264-1B3B-FB4E-B3C8-D19B7BEADC2A}" type="slidenum">
              <a:rPr lang="en-US"/>
              <a:pPr/>
              <a:t>43</a:t>
            </a:fld>
            <a:endParaRPr lang="en-US"/>
          </a:p>
        </p:txBody>
      </p:sp>
      <p:sp>
        <p:nvSpPr>
          <p:cNvPr id="47821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AAE7F4-75F0-4D48-8257-C750D53F6537}" type="slidenum">
              <a:rPr lang="en-US"/>
              <a:pPr/>
              <a:t>44</a:t>
            </a:fld>
            <a:endParaRPr lang="en-US"/>
          </a:p>
        </p:txBody>
      </p:sp>
      <p:sp>
        <p:nvSpPr>
          <p:cNvPr id="47923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13/03/15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1404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13/03/15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5289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13/03/15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2495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13/03/15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0909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13/03/15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41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13/03/15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3784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13/03/15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085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13/03/15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2737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13/03/15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1554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13/03/15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442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13/03/15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350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EE9F0C-7377-D347-A7BA-07742A943260}" type="datetime1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13/03/15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t>Rivelatori di Particelle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1D49D1-4755-3D4B-AAE7-BD86967475AB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962725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4FF7B3-A083-804B-AFB2-AEB1E813AEC8}" type="datetime1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13/03/15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t>Rivelatori di Particelle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0A280-C711-FB44-BDE8-267B812F4F62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10393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EB4604-0F31-8C4F-8985-5E751A2B1BC0}" type="datetime1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13/03/15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t>Rivelatori di Particelle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FD0FC-6C58-4148-AAD2-B3FFA1C6A3C6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258696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0F65EF-76F8-9F48-853F-6A7256A3F5D7}" type="datetime1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13/03/15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t>Rivelatori di Particelle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E721EE-3060-1F4E-BAA1-2C46E7E6414C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872410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FB471A-1B1C-C942-8FD9-A7087C990882}" type="datetime1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13/03/15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t>Rivelatori di Particelle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35CC12-467C-4347-9E8A-C83630994E39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77030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6D3A57-DA34-6F4C-9B43-0E5BCFC8B089}" type="datetime1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13/03/15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t>Rivelatori di Particelle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B7D52-3E1E-C143-B270-547ED8B539D7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70506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4921D9-516C-6B4E-9DE3-89E538570C58}" type="datetime1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13/03/15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t>Rivelatori di Particelle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CDF5D3-8C75-CC46-AB11-D0C6669A50B8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244731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9521F8-D52F-FC4A-8C58-BA6BC7C54B89}" type="datetime1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13/03/15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t>Rivelatori di Particelle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B875D6-7507-B347-BF29-CA0B360E8D8B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46457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54350F-787E-0245-A619-67B767DE8ECD}" type="datetime1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13/03/15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t>Rivelatori di Particelle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CDE214-B7DA-E848-AD9D-2A796BBB584C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9802292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053890-8196-2541-8DF2-D6C025A67017}" type="datetime1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13/03/15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t>Rivelatori di Particelle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E621A-49A2-F247-9C4D-6ACE62D23BE4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8356206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7E2D72-80E8-E848-998F-620FB10099FE}" type="datetime1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13/03/15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t>Rivelatori di Particelle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86F14-B99F-B749-B16E-0BDE1544DCCA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0830569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66838" y="274638"/>
            <a:ext cx="6985000" cy="1143000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E042FD1-89D6-1A43-B587-846C888433C7}" type="datetime1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13/03/15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t>Rivelatori di Particelle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E3EB26D-F5E2-4F4E-848F-FE6759668B92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5164222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66838" y="274638"/>
            <a:ext cx="6985000" cy="1143000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EDB4101-AC9B-1349-98E1-35A42235F89C}" type="datetime1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13/03/15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t>Rivelatori di Particelle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4E79E18-67EB-D14F-B65C-054046AD6D0E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481526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66838" y="274638"/>
            <a:ext cx="6985000" cy="1143000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B53039E-6C39-2D44-BAF4-DE2246682DC8}" type="datetime1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13/03/15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t>Rivelatori di Particelle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620E89C-85E8-994C-BBDF-14B7900A5BF8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‹n.›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1609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05CEA-4154-6E40-8977-26D73264DF57}" type="datetimeFigureOut">
              <a:t>13/03/15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849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66838" y="274638"/>
            <a:ext cx="6985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040C339-E38A-884B-9D50-7590F1331D40}" type="datetime1"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13/03/15</a:t>
            </a:fld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Rivelatori di Particelle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CB4E5D10-65F3-8546-A389-6581BEDBB438}" type="slidenum"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‹n.›</a:t>
            </a:fld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31" name="AutoShape 7"/>
          <p:cNvSpPr>
            <a:spLocks noChangeArrowheads="1"/>
          </p:cNvSpPr>
          <p:nvPr/>
        </p:nvSpPr>
        <p:spPr bwMode="auto">
          <a:xfrm>
            <a:off x="395288" y="333375"/>
            <a:ext cx="914400" cy="914400"/>
          </a:xfrm>
          <a:prstGeom prst="irregularSeal1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99CC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91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Relationship Id="rId3" Type="http://schemas.openxmlformats.org/officeDocument/2006/relationships/image" Target="../media/image2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Relationship Id="rId3" Type="http://schemas.openxmlformats.org/officeDocument/2006/relationships/image" Target="../media/image31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emf"/><Relationship Id="rId3" Type="http://schemas.openxmlformats.org/officeDocument/2006/relationships/image" Target="../media/image37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emf"/><Relationship Id="rId3" Type="http://schemas.openxmlformats.org/officeDocument/2006/relationships/image" Target="../media/image41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emf"/><Relationship Id="rId3" Type="http://schemas.openxmlformats.org/officeDocument/2006/relationships/image" Target="../media/image43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45.wmf"/><Relationship Id="rId6" Type="http://schemas.openxmlformats.org/officeDocument/2006/relationships/oleObject" Target="../embeddings/Microsoft_Equation1.bin"/><Relationship Id="rId7" Type="http://schemas.openxmlformats.org/officeDocument/2006/relationships/image" Target="../media/image46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47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53.wmf"/><Relationship Id="rId6" Type="http://schemas.openxmlformats.org/officeDocument/2006/relationships/oleObject" Target="../embeddings/Microsoft_Equation2.bin"/><Relationship Id="rId7" Type="http://schemas.openxmlformats.org/officeDocument/2006/relationships/image" Target="../media/image54.wmf"/><Relationship Id="rId8" Type="http://schemas.openxmlformats.org/officeDocument/2006/relationships/image" Target="../media/image55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e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e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0"/>
            <a:ext cx="5408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74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0"/>
            <a:ext cx="5472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50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0"/>
            <a:ext cx="54444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464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0"/>
            <a:ext cx="5447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3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0"/>
            <a:ext cx="5615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18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0"/>
            <a:ext cx="90899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03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0"/>
            <a:ext cx="5539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53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00" y="0"/>
            <a:ext cx="52753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981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0"/>
            <a:ext cx="5254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37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0"/>
            <a:ext cx="5243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979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900" y="0"/>
            <a:ext cx="56400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629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0" y="0"/>
            <a:ext cx="5667769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" y="0"/>
            <a:ext cx="9110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8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762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14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21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0"/>
            <a:ext cx="91147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3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00" y="0"/>
            <a:ext cx="52628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20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0" y="0"/>
            <a:ext cx="5837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81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0"/>
            <a:ext cx="5472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16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0"/>
            <a:ext cx="5636559" cy="685800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2587625" y="3254375"/>
            <a:ext cx="4095750" cy="1063625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2438399" y="4813300"/>
            <a:ext cx="4530725" cy="144145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0201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15875"/>
            <a:ext cx="9110628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588125" y="4508500"/>
            <a:ext cx="3124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+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159000" y="4619625"/>
            <a:ext cx="278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>
                <a:solidFill>
                  <a:schemeClr val="bg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567194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71889" y="-749821"/>
            <a:ext cx="6482540" cy="8426689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064621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6" y="104041"/>
            <a:ext cx="7524750" cy="215913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781" y="2476500"/>
            <a:ext cx="4477165" cy="438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30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0" y="102659"/>
            <a:ext cx="3451512" cy="6655383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9732" y="262442"/>
            <a:ext cx="5410200" cy="54737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174881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65" y="125596"/>
            <a:ext cx="4319257" cy="44212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779" y="235356"/>
            <a:ext cx="4254527" cy="427225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0216" y="4687507"/>
            <a:ext cx="4420346" cy="211150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52993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92" y="47041"/>
            <a:ext cx="4985598" cy="4141263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114" y="101243"/>
            <a:ext cx="3636058" cy="663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63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600" y="0"/>
            <a:ext cx="53830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18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0"/>
            <a:ext cx="5389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2908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73" y="256593"/>
            <a:ext cx="7870189" cy="6470679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6883253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885" y="423358"/>
            <a:ext cx="6997180" cy="619513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" name="CasellaDiTesto 2"/>
          <p:cNvSpPr txBox="1"/>
          <p:nvPr/>
        </p:nvSpPr>
        <p:spPr>
          <a:xfrm>
            <a:off x="2884684" y="3167342"/>
            <a:ext cx="3386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Passaggio proporzionale-streamer</a:t>
            </a:r>
          </a:p>
        </p:txBody>
      </p:sp>
    </p:spTree>
    <p:extLst>
      <p:ext uri="{BB962C8B-B14F-4D97-AF65-F5344CB8AC3E}">
        <p14:creationId xmlns:p14="http://schemas.microsoft.com/office/powerpoint/2010/main" val="8127078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778" y="143788"/>
            <a:ext cx="2359190" cy="660573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395" y="2508785"/>
            <a:ext cx="6107131" cy="119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102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625" y="173868"/>
            <a:ext cx="6619875" cy="66343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987795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50" y="98912"/>
            <a:ext cx="7667625" cy="665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10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0"/>
            <a:ext cx="2590800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0" y="2007028"/>
            <a:ext cx="5572126" cy="18006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276600" y="555625"/>
            <a:ext cx="4742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10 mV/div. strip centrale e laterale  7MΩ/square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270250" y="1597025"/>
            <a:ext cx="1613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50 mV/div.  filo     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5175250" y="1143000"/>
            <a:ext cx="1773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tempi: 20 ns/div.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111500" y="2619375"/>
            <a:ext cx="535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200</a:t>
            </a:r>
          </a:p>
          <a:p>
            <a:r>
              <a:rPr lang="it-IT"/>
              <a:t>KΩ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228048" y="4025900"/>
            <a:ext cx="457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30</a:t>
            </a:r>
          </a:p>
          <a:p>
            <a:r>
              <a:rPr lang="it-IT"/>
              <a:t>KΩ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233471" y="5575300"/>
            <a:ext cx="457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10</a:t>
            </a:r>
          </a:p>
          <a:p>
            <a:r>
              <a:rPr lang="it-IT"/>
              <a:t>KΩ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883642" y="4175125"/>
            <a:ext cx="4130796" cy="17543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/>
              <a:t>In conclusione equlibrio di funzionamento</a:t>
            </a:r>
          </a:p>
          <a:p>
            <a:r>
              <a:rPr lang="it-IT"/>
              <a:t>dato da:</a:t>
            </a:r>
          </a:p>
          <a:p>
            <a:r>
              <a:rPr lang="it-IT"/>
              <a:t>-la plastica</a:t>
            </a:r>
          </a:p>
          <a:p>
            <a:r>
              <a:rPr lang="it-IT"/>
              <a:t>-il gas di quenching: + quenching che gas</a:t>
            </a:r>
          </a:p>
          <a:p>
            <a:r>
              <a:rPr lang="it-IT"/>
              <a:t>nobile</a:t>
            </a:r>
          </a:p>
          <a:p>
            <a:r>
              <a:rPr lang="it-IT"/>
              <a:t>-il diametro del filo (50-100-200 micron)</a:t>
            </a:r>
          </a:p>
        </p:txBody>
      </p:sp>
    </p:spTree>
    <p:extLst>
      <p:ext uri="{BB962C8B-B14F-4D97-AF65-F5344CB8AC3E}">
        <p14:creationId xmlns:p14="http://schemas.microsoft.com/office/powerpoint/2010/main" val="24076200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0" y="269578"/>
            <a:ext cx="5159536" cy="631598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633" y="269577"/>
            <a:ext cx="3695299" cy="439221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CasellaDiTesto 4"/>
          <p:cNvSpPr txBox="1"/>
          <p:nvPr/>
        </p:nvSpPr>
        <p:spPr>
          <a:xfrm>
            <a:off x="5596928" y="5158690"/>
            <a:ext cx="1744701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/>
              <a:t>Rs x C* &lt; R* x C*</a:t>
            </a:r>
          </a:p>
        </p:txBody>
      </p:sp>
    </p:spTree>
    <p:extLst>
      <p:ext uri="{BB962C8B-B14F-4D97-AF65-F5344CB8AC3E}">
        <p14:creationId xmlns:p14="http://schemas.microsoft.com/office/powerpoint/2010/main" val="10271281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0"/>
            <a:ext cx="5317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5931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b="1" i="1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Alcune Derivate dalle MWPC</a:t>
            </a:r>
          </a:p>
        </p:txBody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F3300"/>
              </a:buClr>
              <a:buFont typeface="Wingdings" charset="0"/>
              <a:buChar char="v"/>
            </a:pPr>
            <a:r>
              <a:rPr lang="it-IT" sz="1800" b="1">
                <a:solidFill>
                  <a:srgbClr val="FF3300"/>
                </a:solidFill>
              </a:rPr>
              <a:t>Resistive plate chambers (RPC)</a:t>
            </a:r>
          </a:p>
          <a:p>
            <a:pPr>
              <a:buClr>
                <a:srgbClr val="FF3300"/>
              </a:buClr>
              <a:buFont typeface="Wingdings" charset="0"/>
              <a:buNone/>
            </a:pPr>
            <a:endParaRPr lang="it-IT" sz="1800"/>
          </a:p>
        </p:txBody>
      </p:sp>
      <p:graphicFrame>
        <p:nvGraphicFramePr>
          <p:cNvPr id="438276" name="Object 4"/>
          <p:cNvGraphicFramePr>
            <a:graphicFrameLocks noChangeAspect="1"/>
          </p:cNvGraphicFramePr>
          <p:nvPr/>
        </p:nvGraphicFramePr>
        <p:xfrm>
          <a:off x="685800" y="2209800"/>
          <a:ext cx="54864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" name="Designer Drawing" r:id="rId4" imgW="7733160" imgH="3344040" progId="Designer.Drawing.7">
                  <p:embed/>
                </p:oleObj>
              </mc:Choice>
              <mc:Fallback>
                <p:oleObj name="Designer Drawing" r:id="rId4" imgW="7733160" imgH="3344040" progId="Designer.Drawing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209800"/>
                        <a:ext cx="5486400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8277" name="Text Box 5"/>
          <p:cNvSpPr txBox="1">
            <a:spLocks noChangeArrowheads="1"/>
          </p:cNvSpPr>
          <p:nvPr/>
        </p:nvSpPr>
        <p:spPr bwMode="auto">
          <a:xfrm>
            <a:off x="1055688" y="4724400"/>
            <a:ext cx="4306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Gas: C</a:t>
            </a:r>
            <a:r>
              <a:rPr lang="it-IT" baseline="-25000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2</a:t>
            </a:r>
            <a:r>
              <a:rPr lang="it-IT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F</a:t>
            </a:r>
            <a:r>
              <a:rPr lang="it-IT" baseline="-25000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4</a:t>
            </a:r>
            <a:r>
              <a:rPr lang="it-IT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H</a:t>
            </a:r>
            <a:r>
              <a:rPr lang="it-IT" baseline="-25000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2</a:t>
            </a:r>
            <a:r>
              <a:rPr lang="it-IT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, (C</a:t>
            </a:r>
            <a:r>
              <a:rPr lang="it-IT" baseline="-25000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2</a:t>
            </a:r>
            <a:r>
              <a:rPr lang="it-IT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F</a:t>
            </a:r>
            <a:r>
              <a:rPr lang="it-IT" baseline="-25000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5</a:t>
            </a:r>
            <a:r>
              <a:rPr lang="it-IT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H) + few % isobutane</a:t>
            </a:r>
          </a:p>
        </p:txBody>
      </p:sp>
      <p:sp>
        <p:nvSpPr>
          <p:cNvPr id="438278" name="Rectangle 6"/>
          <p:cNvSpPr>
            <a:spLocks noChangeArrowheads="1"/>
          </p:cNvSpPr>
          <p:nvPr/>
        </p:nvSpPr>
        <p:spPr bwMode="auto">
          <a:xfrm>
            <a:off x="3567113" y="5091113"/>
            <a:ext cx="27765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00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(ATLAS, A. Di Ciaccio, NIM A 384 (1996) 222)</a:t>
            </a:r>
          </a:p>
        </p:txBody>
      </p:sp>
      <p:sp>
        <p:nvSpPr>
          <p:cNvPr id="438279" name="Text Box 7"/>
          <p:cNvSpPr txBox="1">
            <a:spLocks noChangeArrowheads="1"/>
          </p:cNvSpPr>
          <p:nvPr/>
        </p:nvSpPr>
        <p:spPr bwMode="auto">
          <a:xfrm>
            <a:off x="685800" y="5472113"/>
            <a:ext cx="55006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</a:rPr>
              <a:t>Dispersione temporale </a:t>
            </a: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  <a:sym typeface="Symbol" charset="0"/>
              </a:rPr>
              <a:t> 1..2 ns</a:t>
            </a:r>
            <a:r>
              <a:rPr lang="it-IT" smtClean="0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  adatta per trigger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  <a:sym typeface="Symbol" charset="0"/>
              </a:rPr>
              <a:t>Rate capability  1 kHz / cm</a:t>
            </a:r>
            <a:r>
              <a:rPr lang="it-IT" baseline="30000" smtClean="0">
                <a:solidFill>
                  <a:srgbClr val="0000FF"/>
                </a:solidFill>
                <a:latin typeface="Arial" charset="0"/>
                <a:ea typeface="ＭＳ Ｐゴシック" charset="0"/>
                <a:sym typeface="Symbol" charset="0"/>
              </a:rPr>
              <a:t>2</a:t>
            </a:r>
            <a:endParaRPr lang="it-IT" smtClean="0">
              <a:solidFill>
                <a:srgbClr val="0000FF"/>
              </a:solidFill>
              <a:latin typeface="Arial" charset="0"/>
              <a:ea typeface="ＭＳ Ｐゴシック" charset="0"/>
              <a:sym typeface="Symbol" charset="0"/>
            </a:endParaRPr>
          </a:p>
        </p:txBody>
      </p:sp>
      <p:sp>
        <p:nvSpPr>
          <p:cNvPr id="438280" name="Text Box 8"/>
          <p:cNvSpPr txBox="1">
            <a:spLocks noChangeArrowheads="1"/>
          </p:cNvSpPr>
          <p:nvPr/>
        </p:nvSpPr>
        <p:spPr bwMode="auto">
          <a:xfrm>
            <a:off x="5105400" y="1619250"/>
            <a:ext cx="12382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pPr algn="ctr" defTabSz="9144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9999"/>
              </a:buClr>
              <a:buSzPct val="70000"/>
              <a:buFont typeface="Wingdings" charset="0"/>
              <a:buNone/>
            </a:pP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</a:rPr>
              <a:t>Senza fili !</a:t>
            </a:r>
          </a:p>
        </p:txBody>
      </p:sp>
      <p:graphicFrame>
        <p:nvGraphicFramePr>
          <p:cNvPr id="438281" name="Object 9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Equation" r:id="rId6" imgW="114120" imgH="215640" progId="Equation.3">
                  <p:embed/>
                </p:oleObj>
              </mc:Choice>
              <mc:Fallback>
                <p:oleObj name="Equation" r:id="rId6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5891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66838" y="3527"/>
            <a:ext cx="6985000" cy="1143000"/>
          </a:xfrm>
        </p:spPr>
        <p:txBody>
          <a:bodyPr/>
          <a:lstStyle/>
          <a:p>
            <a:r>
              <a:rPr lang="it-IT" sz="3200" b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it-IT" sz="3200" b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it-IT" sz="3200" b="1" i="1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Alcune Derivate dalle MWPC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F3300"/>
              </a:buClr>
              <a:buFont typeface="Wingdings" charset="0"/>
              <a:buChar char="v"/>
            </a:pPr>
            <a:r>
              <a:rPr lang="it-IT" sz="1800" b="1">
                <a:solidFill>
                  <a:srgbClr val="FF3300"/>
                </a:solidFill>
              </a:rPr>
              <a:t>Resistive plate chambers (RPC) a molte gap.</a:t>
            </a:r>
          </a:p>
          <a:p>
            <a:pPr>
              <a:buClr>
                <a:srgbClr val="FF3300"/>
              </a:buClr>
              <a:buFont typeface="Wingdings" charset="0"/>
              <a:buNone/>
            </a:pPr>
            <a:endParaRPr lang="it-IT" sz="1800" b="1">
              <a:solidFill>
                <a:srgbClr val="FF3300"/>
              </a:solidFill>
            </a:endParaRPr>
          </a:p>
          <a:p>
            <a:pPr>
              <a:buFontTx/>
              <a:buNone/>
            </a:pPr>
            <a:endParaRPr lang="it-IT" sz="2000"/>
          </a:p>
        </p:txBody>
      </p:sp>
      <p:graphicFrame>
        <p:nvGraphicFramePr>
          <p:cNvPr id="439302" name="Object 6"/>
          <p:cNvGraphicFramePr>
            <a:graphicFrameLocks noChangeAspect="1"/>
          </p:cNvGraphicFramePr>
          <p:nvPr/>
        </p:nvGraphicFramePr>
        <p:xfrm>
          <a:off x="973138" y="2608263"/>
          <a:ext cx="3694112" cy="220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1" name="Designer Drawing" r:id="rId4" imgW="5608800" imgH="3344040" progId="Designer.Drawing.7">
                  <p:embed/>
                </p:oleObj>
              </mc:Choice>
              <mc:Fallback>
                <p:oleObj name="Designer Drawing" r:id="rId4" imgW="5608800" imgH="3344040" progId="Designer.Drawing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138" y="2608263"/>
                        <a:ext cx="3694112" cy="220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9303" name="Text Box 7"/>
          <p:cNvSpPr txBox="1">
            <a:spLocks noChangeArrowheads="1"/>
          </p:cNvSpPr>
          <p:nvPr/>
        </p:nvSpPr>
        <p:spPr bwMode="auto">
          <a:xfrm>
            <a:off x="4667250" y="2895600"/>
            <a:ext cx="200025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</a:rPr>
              <a:t>Double and multigap geometries </a:t>
            </a: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  <a:sym typeface="Symbol" charset="0"/>
              </a:rPr>
              <a:t> improve timing and efficiency</a:t>
            </a:r>
            <a:endParaRPr lang="it-IT" smtClean="0">
              <a:solidFill>
                <a:srgbClr val="0000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39304" name="Text Box 8"/>
          <p:cNvSpPr txBox="1">
            <a:spLocks noChangeArrowheads="1"/>
          </p:cNvSpPr>
          <p:nvPr/>
        </p:nvSpPr>
        <p:spPr bwMode="auto">
          <a:xfrm>
            <a:off x="882650" y="4811713"/>
            <a:ext cx="4679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</a:rPr>
              <a:t>Problem: Operation close to </a:t>
            </a:r>
            <a:r>
              <a:rPr lang="it-IT" smtClean="0">
                <a:solidFill>
                  <a:srgbClr val="FF3300"/>
                </a:solidFill>
                <a:latin typeface="Arial" charset="0"/>
                <a:ea typeface="ＭＳ Ｐゴシック" charset="0"/>
              </a:rPr>
              <a:t>streamer</a:t>
            </a: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</a:rPr>
              <a:t> mode.</a:t>
            </a:r>
          </a:p>
        </p:txBody>
      </p:sp>
    </p:spTree>
    <p:extLst>
      <p:ext uri="{BB962C8B-B14F-4D97-AF65-F5344CB8AC3E}">
        <p14:creationId xmlns:p14="http://schemas.microsoft.com/office/powerpoint/2010/main" val="501015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0"/>
            <a:ext cx="52513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418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0"/>
            <a:ext cx="52531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101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0" y="266700"/>
            <a:ext cx="6299200" cy="631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365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300" y="0"/>
            <a:ext cx="5590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573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400" y="0"/>
            <a:ext cx="5516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149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1262599"/>
            <a:ext cx="8229600" cy="45259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it-IT" sz="1800"/>
              <a:t>Possono essere considerate come derivate delle camere proporzionali.</a:t>
            </a:r>
          </a:p>
          <a:p>
            <a:pPr marL="0" indent="0">
              <a:buFontTx/>
              <a:buNone/>
            </a:pPr>
            <a:r>
              <a:rPr lang="it-IT" sz="1800"/>
              <a:t>In questo caso ricavo la coordinata misurando un tempo.</a:t>
            </a:r>
          </a:p>
          <a:p>
            <a:pPr marL="0" indent="0">
              <a:buFontTx/>
              <a:buNone/>
            </a:pPr>
            <a:endParaRPr lang="it-IT" sz="1800"/>
          </a:p>
        </p:txBody>
      </p:sp>
      <p:grpSp>
        <p:nvGrpSpPr>
          <p:cNvPr id="440330" name="Group 10"/>
          <p:cNvGrpSpPr>
            <a:grpSpLocks/>
          </p:cNvGrpSpPr>
          <p:nvPr/>
        </p:nvGrpSpPr>
        <p:grpSpPr bwMode="auto">
          <a:xfrm>
            <a:off x="1695450" y="2046824"/>
            <a:ext cx="5797550" cy="3509963"/>
            <a:chOff x="348" y="1490"/>
            <a:chExt cx="3652" cy="2211"/>
          </a:xfrm>
        </p:grpSpPr>
        <p:sp>
          <p:nvSpPr>
            <p:cNvPr id="440325" name="Text Box 5"/>
            <p:cNvSpPr txBox="1">
              <a:spLocks noChangeArrowheads="1"/>
            </p:cNvSpPr>
            <p:nvPr/>
          </p:nvSpPr>
          <p:spPr bwMode="auto">
            <a:xfrm>
              <a:off x="2320" y="2478"/>
              <a:ext cx="1680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0" hangingPunct="0"/>
              <a:r>
                <a:rPr lang="en-US">
                  <a:solidFill>
                    <a:srgbClr val="0000FF"/>
                  </a:solidFill>
                </a:rPr>
                <a:t>Measure arrival time of </a:t>
              </a:r>
            </a:p>
            <a:p>
              <a:pPr eaLnBrk="0" hangingPunct="0"/>
              <a:r>
                <a:rPr lang="en-US">
                  <a:solidFill>
                    <a:srgbClr val="0000FF"/>
                  </a:solidFill>
                </a:rPr>
                <a:t>electrons at sense wire </a:t>
              </a:r>
            </a:p>
            <a:p>
              <a:pPr eaLnBrk="0" hangingPunct="0"/>
              <a:r>
                <a:rPr lang="en-US">
                  <a:solidFill>
                    <a:srgbClr val="0000FF"/>
                  </a:solidFill>
                </a:rPr>
                <a:t>relative to a time t</a:t>
              </a:r>
              <a:r>
                <a:rPr lang="en-US" baseline="-25000">
                  <a:solidFill>
                    <a:srgbClr val="0000FF"/>
                  </a:solidFill>
                </a:rPr>
                <a:t>0</a:t>
              </a:r>
              <a:r>
                <a:rPr lang="en-US">
                  <a:solidFill>
                    <a:srgbClr val="0000FF"/>
                  </a:solidFill>
                </a:rPr>
                <a:t>.</a:t>
              </a:r>
            </a:p>
          </p:txBody>
        </p:sp>
        <p:graphicFrame>
          <p:nvGraphicFramePr>
            <p:cNvPr id="440326" name="Object 6"/>
            <p:cNvGraphicFramePr>
              <a:graphicFrameLocks noChangeAspect="1"/>
            </p:cNvGraphicFramePr>
            <p:nvPr/>
          </p:nvGraphicFramePr>
          <p:xfrm>
            <a:off x="348" y="1490"/>
            <a:ext cx="2688" cy="22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Designer Drawing" r:id="rId4" imgW="4536000" imgH="3731400" progId="Designer.Drawing.7">
                    <p:embed/>
                  </p:oleObj>
                </mc:Choice>
                <mc:Fallback>
                  <p:oleObj name="Designer Drawing" r:id="rId4" imgW="4536000" imgH="3731400" progId="Designer.Drawing.7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8" y="1490"/>
                          <a:ext cx="2688" cy="22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327" name="Object 7"/>
            <p:cNvGraphicFramePr>
              <a:graphicFrameLocks noChangeAspect="1"/>
            </p:cNvGraphicFramePr>
            <p:nvPr/>
          </p:nvGraphicFramePr>
          <p:xfrm>
            <a:off x="2532" y="3120"/>
            <a:ext cx="1032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" name="Equation" r:id="rId6" imgW="799920" imgH="279360" progId="Equation.3">
                    <p:embed/>
                  </p:oleObj>
                </mc:Choice>
                <mc:Fallback>
                  <p:oleObj name="Equation" r:id="rId6" imgW="799920" imgH="2793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2" y="3120"/>
                          <a:ext cx="1032" cy="3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328" name="Line 8"/>
            <p:cNvSpPr>
              <a:spLocks noChangeShapeType="1"/>
            </p:cNvSpPr>
            <p:nvPr/>
          </p:nvSpPr>
          <p:spPr bwMode="auto">
            <a:xfrm flipH="1">
              <a:off x="876" y="2256"/>
              <a:ext cx="9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it-IT"/>
            </a:p>
          </p:txBody>
        </p:sp>
        <p:sp>
          <p:nvSpPr>
            <p:cNvPr id="440329" name="Text Box 9"/>
            <p:cNvSpPr txBox="1">
              <a:spLocks noChangeArrowheads="1"/>
            </p:cNvSpPr>
            <p:nvPr/>
          </p:nvSpPr>
          <p:spPr bwMode="auto">
            <a:xfrm>
              <a:off x="1260" y="2002"/>
              <a:ext cx="201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>
                <a:lnSpc>
                  <a:spcPct val="90000"/>
                </a:lnSpc>
                <a:spcBef>
                  <a:spcPct val="30000"/>
                </a:spcBef>
                <a:buClr>
                  <a:schemeClr val="hlink"/>
                </a:buClr>
                <a:buSzPct val="70000"/>
                <a:buFont typeface="Wingdings" charset="0"/>
                <a:buNone/>
              </a:pPr>
              <a:r>
                <a:rPr lang="en-GB" sz="2400" i="1">
                  <a:latin typeface="Times New Roman" charset="0"/>
                </a:rPr>
                <a:t>x</a:t>
              </a:r>
              <a:endParaRPr lang="en-GB" sz="2000">
                <a:solidFill>
                  <a:srgbClr val="0000FF"/>
                </a:solidFill>
              </a:endParaRPr>
            </a:p>
          </p:txBody>
        </p:sp>
      </p:grpSp>
      <p:pic>
        <p:nvPicPr>
          <p:cNvPr id="440331" name="Picture 11"/>
          <p:cNvPicPr>
            <a:picLocks noChangeAspect="1" noChangeArrowheads="1"/>
          </p:cNvPicPr>
          <p:nvPr>
            <p:ph sz="half" idx="4294967295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86325" y="1911887"/>
            <a:ext cx="4038600" cy="425450"/>
          </a:xfrm>
          <a:noFill/>
          <a:ln/>
        </p:spPr>
      </p:pic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9024"/>
            <a:ext cx="8229600" cy="1143000"/>
          </a:xfrm>
        </p:spPr>
        <p:txBody>
          <a:bodyPr/>
          <a:lstStyle/>
          <a:p>
            <a:r>
              <a:rPr lang="it-IT" sz="3200" b="1" i="1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Camere a deriva</a:t>
            </a:r>
          </a:p>
        </p:txBody>
      </p:sp>
    </p:spTree>
    <p:extLst>
      <p:ext uri="{BB962C8B-B14F-4D97-AF65-F5344CB8AC3E}">
        <p14:creationId xmlns:p14="http://schemas.microsoft.com/office/powerpoint/2010/main" val="1596348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Rivelatori di Particelle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FADF6-6D8D-1649-9469-0FAF5A47F9E2}" type="slidenum">
              <a:rPr lang="en-US"/>
              <a:pPr/>
              <a:t>44</a:t>
            </a:fld>
            <a:endParaRPr lang="en-US"/>
          </a:p>
        </p:txBody>
      </p:sp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b="1" i="1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Camere a deriva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Clr>
                <a:srgbClr val="0066FF"/>
              </a:buClr>
              <a:buFont typeface="Wingdings" charset="0"/>
              <a:buNone/>
            </a:pPr>
            <a:r>
              <a:rPr lang="it-IT" sz="2400"/>
              <a:t>Vantaggi di una camera a deriva rispetto ad una MWPC:</a:t>
            </a:r>
          </a:p>
          <a:p>
            <a:pPr marL="0" indent="0">
              <a:lnSpc>
                <a:spcPct val="90000"/>
              </a:lnSpc>
              <a:buClr>
                <a:srgbClr val="0066FF"/>
              </a:buClr>
              <a:buFont typeface="Wingdings" charset="0"/>
              <a:buNone/>
            </a:pPr>
            <a:endParaRPr lang="it-IT" sz="2400"/>
          </a:p>
          <a:p>
            <a:pPr marL="628650" lvl="1" indent="-449263">
              <a:lnSpc>
                <a:spcPct val="90000"/>
              </a:lnSpc>
              <a:buClr>
                <a:srgbClr val="0066FF"/>
              </a:buClr>
              <a:buFont typeface="Wingdings" charset="0"/>
              <a:buChar char="v"/>
            </a:pPr>
            <a:r>
              <a:rPr lang="it-IT" sz="2000">
                <a:solidFill>
                  <a:srgbClr val="0066FF"/>
                </a:solidFill>
              </a:rPr>
              <a:t>più facile da costruire da un punto di vista meccanico (fili più lontani </a:t>
            </a:r>
            <a:r>
              <a:rPr lang="it-IT" sz="2000">
                <a:solidFill>
                  <a:srgbClr val="0066FF"/>
                </a:solidFill>
                <a:sym typeface="Wingdings" charset="0"/>
              </a:rPr>
              <a:t> minori le forze elettrostatiche)</a:t>
            </a:r>
          </a:p>
          <a:p>
            <a:pPr marL="628650" lvl="1" indent="-449263">
              <a:lnSpc>
                <a:spcPct val="90000"/>
              </a:lnSpc>
              <a:buClr>
                <a:srgbClr val="0066FF"/>
              </a:buClr>
              <a:buFont typeface="Wingdings" charset="0"/>
              <a:buChar char="v"/>
            </a:pPr>
            <a:r>
              <a:rPr lang="it-IT" sz="2000">
                <a:solidFill>
                  <a:srgbClr val="0066FF"/>
                </a:solidFill>
                <a:sym typeface="Wingdings" charset="0"/>
              </a:rPr>
              <a:t>meno fili  meno elettronica (anche se più costosa)</a:t>
            </a:r>
          </a:p>
          <a:p>
            <a:pPr marL="628650" lvl="1" indent="-449263">
              <a:lnSpc>
                <a:spcPct val="90000"/>
              </a:lnSpc>
              <a:buClr>
                <a:srgbClr val="0066FF"/>
              </a:buClr>
              <a:buFont typeface="Wingdings" charset="0"/>
              <a:buChar char="v"/>
            </a:pPr>
            <a:r>
              <a:rPr lang="it-IT" sz="2000">
                <a:solidFill>
                  <a:srgbClr val="0066FF"/>
                </a:solidFill>
                <a:sym typeface="Wingdings" charset="0"/>
              </a:rPr>
              <a:t>migliore precisione (non più limitata alla distanza dei fili /(12)</a:t>
            </a:r>
            <a:r>
              <a:rPr lang="it-IT" sz="2000" baseline="30000">
                <a:solidFill>
                  <a:srgbClr val="0066FF"/>
                </a:solidFill>
                <a:sym typeface="Wingdings" charset="0"/>
              </a:rPr>
              <a:t>1/2</a:t>
            </a:r>
            <a:r>
              <a:rPr lang="it-IT" sz="2000">
                <a:solidFill>
                  <a:srgbClr val="0066FF"/>
                </a:solidFill>
                <a:sym typeface="Wingdings" charset="0"/>
              </a:rPr>
              <a:t>.</a:t>
            </a:r>
          </a:p>
          <a:p>
            <a:pPr marL="628650" lvl="1" indent="-449263">
              <a:lnSpc>
                <a:spcPct val="90000"/>
              </a:lnSpc>
              <a:buClr>
                <a:srgbClr val="0066FF"/>
              </a:buClr>
              <a:buFont typeface="Wingdings" charset="0"/>
              <a:buNone/>
            </a:pPr>
            <a:endParaRPr lang="it-IT" sz="2000"/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it-IT" sz="2400"/>
              <a:t>I parametri fondamentali sono: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it-IT" sz="2400"/>
          </a:p>
          <a:p>
            <a:pPr marL="628650" lvl="1" indent="-449263">
              <a:lnSpc>
                <a:spcPct val="90000"/>
              </a:lnSpc>
              <a:buClr>
                <a:srgbClr val="0066FF"/>
              </a:buClr>
              <a:buFont typeface="Wingdings" charset="0"/>
              <a:buChar char="§"/>
            </a:pPr>
            <a:r>
              <a:rPr lang="it-IT" sz="2000">
                <a:solidFill>
                  <a:srgbClr val="0066FF"/>
                </a:solidFill>
              </a:rPr>
              <a:t>diffusione (buono se piccola)</a:t>
            </a:r>
          </a:p>
          <a:p>
            <a:pPr marL="628650" lvl="1" indent="-449263">
              <a:lnSpc>
                <a:spcPct val="90000"/>
              </a:lnSpc>
              <a:buClr>
                <a:srgbClr val="0066FF"/>
              </a:buClr>
              <a:buFont typeface="Wingdings" charset="0"/>
              <a:buChar char="§"/>
            </a:pPr>
            <a:r>
              <a:rPr lang="it-IT" sz="2000">
                <a:solidFill>
                  <a:srgbClr val="0066FF"/>
                </a:solidFill>
              </a:rPr>
              <a:t>velocità di deriva (ottimo se costante). </a:t>
            </a:r>
            <a:r>
              <a:rPr lang="it-IT" sz="2000">
                <a:solidFill>
                  <a:srgbClr val="CC0099"/>
                </a:solidFill>
              </a:rPr>
              <a:t>Tipiche velocità di deriva</a:t>
            </a:r>
            <a:r>
              <a:rPr lang="it-IT" sz="2000">
                <a:solidFill>
                  <a:schemeClr val="hlink"/>
                </a:solidFill>
              </a:rPr>
              <a:t> (</a:t>
            </a:r>
            <a:r>
              <a:rPr lang="it-IT" sz="2000">
                <a:solidFill>
                  <a:srgbClr val="33CC33"/>
                </a:solidFill>
              </a:rPr>
              <a:t>con argon-isobutano nelle proporzioni 75%-25% e campi elettrici E~700-800V/cm</a:t>
            </a:r>
            <a:r>
              <a:rPr lang="it-IT" sz="2000">
                <a:solidFill>
                  <a:schemeClr val="hlink"/>
                </a:solidFill>
              </a:rPr>
              <a:t>) </a:t>
            </a:r>
            <a:r>
              <a:rPr lang="it-IT" sz="2000">
                <a:solidFill>
                  <a:srgbClr val="CC0099"/>
                </a:solidFill>
              </a:rPr>
              <a:t>~50 mm/</a:t>
            </a:r>
            <a:r>
              <a:rPr lang="it-IT" sz="2000">
                <a:solidFill>
                  <a:srgbClr val="CC0099"/>
                </a:solidFill>
                <a:latin typeface="Symbol" charset="0"/>
              </a:rPr>
              <a:t>m</a:t>
            </a:r>
            <a:r>
              <a:rPr lang="it-IT" sz="2000">
                <a:solidFill>
                  <a:srgbClr val="CC0099"/>
                </a:solidFill>
              </a:rPr>
              <a:t>s.</a:t>
            </a:r>
            <a:endParaRPr lang="it-IT" sz="240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006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0"/>
            <a:ext cx="555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958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0"/>
            <a:ext cx="56901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461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0"/>
            <a:ext cx="53018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75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0"/>
            <a:ext cx="9106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834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0"/>
            <a:ext cx="9098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771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" y="0"/>
            <a:ext cx="8947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27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0"/>
            <a:ext cx="9144000" cy="664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899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571500"/>
            <a:ext cx="86106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1007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100"/>
            <a:ext cx="9144000" cy="652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966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1800"/>
            <a:ext cx="9144000" cy="59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0654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431800"/>
            <a:ext cx="8623300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805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800"/>
            <a:ext cx="9144000" cy="649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396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81000"/>
            <a:ext cx="85979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5696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329</Words>
  <Application>Microsoft Macintosh PowerPoint</Application>
  <PresentationFormat>Presentazione su schermo (4:3)</PresentationFormat>
  <Paragraphs>54</Paragraphs>
  <Slides>57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57</vt:i4>
      </vt:variant>
    </vt:vector>
  </HeadingPairs>
  <TitlesOfParts>
    <vt:vector size="61" baseType="lpstr">
      <vt:lpstr>Tema di Office</vt:lpstr>
      <vt:lpstr>Struttura predefinita</vt:lpstr>
      <vt:lpstr>Micrografx Designer 7 Drawing</vt:lpstr>
      <vt:lpstr>Microsoft Equation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Alcune Derivate dalle MWPC</vt:lpstr>
      <vt:lpstr> Alcune Derivate dalle MWPC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Camere a deriva</vt:lpstr>
      <vt:lpstr>Camere a deriva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Giancarlo Barbarino</dc:creator>
  <cp:lastModifiedBy>Giancarlo Barbarino</cp:lastModifiedBy>
  <cp:revision>37</cp:revision>
  <dcterms:created xsi:type="dcterms:W3CDTF">2014-05-28T13:40:16Z</dcterms:created>
  <dcterms:modified xsi:type="dcterms:W3CDTF">2015-03-13T16:48:02Z</dcterms:modified>
</cp:coreProperties>
</file>