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4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110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A2FF4-5B1B-0E48-A79F-B68DD0CDB45E}" type="datetimeFigureOut">
              <a:t>04/04/13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D2FCA-346D-6E41-9559-E7B8725DD672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0671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0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>
              <a:ea typeface="ＭＳ Ｐゴシック" charset="0"/>
              <a:cs typeface="ＭＳ Ｐゴシック" charset="0"/>
            </a:endParaRPr>
          </a:p>
        </p:txBody>
      </p:sp>
      <p:sp>
        <p:nvSpPr>
          <p:cNvPr id="4813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4E0F1B-2979-B247-A232-E2B4AD2E30EA}" type="slidenum">
              <a:rPr lang="en-US" sz="1200"/>
              <a:pPr eaLnBrk="1" hangingPunct="1"/>
              <a:t>14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D6922-B560-CD4E-9B92-7DD90A9D7F9C}" type="slidenum">
              <a:rPr lang="it-IT"/>
              <a:pPr/>
              <a:t>16</a:t>
            </a:fld>
            <a:endParaRPr lang="it-IT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Aggiungere GRB nuovo laboratorio cosmico per lo studio della fisica nucleare e fondamentale. Energia emessa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7199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212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20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9472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8124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88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19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6948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81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8150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9A940D2-A7B0-1C49-9DA3-B1AAE6CDAC4F}" type="slidenum">
              <a:rPr lang="it-IT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77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BA911-291B-BA46-BE13-96E1C6B65C76}" type="datetimeFigureOut">
              <a:t>04/04/13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30CD6-97ED-474F-B2A8-52B519B06329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18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63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186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7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6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8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25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78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3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"/>
            <a:ext cx="8839200" cy="66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15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61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2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0"/>
            <a:ext cx="9011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85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0"/>
            <a:ext cx="8994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99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73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1" y="-4019"/>
            <a:ext cx="5130800" cy="687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22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Verdana" charset="0"/>
                <a:ea typeface="ＭＳ Ｐゴシック" charset="0"/>
                <a:cs typeface="Verdana" charset="0"/>
              </a:rPr>
              <a:t>Active Galactic Nuclei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3506788" y="3886200"/>
            <a:ext cx="5561012" cy="3200400"/>
          </a:xfrm>
        </p:spPr>
        <p:txBody>
          <a:bodyPr/>
          <a:lstStyle/>
          <a:p>
            <a:r>
              <a:rPr lang="en-US" sz="1800">
                <a:latin typeface="Verdana" charset="0"/>
                <a:ea typeface="ＭＳ Ｐゴシック" charset="0"/>
              </a:rPr>
              <a:t>Most numerous Fermi sources</a:t>
            </a:r>
          </a:p>
          <a:p>
            <a:r>
              <a:rPr lang="en-US" sz="1800">
                <a:latin typeface="Verdana" charset="0"/>
                <a:ea typeface="ＭＳ Ｐゴシック" charset="0"/>
              </a:rPr>
              <a:t>Highly variable</a:t>
            </a:r>
          </a:p>
          <a:p>
            <a:pPr lvl="1"/>
            <a:r>
              <a:rPr lang="en-US" sz="1800">
                <a:latin typeface="Verdana" charset="0"/>
                <a:ea typeface="ＭＳ Ｐゴシック" charset="0"/>
              </a:rPr>
              <a:t>Modeling needs multi-</a:t>
            </a:r>
            <a:r>
              <a:rPr lang="en-US" sz="1800">
                <a:latin typeface="Symbol" charset="0"/>
                <a:ea typeface="ＭＳ Ｐゴシック" charset="0"/>
              </a:rPr>
              <a:t>l</a:t>
            </a:r>
            <a:r>
              <a:rPr lang="en-US" sz="1800">
                <a:latin typeface="Verdana" charset="0"/>
                <a:ea typeface="ＭＳ Ｐゴシック" charset="0"/>
              </a:rPr>
              <a:t> campaigns</a:t>
            </a:r>
          </a:p>
          <a:p>
            <a:r>
              <a:rPr lang="en-US" sz="1800">
                <a:latin typeface="Verdana" charset="0"/>
                <a:ea typeface="ＭＳ Ｐゴシック" charset="0"/>
              </a:rPr>
              <a:t>Simple Self-Synchrotron Compton not adequate to explain variety of AGNs</a:t>
            </a:r>
          </a:p>
          <a:p>
            <a:r>
              <a:rPr lang="en-US" sz="1800">
                <a:latin typeface="Verdana" charset="0"/>
                <a:ea typeface="ＭＳ Ｐゴシック" charset="0"/>
              </a:rPr>
              <a:t>Fundamental physics laboratories</a:t>
            </a:r>
          </a:p>
          <a:p>
            <a:pPr lvl="1"/>
            <a:r>
              <a:rPr lang="en-US" sz="1800">
                <a:latin typeface="Verdana" charset="0"/>
                <a:ea typeface="ＭＳ Ｐゴシック" charset="0"/>
              </a:rPr>
              <a:t>opacity of the Universe (EBL)</a:t>
            </a:r>
          </a:p>
          <a:p>
            <a:pPr lvl="1"/>
            <a:r>
              <a:rPr lang="en-US" sz="1800">
                <a:latin typeface="Verdana" charset="0"/>
                <a:ea typeface="ＭＳ Ｐゴシック" charset="0"/>
              </a:rPr>
              <a:t> axion searches</a:t>
            </a:r>
          </a:p>
          <a:p>
            <a:pPr lvl="1"/>
            <a:r>
              <a:rPr lang="en-US" sz="1800">
                <a:latin typeface="Verdana" charset="0"/>
                <a:ea typeface="ＭＳ Ｐゴシック" charset="0"/>
              </a:rPr>
              <a:t>IGMF constraints (pair halo)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7108" name="Date Placeholder 4"/>
          <p:cNvSpPr>
            <a:spLocks noGrp="1"/>
          </p:cNvSpPr>
          <p:nvPr>
            <p:ph type="dt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200">
              <a:solidFill>
                <a:srgbClr val="3333CC"/>
              </a:solidFill>
              <a:latin typeface="Verdana" charset="0"/>
              <a:cs typeface="Verdana" charset="0"/>
            </a:endParaRPr>
          </a:p>
        </p:txBody>
      </p:sp>
      <p:sp>
        <p:nvSpPr>
          <p:cNvPr id="4710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19F4EB6-7A19-DF42-89F3-C00CBE394223}" type="slidenum">
              <a:rPr lang="en-US" sz="1200">
                <a:solidFill>
                  <a:srgbClr val="3333CC"/>
                </a:solidFill>
                <a:latin typeface="Verdana" charset="0"/>
              </a:rPr>
              <a:pPr eaLnBrk="1" hangingPunct="1"/>
              <a:t>14</a:t>
            </a:fld>
            <a:endParaRPr lang="en-US" sz="1200">
              <a:solidFill>
                <a:srgbClr val="3333CC"/>
              </a:solidFill>
              <a:latin typeface="Verdana" charset="0"/>
            </a:endParaRPr>
          </a:p>
        </p:txBody>
      </p:sp>
      <p:pic>
        <p:nvPicPr>
          <p:cNvPr id="47110" name="Immagine 1" descr="Schermata 2011-05-04 a 14.36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68863"/>
            <a:ext cx="2879725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Immagine 2" descr="Schermata 2011-05-04 a 10.51.1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5213"/>
            <a:ext cx="2881313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Immagine 3" descr="Schermata 2011-05-04 a 14.36.5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05125"/>
            <a:ext cx="28797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9" descr="daily_anim_exactdates_labels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985838"/>
            <a:ext cx="5637213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29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7000"/>
            <a:ext cx="82169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92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6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44450"/>
            <a:ext cx="8713788" cy="633413"/>
          </a:xfrm>
        </p:spPr>
        <p:txBody>
          <a:bodyPr/>
          <a:lstStyle/>
          <a:p>
            <a:r>
              <a:rPr lang="it-IT" sz="3200">
                <a:solidFill>
                  <a:srgbClr val="FF0000"/>
                </a:solidFill>
              </a:rPr>
              <a:t>Gamma Ray</a:t>
            </a:r>
            <a:r>
              <a:rPr lang="it-IT" sz="3200"/>
              <a:t> burst dal cosmo</a:t>
            </a:r>
          </a:p>
        </p:txBody>
      </p:sp>
      <p:sp>
        <p:nvSpPr>
          <p:cNvPr id="136198" name="Text Box 6"/>
          <p:cNvSpPr txBox="1">
            <a:spLocks noChangeArrowheads="1"/>
          </p:cNvSpPr>
          <p:nvPr/>
        </p:nvSpPr>
        <p:spPr bwMode="auto">
          <a:xfrm>
            <a:off x="158750" y="712788"/>
            <a:ext cx="8651875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-Intensa </a:t>
            </a:r>
            <a:r>
              <a:rPr lang="it-IT">
                <a:solidFill>
                  <a:srgbClr val="FF0000"/>
                </a:solidFill>
              </a:rPr>
              <a:t>radiazione gamma</a:t>
            </a:r>
            <a:r>
              <a:rPr lang="it-IT"/>
              <a:t> di durata variabile </a:t>
            </a:r>
            <a:r>
              <a:rPr lang="it-IT">
                <a:solidFill>
                  <a:srgbClr val="FF0000"/>
                </a:solidFill>
              </a:rPr>
              <a:t>msec-100 sec</a:t>
            </a:r>
            <a:r>
              <a:rPr lang="it-IT"/>
              <a:t> mai nello stesso punto</a:t>
            </a:r>
          </a:p>
          <a:p>
            <a:r>
              <a:rPr lang="it-IT"/>
              <a:t>-presenza di </a:t>
            </a:r>
            <a:r>
              <a:rPr lang="it-IT">
                <a:solidFill>
                  <a:srgbClr val="FF0000"/>
                </a:solidFill>
              </a:rPr>
              <a:t>afterglow nell</a:t>
            </a:r>
            <a:r>
              <a:rPr lang="ja-JP" altLang="it-IT">
                <a:solidFill>
                  <a:srgbClr val="FF0000"/>
                </a:solidFill>
                <a:latin typeface="Arial"/>
              </a:rPr>
              <a:t>’</a:t>
            </a:r>
            <a:r>
              <a:rPr lang="it-IT">
                <a:solidFill>
                  <a:srgbClr val="FF0000"/>
                </a:solidFill>
              </a:rPr>
              <a:t>ottico, X-ray, radio</a:t>
            </a:r>
            <a:r>
              <a:rPr lang="it-IT"/>
              <a:t> dopo ore-settimane.</a:t>
            </a:r>
          </a:p>
          <a:p>
            <a:r>
              <a:rPr lang="it-IT"/>
              <a:t>-la maggior parte dei GRB durano 2-10 sec e presentano afterglow.</a:t>
            </a:r>
          </a:p>
        </p:txBody>
      </p:sp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2346325" y="1700213"/>
            <a:ext cx="4632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2400" b="1"/>
              <a:t>Fenomeni che originano i </a:t>
            </a:r>
            <a:r>
              <a:rPr lang="it-IT" sz="2400" b="1">
                <a:solidFill>
                  <a:srgbClr val="FF0000"/>
                </a:solidFill>
              </a:rPr>
              <a:t>GRB</a:t>
            </a:r>
          </a:p>
        </p:txBody>
      </p:sp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277813" y="2349500"/>
            <a:ext cx="8397875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-</a:t>
            </a:r>
            <a:r>
              <a:rPr lang="it-IT">
                <a:solidFill>
                  <a:srgbClr val="FF0000"/>
                </a:solidFill>
              </a:rPr>
              <a:t>Collisione di due stelle di neutroni</a:t>
            </a:r>
            <a:r>
              <a:rPr lang="it-IT"/>
              <a:t> o buchi neri (GRB di breve durata &lt; 2 sec.)</a:t>
            </a:r>
          </a:p>
          <a:p>
            <a:r>
              <a:rPr lang="it-IT"/>
              <a:t>-Fusione di un buco nero ed una stella di neutroni</a:t>
            </a:r>
          </a:p>
          <a:p>
            <a:r>
              <a:rPr lang="it-IT"/>
              <a:t>-</a:t>
            </a:r>
            <a:r>
              <a:rPr lang="it-IT">
                <a:solidFill>
                  <a:srgbClr val="FF0000"/>
                </a:solidFill>
              </a:rPr>
              <a:t>Studi di afterglow nell</a:t>
            </a:r>
            <a:r>
              <a:rPr lang="ja-JP" altLang="it-IT">
                <a:solidFill>
                  <a:srgbClr val="FF0000"/>
                </a:solidFill>
                <a:latin typeface="Arial"/>
              </a:rPr>
              <a:t>’</a:t>
            </a:r>
            <a:r>
              <a:rPr lang="it-IT">
                <a:solidFill>
                  <a:srgbClr val="FF0000"/>
                </a:solidFill>
              </a:rPr>
              <a:t>X</a:t>
            </a:r>
            <a:r>
              <a:rPr lang="it-IT"/>
              <a:t> per capire l</a:t>
            </a:r>
            <a:r>
              <a:rPr lang="ja-JP" altLang="it-IT">
                <a:latin typeface="Arial"/>
              </a:rPr>
              <a:t>’</a:t>
            </a:r>
            <a:r>
              <a:rPr lang="it-IT"/>
              <a:t>origine sulla base dell</a:t>
            </a:r>
            <a:r>
              <a:rPr lang="ja-JP" altLang="it-IT">
                <a:latin typeface="Arial"/>
              </a:rPr>
              <a:t>’</a:t>
            </a:r>
            <a:r>
              <a:rPr lang="it-IT"/>
              <a:t>assorbimento o meno.</a:t>
            </a:r>
          </a:p>
          <a:p>
            <a:r>
              <a:rPr lang="it-IT"/>
              <a:t>-</a:t>
            </a:r>
            <a:r>
              <a:rPr lang="it-IT">
                <a:solidFill>
                  <a:srgbClr val="FF0000"/>
                </a:solidFill>
              </a:rPr>
              <a:t>Nuovi fenomeni?</a:t>
            </a:r>
          </a:p>
        </p:txBody>
      </p:sp>
      <p:sp>
        <p:nvSpPr>
          <p:cNvPr id="136201" name="Text Box 9"/>
          <p:cNvSpPr txBox="1">
            <a:spLocks noChangeArrowheads="1"/>
          </p:cNvSpPr>
          <p:nvPr/>
        </p:nvSpPr>
        <p:spPr bwMode="auto">
          <a:xfrm>
            <a:off x="477838" y="3860800"/>
            <a:ext cx="8054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GRB: energia &gt; 100 volte Supernova e 10</a:t>
            </a:r>
            <a:r>
              <a:rPr lang="it-IT" baseline="30000"/>
              <a:t>11</a:t>
            </a:r>
            <a:r>
              <a:rPr lang="it-IT"/>
              <a:t> volte energia del Sole in un anno.</a:t>
            </a:r>
          </a:p>
        </p:txBody>
      </p:sp>
      <p:sp>
        <p:nvSpPr>
          <p:cNvPr id="136202" name="Text Box 10"/>
          <p:cNvSpPr txBox="1">
            <a:spLocks noChangeArrowheads="1"/>
          </p:cNvSpPr>
          <p:nvPr/>
        </p:nvSpPr>
        <p:spPr bwMode="auto">
          <a:xfrm>
            <a:off x="715963" y="4724400"/>
            <a:ext cx="7550150" cy="15525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2400" b="1"/>
              <a:t>Circa uno al giorno con energia stimata di 10 </a:t>
            </a:r>
            <a:r>
              <a:rPr lang="it-IT" sz="2400" b="1" baseline="30000"/>
              <a:t>52</a:t>
            </a:r>
            <a:r>
              <a:rPr lang="it-IT" sz="2400" b="1"/>
              <a:t> erg</a:t>
            </a:r>
          </a:p>
          <a:p>
            <a:pPr algn="ctr"/>
            <a:r>
              <a:rPr lang="it-IT" sz="2400" b="1"/>
              <a:t>In pochi sec</a:t>
            </a:r>
          </a:p>
          <a:p>
            <a:pPr algn="ctr"/>
            <a:r>
              <a:rPr lang="it-IT" sz="2400" b="1"/>
              <a:t>=</a:t>
            </a:r>
          </a:p>
          <a:p>
            <a:pPr algn="ctr"/>
            <a:r>
              <a:rPr lang="it-IT" sz="2400" b="1"/>
              <a:t>sole 3000 miliardi di anno o galassia in 100 anni</a:t>
            </a:r>
          </a:p>
        </p:txBody>
      </p:sp>
    </p:spTree>
    <p:extLst>
      <p:ext uri="{BB962C8B-B14F-4D97-AF65-F5344CB8AC3E}">
        <p14:creationId xmlns:p14="http://schemas.microsoft.com/office/powerpoint/2010/main" val="235720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GRB History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1295400"/>
            <a:ext cx="4876800" cy="1447800"/>
          </a:xfrm>
        </p:spPr>
        <p:txBody>
          <a:bodyPr/>
          <a:lstStyle/>
          <a:p>
            <a:r>
              <a:rPr lang="it-IT" sz="2800"/>
              <a:t>Vela satellites discovery (1967 - 1973)</a:t>
            </a:r>
          </a:p>
        </p:txBody>
      </p:sp>
      <p:pic>
        <p:nvPicPr>
          <p:cNvPr id="2068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3175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73300"/>
            <a:ext cx="4953000" cy="396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199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 descr="grb_970228_s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562600" cy="329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0883" name="Picture 3" descr="grb_970228_h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90800"/>
            <a:ext cx="2957513" cy="29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1808163" y="152400"/>
            <a:ext cx="5410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4400" b="1">
                <a:solidFill>
                  <a:schemeClr val="hlink"/>
                </a:solidFill>
              </a:rPr>
              <a:t>GRB 970228</a:t>
            </a:r>
          </a:p>
        </p:txBody>
      </p:sp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838200" y="39624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tx2"/>
                </a:solidFill>
                <a:latin typeface="Times New Roman" charset="0"/>
              </a:rPr>
              <a:t>28 Feb</a:t>
            </a:r>
          </a:p>
        </p:txBody>
      </p:sp>
      <p:sp>
        <p:nvSpPr>
          <p:cNvPr id="250886" name="Text Box 6"/>
          <p:cNvSpPr txBox="1">
            <a:spLocks noChangeArrowheads="1"/>
          </p:cNvSpPr>
          <p:nvPr/>
        </p:nvSpPr>
        <p:spPr bwMode="auto">
          <a:xfrm>
            <a:off x="3352800" y="39624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tx2"/>
                </a:solidFill>
                <a:latin typeface="Times New Roman" charset="0"/>
              </a:rPr>
              <a:t>3 Mar</a:t>
            </a:r>
          </a:p>
        </p:txBody>
      </p:sp>
      <p:sp>
        <p:nvSpPr>
          <p:cNvPr id="250887" name="Line 7"/>
          <p:cNvSpPr>
            <a:spLocks noChangeShapeType="1"/>
          </p:cNvSpPr>
          <p:nvPr/>
        </p:nvSpPr>
        <p:spPr bwMode="auto">
          <a:xfrm flipH="1">
            <a:off x="2438400" y="4267200"/>
            <a:ext cx="228600" cy="533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50888" name="Text Box 8"/>
          <p:cNvSpPr txBox="1">
            <a:spLocks noChangeArrowheads="1"/>
          </p:cNvSpPr>
          <p:nvPr/>
        </p:nvSpPr>
        <p:spPr bwMode="auto">
          <a:xfrm>
            <a:off x="838200" y="4800600"/>
            <a:ext cx="4114800" cy="6604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tx2"/>
                </a:solidFill>
              </a:rPr>
              <a:t>Immagini dell</a:t>
            </a:r>
            <a:r>
              <a:rPr lang="ja-JP" altLang="it-IT" b="1">
                <a:solidFill>
                  <a:schemeClr val="tx2"/>
                </a:solidFill>
                <a:latin typeface="Arial"/>
              </a:rPr>
              <a:t>’</a:t>
            </a:r>
            <a:r>
              <a:rPr lang="it-IT" b="1">
                <a:solidFill>
                  <a:schemeClr val="tx2"/>
                </a:solidFill>
              </a:rPr>
              <a:t>emissione in raggi X riprese da Beppo Sax</a:t>
            </a:r>
          </a:p>
        </p:txBody>
      </p:sp>
      <p:sp>
        <p:nvSpPr>
          <p:cNvPr id="250889" name="Line 9"/>
          <p:cNvSpPr>
            <a:spLocks noChangeShapeType="1"/>
          </p:cNvSpPr>
          <p:nvPr/>
        </p:nvSpPr>
        <p:spPr bwMode="auto">
          <a:xfrm flipV="1">
            <a:off x="7391400" y="2286000"/>
            <a:ext cx="76200" cy="304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50890" name="Text Box 10"/>
          <p:cNvSpPr txBox="1">
            <a:spLocks noChangeArrowheads="1"/>
          </p:cNvSpPr>
          <p:nvPr/>
        </p:nvSpPr>
        <p:spPr bwMode="auto">
          <a:xfrm>
            <a:off x="6227763" y="1052513"/>
            <a:ext cx="2590800" cy="12096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tx2"/>
                </a:solidFill>
              </a:rPr>
              <a:t>Prima controparte ottica del GRB ripresa dall</a:t>
            </a:r>
            <a:r>
              <a:rPr lang="ja-JP" altLang="it-IT" b="1">
                <a:solidFill>
                  <a:schemeClr val="tx2"/>
                </a:solidFill>
                <a:latin typeface="Arial"/>
              </a:rPr>
              <a:t>’</a:t>
            </a:r>
            <a:r>
              <a:rPr lang="it-IT" b="1">
                <a:solidFill>
                  <a:schemeClr val="tx2"/>
                </a:solidFill>
              </a:rPr>
              <a:t> Hubble Space Telescope</a:t>
            </a:r>
          </a:p>
        </p:txBody>
      </p:sp>
      <p:sp>
        <p:nvSpPr>
          <p:cNvPr id="250891" name="Text Box 11"/>
          <p:cNvSpPr txBox="1">
            <a:spLocks noChangeArrowheads="1"/>
          </p:cNvSpPr>
          <p:nvPr/>
        </p:nvSpPr>
        <p:spPr bwMode="auto">
          <a:xfrm>
            <a:off x="457200" y="6019800"/>
            <a:ext cx="822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rgbClr val="0000CC"/>
                </a:solidFill>
              </a:rPr>
              <a:t>Di tutti i Burst osservati quasi tutti hanno l</a:t>
            </a:r>
            <a:r>
              <a:rPr lang="ja-JP" altLang="it-IT" b="1">
                <a:solidFill>
                  <a:srgbClr val="0000CC"/>
                </a:solidFill>
                <a:latin typeface="Arial"/>
              </a:rPr>
              <a:t>’</a:t>
            </a:r>
            <a:r>
              <a:rPr lang="it-IT" b="1">
                <a:solidFill>
                  <a:srgbClr val="0000CC"/>
                </a:solidFill>
              </a:rPr>
              <a:t>afterglow nella banda X, il 50% anche nella banda ottica, nell</a:t>
            </a:r>
            <a:r>
              <a:rPr lang="ja-JP" altLang="it-IT" b="1">
                <a:solidFill>
                  <a:srgbClr val="0000CC"/>
                </a:solidFill>
                <a:latin typeface="Arial"/>
              </a:rPr>
              <a:t>’</a:t>
            </a:r>
            <a:r>
              <a:rPr lang="it-IT" b="1">
                <a:solidFill>
                  <a:srgbClr val="0000CC"/>
                </a:solidFill>
              </a:rPr>
              <a:t>infrarosso e radio</a:t>
            </a:r>
          </a:p>
        </p:txBody>
      </p:sp>
    </p:spTree>
    <p:extLst>
      <p:ext uri="{BB962C8B-B14F-4D97-AF65-F5344CB8AC3E}">
        <p14:creationId xmlns:p14="http://schemas.microsoft.com/office/powerpoint/2010/main" val="265628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4" grpId="0"/>
      <p:bldP spid="250885" grpId="0"/>
      <p:bldP spid="250886" grpId="0"/>
      <p:bldP spid="250887" grpId="0" animBg="1"/>
      <p:bldP spid="250888" grpId="0" animBg="1"/>
      <p:bldP spid="250889" grpId="0" animBg="1"/>
      <p:bldP spid="250890" grpId="0" animBg="1"/>
      <p:bldP spid="2508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-26988"/>
            <a:ext cx="7772400" cy="990601"/>
          </a:xfrm>
        </p:spPr>
        <p:txBody>
          <a:bodyPr/>
          <a:lstStyle/>
          <a:p>
            <a:r>
              <a:rPr lang="it-IT" sz="4800" b="1">
                <a:effectLst>
                  <a:outerShdw blurRad="38100" dist="38100" dir="2700000" algn="tl">
                    <a:srgbClr val="DDDDDD"/>
                  </a:outerShdw>
                </a:effectLst>
              </a:rPr>
              <a:t>L</a:t>
            </a:r>
            <a:r>
              <a:rPr lang="ja-JP" altLang="it-IT" sz="4800" b="1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</a:rPr>
              <a:t>’</a:t>
            </a:r>
            <a:r>
              <a:rPr lang="it-IT" sz="4800" b="1">
                <a:effectLst>
                  <a:outerShdw blurRad="38100" dist="38100" dir="2700000" algn="tl">
                    <a:srgbClr val="DDDDDD"/>
                  </a:outerShdw>
                </a:effectLst>
              </a:rPr>
              <a:t>afterglow</a:t>
            </a:r>
            <a:endParaRPr lang="it-IT" sz="8000" b="1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249860" name="Picture 4" descr="grb970228_s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719138"/>
            <a:ext cx="6643687" cy="611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61" name="Line 5"/>
          <p:cNvSpPr>
            <a:spLocks noChangeShapeType="1"/>
          </p:cNvSpPr>
          <p:nvPr/>
        </p:nvSpPr>
        <p:spPr bwMode="auto">
          <a:xfrm flipH="1">
            <a:off x="3529013" y="1925638"/>
            <a:ext cx="304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249862" name="Text Box 6"/>
          <p:cNvSpPr txBox="1">
            <a:spLocks noChangeArrowheads="1"/>
          </p:cNvSpPr>
          <p:nvPr/>
        </p:nvSpPr>
        <p:spPr bwMode="auto">
          <a:xfrm>
            <a:off x="2771775" y="1773238"/>
            <a:ext cx="762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hlink"/>
                </a:solidFill>
                <a:latin typeface="Times New Roman" charset="0"/>
              </a:rPr>
              <a:t>GRB</a:t>
            </a:r>
          </a:p>
        </p:txBody>
      </p:sp>
      <p:sp>
        <p:nvSpPr>
          <p:cNvPr id="249863" name="Line 7"/>
          <p:cNvSpPr>
            <a:spLocks noChangeShapeType="1"/>
          </p:cNvSpPr>
          <p:nvPr/>
        </p:nvSpPr>
        <p:spPr bwMode="auto">
          <a:xfrm flipV="1">
            <a:off x="5584825" y="2149475"/>
            <a:ext cx="304800" cy="1524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249864" name="Text Box 8"/>
          <p:cNvSpPr txBox="1">
            <a:spLocks noChangeArrowheads="1"/>
          </p:cNvSpPr>
          <p:nvPr/>
        </p:nvSpPr>
        <p:spPr bwMode="auto">
          <a:xfrm>
            <a:off x="5508625" y="1844675"/>
            <a:ext cx="182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solidFill>
                  <a:schemeClr val="hlink"/>
                </a:solidFill>
                <a:latin typeface="Times New Roman" charset="0"/>
              </a:rPr>
              <a:t>Emissione raggi X</a:t>
            </a:r>
          </a:p>
        </p:txBody>
      </p:sp>
    </p:spTree>
    <p:extLst>
      <p:ext uri="{BB962C8B-B14F-4D97-AF65-F5344CB8AC3E}">
        <p14:creationId xmlns:p14="http://schemas.microsoft.com/office/powerpoint/2010/main" val="47912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/>
      <p:bldP spid="249861" grpId="0" animBg="1"/>
      <p:bldP spid="249862" grpId="0"/>
      <p:bldP spid="249863" grpId="0" animBg="1"/>
      <p:bldP spid="2498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rgbClr val="003399"/>
                </a:solidFill>
              </a:rPr>
              <a:t>Gamma-Ray Bursts</a:t>
            </a:r>
          </a:p>
        </p:txBody>
      </p:sp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228600" y="1295400"/>
            <a:ext cx="2286000" cy="40957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it-IT" sz="2000">
                <a:solidFill>
                  <a:schemeClr val="tx2"/>
                </a:solidFill>
                <a:latin typeface="Times" charset="0"/>
                <a:ea typeface="Osaka" charset="0"/>
                <a:cs typeface="Osaka" charset="0"/>
              </a:rPr>
              <a:t>Temporal behaviour</a:t>
            </a:r>
          </a:p>
        </p:txBody>
      </p:sp>
      <p:sp>
        <p:nvSpPr>
          <p:cNvPr id="152580" name="Text Box 4"/>
          <p:cNvSpPr txBox="1">
            <a:spLocks noChangeArrowheads="1"/>
          </p:cNvSpPr>
          <p:nvPr/>
        </p:nvSpPr>
        <p:spPr bwMode="auto">
          <a:xfrm>
            <a:off x="1279525" y="3260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it-IT" sz="2400">
              <a:latin typeface="Times" charset="0"/>
              <a:ea typeface="Osaka" charset="0"/>
              <a:cs typeface="Osaka" charset="0"/>
            </a:endParaRPr>
          </a:p>
        </p:txBody>
      </p:sp>
      <p:pic>
        <p:nvPicPr>
          <p:cNvPr id="1525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2895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58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81200"/>
            <a:ext cx="3276600" cy="324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583" name="Text Box 7"/>
          <p:cNvSpPr txBox="1">
            <a:spLocks noChangeArrowheads="1"/>
          </p:cNvSpPr>
          <p:nvPr/>
        </p:nvSpPr>
        <p:spPr bwMode="auto">
          <a:xfrm>
            <a:off x="5105400" y="1447800"/>
            <a:ext cx="1752600" cy="40957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it-IT" sz="2000">
                <a:solidFill>
                  <a:schemeClr val="tx2"/>
                </a:solidFill>
                <a:latin typeface="Times" charset="0"/>
                <a:ea typeface="Osaka" charset="0"/>
                <a:cs typeface="Osaka" charset="0"/>
              </a:rPr>
              <a:t>Spectral shape</a:t>
            </a:r>
          </a:p>
        </p:txBody>
      </p:sp>
      <p:sp>
        <p:nvSpPr>
          <p:cNvPr id="152585" name="Text Box 9"/>
          <p:cNvSpPr txBox="1">
            <a:spLocks noChangeArrowheads="1"/>
          </p:cNvSpPr>
          <p:nvPr/>
        </p:nvSpPr>
        <p:spPr bwMode="auto">
          <a:xfrm>
            <a:off x="4724400" y="6172200"/>
            <a:ext cx="2286000" cy="40957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it-IT" sz="2000">
                <a:solidFill>
                  <a:schemeClr val="tx2"/>
                </a:solidFill>
                <a:latin typeface="Times" charset="0"/>
                <a:ea typeface="Osaka" charset="0"/>
                <a:cs typeface="Osaka" charset="0"/>
              </a:rPr>
              <a:t>Spatial distribution</a:t>
            </a:r>
          </a:p>
        </p:txBody>
      </p:sp>
      <p:pic>
        <p:nvPicPr>
          <p:cNvPr id="152586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4119563"/>
            <a:ext cx="3671888" cy="2693987"/>
          </a:xfrm>
          <a:noFill/>
          <a:ln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949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GRB History</a:t>
            </a:r>
          </a:p>
        </p:txBody>
      </p:sp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6200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671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7270750" y="3824288"/>
            <a:ext cx="1873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>
                <a:latin typeface="Times" charset="0"/>
                <a:ea typeface="Osaka" charset="0"/>
                <a:cs typeface="Osaka" charset="0"/>
              </a:rPr>
              <a:t>Costa et al. (1997)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93038" cy="838200"/>
          </a:xfrm>
        </p:spPr>
        <p:txBody>
          <a:bodyPr/>
          <a:lstStyle/>
          <a:p>
            <a:r>
              <a:rPr lang="en-US"/>
              <a:t>The Afterglow</a:t>
            </a:r>
          </a:p>
        </p:txBody>
      </p:sp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39800"/>
            <a:ext cx="3943350" cy="288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62400"/>
            <a:ext cx="403860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2667000" y="63246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it-IT">
                <a:latin typeface="Times" charset="0"/>
                <a:ea typeface="Osaka" charset="0"/>
                <a:cs typeface="Osaka" charset="0"/>
              </a:rPr>
              <a:t>Kippen et al. (1998)</a:t>
            </a:r>
          </a:p>
        </p:txBody>
      </p:sp>
      <p:pic>
        <p:nvPicPr>
          <p:cNvPr id="1515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71650"/>
            <a:ext cx="37338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6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876800"/>
            <a:ext cx="3810000" cy="156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61" name="Text Box 9"/>
          <p:cNvSpPr txBox="1">
            <a:spLocks noChangeArrowheads="1"/>
          </p:cNvSpPr>
          <p:nvPr/>
        </p:nvSpPr>
        <p:spPr bwMode="auto">
          <a:xfrm>
            <a:off x="6877050" y="6324600"/>
            <a:ext cx="226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>
                <a:latin typeface="Times" charset="0"/>
                <a:ea typeface="Osaka" charset="0"/>
                <a:cs typeface="Osaka" charset="0"/>
              </a:rPr>
              <a:t>Djorgoski et al. (2000)</a:t>
            </a:r>
          </a:p>
        </p:txBody>
      </p:sp>
      <p:sp>
        <p:nvSpPr>
          <p:cNvPr id="151562" name="Rectangle 10"/>
          <p:cNvSpPr>
            <a:spLocks noChangeArrowheads="1"/>
          </p:cNvSpPr>
          <p:nvPr/>
        </p:nvSpPr>
        <p:spPr bwMode="auto">
          <a:xfrm>
            <a:off x="4724400" y="1143000"/>
            <a:ext cx="3378200" cy="5286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buFontTx/>
              <a:buChar char="•"/>
            </a:pPr>
            <a:r>
              <a:rPr lang="en-US">
                <a:solidFill>
                  <a:schemeClr val="tx2"/>
                </a:solidFill>
                <a:latin typeface="Tahoma" charset="0"/>
              </a:rPr>
              <a:t> </a:t>
            </a:r>
            <a:r>
              <a:rPr lang="en-US" sz="1600">
                <a:solidFill>
                  <a:schemeClr val="tx2"/>
                </a:solidFill>
                <a:latin typeface="Tahoma" charset="0"/>
              </a:rPr>
              <a:t>Good An</a:t>
            </a:r>
            <a:r>
              <a:rPr lang="it-IT" sz="1600">
                <a:solidFill>
                  <a:schemeClr val="tx2"/>
                </a:solidFill>
                <a:latin typeface="Tahoma" charset="0"/>
              </a:rPr>
              <a:t>gular</a:t>
            </a:r>
            <a:r>
              <a:rPr lang="en-US" sz="1600">
                <a:solidFill>
                  <a:schemeClr val="tx2"/>
                </a:solidFill>
                <a:latin typeface="Tahoma" charset="0"/>
              </a:rPr>
              <a:t> resolution (&lt; arcmin)</a:t>
            </a:r>
          </a:p>
          <a:p>
            <a:pPr eaLnBrk="0" hangingPunct="0">
              <a:buFontTx/>
              <a:buChar char="•"/>
            </a:pPr>
            <a:r>
              <a:rPr lang="en-US" sz="1600">
                <a:solidFill>
                  <a:schemeClr val="tx2"/>
                </a:solidFill>
                <a:latin typeface="Tahoma" charset="0"/>
              </a:rPr>
              <a:t> Observation of the X-Afterglow</a:t>
            </a:r>
          </a:p>
        </p:txBody>
      </p:sp>
      <p:sp>
        <p:nvSpPr>
          <p:cNvPr id="151563" name="Rectangle 11"/>
          <p:cNvSpPr>
            <a:spLocks noChangeArrowheads="1"/>
          </p:cNvSpPr>
          <p:nvPr/>
        </p:nvSpPr>
        <p:spPr bwMode="auto">
          <a:xfrm>
            <a:off x="4953000" y="4114800"/>
            <a:ext cx="3608388" cy="7731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buFontTx/>
              <a:buChar char="•"/>
            </a:pPr>
            <a:r>
              <a:rPr lang="en-US">
                <a:solidFill>
                  <a:schemeClr val="tx2"/>
                </a:solidFill>
                <a:latin typeface="Tahoma" charset="0"/>
              </a:rPr>
              <a:t> </a:t>
            </a:r>
            <a:r>
              <a:rPr lang="en-US" sz="1600">
                <a:solidFill>
                  <a:schemeClr val="tx2"/>
                </a:solidFill>
                <a:latin typeface="Tahoma" charset="0"/>
              </a:rPr>
              <a:t>Optical Afterglow (HST, Keck)</a:t>
            </a:r>
          </a:p>
          <a:p>
            <a:pPr eaLnBrk="0" hangingPunct="0">
              <a:buFontTx/>
              <a:buChar char="•"/>
            </a:pPr>
            <a:r>
              <a:rPr lang="en-US" sz="1600">
                <a:solidFill>
                  <a:schemeClr val="tx2"/>
                </a:solidFill>
                <a:latin typeface="Tahoma" charset="0"/>
              </a:rPr>
              <a:t> Direct observation of the host galaxies</a:t>
            </a:r>
            <a:endParaRPr lang="it-IT" sz="1600">
              <a:solidFill>
                <a:schemeClr val="tx2"/>
              </a:solidFill>
              <a:latin typeface="Tahoma" charset="0"/>
            </a:endParaRPr>
          </a:p>
          <a:p>
            <a:pPr eaLnBrk="0" hangingPunct="0">
              <a:buFontTx/>
              <a:buChar char="•"/>
            </a:pPr>
            <a:r>
              <a:rPr lang="en-US" sz="1600">
                <a:solidFill>
                  <a:schemeClr val="tx2"/>
                </a:solidFill>
                <a:latin typeface="Tahoma" charset="0"/>
              </a:rPr>
              <a:t> Distance determination</a:t>
            </a:r>
            <a:endParaRPr lang="en-US" sz="2000" i="1">
              <a:solidFill>
                <a:srgbClr val="000000"/>
              </a:solidFill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4650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345</Words>
  <Application>Microsoft Macintosh PowerPoint</Application>
  <PresentationFormat>Presentazione su schermo (4:3)</PresentationFormat>
  <Paragraphs>52</Paragraphs>
  <Slides>22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Active Galactic Nuclei</vt:lpstr>
      <vt:lpstr>Presentazione di PowerPoint</vt:lpstr>
      <vt:lpstr>Gamma Ray burst dal cosmo</vt:lpstr>
      <vt:lpstr>GRB History</vt:lpstr>
      <vt:lpstr>Presentazione di PowerPoint</vt:lpstr>
      <vt:lpstr>L’afterglow</vt:lpstr>
      <vt:lpstr>Gamma-Ray Bursts</vt:lpstr>
      <vt:lpstr>GRB History</vt:lpstr>
      <vt:lpstr>The Afterglow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2</cp:revision>
  <dcterms:created xsi:type="dcterms:W3CDTF">2013-04-02T23:47:11Z</dcterms:created>
  <dcterms:modified xsi:type="dcterms:W3CDTF">2013-04-03T22:23:19Z</dcterms:modified>
</cp:coreProperties>
</file>