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260" r:id="rId2"/>
    <p:sldId id="258" r:id="rId3"/>
    <p:sldId id="335" r:id="rId4"/>
    <p:sldId id="336" r:id="rId5"/>
    <p:sldId id="257" r:id="rId6"/>
    <p:sldId id="299" r:id="rId7"/>
    <p:sldId id="259" r:id="rId8"/>
    <p:sldId id="267" r:id="rId9"/>
    <p:sldId id="268" r:id="rId10"/>
    <p:sldId id="266" r:id="rId11"/>
    <p:sldId id="261" r:id="rId12"/>
    <p:sldId id="337" r:id="rId13"/>
    <p:sldId id="303" r:id="rId14"/>
    <p:sldId id="326" r:id="rId15"/>
    <p:sldId id="304" r:id="rId16"/>
    <p:sldId id="333" r:id="rId17"/>
    <p:sldId id="324" r:id="rId18"/>
    <p:sldId id="269" r:id="rId19"/>
    <p:sldId id="276" r:id="rId20"/>
    <p:sldId id="277" r:id="rId21"/>
    <p:sldId id="278" r:id="rId22"/>
    <p:sldId id="302" r:id="rId23"/>
    <p:sldId id="270" r:id="rId24"/>
    <p:sldId id="314" r:id="rId25"/>
    <p:sldId id="315" r:id="rId26"/>
    <p:sldId id="316" r:id="rId27"/>
    <p:sldId id="279" r:id="rId28"/>
    <p:sldId id="317" r:id="rId29"/>
    <p:sldId id="327" r:id="rId30"/>
    <p:sldId id="338" r:id="rId31"/>
    <p:sldId id="280" r:id="rId32"/>
    <p:sldId id="318" r:id="rId33"/>
    <p:sldId id="320" r:id="rId34"/>
    <p:sldId id="321" r:id="rId35"/>
    <p:sldId id="283" r:id="rId36"/>
    <p:sldId id="282" r:id="rId37"/>
    <p:sldId id="331" r:id="rId38"/>
    <p:sldId id="284" r:id="rId39"/>
    <p:sldId id="325" r:id="rId40"/>
    <p:sldId id="339" r:id="rId41"/>
    <p:sldId id="340" r:id="rId42"/>
    <p:sldId id="330" r:id="rId43"/>
    <p:sldId id="271" r:id="rId44"/>
    <p:sldId id="329" r:id="rId45"/>
    <p:sldId id="328" r:id="rId46"/>
    <p:sldId id="332" r:id="rId47"/>
    <p:sldId id="288" r:id="rId48"/>
    <p:sldId id="306" r:id="rId49"/>
    <p:sldId id="307" r:id="rId50"/>
    <p:sldId id="308" r:id="rId51"/>
    <p:sldId id="313" r:id="rId52"/>
    <p:sldId id="341" r:id="rId53"/>
    <p:sldId id="289" r:id="rId54"/>
    <p:sldId id="290" r:id="rId55"/>
    <p:sldId id="291" r:id="rId56"/>
    <p:sldId id="292" r:id="rId57"/>
    <p:sldId id="293" r:id="rId58"/>
    <p:sldId id="295" r:id="rId59"/>
    <p:sldId id="296" r:id="rId60"/>
    <p:sldId id="297" r:id="rId61"/>
    <p:sldId id="298" r:id="rId62"/>
    <p:sldId id="309" r:id="rId63"/>
    <p:sldId id="334" r:id="rId64"/>
    <p:sldId id="286" r:id="rId65"/>
    <p:sldId id="310" r:id="rId66"/>
    <p:sldId id="311" r:id="rId67"/>
    <p:sldId id="273" r:id="rId68"/>
    <p:sldId id="262" r:id="rId69"/>
    <p:sldId id="265" r:id="rId7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23" d="100"/>
        <a:sy n="223" d="100"/>
      </p:scale>
      <p:origin x="0" y="45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F995D-5122-6346-AA3F-5A585D46FC17}" type="datetimeFigureOut">
              <a:t>18/05/15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A7F5E-BF39-5240-B8A4-FBA11158E29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0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AA5109-4407-A345-B6D6-AAA384A588C6}" type="slidenum">
              <a:rPr lang="it-IT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6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ea typeface="ＭＳ Ｐゴシック" charset="0"/>
              <a:cs typeface="ＭＳ Ｐゴシック" charset="0"/>
            </a:endParaRPr>
          </a:p>
        </p:txBody>
      </p:sp>
      <p:sp>
        <p:nvSpPr>
          <p:cNvPr id="52227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7A268B-B938-4141-A873-680825048178}" type="slidenum">
              <a:rPr lang="en-US" sz="1200">
                <a:solidFill>
                  <a:prstClr val="black"/>
                </a:solidFill>
              </a:rPr>
              <a:pPr eaLnBrk="1" hangingPunct="1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A7F5E-BF39-5240-B8A4-FBA11158E296}" type="slidenum">
              <a:rPr lang="it-IT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439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A7F5E-BF39-5240-B8A4-FBA11158E296}" type="slidenum">
              <a:rPr lang="it-IT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4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4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ea typeface="ＭＳ Ｐゴシック" charset="0"/>
              <a:cs typeface="ＭＳ Ｐゴシック" charset="0"/>
            </a:endParaRPr>
          </a:p>
        </p:txBody>
      </p:sp>
      <p:sp>
        <p:nvSpPr>
          <p:cNvPr id="5427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180A8C-B8C3-4C4D-B6F1-3DAAD407949C}" type="slidenum">
              <a:rPr lang="en-US" sz="1200">
                <a:solidFill>
                  <a:prstClr val="black"/>
                </a:solidFill>
              </a:rPr>
              <a:pPr eaLnBrk="1" hangingPunct="1"/>
              <a:t>68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08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667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49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4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06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68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62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54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93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48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987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5E815-0DA4-D243-A51A-D95D0B92C999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828C6-1B4D-9345-8B75-0574F4CA884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65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Stella_di_neutroni" TargetMode="External"/><Relationship Id="rId4" Type="http://schemas.openxmlformats.org/officeDocument/2006/relationships/hyperlink" Target="http://it.wikipedia.org/wiki/Buco_nero" TargetMode="External"/><Relationship Id="rId5" Type="http://schemas.openxmlformats.org/officeDocument/2006/relationships/hyperlink" Target="http://it.wikipedia.org/wiki/Gas" TargetMode="External"/><Relationship Id="rId6" Type="http://schemas.openxmlformats.org/officeDocument/2006/relationships/hyperlink" Target="http://it.wikipedia.org/wiki/Polvere_interstellare" TargetMode="External"/><Relationship Id="rId7" Type="http://schemas.openxmlformats.org/officeDocument/2006/relationships/hyperlink" Target="http://it.wikipedia.org/wiki/Onda_d'urto" TargetMode="External"/><Relationship Id="rId8" Type="http://schemas.openxmlformats.org/officeDocument/2006/relationships/hyperlink" Target="http://it.wikipedia.org/wiki/Nebulosa_del_Granchio" TargetMode="External"/><Relationship Id="rId9" Type="http://schemas.openxmlformats.org/officeDocument/2006/relationships/hyperlink" Target="http://it.wikipedia.org/wiki/Nebulosa_delle_Vele" TargetMode="External"/><Relationship Id="rId10" Type="http://schemas.openxmlformats.org/officeDocument/2006/relationships/hyperlink" Target="http://it.wikipedia.org/wiki/Mezzo_interstellare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it.wikipedia.org/wiki/Materia_degener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50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90562"/>
          </a:xfrm>
        </p:spPr>
        <p:txBody>
          <a:bodyPr>
            <a:normAutofit fontScale="90000"/>
          </a:bodyPr>
          <a:lstStyle/>
          <a:p>
            <a:r>
              <a:rPr lang="it-IT"/>
              <a:t>Definizione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92200"/>
            <a:ext cx="8153400" cy="33528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r>
              <a:rPr lang="it-IT" sz="1700"/>
              <a:t>Un resto di supernova (SNR) è  </a:t>
            </a:r>
            <a:r>
              <a:rPr lang="it-IT" sz="1700" b="1">
                <a:solidFill>
                  <a:srgbClr val="FF0000"/>
                </a:solidFill>
              </a:rPr>
              <a:t>un involucro gassoso che un</a:t>
            </a:r>
            <a:r>
              <a:rPr lang="ja-JP" altLang="it-IT" sz="1700" b="1">
                <a:solidFill>
                  <a:srgbClr val="FF0000"/>
                </a:solidFill>
                <a:latin typeface="Arial"/>
              </a:rPr>
              <a:t>’</a:t>
            </a:r>
            <a:r>
              <a:rPr lang="it-IT" sz="1700" b="1">
                <a:solidFill>
                  <a:srgbClr val="FF0000"/>
                </a:solidFill>
              </a:rPr>
              <a:t>esplosione di supernova lascia dietro di sé.</a:t>
            </a:r>
            <a:r>
              <a:rPr lang="it-IT" sz="1700"/>
              <a:t> E</a:t>
            </a:r>
            <a:r>
              <a:rPr lang="ja-JP" altLang="it-IT" sz="1700">
                <a:latin typeface="Arial"/>
              </a:rPr>
              <a:t>’</a:t>
            </a:r>
            <a:r>
              <a:rPr lang="it-IT" sz="1700"/>
              <a:t> costituito dagli </a:t>
            </a:r>
            <a:r>
              <a:rPr lang="it-IT" sz="1700">
                <a:solidFill>
                  <a:srgbClr val="FF0000"/>
                </a:solidFill>
              </a:rPr>
              <a:t>strati più esterni della stella </a:t>
            </a:r>
            <a:r>
              <a:rPr lang="it-IT" sz="1700"/>
              <a:t>esplosa che si dilatano nello spazio formando un guscio.</a:t>
            </a:r>
          </a:p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endParaRPr lang="it-IT" sz="1700"/>
          </a:p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r>
              <a:rPr lang="it-IT" sz="1700">
                <a:solidFill>
                  <a:srgbClr val="FF0000"/>
                </a:solidFill>
              </a:rPr>
              <a:t>La materia espulsa spazza via il gas e la polvere circostante </a:t>
            </a:r>
            <a:r>
              <a:rPr lang="it-IT" sz="1700"/>
              <a:t>e espandendosi produce </a:t>
            </a:r>
            <a:r>
              <a:rPr lang="it-IT" sz="1700">
                <a:solidFill>
                  <a:srgbClr val="FF0000"/>
                </a:solidFill>
              </a:rPr>
              <a:t>un</a:t>
            </a:r>
            <a:r>
              <a:rPr lang="ja-JP" altLang="it-IT" sz="1700">
                <a:solidFill>
                  <a:srgbClr val="FF0000"/>
                </a:solidFill>
                <a:latin typeface="Arial"/>
              </a:rPr>
              <a:t>’</a:t>
            </a:r>
            <a:r>
              <a:rPr lang="it-IT" sz="1700">
                <a:solidFill>
                  <a:srgbClr val="FF0000"/>
                </a:solidFill>
              </a:rPr>
              <a:t>onda shock </a:t>
            </a:r>
            <a:r>
              <a:rPr lang="it-IT" sz="1700"/>
              <a:t>che eccita e ionizza il gas (riscaldamento e ionizzazione), questo porta alla formazione di </a:t>
            </a:r>
            <a:r>
              <a:rPr lang="it-IT" sz="1700">
                <a:solidFill>
                  <a:srgbClr val="FF0000"/>
                </a:solidFill>
              </a:rPr>
              <a:t>raggi x e onde radio sotto forma di radiazione di Sincrotrone.</a:t>
            </a:r>
            <a:r>
              <a:rPr lang="it-IT" sz="1700"/>
              <a:t> Gradualmente l</a:t>
            </a:r>
            <a:r>
              <a:rPr lang="ja-JP" altLang="it-IT" sz="1700">
                <a:latin typeface="Arial"/>
              </a:rPr>
              <a:t>’</a:t>
            </a:r>
            <a:r>
              <a:rPr lang="it-IT" sz="1700"/>
              <a:t>espansione rallenta finché il resto non si dissolve nell</a:t>
            </a:r>
            <a:r>
              <a:rPr lang="ja-JP" altLang="it-IT" sz="1700">
                <a:latin typeface="Arial"/>
              </a:rPr>
              <a:t>’</a:t>
            </a:r>
            <a:r>
              <a:rPr lang="it-IT" sz="1700"/>
              <a:t>ambiente.</a:t>
            </a:r>
          </a:p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endParaRPr lang="it-IT" sz="1700"/>
          </a:p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r>
              <a:rPr lang="it-IT" sz="1700"/>
              <a:t>Un resto di supernova può raggiungere diametri di una decina o centinaia di anni luce.</a:t>
            </a:r>
          </a:p>
          <a:p>
            <a:pPr marL="0" indent="0">
              <a:lnSpc>
                <a:spcPct val="90000"/>
              </a:lnSpc>
              <a:buClr>
                <a:srgbClr val="66FFFF"/>
              </a:buClr>
              <a:buNone/>
            </a:pPr>
            <a:r>
              <a:rPr lang="it-IT" sz="1700">
                <a:solidFill>
                  <a:srgbClr val="FF0000"/>
                </a:solidFill>
              </a:rPr>
              <a:t>I SNR sono oggetti radio ma anche visibili in ottico, in X e </a:t>
            </a:r>
            <a:r>
              <a:rPr lang="it-IT" sz="1700">
                <a:solidFill>
                  <a:srgbClr val="FF0000"/>
                </a:solidFill>
                <a:sym typeface="Symbol" charset="0"/>
              </a:rPr>
              <a:t></a:t>
            </a:r>
            <a:r>
              <a:rPr lang="it-IT" sz="170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90000"/>
              </a:lnSpc>
              <a:buClr>
                <a:srgbClr val="66FFFF"/>
              </a:buClr>
              <a:buFont typeface="Wingdings" charset="0"/>
              <a:buChar char="ü"/>
            </a:pPr>
            <a:endParaRPr lang="it-IT" sz="21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42925" y="53371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33400" y="4724400"/>
            <a:ext cx="8077200" cy="66992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90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Un oggetto che ha uno spettro radio non termico e risulta polarizzato è identificato come resto di supernova.</a:t>
            </a:r>
            <a:endParaRPr lang="it-IT" sz="1900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9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681845"/>
            <a:ext cx="9144000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/>
              <a:t>un resto di supernova (SNR dalla dizione inglese Supernova remnant) è il materiale lasciato dalla gigantesca esplosione di una supernova. Questo può accadere in </a:t>
            </a:r>
            <a:r>
              <a:rPr lang="it-IT">
                <a:solidFill>
                  <a:srgbClr val="FF0000"/>
                </a:solidFill>
              </a:rPr>
              <a:t>due modi</a:t>
            </a:r>
            <a:r>
              <a:rPr lang="it-IT"/>
              <a:t>: quando una stella molto massiccia termina il suo combustibile nucleare, e </a:t>
            </a:r>
            <a:r>
              <a:rPr lang="it-IT">
                <a:solidFill>
                  <a:srgbClr val="FF0000"/>
                </a:solidFill>
              </a:rPr>
              <a:t>collassa su se stessa sotto l'azione della propria forza di gravità,</a:t>
            </a:r>
            <a:r>
              <a:rPr lang="it-IT"/>
              <a:t> oppure quando una </a:t>
            </a:r>
            <a:r>
              <a:rPr lang="it-IT">
                <a:solidFill>
                  <a:srgbClr val="FF0000"/>
                </a:solidFill>
              </a:rPr>
              <a:t>nana bianca accumula abbastanza materiale da una stella compagna</a:t>
            </a:r>
            <a:r>
              <a:rPr lang="it-IT"/>
              <a:t> da raggiungere la massa critica e fa la stessa fine. In entrambi i casi, </a:t>
            </a:r>
            <a:r>
              <a:rPr lang="it-IT">
                <a:solidFill>
                  <a:srgbClr val="FF0000"/>
                </a:solidFill>
              </a:rPr>
              <a:t>l'esplosione risultante espelle con molta forza la maggior parte o forse tutta la materia che componeva la stella.</a:t>
            </a:r>
          </a:p>
          <a:p>
            <a:r>
              <a:rPr lang="it-IT"/>
              <a:t>Nel caso dell'esplosione di una stella massiccia, il nucleo della stella può collassare così rapidamente da formare un oggetto estremamente compatto formato da </a:t>
            </a:r>
            <a:r>
              <a:rPr lang="it-IT">
                <a:hlinkClick r:id="rId2" tooltip="Materia degenere"/>
              </a:rPr>
              <a:t>materia degenere</a:t>
            </a:r>
            <a:r>
              <a:rPr lang="it-IT"/>
              <a:t>. Si tratta generalmente di una </a:t>
            </a:r>
            <a:r>
              <a:rPr lang="it-IT">
                <a:hlinkClick r:id="rId3" tooltip="Stella di neutroni"/>
              </a:rPr>
              <a:t>stella di neutroni</a:t>
            </a:r>
            <a:r>
              <a:rPr lang="it-IT"/>
              <a:t> o a volte di un </a:t>
            </a:r>
            <a:r>
              <a:rPr lang="it-IT">
                <a:hlinkClick r:id="rId4" tooltip="Buco nero"/>
              </a:rPr>
              <a:t>buco nero</a:t>
            </a:r>
            <a:r>
              <a:rPr lang="it-IT"/>
              <a:t>, a cui ci si riferisce come </a:t>
            </a:r>
            <a:r>
              <a:rPr lang="it-IT" i="1">
                <a:solidFill>
                  <a:srgbClr val="FF0000"/>
                </a:solidFill>
              </a:rPr>
              <a:t>resto di supernova compatto</a:t>
            </a:r>
            <a:r>
              <a:rPr lang="it-IT">
                <a:solidFill>
                  <a:srgbClr val="FF0000"/>
                </a:solidFill>
              </a:rPr>
              <a:t>. </a:t>
            </a:r>
            <a:r>
              <a:rPr lang="it-IT"/>
              <a:t>In tutte le esplosioni, gli strati esterni della stella sono espulsi all'esterno ad una velocità di migliaia di chilometri al secondo, dando luogo a una nube di </a:t>
            </a:r>
            <a:r>
              <a:rPr lang="it-IT">
                <a:hlinkClick r:id="rId5" tooltip="Gas"/>
              </a:rPr>
              <a:t>gas</a:t>
            </a:r>
            <a:r>
              <a:rPr lang="it-IT"/>
              <a:t> e </a:t>
            </a:r>
            <a:r>
              <a:rPr lang="it-IT">
                <a:hlinkClick r:id="rId6" tooltip="Polvere interstellare"/>
              </a:rPr>
              <a:t>polveri</a:t>
            </a:r>
            <a:r>
              <a:rPr lang="it-IT"/>
              <a:t> in espansione che raccoglie anche il mezzo interstellare.</a:t>
            </a:r>
          </a:p>
          <a:p>
            <a:r>
              <a:rPr lang="it-IT"/>
              <a:t>Questa nube è spesso attraversata da </a:t>
            </a:r>
            <a:r>
              <a:rPr lang="it-IT">
                <a:hlinkClick r:id="rId7" tooltip="Onda d'urto"/>
              </a:rPr>
              <a:t>onde d'urto</a:t>
            </a:r>
            <a:r>
              <a:rPr lang="it-IT"/>
              <a:t> generate dall'esplosione stessa e’ detta </a:t>
            </a:r>
            <a:r>
              <a:rPr lang="it-IT" i="1">
                <a:solidFill>
                  <a:srgbClr val="FF0000"/>
                </a:solidFill>
              </a:rPr>
              <a:t>resto di supernova diffuso. </a:t>
            </a:r>
            <a:r>
              <a:rPr lang="it-IT"/>
              <a:t>Il resto di supernova compatto, quando esiste, dovrebbe trovarsi al centro di quello diffuso, ed in alcuni casi è così (come nel caso della </a:t>
            </a:r>
            <a:r>
              <a:rPr lang="it-IT">
                <a:hlinkClick r:id="rId8" tooltip="Nebulosa del Granchio"/>
              </a:rPr>
              <a:t>Nebulosa del Granchio</a:t>
            </a:r>
            <a:r>
              <a:rPr lang="it-IT"/>
              <a:t> e della </a:t>
            </a:r>
            <a:r>
              <a:rPr lang="it-IT">
                <a:hlinkClick r:id="rId9" tooltip="Nebulosa delle Vele"/>
              </a:rPr>
              <a:t>Nebulosa delle Vele</a:t>
            </a:r>
            <a:r>
              <a:rPr lang="it-IT"/>
              <a:t>). </a:t>
            </a:r>
            <a:r>
              <a:rPr lang="it-IT" b="1" i="1">
                <a:solidFill>
                  <a:srgbClr val="FF0000"/>
                </a:solidFill>
              </a:rPr>
              <a:t>Spesso però l'esplosione è asimmetrica: </a:t>
            </a:r>
            <a:r>
              <a:rPr lang="it-IT"/>
              <a:t>il grosso del gas va da una parte e l'oggetto compatto viene "sparato" nell'altra direzione. In tal caso </a:t>
            </a:r>
            <a:r>
              <a:rPr lang="it-IT" b="1" i="1">
                <a:solidFill>
                  <a:srgbClr val="FF0000"/>
                </a:solidFill>
              </a:rPr>
              <a:t>l'oggetto compatto esce rapidamente (poche centinaia o migliaia di anni) dal resto di supernova diffuso e diventa difficile mettere in relazione i due.</a:t>
            </a:r>
            <a:r>
              <a:rPr lang="it-IT"/>
              <a:t> Un resto di supernova diffuso è un oggetto effimero: in poche migliaia di anni si dissolve nel </a:t>
            </a:r>
            <a:r>
              <a:rPr lang="it-IT">
                <a:hlinkClick r:id="rId10" tooltip="Mezzo interstellare"/>
              </a:rPr>
              <a:t>mezzo interstellare</a:t>
            </a:r>
            <a:r>
              <a:rPr lang="it-IT"/>
              <a:t>, che arricchisce degli elementi pesanti prodotti nel corso della vita della stella, e scompare.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911600" y="84669"/>
            <a:ext cx="7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/>
              <a:t>SNR</a:t>
            </a:r>
          </a:p>
        </p:txBody>
      </p:sp>
    </p:spTree>
    <p:extLst>
      <p:ext uri="{BB962C8B-B14F-4D97-AF65-F5344CB8AC3E}">
        <p14:creationId xmlns:p14="http://schemas.microsoft.com/office/powerpoint/2010/main" val="241542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203200"/>
            <a:ext cx="8786368" cy="2921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Connettore 1 4"/>
          <p:cNvCxnSpPr/>
          <p:nvPr/>
        </p:nvCxnSpPr>
        <p:spPr>
          <a:xfrm>
            <a:off x="2946400" y="1003300"/>
            <a:ext cx="5816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419100" y="1435100"/>
            <a:ext cx="8343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419100" y="2247900"/>
            <a:ext cx="8343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5613400" y="2692400"/>
            <a:ext cx="3149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3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95" y="647700"/>
            <a:ext cx="8693305" cy="5718056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4" name="Connettore 1 3"/>
          <p:cNvCxnSpPr/>
          <p:nvPr/>
        </p:nvCxnSpPr>
        <p:spPr>
          <a:xfrm>
            <a:off x="5486400" y="3048000"/>
            <a:ext cx="33782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431800" y="3479800"/>
            <a:ext cx="85471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317500" y="3937000"/>
            <a:ext cx="85471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266700" y="4343400"/>
            <a:ext cx="85471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292100" y="4775200"/>
            <a:ext cx="85471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444500" y="5981700"/>
            <a:ext cx="8547100" cy="2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89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471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2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77969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>
                <a:effectLst/>
                <a:latin typeface="+mj-lt"/>
              </a:rPr>
              <a:t>The Supernova Remnant MSH 15-52 has been observed in very high energy (VHE) γ-rays using the </a:t>
            </a:r>
            <a:r>
              <a:rPr lang="it-IT">
                <a:solidFill>
                  <a:srgbClr val="FF0000"/>
                </a:solidFill>
                <a:effectLst/>
                <a:latin typeface="+mj-lt"/>
              </a:rPr>
              <a:t>HESS 4-telescope </a:t>
            </a:r>
            <a:r>
              <a:rPr lang="it-IT">
                <a:effectLst/>
                <a:latin typeface="+mj-lt"/>
              </a:rPr>
              <a:t>array located in Namibia. A γ-ray signal is detected at the 25 sigma level during an exposure of 22.1 h live time. The image reveals an elliptically shaped emission region </a:t>
            </a:r>
            <a:r>
              <a:rPr lang="it-IT">
                <a:solidFill>
                  <a:srgbClr val="FF0000"/>
                </a:solidFill>
                <a:effectLst/>
                <a:latin typeface="+mj-lt"/>
              </a:rPr>
              <a:t>around the pulsar PSRB1509–58</a:t>
            </a:r>
            <a:r>
              <a:rPr lang="it-IT">
                <a:effectLst/>
                <a:latin typeface="+mj-lt"/>
              </a:rPr>
              <a:t>, </a:t>
            </a:r>
            <a:r>
              <a:rPr lang="it-IT">
                <a:latin typeface="+mj-lt"/>
              </a:rPr>
              <a:t>This morphology coincides with the diffuse pulsar wind nebula as observed at X-ray energies by ROSAT. </a:t>
            </a:r>
            <a:r>
              <a:rPr lang="it-IT">
                <a:effectLst/>
                <a:latin typeface="+mj-lt"/>
              </a:rPr>
              <a:t>The overall energy spectrum from 280 GeV up to 40 TeV can be fitted by a power law with photon index Γ = 2.27 ± 0.03 stat ± 0.20 syst. The detected emission can be plausibly explained by inverse Compton scattering of accelerated relativistic electrons with soft photons. </a:t>
            </a:r>
            <a:endParaRPr lang="it-IT">
              <a:latin typeface="+mj-lt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2679700"/>
            <a:ext cx="4536597" cy="37973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483100" y="288650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>
                <a:effectLst/>
                <a:latin typeface="+mj-lt"/>
              </a:rPr>
              <a:t>The white contour lines denote the X-ray (0.6–2.1 keV) count rate measured by ROSAT (Trussoni et al. 1996). The black point and black star lie at the pulsar position and at the ex- cess centroid, respectively. The right-bottom inset shows the simulated PSF smoothed identically. </a:t>
            </a:r>
            <a:endParaRPr lang="it-IT">
              <a:latin typeface="+mj-lt"/>
            </a:endParaRPr>
          </a:p>
          <a:p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4483100" y="5194826"/>
            <a:ext cx="4572000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r>
              <a:rPr lang="it-IT" sz="2400" baseline="30000"/>
              <a:t>The data are consistent with a power law (d</a:t>
            </a:r>
            <a:r>
              <a:rPr lang="it-IT" sz="2400" i="1" baseline="30000"/>
              <a:t>N</a:t>
            </a:r>
            <a:r>
              <a:rPr lang="it-IT" sz="2400" baseline="30000"/>
              <a:t>/d</a:t>
            </a:r>
            <a:r>
              <a:rPr lang="it-IT" sz="2400" i="1" baseline="30000"/>
              <a:t>E </a:t>
            </a:r>
            <a:r>
              <a:rPr lang="it-IT" sz="2400" baseline="30000"/>
              <a:t>∝ </a:t>
            </a:r>
            <a:r>
              <a:rPr lang="it-IT" sz="2400" i="1" baseline="30000"/>
              <a:t>E</a:t>
            </a:r>
            <a:r>
              <a:rPr lang="it-IT" sz="2400" baseline="30000"/>
              <a:t>−Γ) up to ∼40TeV with a photon index of Γ = 2.27 ± 0.03</a:t>
            </a:r>
            <a:r>
              <a:rPr lang="it-IT" sz="2400" baseline="-25000"/>
              <a:t>stat </a:t>
            </a:r>
            <a:r>
              <a:rPr lang="it-IT" sz="2400" baseline="30000"/>
              <a:t>± 0.20</a:t>
            </a:r>
            <a:r>
              <a:rPr lang="it-IT" sz="2400" baseline="-25000"/>
              <a:t>syst </a:t>
            </a:r>
            <a:r>
              <a:rPr lang="it-IT" sz="2400" baseline="30000"/>
              <a:t>and a differential flux at 1TeV of </a:t>
            </a:r>
          </a:p>
          <a:p>
            <a:endParaRPr lang="it-IT" sz="2400" baseline="30000"/>
          </a:p>
          <a:p>
            <a:r>
              <a:rPr lang="it-IT" sz="2400" baseline="30000"/>
              <a:t>(5.7 ± 0.2</a:t>
            </a:r>
            <a:r>
              <a:rPr lang="it-IT" sz="2400" baseline="-25000"/>
              <a:t>stat </a:t>
            </a:r>
            <a:r>
              <a:rPr lang="it-IT" sz="2400" baseline="30000"/>
              <a:t>± 1.4</a:t>
            </a:r>
            <a:r>
              <a:rPr lang="it-IT" sz="2400" baseline="-25000"/>
              <a:t>syst</a:t>
            </a:r>
            <a:r>
              <a:rPr lang="it-IT" sz="2400" baseline="30000"/>
              <a:t>) × 10−12 TeV−1 cm−2 s−1. </a:t>
            </a:r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216145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464" y="312619"/>
            <a:ext cx="4989293" cy="417471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304800" y="4699169"/>
            <a:ext cx="386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aseline="30000"/>
              <a:t>Projection of the unsmoothed excess map along the </a:t>
            </a:r>
            <a:r>
              <a:rPr lang="it-IT" sz="2400" baseline="30000">
                <a:solidFill>
                  <a:srgbClr val="FF0000"/>
                </a:solidFill>
              </a:rPr>
              <a:t>major (top) and minor (bottom) axes relative to the </a:t>
            </a:r>
            <a:r>
              <a:rPr lang="it-IT" sz="2400" b="1" i="1" u="sng" baseline="30000">
                <a:solidFill>
                  <a:srgbClr val="FF0000"/>
                </a:solidFill>
              </a:rPr>
              <a:t>pulsar position.</a:t>
            </a:r>
            <a:r>
              <a:rPr lang="it-IT" sz="2400" b="1" i="1" u="sng" baseline="30000"/>
              <a:t> </a:t>
            </a:r>
            <a:r>
              <a:rPr lang="it-IT" sz="2400" baseline="30000"/>
              <a:t>The dot-dashed lines are the best- fit Gaussians to these distributions, and the dashed lines show the distribution for a Monte-Carlo point source ex- cess at the pulsar position.</a:t>
            </a:r>
            <a:endParaRPr lang="it-IT" sz="240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051" y="365520"/>
            <a:ext cx="4608207" cy="4147386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4572000" y="4487333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/>
              <a:t>The energy spectrum of gamma rays follows a power law, dN/dE ~ E-2.27, over two decades in energy. The lines show a model fit to the X-ray and TeV gamma-ray data, where electrons generate X-rays by synchrotron radiation in a 17 microGauss magnetic field, and </a:t>
            </a:r>
            <a:r>
              <a:rPr lang="it-IT" b="1" i="1">
                <a:solidFill>
                  <a:srgbClr val="FF0000"/>
                </a:solidFill>
              </a:rPr>
              <a:t>gamma rays by upscattering of infrared photons emitted from interstellar and of starlight photons.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505200" y="-4881"/>
            <a:ext cx="15687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/>
              <a:t>MSH 15-52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4504" y="6390217"/>
            <a:ext cx="311460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i="1" u="sng">
                <a:solidFill>
                  <a:srgbClr val="FF0000"/>
                </a:solidFill>
              </a:rPr>
              <a:t>Elongazione lungo asse pulsar</a:t>
            </a:r>
          </a:p>
        </p:txBody>
      </p:sp>
    </p:spTree>
    <p:extLst>
      <p:ext uri="{BB962C8B-B14F-4D97-AF65-F5344CB8AC3E}">
        <p14:creationId xmlns:p14="http://schemas.microsoft.com/office/powerpoint/2010/main" val="341843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2700"/>
            <a:ext cx="9105900" cy="68199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11429" y="972154"/>
            <a:ext cx="419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rgbClr val="FFFFFF"/>
                </a:solidFill>
              </a:rPr>
              <a:t>probabile disallineamento a grande angolo</a:t>
            </a:r>
          </a:p>
          <a:p>
            <a:r>
              <a:rPr lang="it-IT">
                <a:solidFill>
                  <a:srgbClr val="FFFFFF"/>
                </a:solidFill>
              </a:rPr>
              <a:t>con spin e asse mahnetico della pulsar </a:t>
            </a:r>
          </a:p>
        </p:txBody>
      </p:sp>
      <p:cxnSp>
        <p:nvCxnSpPr>
          <p:cNvPr id="5" name="Connettore 2 4"/>
          <p:cNvCxnSpPr/>
          <p:nvPr/>
        </p:nvCxnSpPr>
        <p:spPr>
          <a:xfrm flipV="1">
            <a:off x="4807146" y="752636"/>
            <a:ext cx="852492" cy="5801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7796238" y="1053778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/>
              <a:t>Atomic lines</a:t>
            </a:r>
          </a:p>
          <a:p>
            <a:r>
              <a:rPr lang="it-IT" sz="1400" b="1"/>
              <a:t>In filaments</a:t>
            </a:r>
          </a:p>
        </p:txBody>
      </p:sp>
    </p:spTree>
    <p:extLst>
      <p:ext uri="{BB962C8B-B14F-4D97-AF65-F5344CB8AC3E}">
        <p14:creationId xmlns:p14="http://schemas.microsoft.com/office/powerpoint/2010/main" val="252304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098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12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174"/>
            <a:ext cx="8229600" cy="50429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>
                <a:latin typeface="Verdana" charset="0"/>
                <a:ea typeface="ＭＳ Ｐゴシック" charset="0"/>
                <a:cs typeface="Verdana" charset="0"/>
              </a:rPr>
              <a:t>Towards a first Fermi LAT SNR catalog</a:t>
            </a:r>
          </a:p>
        </p:txBody>
      </p:sp>
      <p:pic>
        <p:nvPicPr>
          <p:cNvPr id="51202" name="Content Placeholder 6" descr="Screen shot 2011-09-23 at 10.52.26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2" r="-3052"/>
          <a:stretch>
            <a:fillRect/>
          </a:stretch>
        </p:blipFill>
        <p:spPr>
          <a:xfrm>
            <a:off x="167906" y="677335"/>
            <a:ext cx="8865397" cy="557741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04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200">
              <a:solidFill>
                <a:srgbClr val="3333CC"/>
              </a:solidFill>
              <a:latin typeface="Verdana" charset="0"/>
              <a:cs typeface="Verdana" charset="0"/>
            </a:endParaRPr>
          </a:p>
        </p:txBody>
      </p:sp>
      <p:sp>
        <p:nvSpPr>
          <p:cNvPr id="5120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F7A317-73E3-744B-96AE-BE53617DF777}" type="slidenum">
              <a:rPr lang="en-US" sz="1200">
                <a:solidFill>
                  <a:srgbClr val="3333CC"/>
                </a:solidFill>
                <a:latin typeface="Verdana" charset="0"/>
              </a:rPr>
              <a:pPr eaLnBrk="1" hangingPunct="1"/>
              <a:t>11</a:t>
            </a:fld>
            <a:endParaRPr lang="en-US" sz="1200">
              <a:solidFill>
                <a:srgbClr val="3333CC"/>
              </a:solidFill>
              <a:latin typeface="Verdana" charset="0"/>
            </a:endParaRPr>
          </a:p>
        </p:txBody>
      </p:sp>
      <p:sp>
        <p:nvSpPr>
          <p:cNvPr id="51206" name="TextBox 7"/>
          <p:cNvSpPr txBox="1">
            <a:spLocks noChangeArrowheads="1"/>
          </p:cNvSpPr>
          <p:nvPr/>
        </p:nvSpPr>
        <p:spPr bwMode="auto">
          <a:xfrm>
            <a:off x="152400" y="6248400"/>
            <a:ext cx="8250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Various classes - historical and middle-aged, point-sources, extended, shell-like</a:t>
            </a:r>
          </a:p>
        </p:txBody>
      </p:sp>
    </p:spTree>
    <p:extLst>
      <p:ext uri="{BB962C8B-B14F-4D97-AF65-F5344CB8AC3E}">
        <p14:creationId xmlns:p14="http://schemas.microsoft.com/office/powerpoint/2010/main" val="173922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33" y="167926"/>
            <a:ext cx="6654800" cy="64929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6774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43" y="25400"/>
            <a:ext cx="8720667" cy="6540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3443" y="6279445"/>
            <a:ext cx="8577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Puro leptonico scenario (X,e,gamma)=densita’ di radiazione x 24 rispetto a densita’ media </a:t>
            </a:r>
          </a:p>
          <a:p>
            <a:r>
              <a:rPr lang="it-IT"/>
              <a:t>galattica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4749800"/>
            <a:ext cx="9878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/>
              <a:t>Contorni X</a:t>
            </a:r>
          </a:p>
          <a:p>
            <a:r>
              <a:rPr lang="it-IT" sz="1400" b="1"/>
              <a:t>Eletroni </a:t>
            </a:r>
          </a:p>
          <a:p>
            <a:r>
              <a:rPr lang="it-IT" sz="1400" b="1"/>
              <a:t>Accelerati</a:t>
            </a:r>
          </a:p>
          <a:p>
            <a:r>
              <a:rPr lang="it-IT" sz="1400" b="1"/>
              <a:t>sincro</a:t>
            </a:r>
          </a:p>
        </p:txBody>
      </p:sp>
    </p:spTree>
    <p:extLst>
      <p:ext uri="{BB962C8B-B14F-4D97-AF65-F5344CB8AC3E}">
        <p14:creationId xmlns:p14="http://schemas.microsoft.com/office/powerpoint/2010/main" val="231552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535" y="70558"/>
            <a:ext cx="6702778" cy="43277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4584699"/>
            <a:ext cx="5280378" cy="217032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241300" y="4584699"/>
            <a:ext cx="299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/>
              <a:t>Leptonico: compton</a:t>
            </a:r>
          </a:p>
          <a:p>
            <a:r>
              <a:rPr lang="it-IT" sz="1600"/>
              <a:t>Inverso su radiazione da elettroni accelerati fino</a:t>
            </a:r>
          </a:p>
          <a:p>
            <a:r>
              <a:rPr lang="it-IT" sz="1600"/>
              <a:t>al Tev</a:t>
            </a:r>
          </a:p>
          <a:p>
            <a:r>
              <a:rPr lang="it-IT" sz="1600"/>
              <a:t>Adronico: interazione p</a:t>
            </a:r>
          </a:p>
          <a:p>
            <a:r>
              <a:rPr lang="it-IT" sz="1600"/>
              <a:t>con gas ISM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0800" y="190500"/>
            <a:ext cx="1877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/>
              <a:t>Gamma (1-100 Mev</a:t>
            </a:r>
          </a:p>
          <a:p>
            <a:r>
              <a:rPr lang="it-IT" sz="1600"/>
              <a:t>da elettroni </a:t>
            </a:r>
          </a:p>
          <a:p>
            <a:r>
              <a:rPr lang="it-IT" sz="1600"/>
              <a:t>accelerati</a:t>
            </a:r>
          </a:p>
        </p:txBody>
      </p:sp>
    </p:spTree>
    <p:extLst>
      <p:ext uri="{BB962C8B-B14F-4D97-AF65-F5344CB8AC3E}">
        <p14:creationId xmlns:p14="http://schemas.microsoft.com/office/powerpoint/2010/main" val="265076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19" y="0"/>
            <a:ext cx="8269111" cy="62104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6446" y="6210459"/>
            <a:ext cx="9134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IC scattering di fotoni con elettroni relativistici  nel fronte di shock di SNR. Non solo leptonico</a:t>
            </a:r>
          </a:p>
          <a:p>
            <a:r>
              <a:rPr lang="it-IT"/>
              <a:t>Probabilmente la densita’ di protoni e’ troppo bassa per produrre significativo segnale adronico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6446" y="5969000"/>
            <a:ext cx="2659702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rgbClr val="3366FF"/>
                </a:solidFill>
              </a:rPr>
              <a:t>(+0,6/-0,7)x10^-9 cm-2s-1 &gt;1 Gev</a:t>
            </a:r>
          </a:p>
        </p:txBody>
      </p:sp>
    </p:spTree>
    <p:extLst>
      <p:ext uri="{BB962C8B-B14F-4D97-AF65-F5344CB8AC3E}">
        <p14:creationId xmlns:p14="http://schemas.microsoft.com/office/powerpoint/2010/main" val="17743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330200"/>
            <a:ext cx="8852905" cy="38608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4597400"/>
            <a:ext cx="8701548" cy="1143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74821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894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3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1873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17500" y="6375400"/>
            <a:ext cx="417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u="sng">
                <a:solidFill>
                  <a:srgbClr val="3366FF"/>
                </a:solidFill>
              </a:rPr>
              <a:t>No pulsar, no pulsation from neutron star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486400" y="266700"/>
            <a:ext cx="2916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rgbClr val="3366FF"/>
                </a:solidFill>
              </a:rPr>
              <a:t>Elettroni accelerati al fronte di shock</a:t>
            </a:r>
          </a:p>
          <a:p>
            <a:r>
              <a:rPr lang="it-IT" sz="1400" b="1">
                <a:solidFill>
                  <a:srgbClr val="3366FF"/>
                </a:solidFill>
              </a:rPr>
              <a:t>tracciati da X-ray filaments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045200" y="2794000"/>
            <a:ext cx="351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>
                <a:solidFill>
                  <a:srgbClr val="3366FF"/>
                </a:solidFill>
              </a:rPr>
              <a:t>IC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934200" y="2336800"/>
            <a:ext cx="372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>
                <a:solidFill>
                  <a:srgbClr val="3366FF"/>
                </a:solidFill>
              </a:rPr>
              <a:t>Br</a:t>
            </a:r>
          </a:p>
        </p:txBody>
      </p:sp>
    </p:spTree>
    <p:extLst>
      <p:ext uri="{BB962C8B-B14F-4D97-AF65-F5344CB8AC3E}">
        <p14:creationId xmlns:p14="http://schemas.microsoft.com/office/powerpoint/2010/main" val="3799806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3200" y="121335"/>
            <a:ext cx="3657600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The prediction of the </a:t>
            </a:r>
            <a:r>
              <a:rPr lang="it-IT" sz="2400" baseline="30000">
                <a:solidFill>
                  <a:srgbClr val="FF0000"/>
                </a:solidFill>
              </a:rPr>
              <a:t>bremsstrahlung</a:t>
            </a:r>
            <a:r>
              <a:rPr lang="it-IT" sz="2400" baseline="30000"/>
              <a:t> flux is controlled by the strength of the magnetic field and therefore the gamma-ray flux provides a measure of the amplified magnetic field in the supernova shell </a:t>
            </a:r>
            <a:endParaRPr lang="it-IT" sz="2400"/>
          </a:p>
        </p:txBody>
      </p:sp>
      <p:sp>
        <p:nvSpPr>
          <p:cNvPr id="3" name="Rettangolo 2"/>
          <p:cNvSpPr/>
          <p:nvPr/>
        </p:nvSpPr>
        <p:spPr>
          <a:xfrm>
            <a:off x="241300" y="1803906"/>
            <a:ext cx="3556000" cy="2308324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>
                <a:solidFill>
                  <a:srgbClr val="FF0000"/>
                </a:solidFill>
              </a:rPr>
              <a:t>Inverse- Compton (IC) scattering </a:t>
            </a:r>
            <a:r>
              <a:rPr lang="it-IT" sz="2400" baseline="30000"/>
              <a:t>is another important mechanism of gamma-ray production by high-energy electrons; seed photons that can be upscattered to gamma rays include the interstellar radiation field, the cosmic microwave background (CMB), and the far-infrared (FIR) radiation by Cas A itself.</a:t>
            </a:r>
            <a:endParaRPr lang="it-IT" sz="2400"/>
          </a:p>
        </p:txBody>
      </p:sp>
      <p:sp>
        <p:nvSpPr>
          <p:cNvPr id="4" name="Rettangolo 3"/>
          <p:cNvSpPr/>
          <p:nvPr/>
        </p:nvSpPr>
        <p:spPr>
          <a:xfrm>
            <a:off x="114300" y="4213830"/>
            <a:ext cx="3873500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In addition to these leptonic emissions, the </a:t>
            </a:r>
            <a:r>
              <a:rPr lang="it-IT" sz="2400" baseline="30000">
                <a:solidFill>
                  <a:srgbClr val="FF0000"/>
                </a:solidFill>
              </a:rPr>
              <a:t>decay of π0 mesons </a:t>
            </a:r>
            <a:r>
              <a:rPr lang="it-IT" sz="2400" baseline="30000"/>
              <a:t>produced in inelastic collisions between high-energy protons (and nuclei) and background gas may contribute to the GeV gamma-ray flux.</a:t>
            </a:r>
            <a:endParaRPr lang="it-IT" sz="240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57835"/>
            <a:ext cx="3609809" cy="340926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613" y="3505200"/>
            <a:ext cx="3609383" cy="332740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01600" y="5619135"/>
            <a:ext cx="3759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i="1" baseline="30000">
                <a:solidFill>
                  <a:srgbClr val="FF0000"/>
                </a:solidFill>
              </a:rPr>
              <a:t>Galactic diffuse emission (conservatively estimated to be 10%) </a:t>
            </a:r>
          </a:p>
          <a:p>
            <a:r>
              <a:rPr lang="it-IT" sz="2400" b="1" i="1" baseline="30000">
                <a:solidFill>
                  <a:srgbClr val="FF0000"/>
                </a:solidFill>
              </a:rPr>
              <a:t>The integral photon flux above 500 MeV amounts to (8.7 ± 1.3) × 10−9 photons cm−2 s−1.</a:t>
            </a:r>
            <a:endParaRPr lang="it-IT" sz="2400" b="1" i="1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051800" y="3467100"/>
            <a:ext cx="130716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X(termici)</a:t>
            </a:r>
          </a:p>
          <a:p>
            <a:r>
              <a:rPr lang="it-IT" b="1" i="1">
                <a:solidFill>
                  <a:srgbClr val="FF0000"/>
                </a:solidFill>
              </a:rPr>
              <a:t>Chandra</a:t>
            </a:r>
          </a:p>
          <a:p>
            <a:r>
              <a:rPr lang="it-IT" b="1" i="1">
                <a:solidFill>
                  <a:srgbClr val="FF0000"/>
                </a:solidFill>
              </a:rPr>
              <a:t>da</a:t>
            </a:r>
          </a:p>
          <a:p>
            <a:r>
              <a:rPr lang="it-IT" b="1" i="1">
                <a:solidFill>
                  <a:srgbClr val="FF0000"/>
                </a:solidFill>
              </a:rPr>
              <a:t>Si</a:t>
            </a:r>
          </a:p>
          <a:p>
            <a:r>
              <a:rPr lang="it-IT" b="1" i="1">
                <a:solidFill>
                  <a:srgbClr val="FF0000"/>
                </a:solidFill>
              </a:rPr>
              <a:t>S</a:t>
            </a:r>
          </a:p>
          <a:p>
            <a:r>
              <a:rPr lang="it-IT" b="1" i="1">
                <a:solidFill>
                  <a:srgbClr val="FF0000"/>
                </a:solidFill>
              </a:rPr>
              <a:t>Ar</a:t>
            </a:r>
          </a:p>
          <a:p>
            <a:r>
              <a:rPr lang="it-IT" b="1" i="1">
                <a:solidFill>
                  <a:srgbClr val="FF0000"/>
                </a:solidFill>
              </a:rPr>
              <a:t>Ca</a:t>
            </a:r>
          </a:p>
          <a:p>
            <a:r>
              <a:rPr lang="it-IT" b="1" i="1">
                <a:solidFill>
                  <a:srgbClr val="FF0000"/>
                </a:solidFill>
              </a:rPr>
              <a:t>Fe</a:t>
            </a:r>
          </a:p>
          <a:p>
            <a:r>
              <a:rPr lang="it-IT" b="1" i="1">
                <a:solidFill>
                  <a:srgbClr val="FF0000"/>
                </a:solidFill>
              </a:rPr>
              <a:t>+emissione </a:t>
            </a:r>
          </a:p>
          <a:p>
            <a:r>
              <a:rPr lang="it-IT" b="1" i="1">
                <a:solidFill>
                  <a:srgbClr val="FF0000"/>
                </a:solidFill>
              </a:rPr>
              <a:t>X al centro</a:t>
            </a:r>
          </a:p>
          <a:p>
            <a:r>
              <a:rPr lang="it-IT" b="1" i="1">
                <a:solidFill>
                  <a:srgbClr val="FF0000"/>
                </a:solidFill>
              </a:rPr>
              <a:t>Pulsar?</a:t>
            </a:r>
          </a:p>
        </p:txBody>
      </p:sp>
    </p:spTree>
    <p:extLst>
      <p:ext uri="{BB962C8B-B14F-4D97-AF65-F5344CB8AC3E}">
        <p14:creationId xmlns:p14="http://schemas.microsoft.com/office/powerpoint/2010/main" val="2836418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4000" y="153372"/>
            <a:ext cx="86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The detection of gamma-ray emission from the direction of Cas A raises the following questions: “Is there a compact source such as a pulsar dominating the emission”? and “What is the radiating particle population responsible for the emission?” </a:t>
            </a:r>
            <a:r>
              <a:rPr lang="it-IT" sz="2400" b="1" i="1" u="sng" baseline="30000"/>
              <a:t>Two emission scenarios seem plausible: emission from the central compact object (CCO) in Cas A or emission generated in the SNR. </a:t>
            </a:r>
            <a:endParaRPr lang="it-IT" sz="2400" b="1" i="1" u="sng"/>
          </a:p>
        </p:txBody>
      </p:sp>
      <p:sp>
        <p:nvSpPr>
          <p:cNvPr id="3" name="Rettangolo 2"/>
          <p:cNvSpPr/>
          <p:nvPr/>
        </p:nvSpPr>
        <p:spPr>
          <a:xfrm>
            <a:off x="254000" y="1271492"/>
            <a:ext cx="8686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i="1">
                <a:solidFill>
                  <a:srgbClr val="3366FF"/>
                </a:solidFill>
              </a:rPr>
              <a:t>the spectrum does not support a pulsar hypothesis. </a:t>
            </a:r>
            <a:r>
              <a:rPr lang="it-IT" sz="2000"/>
              <a:t>The energy spectra of pulsars are usually flat at energies below 1 GeV and show exponential cutoffs in the ener gy range between 1 GeV and 8 GeV. Chandra nell’X misura per una frazione del 16% una radiazione pulsata con periodo 0,68 s a 3</a:t>
            </a:r>
            <a:r>
              <a:rPr lang="it-IT" sz="2400">
                <a:latin typeface="Symbol" charset="2"/>
                <a:cs typeface="Symbol" charset="2"/>
              </a:rPr>
              <a:t>s. </a:t>
            </a:r>
          </a:p>
          <a:p>
            <a:pPr algn="just"/>
            <a:r>
              <a:rPr lang="it-IT" sz="2400">
                <a:latin typeface="+mj-lt"/>
                <a:cs typeface="Symbol" charset="2"/>
              </a:rPr>
              <a:t>Circa 2x10^-7 cm2 s-1</a:t>
            </a:r>
            <a:endParaRPr lang="it-IT" sz="2400">
              <a:latin typeface="+mj-lt"/>
            </a:endParaRPr>
          </a:p>
          <a:p>
            <a:pPr algn="just"/>
            <a:endParaRPr lang="it-IT" sz="2400"/>
          </a:p>
        </p:txBody>
      </p:sp>
      <p:sp>
        <p:nvSpPr>
          <p:cNvPr id="4" name="Rettangolo 3"/>
          <p:cNvSpPr/>
          <p:nvPr/>
        </p:nvSpPr>
        <p:spPr>
          <a:xfrm>
            <a:off x="254000" y="3244970"/>
            <a:ext cx="8822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These characteristics do not mirror the LAT spectrum which is best described by a power-law shape with an index of Γ = 2.0 ± 0.1 </a:t>
            </a:r>
            <a:r>
              <a:rPr lang="it-IT" sz="2400" b="1" i="1" baseline="30000">
                <a:solidFill>
                  <a:srgbClr val="FF0000"/>
                </a:solidFill>
              </a:rPr>
              <a:t>up to 50 GeV with no significant sign of a high-energy cutoff. This is rather high for a gamma-ray pulsar</a:t>
            </a:r>
            <a:endParaRPr lang="it-IT" sz="2400" b="1" i="1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54000" y="4332468"/>
            <a:ext cx="8686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i="1" u="sng" baseline="30000">
                <a:solidFill>
                  <a:srgbClr val="3366FF"/>
                </a:solidFill>
              </a:rPr>
              <a:t>The scenario in which the GeV gamma rays are emitted in the shell of the SNR is therefore favored. The gamma-ray emission could be produced by electrons accelerated at the forward shock through relativistic bremsstrahlung or IC. Alternatively, the GeV gamma-ray emission could be predominantly produced by accelerated hadrons through interaction with the background gas and subsequent π0 decay.</a:t>
            </a:r>
            <a:endParaRPr lang="it-IT" sz="2400" b="1" i="1" u="sng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24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107442"/>
            <a:ext cx="4546600" cy="319879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040" y="0"/>
            <a:ext cx="4919555" cy="3424767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37068" y="3592439"/>
            <a:ext cx="4036173" cy="30469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>
                <a:solidFill>
                  <a:srgbClr val="FF0000"/>
                </a:solidFill>
              </a:rPr>
              <a:t>Energy spectrum of Cas A in a leptonic emission model. </a:t>
            </a:r>
            <a:r>
              <a:rPr lang="it-IT" sz="2400" baseline="30000"/>
              <a:t>Shown is the </a:t>
            </a:r>
            <a:r>
              <a:rPr lang="it-IT" sz="2400" i="1" baseline="30000"/>
              <a:t>Fermi</a:t>
            </a:r>
            <a:r>
              <a:rPr lang="it-IT" sz="2400" baseline="30000"/>
              <a:t>-LAT detected emission (filled circles) in comparison to the energy spectra detected by MAGIC (black open circles; Albert et al. 2007) and VERITAS (green open circles; Humensky 2008). The red curves show a leptonic model calculated for B = 0.12 mG while the blue curves show one for B = 0.3 mG. Dashed lines show the bremsstrahlung components with </a:t>
            </a:r>
            <a:r>
              <a:rPr lang="it-IT" sz="2400" b="1" i="1" u="sng" baseline="30000">
                <a:solidFill>
                  <a:srgbClr val="3366FF"/>
                </a:solidFill>
              </a:rPr>
              <a:t>n</a:t>
            </a:r>
            <a:r>
              <a:rPr lang="it-IT" sz="2400" b="1" i="1" u="sng" baseline="-25000">
                <a:solidFill>
                  <a:srgbClr val="3366FF"/>
                </a:solidFill>
              </a:rPr>
              <a:t>eff </a:t>
            </a:r>
            <a:r>
              <a:rPr lang="it-IT" sz="2400" b="1" i="1" u="sng" baseline="30000">
                <a:solidFill>
                  <a:srgbClr val="3366FF"/>
                </a:solidFill>
              </a:rPr>
              <a:t>≃ 26 cm−3, </a:t>
            </a:r>
            <a:r>
              <a:rPr lang="it-IT" sz="2400" baseline="30000"/>
              <a:t>and dotted lines show the IC component.</a:t>
            </a:r>
            <a:endParaRPr lang="it-IT" sz="2400"/>
          </a:p>
        </p:txBody>
      </p:sp>
      <p:sp>
        <p:nvSpPr>
          <p:cNvPr id="5" name="Rettangolo 4"/>
          <p:cNvSpPr/>
          <p:nvPr/>
        </p:nvSpPr>
        <p:spPr>
          <a:xfrm>
            <a:off x="5162662" y="3987968"/>
            <a:ext cx="3761205" cy="206210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>
                <a:solidFill>
                  <a:srgbClr val="FF0000"/>
                </a:solidFill>
              </a:rPr>
              <a:t>Same as Figure 3 but in a hadronic emission model. </a:t>
            </a:r>
            <a:r>
              <a:rPr lang="it-IT" sz="2400" baseline="30000"/>
              <a:t>Shown are π0 decay spectra for two possible proton spectra. The blue line shows a harder proton index of 2.1 with a cutoff energy of 10 TeV (W</a:t>
            </a:r>
            <a:r>
              <a:rPr lang="it-IT" sz="2400" baseline="-25000"/>
              <a:t>p </a:t>
            </a:r>
            <a:r>
              <a:rPr lang="it-IT" sz="2400" baseline="30000"/>
              <a:t>= 3.2 × 1049 erg for </a:t>
            </a:r>
            <a:r>
              <a:rPr lang="it-IT" sz="2400" b="1" i="1" u="sng" baseline="30000">
                <a:solidFill>
                  <a:srgbClr val="FF0000"/>
                </a:solidFill>
              </a:rPr>
              <a:t>n</a:t>
            </a:r>
            <a:r>
              <a:rPr lang="it-IT" sz="2400" b="1" i="1" u="sng" baseline="-25000">
                <a:solidFill>
                  <a:srgbClr val="FF0000"/>
                </a:solidFill>
              </a:rPr>
              <a:t>H </a:t>
            </a:r>
            <a:r>
              <a:rPr lang="it-IT" sz="2400" b="1" i="1" u="sng" baseline="30000">
                <a:solidFill>
                  <a:srgbClr val="FF0000"/>
                </a:solidFill>
              </a:rPr>
              <a:t>= 10 cm−3 </a:t>
            </a:r>
            <a:r>
              <a:rPr lang="it-IT" sz="2400" baseline="30000"/>
              <a:t>). The red line shows a softer proton index of 2.3 without a cutoff.</a:t>
            </a:r>
            <a:endParaRPr lang="it-IT" sz="2400"/>
          </a:p>
        </p:txBody>
      </p:sp>
      <p:sp>
        <p:nvSpPr>
          <p:cNvPr id="6" name="CasellaDiTesto 5"/>
          <p:cNvSpPr txBox="1"/>
          <p:nvPr/>
        </p:nvSpPr>
        <p:spPr>
          <a:xfrm>
            <a:off x="3162300" y="3048000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rgbClr val="3366FF"/>
                </a:solidFill>
              </a:rPr>
              <a:t>Emax=40 Tev</a:t>
            </a:r>
          </a:p>
        </p:txBody>
      </p:sp>
    </p:spTree>
    <p:extLst>
      <p:ext uri="{BB962C8B-B14F-4D97-AF65-F5344CB8AC3E}">
        <p14:creationId xmlns:p14="http://schemas.microsoft.com/office/powerpoint/2010/main" val="3271909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79400" y="774700"/>
            <a:ext cx="2427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X come Cas A filamenti </a:t>
            </a:r>
          </a:p>
        </p:txBody>
      </p:sp>
    </p:spTree>
    <p:extLst>
      <p:ext uri="{BB962C8B-B14F-4D97-AF65-F5344CB8AC3E}">
        <p14:creationId xmlns:p14="http://schemas.microsoft.com/office/powerpoint/2010/main" val="2812824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3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09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03216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01700" y="635000"/>
            <a:ext cx="2199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rgbClr val="3366FF"/>
                </a:solidFill>
              </a:rPr>
              <a:t>X termici: kT=0,3keV</a:t>
            </a:r>
          </a:p>
        </p:txBody>
      </p:sp>
    </p:spTree>
    <p:extLst>
      <p:ext uri="{BB962C8B-B14F-4D97-AF65-F5344CB8AC3E}">
        <p14:creationId xmlns:p14="http://schemas.microsoft.com/office/powerpoint/2010/main" val="3252499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-25400"/>
            <a:ext cx="8914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44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11919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295900" y="6045200"/>
            <a:ext cx="32621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1" u="sng">
                <a:solidFill>
                  <a:srgbClr val="3366FF"/>
                </a:solidFill>
              </a:rPr>
              <a:t>10% da attribuire a pulsar non vista</a:t>
            </a:r>
          </a:p>
          <a:p>
            <a:r>
              <a:rPr lang="it-IT" sz="1600" b="1" i="1" u="sng">
                <a:solidFill>
                  <a:srgbClr val="3366FF"/>
                </a:solidFill>
              </a:rPr>
              <a:t>a 5 </a:t>
            </a:r>
            <a:r>
              <a:rPr lang="it-IT" sz="1600" b="1" i="1" u="sng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36366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5707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The discovery of bright gamma-ray emission coincident with supernova remnant (SNR) W51C is reported using the Large Area Telescope (LAT) onboard the </a:t>
            </a:r>
            <a:r>
              <a:rPr lang="it-IT" sz="2400" i="1" baseline="30000"/>
              <a:t>Fermi Gamma-ray Space Telescope</a:t>
            </a:r>
            <a:r>
              <a:rPr lang="it-IT" sz="2400" baseline="30000"/>
              <a:t>. W51C is a middle-aged remnant (∼104 yr) with </a:t>
            </a:r>
            <a:r>
              <a:rPr lang="it-IT" sz="2400" baseline="30000">
                <a:solidFill>
                  <a:srgbClr val="FF0000"/>
                </a:solidFill>
              </a:rPr>
              <a:t>intense radio synchrotron emission in its shell </a:t>
            </a:r>
            <a:r>
              <a:rPr lang="it-IT" sz="2400" baseline="30000"/>
              <a:t>and known to be interacting with a molecular cloud. The gamma-ray emission is spatially extended, broadly consistent with the radio and X-ray extent of SNR W51C. The energy spectrum in the 0.2–50 GeV band exhibits steepening toward high energies. The luminosity is greater than 1 × 1036 erg s−1 </a:t>
            </a:r>
            <a:endParaRPr lang="it-IT" sz="2400"/>
          </a:p>
        </p:txBody>
      </p:sp>
      <p:sp>
        <p:nvSpPr>
          <p:cNvPr id="3" name="Rettangolo 2"/>
          <p:cNvSpPr/>
          <p:nvPr/>
        </p:nvSpPr>
        <p:spPr>
          <a:xfrm>
            <a:off x="0" y="155500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The observed gamma-rays can be explained reasonably by a combination of </a:t>
            </a:r>
            <a:r>
              <a:rPr lang="it-IT" sz="2400" b="1" i="1" u="sng" baseline="30000"/>
              <a:t>efficient acceleration of nuclear cosmic rays at supernova shocks and shock–cloud interactions. </a:t>
            </a:r>
            <a:r>
              <a:rPr lang="it-IT" sz="2400" baseline="30000"/>
              <a:t>The decay of neutral π mesons produced in hadronic collisions provides a plausible explanation for the gamma-ray emission. </a:t>
            </a:r>
            <a:endParaRPr lang="it-IT" sz="2400"/>
          </a:p>
        </p:txBody>
      </p:sp>
      <p:sp>
        <p:nvSpPr>
          <p:cNvPr id="4" name="Rettangolo 3"/>
          <p:cNvSpPr/>
          <p:nvPr/>
        </p:nvSpPr>
        <p:spPr>
          <a:xfrm>
            <a:off x="0" y="2402937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W51C (G49.2−0.7) is a radio-bright SNR at a distance of D ≃ 6 kpc with an estimated age of ∼3×104 yr (Koo et al. 1995). It has an elliptical shape with an extent of 50′ × 38′. The radio continuum map exhibits thick shell-like structures (Subrahmanyan &amp; Goss 1995). The bulk of the X-ray emission comes from thermal plasma with a temperature of kT ∼ 0.3 keV</a:t>
            </a:r>
            <a:endParaRPr lang="it-IT" sz="2400"/>
          </a:p>
        </p:txBody>
      </p:sp>
      <p:sp>
        <p:nvSpPr>
          <p:cNvPr id="5" name="Rettangolo 4"/>
          <p:cNvSpPr/>
          <p:nvPr/>
        </p:nvSpPr>
        <p:spPr>
          <a:xfrm>
            <a:off x="0" y="328285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VHE HESS gamma-ray emission coincident with W51C (Fiasson et al. 2009)</a:t>
            </a:r>
            <a:r>
              <a:rPr lang="it-IT"/>
              <a:t>. Also, the Milagro Collaboration has reported a possible excess of multi-TeV gamma-rays in this direction (Abdo et al. 2009a). 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3" y="3869266"/>
            <a:ext cx="5037613" cy="2988733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672672" y="4031113"/>
            <a:ext cx="3369734" cy="280076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One-dimensional profile of the observed 2–10 GeV gamma-rays (data points) along right ascension. The counts map is integrated over the direction of declination with a width of ∆δ = 1◦.6 centered on W51C. The dashed curve shows the profile of the galactic+isotropic diffuse model. The histogram represents the sum of a simulated point source and the diffuse model.</a:t>
            </a:r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381463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03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89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24" y="147991"/>
            <a:ext cx="7287196" cy="659712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6293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1739900"/>
            <a:ext cx="8961938" cy="34163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1066800" y="304800"/>
            <a:ext cx="66175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Ipotesi di calcolo per W51. Densita’ di energia per elettroni e protoni</a:t>
            </a:r>
          </a:p>
          <a:p>
            <a:r>
              <a:rPr lang="it-IT"/>
              <a:t>Sul fronte di shock</a:t>
            </a:r>
          </a:p>
          <a:p>
            <a:r>
              <a:rPr lang="it-IT"/>
              <a:t>Radiazione:CMB,IR,ottico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76300" y="5626100"/>
            <a:ext cx="7608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Da notare che We densita’ di elettroni per accelerazione per inverso compton</a:t>
            </a:r>
          </a:p>
          <a:p>
            <a:r>
              <a:rPr lang="it-IT" b="1" i="1">
                <a:solidFill>
                  <a:srgbClr val="FF0000"/>
                </a:solidFill>
              </a:rPr>
              <a:t>e’ la stessa che da’ radio e bremstralhung sul fronte di shock</a:t>
            </a:r>
          </a:p>
        </p:txBody>
      </p:sp>
    </p:spTree>
    <p:extLst>
      <p:ext uri="{BB962C8B-B14F-4D97-AF65-F5344CB8AC3E}">
        <p14:creationId xmlns:p14="http://schemas.microsoft.com/office/powerpoint/2010/main" val="2445862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5" y="-101598"/>
            <a:ext cx="8805332" cy="61111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84665" y="5951257"/>
            <a:ext cx="89238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Three different scenarios for the multiwavelength modeling (see Table 1). The radio emission (from Moon &amp; Koo 1994) is explained by synchrotron radiation, while the gamma-ray emission is modeled by different combinations of π 0 decay (long-dashed curve), bremsstrahlung (dashed curve), and IC scattering (dotted curve). The sum of the three component is shown as a solid curve.</a:t>
            </a:r>
            <a:endParaRPr lang="it-IT" sz="2400"/>
          </a:p>
        </p:txBody>
      </p:sp>
      <p:sp>
        <p:nvSpPr>
          <p:cNvPr id="3" name="CasellaDiTesto 2"/>
          <p:cNvSpPr txBox="1"/>
          <p:nvPr/>
        </p:nvSpPr>
        <p:spPr>
          <a:xfrm>
            <a:off x="84665" y="355600"/>
            <a:ext cx="672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>
                <a:solidFill>
                  <a:srgbClr val="3366FF"/>
                </a:solidFill>
              </a:rPr>
              <a:t>W51</a:t>
            </a:r>
          </a:p>
        </p:txBody>
      </p:sp>
    </p:spTree>
    <p:extLst>
      <p:ext uri="{BB962C8B-B14F-4D97-AF65-F5344CB8AC3E}">
        <p14:creationId xmlns:p14="http://schemas.microsoft.com/office/powerpoint/2010/main" val="1106497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11919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028700" y="6248400"/>
            <a:ext cx="6066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1" u="sng">
                <a:solidFill>
                  <a:srgbClr val="3366FF"/>
                </a:solidFill>
              </a:rPr>
              <a:t>Interazione con nubi molecolari: alta densita’ del bersaglio  100/cm3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92100" y="2019300"/>
            <a:ext cx="433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chemeClr val="bg1"/>
                </a:solidFill>
              </a:rPr>
              <a:t>Limite pulsar:1,6x10^-7 photons cm^-2s^-1</a:t>
            </a:r>
          </a:p>
        </p:txBody>
      </p:sp>
    </p:spTree>
    <p:extLst>
      <p:ext uri="{BB962C8B-B14F-4D97-AF65-F5344CB8AC3E}">
        <p14:creationId xmlns:p14="http://schemas.microsoft.com/office/powerpoint/2010/main" val="2673942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5400"/>
            <a:ext cx="8923243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85900" y="5842000"/>
            <a:ext cx="2740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/>
              <a:t>Difficile misurare la pulsar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80446" y="6207441"/>
            <a:ext cx="2313942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rgbClr val="3366FF"/>
                </a:solidFill>
              </a:rPr>
              <a:t>1,6x10^-7 cm-2s-1 &gt;100 Mev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953000" y="5346700"/>
            <a:ext cx="3752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Interazione con gas denso (100 cm-3):</a:t>
            </a:r>
          </a:p>
          <a:p>
            <a:r>
              <a:rPr lang="it-IT">
                <a:solidFill>
                  <a:srgbClr val="FF0000"/>
                </a:solidFill>
              </a:rPr>
              <a:t>π0</a:t>
            </a:r>
            <a:r>
              <a:rPr lang="it-IT"/>
              <a:t> e irragiamento e+-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6020831"/>
            <a:ext cx="4045632" cy="735569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76975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03216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29546" y="5547041"/>
            <a:ext cx="3826689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3366FF"/>
                </a:solidFill>
              </a:rPr>
              <a:t>1,2x10^-6 photons cm-2 s-1 &gt;100 Mev</a:t>
            </a:r>
          </a:p>
        </p:txBody>
      </p:sp>
    </p:spTree>
    <p:extLst>
      <p:ext uri="{BB962C8B-B14F-4D97-AF65-F5344CB8AC3E}">
        <p14:creationId xmlns:p14="http://schemas.microsoft.com/office/powerpoint/2010/main" val="909802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33" y="31546"/>
            <a:ext cx="6874934" cy="6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09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49239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Recent observations of supernova remnants (SNRs) hint that they </a:t>
            </a:r>
            <a:r>
              <a:rPr lang="it-IT" sz="2400" baseline="30000">
                <a:solidFill>
                  <a:srgbClr val="FF0000"/>
                </a:solidFill>
              </a:rPr>
              <a:t>accelerate cosmic rays </a:t>
            </a:r>
            <a:r>
              <a:rPr lang="it-IT" sz="2400" baseline="30000"/>
              <a:t>to energies close to ~</a:t>
            </a:r>
            <a:r>
              <a:rPr lang="it-IT" sz="2400" baseline="30000">
                <a:solidFill>
                  <a:srgbClr val="FF0000"/>
                </a:solidFill>
              </a:rPr>
              <a:t>1015 electron volts</a:t>
            </a:r>
            <a:r>
              <a:rPr lang="it-IT" sz="2400" baseline="30000"/>
              <a:t>. However, the nature of the particles that produce the emission remains ambiguous. We report observations of SNR W44 with the Fermi Large Area Telescope</a:t>
            </a:r>
          </a:p>
          <a:p>
            <a:pPr algn="just"/>
            <a:r>
              <a:rPr lang="it-IT" sz="2400" baseline="30000"/>
              <a:t>at energies between 2 × 108 electron volts and 3 × 1011 electron volts. The detection of a source with a morphology corresponding to the SNR shell implies that the emission is produced by particles accelerated there. The gamma-ray spectrum is well modeled with emission from protons and nuclei. Its steepening above ~109 electron volts provides a probe with which to study how particle acceleration responds to environmental effects such as shock propagation in dense clouds and how accelerated particles are released into interstellar space.</a:t>
            </a:r>
            <a:endParaRPr lang="it-IT" sz="2400"/>
          </a:p>
        </p:txBody>
      </p:sp>
      <p:sp>
        <p:nvSpPr>
          <p:cNvPr id="3" name="CasellaDiTesto 2"/>
          <p:cNvSpPr txBox="1"/>
          <p:nvPr/>
        </p:nvSpPr>
        <p:spPr>
          <a:xfrm>
            <a:off x="3742259" y="33872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W 44</a:t>
            </a:r>
          </a:p>
        </p:txBody>
      </p:sp>
      <p:sp>
        <p:nvSpPr>
          <p:cNvPr id="4" name="Rettangolo 3"/>
          <p:cNvSpPr/>
          <p:nvPr/>
        </p:nvSpPr>
        <p:spPr>
          <a:xfrm>
            <a:off x="0" y="285756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Galactic cosmic rays (GCRs) are thought to be accelerated in the expanding shock waves of supernova remnants (SNRs) (1, 2), a conjecture that has been strengthened by recent observations of young SNRs in x-rays (3) and TeV gamma rays (4–6). Magnetic field amplification is essential to make the maximum particle energy attainable large enough to explain the GCRs (7). It also implies that a large fraction of the kinetic energy released by a supernova ex- plosion is transferred to cosmic rays (8). If strong magnetic fields are present in the gamma-ray– emitting region, the TeV images of young SNRs </a:t>
            </a:r>
            <a:endParaRPr lang="it-IT" sz="2400"/>
          </a:p>
        </p:txBody>
      </p:sp>
      <p:sp>
        <p:nvSpPr>
          <p:cNvPr id="5" name="Rettangolo 4"/>
          <p:cNvSpPr/>
          <p:nvPr/>
        </p:nvSpPr>
        <p:spPr>
          <a:xfrm>
            <a:off x="0" y="4240960"/>
            <a:ext cx="9144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(4–6) are more likely to show the accelerated protons and nuclei via their hadronic interactions</a:t>
            </a:r>
            <a:r>
              <a:rPr lang="it-IT" sz="2400"/>
              <a:t> </a:t>
            </a:r>
            <a:r>
              <a:rPr lang="it-IT" sz="2400" baseline="30000"/>
              <a:t>with the ambient gas and subsequent p decays into gamma rays. However, the identification has been inconclusive because high-energy electrons can also shine in gamma rays via bremsstrahlung and/or inverse Compton processes. </a:t>
            </a:r>
            <a:endParaRPr lang="it-IT" sz="2400"/>
          </a:p>
        </p:txBody>
      </p:sp>
      <p:sp>
        <p:nvSpPr>
          <p:cNvPr id="6" name="Rettangolo 5"/>
          <p:cNvSpPr/>
          <p:nvPr/>
        </p:nvSpPr>
        <p:spPr>
          <a:xfrm>
            <a:off x="609600" y="558576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aseline="30000"/>
              <a:t>The 95% upper limit to pulsar and/or PWN flux is </a:t>
            </a:r>
            <a:r>
              <a:rPr lang="it-IT" sz="2800" b="1" i="1" baseline="30000">
                <a:solidFill>
                  <a:srgbClr val="FF0000"/>
                </a:solidFill>
              </a:rPr>
              <a:t>1.6 × 10-7 photons cm-2 s-1 above 100 MeV. </a:t>
            </a:r>
            <a:endParaRPr lang="it-IT" sz="28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44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"/>
            <a:ext cx="9144000" cy="615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26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05" y="131233"/>
            <a:ext cx="6739205" cy="511386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6858000" y="624302"/>
            <a:ext cx="203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aseline="30000"/>
              <a:t>For a broken power law where the photon index is abruptly changed at a break energy, the photon indices are G</a:t>
            </a:r>
            <a:r>
              <a:rPr lang="it-IT" sz="2400" baseline="-25000"/>
              <a:t>1 </a:t>
            </a:r>
            <a:r>
              <a:rPr lang="it-IT" sz="2400" baseline="30000"/>
              <a:t>= 2.06 T 0.03 </a:t>
            </a:r>
            <a:endParaRPr lang="it-IT" sz="2400"/>
          </a:p>
        </p:txBody>
      </p:sp>
      <p:sp>
        <p:nvSpPr>
          <p:cNvPr id="5" name="Rettangolo 4"/>
          <p:cNvSpPr/>
          <p:nvPr/>
        </p:nvSpPr>
        <p:spPr>
          <a:xfrm>
            <a:off x="7027334" y="3163670"/>
            <a:ext cx="18626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aseline="30000"/>
              <a:t>The resulting gamma-ray flux integrated above 100 MeV (25) amounts to F</a:t>
            </a:r>
            <a:r>
              <a:rPr lang="it-IT" sz="2400" baseline="-25000"/>
              <a:t>&gt;100MeV </a:t>
            </a:r>
            <a:r>
              <a:rPr lang="it-IT" sz="2400" baseline="30000"/>
              <a:t>= [1.22 T</a:t>
            </a:r>
          </a:p>
          <a:p>
            <a:endParaRPr lang="it-IT" sz="2400" baseline="30000"/>
          </a:p>
          <a:p>
            <a:r>
              <a:rPr lang="it-IT" sz="2400" baseline="30000"/>
              <a:t> × 10-6 photons cm-2 s-1.</a:t>
            </a:r>
            <a:endParaRPr lang="it-IT" sz="2400"/>
          </a:p>
        </p:txBody>
      </p:sp>
      <p:sp>
        <p:nvSpPr>
          <p:cNvPr id="6" name="Rettangolo 5"/>
          <p:cNvSpPr/>
          <p:nvPr/>
        </p:nvSpPr>
        <p:spPr>
          <a:xfrm>
            <a:off x="220132" y="5274902"/>
            <a:ext cx="6807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i="1" u="sng" baseline="30000"/>
              <a:t>Most of the emission comes from the SNR shell, which is known to interact with molecular clouds. When high-energy particles interact with dense gas, two emission processes become important: p0 decays and electron bremsstrahlung. Simple model curves with dominant p0-decay emission fit the data reasonably well </a:t>
            </a:r>
            <a:endParaRPr lang="it-IT" sz="2400" b="1" i="1" u="sng"/>
          </a:p>
        </p:txBody>
      </p:sp>
    </p:spTree>
    <p:extLst>
      <p:ext uri="{BB962C8B-B14F-4D97-AF65-F5344CB8AC3E}">
        <p14:creationId xmlns:p14="http://schemas.microsoft.com/office/powerpoint/2010/main" val="3678983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3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915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454" y="1269999"/>
            <a:ext cx="9275958" cy="42799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073400" y="469900"/>
            <a:ext cx="2740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/>
              <a:t>Evidenza </a:t>
            </a:r>
            <a:r>
              <a:rPr lang="it-IT" sz="2400">
                <a:latin typeface="Symbol" charset="2"/>
                <a:cs typeface="Symbol" charset="2"/>
              </a:rPr>
              <a:t>p</a:t>
            </a:r>
            <a:r>
              <a:rPr lang="it-IT" sz="2400"/>
              <a:t>0 (FERMI)</a:t>
            </a:r>
          </a:p>
        </p:txBody>
      </p:sp>
    </p:spTree>
    <p:extLst>
      <p:ext uri="{BB962C8B-B14F-4D97-AF65-F5344CB8AC3E}">
        <p14:creationId xmlns:p14="http://schemas.microsoft.com/office/powerpoint/2010/main" val="66339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20303"/>
            <a:ext cx="7861300" cy="659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732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"/>
            <a:ext cx="9144000" cy="602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37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825"/>
            <a:ext cx="9144000" cy="634673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507067" y="61037"/>
            <a:ext cx="26924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aseline="30000"/>
              <a:t>SED of the SNR W51C region measured with the </a:t>
            </a:r>
            <a:r>
              <a:rPr lang="it-IT" i="1" baseline="30000"/>
              <a:t>Fermi </a:t>
            </a:r>
            <a:r>
              <a:rPr lang="it-IT" baseline="30000"/>
              <a:t>LAT (red points) together with phenomenological modeling.  The model consists of π0 decay , bremsstrahlung , and IC scattering .The integrated flux reported by H.E.S.S. is converted to the differential flux at 1 TeV assuming photon index Γ = 2.5 ± 1.0 (black point).</a:t>
            </a:r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587625" y="4445000"/>
            <a:ext cx="2407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u="sng">
                <a:solidFill>
                  <a:srgbClr val="FF0000"/>
                </a:solidFill>
              </a:rPr>
              <a:t>1/100 come sulla terra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74625" y="6111875"/>
            <a:ext cx="3257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molecolar gas density:  100 cm-3</a:t>
            </a:r>
          </a:p>
        </p:txBody>
      </p:sp>
    </p:spTree>
    <p:extLst>
      <p:ext uri="{BB962C8B-B14F-4D97-AF65-F5344CB8AC3E}">
        <p14:creationId xmlns:p14="http://schemas.microsoft.com/office/powerpoint/2010/main" val="2723122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291786"/>
            <a:ext cx="6286500" cy="63384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7180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43" y="746125"/>
            <a:ext cx="8660410" cy="495907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93819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37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66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64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015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09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14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04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9144000" cy="673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19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386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807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9" y="198968"/>
            <a:ext cx="8834967" cy="2986274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72533" y="3936832"/>
            <a:ext cx="8365067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aseline="30000"/>
              <a:t>Young SNRs are preferred targets for seeing particle acceleration at work since in these objects the shocks are still strong and actively accelerating particles to the highest energies. Gamma-ray instruments have the angular resolution to spatially resolve some of the closer SNRs.</a:t>
            </a:r>
            <a:endParaRPr lang="it-IT" sz="2800"/>
          </a:p>
        </p:txBody>
      </p:sp>
    </p:spTree>
    <p:extLst>
      <p:ext uri="{BB962C8B-B14F-4D97-AF65-F5344CB8AC3E}">
        <p14:creationId xmlns:p14="http://schemas.microsoft.com/office/powerpoint/2010/main" val="10756678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4" y="778933"/>
            <a:ext cx="8966105" cy="49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15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3" y="736603"/>
            <a:ext cx="8908666" cy="534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079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9144000" cy="650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830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9" y="558800"/>
            <a:ext cx="9006729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4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2" y="868695"/>
            <a:ext cx="8915400" cy="497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461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7" y="395637"/>
            <a:ext cx="9017001" cy="59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103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286000" y="5498068"/>
            <a:ext cx="82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Proton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556000" y="5682734"/>
            <a:ext cx="427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pp</a:t>
            </a:r>
          </a:p>
        </p:txBody>
      </p:sp>
    </p:spTree>
    <p:extLst>
      <p:ext uri="{BB962C8B-B14F-4D97-AF65-F5344CB8AC3E}">
        <p14:creationId xmlns:p14="http://schemas.microsoft.com/office/powerpoint/2010/main" val="30501291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51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9086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791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259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700"/>
            <a:ext cx="90932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862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06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>
                <a:latin typeface="Verdana" charset="0"/>
                <a:ea typeface="ＭＳ Ｐゴシック" charset="0"/>
                <a:cs typeface="Verdana" charset="0"/>
              </a:rPr>
              <a:t>SNR spectrum and CR acceleration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489450" y="4154488"/>
            <a:ext cx="4197350" cy="2201862"/>
          </a:xfrm>
        </p:spPr>
        <p:txBody>
          <a:bodyPr>
            <a:normAutofit fontScale="70000" lnSpcReduction="20000"/>
          </a:bodyPr>
          <a:lstStyle/>
          <a:p>
            <a:r>
              <a:rPr lang="en-US">
                <a:latin typeface="Verdana" charset="0"/>
                <a:ea typeface="ＭＳ Ｐゴシック" charset="0"/>
              </a:rPr>
              <a:t>Need to simultaneously constrain broad-band spectrum</a:t>
            </a:r>
          </a:p>
          <a:p>
            <a:r>
              <a:rPr lang="en-US">
                <a:latin typeface="Verdana" charset="0"/>
                <a:ea typeface="ＭＳ Ｐゴシック" charset="0"/>
              </a:rPr>
              <a:t>Hadronic acceleration models definitely favored for Thyco, but not for all SNRs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52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200">
              <a:solidFill>
                <a:srgbClr val="3333CC"/>
              </a:solidFill>
              <a:latin typeface="Verdana" charset="0"/>
              <a:cs typeface="Verdana" charset="0"/>
            </a:endParaRPr>
          </a:p>
        </p:txBody>
      </p:sp>
      <p:sp>
        <p:nvSpPr>
          <p:cNvPr id="5325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8761CC3-63C5-AA49-BD16-8E91B004B2D9}" type="slidenum">
              <a:rPr lang="en-US" sz="1200">
                <a:solidFill>
                  <a:srgbClr val="3333CC"/>
                </a:solidFill>
                <a:latin typeface="Verdana" charset="0"/>
              </a:rPr>
              <a:pPr eaLnBrk="1" hangingPunct="1"/>
              <a:t>68</a:t>
            </a:fld>
            <a:endParaRPr lang="en-US" sz="1200">
              <a:solidFill>
                <a:srgbClr val="3333CC"/>
              </a:solidFill>
              <a:latin typeface="Verdana" charset="0"/>
            </a:endParaRPr>
          </a:p>
        </p:txBody>
      </p:sp>
      <p:pic>
        <p:nvPicPr>
          <p:cNvPr id="53254" name="Picture 6" descr="Screen shot 2011-09-23 at 10.53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50"/>
            <a:ext cx="4230688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7" descr="Screen shot 2011-09-23 at 10.53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57300"/>
            <a:ext cx="409098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36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86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355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4834</TotalTime>
  <Words>2917</Words>
  <Application>Microsoft Macintosh PowerPoint</Application>
  <PresentationFormat>Presentazione su schermo (4:3)</PresentationFormat>
  <Paragraphs>124</Paragraphs>
  <Slides>69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69</vt:i4>
      </vt:variant>
    </vt:vector>
  </HeadingPairs>
  <TitlesOfParts>
    <vt:vector size="70" baseType="lpstr">
      <vt:lpstr>Tema di Office</vt:lpstr>
      <vt:lpstr>Definizione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Towards a first Fermi LAT SNR catalog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SNR spectrum and CR acceleration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154</cp:revision>
  <dcterms:created xsi:type="dcterms:W3CDTF">2013-04-02T23:45:08Z</dcterms:created>
  <dcterms:modified xsi:type="dcterms:W3CDTF">2015-05-18T07:46:09Z</dcterms:modified>
</cp:coreProperties>
</file>