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2.xml" ContentType="application/vnd.openxmlformats-officedocument.presentationml.notesSlide+xml"/>
  <Override PartName="/ppt/embeddings/oleObject3.bin" ContentType="application/vnd.openxmlformats-officedocument.oleObject"/>
  <Override PartName="/ppt/notesSlides/notesSlide3.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90" r:id="rId2"/>
    <p:sldMasterId id="2147483695" r:id="rId3"/>
    <p:sldMasterId id="2147483707" r:id="rId4"/>
    <p:sldMasterId id="2147483719" r:id="rId5"/>
    <p:sldMasterId id="2147483731" r:id="rId6"/>
  </p:sldMasterIdLst>
  <p:notesMasterIdLst>
    <p:notesMasterId r:id="rId154"/>
  </p:notesMasterIdLst>
  <p:sldIdLst>
    <p:sldId id="257" r:id="rId7"/>
    <p:sldId id="258" r:id="rId8"/>
    <p:sldId id="259" r:id="rId9"/>
    <p:sldId id="466" r:id="rId10"/>
    <p:sldId id="465" r:id="rId11"/>
    <p:sldId id="467" r:id="rId12"/>
    <p:sldId id="468" r:id="rId13"/>
    <p:sldId id="297" r:id="rId14"/>
    <p:sldId id="260" r:id="rId15"/>
    <p:sldId id="469" r:id="rId16"/>
    <p:sldId id="488" r:id="rId17"/>
    <p:sldId id="489" r:id="rId18"/>
    <p:sldId id="262" r:id="rId19"/>
    <p:sldId id="263" r:id="rId20"/>
    <p:sldId id="470" r:id="rId21"/>
    <p:sldId id="264" r:id="rId22"/>
    <p:sldId id="265" r:id="rId23"/>
    <p:sldId id="266" r:id="rId24"/>
    <p:sldId id="287" r:id="rId25"/>
    <p:sldId id="276" r:id="rId26"/>
    <p:sldId id="449" r:id="rId27"/>
    <p:sldId id="450" r:id="rId28"/>
    <p:sldId id="471" r:id="rId29"/>
    <p:sldId id="475" r:id="rId30"/>
    <p:sldId id="476" r:id="rId31"/>
    <p:sldId id="472" r:id="rId32"/>
    <p:sldId id="473" r:id="rId33"/>
    <p:sldId id="478" r:id="rId34"/>
    <p:sldId id="452" r:id="rId35"/>
    <p:sldId id="454" r:id="rId36"/>
    <p:sldId id="456" r:id="rId37"/>
    <p:sldId id="457" r:id="rId38"/>
    <p:sldId id="458" r:id="rId39"/>
    <p:sldId id="459" r:id="rId40"/>
    <p:sldId id="460" r:id="rId41"/>
    <p:sldId id="461" r:id="rId42"/>
    <p:sldId id="462" r:id="rId43"/>
    <p:sldId id="479" r:id="rId44"/>
    <p:sldId id="464" r:id="rId45"/>
    <p:sldId id="463" r:id="rId46"/>
    <p:sldId id="268" r:id="rId47"/>
    <p:sldId id="277" r:id="rId48"/>
    <p:sldId id="480" r:id="rId49"/>
    <p:sldId id="278" r:id="rId50"/>
    <p:sldId id="477" r:id="rId51"/>
    <p:sldId id="481" r:id="rId52"/>
    <p:sldId id="279" r:id="rId53"/>
    <p:sldId id="280" r:id="rId54"/>
    <p:sldId id="281" r:id="rId55"/>
    <p:sldId id="282" r:id="rId56"/>
    <p:sldId id="267" r:id="rId57"/>
    <p:sldId id="302" r:id="rId58"/>
    <p:sldId id="482" r:id="rId59"/>
    <p:sldId id="483" r:id="rId60"/>
    <p:sldId id="283" r:id="rId61"/>
    <p:sldId id="286" r:id="rId62"/>
    <p:sldId id="290" r:id="rId63"/>
    <p:sldId id="284" r:id="rId64"/>
    <p:sldId id="285" r:id="rId65"/>
    <p:sldId id="299" r:id="rId66"/>
    <p:sldId id="300" r:id="rId67"/>
    <p:sldId id="303" r:id="rId68"/>
    <p:sldId id="301" r:id="rId69"/>
    <p:sldId id="295" r:id="rId70"/>
    <p:sldId id="296" r:id="rId71"/>
    <p:sldId id="269" r:id="rId72"/>
    <p:sldId id="270" r:id="rId73"/>
    <p:sldId id="314" r:id="rId74"/>
    <p:sldId id="313" r:id="rId75"/>
    <p:sldId id="315" r:id="rId76"/>
    <p:sldId id="316" r:id="rId77"/>
    <p:sldId id="511" r:id="rId78"/>
    <p:sldId id="512" r:id="rId79"/>
    <p:sldId id="308" r:id="rId80"/>
    <p:sldId id="309" r:id="rId81"/>
    <p:sldId id="312" r:id="rId82"/>
    <p:sldId id="320" r:id="rId83"/>
    <p:sldId id="274" r:id="rId84"/>
    <p:sldId id="321" r:id="rId85"/>
    <p:sldId id="322" r:id="rId86"/>
    <p:sldId id="323" r:id="rId87"/>
    <p:sldId id="324" r:id="rId88"/>
    <p:sldId id="492" r:id="rId89"/>
    <p:sldId id="325" r:id="rId90"/>
    <p:sldId id="326" r:id="rId91"/>
    <p:sldId id="327" r:id="rId92"/>
    <p:sldId id="328" r:id="rId93"/>
    <p:sldId id="329" r:id="rId94"/>
    <p:sldId id="330" r:id="rId95"/>
    <p:sldId id="331" r:id="rId96"/>
    <p:sldId id="333" r:id="rId97"/>
    <p:sldId id="334" r:id="rId98"/>
    <p:sldId id="368" r:id="rId99"/>
    <p:sldId id="335" r:id="rId100"/>
    <p:sldId id="367" r:id="rId101"/>
    <p:sldId id="351" r:id="rId102"/>
    <p:sldId id="352" r:id="rId103"/>
    <p:sldId id="493" r:id="rId104"/>
    <p:sldId id="494" r:id="rId105"/>
    <p:sldId id="495" r:id="rId106"/>
    <p:sldId id="496" r:id="rId107"/>
    <p:sldId id="497" r:id="rId108"/>
    <p:sldId id="498" r:id="rId109"/>
    <p:sldId id="499" r:id="rId110"/>
    <p:sldId id="500" r:id="rId111"/>
    <p:sldId id="501" r:id="rId112"/>
    <p:sldId id="502" r:id="rId113"/>
    <p:sldId id="503" r:id="rId114"/>
    <p:sldId id="504" r:id="rId115"/>
    <p:sldId id="505" r:id="rId116"/>
    <p:sldId id="506" r:id="rId117"/>
    <p:sldId id="507" r:id="rId118"/>
    <p:sldId id="508" r:id="rId119"/>
    <p:sldId id="509" r:id="rId120"/>
    <p:sldId id="510" r:id="rId121"/>
    <p:sldId id="484" r:id="rId122"/>
    <p:sldId id="485" r:id="rId123"/>
    <p:sldId id="486" r:id="rId124"/>
    <p:sldId id="487" r:id="rId125"/>
    <p:sldId id="376" r:id="rId126"/>
    <p:sldId id="342" r:id="rId127"/>
    <p:sldId id="337" r:id="rId128"/>
    <p:sldId id="339" r:id="rId129"/>
    <p:sldId id="336" r:id="rId130"/>
    <p:sldId id="340" r:id="rId131"/>
    <p:sldId id="369" r:id="rId132"/>
    <p:sldId id="370" r:id="rId133"/>
    <p:sldId id="371" r:id="rId134"/>
    <p:sldId id="372" r:id="rId135"/>
    <p:sldId id="373" r:id="rId136"/>
    <p:sldId id="374" r:id="rId137"/>
    <p:sldId id="490" r:id="rId138"/>
    <p:sldId id="491" r:id="rId139"/>
    <p:sldId id="375" r:id="rId140"/>
    <p:sldId id="338" r:id="rId141"/>
    <p:sldId id="341" r:id="rId142"/>
    <p:sldId id="343" r:id="rId143"/>
    <p:sldId id="344" r:id="rId144"/>
    <p:sldId id="345" r:id="rId145"/>
    <p:sldId id="346" r:id="rId146"/>
    <p:sldId id="347" r:id="rId147"/>
    <p:sldId id="348" r:id="rId148"/>
    <p:sldId id="350" r:id="rId149"/>
    <p:sldId id="349" r:id="rId150"/>
    <p:sldId id="353" r:id="rId151"/>
    <p:sldId id="448" r:id="rId152"/>
    <p:sldId id="409" r:id="rId153"/>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1008" y="-80"/>
      </p:cViewPr>
      <p:guideLst>
        <p:guide orient="horz" pos="2160"/>
        <p:guide pos="2880"/>
      </p:guideLst>
    </p:cSldViewPr>
  </p:slideViewPr>
  <p:notesTextViewPr>
    <p:cViewPr>
      <p:scale>
        <a:sx n="100" d="100"/>
        <a:sy n="100" d="100"/>
      </p:scale>
      <p:origin x="0" y="0"/>
    </p:cViewPr>
  </p:notesTextViewPr>
  <p:sorterViewPr>
    <p:cViewPr>
      <p:scale>
        <a:sx n="210" d="100"/>
        <a:sy n="210" d="100"/>
      </p:scale>
      <p:origin x="0" y="69888"/>
    </p:cViewPr>
  </p:sorter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50" Type="http://schemas.openxmlformats.org/officeDocument/2006/relationships/slide" Target="slides/slide144.xml"/><Relationship Id="rId151" Type="http://schemas.openxmlformats.org/officeDocument/2006/relationships/slide" Target="slides/slide145.xml"/><Relationship Id="rId152" Type="http://schemas.openxmlformats.org/officeDocument/2006/relationships/slide" Target="slides/slide146.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153" Type="http://schemas.openxmlformats.org/officeDocument/2006/relationships/slide" Target="slides/slide147.xml"/><Relationship Id="rId154" Type="http://schemas.openxmlformats.org/officeDocument/2006/relationships/notesMaster" Target="notesMasters/notesMaster1.xml"/><Relationship Id="rId155" Type="http://schemas.openxmlformats.org/officeDocument/2006/relationships/printerSettings" Target="printerSettings/printerSettings1.bin"/><Relationship Id="rId156" Type="http://schemas.openxmlformats.org/officeDocument/2006/relationships/presProps" Target="presProps.xml"/><Relationship Id="rId157" Type="http://schemas.openxmlformats.org/officeDocument/2006/relationships/viewProps" Target="viewProps.xml"/><Relationship Id="rId158" Type="http://schemas.openxmlformats.org/officeDocument/2006/relationships/theme" Target="theme/theme1.xml"/><Relationship Id="rId159" Type="http://schemas.openxmlformats.org/officeDocument/2006/relationships/tableStyles" Target="tableStyles.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40" Type="http://schemas.openxmlformats.org/officeDocument/2006/relationships/slide" Target="slides/slide134.xml"/><Relationship Id="rId141" Type="http://schemas.openxmlformats.org/officeDocument/2006/relationships/slide" Target="slides/slide13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 Id="rId2" Type="http://schemas.openxmlformats.org/officeDocument/2006/relationships/image" Target="../media/image4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8.wmf"/><Relationship Id="rId2" Type="http://schemas.openxmlformats.org/officeDocument/2006/relationships/image" Target="../media/image9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8.wmf"/><Relationship Id="rId2" Type="http://schemas.openxmlformats.org/officeDocument/2006/relationships/image" Target="../media/image9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27CE18-1B3B-BA43-AB14-852F9AB6FF65}" type="datetimeFigureOut">
              <a:t>04/05/15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35C33A-7829-514A-A030-AA93426F9791}" type="slidenum">
              <a:t>‹n.›</a:t>
            </a:fld>
            <a:endParaRPr lang="it-IT"/>
          </a:p>
        </p:txBody>
      </p:sp>
    </p:spTree>
    <p:extLst>
      <p:ext uri="{BB962C8B-B14F-4D97-AF65-F5344CB8AC3E}">
        <p14:creationId xmlns:p14="http://schemas.microsoft.com/office/powerpoint/2010/main" val="1384860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6639E-F12E-384B-A992-6AC93F9DF5CC}" type="slidenum">
              <a:rPr lang="it-IT"/>
              <a:pPr/>
              <a:t>9</a:t>
            </a:fld>
            <a:endParaRPr lang="it-IT"/>
          </a:p>
        </p:txBody>
      </p:sp>
      <p:sp>
        <p:nvSpPr>
          <p:cNvPr id="1382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38243" name="Rectangle 3"/>
          <p:cNvSpPr>
            <a:spLocks noGrp="1" noChangeArrowheads="1"/>
          </p:cNvSpPr>
          <p:nvPr>
            <p:ph type="body" idx="1"/>
          </p:nvPr>
        </p:nvSpPr>
        <p:spPr/>
        <p:txBody>
          <a:bodyPr/>
          <a:lstStyle/>
          <a:p>
            <a:r>
              <a:rPr lang="it-IT"/>
              <a:t>Aggiungere GRB nuovo laboratorio cosmico per lo studio della fisica nucleare e fondamentale. Energia emessa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30F7EC-B1D3-5943-9C44-B794116BABE2}" type="slidenum">
              <a:rPr lang="it-IT"/>
              <a:pPr/>
              <a:t>65</a:t>
            </a:fld>
            <a:endParaRPr lang="it-IT"/>
          </a:p>
        </p:txBody>
      </p:sp>
      <p:sp>
        <p:nvSpPr>
          <p:cNvPr id="2457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45763" name="Rectangle 3"/>
          <p:cNvSpPr>
            <a:spLocks noGrp="1" noChangeArrowheads="1"/>
          </p:cNvSpPr>
          <p:nvPr>
            <p:ph type="body" idx="1"/>
          </p:nvPr>
        </p:nvSpPr>
        <p:spPr/>
        <p:txBody>
          <a:bodyP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7354" eaLnBrk="0" hangingPunct="0">
              <a:defRPr sz="1500">
                <a:solidFill>
                  <a:schemeClr val="tx1"/>
                </a:solidFill>
                <a:latin typeface="Arial" charset="0"/>
                <a:ea typeface="ＭＳ Ｐゴシック" charset="0"/>
              </a:defRPr>
            </a:lvl1pPr>
            <a:lvl2pPr marL="685817" indent="-263776" defTabSz="917354" eaLnBrk="0" hangingPunct="0">
              <a:defRPr sz="1500">
                <a:solidFill>
                  <a:schemeClr val="tx1"/>
                </a:solidFill>
                <a:latin typeface="Arial" charset="0"/>
                <a:ea typeface="ＭＳ Ｐゴシック" charset="0"/>
              </a:defRPr>
            </a:lvl2pPr>
            <a:lvl3pPr marL="1055103" indent="-211021" defTabSz="917354" eaLnBrk="0" hangingPunct="0">
              <a:defRPr sz="1500">
                <a:solidFill>
                  <a:schemeClr val="tx1"/>
                </a:solidFill>
                <a:latin typeface="Arial" charset="0"/>
                <a:ea typeface="ＭＳ Ｐゴシック" charset="0"/>
              </a:defRPr>
            </a:lvl3pPr>
            <a:lvl4pPr marL="1477145" indent="-211021" defTabSz="917354" eaLnBrk="0" hangingPunct="0">
              <a:defRPr sz="1500">
                <a:solidFill>
                  <a:schemeClr val="tx1"/>
                </a:solidFill>
                <a:latin typeface="Arial" charset="0"/>
                <a:ea typeface="ＭＳ Ｐゴシック" charset="0"/>
              </a:defRPr>
            </a:lvl4pPr>
            <a:lvl5pPr marL="1899186" indent="-211021" defTabSz="917354" eaLnBrk="0" hangingPunct="0">
              <a:defRPr sz="1500">
                <a:solidFill>
                  <a:schemeClr val="tx1"/>
                </a:solidFill>
                <a:latin typeface="Arial" charset="0"/>
                <a:ea typeface="ＭＳ Ｐゴシック" charset="0"/>
              </a:defRPr>
            </a:lvl5pPr>
            <a:lvl6pPr marL="2321227" indent="-211021" defTabSz="917354" eaLnBrk="0" fontAlgn="base" hangingPunct="0">
              <a:spcBef>
                <a:spcPct val="0"/>
              </a:spcBef>
              <a:spcAft>
                <a:spcPct val="0"/>
              </a:spcAft>
              <a:defRPr sz="1500">
                <a:solidFill>
                  <a:schemeClr val="tx1"/>
                </a:solidFill>
                <a:latin typeface="Arial" charset="0"/>
                <a:ea typeface="ＭＳ Ｐゴシック" charset="0"/>
              </a:defRPr>
            </a:lvl6pPr>
            <a:lvl7pPr marL="2743269" indent="-211021" defTabSz="917354" eaLnBrk="0" fontAlgn="base" hangingPunct="0">
              <a:spcBef>
                <a:spcPct val="0"/>
              </a:spcBef>
              <a:spcAft>
                <a:spcPct val="0"/>
              </a:spcAft>
              <a:defRPr sz="1500">
                <a:solidFill>
                  <a:schemeClr val="tx1"/>
                </a:solidFill>
                <a:latin typeface="Arial" charset="0"/>
                <a:ea typeface="ＭＳ Ｐゴシック" charset="0"/>
              </a:defRPr>
            </a:lvl7pPr>
            <a:lvl8pPr marL="3165310" indent="-211021" defTabSz="917354" eaLnBrk="0" fontAlgn="base" hangingPunct="0">
              <a:spcBef>
                <a:spcPct val="0"/>
              </a:spcBef>
              <a:spcAft>
                <a:spcPct val="0"/>
              </a:spcAft>
              <a:defRPr sz="1500">
                <a:solidFill>
                  <a:schemeClr val="tx1"/>
                </a:solidFill>
                <a:latin typeface="Arial" charset="0"/>
                <a:ea typeface="ＭＳ Ｐゴシック" charset="0"/>
              </a:defRPr>
            </a:lvl8pPr>
            <a:lvl9pPr marL="3587351" indent="-211021" defTabSz="917354"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defRPr/>
            </a:pPr>
            <a:fld id="{93E9C2D0-2B56-F94D-8991-06CF257B9137}" type="slidenum">
              <a:rPr lang="en-US" sz="1200">
                <a:solidFill>
                  <a:prstClr val="black"/>
                </a:solidFill>
              </a:rPr>
              <a:pPr eaLnBrk="1" hangingPunct="1">
                <a:defRPr/>
              </a:pPr>
              <a:t>101</a:t>
            </a:fld>
            <a:endParaRPr lang="en-US" sz="1200">
              <a:solidFill>
                <a:prstClr val="black"/>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it-IT">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8E7D55D-F5FE-9C4B-9FB0-47D2175BC6BA}" type="slidenum">
              <a:t>106</a:t>
            </a:fld>
            <a:endParaRPr lang="it-IT"/>
          </a:p>
        </p:txBody>
      </p:sp>
    </p:spTree>
    <p:extLst>
      <p:ext uri="{BB962C8B-B14F-4D97-AF65-F5344CB8AC3E}">
        <p14:creationId xmlns:p14="http://schemas.microsoft.com/office/powerpoint/2010/main" val="1541851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7354" eaLnBrk="0" hangingPunct="0">
              <a:defRPr sz="1500">
                <a:solidFill>
                  <a:schemeClr val="tx1"/>
                </a:solidFill>
                <a:latin typeface="Arial" charset="0"/>
                <a:ea typeface="ＭＳ Ｐゴシック" charset="0"/>
              </a:defRPr>
            </a:lvl1pPr>
            <a:lvl2pPr marL="685817" indent="-263776" defTabSz="917354" eaLnBrk="0" hangingPunct="0">
              <a:defRPr sz="1500">
                <a:solidFill>
                  <a:schemeClr val="tx1"/>
                </a:solidFill>
                <a:latin typeface="Arial" charset="0"/>
                <a:ea typeface="ＭＳ Ｐゴシック" charset="0"/>
              </a:defRPr>
            </a:lvl2pPr>
            <a:lvl3pPr marL="1055103" indent="-211021" defTabSz="917354" eaLnBrk="0" hangingPunct="0">
              <a:defRPr sz="1500">
                <a:solidFill>
                  <a:schemeClr val="tx1"/>
                </a:solidFill>
                <a:latin typeface="Arial" charset="0"/>
                <a:ea typeface="ＭＳ Ｐゴシック" charset="0"/>
              </a:defRPr>
            </a:lvl3pPr>
            <a:lvl4pPr marL="1477145" indent="-211021" defTabSz="917354" eaLnBrk="0" hangingPunct="0">
              <a:defRPr sz="1500">
                <a:solidFill>
                  <a:schemeClr val="tx1"/>
                </a:solidFill>
                <a:latin typeface="Arial" charset="0"/>
                <a:ea typeface="ＭＳ Ｐゴシック" charset="0"/>
              </a:defRPr>
            </a:lvl4pPr>
            <a:lvl5pPr marL="1899186" indent="-211021" defTabSz="917354" eaLnBrk="0" hangingPunct="0">
              <a:defRPr sz="1500">
                <a:solidFill>
                  <a:schemeClr val="tx1"/>
                </a:solidFill>
                <a:latin typeface="Arial" charset="0"/>
                <a:ea typeface="ＭＳ Ｐゴシック" charset="0"/>
              </a:defRPr>
            </a:lvl5pPr>
            <a:lvl6pPr marL="2321227" indent="-211021" defTabSz="917354" eaLnBrk="0" fontAlgn="base" hangingPunct="0">
              <a:spcBef>
                <a:spcPct val="0"/>
              </a:spcBef>
              <a:spcAft>
                <a:spcPct val="0"/>
              </a:spcAft>
              <a:defRPr sz="1500">
                <a:solidFill>
                  <a:schemeClr val="tx1"/>
                </a:solidFill>
                <a:latin typeface="Arial" charset="0"/>
                <a:ea typeface="ＭＳ Ｐゴシック" charset="0"/>
              </a:defRPr>
            </a:lvl6pPr>
            <a:lvl7pPr marL="2743269" indent="-211021" defTabSz="917354" eaLnBrk="0" fontAlgn="base" hangingPunct="0">
              <a:spcBef>
                <a:spcPct val="0"/>
              </a:spcBef>
              <a:spcAft>
                <a:spcPct val="0"/>
              </a:spcAft>
              <a:defRPr sz="1500">
                <a:solidFill>
                  <a:schemeClr val="tx1"/>
                </a:solidFill>
                <a:latin typeface="Arial" charset="0"/>
                <a:ea typeface="ＭＳ Ｐゴシック" charset="0"/>
              </a:defRPr>
            </a:lvl7pPr>
            <a:lvl8pPr marL="3165310" indent="-211021" defTabSz="917354" eaLnBrk="0" fontAlgn="base" hangingPunct="0">
              <a:spcBef>
                <a:spcPct val="0"/>
              </a:spcBef>
              <a:spcAft>
                <a:spcPct val="0"/>
              </a:spcAft>
              <a:defRPr sz="1500">
                <a:solidFill>
                  <a:schemeClr val="tx1"/>
                </a:solidFill>
                <a:latin typeface="Arial" charset="0"/>
                <a:ea typeface="ＭＳ Ｐゴシック" charset="0"/>
              </a:defRPr>
            </a:lvl8pPr>
            <a:lvl9pPr marL="3587351" indent="-211021" defTabSz="917354" eaLnBrk="0" fontAlgn="base" hangingPunct="0">
              <a:spcBef>
                <a:spcPct val="0"/>
              </a:spcBef>
              <a:spcAft>
                <a:spcPct val="0"/>
              </a:spcAft>
              <a:defRPr sz="1500">
                <a:solidFill>
                  <a:schemeClr val="tx1"/>
                </a:solidFill>
                <a:latin typeface="Arial" charset="0"/>
                <a:ea typeface="ＭＳ Ｐゴシック" charset="0"/>
              </a:defRPr>
            </a:lvl9pPr>
          </a:lstStyle>
          <a:p>
            <a:pPr eaLnBrk="1" hangingPunct="1">
              <a:defRPr/>
            </a:pPr>
            <a:fld id="{93E9C2D0-2B56-F94D-8991-06CF257B9137}" type="slidenum">
              <a:rPr lang="en-US" sz="1200">
                <a:solidFill>
                  <a:prstClr val="black"/>
                </a:solidFill>
              </a:rPr>
              <a:pPr eaLnBrk="1" hangingPunct="1">
                <a:defRPr/>
              </a:pPr>
              <a:t>110</a:t>
            </a:fld>
            <a:endParaRPr lang="en-US" sz="1200">
              <a:solidFill>
                <a:prstClr val="black"/>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it-IT">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8E7D55D-F5FE-9C4B-9FB0-47D2175BC6BA}" type="slidenum">
              <a:t>115</a:t>
            </a:fld>
            <a:endParaRPr lang="it-IT"/>
          </a:p>
        </p:txBody>
      </p:sp>
    </p:spTree>
    <p:extLst>
      <p:ext uri="{BB962C8B-B14F-4D97-AF65-F5344CB8AC3E}">
        <p14:creationId xmlns:p14="http://schemas.microsoft.com/office/powerpoint/2010/main" val="1541851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F6E9F2F-ECA6-2E47-8FD4-6D0DE15DAB45}" type="datetimeFigureOut">
              <a:t>04/05/15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2719106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F6E9F2F-ECA6-2E47-8FD4-6D0DE15DAB45}" type="datetimeFigureOut">
              <a:t>04/05/15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868418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6F6E9F2F-ECA6-2E47-8FD4-6D0DE15DAB45}" type="datetimeFigureOut">
              <a:t>04/05/15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151984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F6E9F2F-ECA6-2E47-8FD4-6D0DE15DAB45}" type="datetimeFigureOut">
              <a:t>04/05/15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2531624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F6E9F2F-ECA6-2E47-8FD4-6D0DE15DAB45}" type="datetimeFigureOut">
              <a:t>04/05/15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3381451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6F6E9F2F-ECA6-2E47-8FD4-6D0DE15DAB45}" type="datetimeFigureOut">
              <a:t>04/05/15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2449605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F6E9F2F-ECA6-2E47-8FD4-6D0DE15DAB45}" type="datetimeFigureOut">
              <a:t>04/05/15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2345546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F6E9F2F-ECA6-2E47-8FD4-6D0DE15DAB45}" type="datetimeFigureOut">
              <a:t>04/05/15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3171039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F6E9F2F-ECA6-2E47-8FD4-6D0DE15DAB45}" type="datetimeFigureOut">
              <a:t>04/05/15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287502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F6E9F2F-ECA6-2E47-8FD4-6D0DE15DAB45}" type="datetimeFigureOut">
              <a:t>04/05/15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3106123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F6E9F2F-ECA6-2E47-8FD4-6D0DE15DAB45}" type="datetimeFigureOut">
              <a:t>04/05/15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CDB418-D751-3549-AD62-7E6EEDD52EB6}" type="slidenum">
              <a:t>‹n.›</a:t>
            </a:fld>
            <a:endParaRPr lang="it-IT"/>
          </a:p>
        </p:txBody>
      </p:sp>
    </p:spTree>
    <p:extLst>
      <p:ext uri="{BB962C8B-B14F-4D97-AF65-F5344CB8AC3E}">
        <p14:creationId xmlns:p14="http://schemas.microsoft.com/office/powerpoint/2010/main" val="4279344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1366838" y="274638"/>
            <a:ext cx="69850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fld id="{68BF6051-8951-814F-AFDC-D674063FFF74}" type="datetime1">
              <a:rPr lang="en-US">
                <a:solidFill>
                  <a:prstClr val="black">
                    <a:tint val="75000"/>
                  </a:prstClr>
                </a:solidFill>
                <a:latin typeface="Calibri"/>
              </a:rPr>
              <a:pPr>
                <a:defRPr/>
              </a:pPr>
              <a:t>04/05/15</a:t>
            </a:fld>
            <a:endParaRPr lang="en-US">
              <a:solidFill>
                <a:prstClr val="black">
                  <a:tint val="75000"/>
                </a:prstClr>
              </a:solidFill>
              <a:latin typeface="Calibri"/>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latin typeface="Calibri"/>
              </a:rPr>
              <a:t>Rivelatori di Particelle</a:t>
            </a:r>
          </a:p>
        </p:txBody>
      </p:sp>
      <p:sp>
        <p:nvSpPr>
          <p:cNvPr id="7" name="Rectangle 6"/>
          <p:cNvSpPr>
            <a:spLocks noGrp="1" noChangeArrowheads="1"/>
          </p:cNvSpPr>
          <p:nvPr>
            <p:ph type="sldNum" sz="quarter" idx="12"/>
          </p:nvPr>
        </p:nvSpPr>
        <p:spPr>
          <a:ln/>
        </p:spPr>
        <p:txBody>
          <a:bodyPr/>
          <a:lstStyle>
            <a:lvl1pPr>
              <a:defRPr/>
            </a:lvl1pPr>
          </a:lstStyle>
          <a:p>
            <a:pPr>
              <a:defRPr/>
            </a:pPr>
            <a:fld id="{958580E6-C2DD-F146-99DB-6051D43F982D}" type="slidenum">
              <a:rPr lang="en-US">
                <a:solidFill>
                  <a:prstClr val="black">
                    <a:tint val="75000"/>
                  </a:prstClr>
                </a:solidFill>
                <a:latin typeface="Calibri"/>
              </a:rPr>
              <a:pPr>
                <a:defRPr/>
              </a:pPr>
              <a:t>‹n.›</a:t>
            </a:fld>
            <a:endParaRPr lang="en-US">
              <a:solidFill>
                <a:prstClr val="black">
                  <a:tint val="75000"/>
                </a:prstClr>
              </a:solidFill>
              <a:latin typeface="Calibri"/>
            </a:endParaRPr>
          </a:p>
        </p:txBody>
      </p:sp>
    </p:spTree>
    <p:extLst>
      <p:ext uri="{BB962C8B-B14F-4D97-AF65-F5344CB8AC3E}">
        <p14:creationId xmlns:p14="http://schemas.microsoft.com/office/powerpoint/2010/main" val="1855200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2" descr="fermi_logo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52525"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Fermibooth08.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41259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fermi_logo_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53363" y="0"/>
            <a:ext cx="1057275"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a:xfrm>
            <a:off x="4643438" y="2130425"/>
            <a:ext cx="4043362" cy="1470025"/>
          </a:xfrm>
        </p:spPr>
        <p:txBody>
          <a:bodyPr/>
          <a:lstStyle>
            <a:lvl1pPr>
              <a:defRPr/>
            </a:lvl1pPr>
          </a:lstStyle>
          <a:p>
            <a:r>
              <a:rPr lang="en-US"/>
              <a:t>Click to edit Master title style</a:t>
            </a:r>
          </a:p>
        </p:txBody>
      </p:sp>
      <p:sp>
        <p:nvSpPr>
          <p:cNvPr id="21508" name="Rectangle 3"/>
          <p:cNvSpPr>
            <a:spLocks noGrp="1" noChangeArrowheads="1"/>
          </p:cNvSpPr>
          <p:nvPr>
            <p:ph type="subTitle" idx="1"/>
          </p:nvPr>
        </p:nvSpPr>
        <p:spPr>
          <a:xfrm>
            <a:off x="4643438" y="3886200"/>
            <a:ext cx="4043362" cy="1752600"/>
          </a:xfrm>
        </p:spPr>
        <p:txBody>
          <a:bodyPr/>
          <a:lstStyle>
            <a:lvl1pPr marL="0" indent="0" algn="ctr">
              <a:buFontTx/>
              <a:buNone/>
              <a:defRPr/>
            </a:lvl1pPr>
          </a:lstStyle>
          <a:p>
            <a:r>
              <a:rPr lang="en-US"/>
              <a:t>Click to edit Master subtitle style</a:t>
            </a:r>
          </a:p>
        </p:txBody>
      </p:sp>
      <p:sp>
        <p:nvSpPr>
          <p:cNvPr id="7" name="Footer Placeholder 15"/>
          <p:cNvSpPr>
            <a:spLocks noGrp="1"/>
          </p:cNvSpPr>
          <p:nvPr>
            <p:ph type="ftr" sz="quarter" idx="10"/>
          </p:nvPr>
        </p:nvSpPr>
        <p:spPr>
          <a:xfrm>
            <a:off x="3124200" y="6245225"/>
            <a:ext cx="2895600" cy="476250"/>
          </a:xfrm>
        </p:spPr>
        <p:txBody>
          <a:bodyPr/>
          <a:lstStyle>
            <a:lvl1pPr>
              <a:defRPr/>
            </a:lvl1pPr>
          </a:lstStyle>
          <a:p>
            <a:pPr>
              <a:defRPr/>
            </a:pPr>
            <a:endParaRPr lang="en-US"/>
          </a:p>
        </p:txBody>
      </p:sp>
      <p:sp>
        <p:nvSpPr>
          <p:cNvPr id="8" name="Date Placeholder 16"/>
          <p:cNvSpPr>
            <a:spLocks noGrp="1"/>
          </p:cNvSpPr>
          <p:nvPr>
            <p:ph type="dt" sz="half" idx="11"/>
          </p:nvPr>
        </p:nvSpPr>
        <p:spPr>
          <a:xfrm>
            <a:off x="457200" y="6245225"/>
            <a:ext cx="2133600" cy="476250"/>
          </a:xfrm>
        </p:spPr>
        <p:txBody>
          <a:bodyPr/>
          <a:lstStyle>
            <a:lvl1pPr>
              <a:defRPr/>
            </a:lvl1pPr>
          </a:lstStyle>
          <a:p>
            <a:pPr>
              <a:defRPr/>
            </a:pPr>
            <a:r>
              <a:rPr lang="en-US"/>
              <a:t>4 November 2009</a:t>
            </a:r>
          </a:p>
        </p:txBody>
      </p:sp>
      <p:sp>
        <p:nvSpPr>
          <p:cNvPr id="9" name="Slide Number Placeholder 17"/>
          <p:cNvSpPr>
            <a:spLocks noGrp="1"/>
          </p:cNvSpPr>
          <p:nvPr>
            <p:ph type="sldNum" sz="quarter" idx="12"/>
          </p:nvPr>
        </p:nvSpPr>
        <p:spPr>
          <a:xfrm>
            <a:off x="6553200" y="6245225"/>
            <a:ext cx="2133600" cy="476250"/>
          </a:xfrm>
        </p:spPr>
        <p:txBody>
          <a:bodyPr/>
          <a:lstStyle>
            <a:lvl1pPr>
              <a:defRPr smtClean="0"/>
            </a:lvl1pPr>
          </a:lstStyle>
          <a:p>
            <a:pPr>
              <a:defRPr/>
            </a:pPr>
            <a:fld id="{92A2E48B-834B-114D-BE6B-9D5D38C9A7D7}" type="slidenum">
              <a:rPr lang="en-US"/>
              <a:pPr>
                <a:defRPr/>
              </a:pPr>
              <a:t>‹n.›</a:t>
            </a:fld>
            <a:endParaRPr lang="en-US"/>
          </a:p>
        </p:txBody>
      </p:sp>
    </p:spTree>
    <p:extLst>
      <p:ext uri="{BB962C8B-B14F-4D97-AF65-F5344CB8AC3E}">
        <p14:creationId xmlns:p14="http://schemas.microsoft.com/office/powerpoint/2010/main" val="1880945787"/>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15"/>
          <p:cNvSpPr>
            <a:spLocks noGrp="1"/>
          </p:cNvSpPr>
          <p:nvPr>
            <p:ph type="ftr" sz="quarter" idx="10"/>
          </p:nvPr>
        </p:nvSpPr>
        <p:spPr/>
        <p:txBody>
          <a:bodyPr/>
          <a:lstStyle>
            <a:lvl1pPr>
              <a:defRPr sz="1050"/>
            </a:lvl1pPr>
          </a:lstStyle>
          <a:p>
            <a:pPr>
              <a:defRPr/>
            </a:pPr>
            <a:endParaRPr lang="en-US"/>
          </a:p>
        </p:txBody>
      </p:sp>
      <p:sp>
        <p:nvSpPr>
          <p:cNvPr id="5" name="Date Placeholder 16"/>
          <p:cNvSpPr>
            <a:spLocks noGrp="1"/>
          </p:cNvSpPr>
          <p:nvPr>
            <p:ph type="dt" sz="half"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smtClean="0"/>
            </a:lvl1pPr>
          </a:lstStyle>
          <a:p>
            <a:pPr>
              <a:defRPr/>
            </a:pPr>
            <a:fld id="{5CBD1101-D30A-F845-8455-78A78EA2FA80}" type="slidenum">
              <a:rPr lang="en-US"/>
              <a:pPr>
                <a:defRPr/>
              </a:pPr>
              <a:t>‹n.›</a:t>
            </a:fld>
            <a:endParaRPr lang="en-US"/>
          </a:p>
        </p:txBody>
      </p:sp>
    </p:spTree>
    <p:extLst>
      <p:ext uri="{BB962C8B-B14F-4D97-AF65-F5344CB8AC3E}">
        <p14:creationId xmlns:p14="http://schemas.microsoft.com/office/powerpoint/2010/main" val="26581035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atin typeface="Verdana" charset="0"/>
                <a:ea typeface="ＭＳ Ｐゴシック" charset="0"/>
                <a:cs typeface="Verdana" charset="0"/>
              </a:defRPr>
            </a:lvl1pPr>
          </a:lstStyle>
          <a:p>
            <a:pPr>
              <a:defRPr/>
            </a:pPr>
            <a:fld id="{1409C1EC-A8AB-B340-AA3F-6E6CEC9EA314}" type="datetime1">
              <a:rPr lang="en-US"/>
              <a:pPr>
                <a:defRPr/>
              </a:pPr>
              <a:t>04/05/15</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smtClean="0"/>
            </a:lvl1pPr>
          </a:lstStyle>
          <a:p>
            <a:pPr>
              <a:defRPr/>
            </a:pPr>
            <a:fld id="{D6570989-0045-7941-914F-C69D898CE7B9}" type="slidenum">
              <a:rPr lang="en-US"/>
              <a:pPr>
                <a:defRPr/>
              </a:pPr>
              <a:t>‹n.›</a:t>
            </a:fld>
            <a:endParaRPr lang="en-US"/>
          </a:p>
        </p:txBody>
      </p:sp>
    </p:spTree>
    <p:extLst>
      <p:ext uri="{BB962C8B-B14F-4D97-AF65-F5344CB8AC3E}">
        <p14:creationId xmlns:p14="http://schemas.microsoft.com/office/powerpoint/2010/main" val="129492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46453817"/>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914400" y="1524000"/>
            <a:ext cx="7623175" cy="1752600"/>
          </a:xfrm>
        </p:spPr>
        <p:txBody>
          <a:bodyPr/>
          <a:lstStyle>
            <a:lvl1pPr>
              <a:defRPr sz="5000"/>
            </a:lvl1pPr>
          </a:lstStyle>
          <a:p>
            <a:pPr lvl="0"/>
            <a:r>
              <a:rPr lang="it-IT" noProof="0" smtClean="0"/>
              <a:t>Fare clic per modificare lo stile del titolo</a:t>
            </a:r>
          </a:p>
        </p:txBody>
      </p:sp>
      <p:sp>
        <p:nvSpPr>
          <p:cNvPr id="205827" name="Rectangle 3"/>
          <p:cNvSpPr>
            <a:spLocks noGrp="1" noChangeArrowheads="1"/>
          </p:cNvSpPr>
          <p:nvPr>
            <p:ph type="subTitle" idx="1"/>
          </p:nvPr>
        </p:nvSpPr>
        <p:spPr>
          <a:xfrm>
            <a:off x="1981200" y="3962400"/>
            <a:ext cx="6553200" cy="1752600"/>
          </a:xfrm>
        </p:spPr>
        <p:txBody>
          <a:bodyPr/>
          <a:lstStyle>
            <a:lvl1pPr marL="0" indent="0">
              <a:buFont typeface="Wingdings" charset="0"/>
              <a:buNone/>
              <a:defRPr sz="2800"/>
            </a:lvl1pPr>
          </a:lstStyle>
          <a:p>
            <a:pPr lvl="0"/>
            <a:r>
              <a:rPr lang="it-IT" noProof="0" smtClean="0"/>
              <a:t>Fare clic per modificare lo stile del sottotitolo dello schema</a:t>
            </a:r>
          </a:p>
        </p:txBody>
      </p:sp>
      <p:sp>
        <p:nvSpPr>
          <p:cNvPr id="205828" name="Rectangle 4"/>
          <p:cNvSpPr>
            <a:spLocks noGrp="1" noChangeArrowheads="1"/>
          </p:cNvSpPr>
          <p:nvPr>
            <p:ph type="dt" sz="half" idx="2"/>
          </p:nvPr>
        </p:nvSpPr>
        <p:spPr/>
        <p:txBody>
          <a:bodyPr/>
          <a:lstStyle>
            <a:lvl1pPr>
              <a:defRPr/>
            </a:lvl1pPr>
          </a:lstStyle>
          <a:p>
            <a:endParaRPr lang="it-IT">
              <a:solidFill>
                <a:srgbClr val="724C26"/>
              </a:solidFill>
              <a:latin typeface="Garamond"/>
            </a:endParaRPr>
          </a:p>
        </p:txBody>
      </p:sp>
      <p:sp>
        <p:nvSpPr>
          <p:cNvPr id="205829" name="Rectangle 5"/>
          <p:cNvSpPr>
            <a:spLocks noGrp="1" noChangeArrowheads="1"/>
          </p:cNvSpPr>
          <p:nvPr>
            <p:ph type="ftr" sz="quarter" idx="3"/>
          </p:nvPr>
        </p:nvSpPr>
        <p:spPr>
          <a:xfrm>
            <a:off x="3124200" y="6243638"/>
            <a:ext cx="2895600" cy="457200"/>
          </a:xfrm>
        </p:spPr>
        <p:txBody>
          <a:bodyPr/>
          <a:lstStyle>
            <a:lvl1pPr>
              <a:defRPr/>
            </a:lvl1pPr>
          </a:lstStyle>
          <a:p>
            <a:endParaRPr lang="it-IT">
              <a:solidFill>
                <a:srgbClr val="724C26"/>
              </a:solidFill>
              <a:latin typeface="Garamond"/>
            </a:endParaRPr>
          </a:p>
        </p:txBody>
      </p:sp>
      <p:sp>
        <p:nvSpPr>
          <p:cNvPr id="205830" name="Rectangle 6"/>
          <p:cNvSpPr>
            <a:spLocks noGrp="1" noChangeArrowheads="1"/>
          </p:cNvSpPr>
          <p:nvPr>
            <p:ph type="sldNum" sz="quarter" idx="4"/>
          </p:nvPr>
        </p:nvSpPr>
        <p:spPr/>
        <p:txBody>
          <a:bodyPr/>
          <a:lstStyle>
            <a:lvl1pPr>
              <a:defRPr/>
            </a:lvl1pPr>
          </a:lstStyle>
          <a:p>
            <a:fld id="{D8052755-F83E-4546-9BD5-C3744B5FA215}" type="slidenum">
              <a:rPr lang="it-IT">
                <a:solidFill>
                  <a:srgbClr val="724C26"/>
                </a:solidFill>
                <a:latin typeface="Garamond"/>
              </a:rPr>
              <a:pPr/>
              <a:t>‹n.›</a:t>
            </a:fld>
            <a:endParaRPr lang="it-IT">
              <a:solidFill>
                <a:srgbClr val="724C26"/>
              </a:solidFill>
              <a:latin typeface="Garamond"/>
            </a:endParaRPr>
          </a:p>
        </p:txBody>
      </p:sp>
      <p:sp>
        <p:nvSpPr>
          <p:cNvPr id="205831" name="Freeform 7"/>
          <p:cNvSpPr>
            <a:spLocks noChangeArrowheads="1"/>
          </p:cNvSpPr>
          <p:nvPr/>
        </p:nvSpPr>
        <p:spPr bwMode="auto">
          <a:xfrm>
            <a:off x="609600" y="1219200"/>
            <a:ext cx="79248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05832"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Tree>
    <p:extLst>
      <p:ext uri="{BB962C8B-B14F-4D97-AF65-F5344CB8AC3E}">
        <p14:creationId xmlns:p14="http://schemas.microsoft.com/office/powerpoint/2010/main" val="326985138"/>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81B20191-C448-2C4B-BFAA-25FBD35841F9}"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1258972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CB506941-18A7-134B-B6B1-E38382BF6FE4}"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2971239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7" name="Segnaposto numero diapositiva 6"/>
          <p:cNvSpPr>
            <a:spLocks noGrp="1"/>
          </p:cNvSpPr>
          <p:nvPr>
            <p:ph type="sldNum" sz="quarter" idx="12"/>
          </p:nvPr>
        </p:nvSpPr>
        <p:spPr/>
        <p:txBody>
          <a:bodyPr/>
          <a:lstStyle>
            <a:lvl1pPr>
              <a:defRPr/>
            </a:lvl1pPr>
          </a:lstStyle>
          <a:p>
            <a:fld id="{EB392A4F-CA5D-7849-A7DE-38A96383B106}"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3387264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9" name="Segnaposto numero diapositiva 8"/>
          <p:cNvSpPr>
            <a:spLocks noGrp="1"/>
          </p:cNvSpPr>
          <p:nvPr>
            <p:ph type="sldNum" sz="quarter" idx="12"/>
          </p:nvPr>
        </p:nvSpPr>
        <p:spPr/>
        <p:txBody>
          <a:bodyPr/>
          <a:lstStyle>
            <a:lvl1pPr>
              <a:defRPr/>
            </a:lvl1pPr>
          </a:lstStyle>
          <a:p>
            <a:fld id="{313BAEC3-7182-544C-B3D3-77A574946847}"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19467637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5" name="Segnaposto numero diapositiva 4"/>
          <p:cNvSpPr>
            <a:spLocks noGrp="1"/>
          </p:cNvSpPr>
          <p:nvPr>
            <p:ph type="sldNum" sz="quarter" idx="12"/>
          </p:nvPr>
        </p:nvSpPr>
        <p:spPr/>
        <p:txBody>
          <a:bodyPr/>
          <a:lstStyle>
            <a:lvl1pPr>
              <a:defRPr/>
            </a:lvl1pPr>
          </a:lstStyle>
          <a:p>
            <a:fld id="{96F45C7E-CBFF-3C47-809B-13C0EC33E9ED}"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35539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4" name="Segnaposto numero diapositiva 3"/>
          <p:cNvSpPr>
            <a:spLocks noGrp="1"/>
          </p:cNvSpPr>
          <p:nvPr>
            <p:ph type="sldNum" sz="quarter" idx="12"/>
          </p:nvPr>
        </p:nvSpPr>
        <p:spPr/>
        <p:txBody>
          <a:bodyPr/>
          <a:lstStyle>
            <a:lvl1pPr>
              <a:defRPr/>
            </a:lvl1pPr>
          </a:lstStyle>
          <a:p>
            <a:fld id="{69A216CB-5673-CE4B-993C-93C33ACEFA96}"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9120629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7" name="Segnaposto numero diapositiva 6"/>
          <p:cNvSpPr>
            <a:spLocks noGrp="1"/>
          </p:cNvSpPr>
          <p:nvPr>
            <p:ph type="sldNum" sz="quarter" idx="12"/>
          </p:nvPr>
        </p:nvSpPr>
        <p:spPr/>
        <p:txBody>
          <a:bodyPr/>
          <a:lstStyle>
            <a:lvl1pPr>
              <a:defRPr/>
            </a:lvl1pPr>
          </a:lstStyle>
          <a:p>
            <a:fld id="{123EF27D-2B91-8A4B-BB15-80E664CF7849}"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31680389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7" name="Segnaposto numero diapositiva 6"/>
          <p:cNvSpPr>
            <a:spLocks noGrp="1"/>
          </p:cNvSpPr>
          <p:nvPr>
            <p:ph type="sldNum" sz="quarter" idx="12"/>
          </p:nvPr>
        </p:nvSpPr>
        <p:spPr/>
        <p:txBody>
          <a:bodyPr/>
          <a:lstStyle>
            <a:lvl1pPr>
              <a:defRPr/>
            </a:lvl1pPr>
          </a:lstStyle>
          <a:p>
            <a:fld id="{F1A37113-40FE-3945-8F26-2215C5F9FB36}"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77478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B22F684E-705D-B740-A23A-52C266D4F6FC}"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2599360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53112"/>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7813"/>
            <a:ext cx="6019800" cy="5853112"/>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D6BCC6C0-AC6D-FF46-A5DA-29A384C7D5B2}"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1848210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914400" y="1524000"/>
            <a:ext cx="7623175" cy="1752600"/>
          </a:xfrm>
        </p:spPr>
        <p:txBody>
          <a:bodyPr/>
          <a:lstStyle>
            <a:lvl1pPr>
              <a:defRPr sz="5000"/>
            </a:lvl1pPr>
          </a:lstStyle>
          <a:p>
            <a:pPr lvl="0"/>
            <a:r>
              <a:rPr lang="it-IT" noProof="0" smtClean="0"/>
              <a:t>Fare clic per modificare lo stile del titolo</a:t>
            </a:r>
          </a:p>
        </p:txBody>
      </p:sp>
      <p:sp>
        <p:nvSpPr>
          <p:cNvPr id="205827" name="Rectangle 3"/>
          <p:cNvSpPr>
            <a:spLocks noGrp="1" noChangeArrowheads="1"/>
          </p:cNvSpPr>
          <p:nvPr>
            <p:ph type="subTitle" idx="1"/>
          </p:nvPr>
        </p:nvSpPr>
        <p:spPr>
          <a:xfrm>
            <a:off x="1981200" y="3962400"/>
            <a:ext cx="6553200" cy="1752600"/>
          </a:xfrm>
        </p:spPr>
        <p:txBody>
          <a:bodyPr/>
          <a:lstStyle>
            <a:lvl1pPr marL="0" indent="0">
              <a:buFont typeface="Wingdings" charset="0"/>
              <a:buNone/>
              <a:defRPr sz="2800"/>
            </a:lvl1pPr>
          </a:lstStyle>
          <a:p>
            <a:pPr lvl="0"/>
            <a:r>
              <a:rPr lang="it-IT" noProof="0" smtClean="0"/>
              <a:t>Fare clic per modificare lo stile del sottotitolo dello schema</a:t>
            </a:r>
          </a:p>
        </p:txBody>
      </p:sp>
      <p:sp>
        <p:nvSpPr>
          <p:cNvPr id="205828" name="Rectangle 4"/>
          <p:cNvSpPr>
            <a:spLocks noGrp="1" noChangeArrowheads="1"/>
          </p:cNvSpPr>
          <p:nvPr>
            <p:ph type="dt" sz="half" idx="2"/>
          </p:nvPr>
        </p:nvSpPr>
        <p:spPr/>
        <p:txBody>
          <a:bodyPr/>
          <a:lstStyle>
            <a:lvl1pPr>
              <a:defRPr/>
            </a:lvl1pPr>
          </a:lstStyle>
          <a:p>
            <a:endParaRPr lang="it-IT">
              <a:solidFill>
                <a:srgbClr val="724C26"/>
              </a:solidFill>
              <a:latin typeface="Garamond"/>
            </a:endParaRPr>
          </a:p>
        </p:txBody>
      </p:sp>
      <p:sp>
        <p:nvSpPr>
          <p:cNvPr id="205829" name="Rectangle 5"/>
          <p:cNvSpPr>
            <a:spLocks noGrp="1" noChangeArrowheads="1"/>
          </p:cNvSpPr>
          <p:nvPr>
            <p:ph type="ftr" sz="quarter" idx="3"/>
          </p:nvPr>
        </p:nvSpPr>
        <p:spPr>
          <a:xfrm>
            <a:off x="3124200" y="6243638"/>
            <a:ext cx="2895600" cy="457200"/>
          </a:xfrm>
        </p:spPr>
        <p:txBody>
          <a:bodyPr/>
          <a:lstStyle>
            <a:lvl1pPr>
              <a:defRPr/>
            </a:lvl1pPr>
          </a:lstStyle>
          <a:p>
            <a:endParaRPr lang="it-IT">
              <a:solidFill>
                <a:srgbClr val="724C26"/>
              </a:solidFill>
              <a:latin typeface="Garamond"/>
            </a:endParaRPr>
          </a:p>
        </p:txBody>
      </p:sp>
      <p:sp>
        <p:nvSpPr>
          <p:cNvPr id="205830" name="Rectangle 6"/>
          <p:cNvSpPr>
            <a:spLocks noGrp="1" noChangeArrowheads="1"/>
          </p:cNvSpPr>
          <p:nvPr>
            <p:ph type="sldNum" sz="quarter" idx="4"/>
          </p:nvPr>
        </p:nvSpPr>
        <p:spPr/>
        <p:txBody>
          <a:bodyPr/>
          <a:lstStyle>
            <a:lvl1pPr>
              <a:defRPr/>
            </a:lvl1pPr>
          </a:lstStyle>
          <a:p>
            <a:fld id="{D8052755-F83E-4546-9BD5-C3744B5FA215}" type="slidenum">
              <a:rPr lang="it-IT">
                <a:solidFill>
                  <a:srgbClr val="724C26"/>
                </a:solidFill>
                <a:latin typeface="Garamond"/>
              </a:rPr>
              <a:pPr/>
              <a:t>‹n.›</a:t>
            </a:fld>
            <a:endParaRPr lang="it-IT">
              <a:solidFill>
                <a:srgbClr val="724C26"/>
              </a:solidFill>
              <a:latin typeface="Garamond"/>
            </a:endParaRPr>
          </a:p>
        </p:txBody>
      </p:sp>
      <p:sp>
        <p:nvSpPr>
          <p:cNvPr id="205831" name="Freeform 7"/>
          <p:cNvSpPr>
            <a:spLocks noChangeArrowheads="1"/>
          </p:cNvSpPr>
          <p:nvPr/>
        </p:nvSpPr>
        <p:spPr bwMode="auto">
          <a:xfrm>
            <a:off x="609600" y="1219200"/>
            <a:ext cx="79248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05832"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Tree>
    <p:extLst>
      <p:ext uri="{BB962C8B-B14F-4D97-AF65-F5344CB8AC3E}">
        <p14:creationId xmlns:p14="http://schemas.microsoft.com/office/powerpoint/2010/main" val="1543917982"/>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81B20191-C448-2C4B-BFAA-25FBD35841F9}"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1117102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CB506941-18A7-134B-B6B1-E38382BF6FE4}"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23693444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7" name="Segnaposto numero diapositiva 6"/>
          <p:cNvSpPr>
            <a:spLocks noGrp="1"/>
          </p:cNvSpPr>
          <p:nvPr>
            <p:ph type="sldNum" sz="quarter" idx="12"/>
          </p:nvPr>
        </p:nvSpPr>
        <p:spPr/>
        <p:txBody>
          <a:bodyPr/>
          <a:lstStyle>
            <a:lvl1pPr>
              <a:defRPr/>
            </a:lvl1pPr>
          </a:lstStyle>
          <a:p>
            <a:fld id="{EB392A4F-CA5D-7849-A7DE-38A96383B106}"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2809895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9" name="Segnaposto numero diapositiva 8"/>
          <p:cNvSpPr>
            <a:spLocks noGrp="1"/>
          </p:cNvSpPr>
          <p:nvPr>
            <p:ph type="sldNum" sz="quarter" idx="12"/>
          </p:nvPr>
        </p:nvSpPr>
        <p:spPr/>
        <p:txBody>
          <a:bodyPr/>
          <a:lstStyle>
            <a:lvl1pPr>
              <a:defRPr/>
            </a:lvl1pPr>
          </a:lstStyle>
          <a:p>
            <a:fld id="{313BAEC3-7182-544C-B3D3-77A574946847}"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39176074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5" name="Segnaposto numero diapositiva 4"/>
          <p:cNvSpPr>
            <a:spLocks noGrp="1"/>
          </p:cNvSpPr>
          <p:nvPr>
            <p:ph type="sldNum" sz="quarter" idx="12"/>
          </p:nvPr>
        </p:nvSpPr>
        <p:spPr/>
        <p:txBody>
          <a:bodyPr/>
          <a:lstStyle>
            <a:lvl1pPr>
              <a:defRPr/>
            </a:lvl1pPr>
          </a:lstStyle>
          <a:p>
            <a:fld id="{96F45C7E-CBFF-3C47-809B-13C0EC33E9ED}"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39791272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4" name="Segnaposto numero diapositiva 3"/>
          <p:cNvSpPr>
            <a:spLocks noGrp="1"/>
          </p:cNvSpPr>
          <p:nvPr>
            <p:ph type="sldNum" sz="quarter" idx="12"/>
          </p:nvPr>
        </p:nvSpPr>
        <p:spPr/>
        <p:txBody>
          <a:bodyPr/>
          <a:lstStyle>
            <a:lvl1pPr>
              <a:defRPr/>
            </a:lvl1pPr>
          </a:lstStyle>
          <a:p>
            <a:fld id="{69A216CB-5673-CE4B-993C-93C33ACEFA96}"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19464464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7" name="Segnaposto numero diapositiva 6"/>
          <p:cNvSpPr>
            <a:spLocks noGrp="1"/>
          </p:cNvSpPr>
          <p:nvPr>
            <p:ph type="sldNum" sz="quarter" idx="12"/>
          </p:nvPr>
        </p:nvSpPr>
        <p:spPr/>
        <p:txBody>
          <a:bodyPr/>
          <a:lstStyle>
            <a:lvl1pPr>
              <a:defRPr/>
            </a:lvl1pPr>
          </a:lstStyle>
          <a:p>
            <a:fld id="{123EF27D-2B91-8A4B-BB15-80E664CF7849}"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7349554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7" name="Segnaposto numero diapositiva 6"/>
          <p:cNvSpPr>
            <a:spLocks noGrp="1"/>
          </p:cNvSpPr>
          <p:nvPr>
            <p:ph type="sldNum" sz="quarter" idx="12"/>
          </p:nvPr>
        </p:nvSpPr>
        <p:spPr/>
        <p:txBody>
          <a:bodyPr/>
          <a:lstStyle>
            <a:lvl1pPr>
              <a:defRPr/>
            </a:lvl1pPr>
          </a:lstStyle>
          <a:p>
            <a:fld id="{F1A37113-40FE-3945-8F26-2215C5F9FB36}"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15857756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B22F684E-705D-B740-A23A-52C266D4F6FC}"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34747235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53112"/>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7813"/>
            <a:ext cx="6019800" cy="5853112"/>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724C26"/>
              </a:solidFill>
              <a:latin typeface="Garamond"/>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724C26"/>
              </a:solidFill>
              <a:latin typeface="Garamond"/>
            </a:endParaRPr>
          </a:p>
        </p:txBody>
      </p:sp>
      <p:sp>
        <p:nvSpPr>
          <p:cNvPr id="6" name="Segnaposto numero diapositiva 5"/>
          <p:cNvSpPr>
            <a:spLocks noGrp="1"/>
          </p:cNvSpPr>
          <p:nvPr>
            <p:ph type="sldNum" sz="quarter" idx="12"/>
          </p:nvPr>
        </p:nvSpPr>
        <p:spPr/>
        <p:txBody>
          <a:bodyPr/>
          <a:lstStyle>
            <a:lvl1pPr>
              <a:defRPr/>
            </a:lvl1pPr>
          </a:lstStyle>
          <a:p>
            <a:fld id="{D6BCC6C0-AC6D-FF46-A5DA-29A384C7D5B2}" type="slidenum">
              <a:rPr lang="it-IT">
                <a:solidFill>
                  <a:srgbClr val="724C26"/>
                </a:solidFill>
                <a:latin typeface="Garamond"/>
              </a:rPr>
              <a:pPr/>
              <a:t>‹n.›</a:t>
            </a:fld>
            <a:endParaRPr lang="it-IT">
              <a:solidFill>
                <a:srgbClr val="724C26"/>
              </a:solidFill>
              <a:latin typeface="Garamond"/>
            </a:endParaRPr>
          </a:p>
        </p:txBody>
      </p:sp>
    </p:spTree>
    <p:extLst>
      <p:ext uri="{BB962C8B-B14F-4D97-AF65-F5344CB8AC3E}">
        <p14:creationId xmlns:p14="http://schemas.microsoft.com/office/powerpoint/2010/main" val="33176563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1742036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8304391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6932668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545090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429214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5608114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357727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6179508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5667550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7594517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0090225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5122" name="Group 2"/>
          <p:cNvGrpSpPr>
            <a:grpSpLocks/>
          </p:cNvGrpSpPr>
          <p:nvPr/>
        </p:nvGrpSpPr>
        <p:grpSpPr bwMode="auto">
          <a:xfrm>
            <a:off x="0" y="6350"/>
            <a:ext cx="9140825" cy="6851650"/>
            <a:chOff x="0" y="4"/>
            <a:chExt cx="5758" cy="4316"/>
          </a:xfrm>
        </p:grpSpPr>
        <p:grpSp>
          <p:nvGrpSpPr>
            <p:cNvPr id="5123" name="Group 3"/>
            <p:cNvGrpSpPr>
              <a:grpSpLocks/>
            </p:cNvGrpSpPr>
            <p:nvPr/>
          </p:nvGrpSpPr>
          <p:grpSpPr bwMode="auto">
            <a:xfrm>
              <a:off x="0" y="1161"/>
              <a:ext cx="5758" cy="3159"/>
              <a:chOff x="0" y="1161"/>
              <a:chExt cx="5758" cy="3159"/>
            </a:xfrm>
          </p:grpSpPr>
          <p:sp>
            <p:nvSpPr>
              <p:cNvPr id="5124" name="Freeform 4"/>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25" name="Freeform 5"/>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grpSp>
        <p:sp>
          <p:nvSpPr>
            <p:cNvPr id="512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27" name="Freeform 7"/>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28" name="Freeform 8"/>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grpSp>
          <p:nvGrpSpPr>
            <p:cNvPr id="5129" name="Group 9"/>
            <p:cNvGrpSpPr>
              <a:grpSpLocks/>
            </p:cNvGrpSpPr>
            <p:nvPr/>
          </p:nvGrpSpPr>
          <p:grpSpPr bwMode="auto">
            <a:xfrm>
              <a:off x="348" y="4"/>
              <a:ext cx="5410" cy="4316"/>
              <a:chOff x="348" y="4"/>
              <a:chExt cx="5410" cy="4316"/>
            </a:xfrm>
          </p:grpSpPr>
          <p:sp>
            <p:nvSpPr>
              <p:cNvPr id="513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3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32" name="Freeform 12"/>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3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3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513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grpSp>
      </p:grpSp>
      <p:sp>
        <p:nvSpPr>
          <p:cNvPr id="5136"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it-IT" noProof="0" smtClean="0"/>
              <a:t>Fare clic per modificare lo stile del titolo</a:t>
            </a:r>
          </a:p>
        </p:txBody>
      </p:sp>
      <p:sp>
        <p:nvSpPr>
          <p:cNvPr id="5137" name="Rectangle 17"/>
          <p:cNvSpPr>
            <a:spLocks noGrp="1" noChangeArrowheads="1"/>
          </p:cNvSpPr>
          <p:nvPr>
            <p:ph type="subTitle" sz="quarter" idx="1"/>
          </p:nvPr>
        </p:nvSpPr>
        <p:spPr>
          <a:xfrm>
            <a:off x="1066800" y="3886200"/>
            <a:ext cx="6400800" cy="1752600"/>
          </a:xfrm>
        </p:spPr>
        <p:txBody>
          <a:bodyPr/>
          <a:lstStyle>
            <a:lvl1pPr marL="0" indent="0">
              <a:buFont typeface="Wingdings" charset="0"/>
              <a:buNone/>
              <a:defRPr/>
            </a:lvl1pPr>
          </a:lstStyle>
          <a:p>
            <a:pPr lvl="0"/>
            <a:r>
              <a:rPr lang="it-IT" noProof="0" smtClean="0"/>
              <a:t>Fare clic per modificare lo stile del sottotitolo dello schema</a:t>
            </a:r>
          </a:p>
        </p:txBody>
      </p:sp>
      <p:sp>
        <p:nvSpPr>
          <p:cNvPr id="5138" name="Rectangle 18"/>
          <p:cNvSpPr>
            <a:spLocks noGrp="1" noChangeArrowheads="1"/>
          </p:cNvSpPr>
          <p:nvPr>
            <p:ph type="dt" sz="quarter" idx="2"/>
          </p:nvPr>
        </p:nvSpPr>
        <p:spPr/>
        <p:txBody>
          <a:bodyPr/>
          <a:lstStyle>
            <a:lvl1pPr>
              <a:defRPr/>
            </a:lvl1pPr>
          </a:lstStyle>
          <a:p>
            <a:endParaRPr lang="it-IT">
              <a:solidFill>
                <a:srgbClr val="FFFFFF"/>
              </a:solidFill>
            </a:endParaRPr>
          </a:p>
        </p:txBody>
      </p:sp>
      <p:sp>
        <p:nvSpPr>
          <p:cNvPr id="5139" name="Rectangle 19"/>
          <p:cNvSpPr>
            <a:spLocks noGrp="1" noChangeArrowheads="1"/>
          </p:cNvSpPr>
          <p:nvPr>
            <p:ph type="ftr" sz="quarter" idx="3"/>
          </p:nvPr>
        </p:nvSpPr>
        <p:spPr>
          <a:xfrm>
            <a:off x="3352800" y="6248400"/>
            <a:ext cx="2895600" cy="457200"/>
          </a:xfrm>
        </p:spPr>
        <p:txBody>
          <a:bodyPr/>
          <a:lstStyle>
            <a:lvl1pPr>
              <a:defRPr/>
            </a:lvl1pPr>
          </a:lstStyle>
          <a:p>
            <a:endParaRPr lang="it-IT">
              <a:solidFill>
                <a:srgbClr val="FFFFFF"/>
              </a:solidFill>
            </a:endParaRPr>
          </a:p>
        </p:txBody>
      </p:sp>
      <p:sp>
        <p:nvSpPr>
          <p:cNvPr id="5140" name="Rectangle 20"/>
          <p:cNvSpPr>
            <a:spLocks noGrp="1" noChangeArrowheads="1"/>
          </p:cNvSpPr>
          <p:nvPr>
            <p:ph type="sldNum" sz="quarter" idx="4"/>
          </p:nvPr>
        </p:nvSpPr>
        <p:spPr/>
        <p:txBody>
          <a:bodyPr/>
          <a:lstStyle>
            <a:lvl1pPr>
              <a:defRPr/>
            </a:lvl1pPr>
          </a:lstStyle>
          <a:p>
            <a:fld id="{2DFE68BE-B961-8348-ABB9-D551FC867E6B}"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41955891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F8FE1339-9B41-1249-8C50-581151C24249}"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4480450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8EC10400-A19A-484F-91EE-340127BC1A4C}"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32138168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3A24B8D8-D33E-D442-9815-7ADBBF28A748}"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9807302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FFFFFF"/>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FFFFFF"/>
              </a:solidFill>
            </a:endParaRPr>
          </a:p>
        </p:txBody>
      </p:sp>
      <p:sp>
        <p:nvSpPr>
          <p:cNvPr id="9" name="Segnaposto numero diapositiva 8"/>
          <p:cNvSpPr>
            <a:spLocks noGrp="1"/>
          </p:cNvSpPr>
          <p:nvPr>
            <p:ph type="sldNum" sz="quarter" idx="12"/>
          </p:nvPr>
        </p:nvSpPr>
        <p:spPr/>
        <p:txBody>
          <a:bodyPr/>
          <a:lstStyle>
            <a:lvl1pPr>
              <a:defRPr/>
            </a:lvl1pPr>
          </a:lstStyle>
          <a:p>
            <a:fld id="{05855CB8-2523-2F41-BEB7-3332DE97813A}"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36465153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FFFFFF"/>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FFFFFF"/>
              </a:solidFill>
            </a:endParaRPr>
          </a:p>
        </p:txBody>
      </p:sp>
      <p:sp>
        <p:nvSpPr>
          <p:cNvPr id="5" name="Segnaposto numero diapositiva 4"/>
          <p:cNvSpPr>
            <a:spLocks noGrp="1"/>
          </p:cNvSpPr>
          <p:nvPr>
            <p:ph type="sldNum" sz="quarter" idx="12"/>
          </p:nvPr>
        </p:nvSpPr>
        <p:spPr/>
        <p:txBody>
          <a:bodyPr/>
          <a:lstStyle>
            <a:lvl1pPr>
              <a:defRPr/>
            </a:lvl1pPr>
          </a:lstStyle>
          <a:p>
            <a:fld id="{7A11219F-E1A2-6B4A-BA02-35E4F5FC79AC}"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26995458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FFFFFF"/>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FFFFFF"/>
              </a:solidFill>
            </a:endParaRPr>
          </a:p>
        </p:txBody>
      </p:sp>
      <p:sp>
        <p:nvSpPr>
          <p:cNvPr id="4" name="Segnaposto numero diapositiva 3"/>
          <p:cNvSpPr>
            <a:spLocks noGrp="1"/>
          </p:cNvSpPr>
          <p:nvPr>
            <p:ph type="sldNum" sz="quarter" idx="12"/>
          </p:nvPr>
        </p:nvSpPr>
        <p:spPr/>
        <p:txBody>
          <a:bodyPr/>
          <a:lstStyle>
            <a:lvl1pPr>
              <a:defRPr/>
            </a:lvl1pPr>
          </a:lstStyle>
          <a:p>
            <a:fld id="{7BB1E907-05F6-8F4A-818B-27B15309245E}"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13365874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1BA1D06D-632F-7C41-BDB5-2F9C9CE9775F}"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40342682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E78790DC-902D-004C-9B73-ADB6DADABF28}"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13907758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D6B482F1-241F-D843-AEFE-5C48238AF87A}"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26824789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24650" y="304800"/>
            <a:ext cx="1885950" cy="57912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1066800" y="304800"/>
            <a:ext cx="5505450" cy="57912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66A24230-957A-0D42-9BAD-91EBF061A987}" type="slidenum">
              <a:rPr lang="it-IT">
                <a:solidFill>
                  <a:srgbClr val="FFFFFF"/>
                </a:solidFill>
              </a:rPr>
              <a:pPr/>
              <a:t>‹n.›</a:t>
            </a:fld>
            <a:endParaRPr lang="it-IT">
              <a:solidFill>
                <a:srgbClr val="FFFFFF"/>
              </a:solidFill>
            </a:endParaRPr>
          </a:p>
        </p:txBody>
      </p:sp>
    </p:spTree>
    <p:extLst>
      <p:ext uri="{BB962C8B-B14F-4D97-AF65-F5344CB8AC3E}">
        <p14:creationId xmlns:p14="http://schemas.microsoft.com/office/powerpoint/2010/main" val="16868963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theme" Target="../theme/theme2.xml"/><Relationship Id="rId6" Type="http://schemas.openxmlformats.org/officeDocument/2006/relationships/image" Target="../media/image1.png"/><Relationship Id="rId7"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theme" Target="../theme/theme3.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8.xml"/><Relationship Id="rId12" Type="http://schemas.openxmlformats.org/officeDocument/2006/relationships/theme" Target="../theme/theme4.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 Id="rId9" Type="http://schemas.openxmlformats.org/officeDocument/2006/relationships/slideLayout" Target="../slideLayouts/slideLayout36.xml"/><Relationship Id="rId10"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theme" Target="../theme/theme5.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0.xml"/><Relationship Id="rId12" Type="http://schemas.openxmlformats.org/officeDocument/2006/relationships/theme" Target="../theme/theme6.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 Id="rId9" Type="http://schemas.openxmlformats.org/officeDocument/2006/relationships/slideLayout" Target="../slideLayouts/slideLayout58.xml"/><Relationship Id="rId10"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E9F2F-ECA6-2E47-8FD4-6D0DE15DAB45}" type="datetimeFigureOut">
              <a:t>04/05/15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DB418-D751-3549-AD62-7E6EEDD52EB6}" type="slidenum">
              <a:t>‹n.›</a:t>
            </a:fld>
            <a:endParaRPr lang="it-IT"/>
          </a:p>
        </p:txBody>
      </p:sp>
    </p:spTree>
    <p:extLst>
      <p:ext uri="{BB962C8B-B14F-4D97-AF65-F5344CB8AC3E}">
        <p14:creationId xmlns:p14="http://schemas.microsoft.com/office/powerpoint/2010/main" val="1400658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43"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8001000" y="0"/>
            <a:ext cx="1152525" cy="1131888"/>
          </a:xfrm>
          <a:prstGeom prst="rect">
            <a:avLst/>
          </a:prstGeom>
          <a:solidFill>
            <a:schemeClr val="accent3"/>
          </a:solidFill>
        </p:spPr>
      </p:pic>
      <p:sp>
        <p:nvSpPr>
          <p:cNvPr id="1026" name="Rectangle 2"/>
          <p:cNvSpPr>
            <a:spLocks noGrp="1" noChangeArrowheads="1"/>
          </p:cNvSpPr>
          <p:nvPr>
            <p:ph type="title"/>
          </p:nvPr>
        </p:nvSpPr>
        <p:spPr bwMode="auto">
          <a:xfrm>
            <a:off x="1130300" y="100013"/>
            <a:ext cx="6870700" cy="6572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25475" y="1257300"/>
            <a:ext cx="7991475"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720" rIns="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Line 8"/>
          <p:cNvSpPr>
            <a:spLocks noChangeShapeType="1"/>
          </p:cNvSpPr>
          <p:nvPr/>
        </p:nvSpPr>
        <p:spPr bwMode="auto">
          <a:xfrm>
            <a:off x="1173163" y="817563"/>
            <a:ext cx="6827837" cy="0"/>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it-IT" smtClean="0">
              <a:solidFill>
                <a:srgbClr val="000000"/>
              </a:solidFill>
              <a:latin typeface="Arial" charset="0"/>
              <a:ea typeface="ＭＳ Ｐゴシック" charset="0"/>
              <a:cs typeface="ＭＳ Ｐゴシック" charset="0"/>
            </a:endParaRPr>
          </a:p>
        </p:txBody>
      </p:sp>
      <p:pic>
        <p:nvPicPr>
          <p:cNvPr id="1030" name="Picture 22" descr="fermi_logo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152525"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ooter Placeholder 15"/>
          <p:cNvSpPr>
            <a:spLocks noGrp="1"/>
          </p:cNvSpPr>
          <p:nvPr>
            <p:ph type="ftr" sz="quarter" idx="3"/>
          </p:nvPr>
        </p:nvSpPr>
        <p:spPr>
          <a:xfrm>
            <a:off x="3124200" y="640080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050">
                <a:solidFill>
                  <a:srgbClr val="898989"/>
                </a:solidFill>
                <a:latin typeface="Verdana"/>
                <a:ea typeface="ＭＳ Ｐゴシック" charset="-128"/>
                <a:cs typeface="Verdana"/>
              </a:defRPr>
            </a:lvl1pPr>
          </a:lstStyle>
          <a:p>
            <a:pPr fontAlgn="base">
              <a:spcBef>
                <a:spcPct val="0"/>
              </a:spcBef>
              <a:spcAft>
                <a:spcPct val="0"/>
              </a:spcAft>
              <a:defRPr/>
            </a:pPr>
            <a:r>
              <a:rPr lang="en-US"/>
              <a:t>conference</a:t>
            </a:r>
          </a:p>
        </p:txBody>
      </p:sp>
      <p:sp>
        <p:nvSpPr>
          <p:cNvPr id="17" name="Date Placeholder 16"/>
          <p:cNvSpPr>
            <a:spLocks noGrp="1"/>
          </p:cNvSpPr>
          <p:nvPr>
            <p:ph type="dt" sz="half" idx="2"/>
          </p:nvPr>
        </p:nvSpPr>
        <p:spPr>
          <a:xfrm>
            <a:off x="625475" y="640080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1">
                <a:solidFill>
                  <a:srgbClr val="3333CC"/>
                </a:solidFill>
                <a:latin typeface="Verdana"/>
                <a:ea typeface="ＭＳ Ｐゴシック" charset="-128"/>
                <a:cs typeface="Verdana"/>
              </a:defRPr>
            </a:lvl1pPr>
          </a:lstStyle>
          <a:p>
            <a:pPr fontAlgn="base">
              <a:spcBef>
                <a:spcPct val="0"/>
              </a:spcBef>
              <a:spcAft>
                <a:spcPct val="0"/>
              </a:spcAft>
              <a:defRPr/>
            </a:pPr>
            <a:r>
              <a:rPr lang="en-US"/>
              <a:t>date</a:t>
            </a:r>
          </a:p>
        </p:txBody>
      </p:sp>
      <p:sp>
        <p:nvSpPr>
          <p:cNvPr id="18" name="Slide Number Placeholder 17"/>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b="1" smtClean="0">
                <a:solidFill>
                  <a:srgbClr val="3333CC"/>
                </a:solidFill>
                <a:latin typeface="Verdana" charset="0"/>
              </a:defRPr>
            </a:lvl1pPr>
          </a:lstStyle>
          <a:p>
            <a:pPr fontAlgn="base">
              <a:spcBef>
                <a:spcPct val="0"/>
              </a:spcBef>
              <a:spcAft>
                <a:spcPct val="0"/>
              </a:spcAft>
              <a:defRPr/>
            </a:pPr>
            <a:fld id="{CABF2CC2-1792-7C4C-B48F-FB0FB272671B}" type="slidenum">
              <a:rPr lang="en-US">
                <a:ea typeface="ＭＳ Ｐゴシック" charset="0"/>
                <a:cs typeface="ＭＳ Ｐゴシック" charset="0"/>
              </a:rPr>
              <a:pPr fontAlgn="base">
                <a:spcBef>
                  <a:spcPct val="0"/>
                </a:spcBef>
                <a:spcAft>
                  <a:spcPct val="0"/>
                </a:spcAft>
                <a:defRPr/>
              </a:pPr>
              <a:t>‹n.›</a:t>
            </a:fld>
            <a:endParaRPr lang="en-US">
              <a:ea typeface="ＭＳ Ｐゴシック" charset="0"/>
              <a:cs typeface="ＭＳ Ｐゴシック" charset="0"/>
            </a:endParaRPr>
          </a:p>
        </p:txBody>
      </p:sp>
    </p:spTree>
    <p:extLst>
      <p:ext uri="{BB962C8B-B14F-4D97-AF65-F5344CB8AC3E}">
        <p14:creationId xmlns:p14="http://schemas.microsoft.com/office/powerpoint/2010/main" val="341780681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Lst>
  <p:transition xmlns:p14="http://schemas.microsoft.com/office/powerpoint/2010/main"/>
  <p:timing>
    <p:tnLst>
      <p:par>
        <p:cTn xmlns:p14="http://schemas.microsoft.com/office/powerpoint/2010/main" id="1" dur="indefinite" restart="never" nodeType="tmRoot"/>
      </p:par>
    </p:tnLst>
  </p:timing>
  <p:hf hdr="0"/>
  <p:txStyles>
    <p:titleStyle>
      <a:lvl1pPr algn="ctr" rtl="0" eaLnBrk="0" fontAlgn="base" hangingPunct="0">
        <a:spcBef>
          <a:spcPct val="0"/>
        </a:spcBef>
        <a:spcAft>
          <a:spcPct val="0"/>
        </a:spcAft>
        <a:defRPr sz="2400" b="1">
          <a:solidFill>
            <a:srgbClr val="D43E2E"/>
          </a:solidFill>
          <a:effectLst>
            <a:outerShdw blurRad="38100" dist="38100" dir="2700000" algn="tl">
              <a:srgbClr val="DDDDDD"/>
            </a:outerShdw>
          </a:effectLst>
          <a:latin typeface="Verdana"/>
          <a:ea typeface="ＭＳ Ｐゴシック" charset="-128"/>
          <a:cs typeface="Verdana"/>
        </a:defRPr>
      </a:lvl1pPr>
      <a:lvl2pPr algn="ctr" rtl="0" eaLnBrk="0" fontAlgn="base" hangingPunct="0">
        <a:spcBef>
          <a:spcPct val="0"/>
        </a:spcBef>
        <a:spcAft>
          <a:spcPct val="0"/>
        </a:spcAft>
        <a:defRPr sz="2400" b="1">
          <a:solidFill>
            <a:srgbClr val="D43E2E"/>
          </a:solidFill>
          <a:effectLst>
            <a:outerShdw blurRad="38100" dist="38100" dir="2700000" algn="tl">
              <a:srgbClr val="DDDDDD"/>
            </a:outerShdw>
          </a:effectLst>
          <a:latin typeface="Verdana" charset="0"/>
          <a:ea typeface="ＭＳ Ｐゴシック" charset="-128"/>
          <a:cs typeface="Verdana" charset="0"/>
        </a:defRPr>
      </a:lvl2pPr>
      <a:lvl3pPr algn="ctr" rtl="0" eaLnBrk="0" fontAlgn="base" hangingPunct="0">
        <a:spcBef>
          <a:spcPct val="0"/>
        </a:spcBef>
        <a:spcAft>
          <a:spcPct val="0"/>
        </a:spcAft>
        <a:defRPr sz="2400" b="1">
          <a:solidFill>
            <a:srgbClr val="D43E2E"/>
          </a:solidFill>
          <a:effectLst>
            <a:outerShdw blurRad="38100" dist="38100" dir="2700000" algn="tl">
              <a:srgbClr val="DDDDDD"/>
            </a:outerShdw>
          </a:effectLst>
          <a:latin typeface="Verdana" charset="0"/>
          <a:ea typeface="ＭＳ Ｐゴシック" charset="-128"/>
          <a:cs typeface="Verdana" charset="0"/>
        </a:defRPr>
      </a:lvl3pPr>
      <a:lvl4pPr algn="ctr" rtl="0" eaLnBrk="0" fontAlgn="base" hangingPunct="0">
        <a:spcBef>
          <a:spcPct val="0"/>
        </a:spcBef>
        <a:spcAft>
          <a:spcPct val="0"/>
        </a:spcAft>
        <a:defRPr sz="2400" b="1">
          <a:solidFill>
            <a:srgbClr val="D43E2E"/>
          </a:solidFill>
          <a:effectLst>
            <a:outerShdw blurRad="38100" dist="38100" dir="2700000" algn="tl">
              <a:srgbClr val="DDDDDD"/>
            </a:outerShdw>
          </a:effectLst>
          <a:latin typeface="Verdana" charset="0"/>
          <a:ea typeface="ＭＳ Ｐゴシック" charset="-128"/>
          <a:cs typeface="Verdana" charset="0"/>
        </a:defRPr>
      </a:lvl4pPr>
      <a:lvl5pPr algn="ctr" rtl="0" eaLnBrk="0" fontAlgn="base" hangingPunct="0">
        <a:spcBef>
          <a:spcPct val="0"/>
        </a:spcBef>
        <a:spcAft>
          <a:spcPct val="0"/>
        </a:spcAft>
        <a:defRPr sz="2400" b="1">
          <a:solidFill>
            <a:srgbClr val="D43E2E"/>
          </a:solidFill>
          <a:effectLst>
            <a:outerShdw blurRad="38100" dist="38100" dir="2700000" algn="tl">
              <a:srgbClr val="DDDDDD"/>
            </a:outerShdw>
          </a:effectLst>
          <a:latin typeface="Verdana" charset="0"/>
          <a:ea typeface="ＭＳ Ｐゴシック" charset="-128"/>
          <a:cs typeface="Verdana" charset="0"/>
        </a:defRPr>
      </a:lvl5pPr>
      <a:lvl6pPr marL="4572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6pPr>
      <a:lvl7pPr marL="9144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7pPr>
      <a:lvl8pPr marL="13716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8pPr>
      <a:lvl9pPr marL="18288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9pPr>
    </p:titleStyle>
    <p:bodyStyle>
      <a:lvl1pPr marL="342900" indent="-342900" algn="l" rtl="0" eaLnBrk="0" fontAlgn="base" hangingPunct="0">
        <a:spcBef>
          <a:spcPct val="20000"/>
        </a:spcBef>
        <a:spcAft>
          <a:spcPct val="0"/>
        </a:spcAft>
        <a:buFont typeface="Wingdings" charset="0"/>
        <a:buChar char="q"/>
        <a:defRPr sz="2000">
          <a:solidFill>
            <a:schemeClr val="tx1"/>
          </a:solidFill>
          <a:latin typeface="Verdana"/>
          <a:ea typeface="ＭＳ Ｐゴシック" charset="-128"/>
          <a:cs typeface="Verdana"/>
        </a:defRPr>
      </a:lvl1pPr>
      <a:lvl2pPr marL="742950" indent="-285750" algn="l" rtl="0" eaLnBrk="0" fontAlgn="base" hangingPunct="0">
        <a:spcBef>
          <a:spcPct val="20000"/>
        </a:spcBef>
        <a:spcAft>
          <a:spcPct val="0"/>
        </a:spcAft>
        <a:buChar char="–"/>
        <a:defRPr sz="2000">
          <a:solidFill>
            <a:srgbClr val="0033CC"/>
          </a:solidFill>
          <a:latin typeface="Verdana"/>
          <a:ea typeface="ＭＳ Ｐゴシック" pitchFamily="-112" charset="-128"/>
          <a:cs typeface="Verdana"/>
        </a:defRPr>
      </a:lvl2pPr>
      <a:lvl3pPr marL="1143000" indent="-228600" algn="l" rtl="0" eaLnBrk="0" fontAlgn="base" hangingPunct="0">
        <a:spcBef>
          <a:spcPct val="20000"/>
        </a:spcBef>
        <a:spcAft>
          <a:spcPct val="0"/>
        </a:spcAft>
        <a:buChar char="•"/>
        <a:defRPr sz="2000">
          <a:solidFill>
            <a:srgbClr val="FF0000"/>
          </a:solidFill>
          <a:latin typeface="Verdana"/>
          <a:ea typeface="ＭＳ Ｐゴシック" pitchFamily="-112" charset="-128"/>
          <a:cs typeface="Verdana"/>
        </a:defRPr>
      </a:lvl3pPr>
      <a:lvl4pPr marL="1600200" indent="-228600" algn="l" rtl="0" eaLnBrk="0" fontAlgn="base" hangingPunct="0">
        <a:spcBef>
          <a:spcPct val="20000"/>
        </a:spcBef>
        <a:spcAft>
          <a:spcPct val="0"/>
        </a:spcAft>
        <a:buChar char="–"/>
        <a:defRPr>
          <a:solidFill>
            <a:schemeClr val="tx1"/>
          </a:solidFill>
          <a:latin typeface="Verdana"/>
          <a:ea typeface="ＭＳ Ｐゴシック" pitchFamily="-112" charset="-128"/>
          <a:cs typeface="Verdana"/>
        </a:defRPr>
      </a:lvl4pPr>
      <a:lvl5pPr marL="2057400" indent="-228600" algn="l" rtl="0" eaLnBrk="0" fontAlgn="base" hangingPunct="0">
        <a:spcBef>
          <a:spcPct val="20000"/>
        </a:spcBef>
        <a:spcAft>
          <a:spcPct val="0"/>
        </a:spcAft>
        <a:buChar char="»"/>
        <a:defRPr>
          <a:solidFill>
            <a:schemeClr val="tx1"/>
          </a:solidFill>
          <a:latin typeface="Verdana"/>
          <a:ea typeface="ＭＳ Ｐゴシック" pitchFamily="-112" charset="-128"/>
          <a:cs typeface="Verdana"/>
        </a:defRPr>
      </a:lvl5pPr>
      <a:lvl6pPr marL="25146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6pPr>
      <a:lvl7pPr marL="29718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7pPr>
      <a:lvl8pPr marL="34290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8pPr>
      <a:lvl9pPr marL="38862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lo stile del titolo</a:t>
            </a:r>
          </a:p>
        </p:txBody>
      </p:sp>
      <p:sp>
        <p:nvSpPr>
          <p:cNvPr id="204803"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204804"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defTabSz="914400" fontAlgn="base">
              <a:spcBef>
                <a:spcPct val="0"/>
              </a:spcBef>
              <a:spcAft>
                <a:spcPct val="0"/>
              </a:spcAft>
            </a:pPr>
            <a:endParaRPr lang="it-IT" smtClean="0">
              <a:solidFill>
                <a:srgbClr val="724C26"/>
              </a:solidFill>
              <a:latin typeface="Garamond"/>
              <a:ea typeface="ＭＳ Ｐゴシック" charset="0"/>
              <a:cs typeface="Arial" charset="0"/>
            </a:endParaRPr>
          </a:p>
        </p:txBody>
      </p:sp>
      <p:sp>
        <p:nvSpPr>
          <p:cNvPr id="2048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defTabSz="914400" fontAlgn="base">
              <a:spcBef>
                <a:spcPct val="0"/>
              </a:spcBef>
              <a:spcAft>
                <a:spcPct val="0"/>
              </a:spcAft>
            </a:pPr>
            <a:endParaRPr lang="it-IT" smtClean="0">
              <a:solidFill>
                <a:srgbClr val="724C26"/>
              </a:solidFill>
              <a:latin typeface="Garamond"/>
              <a:ea typeface="ＭＳ Ｐゴシック" charset="0"/>
              <a:cs typeface="Arial" charset="0"/>
            </a:endParaRPr>
          </a:p>
        </p:txBody>
      </p:sp>
      <p:sp>
        <p:nvSpPr>
          <p:cNvPr id="204806"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pPr defTabSz="914400" fontAlgn="base">
              <a:spcBef>
                <a:spcPct val="0"/>
              </a:spcBef>
              <a:spcAft>
                <a:spcPct val="0"/>
              </a:spcAft>
            </a:pPr>
            <a:fld id="{49EFC2B7-9570-1341-BCB0-0763620811D8}" type="slidenum">
              <a:rPr lang="it-IT" smtClean="0">
                <a:solidFill>
                  <a:srgbClr val="724C26"/>
                </a:solidFill>
                <a:latin typeface="Garamond"/>
                <a:ea typeface="ＭＳ Ｐゴシック" charset="0"/>
                <a:cs typeface="Arial" charset="0"/>
              </a:rPr>
              <a:pPr defTabSz="914400" fontAlgn="base">
                <a:spcBef>
                  <a:spcPct val="0"/>
                </a:spcBef>
                <a:spcAft>
                  <a:spcPct val="0"/>
                </a:spcAft>
              </a:pPr>
              <a:t>‹n.›</a:t>
            </a:fld>
            <a:endParaRPr lang="it-IT" smtClean="0">
              <a:solidFill>
                <a:srgbClr val="724C26"/>
              </a:solidFill>
              <a:latin typeface="Garamond"/>
              <a:ea typeface="ＭＳ Ｐゴシック" charset="0"/>
              <a:cs typeface="Arial" charset="0"/>
            </a:endParaRPr>
          </a:p>
        </p:txBody>
      </p:sp>
      <p:sp>
        <p:nvSpPr>
          <p:cNvPr id="204807" name="Freeform 7"/>
          <p:cNvSpPr>
            <a:spLocks noChangeArrowheads="1"/>
          </p:cNvSpPr>
          <p:nvPr/>
        </p:nvSpPr>
        <p:spPr bwMode="auto">
          <a:xfrm>
            <a:off x="381000" y="22860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04808"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Tree>
    <p:extLst>
      <p:ext uri="{BB962C8B-B14F-4D97-AF65-F5344CB8AC3E}">
        <p14:creationId xmlns:p14="http://schemas.microsoft.com/office/powerpoint/2010/main" val="266435747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iming>
    <p:tnLst>
      <p:par>
        <p:cTn xmlns:p14="http://schemas.microsoft.com/office/powerpoint/2010/mai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charset="0"/>
          <a:ea typeface="ＭＳ Ｐゴシック" charset="0"/>
          <a:cs typeface="Arial" charset="0"/>
        </a:defRPr>
      </a:lvl2pPr>
      <a:lvl3pPr algn="l" rtl="0" fontAlgn="base">
        <a:spcBef>
          <a:spcPct val="0"/>
        </a:spcBef>
        <a:spcAft>
          <a:spcPct val="0"/>
        </a:spcAft>
        <a:defRPr sz="4200">
          <a:solidFill>
            <a:schemeClr val="tx2"/>
          </a:solidFill>
          <a:latin typeface="Garamond" charset="0"/>
          <a:ea typeface="ＭＳ Ｐゴシック" charset="0"/>
          <a:cs typeface="Arial" charset="0"/>
        </a:defRPr>
      </a:lvl3pPr>
      <a:lvl4pPr algn="l" rtl="0" fontAlgn="base">
        <a:spcBef>
          <a:spcPct val="0"/>
        </a:spcBef>
        <a:spcAft>
          <a:spcPct val="0"/>
        </a:spcAft>
        <a:defRPr sz="4200">
          <a:solidFill>
            <a:schemeClr val="tx2"/>
          </a:solidFill>
          <a:latin typeface="Garamond" charset="0"/>
          <a:ea typeface="ＭＳ Ｐゴシック" charset="0"/>
          <a:cs typeface="Arial" charset="0"/>
        </a:defRPr>
      </a:lvl4pPr>
      <a:lvl5pPr algn="l" rtl="0" fontAlgn="base">
        <a:spcBef>
          <a:spcPct val="0"/>
        </a:spcBef>
        <a:spcAft>
          <a:spcPct val="0"/>
        </a:spcAft>
        <a:defRPr sz="4200">
          <a:solidFill>
            <a:schemeClr val="tx2"/>
          </a:solidFill>
          <a:latin typeface="Garamond" charset="0"/>
          <a:ea typeface="ＭＳ Ｐゴシック" charset="0"/>
          <a:cs typeface="Arial" charset="0"/>
        </a:defRPr>
      </a:lvl5pPr>
      <a:lvl6pPr marL="457200" algn="l" rtl="0" fontAlgn="base">
        <a:spcBef>
          <a:spcPct val="0"/>
        </a:spcBef>
        <a:spcAft>
          <a:spcPct val="0"/>
        </a:spcAft>
        <a:defRPr sz="4200">
          <a:solidFill>
            <a:schemeClr val="tx2"/>
          </a:solidFill>
          <a:latin typeface="Garamond" charset="0"/>
          <a:ea typeface="ＭＳ Ｐゴシック" charset="0"/>
          <a:cs typeface="Arial" charset="0"/>
        </a:defRPr>
      </a:lvl6pPr>
      <a:lvl7pPr marL="914400" algn="l" rtl="0" fontAlgn="base">
        <a:spcBef>
          <a:spcPct val="0"/>
        </a:spcBef>
        <a:spcAft>
          <a:spcPct val="0"/>
        </a:spcAft>
        <a:defRPr sz="4200">
          <a:solidFill>
            <a:schemeClr val="tx2"/>
          </a:solidFill>
          <a:latin typeface="Garamond" charset="0"/>
          <a:ea typeface="ＭＳ Ｐゴシック" charset="0"/>
          <a:cs typeface="Arial" charset="0"/>
        </a:defRPr>
      </a:lvl7pPr>
      <a:lvl8pPr marL="1371600" algn="l" rtl="0" fontAlgn="base">
        <a:spcBef>
          <a:spcPct val="0"/>
        </a:spcBef>
        <a:spcAft>
          <a:spcPct val="0"/>
        </a:spcAft>
        <a:defRPr sz="4200">
          <a:solidFill>
            <a:schemeClr val="tx2"/>
          </a:solidFill>
          <a:latin typeface="Garamond" charset="0"/>
          <a:ea typeface="ＭＳ Ｐゴシック" charset="0"/>
          <a:cs typeface="Arial" charset="0"/>
        </a:defRPr>
      </a:lvl8pPr>
      <a:lvl9pPr marL="1828800" algn="l" rtl="0" fontAlgn="base">
        <a:spcBef>
          <a:spcPct val="0"/>
        </a:spcBef>
        <a:spcAft>
          <a:spcPct val="0"/>
        </a:spcAft>
        <a:defRPr sz="4200">
          <a:solidFill>
            <a:schemeClr val="tx2"/>
          </a:solidFill>
          <a:latin typeface="Garamond" charset="0"/>
          <a:ea typeface="ＭＳ Ｐゴシック" charset="0"/>
          <a:cs typeface="Arial"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30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600">
          <a:solidFill>
            <a:schemeClr val="tx1"/>
          </a:solidFill>
          <a:latin typeface="+mn-lt"/>
          <a:ea typeface="Arial" charset="0"/>
          <a:cs typeface="+mn-cs"/>
        </a:defRPr>
      </a:lvl2pPr>
      <a:lvl3pPr marL="1022350" indent="-350838" algn="l" rtl="0" fontAlgn="base">
        <a:spcBef>
          <a:spcPct val="20000"/>
        </a:spcBef>
        <a:spcAft>
          <a:spcPct val="0"/>
        </a:spcAft>
        <a:buClr>
          <a:schemeClr val="accent1"/>
        </a:buClr>
        <a:buSzPct val="65000"/>
        <a:buFont typeface="Wingdings" charset="0"/>
        <a:buChar char="n"/>
        <a:defRPr sz="2200">
          <a:solidFill>
            <a:schemeClr val="tx1"/>
          </a:solidFill>
          <a:latin typeface="+mn-lt"/>
          <a:ea typeface="Arial" charset="0"/>
          <a:cs typeface="+mn-cs"/>
        </a:defRPr>
      </a:lvl3pPr>
      <a:lvl4pPr marL="1339850" indent="-315913" algn="l" rtl="0" fontAlgn="base">
        <a:spcBef>
          <a:spcPct val="20000"/>
        </a:spcBef>
        <a:spcAft>
          <a:spcPct val="0"/>
        </a:spcAft>
        <a:buClr>
          <a:schemeClr val="accent2"/>
        </a:buClr>
        <a:buSzPct val="70000"/>
        <a:buFont typeface="Wingdings" charset="0"/>
        <a:buChar char="q"/>
        <a:defRPr sz="2000">
          <a:solidFill>
            <a:schemeClr val="tx1"/>
          </a:solidFill>
          <a:latin typeface="+mn-lt"/>
          <a:ea typeface="Arial" charset="0"/>
          <a:cs typeface="+mn-cs"/>
        </a:defRPr>
      </a:lvl4pPr>
      <a:lvl5pPr marL="16811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5pPr>
      <a:lvl6pPr marL="21383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6pPr>
      <a:lvl7pPr marL="25955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7pPr>
      <a:lvl8pPr marL="30527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8pPr>
      <a:lvl9pPr marL="35099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lo stile del titolo</a:t>
            </a:r>
          </a:p>
        </p:txBody>
      </p:sp>
      <p:sp>
        <p:nvSpPr>
          <p:cNvPr id="204803"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204804"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defTabSz="914400" fontAlgn="base">
              <a:spcBef>
                <a:spcPct val="0"/>
              </a:spcBef>
              <a:spcAft>
                <a:spcPct val="0"/>
              </a:spcAft>
            </a:pPr>
            <a:endParaRPr lang="it-IT" smtClean="0">
              <a:solidFill>
                <a:srgbClr val="724C26"/>
              </a:solidFill>
              <a:latin typeface="Garamond"/>
              <a:ea typeface="ＭＳ Ｐゴシック" charset="0"/>
              <a:cs typeface="Arial" charset="0"/>
            </a:endParaRPr>
          </a:p>
        </p:txBody>
      </p:sp>
      <p:sp>
        <p:nvSpPr>
          <p:cNvPr id="2048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defTabSz="914400" fontAlgn="base">
              <a:spcBef>
                <a:spcPct val="0"/>
              </a:spcBef>
              <a:spcAft>
                <a:spcPct val="0"/>
              </a:spcAft>
            </a:pPr>
            <a:endParaRPr lang="it-IT" smtClean="0">
              <a:solidFill>
                <a:srgbClr val="724C26"/>
              </a:solidFill>
              <a:latin typeface="Garamond"/>
              <a:ea typeface="ＭＳ Ｐゴシック" charset="0"/>
              <a:cs typeface="Arial" charset="0"/>
            </a:endParaRPr>
          </a:p>
        </p:txBody>
      </p:sp>
      <p:sp>
        <p:nvSpPr>
          <p:cNvPr id="204806"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pPr defTabSz="914400" fontAlgn="base">
              <a:spcBef>
                <a:spcPct val="0"/>
              </a:spcBef>
              <a:spcAft>
                <a:spcPct val="0"/>
              </a:spcAft>
            </a:pPr>
            <a:fld id="{49EFC2B7-9570-1341-BCB0-0763620811D8}" type="slidenum">
              <a:rPr lang="it-IT" smtClean="0">
                <a:solidFill>
                  <a:srgbClr val="724C26"/>
                </a:solidFill>
                <a:latin typeface="Garamond"/>
                <a:ea typeface="ＭＳ Ｐゴシック" charset="0"/>
                <a:cs typeface="Arial" charset="0"/>
              </a:rPr>
              <a:pPr defTabSz="914400" fontAlgn="base">
                <a:spcBef>
                  <a:spcPct val="0"/>
                </a:spcBef>
                <a:spcAft>
                  <a:spcPct val="0"/>
                </a:spcAft>
              </a:pPr>
              <a:t>‹n.›</a:t>
            </a:fld>
            <a:endParaRPr lang="it-IT" smtClean="0">
              <a:solidFill>
                <a:srgbClr val="724C26"/>
              </a:solidFill>
              <a:latin typeface="Garamond"/>
              <a:ea typeface="ＭＳ Ｐゴシック" charset="0"/>
              <a:cs typeface="Arial" charset="0"/>
            </a:endParaRPr>
          </a:p>
        </p:txBody>
      </p:sp>
      <p:sp>
        <p:nvSpPr>
          <p:cNvPr id="204807" name="Freeform 7"/>
          <p:cNvSpPr>
            <a:spLocks noChangeArrowheads="1"/>
          </p:cNvSpPr>
          <p:nvPr/>
        </p:nvSpPr>
        <p:spPr bwMode="auto">
          <a:xfrm>
            <a:off x="381000" y="22860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04808"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Tree>
    <p:extLst>
      <p:ext uri="{BB962C8B-B14F-4D97-AF65-F5344CB8AC3E}">
        <p14:creationId xmlns:p14="http://schemas.microsoft.com/office/powerpoint/2010/main" val="397704088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iming>
    <p:tnLst>
      <p:par>
        <p:cTn xmlns:p14="http://schemas.microsoft.com/office/powerpoint/2010/mai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charset="0"/>
          <a:ea typeface="ＭＳ Ｐゴシック" charset="0"/>
          <a:cs typeface="Arial" charset="0"/>
        </a:defRPr>
      </a:lvl2pPr>
      <a:lvl3pPr algn="l" rtl="0" fontAlgn="base">
        <a:spcBef>
          <a:spcPct val="0"/>
        </a:spcBef>
        <a:spcAft>
          <a:spcPct val="0"/>
        </a:spcAft>
        <a:defRPr sz="4200">
          <a:solidFill>
            <a:schemeClr val="tx2"/>
          </a:solidFill>
          <a:latin typeface="Garamond" charset="0"/>
          <a:ea typeface="ＭＳ Ｐゴシック" charset="0"/>
          <a:cs typeface="Arial" charset="0"/>
        </a:defRPr>
      </a:lvl3pPr>
      <a:lvl4pPr algn="l" rtl="0" fontAlgn="base">
        <a:spcBef>
          <a:spcPct val="0"/>
        </a:spcBef>
        <a:spcAft>
          <a:spcPct val="0"/>
        </a:spcAft>
        <a:defRPr sz="4200">
          <a:solidFill>
            <a:schemeClr val="tx2"/>
          </a:solidFill>
          <a:latin typeface="Garamond" charset="0"/>
          <a:ea typeface="ＭＳ Ｐゴシック" charset="0"/>
          <a:cs typeface="Arial" charset="0"/>
        </a:defRPr>
      </a:lvl4pPr>
      <a:lvl5pPr algn="l" rtl="0" fontAlgn="base">
        <a:spcBef>
          <a:spcPct val="0"/>
        </a:spcBef>
        <a:spcAft>
          <a:spcPct val="0"/>
        </a:spcAft>
        <a:defRPr sz="4200">
          <a:solidFill>
            <a:schemeClr val="tx2"/>
          </a:solidFill>
          <a:latin typeface="Garamond" charset="0"/>
          <a:ea typeface="ＭＳ Ｐゴシック" charset="0"/>
          <a:cs typeface="Arial" charset="0"/>
        </a:defRPr>
      </a:lvl5pPr>
      <a:lvl6pPr marL="457200" algn="l" rtl="0" fontAlgn="base">
        <a:spcBef>
          <a:spcPct val="0"/>
        </a:spcBef>
        <a:spcAft>
          <a:spcPct val="0"/>
        </a:spcAft>
        <a:defRPr sz="4200">
          <a:solidFill>
            <a:schemeClr val="tx2"/>
          </a:solidFill>
          <a:latin typeface="Garamond" charset="0"/>
          <a:ea typeface="ＭＳ Ｐゴシック" charset="0"/>
          <a:cs typeface="Arial" charset="0"/>
        </a:defRPr>
      </a:lvl6pPr>
      <a:lvl7pPr marL="914400" algn="l" rtl="0" fontAlgn="base">
        <a:spcBef>
          <a:spcPct val="0"/>
        </a:spcBef>
        <a:spcAft>
          <a:spcPct val="0"/>
        </a:spcAft>
        <a:defRPr sz="4200">
          <a:solidFill>
            <a:schemeClr val="tx2"/>
          </a:solidFill>
          <a:latin typeface="Garamond" charset="0"/>
          <a:ea typeface="ＭＳ Ｐゴシック" charset="0"/>
          <a:cs typeface="Arial" charset="0"/>
        </a:defRPr>
      </a:lvl7pPr>
      <a:lvl8pPr marL="1371600" algn="l" rtl="0" fontAlgn="base">
        <a:spcBef>
          <a:spcPct val="0"/>
        </a:spcBef>
        <a:spcAft>
          <a:spcPct val="0"/>
        </a:spcAft>
        <a:defRPr sz="4200">
          <a:solidFill>
            <a:schemeClr val="tx2"/>
          </a:solidFill>
          <a:latin typeface="Garamond" charset="0"/>
          <a:ea typeface="ＭＳ Ｐゴシック" charset="0"/>
          <a:cs typeface="Arial" charset="0"/>
        </a:defRPr>
      </a:lvl8pPr>
      <a:lvl9pPr marL="1828800" algn="l" rtl="0" fontAlgn="base">
        <a:spcBef>
          <a:spcPct val="0"/>
        </a:spcBef>
        <a:spcAft>
          <a:spcPct val="0"/>
        </a:spcAft>
        <a:defRPr sz="4200">
          <a:solidFill>
            <a:schemeClr val="tx2"/>
          </a:solidFill>
          <a:latin typeface="Garamond" charset="0"/>
          <a:ea typeface="ＭＳ Ｐゴシック" charset="0"/>
          <a:cs typeface="Arial"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30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600">
          <a:solidFill>
            <a:schemeClr val="tx1"/>
          </a:solidFill>
          <a:latin typeface="+mn-lt"/>
          <a:ea typeface="Arial" charset="0"/>
          <a:cs typeface="+mn-cs"/>
        </a:defRPr>
      </a:lvl2pPr>
      <a:lvl3pPr marL="1022350" indent="-350838" algn="l" rtl="0" fontAlgn="base">
        <a:spcBef>
          <a:spcPct val="20000"/>
        </a:spcBef>
        <a:spcAft>
          <a:spcPct val="0"/>
        </a:spcAft>
        <a:buClr>
          <a:schemeClr val="accent1"/>
        </a:buClr>
        <a:buSzPct val="65000"/>
        <a:buFont typeface="Wingdings" charset="0"/>
        <a:buChar char="n"/>
        <a:defRPr sz="2200">
          <a:solidFill>
            <a:schemeClr val="tx1"/>
          </a:solidFill>
          <a:latin typeface="+mn-lt"/>
          <a:ea typeface="Arial" charset="0"/>
          <a:cs typeface="+mn-cs"/>
        </a:defRPr>
      </a:lvl3pPr>
      <a:lvl4pPr marL="1339850" indent="-315913" algn="l" rtl="0" fontAlgn="base">
        <a:spcBef>
          <a:spcPct val="20000"/>
        </a:spcBef>
        <a:spcAft>
          <a:spcPct val="0"/>
        </a:spcAft>
        <a:buClr>
          <a:schemeClr val="accent2"/>
        </a:buClr>
        <a:buSzPct val="70000"/>
        <a:buFont typeface="Wingdings" charset="0"/>
        <a:buChar char="q"/>
        <a:defRPr sz="2000">
          <a:solidFill>
            <a:schemeClr val="tx1"/>
          </a:solidFill>
          <a:latin typeface="+mn-lt"/>
          <a:ea typeface="Arial" charset="0"/>
          <a:cs typeface="+mn-cs"/>
        </a:defRPr>
      </a:lvl4pPr>
      <a:lvl5pPr marL="16811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5pPr>
      <a:lvl6pPr marL="21383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6pPr>
      <a:lvl7pPr marL="25955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7pPr>
      <a:lvl8pPr marL="30527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8pPr>
      <a:lvl9pPr marL="3509963" indent="-339725" algn="l" rtl="0" fontAlgn="base">
        <a:spcBef>
          <a:spcPct val="20000"/>
        </a:spcBef>
        <a:spcAft>
          <a:spcPct val="0"/>
        </a:spcAft>
        <a:buClr>
          <a:schemeClr val="accent1"/>
        </a:buClr>
        <a:buSzPct val="75000"/>
        <a:buFont typeface="Wingdings" charset="0"/>
        <a:buChar char="§"/>
        <a:defRPr sz="2000">
          <a:solidFill>
            <a:schemeClr val="tx1"/>
          </a:solidFill>
          <a:latin typeface="+mn-lt"/>
          <a:ea typeface="Arial" charset="0"/>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E9F2F-ECA6-2E47-8FD4-6D0DE15DAB45}" type="datetimeFigureOut">
              <a:rPr lang="it-IT">
                <a:solidFill>
                  <a:prstClr val="black">
                    <a:tint val="75000"/>
                  </a:prstClr>
                </a:solidFill>
                <a:latin typeface="Calibri"/>
              </a:rPr>
              <a:pPr/>
              <a:t>04/05/15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DB418-D751-3549-AD62-7E6EEDD52EB6}"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67842626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0" y="6350"/>
            <a:ext cx="9140825" cy="6851650"/>
            <a:chOff x="0" y="4"/>
            <a:chExt cx="5758" cy="4316"/>
          </a:xfrm>
        </p:grpSpPr>
        <p:sp>
          <p:nvSpPr>
            <p:cNvPr id="4099" name="Freeform 3"/>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0" name="Freeform 4"/>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grpSp>
          <p:nvGrpSpPr>
            <p:cNvPr id="4101" name="Group 5"/>
            <p:cNvGrpSpPr>
              <a:grpSpLocks/>
            </p:cNvGrpSpPr>
            <p:nvPr userDrawn="1"/>
          </p:nvGrpSpPr>
          <p:grpSpPr bwMode="auto">
            <a:xfrm>
              <a:off x="0" y="4"/>
              <a:ext cx="5758" cy="4316"/>
              <a:chOff x="0" y="4"/>
              <a:chExt cx="5758" cy="4316"/>
            </a:xfrm>
          </p:grpSpPr>
          <p:sp>
            <p:nvSpPr>
              <p:cNvPr id="4102"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3"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4" name="Freeform 8"/>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5"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6"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7"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8" name="Freeform 12"/>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09" name="Freeform 13"/>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10"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grpSp>
      </p:grpSp>
      <p:sp>
        <p:nvSpPr>
          <p:cNvPr id="4111"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4112"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113"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14"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4115"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defTabSz="914400" fontAlgn="base">
              <a:spcBef>
                <a:spcPct val="0"/>
              </a:spcBef>
              <a:spcAft>
                <a:spcPct val="0"/>
              </a:spcAft>
            </a:pPr>
            <a:fld id="{624C5C1A-0611-0D4A-88F7-8610B861809A}" type="slidenum">
              <a:rPr lang="it-IT" smtClean="0">
                <a:solidFill>
                  <a:srgbClr val="FFFFFF"/>
                </a:solidFill>
                <a:latin typeface="Tahoma" charset="0"/>
                <a:ea typeface="ＭＳ Ｐゴシック" charset="0"/>
              </a:rPr>
              <a:pPr defTabSz="914400" fontAlgn="base">
                <a:spcBef>
                  <a:spcPct val="0"/>
                </a:spcBef>
                <a:spcAft>
                  <a:spcPct val="0"/>
                </a:spcAft>
              </a:pPr>
              <a:t>‹n.›</a:t>
            </a:fld>
            <a:endParaRPr lang="it-IT" smtClean="0">
              <a:solidFill>
                <a:srgbClr val="FFFFFF"/>
              </a:solidFill>
              <a:latin typeface="Tahoma" charset="0"/>
              <a:ea typeface="ＭＳ Ｐゴシック" charset="0"/>
            </a:endParaRPr>
          </a:p>
        </p:txBody>
      </p:sp>
    </p:spTree>
    <p:extLst>
      <p:ext uri="{BB962C8B-B14F-4D97-AF65-F5344CB8AC3E}">
        <p14:creationId xmlns:p14="http://schemas.microsoft.com/office/powerpoint/2010/main" val="1627991806"/>
      </p:ext>
    </p:extLst>
  </p:cSld>
  <p:clrMap bg1="dk2" tx1="lt1" bg2="dk1"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charset="0"/>
          <a:ea typeface="ＭＳ Ｐゴシック" charset="0"/>
        </a:defRPr>
      </a:lvl9pPr>
    </p:titleStyle>
    <p:bodyStyle>
      <a:lvl1pPr marL="342900" indent="-342900" algn="l" rtl="0" fontAlgn="base">
        <a:spcBef>
          <a:spcPct val="20000"/>
        </a:spcBef>
        <a:spcAft>
          <a:spcPct val="0"/>
        </a:spcAft>
        <a:buClr>
          <a:schemeClr val="hlink"/>
        </a:buClr>
        <a:buSzPct val="70000"/>
        <a:buFont typeface="Wingdings" charset="0"/>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hlink"/>
        </a:buClr>
        <a:buSzPct val="70000"/>
        <a:buFont typeface="Wingdings" charset="0"/>
        <a:buChar char="n"/>
        <a:defRPr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eg"/><Relationship Id="rId3"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6.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34.xml"/><Relationship Id="rId2"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3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emf"/></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png"/><Relationship Id="rId1" Type="http://schemas.openxmlformats.org/officeDocument/2006/relationships/slideLayout" Target="../slideLayouts/slideLayout7.xml"/><Relationship Id="rId2" Type="http://schemas.openxmlformats.org/officeDocument/2006/relationships/image" Target="../media/image4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emf"/><Relationship Id="rId4" Type="http://schemas.openxmlformats.org/officeDocument/2006/relationships/oleObject" Target="../embeddings/oleObject1.bin"/><Relationship Id="rId5" Type="http://schemas.openxmlformats.org/officeDocument/2006/relationships/image" Target="../media/image47.emf"/><Relationship Id="rId6" Type="http://schemas.openxmlformats.org/officeDocument/2006/relationships/oleObject" Target="../embeddings/oleObject2.bin"/><Relationship Id="rId7" Type="http://schemas.openxmlformats.org/officeDocument/2006/relationships/image" Target="../media/image48.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jpeg"/><Relationship Id="rId3" Type="http://schemas.openxmlformats.org/officeDocument/2006/relationships/image" Target="../media/image5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7.xml"/><Relationship Id="rId2" Type="http://schemas.openxmlformats.org/officeDocument/2006/relationships/image" Target="../media/image5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jpeg"/><Relationship Id="rId3" Type="http://schemas.openxmlformats.org/officeDocument/2006/relationships/image" Target="../media/image6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68.w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png"/><Relationship Id="rId3" Type="http://schemas.openxmlformats.org/officeDocument/2006/relationships/image" Target="../media/image7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pn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80.w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3.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4.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7.emf"/><Relationship Id="rId3" Type="http://schemas.openxmlformats.org/officeDocument/2006/relationships/image" Target="../media/image88.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4.e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6.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emf"/></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4.bin"/><Relationship Id="rId5" Type="http://schemas.openxmlformats.org/officeDocument/2006/relationships/image" Target="../media/image98.wmf"/><Relationship Id="rId6" Type="http://schemas.openxmlformats.org/officeDocument/2006/relationships/oleObject" Target="../embeddings/oleObject5.bin"/><Relationship Id="rId7" Type="http://schemas.openxmlformats.org/officeDocument/2006/relationships/image" Target="../media/image99.wmf"/><Relationship Id="rId8" Type="http://schemas.openxmlformats.org/officeDocument/2006/relationships/image" Target="../media/image100.png"/><Relationship Id="rId1" Type="http://schemas.openxmlformats.org/officeDocument/2006/relationships/vmlDrawing" Target="../drawings/vmlDrawing3.vml"/><Relationship Id="rId2"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2.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emf"/><Relationship Id="rId3" Type="http://schemas.openxmlformats.org/officeDocument/2006/relationships/image" Target="../media/image104.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5.emf"/></Relationships>
</file>

<file path=ppt/slides/_rels/slide106.xml.rels><?xml version="1.0" encoding="UTF-8" standalone="yes"?>
<Relationships xmlns="http://schemas.openxmlformats.org/package/2006/relationships"><Relationship Id="rId3" Type="http://schemas.openxmlformats.org/officeDocument/2006/relationships/image" Target="../media/image106.emf"/><Relationship Id="rId4" Type="http://schemas.openxmlformats.org/officeDocument/2006/relationships/image" Target="../media/image107.emf"/><Relationship Id="rId5" Type="http://schemas.openxmlformats.org/officeDocument/2006/relationships/image" Target="../media/image108.emf"/><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6.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emf"/></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6.bin"/><Relationship Id="rId5" Type="http://schemas.openxmlformats.org/officeDocument/2006/relationships/image" Target="../media/image98.wmf"/><Relationship Id="rId6" Type="http://schemas.openxmlformats.org/officeDocument/2006/relationships/oleObject" Target="../embeddings/oleObject7.bin"/><Relationship Id="rId7" Type="http://schemas.openxmlformats.org/officeDocument/2006/relationships/image" Target="../media/image99.wmf"/><Relationship Id="rId8" Type="http://schemas.openxmlformats.org/officeDocument/2006/relationships/image" Target="../media/image100.png"/><Relationship Id="rId1" Type="http://schemas.openxmlformats.org/officeDocument/2006/relationships/vmlDrawing" Target="../drawings/vmlDrawing4.vml"/><Relationship Id="rId2"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em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2.em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emf"/><Relationship Id="rId3" Type="http://schemas.openxmlformats.org/officeDocument/2006/relationships/image" Target="../media/image104.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5.emf"/></Relationships>
</file>

<file path=ppt/slides/_rels/slide115.xml.rels><?xml version="1.0" encoding="UTF-8" standalone="yes"?>
<Relationships xmlns="http://schemas.openxmlformats.org/package/2006/relationships"><Relationship Id="rId3" Type="http://schemas.openxmlformats.org/officeDocument/2006/relationships/image" Target="../media/image106.emf"/><Relationship Id="rId4" Type="http://schemas.openxmlformats.org/officeDocument/2006/relationships/image" Target="../media/image107.emf"/><Relationship Id="rId5" Type="http://schemas.openxmlformats.org/officeDocument/2006/relationships/image" Target="../media/image108.emf"/><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9.emf"/></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0.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1.emf"/></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3.em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4.emf"/></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5.emf"/><Relationship Id="rId3" Type="http://schemas.openxmlformats.org/officeDocument/2006/relationships/image" Target="../media/image11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7.e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8.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9.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0.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2.emf"/><Relationship Id="rId3" Type="http://schemas.openxmlformats.org/officeDocument/2006/relationships/image" Target="../media/image123.emf"/></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image" Target="../media/image124.jpeg"/><Relationship Id="rId3" Type="http://schemas.openxmlformats.org/officeDocument/2006/relationships/image" Target="../media/image125.png"/></Relationships>
</file>

<file path=ppt/slides/_rels/slide133.xml.rels><?xml version="1.0" encoding="UTF-8" standalone="yes"?>
<Relationships xmlns="http://schemas.openxmlformats.org/package/2006/relationships"><Relationship Id="rId3" Type="http://schemas.openxmlformats.org/officeDocument/2006/relationships/image" Target="../media/image127.jpeg"/><Relationship Id="rId4" Type="http://schemas.openxmlformats.org/officeDocument/2006/relationships/image" Target="../media/image128.jpeg"/><Relationship Id="rId5" Type="http://schemas.openxmlformats.org/officeDocument/2006/relationships/image" Target="../media/image129.jpeg"/><Relationship Id="rId6" Type="http://schemas.openxmlformats.org/officeDocument/2006/relationships/image" Target="../media/image130.jpeg"/><Relationship Id="rId1" Type="http://schemas.openxmlformats.org/officeDocument/2006/relationships/slideLayout" Target="../slideLayouts/slideLayout56.xml"/><Relationship Id="rId2" Type="http://schemas.openxmlformats.org/officeDocument/2006/relationships/image" Target="../media/image126.png"/></Relationships>
</file>

<file path=ppt/slides/_rels/slide134.xml.rels><?xml version="1.0" encoding="UTF-8" standalone="yes"?>
<Relationships xmlns="http://schemas.openxmlformats.org/package/2006/relationships"><Relationship Id="rId3" Type="http://schemas.openxmlformats.org/officeDocument/2006/relationships/image" Target="../media/image132.emf"/><Relationship Id="rId4" Type="http://schemas.openxmlformats.org/officeDocument/2006/relationships/image" Target="../media/image133.emf"/><Relationship Id="rId1" Type="http://schemas.openxmlformats.org/officeDocument/2006/relationships/slideLayout" Target="../slideLayouts/slideLayout7.xml"/><Relationship Id="rId2" Type="http://schemas.openxmlformats.org/officeDocument/2006/relationships/image" Target="../media/image131.e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4.emf"/></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5.emf"/></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6.e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7.em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8.emf"/><Relationship Id="rId3" Type="http://schemas.openxmlformats.org/officeDocument/2006/relationships/image" Target="../media/image139.em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0.e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1.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2.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3.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4.emf"/></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5.emf"/></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66700" y="574071"/>
            <a:ext cx="8648700" cy="584776"/>
          </a:xfrm>
          <a:prstGeom prst="rect">
            <a:avLst/>
          </a:prstGeom>
        </p:spPr>
        <p:txBody>
          <a:bodyPr wrap="square">
            <a:spAutoFit/>
          </a:bodyPr>
          <a:lstStyle/>
          <a:p>
            <a:r>
              <a:rPr lang="it-IT" sz="2400" baseline="30000" dirty="0" err="1"/>
              <a:t>Photons</a:t>
            </a:r>
            <a:r>
              <a:rPr lang="it-IT" sz="2400" baseline="30000"/>
              <a:t> with energies greater than about 100 keV are referred to as γ -rays. Except at the very highest energies, these studies have to be carried out from above the atmosphere.</a:t>
            </a:r>
            <a:endParaRPr lang="it-IT" sz="2400"/>
          </a:p>
        </p:txBody>
      </p:sp>
      <p:sp>
        <p:nvSpPr>
          <p:cNvPr id="3" name="Rettangolo 2"/>
          <p:cNvSpPr/>
          <p:nvPr/>
        </p:nvSpPr>
        <p:spPr>
          <a:xfrm>
            <a:off x="1986052" y="174745"/>
            <a:ext cx="5391219" cy="379591"/>
          </a:xfrm>
          <a:prstGeom prst="rect">
            <a:avLst/>
          </a:prstGeom>
        </p:spPr>
        <p:txBody>
          <a:bodyPr wrap="none">
            <a:spAutoFit/>
          </a:bodyPr>
          <a:lstStyle/>
          <a:p>
            <a:r>
              <a:rPr lang="pl-PL" sz="2800" baseline="30000"/>
              <a:t>γ-ray waveband ν&gt;3×1019 Hz; λ&lt;0.01nm; E &gt; 100 keV</a:t>
            </a:r>
            <a:endParaRPr lang="it-IT" sz="2800"/>
          </a:p>
        </p:txBody>
      </p:sp>
      <p:pic>
        <p:nvPicPr>
          <p:cNvPr id="4" name="Immagine 3"/>
          <p:cNvPicPr>
            <a:picLocks noChangeAspect="1"/>
          </p:cNvPicPr>
          <p:nvPr/>
        </p:nvPicPr>
        <p:blipFill>
          <a:blip r:embed="rId2"/>
          <a:stretch>
            <a:fillRect/>
          </a:stretch>
        </p:blipFill>
        <p:spPr>
          <a:xfrm>
            <a:off x="968375" y="1123223"/>
            <a:ext cx="7325097" cy="3414563"/>
          </a:xfrm>
          <a:prstGeom prst="rect">
            <a:avLst/>
          </a:prstGeom>
        </p:spPr>
      </p:pic>
      <p:sp>
        <p:nvSpPr>
          <p:cNvPr id="5" name="Rettangolo 4"/>
          <p:cNvSpPr/>
          <p:nvPr/>
        </p:nvSpPr>
        <p:spPr>
          <a:xfrm>
            <a:off x="338296" y="4751338"/>
            <a:ext cx="8588375" cy="2062103"/>
          </a:xfrm>
          <a:prstGeom prst="rect">
            <a:avLst/>
          </a:prstGeom>
        </p:spPr>
        <p:txBody>
          <a:bodyPr wrap="square">
            <a:spAutoFit/>
          </a:bodyPr>
          <a:lstStyle/>
          <a:p>
            <a:r>
              <a:rPr lang="it-IT" sz="2400" baseline="30000"/>
              <a:t>An image of the celestial sphere at γ -ray energies ε ≥ 100 MeV from observations made by the </a:t>
            </a:r>
            <a:r>
              <a:rPr lang="it-IT" sz="2400" baseline="30000">
                <a:solidFill>
                  <a:srgbClr val="FF0000"/>
                </a:solidFill>
              </a:rPr>
              <a:t>EGRET instrument of the Compton Gamma-Ray Observatory (CGRO). </a:t>
            </a:r>
            <a:r>
              <a:rPr lang="it-IT" sz="2400" baseline="30000"/>
              <a:t>The emission from the plane of the Galaxy consists of </a:t>
            </a:r>
            <a:r>
              <a:rPr lang="it-IT" sz="2400" b="1" i="1" u="sng" baseline="30000">
                <a:solidFill>
                  <a:srgbClr val="FF0000"/>
                </a:solidFill>
              </a:rPr>
              <a:t>diffuse γ -ray emission from the interstellar gas, most of it associated with γ -rays produced by the decay of neutral pions, π 0 </a:t>
            </a:r>
            <a:r>
              <a:rPr lang="it-IT" sz="2400" baseline="30000">
                <a:solidFill>
                  <a:srgbClr val="FF0000"/>
                </a:solidFill>
              </a:rPr>
              <a:t>, generated in collisions between cosmic ray protons and nuclei and the interstellar gas.</a:t>
            </a:r>
            <a:r>
              <a:rPr lang="it-IT" sz="2400" baseline="30000"/>
              <a:t> The yellow symbols show the distribution of discrete sources detected in the all-sky survey: </a:t>
            </a:r>
            <a:r>
              <a:rPr lang="it-IT" sz="2400" baseline="30000">
                <a:solidFill>
                  <a:srgbClr val="3366FF"/>
                </a:solidFill>
              </a:rPr>
              <a:t>circles are active galactic nuclei</a:t>
            </a:r>
            <a:r>
              <a:rPr lang="it-IT" sz="2400" baseline="30000"/>
              <a:t>; </a:t>
            </a:r>
            <a:r>
              <a:rPr lang="it-IT" sz="2400" baseline="30000">
                <a:solidFill>
                  <a:srgbClr val="3366FF"/>
                </a:solidFill>
              </a:rPr>
              <a:t>five-point stars are pulsars; </a:t>
            </a:r>
            <a:r>
              <a:rPr lang="it-IT" sz="2400" baseline="30000"/>
              <a:t>squares are solar flares; the diamond is the Large Magellanic Cloud; and </a:t>
            </a:r>
            <a:r>
              <a:rPr lang="it-IT" sz="2400" baseline="30000">
                <a:solidFill>
                  <a:srgbClr val="3366FF"/>
                </a:solidFill>
              </a:rPr>
              <a:t>the triangles are unidentified sources. </a:t>
            </a:r>
            <a:r>
              <a:rPr lang="it-IT" sz="2400" baseline="30000"/>
              <a:t>(Courtesy of NASA and the EGRET science team.)</a:t>
            </a:r>
            <a:endParaRPr lang="it-IT" sz="2400"/>
          </a:p>
        </p:txBody>
      </p:sp>
    </p:spTree>
    <p:extLst>
      <p:ext uri="{BB962C8B-B14F-4D97-AF65-F5344CB8AC3E}">
        <p14:creationId xmlns:p14="http://schemas.microsoft.com/office/powerpoint/2010/main" val="27811877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60546"/>
            <a:ext cx="9144000" cy="6801863"/>
          </a:xfrm>
          <a:prstGeom prst="rect">
            <a:avLst/>
          </a:prstGeom>
        </p:spPr>
        <p:txBody>
          <a:bodyPr wrap="square">
            <a:spAutoFit/>
          </a:bodyPr>
          <a:lstStyle/>
          <a:p>
            <a:r>
              <a:rPr lang="it-IT" sz="2400" b="1" i="1" u="sng" baseline="30000">
                <a:solidFill>
                  <a:srgbClr val="3366FF"/>
                </a:solidFill>
              </a:rPr>
              <a:t>Between 100 keV and 1 MeV, photoelectric absorption is the dominant absorption mechanism but at higher energies Compton scattering and then electron–positron pair production become the principal absorption processes. </a:t>
            </a:r>
            <a:r>
              <a:rPr lang="it-IT" sz="2400" baseline="30000"/>
              <a:t>The detectors used in γ -ray satellites are similar to those used in particle physics experiments but they have to be miniaturised so that they can be flown in orbit</a:t>
            </a:r>
            <a:r>
              <a:rPr lang="it-IT" sz="2400" baseline="30000">
                <a:solidFill>
                  <a:srgbClr val="3366FF"/>
                </a:solidFill>
              </a:rPr>
              <a:t>. At the very highest energies, </a:t>
            </a:r>
            <a:r>
              <a:rPr lang="it-IT" sz="2400" b="1" i="1" u="sng" baseline="30000">
                <a:solidFill>
                  <a:srgbClr val="3366FF"/>
                </a:solidFill>
              </a:rPr>
              <a:t>E &gt; 10^11 eV, γ -rays from extraterrestrial sources are so energetic that they initiate electromagnetic cascades in the upper atmosphere and the Cerenkov radiation of the ultra-relativistic electrons and positrons produced in these showers can be detected at ground level.</a:t>
            </a:r>
          </a:p>
          <a:p>
            <a:r>
              <a:rPr lang="it-IT"/>
              <a:t>γ -ray emission from the plane of our Galaxy was first detected by the OSO III satellite in 1967. This was followed by the SAS-2 satellite which discovered the </a:t>
            </a:r>
            <a:r>
              <a:rPr lang="it-IT" b="1" i="1" u="sng"/>
              <a:t>diffuse γ-ray background and by the COS-B satellite which provided a detailed map of the Galactic γ -ray emission and discovered about 25 discrete γ -ray sources. These included the pulsars in the Crab and Vela supernova </a:t>
            </a:r>
            <a:r>
              <a:rPr lang="it-IT"/>
              <a:t>remnants and the quasar 3C 273. A γ -ray map of the whole sky in the energy band ε ≥ 100 MeV was obtained from observations with the EGRET instrument of the Compton Gamma-Ray Observatory </a:t>
            </a:r>
          </a:p>
          <a:p>
            <a:endParaRPr lang="it-IT"/>
          </a:p>
          <a:p>
            <a:r>
              <a:rPr lang="it-IT">
                <a:solidFill>
                  <a:srgbClr val="FF0000"/>
                </a:solidFill>
              </a:rPr>
              <a:t>The image of the sky is dominated by the intense γ -ray emission from </a:t>
            </a:r>
            <a:r>
              <a:rPr lang="it-IT" b="1" i="1" u="sng">
                <a:solidFill>
                  <a:srgbClr val="FF0000"/>
                </a:solidFill>
              </a:rPr>
              <a:t>the Galactic plane. At photon energies, ε &gt; 100 MeV, the principal emission mechanism is the decay of neutral pions, </a:t>
            </a:r>
            <a:r>
              <a:rPr lang="it-IT">
                <a:solidFill>
                  <a:srgbClr val="FF0000"/>
                </a:solidFill>
              </a:rPr>
              <a:t>π0, created in collisions between the nuclei of atoms and molecules of the interstellar gas and cosmic ray protons and nuclei.</a:t>
            </a:r>
            <a:r>
              <a:rPr lang="it-IT"/>
              <a:t> At </a:t>
            </a:r>
            <a:r>
              <a:rPr lang="it-IT">
                <a:solidFill>
                  <a:srgbClr val="0000FF"/>
                </a:solidFill>
              </a:rPr>
              <a:t>lower energies, non-thermal processes, in particular inverse Compton scattering and bremsstrahlung, can make contributions to the background γ -ray emission. </a:t>
            </a:r>
            <a:r>
              <a:rPr lang="it-IT" b="1" i="1" u="sng"/>
              <a:t>At high Galactic latitudes, most of the discrete sources are associated with active galactic nuclei. In particular, the most intense and variable sources are associated with those radio quasars </a:t>
            </a:r>
            <a:r>
              <a:rPr lang="it-IT"/>
              <a:t>which exhibit the phenomenon of superluminal motions. The variability is so rapid, on the time-scale of days or less, that relativistic beaming of the γ -rays is needed to account for their observed properties. </a:t>
            </a:r>
          </a:p>
        </p:txBody>
      </p:sp>
    </p:spTree>
    <p:extLst>
      <p:ext uri="{BB962C8B-B14F-4D97-AF65-F5344CB8AC3E}">
        <p14:creationId xmlns:p14="http://schemas.microsoft.com/office/powerpoint/2010/main" val="220664323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43587"/>
            <a:ext cx="9144000" cy="1569660"/>
          </a:xfrm>
          <a:prstGeom prst="rect">
            <a:avLst/>
          </a:prstGeom>
        </p:spPr>
        <p:txBody>
          <a:bodyPr wrap="square">
            <a:spAutoFit/>
          </a:bodyPr>
          <a:lstStyle/>
          <a:p>
            <a:r>
              <a:rPr lang="it-IT" sz="2400" baseline="30000"/>
              <a:t>The first evidence of γ -ray line emission came from balloon observations in the early 1970s by the Rice University Group. In 1977 definitive observations of the electron– positron annihilation line at 511 keV in the direction of the Galactic Centre were made by balloon observations. Since then observations have also been made of the 1.809 MeV line of radioactive 26Al by the HEAO-C satellite, this line also being detected from the direction of the Galactic Centre. These studies have been greatly advanced by observations by the INTEGRAL γ -ray observatory of ESA.</a:t>
            </a:r>
            <a:endParaRPr lang="it-IT" sz="2400"/>
          </a:p>
        </p:txBody>
      </p:sp>
      <p:sp>
        <p:nvSpPr>
          <p:cNvPr id="3" name="Rettangolo 2"/>
          <p:cNvSpPr/>
          <p:nvPr/>
        </p:nvSpPr>
        <p:spPr>
          <a:xfrm>
            <a:off x="0" y="1655713"/>
            <a:ext cx="9144000" cy="2062103"/>
          </a:xfrm>
          <a:prstGeom prst="rect">
            <a:avLst/>
          </a:prstGeom>
        </p:spPr>
        <p:txBody>
          <a:bodyPr wrap="square">
            <a:spAutoFit/>
          </a:bodyPr>
          <a:lstStyle/>
          <a:p>
            <a:r>
              <a:rPr lang="it-IT" sz="2400" baseline="30000"/>
              <a:t>Another unexpected discovery was that of </a:t>
            </a:r>
            <a:r>
              <a:rPr lang="it-IT" sz="2400" baseline="30000">
                <a:solidFill>
                  <a:srgbClr val="FF0000"/>
                </a:solidFill>
              </a:rPr>
              <a:t>γ -ray bursts which were detected by the US Vela </a:t>
            </a:r>
            <a:r>
              <a:rPr lang="it-IT" sz="2400" baseline="30000"/>
              <a:t>satellites and also by Soviet satellites. The Vela satellites were launched to monitor the sky in γ -rays to confirm compliance with the Nuclear Test Ban treaties. Bursts of γ -rays were discovered, but they proved to be of astronomical rather than terrestrial origin. The bursts last between 0.01 and 100 seconds and are uniformly distributed over the sky. Their nature as distant luminous extragalactic objects was established once it was realised that they have significant after-glows at X-ray, optical and infrared wavelengths which enabled their positions to be determined accurately. The bursts are associated with extremely violent events involving stellar-mass objects in distant galaxies.</a:t>
            </a:r>
            <a:endParaRPr lang="it-IT" sz="2400"/>
          </a:p>
        </p:txBody>
      </p:sp>
      <p:sp>
        <p:nvSpPr>
          <p:cNvPr id="4" name="Rettangolo 3"/>
          <p:cNvSpPr/>
          <p:nvPr/>
        </p:nvSpPr>
        <p:spPr>
          <a:xfrm>
            <a:off x="0" y="3717816"/>
            <a:ext cx="9144000" cy="2800766"/>
          </a:xfrm>
          <a:prstGeom prst="rect">
            <a:avLst/>
          </a:prstGeom>
        </p:spPr>
        <p:txBody>
          <a:bodyPr wrap="square">
            <a:spAutoFit/>
          </a:bodyPr>
          <a:lstStyle/>
          <a:p>
            <a:r>
              <a:rPr lang="it-IT" sz="2400" b="1" baseline="30000">
                <a:solidFill>
                  <a:srgbClr val="3366FF"/>
                </a:solidFill>
              </a:rPr>
              <a:t>Very high energy γ -rays with ε ∼ 10^11−12 eV are detected by the optical Cherenkov radiation technique. γ -rays of these energies initiate electron–photon cascades in the upper atmosphere</a:t>
            </a:r>
            <a:r>
              <a:rPr lang="it-IT" sz="2400" baseline="30000"/>
              <a:t>. The electrons are of such high energy that their velocities exceed the speed of light in air and consequently they </a:t>
            </a:r>
            <a:r>
              <a:rPr lang="it-IT" sz="2400" baseline="30000">
                <a:solidFill>
                  <a:srgbClr val="3366FF"/>
                </a:solidFill>
              </a:rPr>
              <a:t>emit optical Cherenkov radiation. </a:t>
            </a:r>
            <a:r>
              <a:rPr lang="it-IT" sz="2400" baseline="30000"/>
              <a:t>The optical light emitted by these showers is detected at sea-level by telescope arrays. The introduction of multi-element detector arrays in the focal planes of the telescopes of the arrays, for example in the operation of the </a:t>
            </a:r>
            <a:r>
              <a:rPr lang="it-IT" sz="2400" baseline="30000">
                <a:solidFill>
                  <a:srgbClr val="3366FF"/>
                </a:solidFill>
              </a:rPr>
              <a:t>HESS array </a:t>
            </a:r>
            <a:r>
              <a:rPr lang="it-IT" sz="2400" baseline="30000"/>
              <a:t>in Namibia, have revolutionised studies in these energy ranges. </a:t>
            </a:r>
          </a:p>
          <a:p>
            <a:r>
              <a:rPr lang="it-IT" sz="2400" b="1" i="1" u="sng" baseline="30000">
                <a:solidFill>
                  <a:srgbClr val="3366FF"/>
                </a:solidFill>
              </a:rPr>
              <a:t>Cygnus X 3, Hercules X 1, sistemi binari.</a:t>
            </a:r>
          </a:p>
          <a:p>
            <a:r>
              <a:rPr lang="it-IT" sz="2400" b="1" i="1" u="sng" baseline="30000">
                <a:solidFill>
                  <a:srgbClr val="3366FF"/>
                </a:solidFill>
              </a:rPr>
              <a:t>Among the more important observations have been images of the ultra-high energy γ-ray emission from supernova remnants, presumably associated with the high energy protons accelerated in their shells,</a:t>
            </a:r>
            <a:r>
              <a:rPr lang="it-IT" sz="2400" b="1" i="1" u="sng" baseline="30000"/>
              <a:t> and some relatively nearby active galactic nuclei which are of cosmological importance in setting upper limits to the extragalactic optical and infrared background radiation.</a:t>
            </a:r>
            <a:endParaRPr lang="it-IT" sz="2400" b="1" i="1" u="sng"/>
          </a:p>
        </p:txBody>
      </p:sp>
    </p:spTree>
    <p:extLst>
      <p:ext uri="{BB962C8B-B14F-4D97-AF65-F5344CB8AC3E}">
        <p14:creationId xmlns:p14="http://schemas.microsoft.com/office/powerpoint/2010/main" val="10765517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827088" y="115888"/>
            <a:ext cx="7416800" cy="792162"/>
          </a:xfrm>
        </p:spPr>
        <p:txBody>
          <a:bodyPr>
            <a:normAutofit fontScale="90000"/>
          </a:bodyPr>
          <a:lstStyle/>
          <a:p>
            <a:r>
              <a:rPr lang="it-IT" sz="3600"/>
              <a:t>Lo spettro di osservazione</a:t>
            </a:r>
            <a:br>
              <a:rPr lang="it-IT" sz="3600"/>
            </a:br>
            <a:r>
              <a:rPr lang="it-IT" sz="3600"/>
              <a:t>dei  processi astrofisici</a:t>
            </a:r>
          </a:p>
        </p:txBody>
      </p:sp>
      <p:sp>
        <p:nvSpPr>
          <p:cNvPr id="13317" name="Text Box 5"/>
          <p:cNvSpPr txBox="1">
            <a:spLocks noChangeArrowheads="1"/>
          </p:cNvSpPr>
          <p:nvPr/>
        </p:nvSpPr>
        <p:spPr bwMode="auto">
          <a:xfrm>
            <a:off x="611188" y="3065463"/>
            <a:ext cx="78771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L</a:t>
            </a:r>
            <a:r>
              <a:rPr lang="ja-JP" altLang="it-IT">
                <a:latin typeface="Arial"/>
              </a:rPr>
              <a:t>’</a:t>
            </a:r>
            <a:r>
              <a:rPr lang="it-IT"/>
              <a:t>Astronomia </a:t>
            </a:r>
            <a:r>
              <a:rPr lang="it-IT">
                <a:solidFill>
                  <a:srgbClr val="FF0000"/>
                </a:solidFill>
              </a:rPr>
              <a:t>visibile </a:t>
            </a:r>
            <a:r>
              <a:rPr lang="it-IT"/>
              <a:t>osserva la parte piu</a:t>
            </a:r>
            <a:r>
              <a:rPr lang="ja-JP" altLang="it-IT">
                <a:latin typeface="Arial"/>
              </a:rPr>
              <a:t>’</a:t>
            </a:r>
            <a:r>
              <a:rPr lang="it-IT"/>
              <a:t> </a:t>
            </a:r>
            <a:r>
              <a:rPr lang="ja-JP" altLang="it-IT">
                <a:solidFill>
                  <a:srgbClr val="FF0000"/>
                </a:solidFill>
                <a:latin typeface="Arial"/>
              </a:rPr>
              <a:t>“</a:t>
            </a:r>
            <a:r>
              <a:rPr lang="it-IT">
                <a:solidFill>
                  <a:srgbClr val="FF0000"/>
                </a:solidFill>
              </a:rPr>
              <a:t>tranquilla e stabile dell</a:t>
            </a:r>
            <a:r>
              <a:rPr lang="ja-JP" altLang="it-IT">
                <a:solidFill>
                  <a:srgbClr val="FF0000"/>
                </a:solidFill>
                <a:latin typeface="Arial"/>
              </a:rPr>
              <a:t>’</a:t>
            </a:r>
            <a:r>
              <a:rPr lang="it-IT">
                <a:solidFill>
                  <a:srgbClr val="FF0000"/>
                </a:solidFill>
              </a:rPr>
              <a:t>Universo</a:t>
            </a:r>
            <a:r>
              <a:rPr lang="ja-JP" altLang="it-IT">
                <a:solidFill>
                  <a:srgbClr val="FF0000"/>
                </a:solidFill>
                <a:latin typeface="Arial"/>
              </a:rPr>
              <a:t>”</a:t>
            </a:r>
            <a:r>
              <a:rPr lang="it-IT"/>
              <a:t> </a:t>
            </a:r>
          </a:p>
          <a:p>
            <a:pPr algn="ctr"/>
            <a:r>
              <a:rPr lang="it-IT"/>
              <a:t>Luce emessa dalle </a:t>
            </a:r>
            <a:r>
              <a:rPr lang="it-IT">
                <a:solidFill>
                  <a:srgbClr val="FF0000"/>
                </a:solidFill>
              </a:rPr>
              <a:t>superfici </a:t>
            </a:r>
            <a:r>
              <a:rPr lang="it-IT"/>
              <a:t>delle sorgenti (galassie, stelle)   fasi stabili </a:t>
            </a:r>
          </a:p>
        </p:txBody>
      </p:sp>
      <p:sp>
        <p:nvSpPr>
          <p:cNvPr id="13318" name="Text Box 6"/>
          <p:cNvSpPr txBox="1">
            <a:spLocks noChangeArrowheads="1"/>
          </p:cNvSpPr>
          <p:nvPr/>
        </p:nvSpPr>
        <p:spPr bwMode="auto">
          <a:xfrm>
            <a:off x="1344613" y="2057400"/>
            <a:ext cx="64674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Esistono numerose fasi </a:t>
            </a:r>
            <a:r>
              <a:rPr lang="it-IT">
                <a:solidFill>
                  <a:srgbClr val="FF0000"/>
                </a:solidFill>
              </a:rPr>
              <a:t>evolutive stellari non visibile nell</a:t>
            </a:r>
            <a:r>
              <a:rPr lang="ja-JP" altLang="it-IT">
                <a:solidFill>
                  <a:srgbClr val="FF0000"/>
                </a:solidFill>
                <a:latin typeface="Arial"/>
              </a:rPr>
              <a:t>’</a:t>
            </a:r>
            <a:r>
              <a:rPr lang="it-IT">
                <a:solidFill>
                  <a:srgbClr val="FF0000"/>
                </a:solidFill>
              </a:rPr>
              <a:t>ottico</a:t>
            </a:r>
          </a:p>
          <a:p>
            <a:pPr algn="ctr"/>
            <a:r>
              <a:rPr lang="it-IT"/>
              <a:t>tipicamente fasi turbolente invisibili ai nostri occhi</a:t>
            </a:r>
          </a:p>
        </p:txBody>
      </p:sp>
      <p:sp>
        <p:nvSpPr>
          <p:cNvPr id="13319" name="Text Box 7"/>
          <p:cNvSpPr txBox="1">
            <a:spLocks noChangeArrowheads="1"/>
          </p:cNvSpPr>
          <p:nvPr/>
        </p:nvSpPr>
        <p:spPr bwMode="auto">
          <a:xfrm>
            <a:off x="823913" y="1193800"/>
            <a:ext cx="74199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a:t>Il cielo appare </a:t>
            </a:r>
            <a:r>
              <a:rPr lang="it-IT">
                <a:solidFill>
                  <a:srgbClr val="FF0000"/>
                </a:solidFill>
              </a:rPr>
              <a:t>diverso</a:t>
            </a:r>
            <a:r>
              <a:rPr lang="it-IT"/>
              <a:t> a seconda dello parte di </a:t>
            </a:r>
            <a:r>
              <a:rPr lang="it-IT">
                <a:solidFill>
                  <a:srgbClr val="FF0000"/>
                </a:solidFill>
              </a:rPr>
              <a:t>spettro elettromagnetico</a:t>
            </a:r>
          </a:p>
          <a:p>
            <a:pPr algn="ctr"/>
            <a:r>
              <a:rPr lang="it-IT"/>
              <a:t>osservato</a:t>
            </a:r>
          </a:p>
        </p:txBody>
      </p:sp>
      <p:sp>
        <p:nvSpPr>
          <p:cNvPr id="13320" name="Text Box 8"/>
          <p:cNvSpPr txBox="1">
            <a:spLocks noChangeArrowheads="1"/>
          </p:cNvSpPr>
          <p:nvPr/>
        </p:nvSpPr>
        <p:spPr bwMode="auto">
          <a:xfrm>
            <a:off x="733425" y="5516563"/>
            <a:ext cx="7816850" cy="92551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Produzione di </a:t>
            </a:r>
            <a:r>
              <a:rPr lang="it-IT">
                <a:solidFill>
                  <a:srgbClr val="FF0000"/>
                </a:solidFill>
              </a:rPr>
              <a:t>raggi X, </a:t>
            </a:r>
            <a:r>
              <a:rPr lang="it-IT">
                <a:solidFill>
                  <a:srgbClr val="FF0000"/>
                </a:solidFill>
                <a:latin typeface="Symbol" charset="0"/>
              </a:rPr>
              <a:t>g, n</a:t>
            </a:r>
            <a:r>
              <a:rPr lang="it-IT">
                <a:latin typeface="Symbol" charset="0"/>
              </a:rPr>
              <a:t> </a:t>
            </a:r>
            <a:r>
              <a:rPr lang="it-IT"/>
              <a:t>coinvolgono enormi energie. Queste astronomie </a:t>
            </a:r>
          </a:p>
          <a:p>
            <a:r>
              <a:rPr lang="it-IT"/>
              <a:t>studiano </a:t>
            </a:r>
            <a:r>
              <a:rPr lang="it-IT">
                <a:solidFill>
                  <a:srgbClr val="FF0000"/>
                </a:solidFill>
              </a:rPr>
              <a:t>regioni tormentate</a:t>
            </a:r>
            <a:r>
              <a:rPr lang="it-IT"/>
              <a:t> che sono e furono sedi di esplosioni.</a:t>
            </a:r>
          </a:p>
          <a:p>
            <a:r>
              <a:rPr lang="it-IT"/>
              <a:t>Alte energie = </a:t>
            </a:r>
            <a:r>
              <a:rPr lang="it-IT">
                <a:solidFill>
                  <a:srgbClr val="FF0000"/>
                </a:solidFill>
              </a:rPr>
              <a:t>fenomeni locali intensi (vita di una stella)</a:t>
            </a:r>
            <a:endParaRPr lang="it-IT">
              <a:solidFill>
                <a:srgbClr val="FF0000"/>
              </a:solidFill>
              <a:latin typeface="Symbol" charset="0"/>
            </a:endParaRPr>
          </a:p>
        </p:txBody>
      </p:sp>
      <p:sp>
        <p:nvSpPr>
          <p:cNvPr id="13321" name="Text Box 9"/>
          <p:cNvSpPr txBox="1">
            <a:spLocks noChangeArrowheads="1"/>
          </p:cNvSpPr>
          <p:nvPr/>
        </p:nvSpPr>
        <p:spPr bwMode="auto">
          <a:xfrm>
            <a:off x="684213" y="4221163"/>
            <a:ext cx="7762875" cy="9255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Astronomia </a:t>
            </a:r>
            <a:r>
              <a:rPr lang="it-IT">
                <a:solidFill>
                  <a:srgbClr val="FF0000"/>
                </a:solidFill>
              </a:rPr>
              <a:t>infrarossa</a:t>
            </a:r>
            <a:r>
              <a:rPr lang="it-IT"/>
              <a:t> studia il debole calore emesso dalle grandi distese</a:t>
            </a:r>
          </a:p>
          <a:p>
            <a:r>
              <a:rPr lang="it-IT"/>
              <a:t>di </a:t>
            </a:r>
            <a:r>
              <a:rPr lang="it-IT">
                <a:solidFill>
                  <a:srgbClr val="FF0000"/>
                </a:solidFill>
              </a:rPr>
              <a:t>gas interstellare</a:t>
            </a:r>
            <a:r>
              <a:rPr lang="it-IT"/>
              <a:t>. Materia fredda che collassa a formare galassie e stelle.</a:t>
            </a:r>
          </a:p>
          <a:p>
            <a:r>
              <a:rPr lang="it-IT"/>
              <a:t>Basse energie: grandi regioni di polvere interstellare</a:t>
            </a:r>
          </a:p>
        </p:txBody>
      </p:sp>
      <p:sp>
        <p:nvSpPr>
          <p:cNvPr id="13323" name="AutoShape 11"/>
          <p:cNvSpPr>
            <a:spLocks noChangeArrowheads="1"/>
          </p:cNvSpPr>
          <p:nvPr/>
        </p:nvSpPr>
        <p:spPr bwMode="auto">
          <a:xfrm>
            <a:off x="107950" y="5734050"/>
            <a:ext cx="395288" cy="503238"/>
          </a:xfrm>
          <a:prstGeom prst="star4">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3324" name="AutoShape 12"/>
          <p:cNvSpPr>
            <a:spLocks noChangeArrowheads="1"/>
          </p:cNvSpPr>
          <p:nvPr/>
        </p:nvSpPr>
        <p:spPr bwMode="auto">
          <a:xfrm>
            <a:off x="71438" y="4425950"/>
            <a:ext cx="468312" cy="504825"/>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3325" name="AutoShape 13"/>
          <p:cNvSpPr>
            <a:spLocks noChangeArrowheads="1"/>
          </p:cNvSpPr>
          <p:nvPr/>
        </p:nvSpPr>
        <p:spPr bwMode="auto">
          <a:xfrm>
            <a:off x="144463" y="3284538"/>
            <a:ext cx="323850" cy="288925"/>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 name="Segnaposto numero diapositiva 1"/>
          <p:cNvSpPr>
            <a:spLocks noGrp="1"/>
          </p:cNvSpPr>
          <p:nvPr>
            <p:ph type="sldNum" sz="quarter" idx="12"/>
          </p:nvPr>
        </p:nvSpPr>
        <p:spPr/>
        <p:txBody>
          <a:bodyPr/>
          <a:lstStyle/>
          <a:p>
            <a:fld id="{8D82B5A4-172D-B545-A700-25497901E522}" type="slidenum">
              <a:rPr lang="it-IT" smtClean="0"/>
              <a:t>4</a:t>
            </a:fld>
            <a:endParaRPr lang="it-IT"/>
          </a:p>
        </p:txBody>
      </p:sp>
    </p:spTree>
    <p:extLst>
      <p:ext uri="{BB962C8B-B14F-4D97-AF65-F5344CB8AC3E}">
        <p14:creationId xmlns:p14="http://schemas.microsoft.com/office/powerpoint/2010/main" val="8968148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5"/>
          <p:cNvSpPr>
            <a:spLocks noChangeArrowheads="1"/>
          </p:cNvSpPr>
          <p:nvPr/>
        </p:nvSpPr>
        <p:spPr bwMode="auto">
          <a:xfrm>
            <a:off x="179388" y="3357563"/>
            <a:ext cx="8424862" cy="863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29378" name="Rectangle 2"/>
          <p:cNvSpPr>
            <a:spLocks noGrp="1" noChangeArrowheads="1"/>
          </p:cNvSpPr>
          <p:nvPr>
            <p:ph type="title"/>
          </p:nvPr>
        </p:nvSpPr>
        <p:spPr>
          <a:xfrm>
            <a:off x="457200" y="274638"/>
            <a:ext cx="8229600" cy="993775"/>
          </a:xfrm>
        </p:spPr>
        <p:txBody>
          <a:bodyPr>
            <a:normAutofit fontScale="90000"/>
          </a:bodyPr>
          <a:lstStyle/>
          <a:p>
            <a:r>
              <a:rPr lang="it-IT" sz="3600"/>
              <a:t>Fisica delle Astroparticelle</a:t>
            </a:r>
            <a:br>
              <a:rPr lang="it-IT" sz="3600"/>
            </a:br>
            <a:r>
              <a:rPr lang="it-IT" sz="3600"/>
              <a:t>temi rilevanti di indagine</a:t>
            </a:r>
          </a:p>
        </p:txBody>
      </p:sp>
      <p:sp>
        <p:nvSpPr>
          <p:cNvPr id="229379" name="Text Box 3"/>
          <p:cNvSpPr txBox="1">
            <a:spLocks noChangeArrowheads="1"/>
          </p:cNvSpPr>
          <p:nvPr/>
        </p:nvSpPr>
        <p:spPr bwMode="auto">
          <a:xfrm>
            <a:off x="107950" y="1700213"/>
            <a:ext cx="8642350" cy="45767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dirty="0"/>
              <a:t>I telescopi che rivelano ogni componente dello spettro di radiazione </a:t>
            </a:r>
          </a:p>
          <a:p>
            <a:r>
              <a:rPr lang="it-IT" sz="2000" dirty="0"/>
              <a:t>permettono di indagare fenomeni fondamentali ancora non compresi come:</a:t>
            </a:r>
          </a:p>
          <a:p>
            <a:endParaRPr lang="it-IT" sz="2000" dirty="0"/>
          </a:p>
          <a:p>
            <a:pPr>
              <a:buFontTx/>
              <a:buChar char="-"/>
            </a:pPr>
            <a:r>
              <a:rPr lang="it-IT" sz="2400" dirty="0"/>
              <a:t>Radiazione Cosmica di Fondo </a:t>
            </a:r>
            <a:r>
              <a:rPr lang="it-IT" sz="2400" b="1" dirty="0">
                <a:solidFill>
                  <a:srgbClr val="FF0000"/>
                </a:solidFill>
              </a:rPr>
              <a:t>(CMB): </a:t>
            </a:r>
            <a:r>
              <a:rPr lang="it-IT" b="1" dirty="0">
                <a:solidFill>
                  <a:srgbClr val="FF0000"/>
                </a:solidFill>
              </a:rPr>
              <a:t>microonde</a:t>
            </a:r>
          </a:p>
          <a:p>
            <a:pPr>
              <a:buFontTx/>
              <a:buChar char="-"/>
            </a:pPr>
            <a:endParaRPr lang="it-IT" sz="2400" b="1" dirty="0">
              <a:solidFill>
                <a:srgbClr val="FF0000"/>
              </a:solidFill>
            </a:endParaRPr>
          </a:p>
          <a:p>
            <a:pPr>
              <a:buFontTx/>
              <a:buChar char="-"/>
            </a:pPr>
            <a:r>
              <a:rPr lang="it-IT" sz="2400" dirty="0"/>
              <a:t>Sorgenti astrofisiche: </a:t>
            </a:r>
            <a:r>
              <a:rPr lang="it-IT" sz="2000" dirty="0"/>
              <a:t>acceleratori cosmici di </a:t>
            </a:r>
            <a:r>
              <a:rPr lang="it-IT" sz="2000" dirty="0" err="1"/>
              <a:t>particelle,raggi</a:t>
            </a:r>
            <a:r>
              <a:rPr lang="it-IT" sz="2000" dirty="0"/>
              <a:t> cosmici</a:t>
            </a:r>
          </a:p>
          <a:p>
            <a:pPr lvl="4"/>
            <a:r>
              <a:rPr lang="it-IT" sz="2000" dirty="0"/>
              <a:t>          	     </a:t>
            </a:r>
            <a:r>
              <a:rPr lang="it-IT" sz="2000" dirty="0" err="1">
                <a:solidFill>
                  <a:srgbClr val="FF0000"/>
                </a:solidFill>
              </a:rPr>
              <a:t>supernovae</a:t>
            </a:r>
            <a:r>
              <a:rPr lang="it-IT" sz="2000" dirty="0">
                <a:solidFill>
                  <a:srgbClr val="FF0000"/>
                </a:solidFill>
              </a:rPr>
              <a:t>, </a:t>
            </a:r>
            <a:r>
              <a:rPr lang="it-IT" sz="2000" dirty="0" err="1">
                <a:solidFill>
                  <a:srgbClr val="FF0000"/>
                </a:solidFill>
              </a:rPr>
              <a:t>pulsars</a:t>
            </a:r>
            <a:r>
              <a:rPr lang="it-IT" sz="2000" dirty="0">
                <a:solidFill>
                  <a:srgbClr val="FF0000"/>
                </a:solidFill>
              </a:rPr>
              <a:t>, buchi neri. X, </a:t>
            </a:r>
            <a:r>
              <a:rPr lang="it-IT" sz="2400" b="1" dirty="0">
                <a:latin typeface="Symbol" charset="0"/>
              </a:rPr>
              <a:t>g, </a:t>
            </a:r>
            <a:r>
              <a:rPr lang="it-IT" sz="2400" b="1" dirty="0" err="1">
                <a:latin typeface="Symbol" charset="0"/>
              </a:rPr>
              <a:t>n</a:t>
            </a:r>
            <a:endParaRPr lang="it-IT" sz="2400" b="1" dirty="0">
              <a:solidFill>
                <a:srgbClr val="FF0000"/>
              </a:solidFill>
              <a:latin typeface="Symbol" charset="0"/>
            </a:endParaRPr>
          </a:p>
          <a:p>
            <a:pPr lvl="4"/>
            <a:endParaRPr lang="it-IT" sz="2400" b="1" dirty="0">
              <a:solidFill>
                <a:srgbClr val="FF0000"/>
              </a:solidFill>
              <a:latin typeface="Symbol" charset="0"/>
            </a:endParaRPr>
          </a:p>
          <a:p>
            <a:pPr>
              <a:buFontTx/>
              <a:buChar char="-"/>
            </a:pPr>
            <a:r>
              <a:rPr lang="it-IT" sz="2400" dirty="0"/>
              <a:t>Gamma Ray </a:t>
            </a:r>
            <a:r>
              <a:rPr lang="it-IT" sz="2400" dirty="0" err="1"/>
              <a:t>Burst</a:t>
            </a:r>
            <a:r>
              <a:rPr lang="it-IT" sz="2400" dirty="0"/>
              <a:t> </a:t>
            </a:r>
            <a:r>
              <a:rPr lang="it-IT" sz="2400" b="1" dirty="0">
                <a:solidFill>
                  <a:srgbClr val="FF0000"/>
                </a:solidFill>
              </a:rPr>
              <a:t>(GRB)</a:t>
            </a:r>
            <a:r>
              <a:rPr lang="it-IT" sz="2400" b="1" dirty="0"/>
              <a:t>:</a:t>
            </a:r>
            <a:r>
              <a:rPr lang="it-IT" sz="2400" dirty="0"/>
              <a:t> </a:t>
            </a:r>
            <a:r>
              <a:rPr lang="it-IT" sz="2400" b="1" dirty="0">
                <a:latin typeface="Symbol" charset="0"/>
              </a:rPr>
              <a:t>g</a:t>
            </a:r>
            <a:r>
              <a:rPr lang="it-IT" sz="2400" dirty="0"/>
              <a:t>, X</a:t>
            </a:r>
          </a:p>
          <a:p>
            <a:endParaRPr lang="it-IT" sz="2400" dirty="0"/>
          </a:p>
          <a:p>
            <a:r>
              <a:rPr lang="it-IT" sz="2400" dirty="0"/>
              <a:t>-Esistenza di </a:t>
            </a:r>
            <a:r>
              <a:rPr lang="it-IT" sz="2400" b="1" dirty="0">
                <a:solidFill>
                  <a:srgbClr val="FF0000"/>
                </a:solidFill>
              </a:rPr>
              <a:t>antimateria</a:t>
            </a:r>
            <a:r>
              <a:rPr lang="it-IT" sz="2400" dirty="0"/>
              <a:t> nel cosmo ? </a:t>
            </a:r>
            <a:r>
              <a:rPr lang="it-IT" dirty="0"/>
              <a:t>antiparticelle</a:t>
            </a:r>
          </a:p>
          <a:p>
            <a:endParaRPr lang="it-IT" dirty="0"/>
          </a:p>
          <a:p>
            <a:r>
              <a:rPr lang="it-IT" sz="2400" dirty="0"/>
              <a:t>-</a:t>
            </a:r>
            <a:r>
              <a:rPr lang="it-IT" sz="2400" b="1" dirty="0">
                <a:solidFill>
                  <a:srgbClr val="FF0000"/>
                </a:solidFill>
              </a:rPr>
              <a:t>Materia oscura: </a:t>
            </a:r>
            <a:r>
              <a:rPr lang="it-IT" b="1" dirty="0">
                <a:solidFill>
                  <a:srgbClr val="FF0000"/>
                </a:solidFill>
              </a:rPr>
              <a:t>nuove particelle?</a:t>
            </a:r>
          </a:p>
        </p:txBody>
      </p:sp>
      <p:sp>
        <p:nvSpPr>
          <p:cNvPr id="229380" name="Text Box 4"/>
          <p:cNvSpPr txBox="1">
            <a:spLocks noChangeArrowheads="1"/>
          </p:cNvSpPr>
          <p:nvPr/>
        </p:nvSpPr>
        <p:spPr bwMode="auto">
          <a:xfrm rot="-1993261">
            <a:off x="7308850" y="3606800"/>
            <a:ext cx="20177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b="1">
                <a:solidFill>
                  <a:srgbClr val="0000FF"/>
                </a:solidFill>
              </a:rPr>
              <a:t>In parte nel visibile</a:t>
            </a:r>
          </a:p>
        </p:txBody>
      </p:sp>
      <p:sp>
        <p:nvSpPr>
          <p:cNvPr id="2" name="Segnaposto numero diapositiva 1"/>
          <p:cNvSpPr>
            <a:spLocks noGrp="1"/>
          </p:cNvSpPr>
          <p:nvPr>
            <p:ph type="sldNum" sz="quarter" idx="12"/>
          </p:nvPr>
        </p:nvSpPr>
        <p:spPr/>
        <p:txBody>
          <a:bodyPr/>
          <a:lstStyle/>
          <a:p>
            <a:fld id="{8D82B5A4-172D-B545-A700-25497901E522}" type="slidenum">
              <a:rPr lang="it-IT" smtClean="0"/>
              <a:t>5</a:t>
            </a:fld>
            <a:endParaRPr lang="it-IT"/>
          </a:p>
        </p:txBody>
      </p:sp>
    </p:spTree>
    <p:extLst>
      <p:ext uri="{BB962C8B-B14F-4D97-AF65-F5344CB8AC3E}">
        <p14:creationId xmlns:p14="http://schemas.microsoft.com/office/powerpoint/2010/main" val="241688942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50800"/>
            <a:ext cx="9144000" cy="6758066"/>
          </a:xfrm>
          <a:prstGeom prst="rect">
            <a:avLst/>
          </a:prstGeom>
        </p:spPr>
      </p:pic>
      <p:sp>
        <p:nvSpPr>
          <p:cNvPr id="3" name="Rettangolo 2"/>
          <p:cNvSpPr/>
          <p:nvPr/>
        </p:nvSpPr>
        <p:spPr>
          <a:xfrm>
            <a:off x="381000" y="1562100"/>
            <a:ext cx="4419600" cy="9271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400323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8100" y="12700"/>
            <a:ext cx="9067800" cy="6819900"/>
          </a:xfrm>
          <a:prstGeom prst="rect">
            <a:avLst/>
          </a:prstGeom>
        </p:spPr>
      </p:pic>
    </p:spTree>
    <p:extLst>
      <p:ext uri="{BB962C8B-B14F-4D97-AF65-F5344CB8AC3E}">
        <p14:creationId xmlns:p14="http://schemas.microsoft.com/office/powerpoint/2010/main" val="177598451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ChangeArrowheads="1"/>
          </p:cNvSpPr>
          <p:nvPr/>
        </p:nvSpPr>
        <p:spPr bwMode="auto">
          <a:xfrm>
            <a:off x="179388" y="4292600"/>
            <a:ext cx="8424862" cy="863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246787" name="Rectangle 3"/>
          <p:cNvSpPr>
            <a:spLocks noGrp="1" noChangeArrowheads="1"/>
          </p:cNvSpPr>
          <p:nvPr>
            <p:ph type="title"/>
          </p:nvPr>
        </p:nvSpPr>
        <p:spPr>
          <a:xfrm>
            <a:off x="457200" y="274638"/>
            <a:ext cx="8229600" cy="993775"/>
          </a:xfrm>
        </p:spPr>
        <p:txBody>
          <a:bodyPr>
            <a:normAutofit fontScale="90000"/>
          </a:bodyPr>
          <a:lstStyle/>
          <a:p>
            <a:r>
              <a:rPr lang="it-IT" sz="3600"/>
              <a:t>Fisica delle Astroparticelle</a:t>
            </a:r>
            <a:br>
              <a:rPr lang="it-IT" sz="3600"/>
            </a:br>
            <a:r>
              <a:rPr lang="it-IT" sz="3600"/>
              <a:t>temi rilevanti di indagine</a:t>
            </a:r>
          </a:p>
        </p:txBody>
      </p:sp>
      <p:sp>
        <p:nvSpPr>
          <p:cNvPr id="246788" name="Text Box 4"/>
          <p:cNvSpPr txBox="1">
            <a:spLocks noChangeArrowheads="1"/>
          </p:cNvSpPr>
          <p:nvPr/>
        </p:nvSpPr>
        <p:spPr bwMode="auto">
          <a:xfrm>
            <a:off x="107950" y="1700213"/>
            <a:ext cx="8655050" cy="45767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a:t>I telescopi che rivelano ogni componente dello spettro di radiazione </a:t>
            </a:r>
          </a:p>
          <a:p>
            <a:r>
              <a:rPr lang="it-IT" sz="2000"/>
              <a:t>permettono di Indagare fenomeni fondamentali ancora non compresi come:</a:t>
            </a:r>
          </a:p>
          <a:p>
            <a:endParaRPr lang="it-IT" sz="2000"/>
          </a:p>
          <a:p>
            <a:pPr>
              <a:buFontTx/>
              <a:buChar char="-"/>
            </a:pPr>
            <a:r>
              <a:rPr lang="it-IT" sz="2400"/>
              <a:t>Radiazione Cosmica di Fondo </a:t>
            </a:r>
            <a:r>
              <a:rPr lang="it-IT" sz="2400" b="1">
                <a:solidFill>
                  <a:srgbClr val="FF0000"/>
                </a:solidFill>
              </a:rPr>
              <a:t>(CMB): </a:t>
            </a:r>
            <a:r>
              <a:rPr lang="it-IT" b="1">
                <a:solidFill>
                  <a:srgbClr val="FF0000"/>
                </a:solidFill>
              </a:rPr>
              <a:t>microonde</a:t>
            </a:r>
          </a:p>
          <a:p>
            <a:pPr>
              <a:buFontTx/>
              <a:buChar char="-"/>
            </a:pPr>
            <a:endParaRPr lang="it-IT" sz="2400" b="1">
              <a:solidFill>
                <a:srgbClr val="FF0000"/>
              </a:solidFill>
            </a:endParaRPr>
          </a:p>
          <a:p>
            <a:pPr>
              <a:buFontTx/>
              <a:buChar char="-"/>
            </a:pPr>
            <a:r>
              <a:rPr lang="it-IT" sz="2400"/>
              <a:t>Sorgenti astrofisiche: </a:t>
            </a:r>
            <a:r>
              <a:rPr lang="it-IT" sz="2000"/>
              <a:t>acceleratori cosmici di particelle,raggi cosmici</a:t>
            </a:r>
          </a:p>
          <a:p>
            <a:pPr lvl="4"/>
            <a:r>
              <a:rPr lang="it-IT" sz="2000"/>
              <a:t>          	     </a:t>
            </a:r>
            <a:r>
              <a:rPr lang="it-IT" sz="2000">
                <a:solidFill>
                  <a:srgbClr val="FF0000"/>
                </a:solidFill>
              </a:rPr>
              <a:t>supernovae, pulsars, buchi neri. X, </a:t>
            </a:r>
            <a:r>
              <a:rPr lang="it-IT" sz="2400" b="1">
                <a:latin typeface="Symbol" charset="0"/>
              </a:rPr>
              <a:t>g, n</a:t>
            </a:r>
            <a:endParaRPr lang="it-IT" sz="2400" b="1">
              <a:solidFill>
                <a:srgbClr val="FF0000"/>
              </a:solidFill>
              <a:latin typeface="Symbol" charset="0"/>
            </a:endParaRPr>
          </a:p>
          <a:p>
            <a:pPr lvl="4"/>
            <a:endParaRPr lang="it-IT" sz="2400" b="1">
              <a:solidFill>
                <a:srgbClr val="FF0000"/>
              </a:solidFill>
              <a:latin typeface="Symbol" charset="0"/>
            </a:endParaRPr>
          </a:p>
          <a:p>
            <a:pPr>
              <a:buFontTx/>
              <a:buChar char="-"/>
            </a:pPr>
            <a:r>
              <a:rPr lang="it-IT" sz="2400"/>
              <a:t>Gamma Ray Burst </a:t>
            </a:r>
            <a:r>
              <a:rPr lang="it-IT" sz="2400" b="1">
                <a:solidFill>
                  <a:srgbClr val="FF0000"/>
                </a:solidFill>
              </a:rPr>
              <a:t>(GRB)</a:t>
            </a:r>
            <a:r>
              <a:rPr lang="it-IT" sz="2400" b="1"/>
              <a:t>:</a:t>
            </a:r>
            <a:r>
              <a:rPr lang="it-IT" sz="2400"/>
              <a:t> </a:t>
            </a:r>
            <a:r>
              <a:rPr lang="it-IT" sz="2400" b="1">
                <a:latin typeface="Symbol" charset="0"/>
              </a:rPr>
              <a:t>g</a:t>
            </a:r>
            <a:r>
              <a:rPr lang="it-IT" sz="2400"/>
              <a:t>, X</a:t>
            </a:r>
          </a:p>
          <a:p>
            <a:endParaRPr lang="it-IT" sz="2400"/>
          </a:p>
          <a:p>
            <a:r>
              <a:rPr lang="it-IT" sz="2400"/>
              <a:t>-Esistenza di </a:t>
            </a:r>
            <a:r>
              <a:rPr lang="it-IT" sz="2400" b="1">
                <a:solidFill>
                  <a:srgbClr val="FF0000"/>
                </a:solidFill>
              </a:rPr>
              <a:t>antimateria</a:t>
            </a:r>
            <a:r>
              <a:rPr lang="it-IT" sz="2400"/>
              <a:t> nel cosmo ? </a:t>
            </a:r>
            <a:r>
              <a:rPr lang="it-IT"/>
              <a:t>antiparticelle</a:t>
            </a:r>
          </a:p>
          <a:p>
            <a:endParaRPr lang="it-IT"/>
          </a:p>
          <a:p>
            <a:r>
              <a:rPr lang="it-IT" sz="2400"/>
              <a:t>-</a:t>
            </a:r>
            <a:r>
              <a:rPr lang="it-IT" sz="2400" b="1">
                <a:solidFill>
                  <a:srgbClr val="FF0000"/>
                </a:solidFill>
              </a:rPr>
              <a:t>Materia oscura: </a:t>
            </a:r>
            <a:r>
              <a:rPr lang="it-IT" b="1">
                <a:solidFill>
                  <a:srgbClr val="FF0000"/>
                </a:solidFill>
              </a:rPr>
              <a:t>nuove particelle?</a:t>
            </a:r>
          </a:p>
        </p:txBody>
      </p:sp>
      <p:sp>
        <p:nvSpPr>
          <p:cNvPr id="246789" name="Text Box 5"/>
          <p:cNvSpPr txBox="1">
            <a:spLocks noChangeArrowheads="1"/>
          </p:cNvSpPr>
          <p:nvPr/>
        </p:nvSpPr>
        <p:spPr bwMode="auto">
          <a:xfrm rot="-1993261">
            <a:off x="7308850" y="3606800"/>
            <a:ext cx="20177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b="1">
                <a:solidFill>
                  <a:srgbClr val="0000FF"/>
                </a:solidFill>
              </a:rPr>
              <a:t>In parte nel visibile</a:t>
            </a:r>
          </a:p>
        </p:txBody>
      </p:sp>
    </p:spTree>
    <p:extLst>
      <p:ext uri="{BB962C8B-B14F-4D97-AF65-F5344CB8AC3E}">
        <p14:creationId xmlns:p14="http://schemas.microsoft.com/office/powerpoint/2010/main" val="318634755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Rectangle 4"/>
          <p:cNvSpPr>
            <a:spLocks noGrp="1" noChangeArrowheads="1"/>
          </p:cNvSpPr>
          <p:nvPr>
            <p:ph type="title"/>
          </p:nvPr>
        </p:nvSpPr>
        <p:spPr>
          <a:xfrm>
            <a:off x="250825" y="44450"/>
            <a:ext cx="8713788" cy="633413"/>
          </a:xfrm>
        </p:spPr>
        <p:txBody>
          <a:bodyPr/>
          <a:lstStyle/>
          <a:p>
            <a:r>
              <a:rPr lang="it-IT" sz="3200"/>
              <a:t>Esperimenti sui </a:t>
            </a:r>
            <a:r>
              <a:rPr lang="it-IT" sz="3200">
                <a:solidFill>
                  <a:srgbClr val="FF0000"/>
                </a:solidFill>
              </a:rPr>
              <a:t>Gamma Ray</a:t>
            </a:r>
            <a:r>
              <a:rPr lang="it-IT" sz="3200"/>
              <a:t> burst dal cosmo</a:t>
            </a:r>
          </a:p>
        </p:txBody>
      </p:sp>
      <p:sp>
        <p:nvSpPr>
          <p:cNvPr id="136198" name="Text Box 6"/>
          <p:cNvSpPr txBox="1">
            <a:spLocks noChangeArrowheads="1"/>
          </p:cNvSpPr>
          <p:nvPr/>
        </p:nvSpPr>
        <p:spPr bwMode="auto">
          <a:xfrm>
            <a:off x="158750" y="712788"/>
            <a:ext cx="8651875" cy="9255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-Intensa </a:t>
            </a:r>
            <a:r>
              <a:rPr lang="it-IT">
                <a:solidFill>
                  <a:srgbClr val="FF0000"/>
                </a:solidFill>
              </a:rPr>
              <a:t>radiazione gamma</a:t>
            </a:r>
            <a:r>
              <a:rPr lang="it-IT"/>
              <a:t> di durata variabile </a:t>
            </a:r>
            <a:r>
              <a:rPr lang="it-IT">
                <a:solidFill>
                  <a:srgbClr val="FF0000"/>
                </a:solidFill>
              </a:rPr>
              <a:t>msec-100 sec</a:t>
            </a:r>
            <a:r>
              <a:rPr lang="it-IT"/>
              <a:t> mai nello stesso punto</a:t>
            </a:r>
          </a:p>
          <a:p>
            <a:r>
              <a:rPr lang="it-IT"/>
              <a:t>-presenza di </a:t>
            </a:r>
            <a:r>
              <a:rPr lang="it-IT">
                <a:solidFill>
                  <a:srgbClr val="FF0000"/>
                </a:solidFill>
              </a:rPr>
              <a:t>afterglow nell</a:t>
            </a:r>
            <a:r>
              <a:rPr lang="ja-JP" altLang="it-IT">
                <a:solidFill>
                  <a:srgbClr val="FF0000"/>
                </a:solidFill>
                <a:latin typeface="Arial"/>
              </a:rPr>
              <a:t>’</a:t>
            </a:r>
            <a:r>
              <a:rPr lang="it-IT">
                <a:solidFill>
                  <a:srgbClr val="FF0000"/>
                </a:solidFill>
              </a:rPr>
              <a:t>ottico, X-ray, radio</a:t>
            </a:r>
            <a:r>
              <a:rPr lang="it-IT"/>
              <a:t> dopo ore-settimane.</a:t>
            </a:r>
          </a:p>
          <a:p>
            <a:r>
              <a:rPr lang="it-IT"/>
              <a:t>-la maggior parte dei GRB durano 2-10 sec e presentano afterglow.</a:t>
            </a:r>
          </a:p>
        </p:txBody>
      </p:sp>
      <p:sp>
        <p:nvSpPr>
          <p:cNvPr id="136199" name="Text Box 7"/>
          <p:cNvSpPr txBox="1">
            <a:spLocks noChangeArrowheads="1"/>
          </p:cNvSpPr>
          <p:nvPr/>
        </p:nvSpPr>
        <p:spPr bwMode="auto">
          <a:xfrm>
            <a:off x="2346325" y="1863725"/>
            <a:ext cx="4632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it-IT" sz="2400" b="1"/>
              <a:t>Fenomeni che originano i </a:t>
            </a:r>
            <a:r>
              <a:rPr lang="it-IT" sz="2400" b="1">
                <a:solidFill>
                  <a:srgbClr val="FF0000"/>
                </a:solidFill>
              </a:rPr>
              <a:t>GRB</a:t>
            </a:r>
          </a:p>
        </p:txBody>
      </p:sp>
      <p:sp>
        <p:nvSpPr>
          <p:cNvPr id="136200" name="Text Box 8"/>
          <p:cNvSpPr txBox="1">
            <a:spLocks noChangeArrowheads="1"/>
          </p:cNvSpPr>
          <p:nvPr/>
        </p:nvSpPr>
        <p:spPr bwMode="auto">
          <a:xfrm>
            <a:off x="107950" y="2584450"/>
            <a:ext cx="8905875" cy="17494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a:t>
            </a:r>
            <a:r>
              <a:rPr lang="it-IT">
                <a:solidFill>
                  <a:srgbClr val="FF0000"/>
                </a:solidFill>
              </a:rPr>
              <a:t>Formazione di buchi neri</a:t>
            </a:r>
            <a:r>
              <a:rPr lang="it-IT"/>
              <a:t> in una esplosione di stella massiva( GRB &gt; 2 sec.)</a:t>
            </a:r>
          </a:p>
          <a:p>
            <a:r>
              <a:rPr lang="it-IT"/>
              <a:t>-</a:t>
            </a:r>
            <a:r>
              <a:rPr lang="it-IT">
                <a:solidFill>
                  <a:srgbClr val="FF0000"/>
                </a:solidFill>
              </a:rPr>
              <a:t>Collisione di due stelle di neutroni</a:t>
            </a:r>
            <a:r>
              <a:rPr lang="it-IT"/>
              <a:t> o buchi neri (GRB di breve durata &lt; 2 sec.)</a:t>
            </a:r>
          </a:p>
          <a:p>
            <a:r>
              <a:rPr lang="it-IT"/>
              <a:t>-</a:t>
            </a:r>
            <a:r>
              <a:rPr lang="it-IT">
                <a:solidFill>
                  <a:srgbClr val="FF0000"/>
                </a:solidFill>
              </a:rPr>
              <a:t>Studio di prime stelle nell</a:t>
            </a:r>
            <a:r>
              <a:rPr lang="ja-JP" altLang="it-IT">
                <a:solidFill>
                  <a:srgbClr val="FF0000"/>
                </a:solidFill>
                <a:latin typeface="Arial"/>
              </a:rPr>
              <a:t>’</a:t>
            </a:r>
            <a:r>
              <a:rPr lang="it-IT">
                <a:solidFill>
                  <a:srgbClr val="FF0000"/>
                </a:solidFill>
              </a:rPr>
              <a:t>Universo</a:t>
            </a:r>
            <a:r>
              <a:rPr lang="it-IT"/>
              <a:t> con massa 100-1000 volte il Sole fatte di H ed He.</a:t>
            </a:r>
          </a:p>
          <a:p>
            <a:r>
              <a:rPr lang="it-IT"/>
              <a:t>-</a:t>
            </a:r>
            <a:r>
              <a:rPr lang="it-IT">
                <a:solidFill>
                  <a:srgbClr val="FF0000"/>
                </a:solidFill>
              </a:rPr>
              <a:t>Studi di afterglow nell</a:t>
            </a:r>
            <a:r>
              <a:rPr lang="ja-JP" altLang="it-IT">
                <a:solidFill>
                  <a:srgbClr val="FF0000"/>
                </a:solidFill>
                <a:latin typeface="Arial"/>
              </a:rPr>
              <a:t>’</a:t>
            </a:r>
            <a:r>
              <a:rPr lang="it-IT">
                <a:solidFill>
                  <a:srgbClr val="FF0000"/>
                </a:solidFill>
              </a:rPr>
              <a:t>X</a:t>
            </a:r>
            <a:r>
              <a:rPr lang="it-IT"/>
              <a:t> per capire l</a:t>
            </a:r>
            <a:r>
              <a:rPr lang="ja-JP" altLang="it-IT">
                <a:latin typeface="Arial"/>
              </a:rPr>
              <a:t>’</a:t>
            </a:r>
            <a:r>
              <a:rPr lang="it-IT"/>
              <a:t>origine sulla base dell</a:t>
            </a:r>
            <a:r>
              <a:rPr lang="ja-JP" altLang="it-IT">
                <a:latin typeface="Arial"/>
              </a:rPr>
              <a:t>’</a:t>
            </a:r>
            <a:r>
              <a:rPr lang="it-IT"/>
              <a:t>assorbimento o meno.</a:t>
            </a:r>
          </a:p>
          <a:p>
            <a:r>
              <a:rPr lang="it-IT"/>
              <a:t>-</a:t>
            </a:r>
            <a:r>
              <a:rPr lang="it-IT">
                <a:solidFill>
                  <a:srgbClr val="FF0000"/>
                </a:solidFill>
              </a:rPr>
              <a:t>All sky X survey</a:t>
            </a:r>
            <a:r>
              <a:rPr lang="it-IT"/>
              <a:t>.</a:t>
            </a:r>
          </a:p>
          <a:p>
            <a:r>
              <a:rPr lang="it-IT"/>
              <a:t>-</a:t>
            </a:r>
            <a:r>
              <a:rPr lang="it-IT">
                <a:solidFill>
                  <a:srgbClr val="FF0000"/>
                </a:solidFill>
              </a:rPr>
              <a:t>Nuovi fenomeni?</a:t>
            </a:r>
          </a:p>
        </p:txBody>
      </p:sp>
      <p:sp>
        <p:nvSpPr>
          <p:cNvPr id="136201" name="Text Box 9"/>
          <p:cNvSpPr txBox="1">
            <a:spLocks noChangeArrowheads="1"/>
          </p:cNvSpPr>
          <p:nvPr/>
        </p:nvSpPr>
        <p:spPr bwMode="auto">
          <a:xfrm>
            <a:off x="477838" y="5537200"/>
            <a:ext cx="80549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GRB: energia &gt; 100 volte Supernova e 10</a:t>
            </a:r>
            <a:r>
              <a:rPr lang="it-IT" baseline="30000"/>
              <a:t>11</a:t>
            </a:r>
            <a:r>
              <a:rPr lang="it-IT"/>
              <a:t> volte energia del Sole in un anno.</a:t>
            </a:r>
          </a:p>
        </p:txBody>
      </p:sp>
    </p:spTree>
    <p:extLst>
      <p:ext uri="{BB962C8B-B14F-4D97-AF65-F5344CB8AC3E}">
        <p14:creationId xmlns:p14="http://schemas.microsoft.com/office/powerpoint/2010/main" val="17462902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81000" y="203200"/>
            <a:ext cx="8382000" cy="6438900"/>
          </a:xfrm>
          <a:prstGeom prst="rect">
            <a:avLst/>
          </a:prstGeom>
        </p:spPr>
      </p:pic>
    </p:spTree>
    <p:extLst>
      <p:ext uri="{BB962C8B-B14F-4D97-AF65-F5344CB8AC3E}">
        <p14:creationId xmlns:p14="http://schemas.microsoft.com/office/powerpoint/2010/main" val="15623651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 y="304800"/>
            <a:ext cx="9105900" cy="6248400"/>
          </a:xfrm>
          <a:prstGeom prst="rect">
            <a:avLst/>
          </a:prstGeom>
        </p:spPr>
      </p:pic>
    </p:spTree>
    <p:extLst>
      <p:ext uri="{BB962C8B-B14F-4D97-AF65-F5344CB8AC3E}">
        <p14:creationId xmlns:p14="http://schemas.microsoft.com/office/powerpoint/2010/main" val="2397836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04800" y="355600"/>
            <a:ext cx="8521700" cy="6146800"/>
          </a:xfrm>
          <a:prstGeom prst="rect">
            <a:avLst/>
          </a:prstGeom>
        </p:spPr>
      </p:pic>
    </p:spTree>
    <p:extLst>
      <p:ext uri="{BB962C8B-B14F-4D97-AF65-F5344CB8AC3E}">
        <p14:creationId xmlns:p14="http://schemas.microsoft.com/office/powerpoint/2010/main" val="15668836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0" name="Picture 4" descr="ori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 y="0"/>
            <a:ext cx="5770563" cy="6858000"/>
          </a:xfrm>
          <a:prstGeom prst="rect">
            <a:avLst/>
          </a:prstGeom>
          <a:noFill/>
          <a:extLst>
            <a:ext uri="{909E8E84-426E-40dd-AFC4-6F175D3DCCD1}">
              <a14:hiddenFill xmlns:a14="http://schemas.microsoft.com/office/drawing/2010/main">
                <a:solidFill>
                  <a:srgbClr val="FFFFFF"/>
                </a:solidFill>
              </a14:hiddenFill>
            </a:ext>
          </a:extLst>
        </p:spPr>
      </p:pic>
      <p:sp>
        <p:nvSpPr>
          <p:cNvPr id="106501" name="Text Box 5"/>
          <p:cNvSpPr txBox="1">
            <a:spLocks noChangeArrowheads="1"/>
          </p:cNvSpPr>
          <p:nvPr/>
        </p:nvSpPr>
        <p:spPr bwMode="auto">
          <a:xfrm>
            <a:off x="5940425" y="182563"/>
            <a:ext cx="3270250" cy="451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b="1"/>
              <a:t>Osservazione dalla terra</a:t>
            </a:r>
          </a:p>
          <a:p>
            <a:endParaRPr lang="it-IT" b="1"/>
          </a:p>
          <a:p>
            <a:r>
              <a:rPr lang="it-IT" b="1">
                <a:solidFill>
                  <a:srgbClr val="FF0000"/>
                </a:solidFill>
              </a:rPr>
              <a:t>-particelle cariche (p, e, N)</a:t>
            </a:r>
          </a:p>
          <a:p>
            <a:r>
              <a:rPr lang="it-IT" b="1"/>
              <a:t>	</a:t>
            </a:r>
            <a:r>
              <a:rPr lang="it-IT" b="1">
                <a:solidFill>
                  <a:srgbClr val="FF0000"/>
                </a:solidFill>
              </a:rPr>
              <a:t>deviate</a:t>
            </a:r>
            <a:r>
              <a:rPr lang="it-IT" b="1"/>
              <a:t> dal campo </a:t>
            </a:r>
          </a:p>
          <a:p>
            <a:r>
              <a:rPr lang="it-IT" b="1"/>
              <a:t>	magnetico </a:t>
            </a:r>
            <a:r>
              <a:rPr lang="it-IT" b="1">
                <a:solidFill>
                  <a:srgbClr val="FF0000"/>
                </a:solidFill>
              </a:rPr>
              <a:t>non utili</a:t>
            </a:r>
            <a:r>
              <a:rPr lang="it-IT" b="1"/>
              <a:t> </a:t>
            </a:r>
          </a:p>
          <a:p>
            <a:r>
              <a:rPr lang="it-IT" b="1"/>
              <a:t>	per cercare le </a:t>
            </a:r>
          </a:p>
          <a:p>
            <a:r>
              <a:rPr lang="it-IT" b="1"/>
              <a:t>	sorgenti</a:t>
            </a:r>
          </a:p>
          <a:p>
            <a:endParaRPr lang="it-IT" b="1"/>
          </a:p>
          <a:p>
            <a:endParaRPr lang="it-IT" b="1"/>
          </a:p>
          <a:p>
            <a:endParaRPr lang="it-IT" b="1"/>
          </a:p>
          <a:p>
            <a:endParaRPr lang="it-IT" b="1"/>
          </a:p>
          <a:p>
            <a:r>
              <a:rPr lang="it-IT" b="1">
                <a:solidFill>
                  <a:srgbClr val="FF0000"/>
                </a:solidFill>
              </a:rPr>
              <a:t>-particelle neutre (</a:t>
            </a:r>
            <a:r>
              <a:rPr lang="it-IT" b="1">
                <a:solidFill>
                  <a:srgbClr val="FF0000"/>
                </a:solidFill>
                <a:latin typeface="Symbol" charset="0"/>
              </a:rPr>
              <a:t>g, n)</a:t>
            </a:r>
          </a:p>
          <a:p>
            <a:r>
              <a:rPr lang="it-IT" b="1">
                <a:latin typeface="Symbol" charset="0"/>
              </a:rPr>
              <a:t>	</a:t>
            </a:r>
            <a:r>
              <a:rPr lang="it-IT" b="1"/>
              <a:t>puntano sulle </a:t>
            </a:r>
          </a:p>
          <a:p>
            <a:r>
              <a:rPr lang="it-IT" b="1"/>
              <a:t>	sorgenti </a:t>
            </a:r>
            <a:r>
              <a:rPr lang="it-IT" b="1">
                <a:solidFill>
                  <a:srgbClr val="FF0000"/>
                </a:solidFill>
              </a:rPr>
              <a:t>non deviati</a:t>
            </a:r>
          </a:p>
          <a:p>
            <a:r>
              <a:rPr lang="it-IT" b="1"/>
              <a:t>	da campi eletttrici </a:t>
            </a:r>
          </a:p>
          <a:p>
            <a:r>
              <a:rPr lang="it-IT" b="1"/>
              <a:t>	e magnetici</a:t>
            </a:r>
            <a:endParaRPr lang="it-IT" b="1">
              <a:latin typeface="Symbol" charset="0"/>
            </a:endParaRPr>
          </a:p>
        </p:txBody>
      </p:sp>
    </p:spTree>
    <p:extLst>
      <p:ext uri="{BB962C8B-B14F-4D97-AF65-F5344CB8AC3E}">
        <p14:creationId xmlns:p14="http://schemas.microsoft.com/office/powerpoint/2010/main" val="50714507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2" name="Picture 4" descr="pittu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2088"/>
            <a:ext cx="9144000" cy="647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98267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42900" y="139700"/>
            <a:ext cx="8458200" cy="6591300"/>
          </a:xfrm>
          <a:prstGeom prst="rect">
            <a:avLst/>
          </a:prstGeom>
        </p:spPr>
      </p:pic>
      <p:sp>
        <p:nvSpPr>
          <p:cNvPr id="3" name="Rettangolo 2"/>
          <p:cNvSpPr/>
          <p:nvPr/>
        </p:nvSpPr>
        <p:spPr>
          <a:xfrm>
            <a:off x="622300" y="2514600"/>
            <a:ext cx="7569200" cy="12700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Rettangolo 3"/>
          <p:cNvSpPr/>
          <p:nvPr/>
        </p:nvSpPr>
        <p:spPr>
          <a:xfrm>
            <a:off x="622300" y="5588000"/>
            <a:ext cx="8013700" cy="11049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941269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8" name="Picture 12" descr="assatmo"/>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692150"/>
            <a:ext cx="7859713" cy="4075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21881" name="Text Box 25"/>
          <p:cNvSpPr txBox="1">
            <a:spLocks noChangeArrowheads="1"/>
          </p:cNvSpPr>
          <p:nvPr/>
        </p:nvSpPr>
        <p:spPr bwMode="auto">
          <a:xfrm>
            <a:off x="158750" y="39688"/>
            <a:ext cx="88058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it-IT" sz="2400"/>
              <a:t>Influenza dell</a:t>
            </a:r>
            <a:r>
              <a:rPr lang="ja-JP" altLang="it-IT" sz="2400">
                <a:latin typeface="Arial"/>
              </a:rPr>
              <a:t>’</a:t>
            </a:r>
            <a:r>
              <a:rPr lang="it-IT" sz="2400"/>
              <a:t>atmosfera sulla sperimentazione con telescopi</a:t>
            </a:r>
          </a:p>
          <a:p>
            <a:pPr algn="ctr"/>
            <a:r>
              <a:rPr lang="it-IT" sz="2400"/>
              <a:t> Radio, Infrarossi, Ultravioletti, Raggi X, Raggi </a:t>
            </a:r>
            <a:r>
              <a:rPr lang="it-IT" sz="2400">
                <a:latin typeface="Symbol" charset="0"/>
              </a:rPr>
              <a:t>g</a:t>
            </a:r>
          </a:p>
        </p:txBody>
      </p:sp>
      <p:pic>
        <p:nvPicPr>
          <p:cNvPr id="121882" name="Picture 26" descr="spettroformol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68538" y="4437063"/>
            <a:ext cx="4824412" cy="2374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160943577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5" name="Picture 5" descr="Chandra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44450"/>
            <a:ext cx="5400675" cy="317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3126" name="Picture 6" descr="lunghezze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3273425"/>
            <a:ext cx="5327650" cy="3522663"/>
          </a:xfrm>
          <a:prstGeom prst="rect">
            <a:avLst/>
          </a:prstGeom>
          <a:noFill/>
          <a:extLst>
            <a:ext uri="{909E8E84-426E-40dd-AFC4-6F175D3DCCD1}">
              <a14:hiddenFill xmlns:a14="http://schemas.microsoft.com/office/drawing/2010/main">
                <a:solidFill>
                  <a:srgbClr val="FFFFFF"/>
                </a:solidFill>
              </a14:hiddenFill>
            </a:ext>
          </a:extLst>
        </p:spPr>
      </p:pic>
      <p:pic>
        <p:nvPicPr>
          <p:cNvPr id="133127" name="Picture 7" descr="emissioneatom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590675"/>
            <a:ext cx="2879725" cy="243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3091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8" y="2636838"/>
            <a:ext cx="4897437" cy="21907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433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7038" y="2636838"/>
            <a:ext cx="3492500" cy="21764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3367" name="Text Box 7"/>
          <p:cNvSpPr txBox="1">
            <a:spLocks noChangeArrowheads="1"/>
          </p:cNvSpPr>
          <p:nvPr/>
        </p:nvSpPr>
        <p:spPr bwMode="auto">
          <a:xfrm>
            <a:off x="193675" y="3086100"/>
            <a:ext cx="566738"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X, </a:t>
            </a:r>
            <a:r>
              <a:rPr lang="it-IT">
                <a:latin typeface="Symbol" charset="0"/>
              </a:rPr>
              <a:t>g</a:t>
            </a:r>
          </a:p>
        </p:txBody>
      </p:sp>
      <p:pic>
        <p:nvPicPr>
          <p:cNvPr id="14337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4652963"/>
            <a:ext cx="19716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3372" name="Line 12"/>
          <p:cNvSpPr>
            <a:spLocks noChangeShapeType="1"/>
          </p:cNvSpPr>
          <p:nvPr/>
        </p:nvSpPr>
        <p:spPr bwMode="auto">
          <a:xfrm flipH="1" flipV="1">
            <a:off x="1365250" y="3573463"/>
            <a:ext cx="215900" cy="165576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pic>
        <p:nvPicPr>
          <p:cNvPr id="143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4725988"/>
            <a:ext cx="2808288"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3373" name="Line 13"/>
          <p:cNvSpPr>
            <a:spLocks noChangeShapeType="1"/>
          </p:cNvSpPr>
          <p:nvPr/>
        </p:nvSpPr>
        <p:spPr bwMode="auto">
          <a:xfrm flipV="1">
            <a:off x="6731000" y="3932238"/>
            <a:ext cx="0" cy="1512887"/>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43374" name="Text Box 14"/>
          <p:cNvSpPr txBox="1">
            <a:spLocks noChangeArrowheads="1"/>
          </p:cNvSpPr>
          <p:nvPr/>
        </p:nvSpPr>
        <p:spPr bwMode="auto">
          <a:xfrm>
            <a:off x="34925" y="163513"/>
            <a:ext cx="8918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400" b="1"/>
              <a:t>Rivelazione X, gamma indiretta: attraverso gli effetti prodotti</a:t>
            </a:r>
          </a:p>
        </p:txBody>
      </p:sp>
      <p:sp>
        <p:nvSpPr>
          <p:cNvPr id="143375" name="Line 15"/>
          <p:cNvSpPr>
            <a:spLocks noChangeShapeType="1"/>
          </p:cNvSpPr>
          <p:nvPr/>
        </p:nvSpPr>
        <p:spPr bwMode="auto">
          <a:xfrm>
            <a:off x="357188" y="2205038"/>
            <a:ext cx="792162" cy="12239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43376" name="Text Box 16"/>
          <p:cNvSpPr txBox="1">
            <a:spLocks noChangeArrowheads="1"/>
          </p:cNvSpPr>
          <p:nvPr/>
        </p:nvSpPr>
        <p:spPr bwMode="auto">
          <a:xfrm>
            <a:off x="23813" y="1252538"/>
            <a:ext cx="1827212" cy="9525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b="1">
                <a:solidFill>
                  <a:srgbClr val="FF0000"/>
                </a:solidFill>
              </a:rPr>
              <a:t>Eccitazione atomi</a:t>
            </a:r>
            <a:r>
              <a:rPr lang="it-IT" sz="1400" b="1"/>
              <a:t> </a:t>
            </a:r>
          </a:p>
          <a:p>
            <a:r>
              <a:rPr lang="it-IT" sz="1400" b="1"/>
              <a:t>di sostanze liquide</a:t>
            </a:r>
          </a:p>
          <a:p>
            <a:r>
              <a:rPr lang="it-IT" sz="1400" b="1"/>
              <a:t>e solide: </a:t>
            </a:r>
            <a:r>
              <a:rPr lang="it-IT" sz="1400" b="1">
                <a:solidFill>
                  <a:srgbClr val="FF0000"/>
                </a:solidFill>
              </a:rPr>
              <a:t>emissione</a:t>
            </a:r>
          </a:p>
          <a:p>
            <a:r>
              <a:rPr lang="it-IT" sz="1400" b="1">
                <a:solidFill>
                  <a:srgbClr val="FF0000"/>
                </a:solidFill>
              </a:rPr>
              <a:t>di luce </a:t>
            </a:r>
          </a:p>
        </p:txBody>
      </p:sp>
      <p:sp>
        <p:nvSpPr>
          <p:cNvPr id="143377" name="Text Box 17"/>
          <p:cNvSpPr txBox="1">
            <a:spLocks noChangeArrowheads="1"/>
          </p:cNvSpPr>
          <p:nvPr/>
        </p:nvSpPr>
        <p:spPr bwMode="auto">
          <a:xfrm>
            <a:off x="1898650" y="1125538"/>
            <a:ext cx="2130425" cy="73977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a:t> </a:t>
            </a:r>
            <a:r>
              <a:rPr lang="it-IT" sz="1400" b="1"/>
              <a:t>la luce produce</a:t>
            </a:r>
          </a:p>
          <a:p>
            <a:r>
              <a:rPr lang="it-IT" sz="1400" b="1">
                <a:solidFill>
                  <a:srgbClr val="FF0000"/>
                </a:solidFill>
              </a:rPr>
              <a:t>corrente di elettroni</a:t>
            </a:r>
          </a:p>
          <a:p>
            <a:r>
              <a:rPr lang="it-IT" sz="1400" b="1"/>
              <a:t>per effetto </a:t>
            </a:r>
            <a:r>
              <a:rPr lang="it-IT" sz="1400" b="1">
                <a:solidFill>
                  <a:srgbClr val="FF0000"/>
                </a:solidFill>
              </a:rPr>
              <a:t>fotoelettrico</a:t>
            </a:r>
            <a:endParaRPr lang="it-IT" b="1">
              <a:solidFill>
                <a:srgbClr val="FF0000"/>
              </a:solidFill>
            </a:endParaRPr>
          </a:p>
        </p:txBody>
      </p:sp>
      <p:sp>
        <p:nvSpPr>
          <p:cNvPr id="143378" name="Line 18"/>
          <p:cNvSpPr>
            <a:spLocks noChangeShapeType="1"/>
          </p:cNvSpPr>
          <p:nvPr/>
        </p:nvSpPr>
        <p:spPr bwMode="auto">
          <a:xfrm flipH="1">
            <a:off x="2589213" y="1844675"/>
            <a:ext cx="144462" cy="1223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43379" name="Text Box 19"/>
          <p:cNvSpPr txBox="1">
            <a:spLocks noChangeArrowheads="1"/>
          </p:cNvSpPr>
          <p:nvPr/>
        </p:nvSpPr>
        <p:spPr bwMode="auto">
          <a:xfrm>
            <a:off x="4102100" y="1125538"/>
            <a:ext cx="1336675" cy="73977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b="1"/>
              <a:t>Amplicazione</a:t>
            </a:r>
          </a:p>
          <a:p>
            <a:r>
              <a:rPr lang="it-IT" sz="1400" b="1"/>
              <a:t>Segnale</a:t>
            </a:r>
          </a:p>
          <a:p>
            <a:r>
              <a:rPr lang="it-IT" sz="1400" b="1"/>
              <a:t>elettrico</a:t>
            </a:r>
          </a:p>
        </p:txBody>
      </p:sp>
      <p:sp>
        <p:nvSpPr>
          <p:cNvPr id="143381" name="Line 21"/>
          <p:cNvSpPr>
            <a:spLocks noChangeShapeType="1"/>
          </p:cNvSpPr>
          <p:nvPr/>
        </p:nvSpPr>
        <p:spPr bwMode="auto">
          <a:xfrm flipH="1">
            <a:off x="3813175" y="1844675"/>
            <a:ext cx="504825"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43382" name="Text Box 22"/>
          <p:cNvSpPr txBox="1">
            <a:spLocks noChangeArrowheads="1"/>
          </p:cNvSpPr>
          <p:nvPr/>
        </p:nvSpPr>
        <p:spPr bwMode="auto">
          <a:xfrm>
            <a:off x="5580063" y="1195388"/>
            <a:ext cx="2200275" cy="9525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b="1">
                <a:solidFill>
                  <a:srgbClr val="FF0000"/>
                </a:solidFill>
              </a:rPr>
              <a:t>Ionizzazione del</a:t>
            </a:r>
          </a:p>
          <a:p>
            <a:r>
              <a:rPr lang="it-IT" sz="1400" b="1">
                <a:solidFill>
                  <a:srgbClr val="FF0000"/>
                </a:solidFill>
              </a:rPr>
              <a:t>materiale</a:t>
            </a:r>
            <a:r>
              <a:rPr lang="it-IT" sz="1400" b="1"/>
              <a:t>: corrente</a:t>
            </a:r>
          </a:p>
          <a:p>
            <a:r>
              <a:rPr lang="it-IT" sz="1400" b="1"/>
              <a:t>di </a:t>
            </a:r>
            <a:r>
              <a:rPr lang="it-IT" sz="1400" b="1">
                <a:solidFill>
                  <a:srgbClr val="FF0000"/>
                </a:solidFill>
              </a:rPr>
              <a:t>elettroni.</a:t>
            </a:r>
            <a:r>
              <a:rPr lang="it-IT" sz="1400" b="1"/>
              <a:t> Gas, </a:t>
            </a:r>
          </a:p>
          <a:p>
            <a:r>
              <a:rPr lang="it-IT" sz="1400" b="1"/>
              <a:t>liquido, semiconduttore</a:t>
            </a:r>
          </a:p>
        </p:txBody>
      </p:sp>
      <p:sp>
        <p:nvSpPr>
          <p:cNvPr id="143383" name="Line 23"/>
          <p:cNvSpPr>
            <a:spLocks noChangeShapeType="1"/>
          </p:cNvSpPr>
          <p:nvPr/>
        </p:nvSpPr>
        <p:spPr bwMode="auto">
          <a:xfrm>
            <a:off x="6516688" y="2133600"/>
            <a:ext cx="215900" cy="15827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43384" name="Text Box 24"/>
          <p:cNvSpPr txBox="1">
            <a:spLocks noChangeArrowheads="1"/>
          </p:cNvSpPr>
          <p:nvPr/>
        </p:nvSpPr>
        <p:spPr bwMode="auto">
          <a:xfrm>
            <a:off x="7812088" y="1123950"/>
            <a:ext cx="1376362" cy="73977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b="1"/>
              <a:t>Misura diretta</a:t>
            </a:r>
          </a:p>
          <a:p>
            <a:r>
              <a:rPr lang="it-IT" sz="1400" b="1"/>
              <a:t>Della </a:t>
            </a:r>
            <a:r>
              <a:rPr lang="it-IT" sz="1400" b="1">
                <a:solidFill>
                  <a:srgbClr val="FF0000"/>
                </a:solidFill>
              </a:rPr>
              <a:t>corrente</a:t>
            </a:r>
          </a:p>
          <a:p>
            <a:r>
              <a:rPr lang="it-IT" sz="1400" b="1">
                <a:solidFill>
                  <a:srgbClr val="FF0000"/>
                </a:solidFill>
              </a:rPr>
              <a:t>di elettroni</a:t>
            </a:r>
          </a:p>
        </p:txBody>
      </p:sp>
      <p:sp>
        <p:nvSpPr>
          <p:cNvPr id="143385" name="Line 25"/>
          <p:cNvSpPr>
            <a:spLocks noChangeShapeType="1"/>
          </p:cNvSpPr>
          <p:nvPr/>
        </p:nvSpPr>
        <p:spPr bwMode="auto">
          <a:xfrm flipH="1">
            <a:off x="8243888" y="1844675"/>
            <a:ext cx="73025" cy="19446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cxnSp>
        <p:nvCxnSpPr>
          <p:cNvPr id="3" name="Connettore 1 2"/>
          <p:cNvCxnSpPr/>
          <p:nvPr/>
        </p:nvCxnSpPr>
        <p:spPr>
          <a:xfrm flipH="1">
            <a:off x="4707467" y="620713"/>
            <a:ext cx="1007533" cy="598328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205273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14300"/>
            <a:ext cx="9144000" cy="6604678"/>
          </a:xfrm>
          <a:prstGeom prst="rect">
            <a:avLst/>
          </a:prstGeom>
        </p:spPr>
      </p:pic>
    </p:spTree>
    <p:extLst>
      <p:ext uri="{BB962C8B-B14F-4D97-AF65-F5344CB8AC3E}">
        <p14:creationId xmlns:p14="http://schemas.microsoft.com/office/powerpoint/2010/main" val="367191352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805"/>
            <a:ext cx="9130228" cy="6858805"/>
          </a:xfrm>
          <a:prstGeom prst="rect">
            <a:avLst/>
          </a:prstGeom>
        </p:spPr>
      </p:pic>
    </p:spTree>
    <p:extLst>
      <p:ext uri="{BB962C8B-B14F-4D97-AF65-F5344CB8AC3E}">
        <p14:creationId xmlns:p14="http://schemas.microsoft.com/office/powerpoint/2010/main" val="95959644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3500" y="50800"/>
            <a:ext cx="9017000" cy="6743700"/>
          </a:xfrm>
          <a:prstGeom prst="rect">
            <a:avLst/>
          </a:prstGeom>
        </p:spPr>
      </p:pic>
    </p:spTree>
    <p:extLst>
      <p:ext uri="{BB962C8B-B14F-4D97-AF65-F5344CB8AC3E}">
        <p14:creationId xmlns:p14="http://schemas.microsoft.com/office/powerpoint/2010/main" val="395905679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88900" y="114300"/>
            <a:ext cx="8966200" cy="6616700"/>
          </a:xfrm>
          <a:prstGeom prst="rect">
            <a:avLst/>
          </a:prstGeom>
        </p:spPr>
      </p:pic>
    </p:spTree>
    <p:extLst>
      <p:ext uri="{BB962C8B-B14F-4D97-AF65-F5344CB8AC3E}">
        <p14:creationId xmlns:p14="http://schemas.microsoft.com/office/powerpoint/2010/main" val="91396476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468313" y="273050"/>
            <a:ext cx="8229600" cy="779463"/>
          </a:xfrm>
        </p:spPr>
        <p:txBody>
          <a:bodyPr/>
          <a:lstStyle/>
          <a:p>
            <a:r>
              <a:rPr lang="it-IT">
                <a:solidFill>
                  <a:schemeClr val="bg2"/>
                </a:solidFill>
              </a:rPr>
              <a:t>Interactions of Gamma Rays</a:t>
            </a:r>
            <a:br>
              <a:rPr lang="it-IT">
                <a:solidFill>
                  <a:schemeClr val="bg2"/>
                </a:solidFill>
              </a:rPr>
            </a:br>
            <a:endParaRPr lang="it-IT">
              <a:solidFill>
                <a:schemeClr val="bg2"/>
              </a:solidFill>
            </a:endParaRPr>
          </a:p>
        </p:txBody>
      </p:sp>
      <p:sp>
        <p:nvSpPr>
          <p:cNvPr id="262147" name="Rectangle 3"/>
          <p:cNvSpPr>
            <a:spLocks noGrp="1" noChangeArrowheads="1"/>
          </p:cNvSpPr>
          <p:nvPr>
            <p:ph type="body" idx="1"/>
          </p:nvPr>
        </p:nvSpPr>
        <p:spPr>
          <a:xfrm>
            <a:off x="457200" y="1958975"/>
            <a:ext cx="8229600" cy="3124200"/>
          </a:xfrm>
        </p:spPr>
        <p:txBody>
          <a:bodyPr/>
          <a:lstStyle/>
          <a:p>
            <a:pPr>
              <a:lnSpc>
                <a:spcPct val="200000"/>
              </a:lnSpc>
              <a:buSzPct val="45000"/>
            </a:pPr>
            <a:r>
              <a:rPr lang="it-IT">
                <a:latin typeface="Garamond" charset="0"/>
              </a:rPr>
              <a:t>Effetto Fotoelettrico</a:t>
            </a:r>
          </a:p>
          <a:p>
            <a:pPr>
              <a:lnSpc>
                <a:spcPct val="200000"/>
              </a:lnSpc>
              <a:buSzPct val="45000"/>
            </a:pPr>
            <a:r>
              <a:rPr lang="it-IT">
                <a:latin typeface="Garamond" charset="0"/>
              </a:rPr>
              <a:t>Effetto Compton</a:t>
            </a:r>
          </a:p>
          <a:p>
            <a:pPr>
              <a:lnSpc>
                <a:spcPct val="200000"/>
              </a:lnSpc>
              <a:buSzPct val="45000"/>
            </a:pPr>
            <a:r>
              <a:rPr lang="it-IT">
                <a:latin typeface="Garamond" charset="0"/>
              </a:rPr>
              <a:t>Produzione di Coppie</a:t>
            </a:r>
          </a:p>
        </p:txBody>
      </p:sp>
      <p:grpSp>
        <p:nvGrpSpPr>
          <p:cNvPr id="262148" name="Group 4"/>
          <p:cNvGrpSpPr>
            <a:grpSpLocks/>
          </p:cNvGrpSpPr>
          <p:nvPr/>
        </p:nvGrpSpPr>
        <p:grpSpPr bwMode="auto">
          <a:xfrm>
            <a:off x="6216650" y="2097088"/>
            <a:ext cx="2676525" cy="1044575"/>
            <a:chOff x="3888" y="1253"/>
            <a:chExt cx="1686" cy="658"/>
          </a:xfrm>
        </p:grpSpPr>
        <p:sp>
          <p:nvSpPr>
            <p:cNvPr id="262149" name="Text Box 5"/>
            <p:cNvSpPr txBox="1">
              <a:spLocks noChangeArrowheads="1"/>
            </p:cNvSpPr>
            <p:nvPr/>
          </p:nvSpPr>
          <p:spPr bwMode="auto">
            <a:xfrm>
              <a:off x="4164" y="1719"/>
              <a:ext cx="14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724C26"/>
                  </a:solidFill>
                  <a:latin typeface="Symbol" charset="0"/>
                  <a:ea typeface="ＭＳ Ｐゴシック" charset="0"/>
                  <a:cs typeface="Arial" charset="0"/>
                </a:rPr>
                <a:t>g</a:t>
              </a:r>
              <a:r>
                <a:rPr lang="it-IT" sz="1400" b="1" smtClean="0">
                  <a:solidFill>
                    <a:srgbClr val="724C26"/>
                  </a:solidFill>
                  <a:latin typeface="Arial" charset="0"/>
                  <a:ea typeface="ＭＳ Ｐゴシック" charset="0"/>
                  <a:cs typeface="Arial" charset="0"/>
                </a:rPr>
                <a:t> + atomo  </a:t>
              </a:r>
              <a:r>
                <a:rPr lang="it-IT" sz="1400" b="1" smtClean="0">
                  <a:solidFill>
                    <a:srgbClr val="724C26"/>
                  </a:solidFill>
                  <a:latin typeface="Arial" charset="0"/>
                  <a:ea typeface="ＭＳ Ｐゴシック" charset="0"/>
                  <a:cs typeface="Arial" charset="0"/>
                  <a:sym typeface="Symbol" charset="0"/>
                </a:rPr>
                <a:t>  ione</a:t>
              </a:r>
              <a:r>
                <a:rPr lang="it-IT" sz="1400" b="1" baseline="30000" smtClean="0">
                  <a:solidFill>
                    <a:srgbClr val="724C26"/>
                  </a:solidFill>
                  <a:latin typeface="Arial" charset="0"/>
                  <a:ea typeface="ＭＳ Ｐゴシック" charset="0"/>
                  <a:cs typeface="Arial" charset="0"/>
                  <a:sym typeface="Symbol" charset="0"/>
                </a:rPr>
                <a:t>+ </a:t>
              </a:r>
              <a:r>
                <a:rPr lang="it-IT" sz="1400" b="1" smtClean="0">
                  <a:solidFill>
                    <a:srgbClr val="724C26"/>
                  </a:solidFill>
                  <a:latin typeface="Arial" charset="0"/>
                  <a:ea typeface="ＭＳ Ｐゴシック" charset="0"/>
                  <a:cs typeface="Arial" charset="0"/>
                </a:rPr>
                <a:t>+</a:t>
              </a:r>
              <a:r>
                <a:rPr lang="it-IT" sz="1400" b="1" smtClean="0">
                  <a:solidFill>
                    <a:srgbClr val="724C26"/>
                  </a:solidFill>
                  <a:latin typeface="Arial" charset="0"/>
                  <a:ea typeface="ＭＳ Ｐゴシック" charset="0"/>
                  <a:cs typeface="Arial" charset="0"/>
                  <a:sym typeface="Symbol" charset="0"/>
                </a:rPr>
                <a:t> e</a:t>
              </a:r>
              <a:r>
                <a:rPr lang="it-IT" sz="1400" b="1" baseline="30000" smtClean="0">
                  <a:solidFill>
                    <a:srgbClr val="724C26"/>
                  </a:solidFill>
                  <a:latin typeface="Symbol" charset="0"/>
                  <a:ea typeface="ＭＳ Ｐゴシック" charset="0"/>
                  <a:cs typeface="Arial" charset="0"/>
                  <a:sym typeface="Symbol" charset="0"/>
                </a:rPr>
                <a:t>-</a:t>
              </a:r>
              <a:r>
                <a:rPr lang="it-IT" sz="1400" smtClean="0">
                  <a:solidFill>
                    <a:srgbClr val="724C26"/>
                  </a:solidFill>
                  <a:latin typeface="Arial" charset="0"/>
                  <a:ea typeface="ＭＳ Ｐゴシック" charset="0"/>
                  <a:cs typeface="Arial" charset="0"/>
                  <a:sym typeface="Symbol" charset="0"/>
                </a:rPr>
                <a:t> </a:t>
              </a:r>
              <a:r>
                <a:rPr lang="it-IT" sz="1400" smtClean="0">
                  <a:solidFill>
                    <a:srgbClr val="724C26"/>
                  </a:solidFill>
                  <a:latin typeface="Arial" charset="0"/>
                  <a:ea typeface="ＭＳ Ｐゴシック" charset="0"/>
                  <a:cs typeface="Arial" charset="0"/>
                </a:rPr>
                <a:t> </a:t>
              </a:r>
            </a:p>
          </p:txBody>
        </p:sp>
        <p:grpSp>
          <p:nvGrpSpPr>
            <p:cNvPr id="262150" name="Group 6"/>
            <p:cNvGrpSpPr>
              <a:grpSpLocks/>
            </p:cNvGrpSpPr>
            <p:nvPr/>
          </p:nvGrpSpPr>
          <p:grpSpPr bwMode="auto">
            <a:xfrm>
              <a:off x="3888" y="1524"/>
              <a:ext cx="842" cy="247"/>
              <a:chOff x="3720" y="1524"/>
              <a:chExt cx="842" cy="247"/>
            </a:xfrm>
          </p:grpSpPr>
          <p:grpSp>
            <p:nvGrpSpPr>
              <p:cNvPr id="262151" name="Group 7"/>
              <p:cNvGrpSpPr>
                <a:grpSpLocks/>
              </p:cNvGrpSpPr>
              <p:nvPr/>
            </p:nvGrpSpPr>
            <p:grpSpPr bwMode="auto">
              <a:xfrm>
                <a:off x="4341" y="1524"/>
                <a:ext cx="221" cy="247"/>
                <a:chOff x="3360" y="1680"/>
                <a:chExt cx="240" cy="256"/>
              </a:xfrm>
            </p:grpSpPr>
            <p:sp>
              <p:nvSpPr>
                <p:cNvPr id="262152" name="Oval 8"/>
                <p:cNvSpPr>
                  <a:spLocks noChangeArrowheads="1"/>
                </p:cNvSpPr>
                <p:nvPr/>
              </p:nvSpPr>
              <p:spPr bwMode="auto">
                <a:xfrm>
                  <a:off x="3360" y="1680"/>
                  <a:ext cx="240" cy="24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53" name="Oval 9"/>
                <p:cNvSpPr>
                  <a:spLocks noChangeArrowheads="1"/>
                </p:cNvSpPr>
                <p:nvPr/>
              </p:nvSpPr>
              <p:spPr bwMode="auto">
                <a:xfrm>
                  <a:off x="3456" y="1776"/>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54" name="Text Box 10"/>
                <p:cNvSpPr txBox="1">
                  <a:spLocks noChangeArrowheads="1"/>
                </p:cNvSpPr>
                <p:nvPr/>
              </p:nvSpPr>
              <p:spPr bwMode="auto">
                <a:xfrm>
                  <a:off x="3408" y="1776"/>
                  <a:ext cx="183" cy="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000" smtClean="0">
                      <a:solidFill>
                        <a:srgbClr val="724C26"/>
                      </a:solidFill>
                      <a:latin typeface="Arial" charset="0"/>
                      <a:ea typeface="ＭＳ Ｐゴシック" charset="0"/>
                      <a:cs typeface="Arial" charset="0"/>
                    </a:rPr>
                    <a:t>X</a:t>
                  </a:r>
                </a:p>
              </p:txBody>
            </p:sp>
          </p:grpSp>
          <p:grpSp>
            <p:nvGrpSpPr>
              <p:cNvPr id="262155" name="Group 11"/>
              <p:cNvGrpSpPr>
                <a:grpSpLocks/>
              </p:cNvGrpSpPr>
              <p:nvPr/>
            </p:nvGrpSpPr>
            <p:grpSpPr bwMode="auto">
              <a:xfrm>
                <a:off x="3720" y="1623"/>
                <a:ext cx="598" cy="83"/>
                <a:chOff x="3024" y="3312"/>
                <a:chExt cx="864" cy="96"/>
              </a:xfrm>
            </p:grpSpPr>
            <p:sp>
              <p:nvSpPr>
                <p:cNvPr id="262156" name="Freeform 12"/>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57" name="Line 13"/>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grpSp>
        <p:grpSp>
          <p:nvGrpSpPr>
            <p:cNvPr id="262158" name="Group 14"/>
            <p:cNvGrpSpPr>
              <a:grpSpLocks/>
            </p:cNvGrpSpPr>
            <p:nvPr/>
          </p:nvGrpSpPr>
          <p:grpSpPr bwMode="auto">
            <a:xfrm>
              <a:off x="5006" y="1253"/>
              <a:ext cx="563" cy="518"/>
              <a:chOff x="5006" y="1253"/>
              <a:chExt cx="563" cy="518"/>
            </a:xfrm>
          </p:grpSpPr>
          <p:grpSp>
            <p:nvGrpSpPr>
              <p:cNvPr id="262159" name="Group 15"/>
              <p:cNvGrpSpPr>
                <a:grpSpLocks/>
              </p:cNvGrpSpPr>
              <p:nvPr/>
            </p:nvGrpSpPr>
            <p:grpSpPr bwMode="auto">
              <a:xfrm>
                <a:off x="5006" y="1524"/>
                <a:ext cx="244" cy="247"/>
                <a:chOff x="3360" y="1680"/>
                <a:chExt cx="265" cy="256"/>
              </a:xfrm>
            </p:grpSpPr>
            <p:sp>
              <p:nvSpPr>
                <p:cNvPr id="262160" name="Oval 16"/>
                <p:cNvSpPr>
                  <a:spLocks noChangeArrowheads="1"/>
                </p:cNvSpPr>
                <p:nvPr/>
              </p:nvSpPr>
              <p:spPr bwMode="auto">
                <a:xfrm>
                  <a:off x="3360" y="1680"/>
                  <a:ext cx="240" cy="24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61" name="Oval 17"/>
                <p:cNvSpPr>
                  <a:spLocks noChangeArrowheads="1"/>
                </p:cNvSpPr>
                <p:nvPr/>
              </p:nvSpPr>
              <p:spPr bwMode="auto">
                <a:xfrm>
                  <a:off x="3456" y="1776"/>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62" name="Text Box 18"/>
                <p:cNvSpPr txBox="1">
                  <a:spLocks noChangeArrowheads="1"/>
                </p:cNvSpPr>
                <p:nvPr/>
              </p:nvSpPr>
              <p:spPr bwMode="auto">
                <a:xfrm>
                  <a:off x="3408" y="1776"/>
                  <a:ext cx="217" cy="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000" smtClean="0">
                      <a:solidFill>
                        <a:srgbClr val="724C26"/>
                      </a:solidFill>
                      <a:latin typeface="Arial" charset="0"/>
                      <a:ea typeface="ＭＳ Ｐゴシック" charset="0"/>
                      <a:cs typeface="Arial" charset="0"/>
                    </a:rPr>
                    <a:t>X</a:t>
                  </a:r>
                  <a:r>
                    <a:rPr lang="it-IT" sz="1000" baseline="30000" smtClean="0">
                      <a:solidFill>
                        <a:srgbClr val="724C26"/>
                      </a:solidFill>
                      <a:latin typeface="Symbol" charset="0"/>
                      <a:ea typeface="ＭＳ Ｐゴシック" charset="0"/>
                      <a:cs typeface="Arial" charset="0"/>
                    </a:rPr>
                    <a:t>-</a:t>
                  </a:r>
                  <a:endParaRPr lang="it-IT" sz="1000" smtClean="0">
                    <a:solidFill>
                      <a:srgbClr val="724C26"/>
                    </a:solidFill>
                    <a:latin typeface="Arial" charset="0"/>
                    <a:ea typeface="ＭＳ Ｐゴシック" charset="0"/>
                    <a:cs typeface="Arial" charset="0"/>
                  </a:endParaRPr>
                </a:p>
              </p:txBody>
            </p:sp>
          </p:grpSp>
          <p:sp>
            <p:nvSpPr>
              <p:cNvPr id="262163" name="Line 19"/>
              <p:cNvSpPr>
                <a:spLocks noChangeShapeType="1"/>
              </p:cNvSpPr>
              <p:nvPr/>
            </p:nvSpPr>
            <p:spPr bwMode="auto">
              <a:xfrm flipV="1">
                <a:off x="5227" y="1339"/>
                <a:ext cx="133" cy="18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64" name="Text Box 20"/>
              <p:cNvSpPr txBox="1">
                <a:spLocks noChangeArrowheads="1"/>
              </p:cNvSpPr>
              <p:nvPr/>
            </p:nvSpPr>
            <p:spPr bwMode="auto">
              <a:xfrm>
                <a:off x="5351" y="1253"/>
                <a:ext cx="21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smtClean="0">
                    <a:solidFill>
                      <a:srgbClr val="724C26"/>
                    </a:solidFill>
                    <a:latin typeface="Arial" charset="0"/>
                    <a:ea typeface="ＭＳ Ｐゴシック" charset="0"/>
                    <a:cs typeface="Arial" charset="0"/>
                  </a:rPr>
                  <a:t>e</a:t>
                </a:r>
                <a:r>
                  <a:rPr lang="it-IT" sz="1400" baseline="30000" smtClean="0">
                    <a:solidFill>
                      <a:srgbClr val="724C26"/>
                    </a:solidFill>
                    <a:latin typeface="Symbol" charset="0"/>
                    <a:ea typeface="ＭＳ Ｐゴシック" charset="0"/>
                    <a:cs typeface="Arial" charset="0"/>
                  </a:rPr>
                  <a:t>-</a:t>
                </a:r>
                <a:endParaRPr lang="it-IT" sz="1400" smtClean="0">
                  <a:solidFill>
                    <a:srgbClr val="724C26"/>
                  </a:solidFill>
                  <a:latin typeface="Arial" charset="0"/>
                  <a:ea typeface="ＭＳ Ｐゴシック" charset="0"/>
                  <a:cs typeface="Arial" charset="0"/>
                </a:endParaRPr>
              </a:p>
            </p:txBody>
          </p:sp>
        </p:grpSp>
      </p:grpSp>
      <p:grpSp>
        <p:nvGrpSpPr>
          <p:cNvPr id="262165" name="Group 21"/>
          <p:cNvGrpSpPr>
            <a:grpSpLocks/>
          </p:cNvGrpSpPr>
          <p:nvPr/>
        </p:nvGrpSpPr>
        <p:grpSpPr bwMode="auto">
          <a:xfrm>
            <a:off x="6300788" y="3559175"/>
            <a:ext cx="2030412" cy="1093788"/>
            <a:chOff x="4080" y="0"/>
            <a:chExt cx="1337" cy="798"/>
          </a:xfrm>
        </p:grpSpPr>
        <p:grpSp>
          <p:nvGrpSpPr>
            <p:cNvPr id="262166" name="Group 22"/>
            <p:cNvGrpSpPr>
              <a:grpSpLocks/>
            </p:cNvGrpSpPr>
            <p:nvPr/>
          </p:nvGrpSpPr>
          <p:grpSpPr bwMode="auto">
            <a:xfrm>
              <a:off x="4158" y="0"/>
              <a:ext cx="1259" cy="576"/>
              <a:chOff x="2736" y="3168"/>
              <a:chExt cx="1259" cy="576"/>
            </a:xfrm>
          </p:grpSpPr>
          <p:grpSp>
            <p:nvGrpSpPr>
              <p:cNvPr id="262167" name="Group 23"/>
              <p:cNvGrpSpPr>
                <a:grpSpLocks/>
              </p:cNvGrpSpPr>
              <p:nvPr/>
            </p:nvGrpSpPr>
            <p:grpSpPr bwMode="auto">
              <a:xfrm>
                <a:off x="2736" y="3504"/>
                <a:ext cx="648" cy="86"/>
                <a:chOff x="3024" y="3312"/>
                <a:chExt cx="864" cy="96"/>
              </a:xfrm>
            </p:grpSpPr>
            <p:sp>
              <p:nvSpPr>
                <p:cNvPr id="262168" name="Freeform 24"/>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69" name="Line 25"/>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sp>
            <p:nvSpPr>
              <p:cNvPr id="262170" name="Line 26"/>
              <p:cNvSpPr>
                <a:spLocks noChangeShapeType="1"/>
              </p:cNvSpPr>
              <p:nvPr/>
            </p:nvSpPr>
            <p:spPr bwMode="auto">
              <a:xfrm>
                <a:off x="3408" y="3504"/>
                <a:ext cx="57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nvGrpSpPr>
              <p:cNvPr id="262171" name="Group 27"/>
              <p:cNvGrpSpPr>
                <a:grpSpLocks/>
              </p:cNvGrpSpPr>
              <p:nvPr/>
            </p:nvGrpSpPr>
            <p:grpSpPr bwMode="auto">
              <a:xfrm rot="2447144">
                <a:off x="3264" y="3658"/>
                <a:ext cx="648" cy="86"/>
                <a:chOff x="3024" y="3312"/>
                <a:chExt cx="864" cy="96"/>
              </a:xfrm>
            </p:grpSpPr>
            <p:sp>
              <p:nvSpPr>
                <p:cNvPr id="262172" name="Freeform 28"/>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73" name="Line 29"/>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sp>
            <p:nvSpPr>
              <p:cNvPr id="262174" name="Freeform 30"/>
              <p:cNvSpPr>
                <a:spLocks/>
              </p:cNvSpPr>
              <p:nvPr/>
            </p:nvSpPr>
            <p:spPr bwMode="auto">
              <a:xfrm rot="2174429">
                <a:off x="3648" y="3504"/>
                <a:ext cx="96" cy="239"/>
              </a:xfrm>
              <a:custGeom>
                <a:avLst/>
                <a:gdLst>
                  <a:gd name="T0" fmla="*/ 0 w 160"/>
                  <a:gd name="T1" fmla="*/ 239 h 239"/>
                  <a:gd name="T2" fmla="*/ 48 w 160"/>
                  <a:gd name="T3" fmla="*/ 226 h 239"/>
                  <a:gd name="T4" fmla="*/ 144 w 160"/>
                  <a:gd name="T5" fmla="*/ 170 h 239"/>
                  <a:gd name="T6" fmla="*/ 144 w 160"/>
                  <a:gd name="T7" fmla="*/ 95 h 239"/>
                  <a:gd name="T8" fmla="*/ 116 w 160"/>
                  <a:gd name="T9" fmla="*/ 47 h 239"/>
                  <a:gd name="T10" fmla="*/ 48 w 160"/>
                  <a:gd name="T11" fmla="*/ 7 h 239"/>
                  <a:gd name="T12" fmla="*/ 0 w 160"/>
                  <a:gd name="T13" fmla="*/ 7 h 239"/>
                </a:gdLst>
                <a:ahLst/>
                <a:cxnLst>
                  <a:cxn ang="0">
                    <a:pos x="T0" y="T1"/>
                  </a:cxn>
                  <a:cxn ang="0">
                    <a:pos x="T2" y="T3"/>
                  </a:cxn>
                  <a:cxn ang="0">
                    <a:pos x="T4" y="T5"/>
                  </a:cxn>
                  <a:cxn ang="0">
                    <a:pos x="T6" y="T7"/>
                  </a:cxn>
                  <a:cxn ang="0">
                    <a:pos x="T8" y="T9"/>
                  </a:cxn>
                  <a:cxn ang="0">
                    <a:pos x="T10" y="T11"/>
                  </a:cxn>
                  <a:cxn ang="0">
                    <a:pos x="T12" y="T13"/>
                  </a:cxn>
                </a:cxnLst>
                <a:rect l="0" t="0" r="r" b="b"/>
                <a:pathLst>
                  <a:path w="160" h="239">
                    <a:moveTo>
                      <a:pt x="0" y="239"/>
                    </a:moveTo>
                    <a:cubicBezTo>
                      <a:pt x="12" y="238"/>
                      <a:pt x="24" y="238"/>
                      <a:pt x="48" y="226"/>
                    </a:cubicBezTo>
                    <a:cubicBezTo>
                      <a:pt x="72" y="214"/>
                      <a:pt x="128" y="192"/>
                      <a:pt x="144" y="170"/>
                    </a:cubicBezTo>
                    <a:cubicBezTo>
                      <a:pt x="160" y="148"/>
                      <a:pt x="149" y="115"/>
                      <a:pt x="144" y="95"/>
                    </a:cubicBezTo>
                    <a:cubicBezTo>
                      <a:pt x="139" y="75"/>
                      <a:pt x="132" y="62"/>
                      <a:pt x="116" y="47"/>
                    </a:cubicBezTo>
                    <a:cubicBezTo>
                      <a:pt x="100" y="32"/>
                      <a:pt x="67" y="14"/>
                      <a:pt x="48" y="7"/>
                    </a:cubicBezTo>
                    <a:cubicBezTo>
                      <a:pt x="29" y="0"/>
                      <a:pt x="8" y="8"/>
                      <a:pt x="0" y="7"/>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75" name="Line 31"/>
              <p:cNvSpPr>
                <a:spLocks noChangeShapeType="1"/>
              </p:cNvSpPr>
              <p:nvPr/>
            </p:nvSpPr>
            <p:spPr bwMode="auto">
              <a:xfrm flipV="1">
                <a:off x="3360" y="3168"/>
                <a:ext cx="576" cy="33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76" name="Oval 32"/>
              <p:cNvSpPr>
                <a:spLocks noChangeArrowheads="1"/>
              </p:cNvSpPr>
              <p:nvPr/>
            </p:nvSpPr>
            <p:spPr bwMode="auto">
              <a:xfrm>
                <a:off x="3360" y="3504"/>
                <a:ext cx="48"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77" name="Text Box 33"/>
              <p:cNvSpPr txBox="1">
                <a:spLocks noChangeArrowheads="1"/>
              </p:cNvSpPr>
              <p:nvPr/>
            </p:nvSpPr>
            <p:spPr bwMode="auto">
              <a:xfrm>
                <a:off x="3782" y="3510"/>
                <a:ext cx="21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smtClean="0">
                    <a:solidFill>
                      <a:srgbClr val="724C26"/>
                    </a:solidFill>
                    <a:latin typeface="Symbol" charset="0"/>
                    <a:ea typeface="ＭＳ Ｐゴシック" charset="0"/>
                    <a:cs typeface="Arial" charset="0"/>
                  </a:rPr>
                  <a:t>q</a:t>
                </a:r>
                <a:r>
                  <a:rPr lang="it-IT" sz="1400" baseline="-25000" smtClean="0">
                    <a:solidFill>
                      <a:srgbClr val="724C26"/>
                    </a:solidFill>
                    <a:latin typeface="Symbol" charset="0"/>
                    <a:ea typeface="ＭＳ Ｐゴシック" charset="0"/>
                    <a:cs typeface="Arial" charset="0"/>
                  </a:rPr>
                  <a:t>g</a:t>
                </a:r>
                <a:endParaRPr lang="it-IT" sz="1400" smtClean="0">
                  <a:solidFill>
                    <a:srgbClr val="724C26"/>
                  </a:solidFill>
                  <a:latin typeface="Arial" charset="0"/>
                  <a:ea typeface="ＭＳ Ｐゴシック" charset="0"/>
                  <a:cs typeface="Arial" charset="0"/>
                </a:endParaRPr>
              </a:p>
            </p:txBody>
          </p:sp>
        </p:grpSp>
        <p:sp>
          <p:nvSpPr>
            <p:cNvPr id="262178" name="Rectangle 34"/>
            <p:cNvSpPr>
              <a:spLocks noChangeArrowheads="1"/>
            </p:cNvSpPr>
            <p:nvPr/>
          </p:nvSpPr>
          <p:spPr bwMode="auto">
            <a:xfrm>
              <a:off x="4080" y="576"/>
              <a:ext cx="1118"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724C26"/>
                  </a:solidFill>
                  <a:latin typeface="Symbol" charset="0"/>
                  <a:ea typeface="ＭＳ Ｐゴシック" charset="0"/>
                  <a:cs typeface="Arial" charset="0"/>
                </a:rPr>
                <a:t>g</a:t>
              </a:r>
              <a:r>
                <a:rPr lang="it-IT" sz="1400" b="1" smtClean="0">
                  <a:solidFill>
                    <a:srgbClr val="724C26"/>
                  </a:solidFill>
                  <a:latin typeface="Arial" charset="0"/>
                  <a:ea typeface="ＭＳ Ｐゴシック" charset="0"/>
                  <a:cs typeface="Arial" charset="0"/>
                </a:rPr>
                <a:t>  + </a:t>
              </a:r>
              <a:r>
                <a:rPr lang="it-IT" sz="1400" b="1" smtClean="0">
                  <a:solidFill>
                    <a:srgbClr val="724C26"/>
                  </a:solidFill>
                  <a:latin typeface="Arial" charset="0"/>
                  <a:ea typeface="ＭＳ Ｐゴシック" charset="0"/>
                  <a:cs typeface="Arial" charset="0"/>
                  <a:sym typeface="Symbol" charset="0"/>
                </a:rPr>
                <a:t>e        </a:t>
              </a:r>
              <a:r>
                <a:rPr lang="it-IT" sz="1400" b="1" smtClean="0">
                  <a:solidFill>
                    <a:srgbClr val="724C26"/>
                  </a:solidFill>
                  <a:latin typeface="Symbol" charset="0"/>
                  <a:ea typeface="ＭＳ Ｐゴシック" charset="0"/>
                  <a:cs typeface="Arial" charset="0"/>
                </a:rPr>
                <a:t>g</a:t>
              </a:r>
              <a:r>
                <a:rPr lang="it-IT" sz="1400" b="1" smtClean="0">
                  <a:solidFill>
                    <a:srgbClr val="724C26"/>
                  </a:solidFill>
                  <a:latin typeface="Arial" charset="0"/>
                  <a:ea typeface="ＭＳ Ｐゴシック" charset="0"/>
                  <a:cs typeface="Arial" charset="0"/>
                </a:rPr>
                <a:t>’  + </a:t>
              </a:r>
              <a:r>
                <a:rPr lang="it-IT" sz="1400" b="1" smtClean="0">
                  <a:solidFill>
                    <a:srgbClr val="724C26"/>
                  </a:solidFill>
                  <a:latin typeface="Arial" charset="0"/>
                  <a:ea typeface="ＭＳ Ｐゴシック" charset="0"/>
                  <a:cs typeface="Arial" charset="0"/>
                  <a:sym typeface="Symbol" charset="0"/>
                </a:rPr>
                <a:t>e’</a:t>
              </a:r>
            </a:p>
          </p:txBody>
        </p:sp>
      </p:grpSp>
      <p:grpSp>
        <p:nvGrpSpPr>
          <p:cNvPr id="262179" name="Group 35"/>
          <p:cNvGrpSpPr>
            <a:grpSpLocks/>
          </p:cNvGrpSpPr>
          <p:nvPr/>
        </p:nvGrpSpPr>
        <p:grpSpPr bwMode="auto">
          <a:xfrm>
            <a:off x="6156325" y="4943475"/>
            <a:ext cx="2601913" cy="1149350"/>
            <a:chOff x="3856" y="2784"/>
            <a:chExt cx="1671" cy="773"/>
          </a:xfrm>
        </p:grpSpPr>
        <p:grpSp>
          <p:nvGrpSpPr>
            <p:cNvPr id="262180" name="Group 36"/>
            <p:cNvGrpSpPr>
              <a:grpSpLocks/>
            </p:cNvGrpSpPr>
            <p:nvPr/>
          </p:nvGrpSpPr>
          <p:grpSpPr bwMode="auto">
            <a:xfrm>
              <a:off x="4120" y="2784"/>
              <a:ext cx="1128" cy="644"/>
              <a:chOff x="2784" y="3120"/>
              <a:chExt cx="1128" cy="644"/>
            </a:xfrm>
          </p:grpSpPr>
          <p:grpSp>
            <p:nvGrpSpPr>
              <p:cNvPr id="262181" name="Group 37"/>
              <p:cNvGrpSpPr>
                <a:grpSpLocks/>
              </p:cNvGrpSpPr>
              <p:nvPr/>
            </p:nvGrpSpPr>
            <p:grpSpPr bwMode="auto">
              <a:xfrm>
                <a:off x="2784" y="3408"/>
                <a:ext cx="648" cy="86"/>
                <a:chOff x="3024" y="3312"/>
                <a:chExt cx="864" cy="96"/>
              </a:xfrm>
            </p:grpSpPr>
            <p:sp>
              <p:nvSpPr>
                <p:cNvPr id="262182" name="Freeform 38"/>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83" name="Line 39"/>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sp>
            <p:nvSpPr>
              <p:cNvPr id="262184" name="Oval 40"/>
              <p:cNvSpPr>
                <a:spLocks noChangeArrowheads="1"/>
              </p:cNvSpPr>
              <p:nvPr/>
            </p:nvSpPr>
            <p:spPr bwMode="auto">
              <a:xfrm>
                <a:off x="3336" y="3494"/>
                <a:ext cx="240" cy="24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85" name="Oval 41"/>
              <p:cNvSpPr>
                <a:spLocks noChangeArrowheads="1"/>
              </p:cNvSpPr>
              <p:nvPr/>
            </p:nvSpPr>
            <p:spPr bwMode="auto">
              <a:xfrm>
                <a:off x="3432" y="3590"/>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86" name="Text Box 42"/>
              <p:cNvSpPr txBox="1">
                <a:spLocks noChangeArrowheads="1"/>
              </p:cNvSpPr>
              <p:nvPr/>
            </p:nvSpPr>
            <p:spPr bwMode="auto">
              <a:xfrm>
                <a:off x="3383" y="3599"/>
                <a:ext cx="16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000" smtClean="0">
                    <a:solidFill>
                      <a:srgbClr val="724C26"/>
                    </a:solidFill>
                    <a:latin typeface="Arial" charset="0"/>
                    <a:ea typeface="ＭＳ Ｐゴシック" charset="0"/>
                    <a:cs typeface="Arial" charset="0"/>
                  </a:rPr>
                  <a:t>Z</a:t>
                </a:r>
              </a:p>
            </p:txBody>
          </p:sp>
          <p:sp>
            <p:nvSpPr>
              <p:cNvPr id="262187" name="Line 43"/>
              <p:cNvSpPr>
                <a:spLocks noChangeShapeType="1"/>
              </p:cNvSpPr>
              <p:nvPr/>
            </p:nvSpPr>
            <p:spPr bwMode="auto">
              <a:xfrm flipV="1">
                <a:off x="3432" y="3120"/>
                <a:ext cx="480" cy="288"/>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88" name="Line 44"/>
              <p:cNvSpPr>
                <a:spLocks noChangeShapeType="1"/>
              </p:cNvSpPr>
              <p:nvPr/>
            </p:nvSpPr>
            <p:spPr bwMode="auto">
              <a:xfrm>
                <a:off x="3432" y="3408"/>
                <a:ext cx="480" cy="288"/>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sp>
          <p:nvSpPr>
            <p:cNvPr id="262189" name="Text Box 45"/>
            <p:cNvSpPr txBox="1">
              <a:spLocks noChangeArrowheads="1"/>
            </p:cNvSpPr>
            <p:nvPr/>
          </p:nvSpPr>
          <p:spPr bwMode="auto">
            <a:xfrm>
              <a:off x="3856" y="3352"/>
              <a:ext cx="1671"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1400" b="1" smtClean="0">
                  <a:solidFill>
                    <a:srgbClr val="724C26"/>
                  </a:solidFill>
                  <a:latin typeface="Symbol" charset="0"/>
                  <a:ea typeface="ＭＳ Ｐゴシック" charset="0"/>
                  <a:cs typeface="Arial" charset="0"/>
                </a:rPr>
                <a:t>g</a:t>
              </a:r>
              <a:r>
                <a:rPr lang="it-IT" sz="1400" b="1" smtClean="0">
                  <a:solidFill>
                    <a:srgbClr val="724C26"/>
                  </a:solidFill>
                  <a:latin typeface="Arial" charset="0"/>
                  <a:ea typeface="ＭＳ Ｐゴシック" charset="0"/>
                  <a:cs typeface="Arial" charset="0"/>
                </a:rPr>
                <a:t>  + campo Coul.  </a:t>
              </a:r>
              <a:r>
                <a:rPr lang="it-IT" sz="1400" b="1" smtClean="0">
                  <a:solidFill>
                    <a:srgbClr val="724C26"/>
                  </a:solidFill>
                  <a:latin typeface="Arial" charset="0"/>
                  <a:ea typeface="ＭＳ Ｐゴシック" charset="0"/>
                  <a:cs typeface="Arial" charset="0"/>
                  <a:sym typeface="Symbol" charset="0"/>
                </a:rPr>
                <a:t>    e</a:t>
              </a:r>
              <a:r>
                <a:rPr lang="it-IT" sz="1400" b="1" baseline="30000" smtClean="0">
                  <a:solidFill>
                    <a:srgbClr val="724C26"/>
                  </a:solidFill>
                  <a:latin typeface="Arial" charset="0"/>
                  <a:ea typeface="ＭＳ Ｐゴシック" charset="0"/>
                  <a:cs typeface="Arial" charset="0"/>
                  <a:sym typeface="Symbol" charset="0"/>
                </a:rPr>
                <a:t>+ </a:t>
              </a:r>
              <a:r>
                <a:rPr lang="it-IT" sz="1400" b="1" smtClean="0">
                  <a:solidFill>
                    <a:srgbClr val="724C26"/>
                  </a:solidFill>
                  <a:latin typeface="Arial" charset="0"/>
                  <a:ea typeface="ＭＳ Ｐゴシック" charset="0"/>
                  <a:cs typeface="Arial" charset="0"/>
                </a:rPr>
                <a:t>+</a:t>
              </a:r>
              <a:r>
                <a:rPr lang="it-IT" sz="1400" b="1" smtClean="0">
                  <a:solidFill>
                    <a:srgbClr val="724C26"/>
                  </a:solidFill>
                  <a:latin typeface="Arial" charset="0"/>
                  <a:ea typeface="ＭＳ Ｐゴシック" charset="0"/>
                  <a:cs typeface="Arial" charset="0"/>
                  <a:sym typeface="Symbol" charset="0"/>
                </a:rPr>
                <a:t> e</a:t>
              </a:r>
              <a:r>
                <a:rPr lang="it-IT" sz="1400" b="1" baseline="30000" smtClean="0">
                  <a:solidFill>
                    <a:srgbClr val="724C26"/>
                  </a:solidFill>
                  <a:latin typeface="Symbol" charset="0"/>
                  <a:ea typeface="ＭＳ Ｐゴシック" charset="0"/>
                  <a:cs typeface="Arial" charset="0"/>
                  <a:sym typeface="Symbol" charset="0"/>
                </a:rPr>
                <a:t>-</a:t>
              </a:r>
              <a:r>
                <a:rPr lang="it-IT" sz="1400" smtClean="0">
                  <a:solidFill>
                    <a:srgbClr val="724C26"/>
                  </a:solidFill>
                  <a:latin typeface="Arial" charset="0"/>
                  <a:ea typeface="ＭＳ Ｐゴシック" charset="0"/>
                  <a:cs typeface="Arial" charset="0"/>
                  <a:sym typeface="Symbol" charset="0"/>
                </a:rPr>
                <a:t> </a:t>
              </a:r>
              <a:r>
                <a:rPr lang="it-IT" sz="1400" smtClean="0">
                  <a:solidFill>
                    <a:srgbClr val="724C26"/>
                  </a:solidFill>
                  <a:latin typeface="Arial" charset="0"/>
                  <a:ea typeface="ＭＳ Ｐゴシック" charset="0"/>
                  <a:cs typeface="Arial" charset="0"/>
                </a:rPr>
                <a:t> </a:t>
              </a:r>
            </a:p>
          </p:txBody>
        </p:sp>
      </p:grpSp>
      <p:sp>
        <p:nvSpPr>
          <p:cNvPr id="262190" name="Line 46"/>
          <p:cNvSpPr>
            <a:spLocks noChangeShapeType="1"/>
          </p:cNvSpPr>
          <p:nvPr/>
        </p:nvSpPr>
        <p:spPr bwMode="auto">
          <a:xfrm>
            <a:off x="4284663" y="2635250"/>
            <a:ext cx="1655762" cy="1460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91" name="Line 47"/>
          <p:cNvSpPr>
            <a:spLocks noChangeShapeType="1"/>
          </p:cNvSpPr>
          <p:nvPr/>
        </p:nvSpPr>
        <p:spPr bwMode="auto">
          <a:xfrm>
            <a:off x="4211638" y="3644900"/>
            <a:ext cx="2016125" cy="431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92" name="Line 48"/>
          <p:cNvSpPr>
            <a:spLocks noChangeShapeType="1"/>
          </p:cNvSpPr>
          <p:nvPr/>
        </p:nvSpPr>
        <p:spPr bwMode="auto">
          <a:xfrm>
            <a:off x="4356100" y="4651375"/>
            <a:ext cx="1655763" cy="79216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62193" name="Rectangle 49"/>
          <p:cNvSpPr>
            <a:spLocks noChangeArrowheads="1"/>
          </p:cNvSpPr>
          <p:nvPr/>
        </p:nvSpPr>
        <p:spPr bwMode="auto">
          <a:xfrm>
            <a:off x="107950" y="1160463"/>
            <a:ext cx="8893175" cy="91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lnSpc>
                <a:spcPct val="75000"/>
              </a:lnSpc>
              <a:spcBef>
                <a:spcPct val="0"/>
              </a:spcBef>
              <a:spcAft>
                <a:spcPct val="0"/>
              </a:spcAft>
            </a:pPr>
            <a:r>
              <a:rPr lang="it-IT" smtClean="0">
                <a:solidFill>
                  <a:srgbClr val="C18345"/>
                </a:solidFill>
                <a:latin typeface="Garamond" charset="0"/>
                <a:ea typeface="ＭＳ Ｐゴシック" charset="0"/>
                <a:cs typeface="Arial" charset="0"/>
              </a:rPr>
              <a:t>In contrast to charged particles, which deposit energy continuously along their track, photon interactions are localized.</a:t>
            </a:r>
          </a:p>
          <a:p>
            <a:pPr defTabSz="914400" fontAlgn="base">
              <a:lnSpc>
                <a:spcPct val="75000"/>
              </a:lnSpc>
              <a:spcBef>
                <a:spcPct val="0"/>
              </a:spcBef>
              <a:spcAft>
                <a:spcPct val="0"/>
              </a:spcAft>
            </a:pPr>
            <a:r>
              <a:rPr lang="it-IT" smtClean="0">
                <a:solidFill>
                  <a:srgbClr val="C18345"/>
                </a:solidFill>
                <a:latin typeface="Garamond" charset="0"/>
                <a:ea typeface="ＭＳ Ｐゴシック" charset="0"/>
                <a:cs typeface="Arial" charset="0"/>
              </a:rPr>
              <a:t>In passing through a medium, photons will traverse a certain distance unaffected, until depositing energy either by 3 possible processes</a:t>
            </a:r>
          </a:p>
        </p:txBody>
      </p:sp>
      <p:sp>
        <p:nvSpPr>
          <p:cNvPr id="262194" name="Text Box 50"/>
          <p:cNvSpPr txBox="1">
            <a:spLocks noChangeArrowheads="1"/>
          </p:cNvSpPr>
          <p:nvPr/>
        </p:nvSpPr>
        <p:spPr bwMode="auto">
          <a:xfrm>
            <a:off x="87313" y="6338888"/>
            <a:ext cx="90566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0"/>
              </a:spcBef>
              <a:spcAft>
                <a:spcPct val="0"/>
              </a:spcAft>
            </a:pPr>
            <a:r>
              <a:rPr lang="it-IT" smtClean="0">
                <a:solidFill>
                  <a:srgbClr val="724C26"/>
                </a:solidFill>
                <a:latin typeface="Garamond" charset="0"/>
                <a:ea typeface="ＭＳ Ｐゴシック" charset="0"/>
                <a:cs typeface="Arial" charset="0"/>
              </a:rPr>
              <a:t>Un fascio di fotoni non perde energia attraverso la materia ma la sua intensità si attenua</a:t>
            </a:r>
          </a:p>
        </p:txBody>
      </p:sp>
    </p:spTree>
    <p:extLst>
      <p:ext uri="{BB962C8B-B14F-4D97-AF65-F5344CB8AC3E}">
        <p14:creationId xmlns:p14="http://schemas.microsoft.com/office/powerpoint/2010/main" val="397940530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80" name="Rectangle 4"/>
          <p:cNvSpPr>
            <a:spLocks noChangeArrowheads="1"/>
          </p:cNvSpPr>
          <p:nvPr/>
        </p:nvSpPr>
        <p:spPr bwMode="auto">
          <a:xfrm>
            <a:off x="468313" y="298450"/>
            <a:ext cx="49085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defTabSz="914400" fontAlgn="base">
              <a:spcBef>
                <a:spcPct val="0"/>
              </a:spcBef>
              <a:spcAft>
                <a:spcPct val="0"/>
              </a:spcAft>
            </a:pPr>
            <a:r>
              <a:rPr lang="it-IT" sz="4200" smtClean="0">
                <a:solidFill>
                  <a:srgbClr val="620000"/>
                </a:solidFill>
                <a:latin typeface="Garamond" charset="0"/>
                <a:ea typeface="ＭＳ Ｐゴシック" charset="0"/>
                <a:cs typeface="Arial" charset="0"/>
              </a:rPr>
              <a:t>Rivelazione di fotoni</a:t>
            </a:r>
          </a:p>
        </p:txBody>
      </p:sp>
      <p:grpSp>
        <p:nvGrpSpPr>
          <p:cNvPr id="408597" name="Group 21"/>
          <p:cNvGrpSpPr>
            <a:grpSpLocks/>
          </p:cNvGrpSpPr>
          <p:nvPr/>
        </p:nvGrpSpPr>
        <p:grpSpPr bwMode="auto">
          <a:xfrm>
            <a:off x="4284663" y="4941888"/>
            <a:ext cx="4606925" cy="647700"/>
            <a:chOff x="2790" y="3430"/>
            <a:chExt cx="2902" cy="408"/>
          </a:xfrm>
        </p:grpSpPr>
        <p:sp>
          <p:nvSpPr>
            <p:cNvPr id="408585" name="Text Box 9"/>
            <p:cNvSpPr txBox="1">
              <a:spLocks noChangeArrowheads="1"/>
            </p:cNvSpPr>
            <p:nvPr/>
          </p:nvSpPr>
          <p:spPr bwMode="auto">
            <a:xfrm>
              <a:off x="2790" y="3430"/>
              <a:ext cx="231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600" smtClean="0">
                  <a:solidFill>
                    <a:srgbClr val="724C26"/>
                  </a:solidFill>
                  <a:latin typeface="Garamond" charset="0"/>
                  <a:ea typeface="ＭＳ Ｐゴシック" charset="0"/>
                  <a:cs typeface="Arial" charset="0"/>
                </a:rPr>
                <a:t>Rivelatori </a:t>
              </a:r>
              <a:r>
                <a:rPr lang="en-US" sz="1600" smtClean="0">
                  <a:solidFill>
                    <a:srgbClr val="724C26"/>
                  </a:solidFill>
                  <a:latin typeface="Garamond" charset="0"/>
                  <a:ea typeface="ＭＳ Ｐゴシック" charset="0"/>
                  <a:cs typeface="Arial" charset="0"/>
                </a:rPr>
                <a:t>~</a:t>
              </a:r>
              <a:r>
                <a:rPr lang="it-IT" sz="1600" smtClean="0">
                  <a:solidFill>
                    <a:srgbClr val="724C26"/>
                  </a:solidFill>
                  <a:latin typeface="Garamond" charset="0"/>
                  <a:ea typeface="ＭＳ Ｐゴシック" charset="0"/>
                  <a:cs typeface="Arial" charset="0"/>
                </a:rPr>
                <a:t> 1 – 2 cm : </a:t>
              </a:r>
              <a:r>
                <a:rPr lang="it-IT" sz="1600" smtClean="0">
                  <a:solidFill>
                    <a:srgbClr val="724C26"/>
                  </a:solidFill>
                  <a:latin typeface="Symbol" charset="0"/>
                  <a:ea typeface="ＭＳ Ｐゴシック" charset="0"/>
                  <a:cs typeface="Arial" charset="0"/>
                </a:rPr>
                <a:t>g</a:t>
              </a:r>
              <a:r>
                <a:rPr lang="it-IT" sz="1600" smtClean="0">
                  <a:solidFill>
                    <a:srgbClr val="724C26"/>
                  </a:solidFill>
                  <a:latin typeface="Garamond" charset="0"/>
                  <a:ea typeface="ＭＳ Ｐゴシック" charset="0"/>
                  <a:cs typeface="Arial" charset="0"/>
                </a:rPr>
                <a:t> secondari sfuggono</a:t>
              </a:r>
            </a:p>
          </p:txBody>
        </p:sp>
        <p:sp>
          <p:nvSpPr>
            <p:cNvPr id="408586" name="Text Box 10"/>
            <p:cNvSpPr txBox="1">
              <a:spLocks noChangeArrowheads="1"/>
            </p:cNvSpPr>
            <p:nvPr/>
          </p:nvSpPr>
          <p:spPr bwMode="auto">
            <a:xfrm>
              <a:off x="2791" y="3626"/>
              <a:ext cx="290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600" smtClean="0">
                  <a:solidFill>
                    <a:srgbClr val="724C26"/>
                  </a:solidFill>
                  <a:latin typeface="Garamond" charset="0"/>
                  <a:ea typeface="ＭＳ Ｐゴシック" charset="0"/>
                  <a:cs typeface="Arial" charset="0"/>
                </a:rPr>
                <a:t>Rivelatori </a:t>
              </a:r>
              <a:r>
                <a:rPr lang="en-US" sz="1600" smtClean="0">
                  <a:solidFill>
                    <a:srgbClr val="724C26"/>
                  </a:solidFill>
                  <a:latin typeface="Garamond" charset="0"/>
                  <a:ea typeface="ＭＳ Ｐゴシック" charset="0"/>
                  <a:cs typeface="Arial" charset="0"/>
                </a:rPr>
                <a:t>~</a:t>
              </a:r>
              <a:r>
                <a:rPr lang="it-IT" sz="1600" smtClean="0">
                  <a:solidFill>
                    <a:srgbClr val="724C26"/>
                  </a:solidFill>
                  <a:latin typeface="Garamond" charset="0"/>
                  <a:ea typeface="ＭＳ Ｐゴシック" charset="0"/>
                  <a:cs typeface="Arial" charset="0"/>
                </a:rPr>
                <a:t> 10 cm : è possibile contenere tutti i processi</a:t>
              </a:r>
            </a:p>
          </p:txBody>
        </p:sp>
      </p:grpSp>
      <p:grpSp>
        <p:nvGrpSpPr>
          <p:cNvPr id="408603" name="Group 27"/>
          <p:cNvGrpSpPr>
            <a:grpSpLocks/>
          </p:cNvGrpSpPr>
          <p:nvPr/>
        </p:nvGrpSpPr>
        <p:grpSpPr bwMode="auto">
          <a:xfrm>
            <a:off x="250825" y="836613"/>
            <a:ext cx="8583613" cy="425450"/>
            <a:chOff x="240" y="739"/>
            <a:chExt cx="5407" cy="268"/>
          </a:xfrm>
        </p:grpSpPr>
        <p:sp>
          <p:nvSpPr>
            <p:cNvPr id="408587" name="Text Box 11"/>
            <p:cNvSpPr txBox="1">
              <a:spLocks noChangeArrowheads="1"/>
            </p:cNvSpPr>
            <p:nvPr/>
          </p:nvSpPr>
          <p:spPr bwMode="auto">
            <a:xfrm>
              <a:off x="240" y="757"/>
              <a:ext cx="132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Rivelatore di fotoni</a:t>
              </a:r>
            </a:p>
          </p:txBody>
        </p:sp>
        <p:sp>
          <p:nvSpPr>
            <p:cNvPr id="408588" name="Text Box 12"/>
            <p:cNvSpPr txBox="1">
              <a:spLocks noChangeArrowheads="1"/>
            </p:cNvSpPr>
            <p:nvPr/>
          </p:nvSpPr>
          <p:spPr bwMode="auto">
            <a:xfrm>
              <a:off x="2321" y="739"/>
              <a:ext cx="332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Convertire fotoni in elettroni e rivelare questi ultimi</a:t>
              </a:r>
            </a:p>
          </p:txBody>
        </p:sp>
        <p:sp>
          <p:nvSpPr>
            <p:cNvPr id="408589" name="AutoShape 13"/>
            <p:cNvSpPr>
              <a:spLocks noChangeArrowheads="1"/>
            </p:cNvSpPr>
            <p:nvPr/>
          </p:nvSpPr>
          <p:spPr bwMode="auto">
            <a:xfrm>
              <a:off x="1746" y="845"/>
              <a:ext cx="408" cy="91"/>
            </a:xfrm>
            <a:prstGeom prst="rightArrow">
              <a:avLst>
                <a:gd name="adj1" fmla="val 50000"/>
                <a:gd name="adj2" fmla="val 112088"/>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grpSp>
        <p:nvGrpSpPr>
          <p:cNvPr id="408602" name="Group 26"/>
          <p:cNvGrpSpPr>
            <a:grpSpLocks/>
          </p:cNvGrpSpPr>
          <p:nvPr/>
        </p:nvGrpSpPr>
        <p:grpSpPr bwMode="auto">
          <a:xfrm>
            <a:off x="479425" y="1412875"/>
            <a:ext cx="6180138" cy="1008063"/>
            <a:chOff x="204" y="1207"/>
            <a:chExt cx="3893" cy="635"/>
          </a:xfrm>
        </p:grpSpPr>
        <p:sp>
          <p:nvSpPr>
            <p:cNvPr id="408590" name="Text Box 14"/>
            <p:cNvSpPr txBox="1">
              <a:spLocks noChangeArrowheads="1"/>
            </p:cNvSpPr>
            <p:nvPr/>
          </p:nvSpPr>
          <p:spPr bwMode="auto">
            <a:xfrm>
              <a:off x="204" y="1207"/>
              <a:ext cx="258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E&lt; 100 KeV (eff. Fotoelettrico)</a:t>
              </a:r>
            </a:p>
          </p:txBody>
        </p:sp>
        <p:sp>
          <p:nvSpPr>
            <p:cNvPr id="408591" name="Text Box 15"/>
            <p:cNvSpPr txBox="1">
              <a:spLocks noChangeArrowheads="1"/>
            </p:cNvSpPr>
            <p:nvPr/>
          </p:nvSpPr>
          <p:spPr bwMode="auto">
            <a:xfrm>
              <a:off x="3001" y="1592"/>
              <a:ext cx="10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elettroni estratti</a:t>
              </a:r>
            </a:p>
          </p:txBody>
        </p:sp>
        <p:sp>
          <p:nvSpPr>
            <p:cNvPr id="408593" name="AutoShape 17"/>
            <p:cNvSpPr>
              <a:spLocks noChangeArrowheads="1"/>
            </p:cNvSpPr>
            <p:nvPr/>
          </p:nvSpPr>
          <p:spPr bwMode="auto">
            <a:xfrm>
              <a:off x="2290" y="1592"/>
              <a:ext cx="408" cy="181"/>
            </a:xfrm>
            <a:prstGeom prst="curvedRightArrow">
              <a:avLst>
                <a:gd name="adj1" fmla="val 20000"/>
                <a:gd name="adj2" fmla="val 40000"/>
                <a:gd name="adj3" fmla="val 75138"/>
              </a:avLst>
            </a:prstGeom>
            <a:solidFill>
              <a:srgbClr val="B082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grpSp>
        <p:nvGrpSpPr>
          <p:cNvPr id="408608" name="Group 32"/>
          <p:cNvGrpSpPr>
            <a:grpSpLocks/>
          </p:cNvGrpSpPr>
          <p:nvPr/>
        </p:nvGrpSpPr>
        <p:grpSpPr bwMode="auto">
          <a:xfrm>
            <a:off x="541338" y="4567238"/>
            <a:ext cx="2735262" cy="1525587"/>
            <a:chOff x="341" y="2877"/>
            <a:chExt cx="1723" cy="961"/>
          </a:xfrm>
        </p:grpSpPr>
        <p:sp>
          <p:nvSpPr>
            <p:cNvPr id="408581" name="Text Box 5"/>
            <p:cNvSpPr txBox="1">
              <a:spLocks noChangeArrowheads="1"/>
            </p:cNvSpPr>
            <p:nvPr/>
          </p:nvSpPr>
          <p:spPr bwMode="auto">
            <a:xfrm>
              <a:off x="554" y="2877"/>
              <a:ext cx="1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mtClean="0">
                  <a:solidFill>
                    <a:srgbClr val="724C26"/>
                  </a:solidFill>
                  <a:latin typeface="Garamond" charset="0"/>
                  <a:ea typeface="ＭＳ Ｐゴシック" charset="0"/>
                  <a:cs typeface="Arial" charset="0"/>
                </a:rPr>
                <a:t>E</a:t>
              </a:r>
              <a:r>
                <a:rPr lang="it-IT" baseline="-25000" smtClean="0">
                  <a:solidFill>
                    <a:srgbClr val="724C26"/>
                  </a:solidFill>
                  <a:latin typeface="Symbol" charset="0"/>
                  <a:ea typeface="ＭＳ Ｐゴシック" charset="0"/>
                  <a:cs typeface="Arial" charset="0"/>
                </a:rPr>
                <a:t>g </a:t>
              </a:r>
              <a:r>
                <a:rPr lang="en-US" smtClean="0">
                  <a:solidFill>
                    <a:srgbClr val="724C26"/>
                  </a:solidFill>
                  <a:latin typeface="Garamond" charset="0"/>
                  <a:ea typeface="ＭＳ Ｐゴシック" charset="0"/>
                  <a:cs typeface="Arial" charset="0"/>
                </a:rPr>
                <a:t>~ qualche MeV</a:t>
              </a:r>
            </a:p>
          </p:txBody>
        </p:sp>
        <p:sp>
          <p:nvSpPr>
            <p:cNvPr id="408582" name="Text Box 6"/>
            <p:cNvSpPr txBox="1">
              <a:spLocks noChangeArrowheads="1"/>
            </p:cNvSpPr>
            <p:nvPr/>
          </p:nvSpPr>
          <p:spPr bwMode="auto">
            <a:xfrm>
              <a:off x="612" y="3240"/>
              <a:ext cx="1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mtClean="0">
                  <a:solidFill>
                    <a:srgbClr val="724C26"/>
                  </a:solidFill>
                  <a:latin typeface="Garamond" charset="0"/>
                  <a:ea typeface="ＭＳ Ｐゴシック" charset="0"/>
                  <a:cs typeface="Arial" charset="0"/>
                </a:rPr>
                <a:t>T</a:t>
              </a:r>
              <a:r>
                <a:rPr lang="it-IT" baseline="-25000" smtClean="0">
                  <a:solidFill>
                    <a:srgbClr val="724C26"/>
                  </a:solidFill>
                  <a:latin typeface="Garamond" charset="0"/>
                  <a:ea typeface="ＭＳ Ｐゴシック" charset="0"/>
                  <a:cs typeface="Arial" charset="0"/>
                </a:rPr>
                <a:t>e</a:t>
              </a:r>
              <a:r>
                <a:rPr lang="en-US" smtClean="0">
                  <a:solidFill>
                    <a:srgbClr val="724C26"/>
                  </a:solidFill>
                  <a:latin typeface="Garamond" charset="0"/>
                  <a:ea typeface="ＭＳ Ｐゴシック" charset="0"/>
                  <a:cs typeface="Arial" charset="0"/>
                </a:rPr>
                <a:t>~ qualche MeV</a:t>
              </a:r>
            </a:p>
          </p:txBody>
        </p:sp>
        <p:sp>
          <p:nvSpPr>
            <p:cNvPr id="408583" name="Text Box 7"/>
            <p:cNvSpPr txBox="1">
              <a:spLocks noChangeArrowheads="1"/>
            </p:cNvSpPr>
            <p:nvPr/>
          </p:nvSpPr>
          <p:spPr bwMode="auto">
            <a:xfrm>
              <a:off x="341" y="3607"/>
              <a:ext cx="172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mtClean="0">
                  <a:solidFill>
                    <a:srgbClr val="724C26"/>
                  </a:solidFill>
                  <a:latin typeface="Garamond" charset="0"/>
                  <a:ea typeface="ＭＳ Ｐゴシック" charset="0"/>
                  <a:cs typeface="Arial" charset="0"/>
                </a:rPr>
                <a:t>Cammino </a:t>
              </a:r>
              <a:r>
                <a:rPr lang="en-US" smtClean="0">
                  <a:solidFill>
                    <a:srgbClr val="724C26"/>
                  </a:solidFill>
                  <a:latin typeface="Garamond" charset="0"/>
                  <a:ea typeface="ＭＳ Ｐゴシック" charset="0"/>
                  <a:cs typeface="Arial" charset="0"/>
                </a:rPr>
                <a:t>~ qualche mm</a:t>
              </a:r>
            </a:p>
          </p:txBody>
        </p:sp>
        <p:sp>
          <p:nvSpPr>
            <p:cNvPr id="408594" name="AutoShape 18"/>
            <p:cNvSpPr>
              <a:spLocks noChangeArrowheads="1"/>
            </p:cNvSpPr>
            <p:nvPr/>
          </p:nvSpPr>
          <p:spPr bwMode="auto">
            <a:xfrm>
              <a:off x="1111" y="3104"/>
              <a:ext cx="45" cy="136"/>
            </a:xfrm>
            <a:prstGeom prst="downArrow">
              <a:avLst>
                <a:gd name="adj1" fmla="val 50000"/>
                <a:gd name="adj2" fmla="val 75556"/>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8595" name="AutoShape 19"/>
            <p:cNvSpPr>
              <a:spLocks noChangeArrowheads="1"/>
            </p:cNvSpPr>
            <p:nvPr/>
          </p:nvSpPr>
          <p:spPr bwMode="auto">
            <a:xfrm>
              <a:off x="1090" y="3512"/>
              <a:ext cx="64" cy="140"/>
            </a:xfrm>
            <a:prstGeom prst="downArrow">
              <a:avLst>
                <a:gd name="adj1" fmla="val 50000"/>
                <a:gd name="adj2" fmla="val 54688"/>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sp>
        <p:nvSpPr>
          <p:cNvPr id="408598" name="AutoShape 22"/>
          <p:cNvSpPr>
            <a:spLocks noChangeArrowheads="1"/>
          </p:cNvSpPr>
          <p:nvPr/>
        </p:nvSpPr>
        <p:spPr bwMode="auto">
          <a:xfrm>
            <a:off x="3348038" y="5013325"/>
            <a:ext cx="503237" cy="431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nvGrpSpPr>
          <p:cNvPr id="408607" name="Group 31"/>
          <p:cNvGrpSpPr>
            <a:grpSpLocks/>
          </p:cNvGrpSpPr>
          <p:nvPr/>
        </p:nvGrpSpPr>
        <p:grpSpPr bwMode="auto">
          <a:xfrm>
            <a:off x="484188" y="2565400"/>
            <a:ext cx="6561137" cy="1008063"/>
            <a:chOff x="305" y="1525"/>
            <a:chExt cx="4133" cy="635"/>
          </a:xfrm>
        </p:grpSpPr>
        <p:sp>
          <p:nvSpPr>
            <p:cNvPr id="408599" name="Text Box 23"/>
            <p:cNvSpPr txBox="1">
              <a:spLocks noChangeArrowheads="1"/>
            </p:cNvSpPr>
            <p:nvPr/>
          </p:nvSpPr>
          <p:spPr bwMode="auto">
            <a:xfrm>
              <a:off x="305" y="1525"/>
              <a:ext cx="258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E = 100 KeV – 2 MeV (eff. Compton)</a:t>
              </a:r>
            </a:p>
          </p:txBody>
        </p:sp>
        <p:sp>
          <p:nvSpPr>
            <p:cNvPr id="408600" name="Text Box 24"/>
            <p:cNvSpPr txBox="1">
              <a:spLocks noChangeArrowheads="1"/>
            </p:cNvSpPr>
            <p:nvPr/>
          </p:nvSpPr>
          <p:spPr bwMode="auto">
            <a:xfrm>
              <a:off x="3102" y="1910"/>
              <a:ext cx="1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Elettrone di rinculo</a:t>
              </a:r>
            </a:p>
          </p:txBody>
        </p:sp>
        <p:sp>
          <p:nvSpPr>
            <p:cNvPr id="408601" name="AutoShape 25"/>
            <p:cNvSpPr>
              <a:spLocks noChangeArrowheads="1"/>
            </p:cNvSpPr>
            <p:nvPr/>
          </p:nvSpPr>
          <p:spPr bwMode="auto">
            <a:xfrm>
              <a:off x="2391" y="1910"/>
              <a:ext cx="408" cy="181"/>
            </a:xfrm>
            <a:prstGeom prst="curvedRightArrow">
              <a:avLst>
                <a:gd name="adj1" fmla="val 20000"/>
                <a:gd name="adj2" fmla="val 40000"/>
                <a:gd name="adj3" fmla="val 75138"/>
              </a:avLst>
            </a:prstGeom>
            <a:solidFill>
              <a:srgbClr val="B082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grpSp>
        <p:nvGrpSpPr>
          <p:cNvPr id="408609" name="Group 33"/>
          <p:cNvGrpSpPr>
            <a:grpSpLocks/>
          </p:cNvGrpSpPr>
          <p:nvPr/>
        </p:nvGrpSpPr>
        <p:grpSpPr bwMode="auto">
          <a:xfrm>
            <a:off x="479425" y="3716338"/>
            <a:ext cx="6689725" cy="792162"/>
            <a:chOff x="302" y="2205"/>
            <a:chExt cx="4214" cy="499"/>
          </a:xfrm>
        </p:grpSpPr>
        <p:sp>
          <p:nvSpPr>
            <p:cNvPr id="408604" name="Text Box 28"/>
            <p:cNvSpPr txBox="1">
              <a:spLocks noChangeArrowheads="1"/>
            </p:cNvSpPr>
            <p:nvPr/>
          </p:nvSpPr>
          <p:spPr bwMode="auto">
            <a:xfrm>
              <a:off x="302" y="2205"/>
              <a:ext cx="258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E&gt; 2 MeV (coppie)</a:t>
              </a:r>
            </a:p>
          </p:txBody>
        </p:sp>
        <p:sp>
          <p:nvSpPr>
            <p:cNvPr id="408605" name="Text Box 29"/>
            <p:cNvSpPr txBox="1">
              <a:spLocks noChangeArrowheads="1"/>
            </p:cNvSpPr>
            <p:nvPr/>
          </p:nvSpPr>
          <p:spPr bwMode="auto">
            <a:xfrm>
              <a:off x="3099" y="2454"/>
              <a:ext cx="141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000" smtClean="0">
                  <a:solidFill>
                    <a:srgbClr val="724C26"/>
                  </a:solidFill>
                  <a:latin typeface="Garamond" charset="0"/>
                  <a:ea typeface="ＭＳ Ｐゴシック" charset="0"/>
                  <a:cs typeface="Arial" charset="0"/>
                </a:rPr>
                <a:t>Rivelazione di sciami</a:t>
              </a:r>
            </a:p>
          </p:txBody>
        </p:sp>
        <p:sp>
          <p:nvSpPr>
            <p:cNvPr id="408606" name="AutoShape 30"/>
            <p:cNvSpPr>
              <a:spLocks noChangeArrowheads="1"/>
            </p:cNvSpPr>
            <p:nvPr/>
          </p:nvSpPr>
          <p:spPr bwMode="auto">
            <a:xfrm>
              <a:off x="2388" y="2454"/>
              <a:ext cx="408" cy="181"/>
            </a:xfrm>
            <a:prstGeom prst="curvedRightArrow">
              <a:avLst>
                <a:gd name="adj1" fmla="val 20000"/>
                <a:gd name="adj2" fmla="val 40000"/>
                <a:gd name="adj3" fmla="val 75138"/>
              </a:avLst>
            </a:prstGeom>
            <a:solidFill>
              <a:srgbClr val="B082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sp>
        <p:nvSpPr>
          <p:cNvPr id="408610" name="Text Box 34"/>
          <p:cNvSpPr txBox="1">
            <a:spLocks noChangeArrowheads="1"/>
          </p:cNvSpPr>
          <p:nvPr/>
        </p:nvSpPr>
        <p:spPr bwMode="auto">
          <a:xfrm>
            <a:off x="6127750" y="5691188"/>
            <a:ext cx="2908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mtClean="0">
                <a:solidFill>
                  <a:srgbClr val="724C26"/>
                </a:solidFill>
                <a:latin typeface="Garamond" charset="0"/>
                <a:ea typeface="ＭＳ Ｐゴシック" charset="0"/>
                <a:cs typeface="Arial" charset="0"/>
              </a:rPr>
              <a:t>Scelta del materiale assorbitore</a:t>
            </a:r>
          </a:p>
        </p:txBody>
      </p:sp>
      <p:sp>
        <p:nvSpPr>
          <p:cNvPr id="408611" name="AutoShape 35"/>
          <p:cNvSpPr>
            <a:spLocks noChangeArrowheads="1"/>
          </p:cNvSpPr>
          <p:nvPr/>
        </p:nvSpPr>
        <p:spPr bwMode="auto">
          <a:xfrm>
            <a:off x="5618163" y="5851525"/>
            <a:ext cx="504825" cy="73025"/>
          </a:xfrm>
          <a:prstGeom prst="rightArrow">
            <a:avLst>
              <a:gd name="adj1" fmla="val 50000"/>
              <a:gd name="adj2" fmla="val 172826"/>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Tree>
    <p:extLst>
      <p:ext uri="{BB962C8B-B14F-4D97-AF65-F5344CB8AC3E}">
        <p14:creationId xmlns:p14="http://schemas.microsoft.com/office/powerpoint/2010/main" val="33059095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a:xfrm>
            <a:off x="468313" y="298450"/>
            <a:ext cx="4908550" cy="609600"/>
          </a:xfrm>
          <a:noFill/>
          <a:ln/>
        </p:spPr>
        <p:txBody>
          <a:bodyPr anchor="ctr"/>
          <a:lstStyle/>
          <a:p>
            <a:r>
              <a:rPr lang="it-IT"/>
              <a:t>Rivelazione di fotoni</a:t>
            </a:r>
          </a:p>
        </p:txBody>
      </p:sp>
      <p:pic>
        <p:nvPicPr>
          <p:cNvPr id="407555" name="Picture 3" descr="gammaloss"/>
          <p:cNvPicPr>
            <a:picLocks noChangeAspect="1" noChangeArrowheads="1"/>
          </p:cNvPicPr>
          <p:nvPr/>
        </p:nvPicPr>
        <p:blipFill>
          <a:blip r:embed="rId2">
            <a:extLst>
              <a:ext uri="{28A0092B-C50C-407E-A947-70E740481C1C}">
                <a14:useLocalDpi xmlns:a14="http://schemas.microsoft.com/office/drawing/2010/main" val="0"/>
              </a:ext>
            </a:extLst>
          </a:blip>
          <a:srcRect t="47240"/>
          <a:stretch>
            <a:fillRect/>
          </a:stretch>
        </p:blipFill>
        <p:spPr bwMode="auto">
          <a:xfrm>
            <a:off x="76200" y="1819275"/>
            <a:ext cx="38100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07556" name="Text Box 4"/>
          <p:cNvSpPr txBox="1">
            <a:spLocks noChangeArrowheads="1"/>
          </p:cNvSpPr>
          <p:nvPr/>
        </p:nvSpPr>
        <p:spPr bwMode="auto">
          <a:xfrm>
            <a:off x="34925" y="908050"/>
            <a:ext cx="8159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a:latin typeface="Times New Roman" charset="0"/>
              </a:rPr>
              <a:t>Per poter essere rivelato un </a:t>
            </a:r>
            <a:r>
              <a:rPr lang="it-IT">
                <a:solidFill>
                  <a:srgbClr val="CC0000"/>
                </a:solidFill>
                <a:latin typeface="Times New Roman" charset="0"/>
              </a:rPr>
              <a:t>fotone</a:t>
            </a:r>
            <a:r>
              <a:rPr lang="it-IT">
                <a:latin typeface="Times New Roman" charset="0"/>
              </a:rPr>
              <a:t> deve </a:t>
            </a:r>
            <a:r>
              <a:rPr lang="it-IT">
                <a:solidFill>
                  <a:srgbClr val="CC0000"/>
                </a:solidFill>
                <a:latin typeface="Times New Roman" charset="0"/>
              </a:rPr>
              <a:t>creare o cedere</a:t>
            </a:r>
            <a:r>
              <a:rPr lang="it-IT">
                <a:latin typeface="Times New Roman" charset="0"/>
              </a:rPr>
              <a:t> energia ad una </a:t>
            </a:r>
            <a:r>
              <a:rPr lang="it-IT">
                <a:solidFill>
                  <a:srgbClr val="CC0000"/>
                </a:solidFill>
                <a:latin typeface="Times New Roman" charset="0"/>
              </a:rPr>
              <a:t>particella carica</a:t>
            </a:r>
          </a:p>
        </p:txBody>
      </p:sp>
      <p:sp>
        <p:nvSpPr>
          <p:cNvPr id="407557" name="Text Box 5"/>
          <p:cNvSpPr txBox="1">
            <a:spLocks noChangeArrowheads="1"/>
          </p:cNvSpPr>
          <p:nvPr/>
        </p:nvSpPr>
        <p:spPr bwMode="auto">
          <a:xfrm>
            <a:off x="6067425" y="1747838"/>
            <a:ext cx="2484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b="1">
                <a:latin typeface="Symbol" charset="0"/>
              </a:rPr>
              <a:t>g</a:t>
            </a:r>
            <a:r>
              <a:rPr lang="it-IT" sz="1400" b="1"/>
              <a:t>  + atomo    </a:t>
            </a:r>
            <a:r>
              <a:rPr lang="it-IT" sz="1400" b="1">
                <a:sym typeface="Symbol" charset="0"/>
              </a:rPr>
              <a:t>    ione</a:t>
            </a:r>
            <a:r>
              <a:rPr lang="it-IT" sz="1400" b="1" baseline="30000">
                <a:sym typeface="Symbol" charset="0"/>
              </a:rPr>
              <a:t>+ </a:t>
            </a:r>
            <a:r>
              <a:rPr lang="it-IT" sz="1400" b="1"/>
              <a:t>+</a:t>
            </a:r>
            <a:r>
              <a:rPr lang="it-IT" sz="1400" b="1">
                <a:sym typeface="Symbol" charset="0"/>
              </a:rPr>
              <a:t> e</a:t>
            </a:r>
            <a:r>
              <a:rPr lang="it-IT" sz="1400" b="1" baseline="30000">
                <a:latin typeface="Symbol" charset="0"/>
                <a:sym typeface="Symbol" charset="0"/>
              </a:rPr>
              <a:t>-</a:t>
            </a:r>
            <a:r>
              <a:rPr lang="it-IT" sz="1400">
                <a:sym typeface="Symbol" charset="0"/>
              </a:rPr>
              <a:t> </a:t>
            </a:r>
            <a:r>
              <a:rPr lang="it-IT" sz="1400"/>
              <a:t> </a:t>
            </a:r>
          </a:p>
        </p:txBody>
      </p:sp>
      <p:grpSp>
        <p:nvGrpSpPr>
          <p:cNvPr id="407558" name="Group 6"/>
          <p:cNvGrpSpPr>
            <a:grpSpLocks/>
          </p:cNvGrpSpPr>
          <p:nvPr/>
        </p:nvGrpSpPr>
        <p:grpSpPr bwMode="auto">
          <a:xfrm>
            <a:off x="5537200" y="981075"/>
            <a:ext cx="3149600" cy="842963"/>
            <a:chOff x="2688" y="1200"/>
            <a:chExt cx="1984" cy="531"/>
          </a:xfrm>
        </p:grpSpPr>
        <p:grpSp>
          <p:nvGrpSpPr>
            <p:cNvPr id="407559" name="Group 7"/>
            <p:cNvGrpSpPr>
              <a:grpSpLocks/>
            </p:cNvGrpSpPr>
            <p:nvPr/>
          </p:nvGrpSpPr>
          <p:grpSpPr bwMode="auto">
            <a:xfrm>
              <a:off x="3360" y="1481"/>
              <a:ext cx="240" cy="250"/>
              <a:chOff x="3360" y="1680"/>
              <a:chExt cx="240" cy="250"/>
            </a:xfrm>
          </p:grpSpPr>
          <p:sp>
            <p:nvSpPr>
              <p:cNvPr id="407560" name="Oval 8"/>
              <p:cNvSpPr>
                <a:spLocks noChangeArrowheads="1"/>
              </p:cNvSpPr>
              <p:nvPr/>
            </p:nvSpPr>
            <p:spPr bwMode="auto">
              <a:xfrm>
                <a:off x="3360" y="1680"/>
                <a:ext cx="240" cy="24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61" name="Oval 9"/>
              <p:cNvSpPr>
                <a:spLocks noChangeArrowheads="1"/>
              </p:cNvSpPr>
              <p:nvPr/>
            </p:nvSpPr>
            <p:spPr bwMode="auto">
              <a:xfrm>
                <a:off x="3456" y="1776"/>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62" name="Text Box 10"/>
              <p:cNvSpPr txBox="1">
                <a:spLocks noChangeArrowheads="1"/>
              </p:cNvSpPr>
              <p:nvPr/>
            </p:nvSpPr>
            <p:spPr bwMode="auto">
              <a:xfrm>
                <a:off x="3408" y="1776"/>
                <a:ext cx="16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000"/>
                  <a:t>X</a:t>
                </a:r>
              </a:p>
            </p:txBody>
          </p:sp>
        </p:grpSp>
        <p:grpSp>
          <p:nvGrpSpPr>
            <p:cNvPr id="407563" name="Group 11"/>
            <p:cNvGrpSpPr>
              <a:grpSpLocks/>
            </p:cNvGrpSpPr>
            <p:nvPr/>
          </p:nvGrpSpPr>
          <p:grpSpPr bwMode="auto">
            <a:xfrm>
              <a:off x="2688" y="1584"/>
              <a:ext cx="648" cy="86"/>
              <a:chOff x="3024" y="3312"/>
              <a:chExt cx="864" cy="96"/>
            </a:xfrm>
          </p:grpSpPr>
          <p:sp>
            <p:nvSpPr>
              <p:cNvPr id="407564" name="Freeform 12"/>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65" name="Line 13"/>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grpSp>
        <p:grpSp>
          <p:nvGrpSpPr>
            <p:cNvPr id="407566" name="Group 14"/>
            <p:cNvGrpSpPr>
              <a:grpSpLocks/>
            </p:cNvGrpSpPr>
            <p:nvPr/>
          </p:nvGrpSpPr>
          <p:grpSpPr bwMode="auto">
            <a:xfrm>
              <a:off x="4080" y="1481"/>
              <a:ext cx="248" cy="250"/>
              <a:chOff x="3360" y="1680"/>
              <a:chExt cx="248" cy="250"/>
            </a:xfrm>
          </p:grpSpPr>
          <p:sp>
            <p:nvSpPr>
              <p:cNvPr id="407567" name="Oval 15"/>
              <p:cNvSpPr>
                <a:spLocks noChangeArrowheads="1"/>
              </p:cNvSpPr>
              <p:nvPr/>
            </p:nvSpPr>
            <p:spPr bwMode="auto">
              <a:xfrm>
                <a:off x="3360" y="1680"/>
                <a:ext cx="240" cy="24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68" name="Oval 16"/>
              <p:cNvSpPr>
                <a:spLocks noChangeArrowheads="1"/>
              </p:cNvSpPr>
              <p:nvPr/>
            </p:nvSpPr>
            <p:spPr bwMode="auto">
              <a:xfrm>
                <a:off x="3456" y="1776"/>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69" name="Text Box 17"/>
              <p:cNvSpPr txBox="1">
                <a:spLocks noChangeArrowheads="1"/>
              </p:cNvSpPr>
              <p:nvPr/>
            </p:nvSpPr>
            <p:spPr bwMode="auto">
              <a:xfrm>
                <a:off x="3408" y="1776"/>
                <a:ext cx="20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000"/>
                  <a:t>X</a:t>
                </a:r>
                <a:r>
                  <a:rPr lang="it-IT" sz="1000" baseline="30000">
                    <a:latin typeface="Symbol" charset="0"/>
                  </a:rPr>
                  <a:t>-</a:t>
                </a:r>
                <a:endParaRPr lang="it-IT" sz="1000"/>
              </a:p>
            </p:txBody>
          </p:sp>
        </p:grpSp>
        <p:sp>
          <p:nvSpPr>
            <p:cNvPr id="407570" name="Line 18"/>
            <p:cNvSpPr>
              <a:spLocks noChangeShapeType="1"/>
            </p:cNvSpPr>
            <p:nvPr/>
          </p:nvSpPr>
          <p:spPr bwMode="auto">
            <a:xfrm flipV="1">
              <a:off x="4320" y="1289"/>
              <a:ext cx="144" cy="192"/>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71" name="Text Box 19"/>
            <p:cNvSpPr txBox="1">
              <a:spLocks noChangeArrowheads="1"/>
            </p:cNvSpPr>
            <p:nvPr/>
          </p:nvSpPr>
          <p:spPr bwMode="auto">
            <a:xfrm>
              <a:off x="4454" y="1200"/>
              <a:ext cx="21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a:t>e</a:t>
              </a:r>
              <a:r>
                <a:rPr lang="it-IT" sz="1400" baseline="30000">
                  <a:latin typeface="Symbol" charset="0"/>
                </a:rPr>
                <a:t>-</a:t>
              </a:r>
              <a:endParaRPr lang="it-IT" sz="1400"/>
            </a:p>
          </p:txBody>
        </p:sp>
      </p:grpSp>
      <p:sp>
        <p:nvSpPr>
          <p:cNvPr id="407572" name="Text Box 20"/>
          <p:cNvSpPr txBox="1">
            <a:spLocks noChangeArrowheads="1"/>
          </p:cNvSpPr>
          <p:nvPr/>
        </p:nvSpPr>
        <p:spPr bwMode="auto">
          <a:xfrm>
            <a:off x="3881438" y="2276475"/>
            <a:ext cx="37147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1600">
                <a:latin typeface="Garamond" charset="0"/>
              </a:rPr>
              <a:t>Vengono estratti principalmente elettroni delle shell K</a:t>
            </a:r>
          </a:p>
        </p:txBody>
      </p:sp>
      <p:sp>
        <p:nvSpPr>
          <p:cNvPr id="407573" name="Text Box 21"/>
          <p:cNvSpPr txBox="1">
            <a:spLocks noChangeArrowheads="1"/>
          </p:cNvSpPr>
          <p:nvPr/>
        </p:nvSpPr>
        <p:spPr bwMode="auto">
          <a:xfrm>
            <a:off x="7380288" y="2205038"/>
            <a:ext cx="1549400" cy="376237"/>
          </a:xfrm>
          <a:prstGeom prst="rect">
            <a:avLst/>
          </a:prstGeom>
          <a:solidFill>
            <a:srgbClr val="FFFFCC"/>
          </a:solidFill>
          <a:ln w="9525">
            <a:solidFill>
              <a:schemeClr val="accent2"/>
            </a:solidFill>
            <a:miter lim="800000"/>
            <a:headEnd/>
            <a:tailEnd/>
          </a:ln>
          <a:effectLst>
            <a:outerShdw blurRad="63500" dist="107763" dir="2700000" algn="ctr" rotWithShape="0">
              <a:schemeClr val="bg2">
                <a:alpha val="74998"/>
              </a:schemeClr>
            </a:outerShdw>
          </a:effectLst>
        </p:spPr>
        <p:txBody>
          <a:bodyPr>
            <a:spAutoFit/>
          </a:bodyPr>
          <a:lstStyle/>
          <a:p>
            <a:r>
              <a:rPr lang="it-IT">
                <a:latin typeface="Symbol" charset="0"/>
              </a:rPr>
              <a:t>s</a:t>
            </a:r>
            <a:r>
              <a:rPr lang="it-IT" baseline="-25000"/>
              <a:t>foto </a:t>
            </a:r>
            <a:r>
              <a:rPr lang="it-IT">
                <a:sym typeface="Symbol" charset="0"/>
              </a:rPr>
              <a:t></a:t>
            </a:r>
            <a:r>
              <a:rPr lang="it-IT"/>
              <a:t> Z</a:t>
            </a:r>
            <a:r>
              <a:rPr lang="it-IT" baseline="30000"/>
              <a:t>5</a:t>
            </a:r>
            <a:r>
              <a:rPr lang="it-IT"/>
              <a:t>/ E</a:t>
            </a:r>
            <a:r>
              <a:rPr lang="it-IT" baseline="30000"/>
              <a:t>3</a:t>
            </a:r>
            <a:r>
              <a:rPr lang="it-IT" baseline="-25000">
                <a:latin typeface="Symbol" charset="0"/>
              </a:rPr>
              <a:t>g</a:t>
            </a:r>
            <a:endParaRPr lang="it-IT" baseline="30000"/>
          </a:p>
        </p:txBody>
      </p:sp>
      <p:sp>
        <p:nvSpPr>
          <p:cNvPr id="407574" name="Text Box 22"/>
          <p:cNvSpPr txBox="1">
            <a:spLocks noChangeArrowheads="1"/>
          </p:cNvSpPr>
          <p:nvPr/>
        </p:nvSpPr>
        <p:spPr bwMode="auto">
          <a:xfrm>
            <a:off x="685800" y="3876675"/>
            <a:ext cx="685800" cy="1682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50000"/>
              </a:lnSpc>
              <a:spcBef>
                <a:spcPct val="50000"/>
              </a:spcBef>
            </a:pPr>
            <a:r>
              <a:rPr lang="it-IT" sz="1000">
                <a:latin typeface="Symbol" charset="0"/>
              </a:rPr>
              <a:t>s </a:t>
            </a:r>
            <a:r>
              <a:rPr lang="it-IT" sz="1200" baseline="-25000">
                <a:latin typeface="Times New Roman" charset="0"/>
              </a:rPr>
              <a:t>compton</a:t>
            </a:r>
            <a:endParaRPr lang="it-IT" sz="800" baseline="-25000">
              <a:latin typeface="Times New Roman" charset="0"/>
            </a:endParaRPr>
          </a:p>
        </p:txBody>
      </p:sp>
      <p:sp>
        <p:nvSpPr>
          <p:cNvPr id="407575" name="Line 23"/>
          <p:cNvSpPr>
            <a:spLocks noChangeShapeType="1"/>
          </p:cNvSpPr>
          <p:nvPr/>
        </p:nvSpPr>
        <p:spPr bwMode="auto">
          <a:xfrm flipV="1">
            <a:off x="1371600" y="1682750"/>
            <a:ext cx="2479675" cy="746125"/>
          </a:xfrm>
          <a:prstGeom prst="line">
            <a:avLst/>
          </a:prstGeom>
          <a:noFill/>
          <a:ln w="9525">
            <a:solidFill>
              <a:srgbClr val="B08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76" name="Line 24"/>
          <p:cNvSpPr>
            <a:spLocks noChangeShapeType="1"/>
          </p:cNvSpPr>
          <p:nvPr/>
        </p:nvSpPr>
        <p:spPr bwMode="auto">
          <a:xfrm flipV="1">
            <a:off x="1828800" y="3267075"/>
            <a:ext cx="2057400" cy="609600"/>
          </a:xfrm>
          <a:prstGeom prst="line">
            <a:avLst/>
          </a:prstGeom>
          <a:noFill/>
          <a:ln w="9525">
            <a:solidFill>
              <a:srgbClr val="B08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grpSp>
        <p:nvGrpSpPr>
          <p:cNvPr id="407577" name="Group 25"/>
          <p:cNvGrpSpPr>
            <a:grpSpLocks/>
          </p:cNvGrpSpPr>
          <p:nvPr/>
        </p:nvGrpSpPr>
        <p:grpSpPr bwMode="auto">
          <a:xfrm>
            <a:off x="6032500" y="4364038"/>
            <a:ext cx="1790700" cy="1006475"/>
            <a:chOff x="2784" y="3120"/>
            <a:chExt cx="1128" cy="634"/>
          </a:xfrm>
        </p:grpSpPr>
        <p:grpSp>
          <p:nvGrpSpPr>
            <p:cNvPr id="407578" name="Group 26"/>
            <p:cNvGrpSpPr>
              <a:grpSpLocks/>
            </p:cNvGrpSpPr>
            <p:nvPr/>
          </p:nvGrpSpPr>
          <p:grpSpPr bwMode="auto">
            <a:xfrm>
              <a:off x="2784" y="3408"/>
              <a:ext cx="648" cy="86"/>
              <a:chOff x="3024" y="3312"/>
              <a:chExt cx="864" cy="96"/>
            </a:xfrm>
          </p:grpSpPr>
          <p:sp>
            <p:nvSpPr>
              <p:cNvPr id="407579" name="Freeform 27"/>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80" name="Line 28"/>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grpSp>
        <p:sp>
          <p:nvSpPr>
            <p:cNvPr id="407581" name="Oval 29"/>
            <p:cNvSpPr>
              <a:spLocks noChangeArrowheads="1"/>
            </p:cNvSpPr>
            <p:nvPr/>
          </p:nvSpPr>
          <p:spPr bwMode="auto">
            <a:xfrm>
              <a:off x="3336" y="3494"/>
              <a:ext cx="240" cy="24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82" name="Oval 30"/>
            <p:cNvSpPr>
              <a:spLocks noChangeArrowheads="1"/>
            </p:cNvSpPr>
            <p:nvPr/>
          </p:nvSpPr>
          <p:spPr bwMode="auto">
            <a:xfrm>
              <a:off x="3432" y="3590"/>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83" name="Text Box 31"/>
            <p:cNvSpPr txBox="1">
              <a:spLocks noChangeArrowheads="1"/>
            </p:cNvSpPr>
            <p:nvPr/>
          </p:nvSpPr>
          <p:spPr bwMode="auto">
            <a:xfrm>
              <a:off x="3384" y="3600"/>
              <a:ext cx="16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000"/>
                <a:t>Z</a:t>
              </a:r>
            </a:p>
          </p:txBody>
        </p:sp>
        <p:sp>
          <p:nvSpPr>
            <p:cNvPr id="407584" name="Line 32"/>
            <p:cNvSpPr>
              <a:spLocks noChangeShapeType="1"/>
            </p:cNvSpPr>
            <p:nvPr/>
          </p:nvSpPr>
          <p:spPr bwMode="auto">
            <a:xfrm flipV="1">
              <a:off x="3432" y="3120"/>
              <a:ext cx="480" cy="288"/>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85" name="Line 33"/>
            <p:cNvSpPr>
              <a:spLocks noChangeShapeType="1"/>
            </p:cNvSpPr>
            <p:nvPr/>
          </p:nvSpPr>
          <p:spPr bwMode="auto">
            <a:xfrm>
              <a:off x="3432" y="3408"/>
              <a:ext cx="480" cy="288"/>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grpSp>
      <p:sp>
        <p:nvSpPr>
          <p:cNvPr id="407586" name="Line 34"/>
          <p:cNvSpPr>
            <a:spLocks noChangeShapeType="1"/>
          </p:cNvSpPr>
          <p:nvPr/>
        </p:nvSpPr>
        <p:spPr bwMode="auto">
          <a:xfrm flipH="1" flipV="1">
            <a:off x="3124200" y="3876675"/>
            <a:ext cx="762000" cy="762000"/>
          </a:xfrm>
          <a:prstGeom prst="line">
            <a:avLst/>
          </a:prstGeom>
          <a:noFill/>
          <a:ln w="9525">
            <a:solidFill>
              <a:srgbClr val="B08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87" name="Text Box 35"/>
          <p:cNvSpPr txBox="1">
            <a:spLocks noChangeArrowheads="1"/>
          </p:cNvSpPr>
          <p:nvPr/>
        </p:nvSpPr>
        <p:spPr bwMode="auto">
          <a:xfrm>
            <a:off x="6383338" y="5313363"/>
            <a:ext cx="26527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1600">
                <a:latin typeface="Symbol" charset="0"/>
              </a:rPr>
              <a:t>g</a:t>
            </a:r>
            <a:r>
              <a:rPr lang="it-IT" sz="1600">
                <a:latin typeface="Garamond" charset="0"/>
              </a:rPr>
              <a:t>  + campo Coul.  </a:t>
            </a:r>
            <a:r>
              <a:rPr lang="it-IT" sz="1600">
                <a:latin typeface="Garamond" charset="0"/>
                <a:sym typeface="Symbol" charset="0"/>
              </a:rPr>
              <a:t>    e</a:t>
            </a:r>
            <a:r>
              <a:rPr lang="it-IT" sz="1600" baseline="30000">
                <a:latin typeface="Garamond" charset="0"/>
                <a:sym typeface="Symbol" charset="0"/>
              </a:rPr>
              <a:t>+ </a:t>
            </a:r>
            <a:r>
              <a:rPr lang="it-IT" sz="1600">
                <a:latin typeface="Garamond" charset="0"/>
              </a:rPr>
              <a:t>+</a:t>
            </a:r>
            <a:r>
              <a:rPr lang="it-IT" sz="1600">
                <a:latin typeface="Garamond" charset="0"/>
                <a:sym typeface="Symbol" charset="0"/>
              </a:rPr>
              <a:t> e</a:t>
            </a:r>
            <a:r>
              <a:rPr lang="it-IT" sz="1600" baseline="30000">
                <a:latin typeface="Garamond" charset="0"/>
                <a:sym typeface="Symbol" charset="0"/>
              </a:rPr>
              <a:t>-</a:t>
            </a:r>
            <a:r>
              <a:rPr lang="it-IT" sz="1600">
                <a:latin typeface="Garamond" charset="0"/>
                <a:sym typeface="Symbol" charset="0"/>
              </a:rPr>
              <a:t> </a:t>
            </a:r>
            <a:r>
              <a:rPr lang="it-IT" sz="1600">
                <a:latin typeface="Garamond" charset="0"/>
              </a:rPr>
              <a:t> </a:t>
            </a:r>
          </a:p>
        </p:txBody>
      </p:sp>
      <p:sp>
        <p:nvSpPr>
          <p:cNvPr id="407588" name="Text Box 36"/>
          <p:cNvSpPr txBox="1">
            <a:spLocks noChangeArrowheads="1"/>
          </p:cNvSpPr>
          <p:nvPr/>
        </p:nvSpPr>
        <p:spPr bwMode="auto">
          <a:xfrm>
            <a:off x="3924300" y="1341438"/>
            <a:ext cx="1411288" cy="711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a:latin typeface="Garamond" charset="0"/>
              </a:rPr>
              <a:t>Effetto</a:t>
            </a:r>
          </a:p>
          <a:p>
            <a:r>
              <a:rPr lang="it-IT" sz="2000">
                <a:latin typeface="Garamond" charset="0"/>
              </a:rPr>
              <a:t>fotoelettrico</a:t>
            </a:r>
            <a:endParaRPr lang="en-GB" sz="2000">
              <a:latin typeface="Garamond" charset="0"/>
            </a:endParaRPr>
          </a:p>
        </p:txBody>
      </p:sp>
      <p:grpSp>
        <p:nvGrpSpPr>
          <p:cNvPr id="407590" name="Group 38"/>
          <p:cNvGrpSpPr>
            <a:grpSpLocks/>
          </p:cNvGrpSpPr>
          <p:nvPr/>
        </p:nvGrpSpPr>
        <p:grpSpPr bwMode="auto">
          <a:xfrm>
            <a:off x="5562600" y="2708275"/>
            <a:ext cx="1984375" cy="914400"/>
            <a:chOff x="2736" y="3168"/>
            <a:chExt cx="1250" cy="576"/>
          </a:xfrm>
        </p:grpSpPr>
        <p:grpSp>
          <p:nvGrpSpPr>
            <p:cNvPr id="407591" name="Group 39"/>
            <p:cNvGrpSpPr>
              <a:grpSpLocks/>
            </p:cNvGrpSpPr>
            <p:nvPr/>
          </p:nvGrpSpPr>
          <p:grpSpPr bwMode="auto">
            <a:xfrm>
              <a:off x="2736" y="3504"/>
              <a:ext cx="648" cy="86"/>
              <a:chOff x="3024" y="3312"/>
              <a:chExt cx="864" cy="96"/>
            </a:xfrm>
          </p:grpSpPr>
          <p:sp>
            <p:nvSpPr>
              <p:cNvPr id="407592" name="Freeform 40"/>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93" name="Line 41"/>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grpSp>
        <p:sp>
          <p:nvSpPr>
            <p:cNvPr id="407594" name="Line 42"/>
            <p:cNvSpPr>
              <a:spLocks noChangeShapeType="1"/>
            </p:cNvSpPr>
            <p:nvPr/>
          </p:nvSpPr>
          <p:spPr bwMode="auto">
            <a:xfrm>
              <a:off x="3408" y="3504"/>
              <a:ext cx="57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grpSp>
          <p:nvGrpSpPr>
            <p:cNvPr id="407595" name="Group 43"/>
            <p:cNvGrpSpPr>
              <a:grpSpLocks/>
            </p:cNvGrpSpPr>
            <p:nvPr/>
          </p:nvGrpSpPr>
          <p:grpSpPr bwMode="auto">
            <a:xfrm rot="2447144">
              <a:off x="3264" y="3658"/>
              <a:ext cx="648" cy="86"/>
              <a:chOff x="3024" y="3312"/>
              <a:chExt cx="864" cy="96"/>
            </a:xfrm>
          </p:grpSpPr>
          <p:sp>
            <p:nvSpPr>
              <p:cNvPr id="407596" name="Freeform 44"/>
              <p:cNvSpPr>
                <a:spLocks/>
              </p:cNvSpPr>
              <p:nvPr/>
            </p:nvSpPr>
            <p:spPr bwMode="auto">
              <a:xfrm>
                <a:off x="3024" y="3312"/>
                <a:ext cx="768" cy="96"/>
              </a:xfrm>
              <a:custGeom>
                <a:avLst/>
                <a:gdLst>
                  <a:gd name="T0" fmla="*/ 0 w 720"/>
                  <a:gd name="T1" fmla="*/ 144 h 144"/>
                  <a:gd name="T2" fmla="*/ 96 w 720"/>
                  <a:gd name="T3" fmla="*/ 0 h 144"/>
                  <a:gd name="T4" fmla="*/ 192 w 720"/>
                  <a:gd name="T5" fmla="*/ 144 h 144"/>
                  <a:gd name="T6" fmla="*/ 240 w 720"/>
                  <a:gd name="T7" fmla="*/ 0 h 144"/>
                  <a:gd name="T8" fmla="*/ 336 w 720"/>
                  <a:gd name="T9" fmla="*/ 144 h 144"/>
                  <a:gd name="T10" fmla="*/ 384 w 720"/>
                  <a:gd name="T11" fmla="*/ 0 h 144"/>
                  <a:gd name="T12" fmla="*/ 480 w 720"/>
                  <a:gd name="T13" fmla="*/ 144 h 144"/>
                  <a:gd name="T14" fmla="*/ 528 w 720"/>
                  <a:gd name="T15" fmla="*/ 0 h 144"/>
                  <a:gd name="T16" fmla="*/ 624 w 720"/>
                  <a:gd name="T17" fmla="*/ 144 h 144"/>
                  <a:gd name="T18" fmla="*/ 720 w 72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44">
                    <a:moveTo>
                      <a:pt x="0" y="144"/>
                    </a:moveTo>
                    <a:cubicBezTo>
                      <a:pt x="32" y="72"/>
                      <a:pt x="64" y="0"/>
                      <a:pt x="96" y="0"/>
                    </a:cubicBezTo>
                    <a:cubicBezTo>
                      <a:pt x="128" y="0"/>
                      <a:pt x="168" y="144"/>
                      <a:pt x="192" y="144"/>
                    </a:cubicBezTo>
                    <a:cubicBezTo>
                      <a:pt x="216" y="144"/>
                      <a:pt x="216" y="0"/>
                      <a:pt x="240" y="0"/>
                    </a:cubicBezTo>
                    <a:cubicBezTo>
                      <a:pt x="264" y="0"/>
                      <a:pt x="312" y="144"/>
                      <a:pt x="336" y="144"/>
                    </a:cubicBezTo>
                    <a:cubicBezTo>
                      <a:pt x="360" y="144"/>
                      <a:pt x="360" y="0"/>
                      <a:pt x="384" y="0"/>
                    </a:cubicBezTo>
                    <a:cubicBezTo>
                      <a:pt x="408" y="0"/>
                      <a:pt x="456" y="144"/>
                      <a:pt x="480" y="144"/>
                    </a:cubicBezTo>
                    <a:cubicBezTo>
                      <a:pt x="504" y="144"/>
                      <a:pt x="504" y="0"/>
                      <a:pt x="528" y="0"/>
                    </a:cubicBezTo>
                    <a:cubicBezTo>
                      <a:pt x="552" y="0"/>
                      <a:pt x="592" y="144"/>
                      <a:pt x="624" y="144"/>
                    </a:cubicBezTo>
                    <a:cubicBezTo>
                      <a:pt x="656" y="144"/>
                      <a:pt x="688" y="72"/>
                      <a:pt x="72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97" name="Line 45"/>
              <p:cNvSpPr>
                <a:spLocks noChangeShapeType="1"/>
              </p:cNvSpPr>
              <p:nvPr/>
            </p:nvSpPr>
            <p:spPr bwMode="auto">
              <a:xfrm>
                <a:off x="3792" y="3312"/>
                <a:ext cx="96"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grpSp>
        <p:sp>
          <p:nvSpPr>
            <p:cNvPr id="407598" name="Freeform 46"/>
            <p:cNvSpPr>
              <a:spLocks/>
            </p:cNvSpPr>
            <p:nvPr/>
          </p:nvSpPr>
          <p:spPr bwMode="auto">
            <a:xfrm rot="2174429">
              <a:off x="3648" y="3504"/>
              <a:ext cx="96" cy="239"/>
            </a:xfrm>
            <a:custGeom>
              <a:avLst/>
              <a:gdLst>
                <a:gd name="T0" fmla="*/ 0 w 160"/>
                <a:gd name="T1" fmla="*/ 239 h 239"/>
                <a:gd name="T2" fmla="*/ 48 w 160"/>
                <a:gd name="T3" fmla="*/ 226 h 239"/>
                <a:gd name="T4" fmla="*/ 144 w 160"/>
                <a:gd name="T5" fmla="*/ 170 h 239"/>
                <a:gd name="T6" fmla="*/ 144 w 160"/>
                <a:gd name="T7" fmla="*/ 95 h 239"/>
                <a:gd name="T8" fmla="*/ 116 w 160"/>
                <a:gd name="T9" fmla="*/ 47 h 239"/>
                <a:gd name="T10" fmla="*/ 48 w 160"/>
                <a:gd name="T11" fmla="*/ 7 h 239"/>
                <a:gd name="T12" fmla="*/ 0 w 160"/>
                <a:gd name="T13" fmla="*/ 7 h 239"/>
              </a:gdLst>
              <a:ahLst/>
              <a:cxnLst>
                <a:cxn ang="0">
                  <a:pos x="T0" y="T1"/>
                </a:cxn>
                <a:cxn ang="0">
                  <a:pos x="T2" y="T3"/>
                </a:cxn>
                <a:cxn ang="0">
                  <a:pos x="T4" y="T5"/>
                </a:cxn>
                <a:cxn ang="0">
                  <a:pos x="T6" y="T7"/>
                </a:cxn>
                <a:cxn ang="0">
                  <a:pos x="T8" y="T9"/>
                </a:cxn>
                <a:cxn ang="0">
                  <a:pos x="T10" y="T11"/>
                </a:cxn>
                <a:cxn ang="0">
                  <a:pos x="T12" y="T13"/>
                </a:cxn>
              </a:cxnLst>
              <a:rect l="0" t="0" r="r" b="b"/>
              <a:pathLst>
                <a:path w="160" h="239">
                  <a:moveTo>
                    <a:pt x="0" y="239"/>
                  </a:moveTo>
                  <a:cubicBezTo>
                    <a:pt x="12" y="238"/>
                    <a:pt x="24" y="238"/>
                    <a:pt x="48" y="226"/>
                  </a:cubicBezTo>
                  <a:cubicBezTo>
                    <a:pt x="72" y="214"/>
                    <a:pt x="128" y="192"/>
                    <a:pt x="144" y="170"/>
                  </a:cubicBezTo>
                  <a:cubicBezTo>
                    <a:pt x="160" y="148"/>
                    <a:pt x="149" y="115"/>
                    <a:pt x="144" y="95"/>
                  </a:cubicBezTo>
                  <a:cubicBezTo>
                    <a:pt x="139" y="75"/>
                    <a:pt x="132" y="62"/>
                    <a:pt x="116" y="47"/>
                  </a:cubicBezTo>
                  <a:cubicBezTo>
                    <a:pt x="100" y="32"/>
                    <a:pt x="67" y="14"/>
                    <a:pt x="48" y="7"/>
                  </a:cubicBezTo>
                  <a:cubicBezTo>
                    <a:pt x="29" y="0"/>
                    <a:pt x="8" y="8"/>
                    <a:pt x="0" y="7"/>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599" name="Line 47"/>
            <p:cNvSpPr>
              <a:spLocks noChangeShapeType="1"/>
            </p:cNvSpPr>
            <p:nvPr/>
          </p:nvSpPr>
          <p:spPr bwMode="auto">
            <a:xfrm flipV="1">
              <a:off x="3360" y="3168"/>
              <a:ext cx="576" cy="33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600" name="Oval 48"/>
            <p:cNvSpPr>
              <a:spLocks noChangeArrowheads="1"/>
            </p:cNvSpPr>
            <p:nvPr/>
          </p:nvSpPr>
          <p:spPr bwMode="auto">
            <a:xfrm>
              <a:off x="3360" y="3504"/>
              <a:ext cx="48"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407601" name="Text Box 49"/>
            <p:cNvSpPr txBox="1">
              <a:spLocks noChangeArrowheads="1"/>
            </p:cNvSpPr>
            <p:nvPr/>
          </p:nvSpPr>
          <p:spPr bwMode="auto">
            <a:xfrm>
              <a:off x="3782" y="3509"/>
              <a:ext cx="20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a:latin typeface="Symbol" charset="0"/>
                </a:rPr>
                <a:t>q</a:t>
              </a:r>
              <a:r>
                <a:rPr lang="it-IT" sz="1400" baseline="-25000">
                  <a:latin typeface="Symbol" charset="0"/>
                </a:rPr>
                <a:t>g</a:t>
              </a:r>
              <a:endParaRPr lang="it-IT" sz="1400"/>
            </a:p>
          </p:txBody>
        </p:sp>
      </p:grpSp>
      <p:sp>
        <p:nvSpPr>
          <p:cNvPr id="407602" name="Text Box 50"/>
          <p:cNvSpPr txBox="1">
            <a:spLocks noChangeArrowheads="1"/>
          </p:cNvSpPr>
          <p:nvPr/>
        </p:nvSpPr>
        <p:spPr bwMode="auto">
          <a:xfrm>
            <a:off x="4130675" y="3822700"/>
            <a:ext cx="2951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a:latin typeface="Garamond" charset="0"/>
              </a:rPr>
              <a:t>Diffusione su elettrone quasi libero</a:t>
            </a:r>
          </a:p>
        </p:txBody>
      </p:sp>
      <p:sp>
        <p:nvSpPr>
          <p:cNvPr id="407603" name="Text Box 51"/>
          <p:cNvSpPr txBox="1">
            <a:spLocks noChangeArrowheads="1"/>
          </p:cNvSpPr>
          <p:nvPr/>
        </p:nvSpPr>
        <p:spPr bwMode="auto">
          <a:xfrm>
            <a:off x="6007100" y="3241675"/>
            <a:ext cx="263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a:latin typeface="Times New Roman" charset="0"/>
              </a:rPr>
              <a:t>e</a:t>
            </a:r>
          </a:p>
        </p:txBody>
      </p:sp>
      <p:sp>
        <p:nvSpPr>
          <p:cNvPr id="407604" name="Rectangle 52"/>
          <p:cNvSpPr>
            <a:spLocks noChangeArrowheads="1"/>
          </p:cNvSpPr>
          <p:nvPr/>
        </p:nvSpPr>
        <p:spPr bwMode="auto">
          <a:xfrm>
            <a:off x="5032375" y="3622675"/>
            <a:ext cx="16970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400" b="1">
                <a:latin typeface="Symbol" charset="0"/>
              </a:rPr>
              <a:t>g</a:t>
            </a:r>
            <a:r>
              <a:rPr lang="it-IT" sz="1400" b="1"/>
              <a:t>  + </a:t>
            </a:r>
            <a:r>
              <a:rPr lang="it-IT" sz="1400" b="1">
                <a:sym typeface="Symbol" charset="0"/>
              </a:rPr>
              <a:t>e        </a:t>
            </a:r>
            <a:r>
              <a:rPr lang="it-IT" sz="1400" b="1">
                <a:latin typeface="Symbol" charset="0"/>
              </a:rPr>
              <a:t>g</a:t>
            </a:r>
            <a:r>
              <a:rPr lang="it-IT" sz="1400" b="1"/>
              <a:t>’  + </a:t>
            </a:r>
            <a:r>
              <a:rPr lang="it-IT" sz="1400" b="1">
                <a:sym typeface="Symbol" charset="0"/>
              </a:rPr>
              <a:t>e’</a:t>
            </a:r>
          </a:p>
        </p:txBody>
      </p:sp>
      <p:sp>
        <p:nvSpPr>
          <p:cNvPr id="407605" name="Text Box 53"/>
          <p:cNvSpPr txBox="1">
            <a:spLocks noChangeArrowheads="1"/>
          </p:cNvSpPr>
          <p:nvPr/>
        </p:nvSpPr>
        <p:spPr bwMode="auto">
          <a:xfrm>
            <a:off x="3975100" y="2965450"/>
            <a:ext cx="1254125" cy="711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a:latin typeface="Garamond" charset="0"/>
              </a:rPr>
              <a:t>Diffusione</a:t>
            </a:r>
          </a:p>
          <a:p>
            <a:r>
              <a:rPr lang="it-IT" sz="2000">
                <a:latin typeface="Garamond" charset="0"/>
              </a:rPr>
              <a:t>Compton</a:t>
            </a:r>
            <a:endParaRPr lang="en-GB" sz="2000">
              <a:latin typeface="Garamond" charset="0"/>
            </a:endParaRPr>
          </a:p>
        </p:txBody>
      </p:sp>
      <p:sp>
        <p:nvSpPr>
          <p:cNvPr id="407606" name="Text Box 54"/>
          <p:cNvSpPr txBox="1">
            <a:spLocks noChangeArrowheads="1"/>
          </p:cNvSpPr>
          <p:nvPr/>
        </p:nvSpPr>
        <p:spPr bwMode="auto">
          <a:xfrm>
            <a:off x="3905250" y="4433888"/>
            <a:ext cx="1398588" cy="711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a:latin typeface="Garamond" charset="0"/>
              </a:rPr>
              <a:t>Produzione </a:t>
            </a:r>
          </a:p>
          <a:p>
            <a:r>
              <a:rPr lang="it-IT" sz="2000">
                <a:latin typeface="Garamond" charset="0"/>
              </a:rPr>
              <a:t>di coppie</a:t>
            </a:r>
            <a:endParaRPr lang="en-GB" sz="2000">
              <a:latin typeface="Garamond" charset="0"/>
            </a:endParaRPr>
          </a:p>
        </p:txBody>
      </p:sp>
      <p:sp>
        <p:nvSpPr>
          <p:cNvPr id="407607" name="Text Box 55"/>
          <p:cNvSpPr txBox="1">
            <a:spLocks noChangeArrowheads="1"/>
          </p:cNvSpPr>
          <p:nvPr/>
        </p:nvSpPr>
        <p:spPr bwMode="auto">
          <a:xfrm>
            <a:off x="147638" y="5464175"/>
            <a:ext cx="62245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2000">
                <a:latin typeface="Garamond" charset="0"/>
              </a:rPr>
              <a:t>La creazione di coppie avviene solo per E &gt; 2 m</a:t>
            </a:r>
            <a:r>
              <a:rPr lang="it-IT" sz="2000" baseline="-14000">
                <a:latin typeface="Garamond" charset="0"/>
              </a:rPr>
              <a:t>e</a:t>
            </a:r>
            <a:r>
              <a:rPr lang="it-IT" sz="2000">
                <a:latin typeface="Garamond" charset="0"/>
              </a:rPr>
              <a:t> ed è il fenomeno dominante per E &gt; 20 MeV. </a:t>
            </a:r>
            <a:endParaRPr lang="en-GB" sz="2000">
              <a:latin typeface="Garamond" charset="0"/>
            </a:endParaRPr>
          </a:p>
        </p:txBody>
      </p:sp>
      <p:sp>
        <p:nvSpPr>
          <p:cNvPr id="407608" name="Text Box 56"/>
          <p:cNvSpPr txBox="1">
            <a:spLocks noChangeArrowheads="1"/>
          </p:cNvSpPr>
          <p:nvPr/>
        </p:nvSpPr>
        <p:spPr bwMode="auto">
          <a:xfrm>
            <a:off x="7164388" y="5710238"/>
            <a:ext cx="1728787" cy="376237"/>
          </a:xfrm>
          <a:prstGeom prst="rect">
            <a:avLst/>
          </a:prstGeom>
          <a:solidFill>
            <a:srgbClr val="FFFFCC"/>
          </a:solidFill>
          <a:ln w="9525">
            <a:solidFill>
              <a:schemeClr val="accent2"/>
            </a:solidFill>
            <a:miter lim="800000"/>
            <a:headEnd/>
            <a:tailEnd/>
          </a:ln>
          <a:effectLst>
            <a:outerShdw blurRad="63500" dist="107763" dir="2700000" algn="ctr" rotWithShape="0">
              <a:schemeClr val="bg2">
                <a:alpha val="74998"/>
              </a:schemeClr>
            </a:outerShdw>
          </a:effectLst>
        </p:spPr>
        <p:txBody>
          <a:bodyPr>
            <a:spAutoFit/>
          </a:bodyPr>
          <a:lstStyle/>
          <a:p>
            <a:r>
              <a:rPr lang="it-IT">
                <a:latin typeface="Symbol" charset="0"/>
              </a:rPr>
              <a:t>s</a:t>
            </a:r>
            <a:r>
              <a:rPr lang="it-IT" baseline="-25000">
                <a:latin typeface="Garamond" charset="0"/>
              </a:rPr>
              <a:t>pair </a:t>
            </a:r>
            <a:r>
              <a:rPr lang="it-IT">
                <a:latin typeface="Garamond" charset="0"/>
                <a:sym typeface="Symbol" charset="0"/>
              </a:rPr>
              <a:t> Z</a:t>
            </a:r>
            <a:r>
              <a:rPr lang="it-IT" baseline="30000">
                <a:latin typeface="Garamond" charset="0"/>
                <a:sym typeface="Symbol" charset="0"/>
              </a:rPr>
              <a:t>2</a:t>
            </a:r>
            <a:r>
              <a:rPr lang="it-IT">
                <a:latin typeface="Garamond" charset="0"/>
                <a:sym typeface="Symbol" charset="0"/>
              </a:rPr>
              <a:t> </a:t>
            </a:r>
            <a:r>
              <a:rPr lang="en-US">
                <a:latin typeface="Garamond" charset="0"/>
              </a:rPr>
              <a:t>~ cost</a:t>
            </a:r>
          </a:p>
        </p:txBody>
      </p:sp>
      <p:sp>
        <p:nvSpPr>
          <p:cNvPr id="407609" name="Text Box 57"/>
          <p:cNvSpPr txBox="1">
            <a:spLocks noChangeArrowheads="1"/>
          </p:cNvSpPr>
          <p:nvPr/>
        </p:nvSpPr>
        <p:spPr bwMode="auto">
          <a:xfrm>
            <a:off x="6375400" y="6308725"/>
            <a:ext cx="2589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000">
                <a:latin typeface="Garamond" charset="0"/>
              </a:rPr>
              <a:t>I(x) = I</a:t>
            </a:r>
            <a:r>
              <a:rPr lang="it-IT" sz="2000" baseline="-14000">
                <a:latin typeface="Garamond" charset="0"/>
              </a:rPr>
              <a:t>o</a:t>
            </a:r>
            <a:r>
              <a:rPr lang="it-IT" sz="2000">
                <a:latin typeface="Garamond" charset="0"/>
              </a:rPr>
              <a:t> exp(-7/9 x/X</a:t>
            </a:r>
            <a:r>
              <a:rPr lang="it-IT" sz="2000" baseline="-14000">
                <a:latin typeface="Garamond" charset="0"/>
              </a:rPr>
              <a:t>o</a:t>
            </a:r>
            <a:r>
              <a:rPr lang="it-IT" sz="2000">
                <a:latin typeface="Garamond" charset="0"/>
              </a:rPr>
              <a:t>)</a:t>
            </a:r>
            <a:endParaRPr lang="en-GB" sz="2000">
              <a:latin typeface="Garamond" charset="0"/>
            </a:endParaRPr>
          </a:p>
        </p:txBody>
      </p:sp>
      <p:sp>
        <p:nvSpPr>
          <p:cNvPr id="407610" name="Text Box 58"/>
          <p:cNvSpPr txBox="1">
            <a:spLocks noChangeArrowheads="1"/>
          </p:cNvSpPr>
          <p:nvPr/>
        </p:nvSpPr>
        <p:spPr bwMode="auto">
          <a:xfrm>
            <a:off x="7092950" y="3895725"/>
            <a:ext cx="1800225" cy="376238"/>
          </a:xfrm>
          <a:prstGeom prst="rect">
            <a:avLst/>
          </a:prstGeom>
          <a:solidFill>
            <a:srgbClr val="FFFFCC"/>
          </a:solidFill>
          <a:ln w="9525">
            <a:solidFill>
              <a:schemeClr val="accent2"/>
            </a:solidFill>
            <a:miter lim="800000"/>
            <a:headEnd/>
            <a:tailEnd/>
          </a:ln>
          <a:effectLst>
            <a:outerShdw blurRad="63500" dist="107763" dir="2700000" algn="ctr" rotWithShape="0">
              <a:schemeClr val="bg2">
                <a:alpha val="74998"/>
              </a:schemeClr>
            </a:outerShdw>
          </a:effectLst>
        </p:spPr>
        <p:txBody>
          <a:bodyPr>
            <a:spAutoFit/>
          </a:bodyPr>
          <a:lstStyle/>
          <a:p>
            <a:pPr algn="ctr"/>
            <a:r>
              <a:rPr lang="it-IT">
                <a:latin typeface="Symbol" charset="0"/>
              </a:rPr>
              <a:t>s</a:t>
            </a:r>
            <a:r>
              <a:rPr lang="it-IT" baseline="-25000"/>
              <a:t>C </a:t>
            </a:r>
            <a:r>
              <a:rPr lang="it-IT">
                <a:sym typeface="Symbol" charset="0"/>
              </a:rPr>
              <a:t></a:t>
            </a:r>
            <a:r>
              <a:rPr lang="it-IT"/>
              <a:t> Z ln E</a:t>
            </a:r>
            <a:r>
              <a:rPr lang="it-IT" baseline="-25000">
                <a:latin typeface="Symbol" charset="0"/>
              </a:rPr>
              <a:t>g</a:t>
            </a:r>
            <a:r>
              <a:rPr lang="it-IT"/>
              <a:t> / E</a:t>
            </a:r>
            <a:r>
              <a:rPr lang="it-IT" baseline="-25000">
                <a:latin typeface="Symbol" charset="0"/>
              </a:rPr>
              <a:t>g</a:t>
            </a:r>
          </a:p>
        </p:txBody>
      </p:sp>
    </p:spTree>
    <p:extLst>
      <p:ext uri="{BB962C8B-B14F-4D97-AF65-F5344CB8AC3E}">
        <p14:creationId xmlns:p14="http://schemas.microsoft.com/office/powerpoint/2010/main" val="283754880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30" name="Picture 2"/>
          <p:cNvPicPr>
            <a:picLocks noChangeAspect="1" noChangeArrowheads="1"/>
          </p:cNvPicPr>
          <p:nvPr/>
        </p:nvPicPr>
        <p:blipFill>
          <a:blip r:embed="rId2">
            <a:lum bright="-24000" contrast="50000"/>
            <a:extLst>
              <a:ext uri="{28A0092B-C50C-407E-A947-70E740481C1C}">
                <a14:useLocalDpi xmlns:a14="http://schemas.microsoft.com/office/drawing/2010/main" val="0"/>
              </a:ext>
            </a:extLst>
          </a:blip>
          <a:srcRect/>
          <a:stretch>
            <a:fillRect/>
          </a:stretch>
        </p:blipFill>
        <p:spPr bwMode="auto">
          <a:xfrm>
            <a:off x="2987675" y="981075"/>
            <a:ext cx="6156325" cy="3024188"/>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406531" name="Group 3"/>
          <p:cNvGrpSpPr>
            <a:grpSpLocks/>
          </p:cNvGrpSpPr>
          <p:nvPr/>
        </p:nvGrpSpPr>
        <p:grpSpPr bwMode="auto">
          <a:xfrm>
            <a:off x="3430588" y="1412875"/>
            <a:ext cx="2363787" cy="2166938"/>
            <a:chOff x="444" y="1245"/>
            <a:chExt cx="2199" cy="2152"/>
          </a:xfrm>
        </p:grpSpPr>
        <p:sp>
          <p:nvSpPr>
            <p:cNvPr id="406532" name="Freeform 4"/>
            <p:cNvSpPr>
              <a:spLocks/>
            </p:cNvSpPr>
            <p:nvPr/>
          </p:nvSpPr>
          <p:spPr bwMode="auto">
            <a:xfrm>
              <a:off x="693" y="2705"/>
              <a:ext cx="1578" cy="652"/>
            </a:xfrm>
            <a:custGeom>
              <a:avLst/>
              <a:gdLst>
                <a:gd name="T0" fmla="*/ 0 w 1578"/>
                <a:gd name="T1" fmla="*/ 640 h 652"/>
                <a:gd name="T2" fmla="*/ 204 w 1578"/>
                <a:gd name="T3" fmla="*/ 223 h 652"/>
                <a:gd name="T4" fmla="*/ 378 w 1578"/>
                <a:gd name="T5" fmla="*/ 34 h 652"/>
                <a:gd name="T6" fmla="*/ 591 w 1578"/>
                <a:gd name="T7" fmla="*/ 19 h 652"/>
                <a:gd name="T8" fmla="*/ 876 w 1578"/>
                <a:gd name="T9" fmla="*/ 115 h 652"/>
                <a:gd name="T10" fmla="*/ 1086 w 1578"/>
                <a:gd name="T11" fmla="*/ 250 h 652"/>
                <a:gd name="T12" fmla="*/ 1323 w 1578"/>
                <a:gd name="T13" fmla="*/ 433 h 652"/>
                <a:gd name="T14" fmla="*/ 1485 w 1578"/>
                <a:gd name="T15" fmla="*/ 577 h 652"/>
                <a:gd name="T16" fmla="*/ 1578 w 1578"/>
                <a:gd name="T17" fmla="*/ 6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8" h="652">
                  <a:moveTo>
                    <a:pt x="0" y="640"/>
                  </a:moveTo>
                  <a:cubicBezTo>
                    <a:pt x="70" y="482"/>
                    <a:pt x="141" y="324"/>
                    <a:pt x="204" y="223"/>
                  </a:cubicBezTo>
                  <a:cubicBezTo>
                    <a:pt x="267" y="122"/>
                    <a:pt x="314" y="68"/>
                    <a:pt x="378" y="34"/>
                  </a:cubicBezTo>
                  <a:cubicBezTo>
                    <a:pt x="442" y="0"/>
                    <a:pt x="508" y="6"/>
                    <a:pt x="591" y="19"/>
                  </a:cubicBezTo>
                  <a:cubicBezTo>
                    <a:pt x="674" y="32"/>
                    <a:pt x="794" y="77"/>
                    <a:pt x="876" y="115"/>
                  </a:cubicBezTo>
                  <a:cubicBezTo>
                    <a:pt x="958" y="153"/>
                    <a:pt x="1012" y="197"/>
                    <a:pt x="1086" y="250"/>
                  </a:cubicBezTo>
                  <a:cubicBezTo>
                    <a:pt x="1160" y="303"/>
                    <a:pt x="1257" y="379"/>
                    <a:pt x="1323" y="433"/>
                  </a:cubicBezTo>
                  <a:cubicBezTo>
                    <a:pt x="1389" y="487"/>
                    <a:pt x="1442" y="540"/>
                    <a:pt x="1485" y="577"/>
                  </a:cubicBezTo>
                  <a:cubicBezTo>
                    <a:pt x="1528" y="614"/>
                    <a:pt x="1562" y="640"/>
                    <a:pt x="1578" y="652"/>
                  </a:cubicBezTo>
                </a:path>
              </a:pathLst>
            </a:custGeom>
            <a:noFill/>
            <a:ln w="19050" cmpd="sng">
              <a:solidFill>
                <a:srgbClr val="CC0000"/>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33" name="Freeform 5"/>
            <p:cNvSpPr>
              <a:spLocks/>
            </p:cNvSpPr>
            <p:nvPr/>
          </p:nvSpPr>
          <p:spPr bwMode="auto">
            <a:xfrm>
              <a:off x="744" y="1472"/>
              <a:ext cx="616" cy="1925"/>
            </a:xfrm>
            <a:custGeom>
              <a:avLst/>
              <a:gdLst>
                <a:gd name="T0" fmla="*/ 0 w 616"/>
                <a:gd name="T1" fmla="*/ 0 h 1925"/>
                <a:gd name="T2" fmla="*/ 120 w 616"/>
                <a:gd name="T3" fmla="*/ 256 h 1925"/>
                <a:gd name="T4" fmla="*/ 432 w 616"/>
                <a:gd name="T5" fmla="*/ 1280 h 1925"/>
                <a:gd name="T6" fmla="*/ 596 w 616"/>
                <a:gd name="T7" fmla="*/ 1856 h 1925"/>
                <a:gd name="T8" fmla="*/ 552 w 616"/>
                <a:gd name="T9" fmla="*/ 1696 h 1925"/>
              </a:gdLst>
              <a:ahLst/>
              <a:cxnLst>
                <a:cxn ang="0">
                  <a:pos x="T0" y="T1"/>
                </a:cxn>
                <a:cxn ang="0">
                  <a:pos x="T2" y="T3"/>
                </a:cxn>
                <a:cxn ang="0">
                  <a:pos x="T4" y="T5"/>
                </a:cxn>
                <a:cxn ang="0">
                  <a:pos x="T6" y="T7"/>
                </a:cxn>
                <a:cxn ang="0">
                  <a:pos x="T8" y="T9"/>
                </a:cxn>
              </a:cxnLst>
              <a:rect l="0" t="0" r="r" b="b"/>
              <a:pathLst>
                <a:path w="616" h="1925">
                  <a:moveTo>
                    <a:pt x="0" y="0"/>
                  </a:moveTo>
                  <a:cubicBezTo>
                    <a:pt x="24" y="21"/>
                    <a:pt x="48" y="43"/>
                    <a:pt x="120" y="256"/>
                  </a:cubicBezTo>
                  <a:cubicBezTo>
                    <a:pt x="192" y="469"/>
                    <a:pt x="353" y="1013"/>
                    <a:pt x="432" y="1280"/>
                  </a:cubicBezTo>
                  <a:cubicBezTo>
                    <a:pt x="511" y="1547"/>
                    <a:pt x="576" y="1787"/>
                    <a:pt x="596" y="1856"/>
                  </a:cubicBezTo>
                  <a:cubicBezTo>
                    <a:pt x="616" y="1925"/>
                    <a:pt x="584" y="1810"/>
                    <a:pt x="552" y="1696"/>
                  </a:cubicBezTo>
                </a:path>
              </a:pathLst>
            </a:custGeom>
            <a:noFill/>
            <a:ln w="19050" cmpd="sng">
              <a:solidFill>
                <a:srgbClr val="333399"/>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34" name="Freeform 6"/>
            <p:cNvSpPr>
              <a:spLocks/>
            </p:cNvSpPr>
            <p:nvPr/>
          </p:nvSpPr>
          <p:spPr bwMode="auto">
            <a:xfrm>
              <a:off x="444" y="1245"/>
              <a:ext cx="321" cy="585"/>
            </a:xfrm>
            <a:custGeom>
              <a:avLst/>
              <a:gdLst>
                <a:gd name="T0" fmla="*/ 0 w 321"/>
                <a:gd name="T1" fmla="*/ 0 h 585"/>
                <a:gd name="T2" fmla="*/ 69 w 321"/>
                <a:gd name="T3" fmla="*/ 60 h 585"/>
                <a:gd name="T4" fmla="*/ 114 w 321"/>
                <a:gd name="T5" fmla="*/ 123 h 585"/>
                <a:gd name="T6" fmla="*/ 219 w 321"/>
                <a:gd name="T7" fmla="*/ 330 h 585"/>
                <a:gd name="T8" fmla="*/ 321 w 321"/>
                <a:gd name="T9" fmla="*/ 585 h 585"/>
              </a:gdLst>
              <a:ahLst/>
              <a:cxnLst>
                <a:cxn ang="0">
                  <a:pos x="T0" y="T1"/>
                </a:cxn>
                <a:cxn ang="0">
                  <a:pos x="T2" y="T3"/>
                </a:cxn>
                <a:cxn ang="0">
                  <a:pos x="T4" y="T5"/>
                </a:cxn>
                <a:cxn ang="0">
                  <a:pos x="T6" y="T7"/>
                </a:cxn>
                <a:cxn ang="0">
                  <a:pos x="T8" y="T9"/>
                </a:cxn>
              </a:cxnLst>
              <a:rect l="0" t="0" r="r" b="b"/>
              <a:pathLst>
                <a:path w="321" h="585">
                  <a:moveTo>
                    <a:pt x="0" y="0"/>
                  </a:moveTo>
                  <a:cubicBezTo>
                    <a:pt x="25" y="20"/>
                    <a:pt x="50" y="40"/>
                    <a:pt x="69" y="60"/>
                  </a:cubicBezTo>
                  <a:cubicBezTo>
                    <a:pt x="88" y="80"/>
                    <a:pt x="89" y="78"/>
                    <a:pt x="114" y="123"/>
                  </a:cubicBezTo>
                  <a:cubicBezTo>
                    <a:pt x="139" y="168"/>
                    <a:pt x="184" y="253"/>
                    <a:pt x="219" y="330"/>
                  </a:cubicBezTo>
                  <a:cubicBezTo>
                    <a:pt x="254" y="407"/>
                    <a:pt x="305" y="543"/>
                    <a:pt x="321" y="585"/>
                  </a:cubicBezTo>
                </a:path>
              </a:pathLst>
            </a:custGeom>
            <a:noFill/>
            <a:ln w="12700" cmpd="sng">
              <a:solidFill>
                <a:srgbClr val="333399"/>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35" name="Freeform 7"/>
            <p:cNvSpPr>
              <a:spLocks/>
            </p:cNvSpPr>
            <p:nvPr/>
          </p:nvSpPr>
          <p:spPr bwMode="auto">
            <a:xfrm>
              <a:off x="747" y="1479"/>
              <a:ext cx="12" cy="327"/>
            </a:xfrm>
            <a:custGeom>
              <a:avLst/>
              <a:gdLst>
                <a:gd name="T0" fmla="*/ 0 w 12"/>
                <a:gd name="T1" fmla="*/ 0 h 327"/>
                <a:gd name="T2" fmla="*/ 12 w 12"/>
                <a:gd name="T3" fmla="*/ 327 h 327"/>
              </a:gdLst>
              <a:ahLst/>
              <a:cxnLst>
                <a:cxn ang="0">
                  <a:pos x="T0" y="T1"/>
                </a:cxn>
                <a:cxn ang="0">
                  <a:pos x="T2" y="T3"/>
                </a:cxn>
              </a:cxnLst>
              <a:rect l="0" t="0" r="r" b="b"/>
              <a:pathLst>
                <a:path w="12" h="327">
                  <a:moveTo>
                    <a:pt x="0" y="0"/>
                  </a:moveTo>
                  <a:cubicBezTo>
                    <a:pt x="5" y="136"/>
                    <a:pt x="10" y="273"/>
                    <a:pt x="12" y="327"/>
                  </a:cubicBezTo>
                </a:path>
              </a:pathLst>
            </a:custGeom>
            <a:noFill/>
            <a:ln w="12700" cmpd="sng">
              <a:solidFill>
                <a:srgbClr val="333399"/>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36" name="Freeform 8"/>
            <p:cNvSpPr>
              <a:spLocks/>
            </p:cNvSpPr>
            <p:nvPr/>
          </p:nvSpPr>
          <p:spPr bwMode="auto">
            <a:xfrm>
              <a:off x="1605" y="2954"/>
              <a:ext cx="1038" cy="391"/>
            </a:xfrm>
            <a:custGeom>
              <a:avLst/>
              <a:gdLst>
                <a:gd name="T0" fmla="*/ 0 w 1038"/>
                <a:gd name="T1" fmla="*/ 391 h 391"/>
                <a:gd name="T2" fmla="*/ 24 w 1038"/>
                <a:gd name="T3" fmla="*/ 301 h 391"/>
                <a:gd name="T4" fmla="*/ 81 w 1038"/>
                <a:gd name="T5" fmla="*/ 208 h 391"/>
                <a:gd name="T6" fmla="*/ 144 w 1038"/>
                <a:gd name="T7" fmla="*/ 139 h 391"/>
                <a:gd name="T8" fmla="*/ 249 w 1038"/>
                <a:gd name="T9" fmla="*/ 73 h 391"/>
                <a:gd name="T10" fmla="*/ 372 w 1038"/>
                <a:gd name="T11" fmla="*/ 34 h 391"/>
                <a:gd name="T12" fmla="*/ 582 w 1038"/>
                <a:gd name="T13" fmla="*/ 7 h 391"/>
                <a:gd name="T14" fmla="*/ 771 w 1038"/>
                <a:gd name="T15" fmla="*/ 1 h 391"/>
                <a:gd name="T16" fmla="*/ 1038 w 1038"/>
                <a:gd name="T17" fmla="*/ 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391">
                  <a:moveTo>
                    <a:pt x="0" y="391"/>
                  </a:moveTo>
                  <a:cubicBezTo>
                    <a:pt x="5" y="361"/>
                    <a:pt x="11" y="331"/>
                    <a:pt x="24" y="301"/>
                  </a:cubicBezTo>
                  <a:cubicBezTo>
                    <a:pt x="37" y="271"/>
                    <a:pt x="61" y="235"/>
                    <a:pt x="81" y="208"/>
                  </a:cubicBezTo>
                  <a:cubicBezTo>
                    <a:pt x="101" y="181"/>
                    <a:pt x="116" y="161"/>
                    <a:pt x="144" y="139"/>
                  </a:cubicBezTo>
                  <a:cubicBezTo>
                    <a:pt x="172" y="117"/>
                    <a:pt x="211" y="90"/>
                    <a:pt x="249" y="73"/>
                  </a:cubicBezTo>
                  <a:cubicBezTo>
                    <a:pt x="287" y="56"/>
                    <a:pt x="317" y="45"/>
                    <a:pt x="372" y="34"/>
                  </a:cubicBezTo>
                  <a:cubicBezTo>
                    <a:pt x="427" y="23"/>
                    <a:pt x="516" y="12"/>
                    <a:pt x="582" y="7"/>
                  </a:cubicBezTo>
                  <a:cubicBezTo>
                    <a:pt x="648" y="2"/>
                    <a:pt x="695" y="2"/>
                    <a:pt x="771" y="1"/>
                  </a:cubicBezTo>
                  <a:cubicBezTo>
                    <a:pt x="847" y="0"/>
                    <a:pt x="994" y="1"/>
                    <a:pt x="1038" y="1"/>
                  </a:cubicBezTo>
                </a:path>
              </a:pathLst>
            </a:custGeom>
            <a:noFill/>
            <a:ln w="19050" cmpd="sng">
              <a:solidFill>
                <a:srgbClr val="FF9900"/>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37" name="Text Box 9"/>
            <p:cNvSpPr txBox="1">
              <a:spLocks noChangeArrowheads="1"/>
            </p:cNvSpPr>
            <p:nvPr/>
          </p:nvSpPr>
          <p:spPr bwMode="auto">
            <a:xfrm>
              <a:off x="1748" y="1940"/>
              <a:ext cx="787" cy="454"/>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400" smtClean="0">
                  <a:solidFill>
                    <a:srgbClr val="333399"/>
                  </a:solidFill>
                  <a:latin typeface="Times New Roman" charset="0"/>
                  <a:ea typeface="ＭＳ Ｐゴシック" charset="0"/>
                  <a:cs typeface="Arial" charset="0"/>
                </a:rPr>
                <a:t>Z = 6</a:t>
              </a:r>
            </a:p>
          </p:txBody>
        </p:sp>
      </p:grpSp>
      <p:grpSp>
        <p:nvGrpSpPr>
          <p:cNvPr id="406538" name="Group 10"/>
          <p:cNvGrpSpPr>
            <a:grpSpLocks/>
          </p:cNvGrpSpPr>
          <p:nvPr/>
        </p:nvGrpSpPr>
        <p:grpSpPr bwMode="auto">
          <a:xfrm>
            <a:off x="6564313" y="1520825"/>
            <a:ext cx="2154237" cy="1984375"/>
            <a:chOff x="3360" y="1352"/>
            <a:chExt cx="2004" cy="1972"/>
          </a:xfrm>
        </p:grpSpPr>
        <p:sp>
          <p:nvSpPr>
            <p:cNvPr id="406539" name="Text Box 11"/>
            <p:cNvSpPr txBox="1">
              <a:spLocks noChangeArrowheads="1"/>
            </p:cNvSpPr>
            <p:nvPr/>
          </p:nvSpPr>
          <p:spPr bwMode="auto">
            <a:xfrm>
              <a:off x="4311" y="1940"/>
              <a:ext cx="929" cy="455"/>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400" smtClean="0">
                  <a:solidFill>
                    <a:srgbClr val="333399"/>
                  </a:solidFill>
                  <a:latin typeface="Times New Roman" charset="0"/>
                  <a:ea typeface="ＭＳ Ｐゴシック" charset="0"/>
                  <a:cs typeface="Arial" charset="0"/>
                </a:rPr>
                <a:t>Z = 82</a:t>
              </a:r>
            </a:p>
          </p:txBody>
        </p:sp>
        <p:sp>
          <p:nvSpPr>
            <p:cNvPr id="406540" name="Freeform 12"/>
            <p:cNvSpPr>
              <a:spLocks/>
            </p:cNvSpPr>
            <p:nvPr/>
          </p:nvSpPr>
          <p:spPr bwMode="auto">
            <a:xfrm>
              <a:off x="4273" y="2520"/>
              <a:ext cx="1091" cy="804"/>
            </a:xfrm>
            <a:custGeom>
              <a:avLst/>
              <a:gdLst>
                <a:gd name="T0" fmla="*/ 3 w 1091"/>
                <a:gd name="T1" fmla="*/ 804 h 804"/>
                <a:gd name="T2" fmla="*/ 3 w 1091"/>
                <a:gd name="T3" fmla="*/ 608 h 804"/>
                <a:gd name="T4" fmla="*/ 23 w 1091"/>
                <a:gd name="T5" fmla="*/ 448 h 804"/>
                <a:gd name="T6" fmla="*/ 51 w 1091"/>
                <a:gd name="T7" fmla="*/ 320 h 804"/>
                <a:gd name="T8" fmla="*/ 99 w 1091"/>
                <a:gd name="T9" fmla="*/ 216 h 804"/>
                <a:gd name="T10" fmla="*/ 187 w 1091"/>
                <a:gd name="T11" fmla="*/ 120 h 804"/>
                <a:gd name="T12" fmla="*/ 407 w 1091"/>
                <a:gd name="T13" fmla="*/ 32 h 804"/>
                <a:gd name="T14" fmla="*/ 671 w 1091"/>
                <a:gd name="T15" fmla="*/ 8 h 804"/>
                <a:gd name="T16" fmla="*/ 1091 w 1091"/>
                <a:gd name="T17"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1" h="804">
                  <a:moveTo>
                    <a:pt x="3" y="804"/>
                  </a:moveTo>
                  <a:cubicBezTo>
                    <a:pt x="1" y="735"/>
                    <a:pt x="0" y="667"/>
                    <a:pt x="3" y="608"/>
                  </a:cubicBezTo>
                  <a:cubicBezTo>
                    <a:pt x="6" y="549"/>
                    <a:pt x="15" y="496"/>
                    <a:pt x="23" y="448"/>
                  </a:cubicBezTo>
                  <a:cubicBezTo>
                    <a:pt x="31" y="400"/>
                    <a:pt x="38" y="359"/>
                    <a:pt x="51" y="320"/>
                  </a:cubicBezTo>
                  <a:cubicBezTo>
                    <a:pt x="64" y="281"/>
                    <a:pt x="76" y="249"/>
                    <a:pt x="99" y="216"/>
                  </a:cubicBezTo>
                  <a:cubicBezTo>
                    <a:pt x="122" y="183"/>
                    <a:pt x="136" y="151"/>
                    <a:pt x="187" y="120"/>
                  </a:cubicBezTo>
                  <a:cubicBezTo>
                    <a:pt x="238" y="89"/>
                    <a:pt x="327" y="51"/>
                    <a:pt x="407" y="32"/>
                  </a:cubicBezTo>
                  <a:cubicBezTo>
                    <a:pt x="487" y="13"/>
                    <a:pt x="557" y="13"/>
                    <a:pt x="671" y="8"/>
                  </a:cubicBezTo>
                  <a:cubicBezTo>
                    <a:pt x="785" y="3"/>
                    <a:pt x="1021" y="1"/>
                    <a:pt x="1091" y="0"/>
                  </a:cubicBezTo>
                </a:path>
              </a:pathLst>
            </a:custGeom>
            <a:noFill/>
            <a:ln w="19050" cmpd="sng">
              <a:solidFill>
                <a:srgbClr val="FF9900"/>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41" name="Freeform 13"/>
            <p:cNvSpPr>
              <a:spLocks/>
            </p:cNvSpPr>
            <p:nvPr/>
          </p:nvSpPr>
          <p:spPr bwMode="auto">
            <a:xfrm>
              <a:off x="3360" y="2539"/>
              <a:ext cx="1800" cy="785"/>
            </a:xfrm>
            <a:custGeom>
              <a:avLst/>
              <a:gdLst>
                <a:gd name="T0" fmla="*/ 0 w 1800"/>
                <a:gd name="T1" fmla="*/ 785 h 785"/>
                <a:gd name="T2" fmla="*/ 52 w 1800"/>
                <a:gd name="T3" fmla="*/ 665 h 785"/>
                <a:gd name="T4" fmla="*/ 160 w 1800"/>
                <a:gd name="T5" fmla="*/ 465 h 785"/>
                <a:gd name="T6" fmla="*/ 264 w 1800"/>
                <a:gd name="T7" fmla="*/ 289 h 785"/>
                <a:gd name="T8" fmla="*/ 372 w 1800"/>
                <a:gd name="T9" fmla="*/ 141 h 785"/>
                <a:gd name="T10" fmla="*/ 512 w 1800"/>
                <a:gd name="T11" fmla="*/ 41 h 785"/>
                <a:gd name="T12" fmla="*/ 716 w 1800"/>
                <a:gd name="T13" fmla="*/ 5 h 785"/>
                <a:gd name="T14" fmla="*/ 916 w 1800"/>
                <a:gd name="T15" fmla="*/ 73 h 785"/>
                <a:gd name="T16" fmla="*/ 1040 w 1800"/>
                <a:gd name="T17" fmla="*/ 149 h 785"/>
                <a:gd name="T18" fmla="*/ 1268 w 1800"/>
                <a:gd name="T19" fmla="*/ 317 h 785"/>
                <a:gd name="T20" fmla="*/ 1408 w 1800"/>
                <a:gd name="T21" fmla="*/ 437 h 785"/>
                <a:gd name="T22" fmla="*/ 1528 w 1800"/>
                <a:gd name="T23" fmla="*/ 545 h 785"/>
                <a:gd name="T24" fmla="*/ 1660 w 1800"/>
                <a:gd name="T25" fmla="*/ 665 h 785"/>
                <a:gd name="T26" fmla="*/ 1800 w 1800"/>
                <a:gd name="T27" fmla="*/ 78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0" h="785">
                  <a:moveTo>
                    <a:pt x="0" y="785"/>
                  </a:moveTo>
                  <a:cubicBezTo>
                    <a:pt x="12" y="751"/>
                    <a:pt x="25" y="718"/>
                    <a:pt x="52" y="665"/>
                  </a:cubicBezTo>
                  <a:cubicBezTo>
                    <a:pt x="79" y="612"/>
                    <a:pt x="125" y="528"/>
                    <a:pt x="160" y="465"/>
                  </a:cubicBezTo>
                  <a:cubicBezTo>
                    <a:pt x="195" y="402"/>
                    <a:pt x="229" y="343"/>
                    <a:pt x="264" y="289"/>
                  </a:cubicBezTo>
                  <a:cubicBezTo>
                    <a:pt x="299" y="235"/>
                    <a:pt x="331" y="182"/>
                    <a:pt x="372" y="141"/>
                  </a:cubicBezTo>
                  <a:cubicBezTo>
                    <a:pt x="413" y="100"/>
                    <a:pt x="455" y="64"/>
                    <a:pt x="512" y="41"/>
                  </a:cubicBezTo>
                  <a:cubicBezTo>
                    <a:pt x="569" y="18"/>
                    <a:pt x="649" y="0"/>
                    <a:pt x="716" y="5"/>
                  </a:cubicBezTo>
                  <a:cubicBezTo>
                    <a:pt x="783" y="10"/>
                    <a:pt x="862" y="49"/>
                    <a:pt x="916" y="73"/>
                  </a:cubicBezTo>
                  <a:cubicBezTo>
                    <a:pt x="970" y="97"/>
                    <a:pt x="981" y="108"/>
                    <a:pt x="1040" y="149"/>
                  </a:cubicBezTo>
                  <a:cubicBezTo>
                    <a:pt x="1099" y="190"/>
                    <a:pt x="1207" y="269"/>
                    <a:pt x="1268" y="317"/>
                  </a:cubicBezTo>
                  <a:cubicBezTo>
                    <a:pt x="1329" y="365"/>
                    <a:pt x="1365" y="399"/>
                    <a:pt x="1408" y="437"/>
                  </a:cubicBezTo>
                  <a:cubicBezTo>
                    <a:pt x="1451" y="475"/>
                    <a:pt x="1486" y="507"/>
                    <a:pt x="1528" y="545"/>
                  </a:cubicBezTo>
                  <a:cubicBezTo>
                    <a:pt x="1570" y="583"/>
                    <a:pt x="1615" y="625"/>
                    <a:pt x="1660" y="665"/>
                  </a:cubicBezTo>
                  <a:cubicBezTo>
                    <a:pt x="1705" y="705"/>
                    <a:pt x="1777" y="765"/>
                    <a:pt x="1800" y="785"/>
                  </a:cubicBezTo>
                </a:path>
              </a:pathLst>
            </a:custGeom>
            <a:noFill/>
            <a:ln w="19050" cmpd="sng">
              <a:solidFill>
                <a:srgbClr val="CC0000"/>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42" name="Freeform 14"/>
            <p:cNvSpPr>
              <a:spLocks/>
            </p:cNvSpPr>
            <p:nvPr/>
          </p:nvSpPr>
          <p:spPr bwMode="auto">
            <a:xfrm>
              <a:off x="3512" y="1352"/>
              <a:ext cx="533" cy="925"/>
            </a:xfrm>
            <a:custGeom>
              <a:avLst/>
              <a:gdLst>
                <a:gd name="T0" fmla="*/ 0 w 533"/>
                <a:gd name="T1" fmla="*/ 24 h 925"/>
                <a:gd name="T2" fmla="*/ 32 w 533"/>
                <a:gd name="T3" fmla="*/ 24 h 925"/>
                <a:gd name="T4" fmla="*/ 116 w 533"/>
                <a:gd name="T5" fmla="*/ 168 h 925"/>
                <a:gd name="T6" fmla="*/ 168 w 533"/>
                <a:gd name="T7" fmla="*/ 324 h 925"/>
                <a:gd name="T8" fmla="*/ 172 w 533"/>
                <a:gd name="T9" fmla="*/ 200 h 925"/>
                <a:gd name="T10" fmla="*/ 320 w 533"/>
                <a:gd name="T11" fmla="*/ 512 h 925"/>
                <a:gd name="T12" fmla="*/ 360 w 533"/>
                <a:gd name="T13" fmla="*/ 504 h 925"/>
                <a:gd name="T14" fmla="*/ 508 w 533"/>
                <a:gd name="T15" fmla="*/ 880 h 925"/>
                <a:gd name="T16" fmla="*/ 512 w 533"/>
                <a:gd name="T17" fmla="*/ 776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925">
                  <a:moveTo>
                    <a:pt x="0" y="24"/>
                  </a:moveTo>
                  <a:cubicBezTo>
                    <a:pt x="6" y="12"/>
                    <a:pt x="13" y="0"/>
                    <a:pt x="32" y="24"/>
                  </a:cubicBezTo>
                  <a:cubicBezTo>
                    <a:pt x="51" y="48"/>
                    <a:pt x="93" y="118"/>
                    <a:pt x="116" y="168"/>
                  </a:cubicBezTo>
                  <a:cubicBezTo>
                    <a:pt x="139" y="218"/>
                    <a:pt x="159" y="319"/>
                    <a:pt x="168" y="324"/>
                  </a:cubicBezTo>
                  <a:cubicBezTo>
                    <a:pt x="177" y="329"/>
                    <a:pt x="147" y="169"/>
                    <a:pt x="172" y="200"/>
                  </a:cubicBezTo>
                  <a:cubicBezTo>
                    <a:pt x="197" y="231"/>
                    <a:pt x="289" y="461"/>
                    <a:pt x="320" y="512"/>
                  </a:cubicBezTo>
                  <a:cubicBezTo>
                    <a:pt x="351" y="563"/>
                    <a:pt x="329" y="443"/>
                    <a:pt x="360" y="504"/>
                  </a:cubicBezTo>
                  <a:cubicBezTo>
                    <a:pt x="391" y="565"/>
                    <a:pt x="483" y="835"/>
                    <a:pt x="508" y="880"/>
                  </a:cubicBezTo>
                  <a:cubicBezTo>
                    <a:pt x="533" y="925"/>
                    <a:pt x="511" y="793"/>
                    <a:pt x="512" y="776"/>
                  </a:cubicBezTo>
                </a:path>
              </a:pathLst>
            </a:custGeom>
            <a:noFill/>
            <a:ln w="19050" cmpd="sng">
              <a:solidFill>
                <a:srgbClr val="000099"/>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43" name="Freeform 15"/>
            <p:cNvSpPr>
              <a:spLocks/>
            </p:cNvSpPr>
            <p:nvPr/>
          </p:nvSpPr>
          <p:spPr bwMode="auto">
            <a:xfrm>
              <a:off x="4024" y="2132"/>
              <a:ext cx="724" cy="1192"/>
            </a:xfrm>
            <a:custGeom>
              <a:avLst/>
              <a:gdLst>
                <a:gd name="T0" fmla="*/ 0 w 724"/>
                <a:gd name="T1" fmla="*/ 0 h 1192"/>
                <a:gd name="T2" fmla="*/ 144 w 724"/>
                <a:gd name="T3" fmla="*/ 348 h 1192"/>
                <a:gd name="T4" fmla="*/ 232 w 724"/>
                <a:gd name="T5" fmla="*/ 560 h 1192"/>
                <a:gd name="T6" fmla="*/ 368 w 724"/>
                <a:gd name="T7" fmla="*/ 808 h 1192"/>
                <a:gd name="T8" fmla="*/ 548 w 724"/>
                <a:gd name="T9" fmla="*/ 1020 h 1192"/>
                <a:gd name="T10" fmla="*/ 724 w 724"/>
                <a:gd name="T11" fmla="*/ 1192 h 1192"/>
              </a:gdLst>
              <a:ahLst/>
              <a:cxnLst>
                <a:cxn ang="0">
                  <a:pos x="T0" y="T1"/>
                </a:cxn>
                <a:cxn ang="0">
                  <a:pos x="T2" y="T3"/>
                </a:cxn>
                <a:cxn ang="0">
                  <a:pos x="T4" y="T5"/>
                </a:cxn>
                <a:cxn ang="0">
                  <a:pos x="T6" y="T7"/>
                </a:cxn>
                <a:cxn ang="0">
                  <a:pos x="T8" y="T9"/>
                </a:cxn>
                <a:cxn ang="0">
                  <a:pos x="T10" y="T11"/>
                </a:cxn>
              </a:cxnLst>
              <a:rect l="0" t="0" r="r" b="b"/>
              <a:pathLst>
                <a:path w="724" h="1192">
                  <a:moveTo>
                    <a:pt x="0" y="0"/>
                  </a:moveTo>
                  <a:cubicBezTo>
                    <a:pt x="52" y="127"/>
                    <a:pt x="105" y="255"/>
                    <a:pt x="144" y="348"/>
                  </a:cubicBezTo>
                  <a:cubicBezTo>
                    <a:pt x="183" y="441"/>
                    <a:pt x="195" y="483"/>
                    <a:pt x="232" y="560"/>
                  </a:cubicBezTo>
                  <a:cubicBezTo>
                    <a:pt x="269" y="637"/>
                    <a:pt x="315" y="731"/>
                    <a:pt x="368" y="808"/>
                  </a:cubicBezTo>
                  <a:cubicBezTo>
                    <a:pt x="421" y="885"/>
                    <a:pt x="489" y="956"/>
                    <a:pt x="548" y="1020"/>
                  </a:cubicBezTo>
                  <a:cubicBezTo>
                    <a:pt x="607" y="1084"/>
                    <a:pt x="695" y="1164"/>
                    <a:pt x="724" y="1192"/>
                  </a:cubicBezTo>
                </a:path>
              </a:pathLst>
            </a:custGeom>
            <a:noFill/>
            <a:ln w="19050" cmpd="sng">
              <a:solidFill>
                <a:srgbClr val="000099"/>
              </a:solidFill>
              <a:round/>
              <a:headEnd/>
              <a:tailEnd/>
            </a:ln>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sp>
        <p:nvSpPr>
          <p:cNvPr id="406544" name="Text Box 16"/>
          <p:cNvSpPr txBox="1">
            <a:spLocks noChangeArrowheads="1"/>
          </p:cNvSpPr>
          <p:nvPr/>
        </p:nvSpPr>
        <p:spPr bwMode="auto">
          <a:xfrm>
            <a:off x="0" y="3835400"/>
            <a:ext cx="2938463" cy="4572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buSzPct val="85000"/>
              <a:buFont typeface="Wingdings" charset="0"/>
              <a:buChar char="§"/>
            </a:pPr>
            <a:r>
              <a:rPr lang="it-IT" sz="2400" b="1" smtClean="0">
                <a:solidFill>
                  <a:srgbClr val="620000"/>
                </a:solidFill>
                <a:latin typeface="Garamond" charset="0"/>
                <a:ea typeface="ＭＳ Ｐゴシック" charset="0"/>
                <a:cs typeface="Arial" charset="0"/>
              </a:rPr>
              <a:t> Compton scattering</a:t>
            </a:r>
          </a:p>
        </p:txBody>
      </p:sp>
      <p:sp>
        <p:nvSpPr>
          <p:cNvPr id="406545" name="Text Box 17"/>
          <p:cNvSpPr txBox="1">
            <a:spLocks noChangeArrowheads="1"/>
          </p:cNvSpPr>
          <p:nvPr/>
        </p:nvSpPr>
        <p:spPr bwMode="auto">
          <a:xfrm>
            <a:off x="34925" y="1052513"/>
            <a:ext cx="3024188" cy="4572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buSzPct val="85000"/>
              <a:buFont typeface="Wingdings" charset="0"/>
              <a:buChar char="§"/>
            </a:pPr>
            <a:r>
              <a:rPr lang="it-IT" sz="2400" b="1" smtClean="0">
                <a:solidFill>
                  <a:srgbClr val="620000"/>
                </a:solidFill>
                <a:latin typeface="Garamond" charset="0"/>
                <a:ea typeface="ＭＳ Ｐゴシック" charset="0"/>
                <a:cs typeface="Arial" charset="0"/>
              </a:rPr>
              <a:t> photo-electric effect </a:t>
            </a:r>
          </a:p>
        </p:txBody>
      </p:sp>
      <p:sp>
        <p:nvSpPr>
          <p:cNvPr id="406546" name="Text Box 18"/>
          <p:cNvSpPr txBox="1">
            <a:spLocks noChangeArrowheads="1"/>
          </p:cNvSpPr>
          <p:nvPr/>
        </p:nvSpPr>
        <p:spPr bwMode="auto">
          <a:xfrm>
            <a:off x="611188" y="3178175"/>
            <a:ext cx="2017712" cy="466725"/>
          </a:xfrm>
          <a:prstGeom prst="rect">
            <a:avLst/>
          </a:prstGeom>
          <a:solidFill>
            <a:srgbClr val="FFFFCC"/>
          </a:solidFill>
          <a:ln w="9525">
            <a:solidFill>
              <a:schemeClr val="tx1"/>
            </a:solidFill>
            <a:miter lim="800000"/>
            <a:headEnd/>
            <a:tailEnd/>
          </a:ln>
          <a:effectLst>
            <a:outerShdw blurRad="63500" dist="107763" dir="18900000" algn="ctr" rotWithShape="0">
              <a:schemeClr val="bg2">
                <a:alpha val="50000"/>
              </a:schemeClr>
            </a:outerShdw>
          </a:effectLst>
        </p:spPr>
        <p:txBody>
          <a:bodyPr wrap="none">
            <a:spAutoFit/>
          </a:bodyPr>
          <a:lstStyle/>
          <a:p>
            <a:pPr defTabSz="914400" fontAlgn="base">
              <a:spcBef>
                <a:spcPct val="0"/>
              </a:spcBef>
              <a:spcAft>
                <a:spcPct val="0"/>
              </a:spcAft>
            </a:pPr>
            <a:r>
              <a:rPr lang="it-IT" sz="2400" b="1" smtClean="0">
                <a:solidFill>
                  <a:srgbClr val="620000"/>
                </a:solidFill>
                <a:latin typeface="Symbol" charset="0"/>
                <a:ea typeface="ＭＳ Ｐゴシック" charset="0"/>
                <a:cs typeface="Arial" charset="0"/>
                <a:sym typeface="Symbol" charset="0"/>
              </a:rPr>
              <a:t>   Z</a:t>
            </a:r>
            <a:r>
              <a:rPr lang="it-IT" sz="2400" b="1" baseline="36000" smtClean="0">
                <a:solidFill>
                  <a:srgbClr val="620000"/>
                </a:solidFill>
                <a:latin typeface="Symbol" charset="0"/>
                <a:ea typeface="ＭＳ Ｐゴシック" charset="0"/>
                <a:cs typeface="Arial" charset="0"/>
                <a:sym typeface="Symbol" charset="0"/>
              </a:rPr>
              <a:t>5 </a:t>
            </a:r>
            <a:r>
              <a:rPr lang="it-IT" sz="2400" b="1" smtClean="0">
                <a:solidFill>
                  <a:srgbClr val="620000"/>
                </a:solidFill>
                <a:latin typeface="Symbol" charset="0"/>
                <a:ea typeface="ＭＳ Ｐゴシック" charset="0"/>
                <a:cs typeface="Arial" charset="0"/>
                <a:sym typeface="Symbol" charset="0"/>
              </a:rPr>
              <a:t> ,  E</a:t>
            </a:r>
            <a:r>
              <a:rPr lang="it-IT" sz="2400" b="1" baseline="36000" smtClean="0">
                <a:solidFill>
                  <a:srgbClr val="620000"/>
                </a:solidFill>
                <a:latin typeface="Symbol" charset="0"/>
                <a:ea typeface="ＭＳ Ｐゴシック" charset="0"/>
                <a:cs typeface="Arial" charset="0"/>
                <a:sym typeface="Symbol" charset="0"/>
              </a:rPr>
              <a:t>-3.5</a:t>
            </a:r>
            <a:endParaRPr lang="it-IT" sz="2400" b="1" baseline="36000" smtClean="0">
              <a:solidFill>
                <a:srgbClr val="620000"/>
              </a:solidFill>
              <a:latin typeface="Symbol" charset="0"/>
              <a:ea typeface="ＭＳ Ｐゴシック" charset="0"/>
              <a:cs typeface="Arial" charset="0"/>
            </a:endParaRPr>
          </a:p>
        </p:txBody>
      </p:sp>
      <p:sp>
        <p:nvSpPr>
          <p:cNvPr id="406547" name="Text Box 19"/>
          <p:cNvSpPr txBox="1">
            <a:spLocks noChangeArrowheads="1"/>
          </p:cNvSpPr>
          <p:nvPr/>
        </p:nvSpPr>
        <p:spPr bwMode="auto">
          <a:xfrm>
            <a:off x="3779838" y="4114800"/>
            <a:ext cx="1712912" cy="466725"/>
          </a:xfrm>
          <a:prstGeom prst="rect">
            <a:avLst/>
          </a:prstGeom>
          <a:solidFill>
            <a:srgbClr val="FFFFCC"/>
          </a:solidFill>
          <a:ln w="9525">
            <a:solidFill>
              <a:schemeClr val="tx1"/>
            </a:solidFill>
            <a:miter lim="800000"/>
            <a:headEnd/>
            <a:tailEnd/>
          </a:ln>
          <a:effectLst>
            <a:outerShdw blurRad="63500" dist="107763" dir="18900000" algn="ctr" rotWithShape="0">
              <a:schemeClr val="bg2">
                <a:alpha val="50000"/>
              </a:schemeClr>
            </a:outerShdw>
          </a:effectLst>
        </p:spPr>
        <p:txBody>
          <a:bodyPr wrap="none">
            <a:spAutoFit/>
          </a:bodyPr>
          <a:lstStyle/>
          <a:p>
            <a:pPr defTabSz="914400" fontAlgn="base">
              <a:spcBef>
                <a:spcPct val="0"/>
              </a:spcBef>
              <a:spcAft>
                <a:spcPct val="0"/>
              </a:spcAft>
            </a:pPr>
            <a:r>
              <a:rPr lang="it-IT" sz="2400" b="1" smtClean="0">
                <a:solidFill>
                  <a:srgbClr val="620000"/>
                </a:solidFill>
                <a:latin typeface="Symbol" charset="0"/>
                <a:ea typeface="ＭＳ Ｐゴシック" charset="0"/>
                <a:cs typeface="Arial" charset="0"/>
                <a:sym typeface="Symbol" charset="0"/>
              </a:rPr>
              <a:t>   Z ,  E</a:t>
            </a:r>
            <a:r>
              <a:rPr lang="it-IT" sz="2400" b="1" baseline="36000" smtClean="0">
                <a:solidFill>
                  <a:srgbClr val="620000"/>
                </a:solidFill>
                <a:latin typeface="Symbol" charset="0"/>
                <a:ea typeface="ＭＳ Ｐゴシック" charset="0"/>
                <a:cs typeface="Arial" charset="0"/>
                <a:sym typeface="Symbol" charset="0"/>
              </a:rPr>
              <a:t>-1</a:t>
            </a:r>
            <a:endParaRPr lang="it-IT" sz="2400" b="1" baseline="36000" smtClean="0">
              <a:solidFill>
                <a:srgbClr val="620000"/>
              </a:solidFill>
              <a:latin typeface="Symbol" charset="0"/>
              <a:ea typeface="ＭＳ Ｐゴシック" charset="0"/>
              <a:cs typeface="Arial" charset="0"/>
            </a:endParaRPr>
          </a:p>
        </p:txBody>
      </p:sp>
      <p:sp>
        <p:nvSpPr>
          <p:cNvPr id="406548" name="Rectangle 20"/>
          <p:cNvSpPr>
            <a:spLocks noChangeArrowheads="1"/>
          </p:cNvSpPr>
          <p:nvPr/>
        </p:nvSpPr>
        <p:spPr bwMode="auto">
          <a:xfrm>
            <a:off x="468313" y="336550"/>
            <a:ext cx="8229600" cy="715963"/>
          </a:xfrm>
          <a:prstGeom prst="rect">
            <a:avLst/>
          </a:prstGeom>
          <a:noFill/>
          <a:ln>
            <a:noFill/>
          </a:ln>
          <a:effectLst/>
          <a:extLst>
            <a:ext uri="{909E8E84-426E-40dd-AFC4-6F175D3DCCD1}">
              <a14:hiddenFill xmlns:a14="http://schemas.microsoft.com/office/drawing/2010/main">
                <a:gradFill rotWithShape="0">
                  <a:gsLst>
                    <a:gs pos="0">
                      <a:srgbClr val="CCFFFF">
                        <a:gamma/>
                        <a:shade val="79216"/>
                        <a:invGamma/>
                      </a:srgbClr>
                    </a:gs>
                    <a:gs pos="50000">
                      <a:srgbClr val="CCFFFF"/>
                    </a:gs>
                    <a:gs pos="100000">
                      <a:srgbClr val="CCFFFF">
                        <a:gamma/>
                        <a:shade val="79216"/>
                        <a:invGamma/>
                      </a:srgb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defTabSz="914400" fontAlgn="base">
              <a:spcBef>
                <a:spcPct val="0"/>
              </a:spcBef>
              <a:spcAft>
                <a:spcPct val="0"/>
              </a:spcAft>
            </a:pPr>
            <a:r>
              <a:rPr lang="it-IT" sz="4200" smtClean="0">
                <a:solidFill>
                  <a:srgbClr val="996633"/>
                </a:solidFill>
                <a:latin typeface="Garamond" charset="0"/>
                <a:ea typeface="ＭＳ Ｐゴシック" charset="0"/>
                <a:cs typeface="Arial" charset="0"/>
              </a:rPr>
              <a:t>Photons</a:t>
            </a:r>
          </a:p>
        </p:txBody>
      </p:sp>
      <p:sp>
        <p:nvSpPr>
          <p:cNvPr id="406549" name="Text Box 21"/>
          <p:cNvSpPr txBox="1">
            <a:spLocks noChangeArrowheads="1"/>
          </p:cNvSpPr>
          <p:nvPr/>
        </p:nvSpPr>
        <p:spPr bwMode="auto">
          <a:xfrm>
            <a:off x="107950" y="6284913"/>
            <a:ext cx="8964613" cy="4572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lnSpc>
                <a:spcPct val="120000"/>
              </a:lnSpc>
              <a:spcBef>
                <a:spcPct val="0"/>
              </a:spcBef>
              <a:spcAft>
                <a:spcPct val="0"/>
              </a:spcAft>
              <a:buFont typeface="Symbol" charset="0"/>
              <a:buNone/>
            </a:pPr>
            <a:r>
              <a:rPr lang="it-IT" sz="2000" smtClean="0">
                <a:solidFill>
                  <a:srgbClr val="620000"/>
                </a:solidFill>
                <a:latin typeface="Garamond" charset="0"/>
                <a:ea typeface="ＭＳ Ｐゴシック" charset="0"/>
                <a:cs typeface="Arial" charset="0"/>
                <a:sym typeface="Symbol" charset="0"/>
              </a:rPr>
              <a:t>Probability of conversion in 1X</a:t>
            </a:r>
            <a:r>
              <a:rPr lang="it-IT" sz="2000" baseline="-20000" smtClean="0">
                <a:solidFill>
                  <a:srgbClr val="620000"/>
                </a:solidFill>
                <a:latin typeface="Garamond" charset="0"/>
                <a:ea typeface="ＭＳ Ｐゴシック" charset="0"/>
                <a:cs typeface="Arial" charset="0"/>
                <a:sym typeface="Symbol" charset="0"/>
              </a:rPr>
              <a:t>0</a:t>
            </a:r>
            <a:r>
              <a:rPr lang="it-IT" sz="2000" smtClean="0">
                <a:solidFill>
                  <a:srgbClr val="620000"/>
                </a:solidFill>
                <a:latin typeface="Garamond" charset="0"/>
                <a:ea typeface="ＭＳ Ｐゴシック" charset="0"/>
                <a:cs typeface="Arial" charset="0"/>
                <a:sym typeface="Symbol" charset="0"/>
              </a:rPr>
              <a:t> is e</a:t>
            </a:r>
            <a:r>
              <a:rPr lang="it-IT" sz="2000" baseline="36000" smtClean="0">
                <a:solidFill>
                  <a:srgbClr val="620000"/>
                </a:solidFill>
                <a:latin typeface="Garamond" charset="0"/>
                <a:ea typeface="ＭＳ Ｐゴシック" charset="0"/>
                <a:cs typeface="Arial" charset="0"/>
                <a:sym typeface="Symbol" charset="0"/>
              </a:rPr>
              <a:t>-7/9</a:t>
            </a:r>
            <a:r>
              <a:rPr lang="it-IT" sz="2000" smtClean="0">
                <a:solidFill>
                  <a:srgbClr val="620000"/>
                </a:solidFill>
                <a:latin typeface="Garamond" charset="0"/>
                <a:ea typeface="ＭＳ Ｐゴシック" charset="0"/>
                <a:cs typeface="Arial" charset="0"/>
                <a:sym typeface="Symbol" charset="0"/>
              </a:rPr>
              <a:t> -  L</a:t>
            </a:r>
            <a:r>
              <a:rPr lang="it-IT" sz="2000" baseline="-22000" smtClean="0">
                <a:solidFill>
                  <a:srgbClr val="620000"/>
                </a:solidFill>
                <a:latin typeface="Garamond" charset="0"/>
                <a:ea typeface="ＭＳ Ｐゴシック" charset="0"/>
                <a:cs typeface="Arial" charset="0"/>
                <a:sym typeface="Symbol" charset="0"/>
              </a:rPr>
              <a:t>pair</a:t>
            </a:r>
            <a:r>
              <a:rPr lang="it-IT" sz="2000" smtClean="0">
                <a:solidFill>
                  <a:srgbClr val="620000"/>
                </a:solidFill>
                <a:latin typeface="Garamond" charset="0"/>
                <a:ea typeface="ＭＳ Ｐゴシック" charset="0"/>
                <a:cs typeface="Arial" charset="0"/>
                <a:sym typeface="Symbol" charset="0"/>
              </a:rPr>
              <a:t> = 9/7 X</a:t>
            </a:r>
            <a:r>
              <a:rPr lang="it-IT" sz="2000" baseline="-20000" smtClean="0">
                <a:solidFill>
                  <a:srgbClr val="620000"/>
                </a:solidFill>
                <a:latin typeface="Garamond" charset="0"/>
                <a:ea typeface="ＭＳ Ｐゴシック" charset="0"/>
                <a:cs typeface="Arial" charset="0"/>
                <a:sym typeface="Symbol" charset="0"/>
              </a:rPr>
              <a:t>0   </a:t>
            </a:r>
            <a:r>
              <a:rPr lang="it-IT" sz="2000" smtClean="0">
                <a:solidFill>
                  <a:srgbClr val="620000"/>
                </a:solidFill>
                <a:latin typeface="Garamond" charset="0"/>
                <a:ea typeface="ＭＳ Ｐゴシック" charset="0"/>
                <a:cs typeface="Arial" charset="0"/>
                <a:sym typeface="Symbol" charset="0"/>
              </a:rPr>
              <a:t>(</a:t>
            </a:r>
            <a:r>
              <a:rPr lang="it-IT" sz="2000" smtClean="0">
                <a:solidFill>
                  <a:srgbClr val="620000"/>
                </a:solidFill>
                <a:latin typeface="Symbol" charset="0"/>
                <a:ea typeface="ＭＳ Ｐゴシック" charset="0"/>
                <a:cs typeface="Arial" charset="0"/>
                <a:sym typeface="Symbol" charset="0"/>
              </a:rPr>
              <a:t>g</a:t>
            </a:r>
            <a:r>
              <a:rPr lang="it-IT" sz="2000" smtClean="0">
                <a:solidFill>
                  <a:srgbClr val="620000"/>
                </a:solidFill>
                <a:latin typeface="Garamond" charset="0"/>
                <a:ea typeface="ＭＳ Ｐゴシック" charset="0"/>
                <a:cs typeface="Arial" charset="0"/>
                <a:sym typeface="Symbol" charset="0"/>
              </a:rPr>
              <a:t> disappears)</a:t>
            </a:r>
            <a:endParaRPr lang="it-IT" sz="2000" baseline="36000" smtClean="0">
              <a:solidFill>
                <a:srgbClr val="620000"/>
              </a:solidFill>
              <a:latin typeface="Garamond" charset="0"/>
              <a:ea typeface="ＭＳ Ｐゴシック" charset="0"/>
              <a:cs typeface="Arial" charset="0"/>
              <a:sym typeface="Symbol" charset="0"/>
            </a:endParaRPr>
          </a:p>
        </p:txBody>
      </p:sp>
      <p:sp>
        <p:nvSpPr>
          <p:cNvPr id="406550" name="Text Box 22"/>
          <p:cNvSpPr txBox="1">
            <a:spLocks noChangeArrowheads="1"/>
          </p:cNvSpPr>
          <p:nvPr/>
        </p:nvSpPr>
        <p:spPr bwMode="auto">
          <a:xfrm>
            <a:off x="34925" y="4770438"/>
            <a:ext cx="5100638" cy="4572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buSzPct val="85000"/>
              <a:buFont typeface="Wingdings" charset="0"/>
              <a:buChar char="§"/>
            </a:pPr>
            <a:r>
              <a:rPr lang="it-IT" sz="2400" smtClean="0">
                <a:solidFill>
                  <a:srgbClr val="620000"/>
                </a:solidFill>
                <a:latin typeface="Garamond" charset="0"/>
                <a:ea typeface="ＭＳ Ｐゴシック" charset="0"/>
                <a:cs typeface="Arial" charset="0"/>
              </a:rPr>
              <a:t> </a:t>
            </a:r>
            <a:r>
              <a:rPr lang="it-IT" sz="2400" b="1" smtClean="0">
                <a:solidFill>
                  <a:srgbClr val="620000"/>
                </a:solidFill>
                <a:latin typeface="Garamond" charset="0"/>
                <a:ea typeface="ＭＳ Ｐゴシック" charset="0"/>
                <a:cs typeface="Arial" charset="0"/>
              </a:rPr>
              <a:t>pair production</a:t>
            </a:r>
            <a:r>
              <a:rPr lang="it-IT" sz="2400" smtClean="0">
                <a:solidFill>
                  <a:srgbClr val="620000"/>
                </a:solidFill>
                <a:latin typeface="Garamond" charset="0"/>
                <a:ea typeface="ＭＳ Ｐゴシック" charset="0"/>
                <a:cs typeface="Arial" charset="0"/>
              </a:rPr>
              <a:t> occours if E</a:t>
            </a:r>
            <a:r>
              <a:rPr lang="it-IT" sz="2400" baseline="-22000" smtClean="0">
                <a:solidFill>
                  <a:srgbClr val="620000"/>
                </a:solidFill>
                <a:latin typeface="Garamond" charset="0"/>
                <a:ea typeface="ＭＳ Ｐゴシック" charset="0"/>
                <a:cs typeface="Arial" charset="0"/>
                <a:sym typeface="Symbol" charset="0"/>
              </a:rPr>
              <a:t></a:t>
            </a:r>
            <a:r>
              <a:rPr lang="it-IT" sz="2400" smtClean="0">
                <a:solidFill>
                  <a:srgbClr val="620000"/>
                </a:solidFill>
                <a:latin typeface="Garamond" charset="0"/>
                <a:ea typeface="ＭＳ Ｐゴシック" charset="0"/>
                <a:cs typeface="Arial" charset="0"/>
                <a:sym typeface="Symbol" charset="0"/>
              </a:rPr>
              <a:t>  &gt; 2m</a:t>
            </a:r>
            <a:r>
              <a:rPr lang="it-IT" sz="2400" baseline="-20000" smtClean="0">
                <a:solidFill>
                  <a:srgbClr val="620000"/>
                </a:solidFill>
                <a:latin typeface="Garamond" charset="0"/>
                <a:ea typeface="ＭＳ Ｐゴシック" charset="0"/>
                <a:cs typeface="Arial" charset="0"/>
                <a:sym typeface="Symbol" charset="0"/>
              </a:rPr>
              <a:t>e</a:t>
            </a:r>
            <a:r>
              <a:rPr lang="it-IT" sz="2400" smtClean="0">
                <a:solidFill>
                  <a:srgbClr val="620000"/>
                </a:solidFill>
                <a:latin typeface="Garamond" charset="0"/>
                <a:ea typeface="ＭＳ Ｐゴシック" charset="0"/>
                <a:cs typeface="Arial" charset="0"/>
                <a:sym typeface="Symbol" charset="0"/>
              </a:rPr>
              <a:t>c</a:t>
            </a:r>
            <a:r>
              <a:rPr lang="it-IT" sz="2400" baseline="36000" smtClean="0">
                <a:solidFill>
                  <a:srgbClr val="620000"/>
                </a:solidFill>
                <a:latin typeface="Garamond" charset="0"/>
                <a:ea typeface="ＭＳ Ｐゴシック" charset="0"/>
                <a:cs typeface="Arial" charset="0"/>
                <a:sym typeface="Symbol" charset="0"/>
              </a:rPr>
              <a:t>2</a:t>
            </a:r>
          </a:p>
        </p:txBody>
      </p:sp>
      <p:grpSp>
        <p:nvGrpSpPr>
          <p:cNvPr id="406551" name="Group 23"/>
          <p:cNvGrpSpPr>
            <a:grpSpLocks/>
          </p:cNvGrpSpPr>
          <p:nvPr/>
        </p:nvGrpSpPr>
        <p:grpSpPr bwMode="auto">
          <a:xfrm>
            <a:off x="7396163" y="4005263"/>
            <a:ext cx="1639887" cy="863600"/>
            <a:chOff x="1973" y="2523"/>
            <a:chExt cx="1033" cy="544"/>
          </a:xfrm>
        </p:grpSpPr>
        <p:sp>
          <p:nvSpPr>
            <p:cNvPr id="406552" name="AutoShape 24"/>
            <p:cNvSpPr>
              <a:spLocks noChangeAspect="1" noChangeArrowheads="1" noTextEdit="1"/>
            </p:cNvSpPr>
            <p:nvPr/>
          </p:nvSpPr>
          <p:spPr bwMode="auto">
            <a:xfrm>
              <a:off x="1973" y="2523"/>
              <a:ext cx="1033" cy="5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53" name="Line 25"/>
            <p:cNvSpPr>
              <a:spLocks noChangeShapeType="1"/>
            </p:cNvSpPr>
            <p:nvPr/>
          </p:nvSpPr>
          <p:spPr bwMode="auto">
            <a:xfrm>
              <a:off x="2472" y="2773"/>
              <a:ext cx="411" cy="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54" name="Rectangle 26"/>
            <p:cNvSpPr>
              <a:spLocks noChangeArrowheads="1"/>
            </p:cNvSpPr>
            <p:nvPr/>
          </p:nvSpPr>
          <p:spPr bwMode="auto">
            <a:xfrm>
              <a:off x="2786" y="2838"/>
              <a:ext cx="59"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g</a:t>
              </a:r>
              <a:endParaRPr lang="it-IT" smtClean="0">
                <a:solidFill>
                  <a:srgbClr val="724C26"/>
                </a:solidFill>
                <a:latin typeface="Arial" charset="0"/>
                <a:ea typeface="ＭＳ Ｐゴシック" charset="0"/>
                <a:cs typeface="Arial" charset="0"/>
              </a:endParaRPr>
            </a:p>
          </p:txBody>
        </p:sp>
        <p:sp>
          <p:nvSpPr>
            <p:cNvPr id="406555" name="Rectangle 27"/>
            <p:cNvSpPr>
              <a:spLocks noChangeArrowheads="1"/>
            </p:cNvSpPr>
            <p:nvPr/>
          </p:nvSpPr>
          <p:spPr bwMode="auto">
            <a:xfrm>
              <a:off x="2781" y="2594"/>
              <a:ext cx="59"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g</a:t>
              </a:r>
              <a:endParaRPr lang="it-IT" smtClean="0">
                <a:solidFill>
                  <a:srgbClr val="724C26"/>
                </a:solidFill>
                <a:latin typeface="Arial" charset="0"/>
                <a:ea typeface="ＭＳ Ｐゴシック" charset="0"/>
                <a:cs typeface="Arial" charset="0"/>
              </a:endParaRPr>
            </a:p>
          </p:txBody>
        </p:sp>
        <p:sp>
          <p:nvSpPr>
            <p:cNvPr id="406556" name="Rectangle 28"/>
            <p:cNvSpPr>
              <a:spLocks noChangeArrowheads="1"/>
            </p:cNvSpPr>
            <p:nvPr/>
          </p:nvSpPr>
          <p:spPr bwMode="auto">
            <a:xfrm>
              <a:off x="2203" y="2624"/>
              <a:ext cx="79"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a:t>
              </a:r>
              <a:endParaRPr lang="it-IT" smtClean="0">
                <a:solidFill>
                  <a:srgbClr val="724C26"/>
                </a:solidFill>
                <a:latin typeface="Arial" charset="0"/>
                <a:ea typeface="ＭＳ Ｐゴシック" charset="0"/>
                <a:cs typeface="Arial" charset="0"/>
              </a:endParaRPr>
            </a:p>
          </p:txBody>
        </p:sp>
        <p:sp>
          <p:nvSpPr>
            <p:cNvPr id="406557" name="Rectangle 29"/>
            <p:cNvSpPr>
              <a:spLocks noChangeArrowheads="1"/>
            </p:cNvSpPr>
            <p:nvPr/>
          </p:nvSpPr>
          <p:spPr bwMode="auto">
            <a:xfrm>
              <a:off x="2000" y="2624"/>
              <a:ext cx="8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s</a:t>
              </a:r>
              <a:endParaRPr lang="it-IT" smtClean="0">
                <a:solidFill>
                  <a:srgbClr val="724C26"/>
                </a:solidFill>
                <a:latin typeface="Arial" charset="0"/>
                <a:ea typeface="ＭＳ Ｐゴシック" charset="0"/>
                <a:cs typeface="Arial" charset="0"/>
              </a:endParaRPr>
            </a:p>
          </p:txBody>
        </p:sp>
        <p:sp>
          <p:nvSpPr>
            <p:cNvPr id="406558" name="Rectangle 30"/>
            <p:cNvSpPr>
              <a:spLocks noChangeArrowheads="1"/>
            </p:cNvSpPr>
            <p:nvPr/>
          </p:nvSpPr>
          <p:spPr bwMode="auto">
            <a:xfrm>
              <a:off x="2651" y="2800"/>
              <a:ext cx="88"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E</a:t>
              </a:r>
              <a:endParaRPr lang="it-IT" smtClean="0">
                <a:solidFill>
                  <a:srgbClr val="724C26"/>
                </a:solidFill>
                <a:latin typeface="Arial" charset="0"/>
                <a:ea typeface="ＭＳ Ｐゴシック" charset="0"/>
                <a:cs typeface="Arial" charset="0"/>
              </a:endParaRPr>
            </a:p>
          </p:txBody>
        </p:sp>
        <p:sp>
          <p:nvSpPr>
            <p:cNvPr id="406559" name="Rectangle 31"/>
            <p:cNvSpPr>
              <a:spLocks noChangeArrowheads="1"/>
            </p:cNvSpPr>
            <p:nvPr/>
          </p:nvSpPr>
          <p:spPr bwMode="auto">
            <a:xfrm>
              <a:off x="2653" y="2537"/>
              <a:ext cx="88"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E</a:t>
              </a:r>
              <a:endParaRPr lang="it-IT" smtClean="0">
                <a:solidFill>
                  <a:srgbClr val="724C26"/>
                </a:solidFill>
                <a:latin typeface="Arial" charset="0"/>
                <a:ea typeface="ＭＳ Ｐゴシック" charset="0"/>
                <a:cs typeface="Arial" charset="0"/>
              </a:endParaRPr>
            </a:p>
          </p:txBody>
        </p:sp>
        <p:sp>
          <p:nvSpPr>
            <p:cNvPr id="406560" name="Rectangle 32"/>
            <p:cNvSpPr>
              <a:spLocks noChangeArrowheads="1"/>
            </p:cNvSpPr>
            <p:nvPr/>
          </p:nvSpPr>
          <p:spPr bwMode="auto">
            <a:xfrm>
              <a:off x="2480" y="2549"/>
              <a:ext cx="112"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ln</a:t>
              </a:r>
              <a:endParaRPr lang="it-IT" smtClean="0">
                <a:solidFill>
                  <a:srgbClr val="724C26"/>
                </a:solidFill>
                <a:latin typeface="Arial" charset="0"/>
                <a:ea typeface="ＭＳ Ｐゴシック" charset="0"/>
                <a:cs typeface="Arial" charset="0"/>
              </a:endParaRPr>
            </a:p>
          </p:txBody>
        </p:sp>
        <p:sp>
          <p:nvSpPr>
            <p:cNvPr id="406561" name="Rectangle 33"/>
            <p:cNvSpPr>
              <a:spLocks noChangeArrowheads="1"/>
            </p:cNvSpPr>
            <p:nvPr/>
          </p:nvSpPr>
          <p:spPr bwMode="auto">
            <a:xfrm>
              <a:off x="2320" y="2623"/>
              <a:ext cx="88"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Z</a:t>
              </a:r>
              <a:endParaRPr lang="it-IT" smtClean="0">
                <a:solidFill>
                  <a:srgbClr val="724C26"/>
                </a:solidFill>
                <a:latin typeface="Arial" charset="0"/>
                <a:ea typeface="ＭＳ Ｐゴシック" charset="0"/>
                <a:cs typeface="Arial" charset="0"/>
              </a:endParaRPr>
            </a:p>
          </p:txBody>
        </p:sp>
        <p:sp>
          <p:nvSpPr>
            <p:cNvPr id="406562" name="Rectangle 34"/>
            <p:cNvSpPr>
              <a:spLocks noChangeArrowheads="1"/>
            </p:cNvSpPr>
            <p:nvPr/>
          </p:nvSpPr>
          <p:spPr bwMode="auto">
            <a:xfrm>
              <a:off x="2101" y="2688"/>
              <a:ext cx="6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c</a:t>
              </a:r>
              <a:endParaRPr lang="it-IT" smtClean="0">
                <a:solidFill>
                  <a:srgbClr val="724C26"/>
                </a:solidFill>
                <a:latin typeface="Arial" charset="0"/>
                <a:ea typeface="ＭＳ Ｐゴシック" charset="0"/>
                <a:cs typeface="Arial" charset="0"/>
              </a:endParaRPr>
            </a:p>
          </p:txBody>
        </p:sp>
      </p:grpSp>
      <p:sp>
        <p:nvSpPr>
          <p:cNvPr id="406563" name="Text Box 35"/>
          <p:cNvSpPr txBox="1">
            <a:spLocks noChangeArrowheads="1"/>
          </p:cNvSpPr>
          <p:nvPr/>
        </p:nvSpPr>
        <p:spPr bwMode="auto">
          <a:xfrm>
            <a:off x="539750" y="5483225"/>
            <a:ext cx="6218238" cy="466725"/>
          </a:xfrm>
          <a:prstGeom prst="rect">
            <a:avLst/>
          </a:prstGeom>
          <a:solidFill>
            <a:srgbClr val="FFFFCC"/>
          </a:solidFill>
          <a:ln w="9525">
            <a:solidFill>
              <a:schemeClr val="tx1"/>
            </a:solidFill>
            <a:miter lim="800000"/>
            <a:headEnd/>
            <a:tailEnd/>
          </a:ln>
          <a:effectLst>
            <a:outerShdw blurRad="63500" dist="107763" dir="18900000" algn="ctr" rotWithShape="0">
              <a:schemeClr val="bg2">
                <a:alpha val="50000"/>
              </a:schemeClr>
            </a:outerShdw>
          </a:effectLst>
        </p:spPr>
        <p:txBody>
          <a:bodyPr wrap="none">
            <a:spAutoFit/>
          </a:bodyPr>
          <a:lstStyle/>
          <a:p>
            <a:pPr defTabSz="914400" fontAlgn="base">
              <a:lnSpc>
                <a:spcPct val="120000"/>
              </a:lnSpc>
              <a:spcBef>
                <a:spcPct val="0"/>
              </a:spcBef>
              <a:spcAft>
                <a:spcPct val="0"/>
              </a:spcAft>
              <a:buFont typeface="Symbol" charset="0"/>
              <a:buChar char="s"/>
            </a:pPr>
            <a:r>
              <a:rPr lang="it-IT" sz="2000" b="1" smtClean="0">
                <a:solidFill>
                  <a:srgbClr val="620000"/>
                </a:solidFill>
                <a:latin typeface="Garamond" charset="0"/>
                <a:ea typeface="ＭＳ Ｐゴシック" charset="0"/>
                <a:cs typeface="Arial" charset="0"/>
                <a:sym typeface="Symbol" charset="0"/>
              </a:rPr>
              <a:t>   Z (Z+1)</a:t>
            </a:r>
            <a:r>
              <a:rPr lang="it-IT" sz="2000" baseline="36000" smtClean="0">
                <a:solidFill>
                  <a:srgbClr val="620000"/>
                </a:solidFill>
                <a:latin typeface="Garamond" charset="0"/>
                <a:ea typeface="ＭＳ Ｐゴシック" charset="0"/>
                <a:cs typeface="Arial" charset="0"/>
                <a:sym typeface="Symbol" charset="0"/>
              </a:rPr>
              <a:t> </a:t>
            </a:r>
            <a:r>
              <a:rPr lang="it-IT" sz="2000" smtClean="0">
                <a:solidFill>
                  <a:srgbClr val="620000"/>
                </a:solidFill>
                <a:latin typeface="Garamond" charset="0"/>
                <a:ea typeface="ＭＳ Ｐゴシック" charset="0"/>
                <a:cs typeface="Arial" charset="0"/>
                <a:sym typeface="Symbol" charset="0"/>
              </a:rPr>
              <a:t> ;  lnE/m</a:t>
            </a:r>
            <a:r>
              <a:rPr lang="it-IT" sz="2000" baseline="-20000" smtClean="0">
                <a:solidFill>
                  <a:srgbClr val="620000"/>
                </a:solidFill>
                <a:latin typeface="Garamond" charset="0"/>
                <a:ea typeface="ＭＳ Ｐゴシック" charset="0"/>
                <a:cs typeface="Arial" charset="0"/>
                <a:sym typeface="Symbol" charset="0"/>
              </a:rPr>
              <a:t>e</a:t>
            </a:r>
            <a:r>
              <a:rPr lang="it-IT" sz="2000" smtClean="0">
                <a:solidFill>
                  <a:srgbClr val="620000"/>
                </a:solidFill>
                <a:latin typeface="Garamond" charset="0"/>
                <a:ea typeface="ＭＳ Ｐゴシック" charset="0"/>
                <a:cs typeface="Arial" charset="0"/>
                <a:sym typeface="Symbol" charset="0"/>
              </a:rPr>
              <a:t> for E&lt; 1GeV, constant E &gt;1GeV</a:t>
            </a:r>
            <a:endParaRPr lang="it-IT" smtClean="0">
              <a:solidFill>
                <a:srgbClr val="724C26"/>
              </a:solidFill>
              <a:latin typeface="Arial" charset="0"/>
              <a:ea typeface="ＭＳ Ｐゴシック" charset="0"/>
              <a:cs typeface="Arial" charset="0"/>
            </a:endParaRPr>
          </a:p>
        </p:txBody>
      </p:sp>
      <p:grpSp>
        <p:nvGrpSpPr>
          <p:cNvPr id="406564" name="Group 36"/>
          <p:cNvGrpSpPr>
            <a:grpSpLocks/>
          </p:cNvGrpSpPr>
          <p:nvPr/>
        </p:nvGrpSpPr>
        <p:grpSpPr bwMode="auto">
          <a:xfrm>
            <a:off x="395288" y="1627188"/>
            <a:ext cx="2447925" cy="1081087"/>
            <a:chOff x="68" y="1116"/>
            <a:chExt cx="1542" cy="681"/>
          </a:xfrm>
        </p:grpSpPr>
        <p:sp>
          <p:nvSpPr>
            <p:cNvPr id="406565" name="AutoShape 37"/>
            <p:cNvSpPr>
              <a:spLocks noChangeAspect="1" noChangeArrowheads="1" noTextEdit="1"/>
            </p:cNvSpPr>
            <p:nvPr/>
          </p:nvSpPr>
          <p:spPr bwMode="auto">
            <a:xfrm>
              <a:off x="68" y="1117"/>
              <a:ext cx="1542" cy="6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66" name="Line 38"/>
            <p:cNvSpPr>
              <a:spLocks noChangeShapeType="1"/>
            </p:cNvSpPr>
            <p:nvPr/>
          </p:nvSpPr>
          <p:spPr bwMode="auto">
            <a:xfrm>
              <a:off x="1029" y="1497"/>
              <a:ext cx="382" cy="1"/>
            </a:xfrm>
            <a:prstGeom prst="line">
              <a:avLst/>
            </a:prstGeom>
            <a:noFill/>
            <a:ln w="11113">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67" name="Line 39"/>
            <p:cNvSpPr>
              <a:spLocks noChangeShapeType="1"/>
            </p:cNvSpPr>
            <p:nvPr/>
          </p:nvSpPr>
          <p:spPr bwMode="auto">
            <a:xfrm>
              <a:off x="1512" y="1249"/>
              <a:ext cx="62" cy="1"/>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68" name="Rectangle 40"/>
            <p:cNvSpPr>
              <a:spLocks noChangeArrowheads="1"/>
            </p:cNvSpPr>
            <p:nvPr/>
          </p:nvSpPr>
          <p:spPr bwMode="auto">
            <a:xfrm>
              <a:off x="1519" y="1263"/>
              <a:ext cx="72"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2</a:t>
              </a:r>
              <a:endParaRPr lang="it-IT" smtClean="0">
                <a:solidFill>
                  <a:srgbClr val="724C26"/>
                </a:solidFill>
                <a:latin typeface="Arial" charset="0"/>
                <a:ea typeface="ＭＳ Ｐゴシック" charset="0"/>
                <a:cs typeface="Arial" charset="0"/>
              </a:endParaRPr>
            </a:p>
          </p:txBody>
        </p:sp>
        <p:sp>
          <p:nvSpPr>
            <p:cNvPr id="406569" name="Rectangle 41"/>
            <p:cNvSpPr>
              <a:spLocks noChangeArrowheads="1"/>
            </p:cNvSpPr>
            <p:nvPr/>
          </p:nvSpPr>
          <p:spPr bwMode="auto">
            <a:xfrm>
              <a:off x="1517" y="1116"/>
              <a:ext cx="72"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7</a:t>
              </a:r>
              <a:endParaRPr lang="it-IT" smtClean="0">
                <a:solidFill>
                  <a:srgbClr val="724C26"/>
                </a:solidFill>
                <a:latin typeface="Arial" charset="0"/>
                <a:ea typeface="ＭＳ Ｐゴシック" charset="0"/>
                <a:cs typeface="Arial" charset="0"/>
              </a:endParaRPr>
            </a:p>
          </p:txBody>
        </p:sp>
        <p:sp>
          <p:nvSpPr>
            <p:cNvPr id="406570" name="Rectangle 42"/>
            <p:cNvSpPr>
              <a:spLocks noChangeArrowheads="1"/>
            </p:cNvSpPr>
            <p:nvPr/>
          </p:nvSpPr>
          <p:spPr bwMode="auto">
            <a:xfrm>
              <a:off x="1276" y="1238"/>
              <a:ext cx="72"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2</a:t>
              </a:r>
              <a:endParaRPr lang="it-IT" smtClean="0">
                <a:solidFill>
                  <a:srgbClr val="724C26"/>
                </a:solidFill>
                <a:latin typeface="Arial" charset="0"/>
                <a:ea typeface="ＭＳ Ｐゴシック" charset="0"/>
                <a:cs typeface="Arial" charset="0"/>
              </a:endParaRPr>
            </a:p>
          </p:txBody>
        </p:sp>
        <p:sp>
          <p:nvSpPr>
            <p:cNvPr id="406571" name="Rectangle 43"/>
            <p:cNvSpPr>
              <a:spLocks noChangeArrowheads="1"/>
            </p:cNvSpPr>
            <p:nvPr/>
          </p:nvSpPr>
          <p:spPr bwMode="auto">
            <a:xfrm>
              <a:off x="1111" y="1298"/>
              <a:ext cx="64"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e</a:t>
              </a:r>
              <a:endParaRPr lang="it-IT" smtClean="0">
                <a:solidFill>
                  <a:srgbClr val="724C26"/>
                </a:solidFill>
                <a:latin typeface="Arial" charset="0"/>
                <a:ea typeface="ＭＳ Ｐゴシック" charset="0"/>
                <a:cs typeface="Arial" charset="0"/>
              </a:endParaRPr>
            </a:p>
          </p:txBody>
        </p:sp>
        <p:sp>
          <p:nvSpPr>
            <p:cNvPr id="406572" name="Rectangle 44"/>
            <p:cNvSpPr>
              <a:spLocks noChangeArrowheads="1"/>
            </p:cNvSpPr>
            <p:nvPr/>
          </p:nvSpPr>
          <p:spPr bwMode="auto">
            <a:xfrm>
              <a:off x="826" y="1373"/>
              <a:ext cx="72"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4</a:t>
              </a:r>
              <a:endParaRPr lang="it-IT" smtClean="0">
                <a:solidFill>
                  <a:srgbClr val="724C26"/>
                </a:solidFill>
                <a:latin typeface="Arial" charset="0"/>
                <a:ea typeface="ＭＳ Ｐゴシック" charset="0"/>
                <a:cs typeface="Arial" charset="0"/>
              </a:endParaRPr>
            </a:p>
          </p:txBody>
        </p:sp>
        <p:sp>
          <p:nvSpPr>
            <p:cNvPr id="406573" name="Rectangle 45"/>
            <p:cNvSpPr>
              <a:spLocks noChangeArrowheads="1"/>
            </p:cNvSpPr>
            <p:nvPr/>
          </p:nvSpPr>
          <p:spPr bwMode="auto">
            <a:xfrm>
              <a:off x="644" y="1373"/>
              <a:ext cx="72"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5</a:t>
              </a:r>
              <a:endParaRPr lang="it-IT" smtClean="0">
                <a:solidFill>
                  <a:srgbClr val="724C26"/>
                </a:solidFill>
                <a:latin typeface="Arial" charset="0"/>
                <a:ea typeface="ＭＳ Ｐゴシック" charset="0"/>
                <a:cs typeface="Arial" charset="0"/>
              </a:endParaRPr>
            </a:p>
          </p:txBody>
        </p:sp>
        <p:sp>
          <p:nvSpPr>
            <p:cNvPr id="406574" name="Rectangle 46"/>
            <p:cNvSpPr>
              <a:spLocks noChangeArrowheads="1"/>
            </p:cNvSpPr>
            <p:nvPr/>
          </p:nvSpPr>
          <p:spPr bwMode="auto">
            <a:xfrm>
              <a:off x="244" y="1434"/>
              <a:ext cx="136"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pe</a:t>
              </a:r>
              <a:endParaRPr lang="it-IT" smtClean="0">
                <a:solidFill>
                  <a:srgbClr val="724C26"/>
                </a:solidFill>
                <a:latin typeface="Arial" charset="0"/>
                <a:ea typeface="ＭＳ Ｐゴシック" charset="0"/>
                <a:cs typeface="Arial" charset="0"/>
              </a:endParaRPr>
            </a:p>
          </p:txBody>
        </p:sp>
        <p:sp>
          <p:nvSpPr>
            <p:cNvPr id="406575" name="Rectangle 47"/>
            <p:cNvSpPr>
              <a:spLocks noChangeArrowheads="1"/>
            </p:cNvSpPr>
            <p:nvPr/>
          </p:nvSpPr>
          <p:spPr bwMode="auto">
            <a:xfrm>
              <a:off x="1127" y="1523"/>
              <a:ext cx="88"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E</a:t>
              </a:r>
              <a:endParaRPr lang="it-IT" smtClean="0">
                <a:solidFill>
                  <a:srgbClr val="724C26"/>
                </a:solidFill>
                <a:latin typeface="Arial" charset="0"/>
                <a:ea typeface="ＭＳ Ｐゴシック" charset="0"/>
                <a:cs typeface="Arial" charset="0"/>
              </a:endParaRPr>
            </a:p>
          </p:txBody>
        </p:sp>
        <p:sp>
          <p:nvSpPr>
            <p:cNvPr id="406576" name="Rectangle 48"/>
            <p:cNvSpPr>
              <a:spLocks noChangeArrowheads="1"/>
            </p:cNvSpPr>
            <p:nvPr/>
          </p:nvSpPr>
          <p:spPr bwMode="auto">
            <a:xfrm>
              <a:off x="1204" y="1269"/>
              <a:ext cx="64"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c</a:t>
              </a:r>
              <a:endParaRPr lang="it-IT" smtClean="0">
                <a:solidFill>
                  <a:srgbClr val="724C26"/>
                </a:solidFill>
                <a:latin typeface="Arial" charset="0"/>
                <a:ea typeface="ＭＳ Ｐゴシック" charset="0"/>
                <a:cs typeface="Arial" charset="0"/>
              </a:endParaRPr>
            </a:p>
          </p:txBody>
        </p:sp>
        <p:sp>
          <p:nvSpPr>
            <p:cNvPr id="406577" name="Rectangle 49"/>
            <p:cNvSpPr>
              <a:spLocks noChangeArrowheads="1"/>
            </p:cNvSpPr>
            <p:nvPr/>
          </p:nvSpPr>
          <p:spPr bwMode="auto">
            <a:xfrm>
              <a:off x="975" y="1269"/>
              <a:ext cx="112"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m</a:t>
              </a:r>
              <a:endParaRPr lang="it-IT" smtClean="0">
                <a:solidFill>
                  <a:srgbClr val="724C26"/>
                </a:solidFill>
                <a:latin typeface="Arial" charset="0"/>
                <a:ea typeface="ＭＳ Ｐゴシック" charset="0"/>
                <a:cs typeface="Arial" charset="0"/>
              </a:endParaRPr>
            </a:p>
          </p:txBody>
        </p:sp>
        <p:sp>
          <p:nvSpPr>
            <p:cNvPr id="406578" name="Rectangle 50"/>
            <p:cNvSpPr>
              <a:spLocks noChangeArrowheads="1"/>
            </p:cNvSpPr>
            <p:nvPr/>
          </p:nvSpPr>
          <p:spPr bwMode="auto">
            <a:xfrm>
              <a:off x="523" y="1382"/>
              <a:ext cx="88"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Z</a:t>
              </a:r>
              <a:endParaRPr lang="it-IT" smtClean="0">
                <a:solidFill>
                  <a:srgbClr val="724C26"/>
                </a:solidFill>
                <a:latin typeface="Arial" charset="0"/>
                <a:ea typeface="ＭＳ Ｐゴシック" charset="0"/>
                <a:cs typeface="Arial" charset="0"/>
              </a:endParaRPr>
            </a:p>
          </p:txBody>
        </p:sp>
        <p:sp>
          <p:nvSpPr>
            <p:cNvPr id="406579" name="Rectangle 51"/>
            <p:cNvSpPr>
              <a:spLocks noChangeArrowheads="1"/>
            </p:cNvSpPr>
            <p:nvPr/>
          </p:nvSpPr>
          <p:spPr bwMode="auto">
            <a:xfrm>
              <a:off x="1394" y="1569"/>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ø</a:t>
              </a:r>
              <a:endParaRPr lang="it-IT" smtClean="0">
                <a:solidFill>
                  <a:srgbClr val="724C26"/>
                </a:solidFill>
                <a:latin typeface="Arial" charset="0"/>
                <a:ea typeface="ＭＳ Ｐゴシック" charset="0"/>
                <a:cs typeface="Arial" charset="0"/>
              </a:endParaRPr>
            </a:p>
          </p:txBody>
        </p:sp>
        <p:sp>
          <p:nvSpPr>
            <p:cNvPr id="406580" name="Rectangle 52"/>
            <p:cNvSpPr>
              <a:spLocks noChangeArrowheads="1"/>
            </p:cNvSpPr>
            <p:nvPr/>
          </p:nvSpPr>
          <p:spPr bwMode="auto">
            <a:xfrm>
              <a:off x="1394" y="1216"/>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ö</a:t>
              </a:r>
              <a:endParaRPr lang="it-IT" smtClean="0">
                <a:solidFill>
                  <a:srgbClr val="724C26"/>
                </a:solidFill>
                <a:latin typeface="Arial" charset="0"/>
                <a:ea typeface="ＭＳ Ｐゴシック" charset="0"/>
                <a:cs typeface="Arial" charset="0"/>
              </a:endParaRPr>
            </a:p>
          </p:txBody>
        </p:sp>
        <p:sp>
          <p:nvSpPr>
            <p:cNvPr id="406581" name="Rectangle 53"/>
            <p:cNvSpPr>
              <a:spLocks noChangeArrowheads="1"/>
            </p:cNvSpPr>
            <p:nvPr/>
          </p:nvSpPr>
          <p:spPr bwMode="auto">
            <a:xfrm>
              <a:off x="896" y="1454"/>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ç</a:t>
              </a:r>
              <a:endParaRPr lang="it-IT" smtClean="0">
                <a:solidFill>
                  <a:srgbClr val="724C26"/>
                </a:solidFill>
                <a:latin typeface="Arial" charset="0"/>
                <a:ea typeface="ＭＳ Ｐゴシック" charset="0"/>
                <a:cs typeface="Arial" charset="0"/>
              </a:endParaRPr>
            </a:p>
          </p:txBody>
        </p:sp>
        <p:sp>
          <p:nvSpPr>
            <p:cNvPr id="406582" name="Rectangle 54"/>
            <p:cNvSpPr>
              <a:spLocks noChangeArrowheads="1"/>
            </p:cNvSpPr>
            <p:nvPr/>
          </p:nvSpPr>
          <p:spPr bwMode="auto">
            <a:xfrm>
              <a:off x="896" y="1331"/>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ç</a:t>
              </a:r>
              <a:endParaRPr lang="it-IT" smtClean="0">
                <a:solidFill>
                  <a:srgbClr val="724C26"/>
                </a:solidFill>
                <a:latin typeface="Arial" charset="0"/>
                <a:ea typeface="ＭＳ Ｐゴシック" charset="0"/>
                <a:cs typeface="Arial" charset="0"/>
              </a:endParaRPr>
            </a:p>
          </p:txBody>
        </p:sp>
        <p:sp>
          <p:nvSpPr>
            <p:cNvPr id="406583" name="Rectangle 55"/>
            <p:cNvSpPr>
              <a:spLocks noChangeArrowheads="1"/>
            </p:cNvSpPr>
            <p:nvPr/>
          </p:nvSpPr>
          <p:spPr bwMode="auto">
            <a:xfrm>
              <a:off x="896" y="1569"/>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è</a:t>
              </a:r>
              <a:endParaRPr lang="it-IT" smtClean="0">
                <a:solidFill>
                  <a:srgbClr val="724C26"/>
                </a:solidFill>
                <a:latin typeface="Arial" charset="0"/>
                <a:ea typeface="ＭＳ Ｐゴシック" charset="0"/>
                <a:cs typeface="Arial" charset="0"/>
              </a:endParaRPr>
            </a:p>
          </p:txBody>
        </p:sp>
        <p:sp>
          <p:nvSpPr>
            <p:cNvPr id="406584" name="Rectangle 56"/>
            <p:cNvSpPr>
              <a:spLocks noChangeArrowheads="1"/>
            </p:cNvSpPr>
            <p:nvPr/>
          </p:nvSpPr>
          <p:spPr bwMode="auto">
            <a:xfrm>
              <a:off x="896" y="1216"/>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æ</a:t>
              </a:r>
              <a:endParaRPr lang="it-IT" smtClean="0">
                <a:solidFill>
                  <a:srgbClr val="724C26"/>
                </a:solidFill>
                <a:latin typeface="Arial" charset="0"/>
                <a:ea typeface="ＭＳ Ｐゴシック" charset="0"/>
                <a:cs typeface="Arial" charset="0"/>
              </a:endParaRPr>
            </a:p>
          </p:txBody>
        </p:sp>
        <p:sp>
          <p:nvSpPr>
            <p:cNvPr id="406585" name="Rectangle 57"/>
            <p:cNvSpPr>
              <a:spLocks noChangeArrowheads="1"/>
            </p:cNvSpPr>
            <p:nvPr/>
          </p:nvSpPr>
          <p:spPr bwMode="auto">
            <a:xfrm>
              <a:off x="708" y="1366"/>
              <a:ext cx="91"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a</a:t>
              </a:r>
              <a:endParaRPr lang="it-IT" smtClean="0">
                <a:solidFill>
                  <a:srgbClr val="724C26"/>
                </a:solidFill>
                <a:latin typeface="Arial" charset="0"/>
                <a:ea typeface="ＭＳ Ｐゴシック" charset="0"/>
                <a:cs typeface="Arial" charset="0"/>
              </a:endParaRPr>
            </a:p>
          </p:txBody>
        </p:sp>
        <p:sp>
          <p:nvSpPr>
            <p:cNvPr id="406586" name="Rectangle 58"/>
            <p:cNvSpPr>
              <a:spLocks noChangeArrowheads="1"/>
            </p:cNvSpPr>
            <p:nvPr/>
          </p:nvSpPr>
          <p:spPr bwMode="auto">
            <a:xfrm>
              <a:off x="396" y="1361"/>
              <a:ext cx="79"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a:t>
              </a:r>
              <a:endParaRPr lang="it-IT" smtClean="0">
                <a:solidFill>
                  <a:srgbClr val="724C26"/>
                </a:solidFill>
                <a:latin typeface="Arial" charset="0"/>
                <a:ea typeface="ＭＳ Ｐゴシック" charset="0"/>
                <a:cs typeface="Arial" charset="0"/>
              </a:endParaRPr>
            </a:p>
          </p:txBody>
        </p:sp>
        <p:sp>
          <p:nvSpPr>
            <p:cNvPr id="406587" name="Rectangle 59"/>
            <p:cNvSpPr>
              <a:spLocks noChangeArrowheads="1"/>
            </p:cNvSpPr>
            <p:nvPr/>
          </p:nvSpPr>
          <p:spPr bwMode="auto">
            <a:xfrm>
              <a:off x="151" y="1361"/>
              <a:ext cx="87"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s</a:t>
              </a:r>
              <a:endParaRPr lang="it-IT" smtClean="0">
                <a:solidFill>
                  <a:srgbClr val="724C26"/>
                </a:solidFill>
                <a:latin typeface="Arial" charset="0"/>
                <a:ea typeface="ＭＳ Ｐゴシック" charset="0"/>
                <a:cs typeface="Arial" charset="0"/>
              </a:endParaRPr>
            </a:p>
          </p:txBody>
        </p:sp>
        <p:sp>
          <p:nvSpPr>
            <p:cNvPr id="406588" name="Rectangle 60"/>
            <p:cNvSpPr>
              <a:spLocks noChangeArrowheads="1"/>
            </p:cNvSpPr>
            <p:nvPr/>
          </p:nvSpPr>
          <p:spPr bwMode="auto">
            <a:xfrm>
              <a:off x="1211" y="1623"/>
              <a:ext cx="59"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g</a:t>
              </a:r>
              <a:endParaRPr lang="it-IT" smtClean="0">
                <a:solidFill>
                  <a:srgbClr val="724C26"/>
                </a:solidFill>
                <a:latin typeface="Arial" charset="0"/>
                <a:ea typeface="ＭＳ Ｐゴシック" charset="0"/>
                <a:cs typeface="Arial" charset="0"/>
              </a:endParaRPr>
            </a:p>
          </p:txBody>
        </p:sp>
        <p:sp>
          <p:nvSpPr>
            <p:cNvPr id="406589" name="Rectangle 61"/>
            <p:cNvSpPr>
              <a:spLocks noChangeArrowheads="1"/>
            </p:cNvSpPr>
            <p:nvPr/>
          </p:nvSpPr>
          <p:spPr bwMode="auto">
            <a:xfrm flipH="1">
              <a:off x="1427" y="1445"/>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ç</a:t>
              </a:r>
              <a:endParaRPr lang="it-IT" smtClean="0">
                <a:solidFill>
                  <a:srgbClr val="724C26"/>
                </a:solidFill>
                <a:latin typeface="Arial" charset="0"/>
                <a:ea typeface="ＭＳ Ｐゴシック" charset="0"/>
                <a:cs typeface="Arial" charset="0"/>
              </a:endParaRPr>
            </a:p>
          </p:txBody>
        </p:sp>
        <p:sp>
          <p:nvSpPr>
            <p:cNvPr id="406590" name="Rectangle 62"/>
            <p:cNvSpPr>
              <a:spLocks noChangeArrowheads="1"/>
            </p:cNvSpPr>
            <p:nvPr/>
          </p:nvSpPr>
          <p:spPr bwMode="auto">
            <a:xfrm flipH="1">
              <a:off x="1427" y="1322"/>
              <a:ext cx="55" cy="17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07763" dir="18900000" algn="ctr" rotWithShape="0">
                      <a:srgbClr val="000000">
                        <a:alpha val="50000"/>
                      </a:srgbClr>
                    </a:outerShdw>
                  </a:effectLst>
                </a14:hiddenEffects>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ç</a:t>
              </a:r>
              <a:endParaRPr lang="it-IT" smtClean="0">
                <a:solidFill>
                  <a:srgbClr val="724C26"/>
                </a:solidFill>
                <a:latin typeface="Arial" charset="0"/>
                <a:ea typeface="ＭＳ Ｐゴシック" charset="0"/>
                <a:cs typeface="Arial" charset="0"/>
              </a:endParaRPr>
            </a:p>
          </p:txBody>
        </p:sp>
      </p:grpSp>
      <p:grpSp>
        <p:nvGrpSpPr>
          <p:cNvPr id="406591" name="Group 63"/>
          <p:cNvGrpSpPr>
            <a:grpSpLocks/>
          </p:cNvGrpSpPr>
          <p:nvPr/>
        </p:nvGrpSpPr>
        <p:grpSpPr bwMode="auto">
          <a:xfrm>
            <a:off x="6948488" y="5300663"/>
            <a:ext cx="2057400" cy="792162"/>
            <a:chOff x="4468" y="3385"/>
            <a:chExt cx="1296" cy="499"/>
          </a:xfrm>
        </p:grpSpPr>
        <p:sp>
          <p:nvSpPr>
            <p:cNvPr id="406592" name="AutoShape 64"/>
            <p:cNvSpPr>
              <a:spLocks noChangeAspect="1" noChangeArrowheads="1" noTextEdit="1"/>
            </p:cNvSpPr>
            <p:nvPr/>
          </p:nvSpPr>
          <p:spPr bwMode="auto">
            <a:xfrm>
              <a:off x="4468" y="3385"/>
              <a:ext cx="1296" cy="4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CC"/>
                  </a:solid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nvGrpSpPr>
            <p:cNvPr id="406593" name="Group 65"/>
            <p:cNvGrpSpPr>
              <a:grpSpLocks/>
            </p:cNvGrpSpPr>
            <p:nvPr/>
          </p:nvGrpSpPr>
          <p:grpSpPr bwMode="auto">
            <a:xfrm>
              <a:off x="4513" y="3397"/>
              <a:ext cx="1172" cy="487"/>
              <a:chOff x="4856" y="993"/>
              <a:chExt cx="1172" cy="487"/>
            </a:xfrm>
          </p:grpSpPr>
          <p:sp>
            <p:nvSpPr>
              <p:cNvPr id="406594" name="Line 66"/>
              <p:cNvSpPr>
                <a:spLocks noChangeShapeType="1"/>
              </p:cNvSpPr>
              <p:nvPr/>
            </p:nvSpPr>
            <p:spPr bwMode="auto">
              <a:xfrm>
                <a:off x="5349" y="1237"/>
                <a:ext cx="1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595" name="Rectangle 67"/>
              <p:cNvSpPr>
                <a:spLocks noChangeArrowheads="1"/>
              </p:cNvSpPr>
              <p:nvPr/>
            </p:nvSpPr>
            <p:spPr bwMode="auto">
              <a:xfrm>
                <a:off x="5964" y="1326"/>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z="1600" smtClean="0">
                    <a:solidFill>
                      <a:srgbClr val="000000"/>
                    </a:solidFill>
                    <a:latin typeface="Times New Roman" charset="0"/>
                    <a:ea typeface="ＭＳ Ｐゴシック" charset="0"/>
                    <a:cs typeface="Arial" charset="0"/>
                  </a:rPr>
                  <a:t>0</a:t>
                </a:r>
                <a:endParaRPr lang="it-IT" sz="1600" smtClean="0">
                  <a:solidFill>
                    <a:srgbClr val="724C26"/>
                  </a:solidFill>
                  <a:latin typeface="Arial" charset="0"/>
                  <a:ea typeface="ＭＳ Ｐゴシック" charset="0"/>
                  <a:cs typeface="Arial" charset="0"/>
                </a:endParaRPr>
              </a:p>
            </p:txBody>
          </p:sp>
          <p:sp>
            <p:nvSpPr>
              <p:cNvPr id="406596" name="Rectangle 68"/>
              <p:cNvSpPr>
                <a:spLocks noChangeArrowheads="1"/>
              </p:cNvSpPr>
              <p:nvPr/>
            </p:nvSpPr>
            <p:spPr bwMode="auto">
              <a:xfrm>
                <a:off x="5679" y="1307"/>
                <a:ext cx="10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A</a:t>
                </a:r>
                <a:endParaRPr lang="it-IT" smtClean="0">
                  <a:solidFill>
                    <a:srgbClr val="724C26"/>
                  </a:solidFill>
                  <a:latin typeface="Arial" charset="0"/>
                  <a:ea typeface="ＭＳ Ｐゴシック" charset="0"/>
                  <a:cs typeface="Arial" charset="0"/>
                </a:endParaRPr>
              </a:p>
            </p:txBody>
          </p:sp>
          <p:sp>
            <p:nvSpPr>
              <p:cNvPr id="406597" name="Rectangle 69"/>
              <p:cNvSpPr>
                <a:spLocks noChangeArrowheads="1"/>
              </p:cNvSpPr>
              <p:nvPr/>
            </p:nvSpPr>
            <p:spPr bwMode="auto">
              <a:xfrm>
                <a:off x="4967" y="1162"/>
                <a:ext cx="22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pair</a:t>
                </a:r>
                <a:endParaRPr lang="it-IT" smtClean="0">
                  <a:solidFill>
                    <a:srgbClr val="724C26"/>
                  </a:solidFill>
                  <a:latin typeface="Arial" charset="0"/>
                  <a:ea typeface="ＭＳ Ｐゴシック" charset="0"/>
                  <a:cs typeface="Arial" charset="0"/>
                </a:endParaRPr>
              </a:p>
            </p:txBody>
          </p:sp>
          <p:sp>
            <p:nvSpPr>
              <p:cNvPr id="406598" name="Rectangle 70"/>
              <p:cNvSpPr>
                <a:spLocks noChangeArrowheads="1"/>
              </p:cNvSpPr>
              <p:nvPr/>
            </p:nvSpPr>
            <p:spPr bwMode="auto">
              <a:xfrm>
                <a:off x="5860" y="1264"/>
                <a:ext cx="10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X</a:t>
                </a:r>
                <a:endParaRPr lang="it-IT" smtClean="0">
                  <a:solidFill>
                    <a:srgbClr val="724C26"/>
                  </a:solidFill>
                  <a:latin typeface="Arial" charset="0"/>
                  <a:ea typeface="ＭＳ Ｐゴシック" charset="0"/>
                  <a:cs typeface="Arial" charset="0"/>
                </a:endParaRPr>
              </a:p>
            </p:txBody>
          </p:sp>
          <p:sp>
            <p:nvSpPr>
              <p:cNvPr id="406599" name="Rectangle 71"/>
              <p:cNvSpPr>
                <a:spLocks noChangeArrowheads="1"/>
              </p:cNvSpPr>
              <p:nvPr/>
            </p:nvSpPr>
            <p:spPr bwMode="auto">
              <a:xfrm>
                <a:off x="5874" y="1026"/>
                <a:ext cx="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1</a:t>
                </a:r>
                <a:endParaRPr lang="it-IT" smtClean="0">
                  <a:solidFill>
                    <a:srgbClr val="724C26"/>
                  </a:solidFill>
                  <a:latin typeface="Arial" charset="0"/>
                  <a:ea typeface="ＭＳ Ｐゴシック" charset="0"/>
                  <a:cs typeface="Arial" charset="0"/>
                </a:endParaRPr>
              </a:p>
            </p:txBody>
          </p:sp>
          <p:sp>
            <p:nvSpPr>
              <p:cNvPr id="406600" name="Rectangle 72"/>
              <p:cNvSpPr>
                <a:spLocks noChangeArrowheads="1"/>
              </p:cNvSpPr>
              <p:nvPr/>
            </p:nvSpPr>
            <p:spPr bwMode="auto">
              <a:xfrm>
                <a:off x="5588" y="1264"/>
                <a:ext cx="10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N</a:t>
                </a:r>
                <a:endParaRPr lang="it-IT" smtClean="0">
                  <a:solidFill>
                    <a:srgbClr val="724C26"/>
                  </a:solidFill>
                  <a:latin typeface="Arial" charset="0"/>
                  <a:ea typeface="ＭＳ Ｐゴシック" charset="0"/>
                  <a:cs typeface="Arial" charset="0"/>
                </a:endParaRPr>
              </a:p>
            </p:txBody>
          </p:sp>
          <p:sp>
            <p:nvSpPr>
              <p:cNvPr id="406601" name="Rectangle 73"/>
              <p:cNvSpPr>
                <a:spLocks noChangeArrowheads="1"/>
              </p:cNvSpPr>
              <p:nvPr/>
            </p:nvSpPr>
            <p:spPr bwMode="auto">
              <a:xfrm>
                <a:off x="5572" y="993"/>
                <a:ext cx="10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A</a:t>
                </a:r>
                <a:endParaRPr lang="it-IT" smtClean="0">
                  <a:solidFill>
                    <a:srgbClr val="724C26"/>
                  </a:solidFill>
                  <a:latin typeface="Arial" charset="0"/>
                  <a:ea typeface="ＭＳ Ｐゴシック" charset="0"/>
                  <a:cs typeface="Arial" charset="0"/>
                </a:endParaRPr>
              </a:p>
            </p:txBody>
          </p:sp>
          <p:sp>
            <p:nvSpPr>
              <p:cNvPr id="406602" name="Rectangle 74"/>
              <p:cNvSpPr>
                <a:spLocks noChangeArrowheads="1"/>
              </p:cNvSpPr>
              <p:nvPr/>
            </p:nvSpPr>
            <p:spPr bwMode="auto">
              <a:xfrm>
                <a:off x="5359" y="1264"/>
                <a:ext cx="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9</a:t>
                </a:r>
                <a:endParaRPr lang="it-IT" smtClean="0">
                  <a:solidFill>
                    <a:srgbClr val="724C26"/>
                  </a:solidFill>
                  <a:latin typeface="Arial" charset="0"/>
                  <a:ea typeface="ＭＳ Ｐゴシック" charset="0"/>
                  <a:cs typeface="Arial" charset="0"/>
                </a:endParaRPr>
              </a:p>
            </p:txBody>
          </p:sp>
          <p:sp>
            <p:nvSpPr>
              <p:cNvPr id="406603" name="Rectangle 75"/>
              <p:cNvSpPr>
                <a:spLocks noChangeArrowheads="1"/>
              </p:cNvSpPr>
              <p:nvPr/>
            </p:nvSpPr>
            <p:spPr bwMode="auto">
              <a:xfrm>
                <a:off x="5359" y="993"/>
                <a:ext cx="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Times New Roman" charset="0"/>
                    <a:ea typeface="ＭＳ Ｐゴシック" charset="0"/>
                    <a:cs typeface="Arial" charset="0"/>
                  </a:rPr>
                  <a:t>7</a:t>
                </a:r>
                <a:endParaRPr lang="it-IT" smtClean="0">
                  <a:solidFill>
                    <a:srgbClr val="724C26"/>
                  </a:solidFill>
                  <a:latin typeface="Arial" charset="0"/>
                  <a:ea typeface="ＭＳ Ｐゴシック" charset="0"/>
                  <a:cs typeface="Arial" charset="0"/>
                </a:endParaRPr>
              </a:p>
            </p:txBody>
          </p:sp>
          <p:sp>
            <p:nvSpPr>
              <p:cNvPr id="406604" name="Rectangle 76"/>
              <p:cNvSpPr>
                <a:spLocks noChangeArrowheads="1"/>
              </p:cNvSpPr>
              <p:nvPr/>
            </p:nvSpPr>
            <p:spPr bwMode="auto">
              <a:xfrm>
                <a:off x="5193" y="1092"/>
                <a:ext cx="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a:t>
                </a:r>
                <a:endParaRPr lang="it-IT" smtClean="0">
                  <a:solidFill>
                    <a:srgbClr val="724C26"/>
                  </a:solidFill>
                  <a:latin typeface="Arial" charset="0"/>
                  <a:ea typeface="ＭＳ Ｐゴシック" charset="0"/>
                  <a:cs typeface="Arial" charset="0"/>
                </a:endParaRPr>
              </a:p>
            </p:txBody>
          </p:sp>
          <p:sp>
            <p:nvSpPr>
              <p:cNvPr id="406605" name="Rectangle 77"/>
              <p:cNvSpPr>
                <a:spLocks noChangeArrowheads="1"/>
              </p:cNvSpPr>
              <p:nvPr/>
            </p:nvSpPr>
            <p:spPr bwMode="auto">
              <a:xfrm>
                <a:off x="4856" y="1092"/>
                <a:ext cx="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pPr>
                <a:r>
                  <a:rPr lang="it-IT" smtClean="0">
                    <a:solidFill>
                      <a:srgbClr val="000000"/>
                    </a:solidFill>
                    <a:latin typeface="Symbol" charset="0"/>
                    <a:ea typeface="ＭＳ Ｐゴシック" charset="0"/>
                    <a:cs typeface="Arial" charset="0"/>
                  </a:rPr>
                  <a:t>s</a:t>
                </a:r>
                <a:endParaRPr lang="it-IT" smtClean="0">
                  <a:solidFill>
                    <a:srgbClr val="724C26"/>
                  </a:solidFill>
                  <a:latin typeface="Arial" charset="0"/>
                  <a:ea typeface="ＭＳ Ｐゴシック" charset="0"/>
                  <a:cs typeface="Arial" charset="0"/>
                </a:endParaRPr>
              </a:p>
            </p:txBody>
          </p:sp>
          <p:sp>
            <p:nvSpPr>
              <p:cNvPr id="406606" name="Line 78"/>
              <p:cNvSpPr>
                <a:spLocks noChangeShapeType="1"/>
              </p:cNvSpPr>
              <p:nvPr/>
            </p:nvSpPr>
            <p:spPr bwMode="auto">
              <a:xfrm>
                <a:off x="5576" y="1229"/>
                <a:ext cx="1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406607" name="Line 79"/>
              <p:cNvSpPr>
                <a:spLocks noChangeShapeType="1"/>
              </p:cNvSpPr>
              <p:nvPr/>
            </p:nvSpPr>
            <p:spPr bwMode="auto">
              <a:xfrm>
                <a:off x="5848" y="1231"/>
                <a:ext cx="1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grpSp>
    </p:spTree>
    <p:extLst>
      <p:ext uri="{BB962C8B-B14F-4D97-AF65-F5344CB8AC3E}">
        <p14:creationId xmlns:p14="http://schemas.microsoft.com/office/powerpoint/2010/main" val="227324000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47" name="Rectangle 11"/>
          <p:cNvSpPr>
            <a:spLocks noChangeArrowheads="1"/>
          </p:cNvSpPr>
          <p:nvPr/>
        </p:nvSpPr>
        <p:spPr bwMode="auto">
          <a:xfrm>
            <a:off x="215900" y="1196975"/>
            <a:ext cx="8748713" cy="70167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2000" smtClean="0">
                <a:solidFill>
                  <a:srgbClr val="620000"/>
                </a:solidFill>
                <a:latin typeface="Garamond" charset="0"/>
                <a:ea typeface="ＭＳ Ｐゴシック" charset="0"/>
                <a:cs typeface="Arial" charset="0"/>
              </a:rPr>
              <a:t>The probability of undergoing an interaction is an exponential function of distance. The fraction of photons that suffered any interaction after traversing a distance x is</a:t>
            </a:r>
          </a:p>
        </p:txBody>
      </p:sp>
      <p:pic>
        <p:nvPicPr>
          <p:cNvPr id="29594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1916113"/>
            <a:ext cx="291465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95949" name="Rectangle 13"/>
          <p:cNvSpPr>
            <a:spLocks noChangeArrowheads="1"/>
          </p:cNvSpPr>
          <p:nvPr/>
        </p:nvSpPr>
        <p:spPr bwMode="auto">
          <a:xfrm>
            <a:off x="179388" y="2420938"/>
            <a:ext cx="8863012" cy="70167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2000" smtClean="0">
                <a:solidFill>
                  <a:srgbClr val="620000"/>
                </a:solidFill>
                <a:latin typeface="Garamond" charset="0"/>
                <a:ea typeface="ＭＳ Ｐゴシック" charset="0"/>
                <a:cs typeface="Arial" charset="0"/>
              </a:rPr>
              <a:t>where </a:t>
            </a:r>
            <a:r>
              <a:rPr lang="it-IT" sz="2000" smtClean="0">
                <a:solidFill>
                  <a:srgbClr val="620000"/>
                </a:solidFill>
                <a:latin typeface="Symbol" charset="0"/>
                <a:ea typeface="ＭＳ Ｐゴシック" charset="0"/>
                <a:cs typeface="Arial" charset="0"/>
              </a:rPr>
              <a:t>m</a:t>
            </a:r>
            <a:r>
              <a:rPr lang="it-IT" sz="2000" smtClean="0">
                <a:solidFill>
                  <a:srgbClr val="620000"/>
                </a:solidFill>
                <a:latin typeface="Garamond" charset="0"/>
                <a:ea typeface="ＭＳ Ｐゴシック" charset="0"/>
                <a:cs typeface="Arial" charset="0"/>
              </a:rPr>
              <a:t> is a linear absorption coefficient, expressed in cm</a:t>
            </a:r>
            <a:r>
              <a:rPr lang="it-IT" sz="2000" baseline="30000" smtClean="0">
                <a:solidFill>
                  <a:srgbClr val="620000"/>
                </a:solidFill>
                <a:latin typeface="Garamond" charset="0"/>
                <a:ea typeface="ＭＳ Ｐゴシック" charset="0"/>
                <a:cs typeface="Arial" charset="0"/>
              </a:rPr>
              <a:t>-1</a:t>
            </a:r>
            <a:r>
              <a:rPr lang="it-IT" sz="2000" smtClean="0">
                <a:solidFill>
                  <a:srgbClr val="620000"/>
                </a:solidFill>
                <a:latin typeface="Garamond" charset="0"/>
                <a:ea typeface="ＭＳ Ｐゴシック" charset="0"/>
                <a:cs typeface="Arial" charset="0"/>
              </a:rPr>
              <a:t>, which is the sum of the individual absorption coefficients of the relevant interactions.</a:t>
            </a:r>
          </a:p>
        </p:txBody>
      </p:sp>
      <p:sp>
        <p:nvSpPr>
          <p:cNvPr id="295950" name="Rectangle 14"/>
          <p:cNvSpPr>
            <a:spLocks noChangeArrowheads="1"/>
          </p:cNvSpPr>
          <p:nvPr/>
        </p:nvSpPr>
        <p:spPr bwMode="auto">
          <a:xfrm>
            <a:off x="468313" y="273050"/>
            <a:ext cx="82296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r>
              <a:rPr lang="it-IT" sz="4200" smtClean="0">
                <a:solidFill>
                  <a:srgbClr val="996633"/>
                </a:solidFill>
                <a:latin typeface="Garamond" charset="0"/>
                <a:ea typeface="ＭＳ Ｐゴシック" charset="0"/>
                <a:cs typeface="Arial" charset="0"/>
              </a:rPr>
              <a:t>Interactions of Gamma Rays</a:t>
            </a:r>
            <a:br>
              <a:rPr lang="it-IT" sz="4200" smtClean="0">
                <a:solidFill>
                  <a:srgbClr val="996633"/>
                </a:solidFill>
                <a:latin typeface="Garamond" charset="0"/>
                <a:ea typeface="ＭＳ Ｐゴシック" charset="0"/>
                <a:cs typeface="Arial" charset="0"/>
              </a:rPr>
            </a:br>
            <a:endParaRPr lang="it-IT" sz="4200" smtClean="0">
              <a:solidFill>
                <a:srgbClr val="996633"/>
              </a:solidFill>
              <a:latin typeface="Garamond" charset="0"/>
              <a:ea typeface="ＭＳ Ｐゴシック" charset="0"/>
              <a:cs typeface="Arial" charset="0"/>
            </a:endParaRPr>
          </a:p>
        </p:txBody>
      </p:sp>
      <p:sp>
        <p:nvSpPr>
          <p:cNvPr id="295951" name="Rectangle 15"/>
          <p:cNvSpPr>
            <a:spLocks noChangeArrowheads="1"/>
          </p:cNvSpPr>
          <p:nvPr/>
        </p:nvSpPr>
        <p:spPr bwMode="auto">
          <a:xfrm>
            <a:off x="107950" y="3141663"/>
            <a:ext cx="8964613" cy="825500"/>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1600" smtClean="0">
                <a:solidFill>
                  <a:srgbClr val="996633"/>
                </a:solidFill>
                <a:latin typeface="Garamond" charset="0"/>
                <a:ea typeface="ＭＳ Ｐゴシック" charset="0"/>
                <a:cs typeface="Arial" charset="0"/>
              </a:rPr>
              <a:t>The absorption can be parameterized more generally by the mass attenuation coefficient </a:t>
            </a:r>
            <a:r>
              <a:rPr lang="it-IT" sz="1600" smtClean="0">
                <a:solidFill>
                  <a:srgbClr val="996633"/>
                </a:solidFill>
                <a:latin typeface="Symbol" charset="0"/>
                <a:ea typeface="ＭＳ Ｐゴシック" charset="0"/>
                <a:cs typeface="Arial" charset="0"/>
              </a:rPr>
              <a:t>m</a:t>
            </a:r>
            <a:r>
              <a:rPr lang="it-IT" sz="1600" smtClean="0">
                <a:solidFill>
                  <a:srgbClr val="996633"/>
                </a:solidFill>
                <a:latin typeface="Garamond" charset="0"/>
                <a:ea typeface="ＭＳ Ｐゴシック" charset="0"/>
                <a:cs typeface="Arial" charset="0"/>
              </a:rPr>
              <a:t> </a:t>
            </a:r>
            <a:r>
              <a:rPr lang="it-IT" sz="1600" i="1" smtClean="0">
                <a:solidFill>
                  <a:srgbClr val="996633"/>
                </a:solidFill>
                <a:latin typeface="Garamond" charset="0"/>
                <a:ea typeface="ＭＳ Ｐゴシック" charset="0"/>
                <a:cs typeface="Arial" charset="0"/>
              </a:rPr>
              <a:t>/</a:t>
            </a:r>
            <a:r>
              <a:rPr lang="it-IT" sz="1600" smtClean="0">
                <a:solidFill>
                  <a:srgbClr val="996633"/>
                </a:solidFill>
                <a:latin typeface="Symbol" charset="0"/>
                <a:ea typeface="ＭＳ Ｐゴシック" charset="0"/>
                <a:cs typeface="Arial" charset="0"/>
              </a:rPr>
              <a:t>r</a:t>
            </a:r>
            <a:r>
              <a:rPr lang="it-IT" sz="1600" smtClean="0">
                <a:solidFill>
                  <a:srgbClr val="996633"/>
                </a:solidFill>
                <a:latin typeface="Garamond" charset="0"/>
                <a:ea typeface="ＭＳ Ｐゴシック" charset="0"/>
                <a:cs typeface="Arial" charset="0"/>
              </a:rPr>
              <a:t>, expressed in cm</a:t>
            </a:r>
            <a:r>
              <a:rPr lang="it-IT" sz="1600" baseline="30000" smtClean="0">
                <a:solidFill>
                  <a:srgbClr val="996633"/>
                </a:solidFill>
                <a:latin typeface="Garamond" charset="0"/>
                <a:ea typeface="ＭＳ Ｐゴシック" charset="0"/>
                <a:cs typeface="Arial" charset="0"/>
              </a:rPr>
              <a:t>2</a:t>
            </a:r>
            <a:r>
              <a:rPr lang="it-IT" sz="1600" smtClean="0">
                <a:solidFill>
                  <a:srgbClr val="996633"/>
                </a:solidFill>
                <a:latin typeface="Garamond" charset="0"/>
                <a:ea typeface="ＭＳ Ｐゴシック" charset="0"/>
                <a:cs typeface="Arial" charset="0"/>
              </a:rPr>
              <a:t>g</a:t>
            </a:r>
            <a:r>
              <a:rPr lang="it-IT" sz="1600" baseline="30000" smtClean="0">
                <a:solidFill>
                  <a:srgbClr val="996633"/>
                </a:solidFill>
                <a:latin typeface="Garamond" charset="0"/>
                <a:ea typeface="ＭＳ Ｐゴシック" charset="0"/>
                <a:cs typeface="Arial" charset="0"/>
              </a:rPr>
              <a:t>-1</a:t>
            </a:r>
            <a:r>
              <a:rPr lang="it-IT" sz="1600" smtClean="0">
                <a:solidFill>
                  <a:srgbClr val="996633"/>
                </a:solidFill>
                <a:latin typeface="Garamond" charset="0"/>
                <a:ea typeface="ＭＳ Ｐゴシック" charset="0"/>
                <a:cs typeface="Arial" charset="0"/>
              </a:rPr>
              <a:t>, which is independent of the density or physical state of the absorber.</a:t>
            </a:r>
          </a:p>
          <a:p>
            <a:pPr defTabSz="914400" fontAlgn="base">
              <a:spcBef>
                <a:spcPct val="0"/>
              </a:spcBef>
              <a:spcAft>
                <a:spcPct val="0"/>
              </a:spcAft>
            </a:pPr>
            <a:r>
              <a:rPr lang="it-IT" sz="1600" smtClean="0">
                <a:solidFill>
                  <a:srgbClr val="996633"/>
                </a:solidFill>
                <a:latin typeface="Garamond" charset="0"/>
                <a:ea typeface="ＭＳ Ｐゴシック" charset="0"/>
                <a:cs typeface="Arial" charset="0"/>
              </a:rPr>
              <a:t>For a mixture of elements of weight fractions </a:t>
            </a:r>
            <a:r>
              <a:rPr lang="it-IT" sz="1600" i="1" smtClean="0">
                <a:solidFill>
                  <a:srgbClr val="996633"/>
                </a:solidFill>
                <a:latin typeface="Garamond" charset="0"/>
                <a:ea typeface="ＭＳ Ｐゴシック" charset="0"/>
                <a:cs typeface="Arial" charset="0"/>
              </a:rPr>
              <a:t>w</a:t>
            </a:r>
            <a:r>
              <a:rPr lang="it-IT" sz="1600" i="1" baseline="-25000" smtClean="0">
                <a:solidFill>
                  <a:srgbClr val="996633"/>
                </a:solidFill>
                <a:latin typeface="Garamond" charset="0"/>
                <a:ea typeface="ＭＳ Ｐゴシック" charset="0"/>
                <a:cs typeface="Arial" charset="0"/>
              </a:rPr>
              <a:t>i</a:t>
            </a:r>
            <a:r>
              <a:rPr lang="it-IT" sz="1600" smtClean="0">
                <a:solidFill>
                  <a:srgbClr val="996633"/>
                </a:solidFill>
                <a:latin typeface="Garamond" charset="0"/>
                <a:ea typeface="ＭＳ Ｐゴシック" charset="0"/>
                <a:cs typeface="Arial" charset="0"/>
              </a:rPr>
              <a:t>  the composite mass attenuation coefficient is</a:t>
            </a:r>
          </a:p>
        </p:txBody>
      </p:sp>
      <p:pic>
        <p:nvPicPr>
          <p:cNvPr id="29595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1650" y="3933825"/>
            <a:ext cx="2898775"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295958" name="Group 22"/>
          <p:cNvGrpSpPr>
            <a:grpSpLocks/>
          </p:cNvGrpSpPr>
          <p:nvPr/>
        </p:nvGrpSpPr>
        <p:grpSpPr bwMode="auto">
          <a:xfrm>
            <a:off x="609600" y="4919663"/>
            <a:ext cx="2376488" cy="1160462"/>
            <a:chOff x="113" y="3243"/>
            <a:chExt cx="1497" cy="731"/>
          </a:xfrm>
        </p:grpSpPr>
        <p:sp>
          <p:nvSpPr>
            <p:cNvPr id="295957" name="Rectangle 21"/>
            <p:cNvSpPr>
              <a:spLocks noChangeArrowheads="1"/>
            </p:cNvSpPr>
            <p:nvPr/>
          </p:nvSpPr>
          <p:spPr bwMode="auto">
            <a:xfrm>
              <a:off x="113" y="3249"/>
              <a:ext cx="1497" cy="725"/>
            </a:xfrm>
            <a:prstGeom prst="rect">
              <a:avLst/>
            </a:prstGeom>
            <a:solidFill>
              <a:srgbClr val="FFFFCC"/>
            </a:solidFill>
            <a:ln w="9525">
              <a:solidFill>
                <a:schemeClr val="tx1"/>
              </a:solidFill>
              <a:miter lim="800000"/>
              <a:headEnd/>
              <a:tailEnd/>
            </a:ln>
            <a:effectLst>
              <a:outerShdw blurRad="63500" dist="107763" dir="18900000" algn="ctr" rotWithShape="0">
                <a:schemeClr val="bg2">
                  <a:alpha val="50000"/>
                </a:schemeClr>
              </a:outerShdw>
            </a:effec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nvGrpSpPr>
            <p:cNvPr id="295956" name="Group 20"/>
            <p:cNvGrpSpPr>
              <a:grpSpLocks/>
            </p:cNvGrpSpPr>
            <p:nvPr/>
          </p:nvGrpSpPr>
          <p:grpSpPr bwMode="auto">
            <a:xfrm>
              <a:off x="237" y="3243"/>
              <a:ext cx="1189" cy="702"/>
              <a:chOff x="237" y="3243"/>
              <a:chExt cx="1189" cy="702"/>
            </a:xfrm>
          </p:grpSpPr>
          <p:sp>
            <p:nvSpPr>
              <p:cNvPr id="295953" name="Text Box 17"/>
              <p:cNvSpPr txBox="1">
                <a:spLocks noChangeArrowheads="1"/>
              </p:cNvSpPr>
              <p:nvPr/>
            </p:nvSpPr>
            <p:spPr bwMode="auto">
              <a:xfrm>
                <a:off x="237" y="3443"/>
                <a:ext cx="5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2400" smtClean="0">
                    <a:solidFill>
                      <a:srgbClr val="724C26"/>
                    </a:solidFill>
                    <a:latin typeface="Symbol" charset="0"/>
                    <a:ea typeface="ＭＳ Ｐゴシック" charset="0"/>
                    <a:cs typeface="Arial" charset="0"/>
                  </a:rPr>
                  <a:t>m</a:t>
                </a:r>
                <a:r>
                  <a:rPr lang="it-IT" sz="2400" smtClean="0">
                    <a:solidFill>
                      <a:srgbClr val="724C26"/>
                    </a:solidFill>
                    <a:latin typeface="Garamond" charset="0"/>
                    <a:ea typeface="ＭＳ Ｐゴシック" charset="0"/>
                    <a:cs typeface="Arial" charset="0"/>
                  </a:rPr>
                  <a:t> = </a:t>
                </a:r>
              </a:p>
            </p:txBody>
          </p:sp>
          <p:sp>
            <p:nvSpPr>
              <p:cNvPr id="295954" name="Text Box 18"/>
              <p:cNvSpPr txBox="1">
                <a:spLocks noChangeArrowheads="1"/>
              </p:cNvSpPr>
              <p:nvPr/>
            </p:nvSpPr>
            <p:spPr bwMode="auto">
              <a:xfrm>
                <a:off x="703" y="3243"/>
                <a:ext cx="706" cy="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lnSpc>
                    <a:spcPct val="140000"/>
                  </a:lnSpc>
                  <a:spcBef>
                    <a:spcPct val="0"/>
                  </a:spcBef>
                  <a:spcAft>
                    <a:spcPct val="0"/>
                  </a:spcAft>
                </a:pPr>
                <a:r>
                  <a:rPr lang="it-IT" sz="2400" smtClean="0">
                    <a:solidFill>
                      <a:srgbClr val="724C26"/>
                    </a:solidFill>
                    <a:latin typeface="Garamond" charset="0"/>
                    <a:ea typeface="ＭＳ Ｐゴシック" charset="0"/>
                    <a:cs typeface="Arial" charset="0"/>
                  </a:rPr>
                  <a:t>N</a:t>
                </a:r>
                <a:r>
                  <a:rPr lang="it-IT" sz="2400" baseline="-25000" smtClean="0">
                    <a:solidFill>
                      <a:srgbClr val="724C26"/>
                    </a:solidFill>
                    <a:latin typeface="Garamond" charset="0"/>
                    <a:ea typeface="ＭＳ Ｐゴシック" charset="0"/>
                    <a:cs typeface="Arial" charset="0"/>
                  </a:rPr>
                  <a:t>A</a:t>
                </a:r>
                <a:r>
                  <a:rPr lang="it-IT" sz="2400" smtClean="0">
                    <a:solidFill>
                      <a:srgbClr val="724C26"/>
                    </a:solidFill>
                    <a:latin typeface="Garamond" charset="0"/>
                    <a:ea typeface="ＭＳ Ｐゴシック" charset="0"/>
                    <a:cs typeface="Arial" charset="0"/>
                  </a:rPr>
                  <a:t> </a:t>
                </a:r>
                <a:r>
                  <a:rPr lang="it-IT" sz="2400" smtClean="0">
                    <a:solidFill>
                      <a:srgbClr val="724C26"/>
                    </a:solidFill>
                    <a:latin typeface="Symbol" charset="0"/>
                    <a:ea typeface="ＭＳ Ｐゴシック" charset="0"/>
                    <a:cs typeface="Arial" charset="0"/>
                  </a:rPr>
                  <a:t>S s</a:t>
                </a:r>
                <a:r>
                  <a:rPr lang="it-IT" sz="2400" baseline="-25000" smtClean="0">
                    <a:solidFill>
                      <a:srgbClr val="724C26"/>
                    </a:solidFill>
                    <a:latin typeface="Garamond" charset="0"/>
                    <a:ea typeface="ＭＳ Ｐゴシック" charset="0"/>
                    <a:cs typeface="Arial" charset="0"/>
                  </a:rPr>
                  <a:t>i</a:t>
                </a:r>
              </a:p>
              <a:p>
                <a:pPr algn="ctr" defTabSz="914400" fontAlgn="base">
                  <a:lnSpc>
                    <a:spcPct val="140000"/>
                  </a:lnSpc>
                  <a:spcBef>
                    <a:spcPct val="0"/>
                  </a:spcBef>
                  <a:spcAft>
                    <a:spcPct val="0"/>
                  </a:spcAft>
                </a:pPr>
                <a:r>
                  <a:rPr lang="it-IT" sz="2400" smtClean="0">
                    <a:solidFill>
                      <a:srgbClr val="724C26"/>
                    </a:solidFill>
                    <a:latin typeface="Garamond" charset="0"/>
                    <a:ea typeface="ＭＳ Ｐゴシック" charset="0"/>
                    <a:cs typeface="Arial" charset="0"/>
                  </a:rPr>
                  <a:t>A</a:t>
                </a:r>
              </a:p>
            </p:txBody>
          </p:sp>
          <p:sp>
            <p:nvSpPr>
              <p:cNvPr id="295955" name="Line 19"/>
              <p:cNvSpPr>
                <a:spLocks noChangeShapeType="1"/>
              </p:cNvSpPr>
              <p:nvPr/>
            </p:nvSpPr>
            <p:spPr bwMode="auto">
              <a:xfrm>
                <a:off x="700" y="3628"/>
                <a:ext cx="72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grpSp>
      </p:grpSp>
      <p:sp>
        <p:nvSpPr>
          <p:cNvPr id="295959" name="AutoShape 23"/>
          <p:cNvSpPr>
            <a:spLocks noChangeArrowheads="1"/>
          </p:cNvSpPr>
          <p:nvPr/>
        </p:nvSpPr>
        <p:spPr bwMode="auto">
          <a:xfrm>
            <a:off x="3419475" y="5445125"/>
            <a:ext cx="1439863" cy="14446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724C26"/>
              </a:solidFill>
              <a:latin typeface="Arial" charset="0"/>
              <a:ea typeface="ＭＳ Ｐゴシック" charset="0"/>
              <a:cs typeface="Arial" charset="0"/>
            </a:endParaRPr>
          </a:p>
        </p:txBody>
      </p:sp>
      <p:sp>
        <p:nvSpPr>
          <p:cNvPr id="295960" name="Text Box 24"/>
          <p:cNvSpPr txBox="1">
            <a:spLocks noChangeArrowheads="1"/>
          </p:cNvSpPr>
          <p:nvPr/>
        </p:nvSpPr>
        <p:spPr bwMode="auto">
          <a:xfrm>
            <a:off x="5075238" y="4797425"/>
            <a:ext cx="39608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2400" b="1" smtClean="0">
                <a:solidFill>
                  <a:srgbClr val="724C26"/>
                </a:solidFill>
                <a:latin typeface="Garamond" charset="0"/>
                <a:ea typeface="ＭＳ Ｐゴシック" charset="0"/>
                <a:cs typeface="Arial" charset="0"/>
              </a:rPr>
              <a:t>Probabilità di assorbimento dipende dall’energia</a:t>
            </a:r>
          </a:p>
        </p:txBody>
      </p:sp>
      <p:pic>
        <p:nvPicPr>
          <p:cNvPr id="295961" name="Picture 25"/>
          <p:cNvPicPr>
            <a:picLocks noChangeAspect="1" noChangeArrowheads="1"/>
          </p:cNvPicPr>
          <p:nvPr/>
        </p:nvPicPr>
        <p:blipFill>
          <a:blip r:embed="rId4">
            <a:lum bright="-14000" contrast="28000"/>
            <a:extLst>
              <a:ext uri="{28A0092B-C50C-407E-A947-70E740481C1C}">
                <a14:useLocalDpi xmlns:a14="http://schemas.microsoft.com/office/drawing/2010/main" val="0"/>
              </a:ext>
            </a:extLst>
          </a:blip>
          <a:srcRect/>
          <a:stretch>
            <a:fillRect/>
          </a:stretch>
        </p:blipFill>
        <p:spPr bwMode="auto">
          <a:xfrm>
            <a:off x="5867400" y="5626100"/>
            <a:ext cx="2593975" cy="43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48007868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6200" y="63500"/>
            <a:ext cx="8991600" cy="6718300"/>
          </a:xfrm>
          <a:prstGeom prst="rect">
            <a:avLst/>
          </a:prstGeom>
        </p:spPr>
      </p:pic>
      <p:sp>
        <p:nvSpPr>
          <p:cNvPr id="3" name="Freccia giù 2"/>
          <p:cNvSpPr/>
          <p:nvPr/>
        </p:nvSpPr>
        <p:spPr>
          <a:xfrm>
            <a:off x="984250" y="2524125"/>
            <a:ext cx="460375" cy="155575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0363885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0" y="12700"/>
            <a:ext cx="9080500" cy="6819900"/>
          </a:xfrm>
          <a:prstGeom prst="rect">
            <a:avLst/>
          </a:prstGeom>
        </p:spPr>
      </p:pic>
    </p:spTree>
    <p:extLst>
      <p:ext uri="{BB962C8B-B14F-4D97-AF65-F5344CB8AC3E}">
        <p14:creationId xmlns:p14="http://schemas.microsoft.com/office/powerpoint/2010/main" val="79049565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8100" y="25400"/>
            <a:ext cx="9067800" cy="6794500"/>
          </a:xfrm>
          <a:prstGeom prst="rect">
            <a:avLst/>
          </a:prstGeom>
        </p:spPr>
      </p:pic>
    </p:spTree>
    <p:extLst>
      <p:ext uri="{BB962C8B-B14F-4D97-AF65-F5344CB8AC3E}">
        <p14:creationId xmlns:p14="http://schemas.microsoft.com/office/powerpoint/2010/main" val="127073798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8100" y="63500"/>
            <a:ext cx="9055100" cy="6718300"/>
          </a:xfrm>
          <a:prstGeom prst="rect">
            <a:avLst/>
          </a:prstGeom>
        </p:spPr>
      </p:pic>
    </p:spTree>
    <p:extLst>
      <p:ext uri="{BB962C8B-B14F-4D97-AF65-F5344CB8AC3E}">
        <p14:creationId xmlns:p14="http://schemas.microsoft.com/office/powerpoint/2010/main" val="231409814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0" y="38100"/>
            <a:ext cx="9080500" cy="6769100"/>
          </a:xfrm>
          <a:prstGeom prst="rect">
            <a:avLst/>
          </a:prstGeom>
        </p:spPr>
      </p:pic>
    </p:spTree>
    <p:extLst>
      <p:ext uri="{BB962C8B-B14F-4D97-AF65-F5344CB8AC3E}">
        <p14:creationId xmlns:p14="http://schemas.microsoft.com/office/powerpoint/2010/main" val="304775654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0800" y="63500"/>
            <a:ext cx="9042400" cy="6756400"/>
          </a:xfrm>
          <a:prstGeom prst="rect">
            <a:avLst/>
          </a:prstGeom>
        </p:spPr>
      </p:pic>
    </p:spTree>
    <p:extLst>
      <p:ext uri="{BB962C8B-B14F-4D97-AF65-F5344CB8AC3E}">
        <p14:creationId xmlns:p14="http://schemas.microsoft.com/office/powerpoint/2010/main" val="131754536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31300" cy="6845300"/>
          </a:xfrm>
          <a:prstGeom prst="rect">
            <a:avLst/>
          </a:prstGeom>
        </p:spPr>
      </p:pic>
    </p:spTree>
    <p:extLst>
      <p:ext uri="{BB962C8B-B14F-4D97-AF65-F5344CB8AC3E}">
        <p14:creationId xmlns:p14="http://schemas.microsoft.com/office/powerpoint/2010/main" val="271111106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8100" y="88900"/>
            <a:ext cx="9055100" cy="6667500"/>
          </a:xfrm>
          <a:prstGeom prst="rect">
            <a:avLst/>
          </a:prstGeom>
        </p:spPr>
      </p:pic>
    </p:spTree>
    <p:extLst>
      <p:ext uri="{BB962C8B-B14F-4D97-AF65-F5344CB8AC3E}">
        <p14:creationId xmlns:p14="http://schemas.microsoft.com/office/powerpoint/2010/main" val="188296621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 y="50800"/>
            <a:ext cx="9118600" cy="6731000"/>
          </a:xfrm>
          <a:prstGeom prst="rect">
            <a:avLst/>
          </a:prstGeom>
        </p:spPr>
      </p:pic>
    </p:spTree>
    <p:extLst>
      <p:ext uri="{BB962C8B-B14F-4D97-AF65-F5344CB8AC3E}">
        <p14:creationId xmlns:p14="http://schemas.microsoft.com/office/powerpoint/2010/main" val="104284445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0" y="25400"/>
            <a:ext cx="9080500" cy="6794500"/>
          </a:xfrm>
          <a:prstGeom prst="rect">
            <a:avLst/>
          </a:prstGeom>
        </p:spPr>
      </p:pic>
    </p:spTree>
    <p:extLst>
      <p:ext uri="{BB962C8B-B14F-4D97-AF65-F5344CB8AC3E}">
        <p14:creationId xmlns:p14="http://schemas.microsoft.com/office/powerpoint/2010/main" val="156387489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6200" y="63500"/>
            <a:ext cx="8991600" cy="6718300"/>
          </a:xfrm>
          <a:prstGeom prst="rect">
            <a:avLst/>
          </a:prstGeom>
        </p:spPr>
      </p:pic>
      <p:sp>
        <p:nvSpPr>
          <p:cNvPr id="3" name="Freccia giù 2"/>
          <p:cNvSpPr/>
          <p:nvPr/>
        </p:nvSpPr>
        <p:spPr>
          <a:xfrm>
            <a:off x="6953250" y="1619250"/>
            <a:ext cx="555625" cy="1285875"/>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1807905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3289739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2700"/>
            <a:ext cx="9131300" cy="6832600"/>
          </a:xfrm>
          <a:prstGeom prst="rect">
            <a:avLst/>
          </a:prstGeom>
        </p:spPr>
      </p:pic>
    </p:spTree>
    <p:extLst>
      <p:ext uri="{BB962C8B-B14F-4D97-AF65-F5344CB8AC3E}">
        <p14:creationId xmlns:p14="http://schemas.microsoft.com/office/powerpoint/2010/main" val="260074390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90" name="Picture 6" descr="BAT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00013"/>
            <a:ext cx="5292725" cy="3184525"/>
          </a:xfrm>
          <a:prstGeom prst="rect">
            <a:avLst/>
          </a:prstGeom>
          <a:noFill/>
          <a:extLst>
            <a:ext uri="{909E8E84-426E-40dd-AFC4-6F175D3DCCD1}">
              <a14:hiddenFill xmlns:a14="http://schemas.microsoft.com/office/drawing/2010/main">
                <a:solidFill>
                  <a:srgbClr val="FFFFFF"/>
                </a:solidFill>
              </a14:hiddenFill>
            </a:ext>
          </a:extLst>
        </p:spPr>
      </p:pic>
      <p:pic>
        <p:nvPicPr>
          <p:cNvPr id="118791" name="Picture 7" descr="GC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500438"/>
            <a:ext cx="5292725" cy="3190875"/>
          </a:xfrm>
          <a:prstGeom prst="rect">
            <a:avLst/>
          </a:prstGeom>
          <a:noFill/>
          <a:extLst>
            <a:ext uri="{909E8E84-426E-40dd-AFC4-6F175D3DCCD1}">
              <a14:hiddenFill xmlns:a14="http://schemas.microsoft.com/office/drawing/2010/main">
                <a:solidFill>
                  <a:srgbClr val="FFFFFF"/>
                </a:solidFill>
              </a14:hiddenFill>
            </a:ext>
          </a:extLst>
        </p:spPr>
      </p:pic>
      <p:pic>
        <p:nvPicPr>
          <p:cNvPr id="11879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260350"/>
            <a:ext cx="3600450" cy="27257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8794" name="Text Box 10"/>
          <p:cNvSpPr txBox="1">
            <a:spLocks noChangeArrowheads="1"/>
          </p:cNvSpPr>
          <p:nvPr/>
        </p:nvSpPr>
        <p:spPr bwMode="auto">
          <a:xfrm>
            <a:off x="5632450" y="3911600"/>
            <a:ext cx="3121367" cy="258532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Raggi gamma misurati dagli</a:t>
            </a:r>
          </a:p>
          <a:p>
            <a:r>
              <a:rPr lang="it-IT"/>
              <a:t>effetti prodotti:</a:t>
            </a:r>
          </a:p>
          <a:p>
            <a:endParaRPr lang="it-IT"/>
          </a:p>
          <a:p>
            <a:r>
              <a:rPr lang="it-IT">
                <a:solidFill>
                  <a:srgbClr val="FF0000"/>
                </a:solidFill>
              </a:rPr>
              <a:t>-effetto fotoelettrico  </a:t>
            </a:r>
            <a:r>
              <a:rPr lang="it-IT" b="1">
                <a:solidFill>
                  <a:srgbClr val="FF0000"/>
                </a:solidFill>
                <a:latin typeface="Symbol" charset="0"/>
              </a:rPr>
              <a:t>g</a:t>
            </a:r>
            <a:r>
              <a:rPr lang="it-IT" b="1">
                <a:solidFill>
                  <a:srgbClr val="FF0000"/>
                </a:solidFill>
              </a:rPr>
              <a:t> </a:t>
            </a:r>
            <a:r>
              <a:rPr lang="it-IT" b="1">
                <a:solidFill>
                  <a:srgbClr val="FF0000"/>
                </a:solidFill>
                <a:sym typeface="Symbol" charset="0"/>
              </a:rPr>
              <a:t> e</a:t>
            </a:r>
          </a:p>
          <a:p>
            <a:r>
              <a:rPr lang="it-IT" b="1">
                <a:solidFill>
                  <a:srgbClr val="FF0000"/>
                </a:solidFill>
                <a:sym typeface="Symbol" charset="0"/>
              </a:rPr>
              <a:t>(batse, osse)</a:t>
            </a:r>
          </a:p>
          <a:p>
            <a:r>
              <a:rPr lang="it-IT" b="1">
                <a:solidFill>
                  <a:srgbClr val="FF0000"/>
                </a:solidFill>
                <a:sym typeface="Symbol" charset="0"/>
              </a:rPr>
              <a:t>-</a:t>
            </a:r>
            <a:r>
              <a:rPr lang="it-IT">
                <a:solidFill>
                  <a:srgbClr val="FF0000"/>
                </a:solidFill>
                <a:sym typeface="Symbol" charset="0"/>
              </a:rPr>
              <a:t>effetto Compton  </a:t>
            </a:r>
            <a:r>
              <a:rPr lang="it-IT" b="1">
                <a:solidFill>
                  <a:srgbClr val="FF0000"/>
                </a:solidFill>
                <a:latin typeface="Symbol" charset="0"/>
              </a:rPr>
              <a:t>g</a:t>
            </a:r>
            <a:r>
              <a:rPr lang="it-IT" b="1">
                <a:solidFill>
                  <a:srgbClr val="FF0000"/>
                </a:solidFill>
              </a:rPr>
              <a:t> </a:t>
            </a:r>
            <a:r>
              <a:rPr lang="it-IT" b="1">
                <a:solidFill>
                  <a:srgbClr val="FF0000"/>
                </a:solidFill>
                <a:sym typeface="Symbol" charset="0"/>
              </a:rPr>
              <a:t> e+ </a:t>
            </a:r>
            <a:r>
              <a:rPr lang="it-IT" b="1">
                <a:solidFill>
                  <a:srgbClr val="FF0000"/>
                </a:solidFill>
                <a:latin typeface="Symbol" charset="0"/>
              </a:rPr>
              <a:t>g</a:t>
            </a:r>
          </a:p>
          <a:p>
            <a:r>
              <a:rPr lang="it-IT" b="1">
                <a:solidFill>
                  <a:srgbClr val="FF0000"/>
                </a:solidFill>
                <a:latin typeface="Symbol" charset="0"/>
              </a:rPr>
              <a:t>(</a:t>
            </a:r>
            <a:r>
              <a:rPr lang="it-IT" b="1">
                <a:solidFill>
                  <a:srgbClr val="FF0000"/>
                </a:solidFill>
                <a:latin typeface="+mj-lt"/>
              </a:rPr>
              <a:t>comptel)</a:t>
            </a:r>
            <a:endParaRPr lang="it-IT" b="1">
              <a:solidFill>
                <a:srgbClr val="FF0000"/>
              </a:solidFill>
              <a:latin typeface="Symbol" charset="0"/>
            </a:endParaRPr>
          </a:p>
          <a:p>
            <a:r>
              <a:rPr lang="it-IT" b="1">
                <a:solidFill>
                  <a:srgbClr val="FF0000"/>
                </a:solidFill>
              </a:rPr>
              <a:t>-</a:t>
            </a:r>
            <a:r>
              <a:rPr lang="it-IT">
                <a:solidFill>
                  <a:srgbClr val="FF0000"/>
                </a:solidFill>
              </a:rPr>
              <a:t>creazione di coppie  </a:t>
            </a:r>
            <a:r>
              <a:rPr lang="it-IT" b="1">
                <a:solidFill>
                  <a:srgbClr val="FF0000"/>
                </a:solidFill>
                <a:latin typeface="Symbol" charset="0"/>
              </a:rPr>
              <a:t>g</a:t>
            </a:r>
            <a:r>
              <a:rPr lang="it-IT" b="1">
                <a:solidFill>
                  <a:srgbClr val="FF0000"/>
                </a:solidFill>
              </a:rPr>
              <a:t> </a:t>
            </a:r>
            <a:r>
              <a:rPr lang="it-IT" b="1">
                <a:solidFill>
                  <a:srgbClr val="FF0000"/>
                </a:solidFill>
                <a:sym typeface="Symbol" charset="0"/>
              </a:rPr>
              <a:t> e+ e</a:t>
            </a:r>
            <a:r>
              <a:rPr lang="it-IT" b="1">
                <a:solidFill>
                  <a:srgbClr val="FF0000"/>
                </a:solidFill>
                <a:latin typeface="Symbol" charset="0"/>
                <a:sym typeface="Symbol" charset="0"/>
              </a:rPr>
              <a:t>-</a:t>
            </a:r>
          </a:p>
          <a:p>
            <a:r>
              <a:rPr lang="it-IT" b="1">
                <a:solidFill>
                  <a:srgbClr val="FF0000"/>
                </a:solidFill>
                <a:latin typeface="+mj-lt"/>
                <a:sym typeface="Symbol" charset="0"/>
              </a:rPr>
              <a:t>(egret)</a:t>
            </a:r>
            <a:endParaRPr lang="it-IT">
              <a:solidFill>
                <a:srgbClr val="FF0000"/>
              </a:solidFill>
              <a:latin typeface="+mj-lt"/>
              <a:sym typeface="Symbol" charset="0"/>
            </a:endParaRPr>
          </a:p>
        </p:txBody>
      </p:sp>
    </p:spTree>
    <p:extLst>
      <p:ext uri="{BB962C8B-B14F-4D97-AF65-F5344CB8AC3E}">
        <p14:creationId xmlns:p14="http://schemas.microsoft.com/office/powerpoint/2010/main" val="12179810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863600"/>
            <a:ext cx="9144000" cy="5124956"/>
          </a:xfrm>
          <a:prstGeom prst="rect">
            <a:avLst/>
          </a:prstGeom>
        </p:spPr>
      </p:pic>
    </p:spTree>
    <p:extLst>
      <p:ext uri="{BB962C8B-B14F-4D97-AF65-F5344CB8AC3E}">
        <p14:creationId xmlns:p14="http://schemas.microsoft.com/office/powerpoint/2010/main" val="329007022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6200" y="63500"/>
            <a:ext cx="8991600" cy="6718300"/>
          </a:xfrm>
          <a:prstGeom prst="rect">
            <a:avLst/>
          </a:prstGeom>
        </p:spPr>
      </p:pic>
      <p:sp>
        <p:nvSpPr>
          <p:cNvPr id="3" name="Freccia sinistra 2"/>
          <p:cNvSpPr/>
          <p:nvPr/>
        </p:nvSpPr>
        <p:spPr>
          <a:xfrm>
            <a:off x="7211552" y="5270331"/>
            <a:ext cx="1576615" cy="642367"/>
          </a:xfrm>
          <a:prstGeom prst="leftArrow">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1807905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11685" y="298302"/>
            <a:ext cx="8754652" cy="3693319"/>
          </a:xfrm>
          <a:prstGeom prst="rect">
            <a:avLst/>
          </a:prstGeom>
        </p:spPr>
        <p:txBody>
          <a:bodyPr wrap="square">
            <a:spAutoFit/>
          </a:bodyPr>
          <a:lstStyle/>
          <a:p>
            <a:r>
              <a:rPr lang="it-IT" dirty="0"/>
              <a:t>The </a:t>
            </a:r>
            <a:r>
              <a:rPr lang="it-IT" dirty="0" err="1"/>
              <a:t>table</a:t>
            </a:r>
            <a:r>
              <a:rPr lang="it-IT" dirty="0"/>
              <a:t> of </a:t>
            </a:r>
            <a:r>
              <a:rPr lang="it-IT" dirty="0" err="1"/>
              <a:t>instrument</a:t>
            </a:r>
            <a:r>
              <a:rPr lang="it-IT" dirty="0"/>
              <a:t> </a:t>
            </a:r>
            <a:r>
              <a:rPr lang="it-IT" dirty="0" err="1"/>
              <a:t>capabilities</a:t>
            </a:r>
            <a:r>
              <a:rPr lang="it-IT" dirty="0"/>
              <a:t> for the </a:t>
            </a:r>
            <a:r>
              <a:rPr lang="it-IT" dirty="0" err="1"/>
              <a:t>four</a:t>
            </a:r>
            <a:r>
              <a:rPr lang="it-IT" dirty="0"/>
              <a:t> </a:t>
            </a:r>
            <a:r>
              <a:rPr lang="it-IT" dirty="0" err="1"/>
              <a:t>experiments</a:t>
            </a:r>
            <a:r>
              <a:rPr lang="it-IT" dirty="0"/>
              <a:t> </a:t>
            </a:r>
            <a:r>
              <a:rPr lang="it-IT" dirty="0" err="1"/>
              <a:t>describes</a:t>
            </a:r>
            <a:r>
              <a:rPr lang="it-IT" dirty="0"/>
              <a:t> </a:t>
            </a:r>
            <a:r>
              <a:rPr lang="it-IT" dirty="0" err="1"/>
              <a:t>their</a:t>
            </a:r>
            <a:r>
              <a:rPr lang="it-IT" dirty="0"/>
              <a:t> </a:t>
            </a:r>
            <a:r>
              <a:rPr lang="it-IT" dirty="0" err="1"/>
              <a:t>fields</a:t>
            </a:r>
            <a:r>
              <a:rPr lang="it-IT" dirty="0"/>
              <a:t> of </a:t>
            </a:r>
            <a:r>
              <a:rPr lang="it-IT" dirty="0" err="1"/>
              <a:t>view</a:t>
            </a:r>
            <a:r>
              <a:rPr lang="it-IT" dirty="0"/>
              <a:t>, </a:t>
            </a:r>
            <a:r>
              <a:rPr lang="it-IT" dirty="0" err="1"/>
              <a:t>sensitivities</a:t>
            </a:r>
            <a:r>
              <a:rPr lang="it-IT" dirty="0"/>
              <a:t> to continuum and line </a:t>
            </a:r>
            <a:r>
              <a:rPr lang="it-IT" dirty="0" err="1"/>
              <a:t>emissions</a:t>
            </a:r>
            <a:r>
              <a:rPr lang="it-IT" dirty="0"/>
              <a:t>, and </a:t>
            </a:r>
            <a:r>
              <a:rPr lang="it-IT" dirty="0" err="1"/>
              <a:t>angular</a:t>
            </a:r>
            <a:r>
              <a:rPr lang="it-IT" dirty="0"/>
              <a:t> and </a:t>
            </a:r>
            <a:r>
              <a:rPr lang="it-IT" dirty="0" err="1"/>
              <a:t>energy</a:t>
            </a:r>
            <a:r>
              <a:rPr lang="it-IT" dirty="0"/>
              <a:t> </a:t>
            </a:r>
            <a:r>
              <a:rPr lang="it-IT" dirty="0" err="1"/>
              <a:t>resolutions</a:t>
            </a:r>
            <a:r>
              <a:rPr lang="it-IT" dirty="0"/>
              <a:t>. An </a:t>
            </a:r>
            <a:r>
              <a:rPr lang="it-IT" dirty="0" err="1"/>
              <a:t>appreciation</a:t>
            </a:r>
            <a:r>
              <a:rPr lang="it-IT" dirty="0"/>
              <a:t> of the </a:t>
            </a:r>
            <a:r>
              <a:rPr lang="it-IT" dirty="0" err="1"/>
              <a:t>purpose</a:t>
            </a:r>
            <a:r>
              <a:rPr lang="it-IT" dirty="0"/>
              <a:t> and design of </a:t>
            </a:r>
            <a:r>
              <a:rPr lang="it-IT" dirty="0" err="1"/>
              <a:t>Compton's</a:t>
            </a:r>
            <a:r>
              <a:rPr lang="it-IT" dirty="0"/>
              <a:t> </a:t>
            </a:r>
            <a:r>
              <a:rPr lang="it-IT" dirty="0" err="1"/>
              <a:t>four</a:t>
            </a:r>
            <a:r>
              <a:rPr lang="it-IT" dirty="0"/>
              <a:t> </a:t>
            </a:r>
            <a:r>
              <a:rPr lang="it-IT" dirty="0" err="1"/>
              <a:t>instruments</a:t>
            </a:r>
            <a:r>
              <a:rPr lang="it-IT" dirty="0"/>
              <a:t> </a:t>
            </a:r>
            <a:r>
              <a:rPr lang="it-IT" dirty="0" err="1"/>
              <a:t>is</a:t>
            </a:r>
            <a:r>
              <a:rPr lang="it-IT" dirty="0"/>
              <a:t> </a:t>
            </a:r>
            <a:r>
              <a:rPr lang="it-IT" dirty="0" err="1"/>
              <a:t>gained</a:t>
            </a:r>
            <a:r>
              <a:rPr lang="it-IT" dirty="0"/>
              <a:t> from </a:t>
            </a:r>
            <a:r>
              <a:rPr lang="it-IT" dirty="0" err="1"/>
              <a:t>understanding</a:t>
            </a:r>
            <a:r>
              <a:rPr lang="it-IT" dirty="0"/>
              <a:t> </a:t>
            </a:r>
            <a:r>
              <a:rPr lang="it-IT" dirty="0" err="1"/>
              <a:t>that</a:t>
            </a:r>
            <a:r>
              <a:rPr lang="it-IT" dirty="0"/>
              <a:t> </a:t>
            </a:r>
            <a:r>
              <a:rPr lang="it-IT" dirty="0" err="1"/>
              <a:t>above</a:t>
            </a:r>
            <a:r>
              <a:rPr lang="it-IT" dirty="0"/>
              <a:t> the </a:t>
            </a:r>
            <a:r>
              <a:rPr lang="it-IT" dirty="0" err="1"/>
              <a:t>energies</a:t>
            </a:r>
            <a:r>
              <a:rPr lang="it-IT" dirty="0"/>
              <a:t> of X-</a:t>
            </a:r>
            <a:r>
              <a:rPr lang="it-IT" dirty="0" err="1"/>
              <a:t>ray</a:t>
            </a:r>
            <a:r>
              <a:rPr lang="it-IT" dirty="0"/>
              <a:t> </a:t>
            </a:r>
            <a:r>
              <a:rPr lang="it-IT" dirty="0" err="1"/>
              <a:t>photons</a:t>
            </a:r>
            <a:r>
              <a:rPr lang="it-IT" dirty="0"/>
              <a:t> (~10 </a:t>
            </a:r>
            <a:r>
              <a:rPr lang="it-IT" dirty="0" err="1"/>
              <a:t>keV</a:t>
            </a:r>
            <a:r>
              <a:rPr lang="it-IT" dirty="0"/>
              <a:t> - </a:t>
            </a:r>
            <a:r>
              <a:rPr lang="it-IT" dirty="0" err="1"/>
              <a:t>about</a:t>
            </a:r>
            <a:r>
              <a:rPr lang="it-IT" dirty="0"/>
              <a:t> 10,000 </a:t>
            </a:r>
            <a:r>
              <a:rPr lang="it-IT" dirty="0" err="1"/>
              <a:t>times</a:t>
            </a:r>
            <a:r>
              <a:rPr lang="it-IT" dirty="0"/>
              <a:t> the </a:t>
            </a:r>
            <a:r>
              <a:rPr lang="it-IT" dirty="0" err="1"/>
              <a:t>energy</a:t>
            </a:r>
            <a:r>
              <a:rPr lang="it-IT" dirty="0"/>
              <a:t> of </a:t>
            </a:r>
            <a:r>
              <a:rPr lang="it-IT" dirty="0" err="1"/>
              <a:t>optical</a:t>
            </a:r>
            <a:r>
              <a:rPr lang="it-IT" dirty="0"/>
              <a:t> </a:t>
            </a:r>
            <a:r>
              <a:rPr lang="it-IT" dirty="0" err="1"/>
              <a:t>photons</a:t>
            </a:r>
            <a:r>
              <a:rPr lang="it-IT" dirty="0"/>
              <a:t>) </a:t>
            </a:r>
            <a:r>
              <a:rPr lang="it-IT" dirty="0" err="1"/>
              <a:t>materials</a:t>
            </a:r>
            <a:r>
              <a:rPr lang="it-IT" dirty="0"/>
              <a:t> </a:t>
            </a:r>
            <a:r>
              <a:rPr lang="it-IT" dirty="0" err="1"/>
              <a:t>cannot</a:t>
            </a:r>
            <a:r>
              <a:rPr lang="it-IT" dirty="0"/>
              <a:t> </a:t>
            </a:r>
            <a:r>
              <a:rPr lang="it-IT" dirty="0" err="1"/>
              <a:t>easily</a:t>
            </a:r>
            <a:r>
              <a:rPr lang="it-IT" dirty="0"/>
              <a:t> </a:t>
            </a:r>
            <a:r>
              <a:rPr lang="it-IT" dirty="0" err="1"/>
              <a:t>refract</a:t>
            </a:r>
            <a:r>
              <a:rPr lang="it-IT" dirty="0"/>
              <a:t> or </a:t>
            </a:r>
            <a:r>
              <a:rPr lang="it-IT" dirty="0" err="1"/>
              <a:t>reflect</a:t>
            </a:r>
            <a:r>
              <a:rPr lang="it-IT" dirty="0"/>
              <a:t> the </a:t>
            </a:r>
            <a:r>
              <a:rPr lang="it-IT" dirty="0" err="1"/>
              <a:t>incoming</a:t>
            </a:r>
            <a:r>
              <a:rPr lang="it-IT" dirty="0"/>
              <a:t> </a:t>
            </a:r>
            <a:r>
              <a:rPr lang="it-IT" dirty="0" err="1"/>
              <a:t>radiation</a:t>
            </a:r>
            <a:r>
              <a:rPr lang="it-IT" dirty="0"/>
              <a:t> to </a:t>
            </a:r>
            <a:r>
              <a:rPr lang="it-IT" dirty="0" err="1"/>
              <a:t>form</a:t>
            </a:r>
            <a:r>
              <a:rPr lang="it-IT" dirty="0"/>
              <a:t> a </a:t>
            </a:r>
            <a:r>
              <a:rPr lang="it-IT" dirty="0" err="1"/>
              <a:t>picture</a:t>
            </a:r>
            <a:r>
              <a:rPr lang="it-IT" dirty="0"/>
              <a:t>. </a:t>
            </a:r>
            <a:r>
              <a:rPr lang="it-IT" dirty="0" err="1"/>
              <a:t>Hence</a:t>
            </a:r>
            <a:r>
              <a:rPr lang="it-IT" dirty="0"/>
              <a:t>, alternative </a:t>
            </a:r>
            <a:r>
              <a:rPr lang="it-IT" dirty="0" err="1"/>
              <a:t>methods</a:t>
            </a:r>
            <a:r>
              <a:rPr lang="it-IT" dirty="0"/>
              <a:t> are </a:t>
            </a:r>
            <a:r>
              <a:rPr lang="it-IT" dirty="0" err="1"/>
              <a:t>required</a:t>
            </a:r>
            <a:r>
              <a:rPr lang="it-IT" dirty="0"/>
              <a:t> to </a:t>
            </a:r>
            <a:r>
              <a:rPr lang="it-IT" dirty="0" err="1"/>
              <a:t>collect</a:t>
            </a:r>
            <a:r>
              <a:rPr lang="it-IT" dirty="0"/>
              <a:t> gamma-</a:t>
            </a:r>
            <a:r>
              <a:rPr lang="it-IT" dirty="0" err="1"/>
              <a:t>ray</a:t>
            </a:r>
            <a:r>
              <a:rPr lang="it-IT" dirty="0"/>
              <a:t> </a:t>
            </a:r>
            <a:r>
              <a:rPr lang="it-IT" dirty="0" err="1"/>
              <a:t>photons</a:t>
            </a:r>
            <a:r>
              <a:rPr lang="it-IT" dirty="0"/>
              <a:t> and </a:t>
            </a:r>
            <a:r>
              <a:rPr lang="it-IT" dirty="0" err="1"/>
              <a:t>thereby</a:t>
            </a:r>
            <a:r>
              <a:rPr lang="it-IT" dirty="0"/>
              <a:t> image </a:t>
            </a:r>
            <a:r>
              <a:rPr lang="it-IT" dirty="0" err="1"/>
              <a:t>sources</a:t>
            </a:r>
            <a:r>
              <a:rPr lang="it-IT" dirty="0"/>
              <a:t> in the </a:t>
            </a:r>
            <a:r>
              <a:rPr lang="it-IT" dirty="0" err="1"/>
              <a:t>sky</a:t>
            </a:r>
            <a:r>
              <a:rPr lang="it-IT" dirty="0"/>
              <a:t>. At gamma-</a:t>
            </a:r>
            <a:r>
              <a:rPr lang="it-IT" dirty="0" err="1"/>
              <a:t>ray</a:t>
            </a:r>
            <a:r>
              <a:rPr lang="it-IT" dirty="0"/>
              <a:t> </a:t>
            </a:r>
            <a:r>
              <a:rPr lang="it-IT" dirty="0" err="1"/>
              <a:t>energies</a:t>
            </a:r>
            <a:r>
              <a:rPr lang="it-IT" dirty="0"/>
              <a:t>, </a:t>
            </a:r>
            <a:r>
              <a:rPr lang="it-IT" dirty="0" err="1"/>
              <a:t>three</a:t>
            </a:r>
            <a:r>
              <a:rPr lang="it-IT" dirty="0"/>
              <a:t> </a:t>
            </a:r>
            <a:r>
              <a:rPr lang="it-IT" dirty="0" err="1"/>
              <a:t>methods</a:t>
            </a:r>
            <a:r>
              <a:rPr lang="it-IT" dirty="0"/>
              <a:t> are </a:t>
            </a:r>
            <a:r>
              <a:rPr lang="it-IT" dirty="0" err="1"/>
              <a:t>currently</a:t>
            </a:r>
            <a:r>
              <a:rPr lang="it-IT" dirty="0"/>
              <a:t> </a:t>
            </a:r>
            <a:r>
              <a:rPr lang="it-IT" dirty="0" err="1"/>
              <a:t>used</a:t>
            </a:r>
            <a:r>
              <a:rPr lang="it-IT" dirty="0"/>
              <a:t>, </a:t>
            </a:r>
            <a:r>
              <a:rPr lang="it-IT" dirty="0" err="1"/>
              <a:t>sometimes</a:t>
            </a:r>
            <a:r>
              <a:rPr lang="it-IT" dirty="0"/>
              <a:t> in </a:t>
            </a:r>
            <a:r>
              <a:rPr lang="it-IT" dirty="0" err="1"/>
              <a:t>combination</a:t>
            </a:r>
            <a:r>
              <a:rPr lang="it-IT" dirty="0"/>
              <a:t>: (1</a:t>
            </a:r>
            <a:r>
              <a:rPr lang="it-IT" dirty="0">
                <a:solidFill>
                  <a:srgbClr val="FF0000"/>
                </a:solidFill>
              </a:rPr>
              <a:t>) </a:t>
            </a:r>
            <a:r>
              <a:rPr lang="it-IT" dirty="0" err="1">
                <a:solidFill>
                  <a:srgbClr val="FF0000"/>
                </a:solidFill>
              </a:rPr>
              <a:t>partial</a:t>
            </a:r>
            <a:r>
              <a:rPr lang="it-IT" dirty="0">
                <a:solidFill>
                  <a:srgbClr val="FF0000"/>
                </a:solidFill>
              </a:rPr>
              <a:t> or </a:t>
            </a:r>
            <a:r>
              <a:rPr lang="it-IT" dirty="0" err="1">
                <a:solidFill>
                  <a:srgbClr val="FF0000"/>
                </a:solidFill>
              </a:rPr>
              <a:t>total</a:t>
            </a:r>
            <a:r>
              <a:rPr lang="it-IT" dirty="0">
                <a:solidFill>
                  <a:srgbClr val="FF0000"/>
                </a:solidFill>
              </a:rPr>
              <a:t> </a:t>
            </a:r>
            <a:r>
              <a:rPr lang="it-IT" dirty="0" err="1">
                <a:solidFill>
                  <a:srgbClr val="FF0000"/>
                </a:solidFill>
              </a:rPr>
              <a:t>absorption</a:t>
            </a:r>
            <a:r>
              <a:rPr lang="it-IT" dirty="0">
                <a:solidFill>
                  <a:srgbClr val="FF0000"/>
                </a:solidFill>
              </a:rPr>
              <a:t> of the gamma </a:t>
            </a:r>
            <a:r>
              <a:rPr lang="it-IT" dirty="0" err="1">
                <a:solidFill>
                  <a:srgbClr val="FF0000"/>
                </a:solidFill>
              </a:rPr>
              <a:t>ray's</a:t>
            </a:r>
            <a:r>
              <a:rPr lang="it-IT" dirty="0">
                <a:solidFill>
                  <a:srgbClr val="FF0000"/>
                </a:solidFill>
              </a:rPr>
              <a:t> </a:t>
            </a:r>
            <a:r>
              <a:rPr lang="it-IT" dirty="0" err="1">
                <a:solidFill>
                  <a:srgbClr val="FF0000"/>
                </a:solidFill>
              </a:rPr>
              <a:t>energy</a:t>
            </a:r>
            <a:r>
              <a:rPr lang="it-IT" dirty="0">
                <a:solidFill>
                  <a:srgbClr val="FF0000"/>
                </a:solidFill>
              </a:rPr>
              <a:t> </a:t>
            </a:r>
            <a:r>
              <a:rPr lang="it-IT" dirty="0" err="1">
                <a:solidFill>
                  <a:srgbClr val="FF0000"/>
                </a:solidFill>
              </a:rPr>
              <a:t>within</a:t>
            </a:r>
            <a:r>
              <a:rPr lang="it-IT" dirty="0">
                <a:solidFill>
                  <a:srgbClr val="FF0000"/>
                </a:solidFill>
              </a:rPr>
              <a:t> a high-</a:t>
            </a:r>
            <a:r>
              <a:rPr lang="it-IT" dirty="0" err="1">
                <a:solidFill>
                  <a:srgbClr val="FF0000"/>
                </a:solidFill>
              </a:rPr>
              <a:t>density</a:t>
            </a:r>
            <a:r>
              <a:rPr lang="it-IT" dirty="0">
                <a:solidFill>
                  <a:srgbClr val="FF0000"/>
                </a:solidFill>
              </a:rPr>
              <a:t> medium, </a:t>
            </a:r>
            <a:r>
              <a:rPr lang="it-IT" dirty="0" err="1">
                <a:solidFill>
                  <a:srgbClr val="FF0000"/>
                </a:solidFill>
              </a:rPr>
              <a:t>such</a:t>
            </a:r>
            <a:r>
              <a:rPr lang="it-IT" dirty="0">
                <a:solidFill>
                  <a:srgbClr val="FF0000"/>
                </a:solidFill>
              </a:rPr>
              <a:t> </a:t>
            </a:r>
            <a:r>
              <a:rPr lang="it-IT" dirty="0" err="1">
                <a:solidFill>
                  <a:srgbClr val="FF0000"/>
                </a:solidFill>
              </a:rPr>
              <a:t>as</a:t>
            </a:r>
            <a:r>
              <a:rPr lang="it-IT" dirty="0">
                <a:solidFill>
                  <a:srgbClr val="FF0000"/>
                </a:solidFill>
              </a:rPr>
              <a:t> a large </a:t>
            </a:r>
            <a:r>
              <a:rPr lang="it-IT" dirty="0" err="1">
                <a:solidFill>
                  <a:srgbClr val="FF0000"/>
                </a:solidFill>
              </a:rPr>
              <a:t>crystal</a:t>
            </a:r>
            <a:r>
              <a:rPr lang="it-IT" dirty="0">
                <a:solidFill>
                  <a:srgbClr val="FF0000"/>
                </a:solidFill>
              </a:rPr>
              <a:t> of </a:t>
            </a:r>
            <a:r>
              <a:rPr lang="it-IT" dirty="0" err="1">
                <a:solidFill>
                  <a:srgbClr val="FF0000"/>
                </a:solidFill>
              </a:rPr>
              <a:t>sodium</a:t>
            </a:r>
            <a:r>
              <a:rPr lang="it-IT" dirty="0">
                <a:solidFill>
                  <a:srgbClr val="FF0000"/>
                </a:solidFill>
              </a:rPr>
              <a:t> </a:t>
            </a:r>
            <a:r>
              <a:rPr lang="it-IT" dirty="0" err="1">
                <a:solidFill>
                  <a:srgbClr val="FF0000"/>
                </a:solidFill>
              </a:rPr>
              <a:t>iodide</a:t>
            </a:r>
            <a:r>
              <a:rPr lang="it-IT" dirty="0">
                <a:solidFill>
                  <a:srgbClr val="FF0000"/>
                </a:solidFill>
              </a:rPr>
              <a:t>, (2) </a:t>
            </a:r>
            <a:r>
              <a:rPr lang="it-IT" dirty="0" err="1">
                <a:solidFill>
                  <a:srgbClr val="FF0000"/>
                </a:solidFill>
              </a:rPr>
              <a:t>collimation</a:t>
            </a:r>
            <a:r>
              <a:rPr lang="it-IT" dirty="0">
                <a:solidFill>
                  <a:srgbClr val="FF0000"/>
                </a:solidFill>
              </a:rPr>
              <a:t> </a:t>
            </a:r>
            <a:r>
              <a:rPr lang="it-IT" dirty="0" err="1">
                <a:solidFill>
                  <a:srgbClr val="FF0000"/>
                </a:solidFill>
              </a:rPr>
              <a:t>using</a:t>
            </a:r>
            <a:r>
              <a:rPr lang="it-IT" dirty="0">
                <a:solidFill>
                  <a:srgbClr val="FF0000"/>
                </a:solidFill>
              </a:rPr>
              <a:t> </a:t>
            </a:r>
            <a:r>
              <a:rPr lang="it-IT" dirty="0" err="1">
                <a:solidFill>
                  <a:srgbClr val="FF0000"/>
                </a:solidFill>
              </a:rPr>
              <a:t>heavy</a:t>
            </a:r>
            <a:r>
              <a:rPr lang="it-IT" dirty="0">
                <a:solidFill>
                  <a:srgbClr val="FF0000"/>
                </a:solidFill>
              </a:rPr>
              <a:t> </a:t>
            </a:r>
            <a:r>
              <a:rPr lang="it-IT" dirty="0" err="1">
                <a:solidFill>
                  <a:srgbClr val="FF0000"/>
                </a:solidFill>
              </a:rPr>
              <a:t>absorbing</a:t>
            </a:r>
            <a:r>
              <a:rPr lang="it-IT" dirty="0">
                <a:solidFill>
                  <a:srgbClr val="FF0000"/>
                </a:solidFill>
              </a:rPr>
              <a:t> </a:t>
            </a:r>
            <a:r>
              <a:rPr lang="it-IT" dirty="0" err="1">
                <a:solidFill>
                  <a:srgbClr val="FF0000"/>
                </a:solidFill>
              </a:rPr>
              <a:t>material</a:t>
            </a:r>
            <a:r>
              <a:rPr lang="it-IT" dirty="0">
                <a:solidFill>
                  <a:srgbClr val="FF0000"/>
                </a:solidFill>
              </a:rPr>
              <a:t>, to </a:t>
            </a:r>
            <a:r>
              <a:rPr lang="it-IT" dirty="0" err="1">
                <a:solidFill>
                  <a:srgbClr val="FF0000"/>
                </a:solidFill>
              </a:rPr>
              <a:t>block</a:t>
            </a:r>
            <a:r>
              <a:rPr lang="it-IT" dirty="0">
                <a:solidFill>
                  <a:srgbClr val="FF0000"/>
                </a:solidFill>
              </a:rPr>
              <a:t> out </a:t>
            </a:r>
            <a:r>
              <a:rPr lang="it-IT" dirty="0" err="1">
                <a:solidFill>
                  <a:srgbClr val="FF0000"/>
                </a:solidFill>
              </a:rPr>
              <a:t>most</a:t>
            </a:r>
            <a:r>
              <a:rPr lang="it-IT" dirty="0">
                <a:solidFill>
                  <a:srgbClr val="FF0000"/>
                </a:solidFill>
              </a:rPr>
              <a:t> of the </a:t>
            </a:r>
            <a:r>
              <a:rPr lang="it-IT" dirty="0" err="1">
                <a:solidFill>
                  <a:srgbClr val="FF0000"/>
                </a:solidFill>
              </a:rPr>
              <a:t>sky</a:t>
            </a:r>
            <a:r>
              <a:rPr lang="it-IT" dirty="0">
                <a:solidFill>
                  <a:srgbClr val="FF0000"/>
                </a:solidFill>
              </a:rPr>
              <a:t> and </a:t>
            </a:r>
            <a:r>
              <a:rPr lang="it-IT" dirty="0" err="1">
                <a:solidFill>
                  <a:srgbClr val="FF0000"/>
                </a:solidFill>
              </a:rPr>
              <a:t>realize</a:t>
            </a:r>
            <a:r>
              <a:rPr lang="it-IT" dirty="0">
                <a:solidFill>
                  <a:srgbClr val="FF0000"/>
                </a:solidFill>
              </a:rPr>
              <a:t> a small </a:t>
            </a:r>
            <a:r>
              <a:rPr lang="it-IT" dirty="0" err="1">
                <a:solidFill>
                  <a:srgbClr val="FF0000"/>
                </a:solidFill>
              </a:rPr>
              <a:t>field</a:t>
            </a:r>
            <a:r>
              <a:rPr lang="it-IT" dirty="0">
                <a:solidFill>
                  <a:srgbClr val="FF0000"/>
                </a:solidFill>
              </a:rPr>
              <a:t> of </a:t>
            </a:r>
            <a:r>
              <a:rPr lang="it-IT" dirty="0" err="1">
                <a:solidFill>
                  <a:srgbClr val="FF0000"/>
                </a:solidFill>
              </a:rPr>
              <a:t>view</a:t>
            </a:r>
            <a:r>
              <a:rPr lang="it-IT" dirty="0">
                <a:solidFill>
                  <a:srgbClr val="FF0000"/>
                </a:solidFill>
              </a:rPr>
              <a:t>, and </a:t>
            </a:r>
            <a:r>
              <a:rPr lang="it-IT" dirty="0"/>
              <a:t>(3) </a:t>
            </a:r>
            <a:r>
              <a:rPr lang="it-IT" dirty="0" err="1">
                <a:solidFill>
                  <a:srgbClr val="0000FF"/>
                </a:solidFill>
              </a:rPr>
              <a:t>at</a:t>
            </a:r>
            <a:r>
              <a:rPr lang="it-IT" dirty="0">
                <a:solidFill>
                  <a:srgbClr val="0000FF"/>
                </a:solidFill>
              </a:rPr>
              <a:t> </a:t>
            </a:r>
            <a:r>
              <a:rPr lang="it-IT" dirty="0" err="1">
                <a:solidFill>
                  <a:srgbClr val="0000FF"/>
                </a:solidFill>
              </a:rPr>
              <a:t>sufficiently</a:t>
            </a:r>
            <a:r>
              <a:rPr lang="it-IT" dirty="0">
                <a:solidFill>
                  <a:srgbClr val="0000FF"/>
                </a:solidFill>
              </a:rPr>
              <a:t> high </a:t>
            </a:r>
            <a:r>
              <a:rPr lang="it-IT" dirty="0" err="1">
                <a:solidFill>
                  <a:srgbClr val="0000FF"/>
                </a:solidFill>
              </a:rPr>
              <a:t>energies</a:t>
            </a:r>
            <a:r>
              <a:rPr lang="it-IT" dirty="0">
                <a:solidFill>
                  <a:srgbClr val="0000FF"/>
                </a:solidFill>
              </a:rPr>
              <a:t>, </a:t>
            </a:r>
            <a:r>
              <a:rPr lang="it-IT" dirty="0" err="1">
                <a:solidFill>
                  <a:srgbClr val="0000FF"/>
                </a:solidFill>
              </a:rPr>
              <a:t>utilization</a:t>
            </a:r>
            <a:r>
              <a:rPr lang="it-IT" dirty="0">
                <a:solidFill>
                  <a:srgbClr val="0000FF"/>
                </a:solidFill>
              </a:rPr>
              <a:t> of the </a:t>
            </a:r>
            <a:r>
              <a:rPr lang="it-IT" dirty="0" err="1">
                <a:solidFill>
                  <a:srgbClr val="0000FF"/>
                </a:solidFill>
              </a:rPr>
              <a:t>conversion</a:t>
            </a:r>
            <a:r>
              <a:rPr lang="it-IT" dirty="0">
                <a:solidFill>
                  <a:srgbClr val="0000FF"/>
                </a:solidFill>
              </a:rPr>
              <a:t> </a:t>
            </a:r>
            <a:r>
              <a:rPr lang="it-IT" dirty="0" err="1">
                <a:solidFill>
                  <a:srgbClr val="0000FF"/>
                </a:solidFill>
              </a:rPr>
              <a:t>process</a:t>
            </a:r>
            <a:r>
              <a:rPr lang="it-IT" dirty="0">
                <a:solidFill>
                  <a:srgbClr val="0000FF"/>
                </a:solidFill>
              </a:rPr>
              <a:t> from gamma </a:t>
            </a:r>
            <a:r>
              <a:rPr lang="it-IT" dirty="0" err="1">
                <a:solidFill>
                  <a:srgbClr val="0000FF"/>
                </a:solidFill>
              </a:rPr>
              <a:t>rays</a:t>
            </a:r>
            <a:r>
              <a:rPr lang="it-IT" dirty="0">
                <a:solidFill>
                  <a:srgbClr val="0000FF"/>
                </a:solidFill>
              </a:rPr>
              <a:t> to electron-</a:t>
            </a:r>
            <a:r>
              <a:rPr lang="it-IT" dirty="0" err="1">
                <a:solidFill>
                  <a:srgbClr val="0000FF"/>
                </a:solidFill>
              </a:rPr>
              <a:t>positron</a:t>
            </a:r>
            <a:r>
              <a:rPr lang="it-IT" dirty="0">
                <a:solidFill>
                  <a:srgbClr val="0000FF"/>
                </a:solidFill>
              </a:rPr>
              <a:t> </a:t>
            </a:r>
            <a:r>
              <a:rPr lang="it-IT" dirty="0" err="1">
                <a:solidFill>
                  <a:srgbClr val="0000FF"/>
                </a:solidFill>
              </a:rPr>
              <a:t>pairs</a:t>
            </a:r>
            <a:r>
              <a:rPr lang="it-IT" dirty="0">
                <a:solidFill>
                  <a:srgbClr val="0000FF"/>
                </a:solidFill>
              </a:rPr>
              <a:t> in a </a:t>
            </a:r>
            <a:r>
              <a:rPr lang="it-IT" dirty="0" err="1">
                <a:solidFill>
                  <a:srgbClr val="0000FF"/>
                </a:solidFill>
              </a:rPr>
              <a:t>spark</a:t>
            </a:r>
            <a:r>
              <a:rPr lang="it-IT" dirty="0">
                <a:solidFill>
                  <a:srgbClr val="0000FF"/>
                </a:solidFill>
              </a:rPr>
              <a:t> </a:t>
            </a:r>
            <a:r>
              <a:rPr lang="it-IT" dirty="0" err="1">
                <a:solidFill>
                  <a:srgbClr val="0000FF"/>
                </a:solidFill>
              </a:rPr>
              <a:t>chamber</a:t>
            </a:r>
            <a:r>
              <a:rPr lang="it-IT" dirty="0">
                <a:solidFill>
                  <a:srgbClr val="0000FF"/>
                </a:solidFill>
              </a:rPr>
              <a:t>, </a:t>
            </a:r>
            <a:r>
              <a:rPr lang="it-IT" dirty="0" err="1">
                <a:solidFill>
                  <a:srgbClr val="0000FF"/>
                </a:solidFill>
              </a:rPr>
              <a:t>which</a:t>
            </a:r>
            <a:r>
              <a:rPr lang="it-IT" dirty="0">
                <a:solidFill>
                  <a:srgbClr val="0000FF"/>
                </a:solidFill>
              </a:rPr>
              <a:t> </a:t>
            </a:r>
            <a:r>
              <a:rPr lang="it-IT" dirty="0" err="1">
                <a:solidFill>
                  <a:srgbClr val="0000FF"/>
                </a:solidFill>
              </a:rPr>
              <a:t>leaves</a:t>
            </a:r>
            <a:r>
              <a:rPr lang="it-IT" dirty="0">
                <a:solidFill>
                  <a:srgbClr val="0000FF"/>
                </a:solidFill>
              </a:rPr>
              <a:t> a </a:t>
            </a:r>
            <a:r>
              <a:rPr lang="it-IT" dirty="0" err="1">
                <a:solidFill>
                  <a:srgbClr val="0000FF"/>
                </a:solidFill>
              </a:rPr>
              <a:t>telltale</a:t>
            </a:r>
            <a:r>
              <a:rPr lang="it-IT" dirty="0">
                <a:solidFill>
                  <a:srgbClr val="0000FF"/>
                </a:solidFill>
              </a:rPr>
              <a:t> </a:t>
            </a:r>
            <a:r>
              <a:rPr lang="it-IT" dirty="0" err="1">
                <a:solidFill>
                  <a:srgbClr val="0000FF"/>
                </a:solidFill>
              </a:rPr>
              <a:t>directional</a:t>
            </a:r>
            <a:r>
              <a:rPr lang="it-IT" dirty="0">
                <a:solidFill>
                  <a:srgbClr val="0000FF"/>
                </a:solidFill>
              </a:rPr>
              <a:t> </a:t>
            </a:r>
            <a:r>
              <a:rPr lang="it-IT" dirty="0" err="1">
                <a:solidFill>
                  <a:srgbClr val="0000FF"/>
                </a:solidFill>
              </a:rPr>
              <a:t>signature</a:t>
            </a:r>
            <a:r>
              <a:rPr lang="it-IT" dirty="0">
                <a:solidFill>
                  <a:srgbClr val="0000FF"/>
                </a:solidFill>
              </a:rPr>
              <a:t> of the </a:t>
            </a:r>
            <a:r>
              <a:rPr lang="it-IT" dirty="0" err="1">
                <a:solidFill>
                  <a:srgbClr val="0000FF"/>
                </a:solidFill>
              </a:rPr>
              <a:t>incoming</a:t>
            </a:r>
            <a:r>
              <a:rPr lang="it-IT" dirty="0">
                <a:solidFill>
                  <a:srgbClr val="0000FF"/>
                </a:solidFill>
              </a:rPr>
              <a:t> </a:t>
            </a:r>
            <a:r>
              <a:rPr lang="it-IT" dirty="0" err="1">
                <a:solidFill>
                  <a:srgbClr val="0000FF"/>
                </a:solidFill>
              </a:rPr>
              <a:t>photon</a:t>
            </a:r>
            <a:r>
              <a:rPr lang="it-IT" dirty="0">
                <a:solidFill>
                  <a:srgbClr val="0000FF"/>
                </a:solidFill>
              </a:rPr>
              <a:t>. </a:t>
            </a:r>
          </a:p>
        </p:txBody>
      </p:sp>
      <p:sp>
        <p:nvSpPr>
          <p:cNvPr id="3" name="Rettangolo 2"/>
          <p:cNvSpPr/>
          <p:nvPr/>
        </p:nvSpPr>
        <p:spPr>
          <a:xfrm>
            <a:off x="0" y="4820074"/>
            <a:ext cx="9144000" cy="1754327"/>
          </a:xfrm>
          <a:prstGeom prst="rect">
            <a:avLst/>
          </a:prstGeom>
        </p:spPr>
        <p:txBody>
          <a:bodyPr wrap="square">
            <a:spAutoFit/>
          </a:bodyPr>
          <a:lstStyle/>
          <a:p>
            <a:r>
              <a:rPr lang="it-IT" dirty="0"/>
              <a:t>COMPTEL </a:t>
            </a:r>
            <a:r>
              <a:rPr lang="it-IT" dirty="0" err="1"/>
              <a:t>consists</a:t>
            </a:r>
            <a:r>
              <a:rPr lang="it-IT" dirty="0"/>
              <a:t> </a:t>
            </a:r>
            <a:r>
              <a:rPr lang="it-IT" dirty="0">
                <a:solidFill>
                  <a:srgbClr val="0000FF"/>
                </a:solidFill>
              </a:rPr>
              <a:t>of </a:t>
            </a:r>
            <a:r>
              <a:rPr lang="it-IT" b="1" i="1" u="sng" dirty="0" err="1">
                <a:solidFill>
                  <a:srgbClr val="0000FF"/>
                </a:solidFill>
              </a:rPr>
              <a:t>two</a:t>
            </a:r>
            <a:r>
              <a:rPr lang="it-IT" b="1" i="1" u="sng" dirty="0">
                <a:solidFill>
                  <a:srgbClr val="0000FF"/>
                </a:solidFill>
              </a:rPr>
              <a:t> detector arrays. </a:t>
            </a:r>
            <a:r>
              <a:rPr lang="it-IT" dirty="0">
                <a:solidFill>
                  <a:srgbClr val="0000FF"/>
                </a:solidFill>
              </a:rPr>
              <a:t>In the </a:t>
            </a:r>
            <a:r>
              <a:rPr lang="it-IT" b="1" i="1" u="sng" dirty="0" err="1">
                <a:solidFill>
                  <a:srgbClr val="0000FF"/>
                </a:solidFill>
              </a:rPr>
              <a:t>upper</a:t>
            </a:r>
            <a:r>
              <a:rPr lang="it-IT" b="1" i="1" u="sng" dirty="0">
                <a:solidFill>
                  <a:srgbClr val="0000FF"/>
                </a:solidFill>
              </a:rPr>
              <a:t> </a:t>
            </a:r>
            <a:r>
              <a:rPr lang="it-IT" b="1" i="1" u="sng" dirty="0" err="1">
                <a:solidFill>
                  <a:srgbClr val="0000FF"/>
                </a:solidFill>
              </a:rPr>
              <a:t>one</a:t>
            </a:r>
            <a:r>
              <a:rPr lang="it-IT" b="1" i="1" u="sng" dirty="0">
                <a:solidFill>
                  <a:srgbClr val="0000FF"/>
                </a:solidFill>
              </a:rPr>
              <a:t>, a </a:t>
            </a:r>
            <a:r>
              <a:rPr lang="it-IT" b="1" i="1" u="sng" dirty="0" err="1">
                <a:solidFill>
                  <a:srgbClr val="0000FF"/>
                </a:solidFill>
              </a:rPr>
              <a:t>liquid</a:t>
            </a:r>
            <a:r>
              <a:rPr lang="it-IT" b="1" i="1" u="sng" dirty="0">
                <a:solidFill>
                  <a:srgbClr val="0000FF"/>
                </a:solidFill>
              </a:rPr>
              <a:t> </a:t>
            </a:r>
            <a:r>
              <a:rPr lang="it-IT" b="1" i="1" u="sng" dirty="0" err="1">
                <a:solidFill>
                  <a:srgbClr val="0000FF"/>
                </a:solidFill>
              </a:rPr>
              <a:t>scintillator</a:t>
            </a:r>
            <a:r>
              <a:rPr lang="it-IT" b="1" i="1" u="sng" dirty="0">
                <a:solidFill>
                  <a:srgbClr val="0000FF"/>
                </a:solidFill>
              </a:rPr>
              <a:t>, NE 213A,</a:t>
            </a:r>
            <a:r>
              <a:rPr lang="it-IT" dirty="0">
                <a:solidFill>
                  <a:srgbClr val="0000FF"/>
                </a:solidFill>
              </a:rPr>
              <a:t> </a:t>
            </a:r>
            <a:r>
              <a:rPr lang="it-IT" dirty="0" err="1">
                <a:solidFill>
                  <a:srgbClr val="0000FF"/>
                </a:solidFill>
              </a:rPr>
              <a:t>is</a:t>
            </a:r>
            <a:r>
              <a:rPr lang="it-IT" dirty="0">
                <a:solidFill>
                  <a:srgbClr val="0000FF"/>
                </a:solidFill>
              </a:rPr>
              <a:t> </a:t>
            </a:r>
            <a:r>
              <a:rPr lang="it-IT" dirty="0" err="1">
                <a:solidFill>
                  <a:srgbClr val="0000FF"/>
                </a:solidFill>
              </a:rPr>
              <a:t>used</a:t>
            </a:r>
            <a:r>
              <a:rPr lang="it-IT" dirty="0">
                <a:solidFill>
                  <a:srgbClr val="0000FF"/>
                </a:solidFill>
              </a:rPr>
              <a:t> and, in </a:t>
            </a:r>
            <a:r>
              <a:rPr lang="it-IT" b="1" i="1" u="sng" dirty="0">
                <a:solidFill>
                  <a:srgbClr val="0000FF"/>
                </a:solidFill>
              </a:rPr>
              <a:t>the </a:t>
            </a:r>
            <a:r>
              <a:rPr lang="it-IT" b="1" i="1" u="sng" dirty="0" err="1">
                <a:solidFill>
                  <a:srgbClr val="0000FF"/>
                </a:solidFill>
              </a:rPr>
              <a:t>lower</a:t>
            </a:r>
            <a:r>
              <a:rPr lang="it-IT" b="1" i="1" u="sng" dirty="0">
                <a:solidFill>
                  <a:srgbClr val="0000FF"/>
                </a:solidFill>
              </a:rPr>
              <a:t>, </a:t>
            </a:r>
            <a:r>
              <a:rPr lang="it-IT" b="1" i="1" u="sng" dirty="0" err="1">
                <a:solidFill>
                  <a:srgbClr val="0000FF"/>
                </a:solidFill>
              </a:rPr>
              <a:t>NaI</a:t>
            </a:r>
            <a:r>
              <a:rPr lang="it-IT" b="1" i="1" u="sng" dirty="0">
                <a:solidFill>
                  <a:srgbClr val="0000FF"/>
                </a:solidFill>
              </a:rPr>
              <a:t> </a:t>
            </a:r>
            <a:r>
              <a:rPr lang="it-IT" b="1" i="1" u="sng" dirty="0" err="1">
                <a:solidFill>
                  <a:srgbClr val="0000FF"/>
                </a:solidFill>
              </a:rPr>
              <a:t>crystals</a:t>
            </a:r>
            <a:r>
              <a:rPr lang="it-IT" b="1" i="1" u="sng" dirty="0">
                <a:solidFill>
                  <a:srgbClr val="0000FF"/>
                </a:solidFill>
              </a:rPr>
              <a:t>. Gamma </a:t>
            </a:r>
            <a:r>
              <a:rPr lang="it-IT" b="1" i="1" u="sng" dirty="0" err="1">
                <a:solidFill>
                  <a:srgbClr val="0000FF"/>
                </a:solidFill>
              </a:rPr>
              <a:t>rays</a:t>
            </a:r>
            <a:r>
              <a:rPr lang="it-IT" b="1" i="1" u="sng" dirty="0">
                <a:solidFill>
                  <a:srgbClr val="0000FF"/>
                </a:solidFill>
              </a:rPr>
              <a:t> are </a:t>
            </a:r>
            <a:r>
              <a:rPr lang="it-IT" b="1" i="1" u="sng" dirty="0" err="1">
                <a:solidFill>
                  <a:srgbClr val="0000FF"/>
                </a:solidFill>
              </a:rPr>
              <a:t>detected</a:t>
            </a:r>
            <a:r>
              <a:rPr lang="it-IT" b="1" i="1" u="sng" dirty="0">
                <a:solidFill>
                  <a:srgbClr val="0000FF"/>
                </a:solidFill>
              </a:rPr>
              <a:t> by </a:t>
            </a:r>
            <a:r>
              <a:rPr lang="it-IT" b="1" i="1" u="sng" dirty="0" err="1">
                <a:solidFill>
                  <a:srgbClr val="0000FF"/>
                </a:solidFill>
              </a:rPr>
              <a:t>two</a:t>
            </a:r>
            <a:r>
              <a:rPr lang="it-IT" b="1" i="1" u="sng" dirty="0">
                <a:solidFill>
                  <a:srgbClr val="0000FF"/>
                </a:solidFill>
              </a:rPr>
              <a:t> successive </a:t>
            </a:r>
            <a:r>
              <a:rPr lang="it-IT" b="1" i="1" u="sng" dirty="0" err="1">
                <a:solidFill>
                  <a:srgbClr val="0000FF"/>
                </a:solidFill>
              </a:rPr>
              <a:t>interactions</a:t>
            </a:r>
            <a:r>
              <a:rPr lang="it-IT" dirty="0">
                <a:solidFill>
                  <a:srgbClr val="0000FF"/>
                </a:solidFill>
              </a:rPr>
              <a:t>: an </a:t>
            </a:r>
            <a:r>
              <a:rPr lang="it-IT" dirty="0" err="1">
                <a:solidFill>
                  <a:srgbClr val="0000FF"/>
                </a:solidFill>
              </a:rPr>
              <a:t>incident</a:t>
            </a:r>
            <a:r>
              <a:rPr lang="it-IT" dirty="0">
                <a:solidFill>
                  <a:srgbClr val="0000FF"/>
                </a:solidFill>
              </a:rPr>
              <a:t> </a:t>
            </a:r>
            <a:r>
              <a:rPr lang="it-IT" dirty="0" err="1">
                <a:solidFill>
                  <a:srgbClr val="0000FF"/>
                </a:solidFill>
              </a:rPr>
              <a:t>cosmic</a:t>
            </a:r>
            <a:r>
              <a:rPr lang="it-IT" dirty="0">
                <a:solidFill>
                  <a:srgbClr val="0000FF"/>
                </a:solidFill>
              </a:rPr>
              <a:t> gamma-</a:t>
            </a:r>
            <a:r>
              <a:rPr lang="it-IT" dirty="0" err="1">
                <a:solidFill>
                  <a:srgbClr val="0000FF"/>
                </a:solidFill>
              </a:rPr>
              <a:t>ray</a:t>
            </a:r>
            <a:r>
              <a:rPr lang="it-IT" dirty="0">
                <a:solidFill>
                  <a:srgbClr val="0000FF"/>
                </a:solidFill>
              </a:rPr>
              <a:t> </a:t>
            </a:r>
            <a:r>
              <a:rPr lang="it-IT" dirty="0" err="1">
                <a:solidFill>
                  <a:srgbClr val="0000FF"/>
                </a:solidFill>
              </a:rPr>
              <a:t>is</a:t>
            </a:r>
            <a:r>
              <a:rPr lang="it-IT" dirty="0">
                <a:solidFill>
                  <a:srgbClr val="0000FF"/>
                </a:solidFill>
              </a:rPr>
              <a:t> first Compton </a:t>
            </a:r>
            <a:r>
              <a:rPr lang="it-IT" dirty="0" err="1">
                <a:solidFill>
                  <a:srgbClr val="0000FF"/>
                </a:solidFill>
              </a:rPr>
              <a:t>scattered</a:t>
            </a:r>
            <a:r>
              <a:rPr lang="it-IT" dirty="0">
                <a:solidFill>
                  <a:srgbClr val="0000FF"/>
                </a:solidFill>
              </a:rPr>
              <a:t> in the </a:t>
            </a:r>
            <a:r>
              <a:rPr lang="it-IT" dirty="0" err="1">
                <a:solidFill>
                  <a:srgbClr val="0000FF"/>
                </a:solidFill>
              </a:rPr>
              <a:t>upper</a:t>
            </a:r>
            <a:r>
              <a:rPr lang="it-IT" dirty="0">
                <a:solidFill>
                  <a:srgbClr val="0000FF"/>
                </a:solidFill>
              </a:rPr>
              <a:t> detector, </a:t>
            </a:r>
            <a:r>
              <a:rPr lang="it-IT" dirty="0" err="1">
                <a:solidFill>
                  <a:srgbClr val="0000FF"/>
                </a:solidFill>
              </a:rPr>
              <a:t>then</a:t>
            </a:r>
            <a:r>
              <a:rPr lang="it-IT" dirty="0">
                <a:solidFill>
                  <a:srgbClr val="0000FF"/>
                </a:solidFill>
              </a:rPr>
              <a:t> </a:t>
            </a:r>
            <a:r>
              <a:rPr lang="it-IT" dirty="0" err="1">
                <a:solidFill>
                  <a:srgbClr val="0000FF"/>
                </a:solidFill>
              </a:rPr>
              <a:t>totally</a:t>
            </a:r>
            <a:r>
              <a:rPr lang="it-IT" dirty="0">
                <a:solidFill>
                  <a:srgbClr val="0000FF"/>
                </a:solidFill>
              </a:rPr>
              <a:t> </a:t>
            </a:r>
            <a:r>
              <a:rPr lang="it-IT" dirty="0" err="1">
                <a:solidFill>
                  <a:srgbClr val="0000FF"/>
                </a:solidFill>
              </a:rPr>
              <a:t>absorbed</a:t>
            </a:r>
            <a:r>
              <a:rPr lang="it-IT" dirty="0">
                <a:solidFill>
                  <a:srgbClr val="0000FF"/>
                </a:solidFill>
              </a:rPr>
              <a:t> in the </a:t>
            </a:r>
            <a:r>
              <a:rPr lang="it-IT" dirty="0" err="1">
                <a:solidFill>
                  <a:srgbClr val="0000FF"/>
                </a:solidFill>
              </a:rPr>
              <a:t>lower</a:t>
            </a:r>
            <a:r>
              <a:rPr lang="it-IT" dirty="0">
                <a:solidFill>
                  <a:srgbClr val="0000FF"/>
                </a:solidFill>
              </a:rPr>
              <a:t>. The </a:t>
            </a:r>
            <a:r>
              <a:rPr lang="it-IT" dirty="0" err="1">
                <a:solidFill>
                  <a:srgbClr val="0000FF"/>
                </a:solidFill>
              </a:rPr>
              <a:t>locations</a:t>
            </a:r>
            <a:r>
              <a:rPr lang="it-IT" dirty="0">
                <a:solidFill>
                  <a:srgbClr val="0000FF"/>
                </a:solidFill>
              </a:rPr>
              <a:t> of the </a:t>
            </a:r>
            <a:r>
              <a:rPr lang="it-IT" dirty="0" err="1">
                <a:solidFill>
                  <a:srgbClr val="0000FF"/>
                </a:solidFill>
              </a:rPr>
              <a:t>interactions</a:t>
            </a:r>
            <a:r>
              <a:rPr lang="it-IT" dirty="0">
                <a:solidFill>
                  <a:srgbClr val="0000FF"/>
                </a:solidFill>
              </a:rPr>
              <a:t> and </a:t>
            </a:r>
            <a:r>
              <a:rPr lang="it-IT" dirty="0" err="1">
                <a:solidFill>
                  <a:srgbClr val="0000FF"/>
                </a:solidFill>
              </a:rPr>
              <a:t>energy</a:t>
            </a:r>
            <a:r>
              <a:rPr lang="it-IT" dirty="0">
                <a:solidFill>
                  <a:srgbClr val="0000FF"/>
                </a:solidFill>
              </a:rPr>
              <a:t> </a:t>
            </a:r>
            <a:r>
              <a:rPr lang="it-IT" dirty="0" err="1">
                <a:solidFill>
                  <a:srgbClr val="0000FF"/>
                </a:solidFill>
              </a:rPr>
              <a:t>losses</a:t>
            </a:r>
            <a:r>
              <a:rPr lang="it-IT" dirty="0">
                <a:solidFill>
                  <a:srgbClr val="0000FF"/>
                </a:solidFill>
              </a:rPr>
              <a:t> in </a:t>
            </a:r>
            <a:r>
              <a:rPr lang="it-IT" dirty="0" err="1">
                <a:solidFill>
                  <a:srgbClr val="0000FF"/>
                </a:solidFill>
              </a:rPr>
              <a:t>both</a:t>
            </a:r>
            <a:r>
              <a:rPr lang="it-IT" dirty="0">
                <a:solidFill>
                  <a:srgbClr val="0000FF"/>
                </a:solidFill>
              </a:rPr>
              <a:t> detectors are </a:t>
            </a:r>
            <a:r>
              <a:rPr lang="it-IT" dirty="0" err="1">
                <a:solidFill>
                  <a:srgbClr val="0000FF"/>
                </a:solidFill>
              </a:rPr>
              <a:t>measured</a:t>
            </a:r>
            <a:r>
              <a:rPr lang="it-IT" dirty="0">
                <a:solidFill>
                  <a:srgbClr val="0000FF"/>
                </a:solidFill>
              </a:rPr>
              <a:t>. </a:t>
            </a:r>
            <a:r>
              <a:rPr lang="it-IT" dirty="0"/>
              <a:t>The </a:t>
            </a:r>
            <a:r>
              <a:rPr lang="it-IT" dirty="0" err="1"/>
              <a:t>accuracy</a:t>
            </a:r>
            <a:r>
              <a:rPr lang="it-IT" dirty="0"/>
              <a:t> in the </a:t>
            </a:r>
            <a:r>
              <a:rPr lang="it-IT" dirty="0" err="1"/>
              <a:t>measurement</a:t>
            </a:r>
            <a:r>
              <a:rPr lang="it-IT" dirty="0"/>
              <a:t> of </a:t>
            </a:r>
            <a:r>
              <a:rPr lang="it-IT" dirty="0" err="1"/>
              <a:t>these</a:t>
            </a:r>
            <a:r>
              <a:rPr lang="it-IT" dirty="0"/>
              <a:t> </a:t>
            </a:r>
            <a:r>
              <a:rPr lang="it-IT" dirty="0" err="1"/>
              <a:t>parameters</a:t>
            </a:r>
            <a:r>
              <a:rPr lang="it-IT" dirty="0"/>
              <a:t> </a:t>
            </a:r>
            <a:r>
              <a:rPr lang="it-IT" dirty="0" err="1"/>
              <a:t>determines</a:t>
            </a:r>
            <a:r>
              <a:rPr lang="it-IT" dirty="0"/>
              <a:t> the </a:t>
            </a:r>
            <a:r>
              <a:rPr lang="it-IT" dirty="0" err="1"/>
              <a:t>overall</a:t>
            </a:r>
            <a:r>
              <a:rPr lang="it-IT" dirty="0"/>
              <a:t> </a:t>
            </a:r>
            <a:r>
              <a:rPr lang="it-IT" dirty="0" err="1"/>
              <a:t>energy</a:t>
            </a:r>
            <a:r>
              <a:rPr lang="it-IT" dirty="0"/>
              <a:t> and </a:t>
            </a:r>
            <a:r>
              <a:rPr lang="it-IT" dirty="0" err="1"/>
              <a:t>angular</a:t>
            </a:r>
            <a:r>
              <a:rPr lang="it-IT" dirty="0"/>
              <a:t> </a:t>
            </a:r>
            <a:r>
              <a:rPr lang="it-IT" dirty="0" err="1"/>
              <a:t>resolution</a:t>
            </a:r>
            <a:r>
              <a:rPr lang="it-IT" dirty="0"/>
              <a:t> of the </a:t>
            </a:r>
            <a:r>
              <a:rPr lang="it-IT" dirty="0" err="1"/>
              <a:t>telescope</a:t>
            </a:r>
            <a:r>
              <a:rPr lang="it-IT" dirty="0"/>
              <a:t>. </a:t>
            </a:r>
          </a:p>
        </p:txBody>
      </p:sp>
      <p:sp>
        <p:nvSpPr>
          <p:cNvPr id="4" name="CasellaDiTesto 3"/>
          <p:cNvSpPr txBox="1"/>
          <p:nvPr/>
        </p:nvSpPr>
        <p:spPr>
          <a:xfrm>
            <a:off x="3598627" y="4081920"/>
            <a:ext cx="1404351" cy="461665"/>
          </a:xfrm>
          <a:prstGeom prst="rect">
            <a:avLst/>
          </a:prstGeom>
          <a:noFill/>
        </p:spPr>
        <p:txBody>
          <a:bodyPr wrap="none" rtlCol="0">
            <a:spAutoFit/>
          </a:bodyPr>
          <a:lstStyle/>
          <a:p>
            <a:r>
              <a:rPr lang="it-IT" sz="2400" dirty="0" smtClean="0"/>
              <a:t>COMPTEL</a:t>
            </a:r>
            <a:endParaRPr lang="it-IT" sz="2400" dirty="0"/>
          </a:p>
        </p:txBody>
      </p:sp>
    </p:spTree>
    <p:extLst>
      <p:ext uri="{BB962C8B-B14F-4D97-AF65-F5344CB8AC3E}">
        <p14:creationId xmlns:p14="http://schemas.microsoft.com/office/powerpoint/2010/main" val="85206778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0" y="12700"/>
            <a:ext cx="8470900" cy="6338448"/>
          </a:xfrm>
          <a:prstGeom prst="rect">
            <a:avLst/>
          </a:prstGeom>
        </p:spPr>
      </p:pic>
      <p:graphicFrame>
        <p:nvGraphicFramePr>
          <p:cNvPr id="3" name="Oggetto 2"/>
          <p:cNvGraphicFramePr>
            <a:graphicFrameLocks noChangeAspect="1"/>
          </p:cNvGraphicFramePr>
          <p:nvPr>
            <p:extLst>
              <p:ext uri="{D42A27DB-BD31-4B8C-83A1-F6EECF244321}">
                <p14:modId xmlns:p14="http://schemas.microsoft.com/office/powerpoint/2010/main" val="659493648"/>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1161" name="Equation" r:id="rId4" imgW="114300" imgH="165100" progId="Equation.3">
                  <p:embed/>
                </p:oleObj>
              </mc:Choice>
              <mc:Fallback>
                <p:oleObj name="Equation" r:id="rId4" imgW="114300" imgH="165100" progId="Equation.3">
                  <p:embed/>
                  <p:pic>
                    <p:nvPicPr>
                      <p:cNvPr id="0" name=""/>
                      <p:cNvPicPr/>
                      <p:nvPr/>
                    </p:nvPicPr>
                    <p:blipFill>
                      <a:blip r:embed="rId5"/>
                      <a:stretch>
                        <a:fillRect/>
                      </a:stretch>
                    </p:blipFill>
                    <p:spPr>
                      <a:xfrm>
                        <a:off x="4514850" y="3346450"/>
                        <a:ext cx="114300" cy="165100"/>
                      </a:xfrm>
                      <a:prstGeom prst="rect">
                        <a:avLst/>
                      </a:prstGeom>
                    </p:spPr>
                  </p:pic>
                </p:oleObj>
              </mc:Fallback>
            </mc:AlternateContent>
          </a:graphicData>
        </a:graphic>
      </p:graphicFrame>
      <p:graphicFrame>
        <p:nvGraphicFramePr>
          <p:cNvPr id="4" name="Oggetto 3"/>
          <p:cNvGraphicFramePr>
            <a:graphicFrameLocks noChangeAspect="1"/>
          </p:cNvGraphicFramePr>
          <p:nvPr>
            <p:extLst>
              <p:ext uri="{D42A27DB-BD31-4B8C-83A1-F6EECF244321}">
                <p14:modId xmlns:p14="http://schemas.microsoft.com/office/powerpoint/2010/main" val="3246868056"/>
              </p:ext>
            </p:extLst>
          </p:nvPr>
        </p:nvGraphicFramePr>
        <p:xfrm>
          <a:off x="247649" y="5907796"/>
          <a:ext cx="2741411" cy="810504"/>
        </p:xfrm>
        <a:graphic>
          <a:graphicData uri="http://schemas.openxmlformats.org/presentationml/2006/ole">
            <mc:AlternateContent xmlns:mc="http://schemas.openxmlformats.org/markup-compatibility/2006">
              <mc:Choice xmlns:v="urn:schemas-microsoft-com:vml" Requires="v">
                <p:oleObj spid="_x0000_s1162" name="Equation" r:id="rId6" imgW="1460500" imgH="431800" progId="Equation.3">
                  <p:embed/>
                </p:oleObj>
              </mc:Choice>
              <mc:Fallback>
                <p:oleObj name="Equation" r:id="rId6" imgW="1460500" imgH="431800" progId="Equation.3">
                  <p:embed/>
                  <p:pic>
                    <p:nvPicPr>
                      <p:cNvPr id="0" name=""/>
                      <p:cNvPicPr/>
                      <p:nvPr/>
                    </p:nvPicPr>
                    <p:blipFill>
                      <a:blip r:embed="rId7"/>
                      <a:stretch>
                        <a:fillRect/>
                      </a:stretch>
                    </p:blipFill>
                    <p:spPr>
                      <a:xfrm>
                        <a:off x="247649" y="5907796"/>
                        <a:ext cx="2741411" cy="810504"/>
                      </a:xfrm>
                      <a:prstGeom prst="rect">
                        <a:avLst/>
                      </a:prstGeom>
                    </p:spPr>
                  </p:pic>
                </p:oleObj>
              </mc:Fallback>
            </mc:AlternateContent>
          </a:graphicData>
        </a:graphic>
      </p:graphicFrame>
      <p:sp>
        <p:nvSpPr>
          <p:cNvPr id="5" name="Freccia angolare in su 4"/>
          <p:cNvSpPr/>
          <p:nvPr/>
        </p:nvSpPr>
        <p:spPr>
          <a:xfrm>
            <a:off x="3086100" y="5907796"/>
            <a:ext cx="889000" cy="556504"/>
          </a:xfrm>
          <a:prstGeom prst="ben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2062035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65100" y="14961"/>
            <a:ext cx="5651500" cy="6812767"/>
          </a:xfrm>
          <a:prstGeom prst="rect">
            <a:avLst/>
          </a:prstGeom>
          <a:ln>
            <a:solidFill>
              <a:schemeClr val="tx1"/>
            </a:solidFill>
          </a:ln>
        </p:spPr>
      </p:pic>
      <p:sp>
        <p:nvSpPr>
          <p:cNvPr id="3" name="CasellaDiTesto 2"/>
          <p:cNvSpPr txBox="1"/>
          <p:nvPr/>
        </p:nvSpPr>
        <p:spPr>
          <a:xfrm>
            <a:off x="5106737" y="1831474"/>
            <a:ext cx="787395" cy="369332"/>
          </a:xfrm>
          <a:prstGeom prst="rect">
            <a:avLst/>
          </a:prstGeom>
          <a:noFill/>
        </p:spPr>
        <p:txBody>
          <a:bodyPr wrap="none" rtlCol="0">
            <a:spAutoFit/>
          </a:bodyPr>
          <a:lstStyle/>
          <a:p>
            <a:r>
              <a:rPr lang="it-IT"/>
              <a:t>8 PMT</a:t>
            </a:r>
          </a:p>
        </p:txBody>
      </p:sp>
      <p:sp>
        <p:nvSpPr>
          <p:cNvPr id="4" name="CasellaDiTesto 3"/>
          <p:cNvSpPr txBox="1"/>
          <p:nvPr/>
        </p:nvSpPr>
        <p:spPr>
          <a:xfrm>
            <a:off x="4705684" y="4959684"/>
            <a:ext cx="787395" cy="369332"/>
          </a:xfrm>
          <a:prstGeom prst="rect">
            <a:avLst/>
          </a:prstGeom>
          <a:noFill/>
        </p:spPr>
        <p:txBody>
          <a:bodyPr wrap="none" rtlCol="0">
            <a:spAutoFit/>
          </a:bodyPr>
          <a:lstStyle/>
          <a:p>
            <a:r>
              <a:rPr lang="it-IT"/>
              <a:t>7 PMT</a:t>
            </a:r>
          </a:p>
        </p:txBody>
      </p:sp>
    </p:spTree>
    <p:extLst>
      <p:ext uri="{BB962C8B-B14F-4D97-AF65-F5344CB8AC3E}">
        <p14:creationId xmlns:p14="http://schemas.microsoft.com/office/powerpoint/2010/main" val="40834767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204165"/>
            <a:ext cx="9144000" cy="1754327"/>
          </a:xfrm>
          <a:prstGeom prst="rect">
            <a:avLst/>
          </a:prstGeom>
        </p:spPr>
        <p:txBody>
          <a:bodyPr wrap="square">
            <a:spAutoFit/>
          </a:bodyPr>
          <a:lstStyle/>
          <a:p>
            <a:r>
              <a:rPr lang="it-IT" b="1" i="1" u="sng" dirty="0" smtClean="0">
                <a:solidFill>
                  <a:srgbClr val="FF0000"/>
                </a:solidFill>
              </a:rPr>
              <a:t>The </a:t>
            </a:r>
            <a:r>
              <a:rPr lang="it-IT" b="1" i="1" u="sng" dirty="0" err="1">
                <a:solidFill>
                  <a:srgbClr val="FF0000"/>
                </a:solidFill>
              </a:rPr>
              <a:t>two</a:t>
            </a:r>
            <a:r>
              <a:rPr lang="it-IT" b="1" i="1" u="sng" dirty="0">
                <a:solidFill>
                  <a:srgbClr val="FF0000"/>
                </a:solidFill>
              </a:rPr>
              <a:t> detectors are </a:t>
            </a:r>
            <a:r>
              <a:rPr lang="it-IT" b="1" i="1" u="sng" dirty="0" err="1">
                <a:solidFill>
                  <a:srgbClr val="FF0000"/>
                </a:solidFill>
              </a:rPr>
              <a:t>separated</a:t>
            </a:r>
            <a:r>
              <a:rPr lang="it-IT" b="1" i="1" u="sng" dirty="0">
                <a:solidFill>
                  <a:srgbClr val="FF0000"/>
                </a:solidFill>
              </a:rPr>
              <a:t> by a </a:t>
            </a:r>
            <a:r>
              <a:rPr lang="it-IT" b="1" i="1" u="sng" dirty="0" err="1">
                <a:solidFill>
                  <a:srgbClr val="FF0000"/>
                </a:solidFill>
              </a:rPr>
              <a:t>distance</a:t>
            </a:r>
            <a:r>
              <a:rPr lang="it-IT" b="1" i="1" u="sng" dirty="0">
                <a:solidFill>
                  <a:srgbClr val="FF0000"/>
                </a:solidFill>
              </a:rPr>
              <a:t> of 1.5 m</a:t>
            </a:r>
            <a:r>
              <a:rPr lang="it-IT" dirty="0">
                <a:solidFill>
                  <a:srgbClr val="FF0000"/>
                </a:solidFill>
              </a:rPr>
              <a:t>. </a:t>
            </a:r>
            <a:r>
              <a:rPr lang="it-IT" dirty="0" err="1">
                <a:solidFill>
                  <a:srgbClr val="FF0000"/>
                </a:solidFill>
              </a:rPr>
              <a:t>Each</a:t>
            </a:r>
            <a:r>
              <a:rPr lang="it-IT" dirty="0">
                <a:solidFill>
                  <a:srgbClr val="FF0000"/>
                </a:solidFill>
              </a:rPr>
              <a:t> detector </a:t>
            </a:r>
            <a:r>
              <a:rPr lang="it-IT" dirty="0" err="1">
                <a:solidFill>
                  <a:srgbClr val="FF0000"/>
                </a:solidFill>
              </a:rPr>
              <a:t>is</a:t>
            </a:r>
            <a:r>
              <a:rPr lang="it-IT" dirty="0">
                <a:solidFill>
                  <a:srgbClr val="FF0000"/>
                </a:solidFill>
              </a:rPr>
              <a:t> </a:t>
            </a:r>
            <a:r>
              <a:rPr lang="it-IT" dirty="0" err="1">
                <a:solidFill>
                  <a:srgbClr val="FF0000"/>
                </a:solidFill>
              </a:rPr>
              <a:t>entirely</a:t>
            </a:r>
            <a:r>
              <a:rPr lang="it-IT" dirty="0">
                <a:solidFill>
                  <a:srgbClr val="FF0000"/>
                </a:solidFill>
              </a:rPr>
              <a:t> </a:t>
            </a:r>
            <a:r>
              <a:rPr lang="it-IT" dirty="0" err="1">
                <a:solidFill>
                  <a:srgbClr val="FF0000"/>
                </a:solidFill>
              </a:rPr>
              <a:t>surrounded</a:t>
            </a:r>
            <a:r>
              <a:rPr lang="it-IT" dirty="0">
                <a:solidFill>
                  <a:srgbClr val="FF0000"/>
                </a:solidFill>
              </a:rPr>
              <a:t> by a </a:t>
            </a:r>
            <a:r>
              <a:rPr lang="it-IT" dirty="0" err="1">
                <a:solidFill>
                  <a:srgbClr val="FF0000"/>
                </a:solidFill>
              </a:rPr>
              <a:t>thin</a:t>
            </a:r>
            <a:r>
              <a:rPr lang="it-IT" dirty="0">
                <a:solidFill>
                  <a:srgbClr val="FF0000"/>
                </a:solidFill>
              </a:rPr>
              <a:t> </a:t>
            </a:r>
            <a:r>
              <a:rPr lang="it-IT" dirty="0" err="1">
                <a:solidFill>
                  <a:srgbClr val="FF0000"/>
                </a:solidFill>
              </a:rPr>
              <a:t>anticoincidence</a:t>
            </a:r>
            <a:r>
              <a:rPr lang="it-IT" dirty="0">
                <a:solidFill>
                  <a:srgbClr val="FF0000"/>
                </a:solidFill>
              </a:rPr>
              <a:t> </a:t>
            </a:r>
            <a:r>
              <a:rPr lang="it-IT" dirty="0" err="1">
                <a:solidFill>
                  <a:srgbClr val="FF0000"/>
                </a:solidFill>
              </a:rPr>
              <a:t>shield</a:t>
            </a:r>
            <a:r>
              <a:rPr lang="it-IT" dirty="0">
                <a:solidFill>
                  <a:srgbClr val="FF0000"/>
                </a:solidFill>
              </a:rPr>
              <a:t> of </a:t>
            </a:r>
            <a:r>
              <a:rPr lang="it-IT" dirty="0" err="1">
                <a:solidFill>
                  <a:srgbClr val="FF0000"/>
                </a:solidFill>
              </a:rPr>
              <a:t>plastic</a:t>
            </a:r>
            <a:r>
              <a:rPr lang="it-IT" dirty="0">
                <a:solidFill>
                  <a:srgbClr val="FF0000"/>
                </a:solidFill>
              </a:rPr>
              <a:t> </a:t>
            </a:r>
            <a:r>
              <a:rPr lang="it-IT" dirty="0" err="1">
                <a:solidFill>
                  <a:srgbClr val="FF0000"/>
                </a:solidFill>
              </a:rPr>
              <a:t>scintillator</a:t>
            </a:r>
            <a:r>
              <a:rPr lang="it-IT" dirty="0">
                <a:solidFill>
                  <a:srgbClr val="FF0000"/>
                </a:solidFill>
              </a:rPr>
              <a:t> </a:t>
            </a:r>
            <a:r>
              <a:rPr lang="it-IT" dirty="0" err="1">
                <a:solidFill>
                  <a:srgbClr val="FF0000"/>
                </a:solidFill>
              </a:rPr>
              <a:t>which</a:t>
            </a:r>
            <a:r>
              <a:rPr lang="it-IT" dirty="0">
                <a:solidFill>
                  <a:srgbClr val="FF0000"/>
                </a:solidFill>
              </a:rPr>
              <a:t> </a:t>
            </a:r>
            <a:r>
              <a:rPr lang="it-IT" dirty="0" err="1">
                <a:solidFill>
                  <a:srgbClr val="FF0000"/>
                </a:solidFill>
              </a:rPr>
              <a:t>rejects</a:t>
            </a:r>
            <a:r>
              <a:rPr lang="it-IT" dirty="0">
                <a:solidFill>
                  <a:srgbClr val="FF0000"/>
                </a:solidFill>
              </a:rPr>
              <a:t> </a:t>
            </a:r>
            <a:r>
              <a:rPr lang="it-IT" dirty="0" err="1">
                <a:solidFill>
                  <a:srgbClr val="FF0000"/>
                </a:solidFill>
              </a:rPr>
              <a:t>charged</a:t>
            </a:r>
            <a:r>
              <a:rPr lang="it-IT" dirty="0">
                <a:solidFill>
                  <a:srgbClr val="FF0000"/>
                </a:solidFill>
              </a:rPr>
              <a:t> </a:t>
            </a:r>
            <a:r>
              <a:rPr lang="it-IT" dirty="0" err="1">
                <a:solidFill>
                  <a:srgbClr val="FF0000"/>
                </a:solidFill>
              </a:rPr>
              <a:t>particles</a:t>
            </a:r>
            <a:r>
              <a:rPr lang="it-IT" dirty="0">
                <a:solidFill>
                  <a:srgbClr val="FF0000"/>
                </a:solidFill>
              </a:rPr>
              <a:t>. </a:t>
            </a:r>
            <a:r>
              <a:rPr lang="it-IT" dirty="0"/>
              <a:t>On the </a:t>
            </a:r>
            <a:r>
              <a:rPr lang="it-IT" dirty="0" err="1"/>
              <a:t>sides</a:t>
            </a:r>
            <a:r>
              <a:rPr lang="it-IT" dirty="0"/>
              <a:t> of the </a:t>
            </a:r>
            <a:r>
              <a:rPr lang="it-IT" dirty="0" err="1"/>
              <a:t>telescope</a:t>
            </a:r>
            <a:r>
              <a:rPr lang="it-IT" dirty="0"/>
              <a:t> </a:t>
            </a:r>
            <a:r>
              <a:rPr lang="it-IT" dirty="0" err="1"/>
              <a:t>structure</a:t>
            </a:r>
            <a:r>
              <a:rPr lang="it-IT" dirty="0"/>
              <a:t>, </a:t>
            </a:r>
            <a:r>
              <a:rPr lang="it-IT" dirty="0" err="1"/>
              <a:t>between</a:t>
            </a:r>
            <a:r>
              <a:rPr lang="it-IT" dirty="0"/>
              <a:t> </a:t>
            </a:r>
            <a:r>
              <a:rPr lang="it-IT" dirty="0" err="1"/>
              <a:t>both</a:t>
            </a:r>
            <a:r>
              <a:rPr lang="it-IT" dirty="0"/>
              <a:t> detectors, are </a:t>
            </a:r>
            <a:r>
              <a:rPr lang="it-IT" dirty="0" err="1"/>
              <a:t>two</a:t>
            </a:r>
            <a:r>
              <a:rPr lang="it-IT" dirty="0"/>
              <a:t> small </a:t>
            </a:r>
            <a:r>
              <a:rPr lang="it-IT" dirty="0" err="1"/>
              <a:t>plastic</a:t>
            </a:r>
            <a:r>
              <a:rPr lang="it-IT" dirty="0"/>
              <a:t> </a:t>
            </a:r>
            <a:r>
              <a:rPr lang="it-IT" dirty="0" err="1"/>
              <a:t>scintillator</a:t>
            </a:r>
            <a:r>
              <a:rPr lang="it-IT" dirty="0"/>
              <a:t> detectors </a:t>
            </a:r>
            <a:r>
              <a:rPr lang="it-IT" dirty="0" err="1"/>
              <a:t>containing</a:t>
            </a:r>
            <a:r>
              <a:rPr lang="it-IT" dirty="0"/>
              <a:t> </a:t>
            </a:r>
            <a:r>
              <a:rPr lang="it-IT" dirty="0" err="1"/>
              <a:t>weak</a:t>
            </a:r>
            <a:r>
              <a:rPr lang="it-IT" dirty="0"/>
              <a:t> 60Co </a:t>
            </a:r>
            <a:r>
              <a:rPr lang="it-IT" dirty="0" err="1"/>
              <a:t>sources</a:t>
            </a:r>
            <a:r>
              <a:rPr lang="it-IT" dirty="0"/>
              <a:t>, </a:t>
            </a:r>
            <a:r>
              <a:rPr lang="it-IT" b="1" i="1" u="sng" dirty="0" err="1"/>
              <a:t>used</a:t>
            </a:r>
            <a:r>
              <a:rPr lang="it-IT" b="1" i="1" u="sng" dirty="0"/>
              <a:t> for in-</a:t>
            </a:r>
            <a:r>
              <a:rPr lang="it-IT" b="1" i="1" u="sng" dirty="0" err="1"/>
              <a:t>flight</a:t>
            </a:r>
            <a:r>
              <a:rPr lang="it-IT" b="1" i="1" u="sng" dirty="0"/>
              <a:t> </a:t>
            </a:r>
            <a:r>
              <a:rPr lang="it-IT" b="1" i="1" u="sng" dirty="0" err="1"/>
              <a:t>calibration</a:t>
            </a:r>
            <a:r>
              <a:rPr lang="it-IT" b="1" i="1" u="sng" dirty="0"/>
              <a:t> of the </a:t>
            </a:r>
            <a:r>
              <a:rPr lang="it-IT" b="1" i="1" u="sng" dirty="0" err="1"/>
              <a:t>instrument</a:t>
            </a:r>
            <a:r>
              <a:rPr lang="it-IT" b="1" i="1" u="sng" dirty="0"/>
              <a:t>. </a:t>
            </a:r>
            <a:r>
              <a:rPr lang="it-IT" dirty="0" err="1"/>
              <a:t>Each</a:t>
            </a:r>
            <a:r>
              <a:rPr lang="it-IT" dirty="0"/>
              <a:t> </a:t>
            </a:r>
            <a:r>
              <a:rPr lang="it-IT" dirty="0" err="1"/>
              <a:t>calibration</a:t>
            </a:r>
            <a:r>
              <a:rPr lang="it-IT" dirty="0"/>
              <a:t> source </a:t>
            </a:r>
            <a:r>
              <a:rPr lang="it-IT" dirty="0" err="1"/>
              <a:t>consists</a:t>
            </a:r>
            <a:r>
              <a:rPr lang="it-IT" dirty="0"/>
              <a:t> of a </a:t>
            </a:r>
            <a:r>
              <a:rPr lang="it-IT" dirty="0" err="1"/>
              <a:t>cylindrical</a:t>
            </a:r>
            <a:r>
              <a:rPr lang="it-IT" dirty="0"/>
              <a:t> </a:t>
            </a:r>
            <a:r>
              <a:rPr lang="it-IT" dirty="0" err="1"/>
              <a:t>piece</a:t>
            </a:r>
            <a:r>
              <a:rPr lang="it-IT" dirty="0"/>
              <a:t> of 60Co-doped </a:t>
            </a:r>
            <a:r>
              <a:rPr lang="it-IT" dirty="0" err="1"/>
              <a:t>plastic</a:t>
            </a:r>
            <a:r>
              <a:rPr lang="it-IT" dirty="0"/>
              <a:t> </a:t>
            </a:r>
            <a:r>
              <a:rPr lang="it-IT" dirty="0" err="1"/>
              <a:t>scintillator</a:t>
            </a:r>
            <a:r>
              <a:rPr lang="it-IT" dirty="0"/>
              <a:t> of 3 mm </a:t>
            </a:r>
            <a:r>
              <a:rPr lang="it-IT" dirty="0" err="1"/>
              <a:t>thickness</a:t>
            </a:r>
            <a:r>
              <a:rPr lang="it-IT" dirty="0"/>
              <a:t> and 1.2 cm </a:t>
            </a:r>
            <a:r>
              <a:rPr lang="it-IT" dirty="0" err="1"/>
              <a:t>diameter</a:t>
            </a:r>
            <a:r>
              <a:rPr lang="it-IT" dirty="0"/>
              <a:t> </a:t>
            </a:r>
            <a:r>
              <a:rPr lang="it-IT" dirty="0" err="1"/>
              <a:t>viewed</a:t>
            </a:r>
            <a:r>
              <a:rPr lang="it-IT" dirty="0"/>
              <a:t> by </a:t>
            </a:r>
            <a:r>
              <a:rPr lang="it-IT" dirty="0" err="1"/>
              <a:t>two</a:t>
            </a:r>
            <a:r>
              <a:rPr lang="it-IT" dirty="0"/>
              <a:t> 1.9 cm-</a:t>
            </a:r>
            <a:r>
              <a:rPr lang="it-IT" dirty="0" err="1"/>
              <a:t>diameter</a:t>
            </a:r>
            <a:r>
              <a:rPr lang="it-IT" dirty="0"/>
              <a:t> </a:t>
            </a:r>
            <a:r>
              <a:rPr lang="it-IT" dirty="0" err="1"/>
              <a:t>photomultiplier</a:t>
            </a:r>
            <a:r>
              <a:rPr lang="it-IT" dirty="0"/>
              <a:t> </a:t>
            </a:r>
            <a:r>
              <a:rPr lang="it-IT" dirty="0" err="1"/>
              <a:t>tubes</a:t>
            </a:r>
            <a:r>
              <a:rPr lang="it-IT" dirty="0"/>
              <a:t> (</a:t>
            </a:r>
            <a:r>
              <a:rPr lang="it-IT" dirty="0" err="1"/>
              <a:t>PMTs</a:t>
            </a:r>
            <a:r>
              <a:rPr lang="it-IT" dirty="0"/>
              <a:t>). </a:t>
            </a:r>
          </a:p>
        </p:txBody>
      </p:sp>
      <p:sp>
        <p:nvSpPr>
          <p:cNvPr id="3" name="Rettangolo 2"/>
          <p:cNvSpPr/>
          <p:nvPr/>
        </p:nvSpPr>
        <p:spPr>
          <a:xfrm>
            <a:off x="0" y="2157338"/>
            <a:ext cx="9144000" cy="2585323"/>
          </a:xfrm>
          <a:prstGeom prst="rect">
            <a:avLst/>
          </a:prstGeom>
        </p:spPr>
        <p:txBody>
          <a:bodyPr wrap="square">
            <a:spAutoFit/>
          </a:bodyPr>
          <a:lstStyle/>
          <a:p>
            <a:r>
              <a:rPr lang="it-IT" dirty="0"/>
              <a:t>The </a:t>
            </a:r>
            <a:r>
              <a:rPr lang="it-IT" dirty="0" err="1"/>
              <a:t>Upper</a:t>
            </a:r>
            <a:r>
              <a:rPr lang="it-IT" dirty="0"/>
              <a:t> Detector </a:t>
            </a:r>
            <a:r>
              <a:rPr lang="it-IT" dirty="0">
                <a:solidFill>
                  <a:srgbClr val="FF0000"/>
                </a:solidFill>
              </a:rPr>
              <a:t>(D1) </a:t>
            </a:r>
            <a:r>
              <a:rPr lang="it-IT" dirty="0" err="1">
                <a:solidFill>
                  <a:srgbClr val="FF0000"/>
                </a:solidFill>
              </a:rPr>
              <a:t>consists</a:t>
            </a:r>
            <a:r>
              <a:rPr lang="it-IT" dirty="0">
                <a:solidFill>
                  <a:srgbClr val="FF0000"/>
                </a:solidFill>
              </a:rPr>
              <a:t> of </a:t>
            </a:r>
            <a:r>
              <a:rPr lang="it-IT" b="1" i="1" u="sng" dirty="0">
                <a:solidFill>
                  <a:srgbClr val="FF0000"/>
                </a:solidFill>
              </a:rPr>
              <a:t>7 </a:t>
            </a:r>
            <a:r>
              <a:rPr lang="it-IT" b="1" i="1" u="sng" dirty="0" err="1">
                <a:solidFill>
                  <a:srgbClr val="FF0000"/>
                </a:solidFill>
              </a:rPr>
              <a:t>cylindrical</a:t>
            </a:r>
            <a:r>
              <a:rPr lang="it-IT" b="1" i="1" u="sng" dirty="0">
                <a:solidFill>
                  <a:srgbClr val="FF0000"/>
                </a:solidFill>
              </a:rPr>
              <a:t> </a:t>
            </a:r>
            <a:r>
              <a:rPr lang="it-IT" b="1" i="1" u="sng" dirty="0" err="1">
                <a:solidFill>
                  <a:srgbClr val="FF0000"/>
                </a:solidFill>
              </a:rPr>
              <a:t>modules</a:t>
            </a:r>
            <a:r>
              <a:rPr lang="it-IT" b="1" i="1" u="sng" dirty="0">
                <a:solidFill>
                  <a:srgbClr val="FF0000"/>
                </a:solidFill>
              </a:rPr>
              <a:t> of </a:t>
            </a:r>
            <a:r>
              <a:rPr lang="it-IT" b="1" i="1" u="sng" dirty="0" err="1">
                <a:solidFill>
                  <a:srgbClr val="FF0000"/>
                </a:solidFill>
              </a:rPr>
              <a:t>liquid</a:t>
            </a:r>
            <a:r>
              <a:rPr lang="it-IT" b="1" i="1" u="sng" dirty="0">
                <a:solidFill>
                  <a:srgbClr val="FF0000"/>
                </a:solidFill>
              </a:rPr>
              <a:t> </a:t>
            </a:r>
            <a:r>
              <a:rPr lang="it-IT" b="1" i="1" u="sng" dirty="0" err="1">
                <a:solidFill>
                  <a:srgbClr val="FF0000"/>
                </a:solidFill>
              </a:rPr>
              <a:t>scintillator</a:t>
            </a:r>
            <a:r>
              <a:rPr lang="it-IT" b="1" i="1" u="sng" dirty="0">
                <a:solidFill>
                  <a:srgbClr val="FF0000"/>
                </a:solidFill>
              </a:rPr>
              <a:t> NE 213A. </a:t>
            </a:r>
            <a:r>
              <a:rPr lang="it-IT" b="1" i="1" u="sng" dirty="0" err="1">
                <a:solidFill>
                  <a:srgbClr val="FF0000"/>
                </a:solidFill>
              </a:rPr>
              <a:t>Each</a:t>
            </a:r>
            <a:r>
              <a:rPr lang="it-IT" b="1" i="1" u="sng" dirty="0">
                <a:solidFill>
                  <a:srgbClr val="FF0000"/>
                </a:solidFill>
              </a:rPr>
              <a:t> </a:t>
            </a:r>
            <a:r>
              <a:rPr lang="it-IT" b="1" i="1" u="sng" dirty="0" err="1">
                <a:solidFill>
                  <a:srgbClr val="FF0000"/>
                </a:solidFill>
              </a:rPr>
              <a:t>module</a:t>
            </a:r>
            <a:r>
              <a:rPr lang="it-IT" b="1" i="1" u="sng" dirty="0">
                <a:solidFill>
                  <a:srgbClr val="FF0000"/>
                </a:solidFill>
              </a:rPr>
              <a:t> </a:t>
            </a:r>
            <a:r>
              <a:rPr lang="it-IT" b="1" i="1" u="sng" dirty="0" err="1">
                <a:solidFill>
                  <a:srgbClr val="FF0000"/>
                </a:solidFill>
              </a:rPr>
              <a:t>is</a:t>
            </a:r>
            <a:r>
              <a:rPr lang="it-IT" b="1" i="1" u="sng" dirty="0">
                <a:solidFill>
                  <a:srgbClr val="FF0000"/>
                </a:solidFill>
              </a:rPr>
              <a:t> 27.6 cm in </a:t>
            </a:r>
            <a:r>
              <a:rPr lang="it-IT" b="1" i="1" u="sng" dirty="0" err="1">
                <a:solidFill>
                  <a:srgbClr val="FF0000"/>
                </a:solidFill>
              </a:rPr>
              <a:t>diameter</a:t>
            </a:r>
            <a:r>
              <a:rPr lang="it-IT" b="1" i="1" u="sng" dirty="0">
                <a:solidFill>
                  <a:srgbClr val="FF0000"/>
                </a:solidFill>
              </a:rPr>
              <a:t>, 8.5 cm </a:t>
            </a:r>
            <a:r>
              <a:rPr lang="it-IT" b="1" i="1" u="sng" dirty="0" err="1">
                <a:solidFill>
                  <a:srgbClr val="FF0000"/>
                </a:solidFill>
              </a:rPr>
              <a:t>thick</a:t>
            </a:r>
            <a:r>
              <a:rPr lang="it-IT" b="1" i="1" u="sng" dirty="0">
                <a:solidFill>
                  <a:srgbClr val="FF0000"/>
                </a:solidFill>
              </a:rPr>
              <a:t>, and </a:t>
            </a:r>
            <a:r>
              <a:rPr lang="it-IT" b="1" i="1" u="sng" dirty="0" err="1">
                <a:solidFill>
                  <a:srgbClr val="FF0000"/>
                </a:solidFill>
              </a:rPr>
              <a:t>viewed</a:t>
            </a:r>
            <a:r>
              <a:rPr lang="it-IT" b="1" i="1" u="sng" dirty="0">
                <a:solidFill>
                  <a:srgbClr val="FF0000"/>
                </a:solidFill>
              </a:rPr>
              <a:t> by </a:t>
            </a:r>
            <a:r>
              <a:rPr lang="it-IT" b="1" i="1" u="sng" dirty="0" err="1">
                <a:solidFill>
                  <a:srgbClr val="FF0000"/>
                </a:solidFill>
              </a:rPr>
              <a:t>eight</a:t>
            </a:r>
            <a:r>
              <a:rPr lang="it-IT" b="1" i="1" u="sng" dirty="0">
                <a:solidFill>
                  <a:srgbClr val="FF0000"/>
                </a:solidFill>
              </a:rPr>
              <a:t> </a:t>
            </a:r>
            <a:r>
              <a:rPr lang="it-IT" b="1" i="1" u="sng" dirty="0" err="1">
                <a:solidFill>
                  <a:srgbClr val="FF0000"/>
                </a:solidFill>
              </a:rPr>
              <a:t>photomultiplier</a:t>
            </a:r>
            <a:r>
              <a:rPr lang="it-IT" b="1" i="1" u="sng" dirty="0">
                <a:solidFill>
                  <a:srgbClr val="FF0000"/>
                </a:solidFill>
              </a:rPr>
              <a:t> </a:t>
            </a:r>
            <a:r>
              <a:rPr lang="it-IT" b="1" i="1" u="sng" dirty="0" err="1">
                <a:solidFill>
                  <a:srgbClr val="FF0000"/>
                </a:solidFill>
              </a:rPr>
              <a:t>tubes</a:t>
            </a:r>
            <a:r>
              <a:rPr lang="it-IT" b="1" i="1" u="sng" dirty="0">
                <a:solidFill>
                  <a:srgbClr val="FF0000"/>
                </a:solidFill>
              </a:rPr>
              <a:t>. </a:t>
            </a:r>
            <a:r>
              <a:rPr lang="it-IT" dirty="0">
                <a:solidFill>
                  <a:srgbClr val="FF0000"/>
                </a:solidFill>
              </a:rPr>
              <a:t>The </a:t>
            </a:r>
            <a:r>
              <a:rPr lang="it-IT" dirty="0" err="1">
                <a:solidFill>
                  <a:srgbClr val="FF0000"/>
                </a:solidFill>
              </a:rPr>
              <a:t>total</a:t>
            </a:r>
            <a:r>
              <a:rPr lang="it-IT" dirty="0">
                <a:solidFill>
                  <a:srgbClr val="FF0000"/>
                </a:solidFill>
              </a:rPr>
              <a:t> area of the </a:t>
            </a:r>
            <a:r>
              <a:rPr lang="it-IT" dirty="0" err="1">
                <a:solidFill>
                  <a:srgbClr val="FF0000"/>
                </a:solidFill>
              </a:rPr>
              <a:t>upper</a:t>
            </a:r>
            <a:r>
              <a:rPr lang="it-IT" dirty="0">
                <a:solidFill>
                  <a:srgbClr val="FF0000"/>
                </a:solidFill>
              </a:rPr>
              <a:t> detector </a:t>
            </a:r>
            <a:r>
              <a:rPr lang="it-IT" dirty="0" err="1">
                <a:solidFill>
                  <a:srgbClr val="FF0000"/>
                </a:solidFill>
              </a:rPr>
              <a:t>is</a:t>
            </a:r>
            <a:r>
              <a:rPr lang="it-IT" dirty="0">
                <a:solidFill>
                  <a:srgbClr val="FF0000"/>
                </a:solidFill>
              </a:rPr>
              <a:t> </a:t>
            </a:r>
            <a:r>
              <a:rPr lang="it-IT" dirty="0" err="1">
                <a:solidFill>
                  <a:srgbClr val="FF0000"/>
                </a:solidFill>
              </a:rPr>
              <a:t>approximately</a:t>
            </a:r>
            <a:r>
              <a:rPr lang="it-IT" dirty="0">
                <a:solidFill>
                  <a:srgbClr val="FF0000"/>
                </a:solidFill>
              </a:rPr>
              <a:t> 4188 cm^2. </a:t>
            </a:r>
            <a:r>
              <a:rPr lang="it-IT" b="1" i="1" u="sng" dirty="0">
                <a:solidFill>
                  <a:srgbClr val="3366FF"/>
                </a:solidFill>
              </a:rPr>
              <a:t>The Lower Detector (D2) </a:t>
            </a:r>
            <a:r>
              <a:rPr lang="it-IT" b="1" i="1" u="sng" dirty="0" err="1">
                <a:solidFill>
                  <a:srgbClr val="3366FF"/>
                </a:solidFill>
              </a:rPr>
              <a:t>consists</a:t>
            </a:r>
            <a:r>
              <a:rPr lang="it-IT" b="1" i="1" u="sng" dirty="0">
                <a:solidFill>
                  <a:srgbClr val="3366FF"/>
                </a:solidFill>
              </a:rPr>
              <a:t> of 14 </a:t>
            </a:r>
            <a:r>
              <a:rPr lang="it-IT" b="1" i="1" u="sng" dirty="0" err="1">
                <a:solidFill>
                  <a:srgbClr val="3366FF"/>
                </a:solidFill>
              </a:rPr>
              <a:t>cylindrical</a:t>
            </a:r>
            <a:r>
              <a:rPr lang="it-IT" b="1" i="1" u="sng" dirty="0">
                <a:solidFill>
                  <a:srgbClr val="3366FF"/>
                </a:solidFill>
              </a:rPr>
              <a:t> </a:t>
            </a:r>
            <a:r>
              <a:rPr lang="it-IT" b="1" i="1" u="sng" dirty="0" err="1">
                <a:solidFill>
                  <a:srgbClr val="3366FF"/>
                </a:solidFill>
              </a:rPr>
              <a:t>NaI</a:t>
            </a:r>
            <a:r>
              <a:rPr lang="it-IT" b="1" i="1" u="sng" dirty="0">
                <a:solidFill>
                  <a:srgbClr val="3366FF"/>
                </a:solidFill>
              </a:rPr>
              <a:t> (</a:t>
            </a:r>
            <a:r>
              <a:rPr lang="it-IT" b="1" i="1" u="sng" dirty="0" err="1">
                <a:solidFill>
                  <a:srgbClr val="3366FF"/>
                </a:solidFill>
              </a:rPr>
              <a:t>Tl</a:t>
            </a:r>
            <a:r>
              <a:rPr lang="it-IT" b="1" i="1" u="sng" dirty="0">
                <a:solidFill>
                  <a:srgbClr val="3366FF"/>
                </a:solidFill>
              </a:rPr>
              <a:t>) </a:t>
            </a:r>
            <a:r>
              <a:rPr lang="it-IT" b="1" i="1" u="sng" dirty="0" err="1">
                <a:solidFill>
                  <a:srgbClr val="3366FF"/>
                </a:solidFill>
              </a:rPr>
              <a:t>blocks</a:t>
            </a:r>
            <a:r>
              <a:rPr lang="it-IT" b="1" i="1" u="sng" dirty="0">
                <a:solidFill>
                  <a:srgbClr val="3366FF"/>
                </a:solidFill>
              </a:rPr>
              <a:t> of 7.5 cm </a:t>
            </a:r>
            <a:r>
              <a:rPr lang="it-IT" b="1" i="1" u="sng" dirty="0" err="1">
                <a:solidFill>
                  <a:srgbClr val="3366FF"/>
                </a:solidFill>
              </a:rPr>
              <a:t>thickness</a:t>
            </a:r>
            <a:r>
              <a:rPr lang="it-IT" b="1" i="1" u="sng" dirty="0">
                <a:solidFill>
                  <a:srgbClr val="3366FF"/>
                </a:solidFill>
              </a:rPr>
              <a:t> and 28 cm </a:t>
            </a:r>
            <a:r>
              <a:rPr lang="it-IT" b="1" i="1" u="sng" dirty="0" err="1">
                <a:solidFill>
                  <a:srgbClr val="3366FF"/>
                </a:solidFill>
              </a:rPr>
              <a:t>diameter</a:t>
            </a:r>
            <a:r>
              <a:rPr lang="it-IT" b="1" i="1" u="sng" dirty="0">
                <a:solidFill>
                  <a:srgbClr val="3366FF"/>
                </a:solidFill>
              </a:rPr>
              <a:t>, </a:t>
            </a:r>
            <a:r>
              <a:rPr lang="it-IT" b="1" i="1" u="sng" dirty="0" err="1">
                <a:solidFill>
                  <a:srgbClr val="3366FF"/>
                </a:solidFill>
              </a:rPr>
              <a:t>which</a:t>
            </a:r>
            <a:r>
              <a:rPr lang="it-IT" b="1" i="1" u="sng" dirty="0">
                <a:solidFill>
                  <a:srgbClr val="3366FF"/>
                </a:solidFill>
              </a:rPr>
              <a:t> are </a:t>
            </a:r>
            <a:r>
              <a:rPr lang="it-IT" b="1" i="1" u="sng" dirty="0" err="1">
                <a:solidFill>
                  <a:srgbClr val="3366FF"/>
                </a:solidFill>
              </a:rPr>
              <a:t>mounted</a:t>
            </a:r>
            <a:r>
              <a:rPr lang="it-IT" b="1" i="1" u="sng" dirty="0">
                <a:solidFill>
                  <a:srgbClr val="3366FF"/>
                </a:solidFill>
              </a:rPr>
              <a:t> on a </a:t>
            </a:r>
            <a:r>
              <a:rPr lang="it-IT" b="1" i="1" u="sng" dirty="0" err="1">
                <a:solidFill>
                  <a:srgbClr val="3366FF"/>
                </a:solidFill>
              </a:rPr>
              <a:t>supporting</a:t>
            </a:r>
            <a:r>
              <a:rPr lang="it-IT" b="1" i="1" u="sng" dirty="0">
                <a:solidFill>
                  <a:srgbClr val="3366FF"/>
                </a:solidFill>
              </a:rPr>
              <a:t> </a:t>
            </a:r>
            <a:r>
              <a:rPr lang="it-IT" b="1" i="1" u="sng" dirty="0" err="1">
                <a:solidFill>
                  <a:srgbClr val="3366FF"/>
                </a:solidFill>
              </a:rPr>
              <a:t>baseplate</a:t>
            </a:r>
            <a:r>
              <a:rPr lang="it-IT" b="1" i="1" u="sng" dirty="0">
                <a:solidFill>
                  <a:srgbClr val="3366FF"/>
                </a:solidFill>
              </a:rPr>
              <a:t>.</a:t>
            </a:r>
            <a:r>
              <a:rPr lang="it-IT" dirty="0">
                <a:solidFill>
                  <a:srgbClr val="3366FF"/>
                </a:solidFill>
              </a:rPr>
              <a:t> </a:t>
            </a:r>
            <a:r>
              <a:rPr lang="it-IT" dirty="0" err="1">
                <a:solidFill>
                  <a:srgbClr val="3366FF"/>
                </a:solidFill>
              </a:rPr>
              <a:t>Each</a:t>
            </a:r>
            <a:r>
              <a:rPr lang="it-IT" dirty="0">
                <a:solidFill>
                  <a:srgbClr val="3366FF"/>
                </a:solidFill>
              </a:rPr>
              <a:t> </a:t>
            </a:r>
            <a:r>
              <a:rPr lang="it-IT" dirty="0" err="1">
                <a:solidFill>
                  <a:srgbClr val="3366FF"/>
                </a:solidFill>
              </a:rPr>
              <a:t>block</a:t>
            </a:r>
            <a:r>
              <a:rPr lang="it-IT" dirty="0">
                <a:solidFill>
                  <a:srgbClr val="3366FF"/>
                </a:solidFill>
              </a:rPr>
              <a:t> of </a:t>
            </a:r>
            <a:r>
              <a:rPr lang="it-IT" dirty="0" err="1">
                <a:solidFill>
                  <a:srgbClr val="3366FF"/>
                </a:solidFill>
              </a:rPr>
              <a:t>NaI</a:t>
            </a:r>
            <a:r>
              <a:rPr lang="it-IT" dirty="0">
                <a:solidFill>
                  <a:srgbClr val="3366FF"/>
                </a:solidFill>
              </a:rPr>
              <a:t> </a:t>
            </a:r>
            <a:r>
              <a:rPr lang="it-IT" dirty="0" err="1">
                <a:solidFill>
                  <a:srgbClr val="3366FF"/>
                </a:solidFill>
              </a:rPr>
              <a:t>is</a:t>
            </a:r>
            <a:r>
              <a:rPr lang="it-IT" dirty="0">
                <a:solidFill>
                  <a:srgbClr val="3366FF"/>
                </a:solidFill>
              </a:rPr>
              <a:t> </a:t>
            </a:r>
            <a:r>
              <a:rPr lang="it-IT" dirty="0" err="1">
                <a:solidFill>
                  <a:srgbClr val="3366FF"/>
                </a:solidFill>
              </a:rPr>
              <a:t>viewed</a:t>
            </a:r>
            <a:r>
              <a:rPr lang="it-IT" dirty="0">
                <a:solidFill>
                  <a:srgbClr val="3366FF"/>
                </a:solidFill>
              </a:rPr>
              <a:t> from </a:t>
            </a:r>
            <a:r>
              <a:rPr lang="it-IT" dirty="0" err="1">
                <a:solidFill>
                  <a:srgbClr val="3366FF"/>
                </a:solidFill>
              </a:rPr>
              <a:t>below</a:t>
            </a:r>
            <a:r>
              <a:rPr lang="it-IT" dirty="0">
                <a:solidFill>
                  <a:srgbClr val="3366FF"/>
                </a:solidFill>
              </a:rPr>
              <a:t> by </a:t>
            </a:r>
            <a:r>
              <a:rPr lang="it-IT" dirty="0" err="1">
                <a:solidFill>
                  <a:srgbClr val="3366FF"/>
                </a:solidFill>
              </a:rPr>
              <a:t>seven</a:t>
            </a:r>
            <a:r>
              <a:rPr lang="it-IT" dirty="0">
                <a:solidFill>
                  <a:srgbClr val="3366FF"/>
                </a:solidFill>
              </a:rPr>
              <a:t> </a:t>
            </a:r>
            <a:r>
              <a:rPr lang="it-IT" dirty="0" err="1">
                <a:solidFill>
                  <a:srgbClr val="3366FF"/>
                </a:solidFill>
              </a:rPr>
              <a:t>photomultiplier</a:t>
            </a:r>
            <a:r>
              <a:rPr lang="it-IT" dirty="0">
                <a:solidFill>
                  <a:srgbClr val="3366FF"/>
                </a:solidFill>
              </a:rPr>
              <a:t> </a:t>
            </a:r>
            <a:r>
              <a:rPr lang="it-IT" dirty="0" err="1">
                <a:solidFill>
                  <a:srgbClr val="3366FF"/>
                </a:solidFill>
              </a:rPr>
              <a:t>tubes</a:t>
            </a:r>
            <a:r>
              <a:rPr lang="it-IT" dirty="0">
                <a:solidFill>
                  <a:srgbClr val="3366FF"/>
                </a:solidFill>
              </a:rPr>
              <a:t>. The </a:t>
            </a:r>
            <a:r>
              <a:rPr lang="it-IT" dirty="0" err="1">
                <a:solidFill>
                  <a:srgbClr val="3366FF"/>
                </a:solidFill>
              </a:rPr>
              <a:t>total</a:t>
            </a:r>
            <a:r>
              <a:rPr lang="it-IT" dirty="0">
                <a:solidFill>
                  <a:srgbClr val="3366FF"/>
                </a:solidFill>
              </a:rPr>
              <a:t> </a:t>
            </a:r>
            <a:r>
              <a:rPr lang="it-IT" dirty="0" err="1">
                <a:solidFill>
                  <a:srgbClr val="3366FF"/>
                </a:solidFill>
              </a:rPr>
              <a:t>geometrical</a:t>
            </a:r>
            <a:r>
              <a:rPr lang="it-IT" dirty="0">
                <a:solidFill>
                  <a:srgbClr val="3366FF"/>
                </a:solidFill>
              </a:rPr>
              <a:t> area of the </a:t>
            </a:r>
            <a:r>
              <a:rPr lang="it-IT" dirty="0" err="1">
                <a:solidFill>
                  <a:srgbClr val="3366FF"/>
                </a:solidFill>
              </a:rPr>
              <a:t>lower</a:t>
            </a:r>
            <a:r>
              <a:rPr lang="it-IT" dirty="0">
                <a:solidFill>
                  <a:srgbClr val="3366FF"/>
                </a:solidFill>
              </a:rPr>
              <a:t> detector </a:t>
            </a:r>
            <a:r>
              <a:rPr lang="it-IT" dirty="0" err="1">
                <a:solidFill>
                  <a:srgbClr val="3366FF"/>
                </a:solidFill>
              </a:rPr>
              <a:t>is</a:t>
            </a:r>
            <a:r>
              <a:rPr lang="it-IT" dirty="0">
                <a:solidFill>
                  <a:srgbClr val="3366FF"/>
                </a:solidFill>
              </a:rPr>
              <a:t> 8620 cm^2. </a:t>
            </a:r>
            <a:r>
              <a:rPr lang="it-IT" dirty="0" err="1">
                <a:solidFill>
                  <a:srgbClr val="3366FF"/>
                </a:solidFill>
              </a:rPr>
              <a:t>Each</a:t>
            </a:r>
            <a:r>
              <a:rPr lang="it-IT" dirty="0">
                <a:solidFill>
                  <a:srgbClr val="3366FF"/>
                </a:solidFill>
              </a:rPr>
              <a:t> </a:t>
            </a:r>
            <a:r>
              <a:rPr lang="it-IT" dirty="0" err="1">
                <a:solidFill>
                  <a:srgbClr val="3366FF"/>
                </a:solidFill>
              </a:rPr>
              <a:t>anticoincidence</a:t>
            </a:r>
            <a:r>
              <a:rPr lang="it-IT" dirty="0">
                <a:solidFill>
                  <a:srgbClr val="3366FF"/>
                </a:solidFill>
              </a:rPr>
              <a:t> </a:t>
            </a:r>
            <a:r>
              <a:rPr lang="it-IT" dirty="0" err="1">
                <a:solidFill>
                  <a:srgbClr val="3366FF"/>
                </a:solidFill>
              </a:rPr>
              <a:t>shield</a:t>
            </a:r>
            <a:r>
              <a:rPr lang="it-IT" dirty="0">
                <a:solidFill>
                  <a:srgbClr val="3366FF"/>
                </a:solidFill>
              </a:rPr>
              <a:t> </a:t>
            </a:r>
            <a:r>
              <a:rPr lang="it-IT" dirty="0" err="1">
                <a:solidFill>
                  <a:srgbClr val="3366FF"/>
                </a:solidFill>
              </a:rPr>
              <a:t>consists</a:t>
            </a:r>
            <a:r>
              <a:rPr lang="it-IT" dirty="0">
                <a:solidFill>
                  <a:srgbClr val="3366FF"/>
                </a:solidFill>
              </a:rPr>
              <a:t> of </a:t>
            </a:r>
            <a:r>
              <a:rPr lang="it-IT" dirty="0" err="1">
                <a:solidFill>
                  <a:srgbClr val="3366FF"/>
                </a:solidFill>
              </a:rPr>
              <a:t>two</a:t>
            </a:r>
            <a:r>
              <a:rPr lang="it-IT" dirty="0">
                <a:solidFill>
                  <a:srgbClr val="3366FF"/>
                </a:solidFill>
              </a:rPr>
              <a:t> 1.5 cm-</a:t>
            </a:r>
            <a:r>
              <a:rPr lang="it-IT" dirty="0" err="1">
                <a:solidFill>
                  <a:srgbClr val="3366FF"/>
                </a:solidFill>
              </a:rPr>
              <a:t>thick</a:t>
            </a:r>
            <a:r>
              <a:rPr lang="it-IT" dirty="0">
                <a:solidFill>
                  <a:srgbClr val="3366FF"/>
                </a:solidFill>
              </a:rPr>
              <a:t> </a:t>
            </a:r>
            <a:r>
              <a:rPr lang="it-IT" dirty="0" err="1">
                <a:solidFill>
                  <a:srgbClr val="3366FF"/>
                </a:solidFill>
              </a:rPr>
              <a:t>domes</a:t>
            </a:r>
            <a:r>
              <a:rPr lang="it-IT" dirty="0">
                <a:solidFill>
                  <a:srgbClr val="3366FF"/>
                </a:solidFill>
              </a:rPr>
              <a:t> of </a:t>
            </a:r>
            <a:r>
              <a:rPr lang="it-IT" dirty="0" err="1">
                <a:solidFill>
                  <a:srgbClr val="3366FF"/>
                </a:solidFill>
              </a:rPr>
              <a:t>plastic</a:t>
            </a:r>
            <a:r>
              <a:rPr lang="it-IT" dirty="0">
                <a:solidFill>
                  <a:srgbClr val="3366FF"/>
                </a:solidFill>
              </a:rPr>
              <a:t> </a:t>
            </a:r>
            <a:r>
              <a:rPr lang="it-IT" dirty="0" err="1">
                <a:solidFill>
                  <a:srgbClr val="3366FF"/>
                </a:solidFill>
              </a:rPr>
              <a:t>scintillator</a:t>
            </a:r>
            <a:r>
              <a:rPr lang="it-IT" dirty="0">
                <a:solidFill>
                  <a:srgbClr val="3366FF"/>
                </a:solidFill>
              </a:rPr>
              <a:t> NE 110, with </a:t>
            </a:r>
            <a:r>
              <a:rPr lang="it-IT" dirty="0" err="1">
                <a:solidFill>
                  <a:srgbClr val="3366FF"/>
                </a:solidFill>
              </a:rPr>
              <a:t>each</a:t>
            </a:r>
            <a:r>
              <a:rPr lang="it-IT" dirty="0">
                <a:solidFill>
                  <a:srgbClr val="3366FF"/>
                </a:solidFill>
              </a:rPr>
              <a:t> dome </a:t>
            </a:r>
            <a:r>
              <a:rPr lang="it-IT" dirty="0" err="1">
                <a:solidFill>
                  <a:srgbClr val="3366FF"/>
                </a:solidFill>
              </a:rPr>
              <a:t>viewed</a:t>
            </a:r>
            <a:r>
              <a:rPr lang="it-IT" dirty="0">
                <a:solidFill>
                  <a:srgbClr val="3366FF"/>
                </a:solidFill>
              </a:rPr>
              <a:t> by 24 </a:t>
            </a:r>
            <a:r>
              <a:rPr lang="it-IT" dirty="0" err="1">
                <a:solidFill>
                  <a:srgbClr val="3366FF"/>
                </a:solidFill>
              </a:rPr>
              <a:t>photomultiplier</a:t>
            </a:r>
            <a:r>
              <a:rPr lang="it-IT" dirty="0">
                <a:solidFill>
                  <a:srgbClr val="3366FF"/>
                </a:solidFill>
              </a:rPr>
              <a:t> </a:t>
            </a:r>
            <a:r>
              <a:rPr lang="it-IT" dirty="0" err="1">
                <a:solidFill>
                  <a:srgbClr val="3366FF"/>
                </a:solidFill>
              </a:rPr>
              <a:t>tubes</a:t>
            </a:r>
            <a:r>
              <a:rPr lang="it-IT" dirty="0">
                <a:solidFill>
                  <a:srgbClr val="3366FF"/>
                </a:solidFill>
              </a:rPr>
              <a:t>. With the </a:t>
            </a:r>
            <a:r>
              <a:rPr lang="it-IT" dirty="0" err="1">
                <a:solidFill>
                  <a:srgbClr val="3366FF"/>
                </a:solidFill>
              </a:rPr>
              <a:t>exception</a:t>
            </a:r>
            <a:r>
              <a:rPr lang="it-IT" dirty="0">
                <a:solidFill>
                  <a:srgbClr val="3366FF"/>
                </a:solidFill>
              </a:rPr>
              <a:t> of the front-end </a:t>
            </a:r>
            <a:r>
              <a:rPr lang="it-IT" dirty="0" err="1">
                <a:solidFill>
                  <a:srgbClr val="3366FF"/>
                </a:solidFill>
              </a:rPr>
              <a:t>electronics</a:t>
            </a:r>
            <a:r>
              <a:rPr lang="it-IT" dirty="0">
                <a:solidFill>
                  <a:srgbClr val="3366FF"/>
                </a:solidFill>
              </a:rPr>
              <a:t>, </a:t>
            </a:r>
            <a:r>
              <a:rPr lang="it-IT" dirty="0" err="1">
                <a:solidFill>
                  <a:srgbClr val="3366FF"/>
                </a:solidFill>
              </a:rPr>
              <a:t>all</a:t>
            </a:r>
            <a:r>
              <a:rPr lang="it-IT" dirty="0">
                <a:solidFill>
                  <a:srgbClr val="3366FF"/>
                </a:solidFill>
              </a:rPr>
              <a:t> detector </a:t>
            </a:r>
            <a:r>
              <a:rPr lang="it-IT" dirty="0" err="1">
                <a:solidFill>
                  <a:srgbClr val="3366FF"/>
                </a:solidFill>
              </a:rPr>
              <a:t>electronics</a:t>
            </a:r>
            <a:r>
              <a:rPr lang="it-IT" dirty="0">
                <a:solidFill>
                  <a:srgbClr val="3366FF"/>
                </a:solidFill>
              </a:rPr>
              <a:t> are </a:t>
            </a:r>
            <a:r>
              <a:rPr lang="it-IT" dirty="0" err="1">
                <a:solidFill>
                  <a:srgbClr val="3366FF"/>
                </a:solidFill>
              </a:rPr>
              <a:t>mounted</a:t>
            </a:r>
            <a:r>
              <a:rPr lang="it-IT" dirty="0">
                <a:solidFill>
                  <a:srgbClr val="3366FF"/>
                </a:solidFill>
              </a:rPr>
              <a:t> on a </a:t>
            </a:r>
            <a:r>
              <a:rPr lang="it-IT" dirty="0" err="1">
                <a:solidFill>
                  <a:srgbClr val="3366FF"/>
                </a:solidFill>
              </a:rPr>
              <a:t>platform</a:t>
            </a:r>
            <a:r>
              <a:rPr lang="it-IT" dirty="0">
                <a:solidFill>
                  <a:srgbClr val="3366FF"/>
                </a:solidFill>
              </a:rPr>
              <a:t> </a:t>
            </a:r>
            <a:r>
              <a:rPr lang="it-IT" dirty="0" err="1">
                <a:solidFill>
                  <a:srgbClr val="3366FF"/>
                </a:solidFill>
              </a:rPr>
              <a:t>outside</a:t>
            </a:r>
            <a:r>
              <a:rPr lang="it-IT" dirty="0">
                <a:solidFill>
                  <a:srgbClr val="3366FF"/>
                </a:solidFill>
              </a:rPr>
              <a:t> the detector </a:t>
            </a:r>
            <a:r>
              <a:rPr lang="it-IT" dirty="0" err="1">
                <a:solidFill>
                  <a:srgbClr val="3366FF"/>
                </a:solidFill>
              </a:rPr>
              <a:t>assembly</a:t>
            </a:r>
            <a:r>
              <a:rPr lang="it-IT" dirty="0">
                <a:solidFill>
                  <a:srgbClr val="3366FF"/>
                </a:solidFill>
              </a:rPr>
              <a:t>.</a:t>
            </a:r>
          </a:p>
        </p:txBody>
      </p:sp>
      <p:sp>
        <p:nvSpPr>
          <p:cNvPr id="4" name="Rettangolo 3"/>
          <p:cNvSpPr/>
          <p:nvPr/>
        </p:nvSpPr>
        <p:spPr>
          <a:xfrm>
            <a:off x="0" y="4812543"/>
            <a:ext cx="9144000" cy="1754327"/>
          </a:xfrm>
          <a:prstGeom prst="rect">
            <a:avLst/>
          </a:prstGeom>
        </p:spPr>
        <p:txBody>
          <a:bodyPr wrap="square">
            <a:spAutoFit/>
          </a:bodyPr>
          <a:lstStyle/>
          <a:p>
            <a:r>
              <a:rPr lang="it-IT" dirty="0"/>
              <a:t>1) Double-</a:t>
            </a:r>
            <a:r>
              <a:rPr lang="it-IT" dirty="0" err="1"/>
              <a:t>Scatter</a:t>
            </a:r>
            <a:r>
              <a:rPr lang="it-IT" dirty="0"/>
              <a:t> </a:t>
            </a:r>
            <a:r>
              <a:rPr lang="it-IT" dirty="0" err="1"/>
              <a:t>Telescope</a:t>
            </a:r>
            <a:r>
              <a:rPr lang="it-IT" dirty="0"/>
              <a:t> Mode</a:t>
            </a:r>
          </a:p>
          <a:p>
            <a:endParaRPr lang="it-IT" dirty="0"/>
          </a:p>
          <a:p>
            <a:r>
              <a:rPr lang="it-IT" dirty="0">
                <a:solidFill>
                  <a:srgbClr val="3366FF"/>
                </a:solidFill>
              </a:rPr>
              <a:t>COMPTEL </a:t>
            </a:r>
            <a:r>
              <a:rPr lang="it-IT" dirty="0" err="1">
                <a:solidFill>
                  <a:srgbClr val="3366FF"/>
                </a:solidFill>
              </a:rPr>
              <a:t>operates</a:t>
            </a:r>
            <a:r>
              <a:rPr lang="it-IT" dirty="0">
                <a:solidFill>
                  <a:srgbClr val="3366FF"/>
                </a:solidFill>
              </a:rPr>
              <a:t> </a:t>
            </a:r>
            <a:r>
              <a:rPr lang="it-IT" dirty="0" err="1">
                <a:solidFill>
                  <a:srgbClr val="3366FF"/>
                </a:solidFill>
              </a:rPr>
              <a:t>primarily</a:t>
            </a:r>
            <a:r>
              <a:rPr lang="it-IT" dirty="0">
                <a:solidFill>
                  <a:srgbClr val="3366FF"/>
                </a:solidFill>
              </a:rPr>
              <a:t> </a:t>
            </a:r>
            <a:r>
              <a:rPr lang="it-IT" dirty="0" err="1">
                <a:solidFill>
                  <a:srgbClr val="3366FF"/>
                </a:solidFill>
              </a:rPr>
              <a:t>as</a:t>
            </a:r>
            <a:r>
              <a:rPr lang="it-IT" dirty="0">
                <a:solidFill>
                  <a:srgbClr val="3366FF"/>
                </a:solidFill>
              </a:rPr>
              <a:t> a double-</a:t>
            </a:r>
            <a:r>
              <a:rPr lang="it-IT" dirty="0" err="1">
                <a:solidFill>
                  <a:srgbClr val="3366FF"/>
                </a:solidFill>
              </a:rPr>
              <a:t>scatter</a:t>
            </a:r>
            <a:r>
              <a:rPr lang="it-IT" dirty="0">
                <a:solidFill>
                  <a:srgbClr val="3366FF"/>
                </a:solidFill>
              </a:rPr>
              <a:t> gamma-</a:t>
            </a:r>
            <a:r>
              <a:rPr lang="it-IT" dirty="0" err="1">
                <a:solidFill>
                  <a:srgbClr val="3366FF"/>
                </a:solidFill>
              </a:rPr>
              <a:t>ray</a:t>
            </a:r>
            <a:r>
              <a:rPr lang="it-IT" dirty="0">
                <a:solidFill>
                  <a:srgbClr val="3366FF"/>
                </a:solidFill>
              </a:rPr>
              <a:t> </a:t>
            </a:r>
            <a:r>
              <a:rPr lang="it-IT" dirty="0" err="1">
                <a:solidFill>
                  <a:srgbClr val="3366FF"/>
                </a:solidFill>
              </a:rPr>
              <a:t>telescope</a:t>
            </a:r>
            <a:r>
              <a:rPr lang="it-IT" b="1" i="1" u="sng" dirty="0">
                <a:solidFill>
                  <a:srgbClr val="3366FF"/>
                </a:solidFill>
              </a:rPr>
              <a:t>. In </a:t>
            </a:r>
            <a:r>
              <a:rPr lang="it-IT" b="1" i="1" u="sng" dirty="0" err="1">
                <a:solidFill>
                  <a:srgbClr val="3366FF"/>
                </a:solidFill>
              </a:rPr>
              <a:t>this</a:t>
            </a:r>
            <a:r>
              <a:rPr lang="it-IT" b="1" i="1" u="sng" dirty="0">
                <a:solidFill>
                  <a:srgbClr val="3366FF"/>
                </a:solidFill>
              </a:rPr>
              <a:t> mode an </a:t>
            </a:r>
            <a:r>
              <a:rPr lang="it-IT" b="1" i="1" u="sng" dirty="0" err="1">
                <a:solidFill>
                  <a:srgbClr val="3366FF"/>
                </a:solidFill>
              </a:rPr>
              <a:t>incident</a:t>
            </a:r>
            <a:r>
              <a:rPr lang="it-IT" b="1" i="1" u="sng" dirty="0">
                <a:solidFill>
                  <a:srgbClr val="3366FF"/>
                </a:solidFill>
              </a:rPr>
              <a:t> </a:t>
            </a:r>
            <a:r>
              <a:rPr lang="it-IT" b="1" i="1" u="sng" dirty="0" err="1">
                <a:solidFill>
                  <a:srgbClr val="3366FF"/>
                </a:solidFill>
              </a:rPr>
              <a:t>cosmic</a:t>
            </a:r>
            <a:r>
              <a:rPr lang="it-IT" b="1" i="1" u="sng" dirty="0">
                <a:solidFill>
                  <a:srgbClr val="3366FF"/>
                </a:solidFill>
              </a:rPr>
              <a:t> gamma </a:t>
            </a:r>
            <a:r>
              <a:rPr lang="it-IT" b="1" i="1" u="sng" dirty="0" err="1">
                <a:solidFill>
                  <a:srgbClr val="3366FF"/>
                </a:solidFill>
              </a:rPr>
              <a:t>ray</a:t>
            </a:r>
            <a:r>
              <a:rPr lang="it-IT" b="1" i="1" u="sng" dirty="0">
                <a:solidFill>
                  <a:srgbClr val="3366FF"/>
                </a:solidFill>
              </a:rPr>
              <a:t> </a:t>
            </a:r>
            <a:r>
              <a:rPr lang="it-IT" b="1" i="1" u="sng" dirty="0" err="1">
                <a:solidFill>
                  <a:srgbClr val="3366FF"/>
                </a:solidFill>
              </a:rPr>
              <a:t>is</a:t>
            </a:r>
            <a:r>
              <a:rPr lang="it-IT" b="1" i="1" u="sng" dirty="0">
                <a:solidFill>
                  <a:srgbClr val="3366FF"/>
                </a:solidFill>
              </a:rPr>
              <a:t> </a:t>
            </a:r>
            <a:r>
              <a:rPr lang="it-IT" b="1" i="1" u="sng" dirty="0" err="1">
                <a:solidFill>
                  <a:srgbClr val="3366FF"/>
                </a:solidFill>
              </a:rPr>
              <a:t>electronically</a:t>
            </a:r>
            <a:r>
              <a:rPr lang="it-IT" b="1" i="1" u="sng" dirty="0">
                <a:solidFill>
                  <a:srgbClr val="3366FF"/>
                </a:solidFill>
              </a:rPr>
              <a:t> </a:t>
            </a:r>
            <a:r>
              <a:rPr lang="it-IT" b="1" i="1" u="sng" dirty="0" err="1">
                <a:solidFill>
                  <a:srgbClr val="3366FF"/>
                </a:solidFill>
              </a:rPr>
              <a:t>identified</a:t>
            </a:r>
            <a:r>
              <a:rPr lang="it-IT" b="1" i="1" u="sng" dirty="0">
                <a:solidFill>
                  <a:srgbClr val="3366FF"/>
                </a:solidFill>
              </a:rPr>
              <a:t> by a </a:t>
            </a:r>
            <a:r>
              <a:rPr lang="it-IT" b="1" i="1" u="sng" dirty="0" err="1">
                <a:solidFill>
                  <a:srgbClr val="3366FF"/>
                </a:solidFill>
              </a:rPr>
              <a:t>delayed</a:t>
            </a:r>
            <a:r>
              <a:rPr lang="it-IT" b="1" i="1" u="sng" dirty="0">
                <a:solidFill>
                  <a:srgbClr val="3366FF"/>
                </a:solidFill>
              </a:rPr>
              <a:t> </a:t>
            </a:r>
            <a:r>
              <a:rPr lang="it-IT" b="1" i="1" u="sng" dirty="0" err="1">
                <a:solidFill>
                  <a:srgbClr val="3366FF"/>
                </a:solidFill>
              </a:rPr>
              <a:t>coincidence</a:t>
            </a:r>
            <a:r>
              <a:rPr lang="it-IT" b="1" i="1" u="sng" dirty="0">
                <a:solidFill>
                  <a:srgbClr val="3366FF"/>
                </a:solidFill>
              </a:rPr>
              <a:t> </a:t>
            </a:r>
            <a:r>
              <a:rPr lang="it-IT" b="1" i="1" u="sng" dirty="0" err="1">
                <a:solidFill>
                  <a:srgbClr val="3366FF"/>
                </a:solidFill>
              </a:rPr>
              <a:t>satisfying</a:t>
            </a:r>
            <a:r>
              <a:rPr lang="it-IT" b="1" i="1" u="sng" dirty="0">
                <a:solidFill>
                  <a:srgbClr val="3366FF"/>
                </a:solidFill>
              </a:rPr>
              <a:t> time-of-</a:t>
            </a:r>
            <a:r>
              <a:rPr lang="it-IT" b="1" i="1" u="sng" dirty="0" err="1">
                <a:solidFill>
                  <a:srgbClr val="3366FF"/>
                </a:solidFill>
              </a:rPr>
              <a:t>flight</a:t>
            </a:r>
            <a:r>
              <a:rPr lang="it-IT" b="1" i="1" u="sng" dirty="0">
                <a:solidFill>
                  <a:srgbClr val="3366FF"/>
                </a:solidFill>
              </a:rPr>
              <a:t> </a:t>
            </a:r>
            <a:r>
              <a:rPr lang="it-IT" b="1" i="1" u="sng" dirty="0" err="1">
                <a:solidFill>
                  <a:srgbClr val="3366FF"/>
                </a:solidFill>
              </a:rPr>
              <a:t>criteria</a:t>
            </a:r>
            <a:r>
              <a:rPr lang="it-IT" b="1" i="1" u="sng" dirty="0">
                <a:solidFill>
                  <a:srgbClr val="3366FF"/>
                </a:solidFill>
              </a:rPr>
              <a:t> </a:t>
            </a:r>
            <a:r>
              <a:rPr lang="it-IT" b="1" i="1" u="sng" dirty="0" err="1">
                <a:solidFill>
                  <a:srgbClr val="3366FF"/>
                </a:solidFill>
              </a:rPr>
              <a:t>between</a:t>
            </a:r>
            <a:r>
              <a:rPr lang="it-IT" b="1" i="1" u="sng" dirty="0">
                <a:solidFill>
                  <a:srgbClr val="3366FF"/>
                </a:solidFill>
              </a:rPr>
              <a:t> the </a:t>
            </a:r>
            <a:r>
              <a:rPr lang="it-IT" b="1" i="1" u="sng" dirty="0" err="1">
                <a:solidFill>
                  <a:srgbClr val="3366FF"/>
                </a:solidFill>
              </a:rPr>
              <a:t>upper</a:t>
            </a:r>
            <a:r>
              <a:rPr lang="it-IT" b="1" i="1" u="sng" dirty="0">
                <a:solidFill>
                  <a:srgbClr val="3366FF"/>
                </a:solidFill>
              </a:rPr>
              <a:t> and the </a:t>
            </a:r>
            <a:r>
              <a:rPr lang="it-IT" b="1" i="1" u="sng" dirty="0" err="1">
                <a:solidFill>
                  <a:srgbClr val="3366FF"/>
                </a:solidFill>
              </a:rPr>
              <a:t>lower</a:t>
            </a:r>
            <a:r>
              <a:rPr lang="it-IT" b="1" i="1" u="sng" dirty="0">
                <a:solidFill>
                  <a:srgbClr val="3366FF"/>
                </a:solidFill>
              </a:rPr>
              <a:t> detectors, </a:t>
            </a:r>
            <a:r>
              <a:rPr lang="it-IT" b="1" i="1" u="sng" dirty="0" err="1">
                <a:solidFill>
                  <a:srgbClr val="3366FF"/>
                </a:solidFill>
              </a:rPr>
              <a:t>combined</a:t>
            </a:r>
            <a:r>
              <a:rPr lang="it-IT" b="1" i="1" u="sng" dirty="0">
                <a:solidFill>
                  <a:srgbClr val="3366FF"/>
                </a:solidFill>
              </a:rPr>
              <a:t> with the </a:t>
            </a:r>
            <a:r>
              <a:rPr lang="it-IT" b="1" i="1" u="sng" dirty="0" err="1">
                <a:solidFill>
                  <a:srgbClr val="3366FF"/>
                </a:solidFill>
              </a:rPr>
              <a:t>absence</a:t>
            </a:r>
            <a:r>
              <a:rPr lang="it-IT" b="1" i="1" u="sng" dirty="0">
                <a:solidFill>
                  <a:srgbClr val="3366FF"/>
                </a:solidFill>
              </a:rPr>
              <a:t> of a </a:t>
            </a:r>
            <a:r>
              <a:rPr lang="it-IT" b="1" i="1" u="sng" dirty="0" err="1">
                <a:solidFill>
                  <a:srgbClr val="3366FF"/>
                </a:solidFill>
              </a:rPr>
              <a:t>signal</a:t>
            </a:r>
            <a:r>
              <a:rPr lang="it-IT" b="1" i="1" u="sng" dirty="0">
                <a:solidFill>
                  <a:srgbClr val="3366FF"/>
                </a:solidFill>
              </a:rPr>
              <a:t> from </a:t>
            </a:r>
            <a:r>
              <a:rPr lang="it-IT" b="1" i="1" u="sng" dirty="0" err="1">
                <a:solidFill>
                  <a:srgbClr val="3366FF"/>
                </a:solidFill>
              </a:rPr>
              <a:t>all</a:t>
            </a:r>
            <a:r>
              <a:rPr lang="it-IT" b="1" i="1" u="sng" dirty="0">
                <a:solidFill>
                  <a:srgbClr val="3366FF"/>
                </a:solidFill>
              </a:rPr>
              <a:t> </a:t>
            </a:r>
            <a:r>
              <a:rPr lang="it-IT" b="1" i="1" u="sng" dirty="0" err="1">
                <a:solidFill>
                  <a:srgbClr val="3366FF"/>
                </a:solidFill>
              </a:rPr>
              <a:t>charged</a:t>
            </a:r>
            <a:r>
              <a:rPr lang="it-IT" b="1" i="1" u="sng" dirty="0">
                <a:solidFill>
                  <a:srgbClr val="3366FF"/>
                </a:solidFill>
              </a:rPr>
              <a:t> </a:t>
            </a:r>
            <a:r>
              <a:rPr lang="it-IT" b="1" i="1" u="sng" dirty="0" err="1">
                <a:solidFill>
                  <a:srgbClr val="3366FF"/>
                </a:solidFill>
              </a:rPr>
              <a:t>particle</a:t>
            </a:r>
            <a:r>
              <a:rPr lang="it-IT" b="1" i="1" u="sng" dirty="0">
                <a:solidFill>
                  <a:srgbClr val="3366FF"/>
                </a:solidFill>
              </a:rPr>
              <a:t> </a:t>
            </a:r>
            <a:r>
              <a:rPr lang="it-IT" b="1" i="1" u="sng" dirty="0" err="1">
                <a:solidFill>
                  <a:srgbClr val="3366FF"/>
                </a:solidFill>
              </a:rPr>
              <a:t>shields</a:t>
            </a:r>
            <a:r>
              <a:rPr lang="it-IT" b="1" i="1" u="sng" dirty="0">
                <a:solidFill>
                  <a:srgbClr val="3366FF"/>
                </a:solidFill>
              </a:rPr>
              <a:t> and from the </a:t>
            </a:r>
            <a:r>
              <a:rPr lang="it-IT" b="1" i="1" u="sng" dirty="0" err="1">
                <a:solidFill>
                  <a:srgbClr val="3366FF"/>
                </a:solidFill>
              </a:rPr>
              <a:t>calibration</a:t>
            </a:r>
            <a:r>
              <a:rPr lang="it-IT" b="1" i="1" u="sng" dirty="0">
                <a:solidFill>
                  <a:srgbClr val="3366FF"/>
                </a:solidFill>
              </a:rPr>
              <a:t> </a:t>
            </a:r>
            <a:r>
              <a:rPr lang="it-IT" b="1" i="1" u="sng" dirty="0" smtClean="0">
                <a:solidFill>
                  <a:srgbClr val="3366FF"/>
                </a:solidFill>
              </a:rPr>
              <a:t>detectors.</a:t>
            </a:r>
            <a:endParaRPr lang="it-IT" b="1" i="1" u="sng" dirty="0">
              <a:solidFill>
                <a:srgbClr val="3366FF"/>
              </a:solidFill>
            </a:endParaRPr>
          </a:p>
        </p:txBody>
      </p:sp>
    </p:spTree>
    <p:extLst>
      <p:ext uri="{BB962C8B-B14F-4D97-AF65-F5344CB8AC3E}">
        <p14:creationId xmlns:p14="http://schemas.microsoft.com/office/powerpoint/2010/main" val="199101790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720"/>
            <a:ext cx="9144000" cy="3970318"/>
          </a:xfrm>
          <a:prstGeom prst="rect">
            <a:avLst/>
          </a:prstGeom>
        </p:spPr>
        <p:txBody>
          <a:bodyPr wrap="square">
            <a:spAutoFit/>
          </a:bodyPr>
          <a:lstStyle/>
          <a:p>
            <a:r>
              <a:rPr lang="it-IT" dirty="0"/>
              <a:t>The </a:t>
            </a:r>
            <a:r>
              <a:rPr lang="it-IT" dirty="0" err="1"/>
              <a:t>quantities</a:t>
            </a:r>
            <a:r>
              <a:rPr lang="it-IT" dirty="0"/>
              <a:t> </a:t>
            </a:r>
            <a:r>
              <a:rPr lang="it-IT" dirty="0" err="1"/>
              <a:t>measured</a:t>
            </a:r>
            <a:r>
              <a:rPr lang="it-IT" dirty="0"/>
              <a:t> for </a:t>
            </a:r>
            <a:r>
              <a:rPr lang="it-IT" dirty="0" err="1"/>
              <a:t>each</a:t>
            </a:r>
            <a:r>
              <a:rPr lang="it-IT" dirty="0"/>
              <a:t> </a:t>
            </a:r>
            <a:r>
              <a:rPr lang="it-IT" dirty="0" err="1"/>
              <a:t>selected</a:t>
            </a:r>
            <a:r>
              <a:rPr lang="it-IT" dirty="0"/>
              <a:t> gamma-</a:t>
            </a:r>
            <a:r>
              <a:rPr lang="it-IT" dirty="0" err="1"/>
              <a:t>ray</a:t>
            </a:r>
            <a:r>
              <a:rPr lang="it-IT" dirty="0"/>
              <a:t> </a:t>
            </a:r>
            <a:r>
              <a:rPr lang="it-IT" dirty="0" err="1"/>
              <a:t>event</a:t>
            </a:r>
            <a:r>
              <a:rPr lang="it-IT" dirty="0"/>
              <a:t> are:</a:t>
            </a:r>
          </a:p>
          <a:p>
            <a:endParaRPr lang="it-IT" dirty="0" smtClean="0"/>
          </a:p>
          <a:p>
            <a:pPr marL="285750" indent="-285750">
              <a:buFont typeface="Wingdings" charset="2"/>
              <a:buChar char="ü"/>
            </a:pPr>
            <a:r>
              <a:rPr lang="it-IT" dirty="0" smtClean="0"/>
              <a:t>The </a:t>
            </a:r>
            <a:r>
              <a:rPr lang="it-IT" dirty="0" err="1">
                <a:solidFill>
                  <a:srgbClr val="FF0000"/>
                </a:solidFill>
              </a:rPr>
              <a:t>energy</a:t>
            </a:r>
            <a:r>
              <a:rPr lang="it-IT" dirty="0">
                <a:solidFill>
                  <a:srgbClr val="FF0000"/>
                </a:solidFill>
              </a:rPr>
              <a:t> of the </a:t>
            </a:r>
            <a:r>
              <a:rPr lang="it-IT" dirty="0" err="1">
                <a:solidFill>
                  <a:srgbClr val="FF0000"/>
                </a:solidFill>
              </a:rPr>
              <a:t>recoil</a:t>
            </a:r>
            <a:r>
              <a:rPr lang="it-IT" dirty="0">
                <a:solidFill>
                  <a:srgbClr val="FF0000"/>
                </a:solidFill>
              </a:rPr>
              <a:t> electron </a:t>
            </a:r>
            <a:r>
              <a:rPr lang="it-IT" dirty="0"/>
              <a:t>of the Compton </a:t>
            </a:r>
            <a:r>
              <a:rPr lang="it-IT" dirty="0" err="1"/>
              <a:t>scattered</a:t>
            </a:r>
            <a:r>
              <a:rPr lang="it-IT" dirty="0"/>
              <a:t> gamma </a:t>
            </a:r>
            <a:r>
              <a:rPr lang="it-IT" dirty="0" err="1"/>
              <a:t>ray</a:t>
            </a:r>
            <a:r>
              <a:rPr lang="it-IT" dirty="0"/>
              <a:t> in the </a:t>
            </a:r>
            <a:r>
              <a:rPr lang="it-IT" dirty="0" err="1"/>
              <a:t>upper</a:t>
            </a:r>
            <a:r>
              <a:rPr lang="it-IT" dirty="0"/>
              <a:t> detector </a:t>
            </a:r>
            <a:r>
              <a:rPr lang="it-IT" dirty="0" err="1"/>
              <a:t>Ee</a:t>
            </a:r>
            <a:r>
              <a:rPr lang="it-IT" dirty="0"/>
              <a:t>' (</a:t>
            </a:r>
            <a:r>
              <a:rPr lang="it-IT" dirty="0" err="1"/>
              <a:t>Ee</a:t>
            </a:r>
            <a:r>
              <a:rPr lang="it-IT" dirty="0"/>
              <a:t>' &gt; 50 </a:t>
            </a:r>
            <a:r>
              <a:rPr lang="it-IT" dirty="0" err="1"/>
              <a:t>keV</a:t>
            </a:r>
            <a:r>
              <a:rPr lang="it-IT" dirty="0"/>
              <a:t>), </a:t>
            </a:r>
            <a:r>
              <a:rPr lang="it-IT" dirty="0" err="1" smtClean="0"/>
              <a:t>summing</a:t>
            </a:r>
            <a:r>
              <a:rPr lang="it-IT" dirty="0" smtClean="0"/>
              <a:t> </a:t>
            </a:r>
            <a:r>
              <a:rPr lang="it-IT" dirty="0" err="1"/>
              <a:t>pulse</a:t>
            </a:r>
            <a:r>
              <a:rPr lang="it-IT" dirty="0"/>
              <a:t> </a:t>
            </a:r>
            <a:r>
              <a:rPr lang="it-IT" dirty="0" err="1"/>
              <a:t>heights</a:t>
            </a:r>
            <a:r>
              <a:rPr lang="it-IT" dirty="0"/>
              <a:t> of the </a:t>
            </a:r>
            <a:r>
              <a:rPr lang="it-IT" dirty="0" err="1" smtClean="0"/>
              <a:t>eight</a:t>
            </a:r>
            <a:r>
              <a:rPr lang="it-IT" dirty="0" smtClean="0"/>
              <a:t>.</a:t>
            </a:r>
          </a:p>
          <a:p>
            <a:pPr marL="285750" indent="-285750">
              <a:buFont typeface="Wingdings" charset="2"/>
              <a:buChar char="ü"/>
            </a:pPr>
            <a:r>
              <a:rPr lang="it-IT" b="1" i="1" u="sng" dirty="0" smtClean="0">
                <a:solidFill>
                  <a:srgbClr val="FF0000"/>
                </a:solidFill>
              </a:rPr>
              <a:t>The </a:t>
            </a:r>
            <a:r>
              <a:rPr lang="it-IT" b="1" i="1" u="sng" dirty="0">
                <a:solidFill>
                  <a:srgbClr val="FF0000"/>
                </a:solidFill>
              </a:rPr>
              <a:t>location of the </a:t>
            </a:r>
            <a:r>
              <a:rPr lang="it-IT" b="1" i="1" u="sng" dirty="0" err="1">
                <a:solidFill>
                  <a:srgbClr val="FF0000"/>
                </a:solidFill>
              </a:rPr>
              <a:t>interaction</a:t>
            </a:r>
            <a:r>
              <a:rPr lang="it-IT" b="1" i="1" u="sng" dirty="0">
                <a:solidFill>
                  <a:srgbClr val="FF0000"/>
                </a:solidFill>
              </a:rPr>
              <a:t> in the </a:t>
            </a:r>
            <a:r>
              <a:rPr lang="it-IT" b="1" i="1" u="sng" dirty="0" err="1">
                <a:solidFill>
                  <a:srgbClr val="FF0000"/>
                </a:solidFill>
              </a:rPr>
              <a:t>upper</a:t>
            </a:r>
            <a:r>
              <a:rPr lang="it-IT" b="1" i="1" u="sng" dirty="0">
                <a:solidFill>
                  <a:srgbClr val="FF0000"/>
                </a:solidFill>
              </a:rPr>
              <a:t> detector</a:t>
            </a:r>
            <a:r>
              <a:rPr lang="it-IT" dirty="0"/>
              <a:t>, </a:t>
            </a:r>
            <a:r>
              <a:rPr lang="it-IT" dirty="0" err="1"/>
              <a:t>determined</a:t>
            </a:r>
            <a:r>
              <a:rPr lang="it-IT" dirty="0"/>
              <a:t> from the relative </a:t>
            </a:r>
            <a:r>
              <a:rPr lang="it-IT" dirty="0" err="1"/>
              <a:t>pulse</a:t>
            </a:r>
            <a:r>
              <a:rPr lang="it-IT" dirty="0"/>
              <a:t> </a:t>
            </a:r>
            <a:r>
              <a:rPr lang="it-IT" dirty="0" err="1"/>
              <a:t>heights</a:t>
            </a:r>
            <a:r>
              <a:rPr lang="it-IT" dirty="0"/>
              <a:t> of the </a:t>
            </a:r>
            <a:r>
              <a:rPr lang="it-IT" dirty="0" err="1"/>
              <a:t>eight</a:t>
            </a:r>
            <a:r>
              <a:rPr lang="it-IT" dirty="0"/>
              <a:t> </a:t>
            </a:r>
            <a:r>
              <a:rPr lang="it-IT" dirty="0" err="1" smtClean="0"/>
              <a:t>PMTs</a:t>
            </a:r>
            <a:r>
              <a:rPr lang="it-IT" dirty="0" smtClean="0"/>
              <a:t>.</a:t>
            </a:r>
          </a:p>
          <a:p>
            <a:pPr marL="285750" indent="-285750">
              <a:buFont typeface="Wingdings" charset="2"/>
              <a:buChar char="ü"/>
            </a:pPr>
            <a:r>
              <a:rPr lang="it-IT" dirty="0" smtClean="0">
                <a:solidFill>
                  <a:srgbClr val="FF0000"/>
                </a:solidFill>
              </a:rPr>
              <a:t>The </a:t>
            </a:r>
            <a:r>
              <a:rPr lang="it-IT" dirty="0" err="1">
                <a:solidFill>
                  <a:srgbClr val="FF0000"/>
                </a:solidFill>
              </a:rPr>
              <a:t>pulse</a:t>
            </a:r>
            <a:r>
              <a:rPr lang="it-IT" dirty="0">
                <a:solidFill>
                  <a:srgbClr val="FF0000"/>
                </a:solidFill>
              </a:rPr>
              <a:t> </a:t>
            </a:r>
            <a:r>
              <a:rPr lang="it-IT" dirty="0" err="1">
                <a:solidFill>
                  <a:srgbClr val="FF0000"/>
                </a:solidFill>
              </a:rPr>
              <a:t>shape</a:t>
            </a:r>
            <a:r>
              <a:rPr lang="it-IT" dirty="0">
                <a:solidFill>
                  <a:srgbClr val="FF0000"/>
                </a:solidFill>
              </a:rPr>
              <a:t> of the </a:t>
            </a:r>
            <a:r>
              <a:rPr lang="it-IT" dirty="0" err="1">
                <a:solidFill>
                  <a:srgbClr val="FF0000"/>
                </a:solidFill>
              </a:rPr>
              <a:t>scintillation</a:t>
            </a:r>
            <a:r>
              <a:rPr lang="it-IT" dirty="0">
                <a:solidFill>
                  <a:srgbClr val="FF0000"/>
                </a:solidFill>
              </a:rPr>
              <a:t> </a:t>
            </a:r>
            <a:r>
              <a:rPr lang="it-IT" dirty="0"/>
              <a:t>in the </a:t>
            </a:r>
            <a:r>
              <a:rPr lang="it-IT" dirty="0" err="1"/>
              <a:t>upper</a:t>
            </a:r>
            <a:r>
              <a:rPr lang="it-IT" dirty="0"/>
              <a:t> detector, </a:t>
            </a:r>
            <a:r>
              <a:rPr lang="it-IT" dirty="0" err="1"/>
              <a:t>provided</a:t>
            </a:r>
            <a:r>
              <a:rPr lang="it-IT" dirty="0"/>
              <a:t> by the output of a </a:t>
            </a:r>
            <a:r>
              <a:rPr lang="it-IT" dirty="0" err="1"/>
              <a:t>pulse-shape</a:t>
            </a:r>
            <a:r>
              <a:rPr lang="it-IT" dirty="0"/>
              <a:t> discriminator </a:t>
            </a:r>
            <a:r>
              <a:rPr lang="it-IT" dirty="0" err="1"/>
              <a:t>circuit</a:t>
            </a:r>
            <a:r>
              <a:rPr lang="it-IT" dirty="0"/>
              <a:t>; (sigma=2cm.)</a:t>
            </a:r>
          </a:p>
          <a:p>
            <a:pPr marL="285750" indent="-285750">
              <a:buFont typeface="Wingdings" charset="2"/>
              <a:buChar char="ü"/>
            </a:pPr>
            <a:r>
              <a:rPr lang="it-IT" dirty="0">
                <a:solidFill>
                  <a:srgbClr val="FF0000"/>
                </a:solidFill>
              </a:rPr>
              <a:t> </a:t>
            </a:r>
            <a:r>
              <a:rPr lang="it-IT" dirty="0" smtClean="0">
                <a:solidFill>
                  <a:srgbClr val="FF0000"/>
                </a:solidFill>
              </a:rPr>
              <a:t>The </a:t>
            </a:r>
            <a:r>
              <a:rPr lang="it-IT" dirty="0" err="1">
                <a:solidFill>
                  <a:srgbClr val="FF0000"/>
                </a:solidFill>
              </a:rPr>
              <a:t>energy</a:t>
            </a:r>
            <a:r>
              <a:rPr lang="it-IT" dirty="0">
                <a:solidFill>
                  <a:srgbClr val="FF0000"/>
                </a:solidFill>
              </a:rPr>
              <a:t> </a:t>
            </a:r>
            <a:r>
              <a:rPr lang="it-IT" dirty="0" err="1">
                <a:solidFill>
                  <a:srgbClr val="FF0000"/>
                </a:solidFill>
              </a:rPr>
              <a:t>loss</a:t>
            </a:r>
            <a:r>
              <a:rPr lang="it-IT" dirty="0">
                <a:solidFill>
                  <a:srgbClr val="FF0000"/>
                </a:solidFill>
              </a:rPr>
              <a:t> </a:t>
            </a:r>
            <a:r>
              <a:rPr lang="it-IT" dirty="0" err="1">
                <a:solidFill>
                  <a:srgbClr val="FF0000"/>
                </a:solidFill>
              </a:rPr>
              <a:t>Ee</a:t>
            </a:r>
            <a:r>
              <a:rPr lang="it-IT" dirty="0">
                <a:solidFill>
                  <a:srgbClr val="FF0000"/>
                </a:solidFill>
              </a:rPr>
              <a:t>" in the </a:t>
            </a:r>
            <a:r>
              <a:rPr lang="it-IT" dirty="0" err="1">
                <a:solidFill>
                  <a:srgbClr val="FF0000"/>
                </a:solidFill>
              </a:rPr>
              <a:t>lower</a:t>
            </a:r>
            <a:r>
              <a:rPr lang="it-IT" dirty="0">
                <a:solidFill>
                  <a:srgbClr val="FF0000"/>
                </a:solidFill>
              </a:rPr>
              <a:t> detector</a:t>
            </a:r>
            <a:r>
              <a:rPr lang="it-IT" dirty="0"/>
              <a:t> ( </a:t>
            </a:r>
            <a:r>
              <a:rPr lang="it-IT" dirty="0" err="1"/>
              <a:t>Ee</a:t>
            </a:r>
            <a:r>
              <a:rPr lang="it-IT" dirty="0"/>
              <a:t>" &gt; 500 </a:t>
            </a:r>
            <a:r>
              <a:rPr lang="it-IT" dirty="0" err="1"/>
              <a:t>keV</a:t>
            </a:r>
            <a:r>
              <a:rPr lang="it-IT" dirty="0"/>
              <a:t>), </a:t>
            </a:r>
            <a:r>
              <a:rPr lang="it-IT" dirty="0" err="1"/>
              <a:t>determined</a:t>
            </a:r>
            <a:r>
              <a:rPr lang="it-IT" dirty="0"/>
              <a:t> from the </a:t>
            </a:r>
            <a:r>
              <a:rPr lang="it-IT" dirty="0" err="1"/>
              <a:t>summed</a:t>
            </a:r>
            <a:r>
              <a:rPr lang="it-IT" dirty="0"/>
              <a:t> </a:t>
            </a:r>
            <a:r>
              <a:rPr lang="it-IT" dirty="0" err="1"/>
              <a:t>pulse</a:t>
            </a:r>
            <a:r>
              <a:rPr lang="it-IT" dirty="0"/>
              <a:t> </a:t>
            </a:r>
            <a:r>
              <a:rPr lang="it-IT" dirty="0" err="1"/>
              <a:t>heights</a:t>
            </a:r>
            <a:r>
              <a:rPr lang="it-IT" dirty="0"/>
              <a:t> of the </a:t>
            </a:r>
            <a:r>
              <a:rPr lang="it-IT" dirty="0" err="1"/>
              <a:t>seven</a:t>
            </a:r>
            <a:r>
              <a:rPr lang="it-IT" dirty="0"/>
              <a:t> </a:t>
            </a:r>
            <a:r>
              <a:rPr lang="it-IT" dirty="0" err="1" smtClean="0"/>
              <a:t>PMTs</a:t>
            </a:r>
            <a:r>
              <a:rPr lang="it-IT" dirty="0" smtClean="0"/>
              <a:t>. </a:t>
            </a:r>
          </a:p>
          <a:p>
            <a:pPr marL="285750" indent="-285750">
              <a:buFont typeface="Wingdings" charset="2"/>
              <a:buChar char="ü"/>
            </a:pPr>
            <a:r>
              <a:rPr lang="it-IT" b="1" i="1" u="sng" dirty="0" smtClean="0">
                <a:solidFill>
                  <a:srgbClr val="FF0000"/>
                </a:solidFill>
              </a:rPr>
              <a:t>The </a:t>
            </a:r>
            <a:r>
              <a:rPr lang="it-IT" b="1" i="1" u="sng" dirty="0">
                <a:solidFill>
                  <a:srgbClr val="FF0000"/>
                </a:solidFill>
              </a:rPr>
              <a:t>location of the </a:t>
            </a:r>
            <a:r>
              <a:rPr lang="it-IT" b="1" i="1" u="sng" dirty="0" err="1">
                <a:solidFill>
                  <a:srgbClr val="FF0000"/>
                </a:solidFill>
              </a:rPr>
              <a:t>interaction</a:t>
            </a:r>
            <a:r>
              <a:rPr lang="it-IT" b="1" i="1" u="sng" dirty="0">
                <a:solidFill>
                  <a:srgbClr val="FF0000"/>
                </a:solidFill>
              </a:rPr>
              <a:t> in the </a:t>
            </a:r>
            <a:r>
              <a:rPr lang="it-IT" b="1" i="1" u="sng" dirty="0" err="1">
                <a:solidFill>
                  <a:srgbClr val="FF0000"/>
                </a:solidFill>
              </a:rPr>
              <a:t>lower</a:t>
            </a:r>
            <a:r>
              <a:rPr lang="it-IT" b="1" i="1" u="sng" dirty="0">
                <a:solidFill>
                  <a:srgbClr val="FF0000"/>
                </a:solidFill>
              </a:rPr>
              <a:t> detector</a:t>
            </a:r>
            <a:r>
              <a:rPr lang="it-IT" dirty="0"/>
              <a:t>, </a:t>
            </a:r>
            <a:r>
              <a:rPr lang="it-IT" dirty="0" err="1"/>
              <a:t>determined</a:t>
            </a:r>
            <a:r>
              <a:rPr lang="it-IT" dirty="0"/>
              <a:t> from the relative </a:t>
            </a:r>
            <a:r>
              <a:rPr lang="it-IT" dirty="0" err="1"/>
              <a:t>pulse</a:t>
            </a:r>
            <a:r>
              <a:rPr lang="it-IT" dirty="0"/>
              <a:t> </a:t>
            </a:r>
            <a:r>
              <a:rPr lang="it-IT" dirty="0" err="1"/>
              <a:t>heights</a:t>
            </a:r>
            <a:r>
              <a:rPr lang="it-IT" dirty="0"/>
              <a:t> of the </a:t>
            </a:r>
            <a:r>
              <a:rPr lang="it-IT" dirty="0" err="1"/>
              <a:t>seven</a:t>
            </a:r>
            <a:r>
              <a:rPr lang="it-IT" dirty="0"/>
              <a:t> </a:t>
            </a:r>
            <a:r>
              <a:rPr lang="it-IT" dirty="0" err="1" smtClean="0"/>
              <a:t>PMTs</a:t>
            </a:r>
            <a:r>
              <a:rPr lang="it-IT" dirty="0" smtClean="0"/>
              <a:t>. (sigma 1cm.)</a:t>
            </a:r>
            <a:endParaRPr lang="it-IT" dirty="0"/>
          </a:p>
          <a:p>
            <a:pPr marL="285750" indent="-285750">
              <a:buFont typeface="Wingdings" charset="2"/>
              <a:buChar char="ü"/>
            </a:pPr>
            <a:r>
              <a:rPr lang="it-IT" b="1" i="1" u="sng" dirty="0" smtClean="0">
                <a:solidFill>
                  <a:srgbClr val="FF0000"/>
                </a:solidFill>
              </a:rPr>
              <a:t>The </a:t>
            </a:r>
            <a:r>
              <a:rPr lang="it-IT" b="1" i="1" u="sng" dirty="0">
                <a:solidFill>
                  <a:srgbClr val="FF0000"/>
                </a:solidFill>
              </a:rPr>
              <a:t>time-of-</a:t>
            </a:r>
            <a:r>
              <a:rPr lang="it-IT" b="1" i="1" u="sng" dirty="0" err="1">
                <a:solidFill>
                  <a:srgbClr val="FF0000"/>
                </a:solidFill>
              </a:rPr>
              <a:t>flight</a:t>
            </a:r>
            <a:r>
              <a:rPr lang="it-IT" b="1" i="1" u="sng" dirty="0">
                <a:solidFill>
                  <a:srgbClr val="FF0000"/>
                </a:solidFill>
              </a:rPr>
              <a:t> of the </a:t>
            </a:r>
            <a:r>
              <a:rPr lang="it-IT" b="1" i="1" u="sng" dirty="0" err="1">
                <a:solidFill>
                  <a:srgbClr val="FF0000"/>
                </a:solidFill>
              </a:rPr>
              <a:t>scattered</a:t>
            </a:r>
            <a:r>
              <a:rPr lang="it-IT" b="1" i="1" u="sng" dirty="0">
                <a:solidFill>
                  <a:srgbClr val="FF0000"/>
                </a:solidFill>
              </a:rPr>
              <a:t> gamma </a:t>
            </a:r>
            <a:r>
              <a:rPr lang="it-IT" b="1" i="1" u="sng" dirty="0" err="1">
                <a:solidFill>
                  <a:srgbClr val="FF0000"/>
                </a:solidFill>
              </a:rPr>
              <a:t>ray</a:t>
            </a:r>
            <a:r>
              <a:rPr lang="it-IT" b="1" i="1" u="sng" dirty="0">
                <a:solidFill>
                  <a:srgbClr val="FF0000"/>
                </a:solidFill>
              </a:rPr>
              <a:t> from the </a:t>
            </a:r>
            <a:r>
              <a:rPr lang="it-IT" b="1" i="1" u="sng" dirty="0" err="1">
                <a:solidFill>
                  <a:srgbClr val="FF0000"/>
                </a:solidFill>
              </a:rPr>
              <a:t>upper</a:t>
            </a:r>
            <a:r>
              <a:rPr lang="it-IT" b="1" i="1" u="sng" dirty="0">
                <a:solidFill>
                  <a:srgbClr val="FF0000"/>
                </a:solidFill>
              </a:rPr>
              <a:t> to the </a:t>
            </a:r>
            <a:r>
              <a:rPr lang="it-IT" b="1" i="1" u="sng" dirty="0" err="1">
                <a:solidFill>
                  <a:srgbClr val="FF0000"/>
                </a:solidFill>
              </a:rPr>
              <a:t>lower</a:t>
            </a:r>
            <a:r>
              <a:rPr lang="it-IT" b="1" i="1" u="sng" dirty="0">
                <a:solidFill>
                  <a:srgbClr val="FF0000"/>
                </a:solidFill>
              </a:rPr>
              <a:t> detector;</a:t>
            </a:r>
            <a:r>
              <a:rPr lang="it-IT" dirty="0"/>
              <a:t> and</a:t>
            </a:r>
          </a:p>
          <a:p>
            <a:r>
              <a:rPr lang="it-IT" dirty="0"/>
              <a:t>    The </a:t>
            </a:r>
            <a:r>
              <a:rPr lang="it-IT" dirty="0" err="1"/>
              <a:t>absolute</a:t>
            </a:r>
            <a:r>
              <a:rPr lang="it-IT" dirty="0"/>
              <a:t> time of the </a:t>
            </a:r>
            <a:r>
              <a:rPr lang="it-IT" dirty="0" err="1"/>
              <a:t>event</a:t>
            </a:r>
            <a:r>
              <a:rPr lang="it-IT" dirty="0"/>
              <a:t>.</a:t>
            </a:r>
          </a:p>
        </p:txBody>
      </p:sp>
      <p:sp>
        <p:nvSpPr>
          <p:cNvPr id="3" name="Rettangolo 2"/>
          <p:cNvSpPr/>
          <p:nvPr/>
        </p:nvSpPr>
        <p:spPr>
          <a:xfrm>
            <a:off x="0" y="3970516"/>
            <a:ext cx="9144000" cy="2031325"/>
          </a:xfrm>
          <a:prstGeom prst="rect">
            <a:avLst/>
          </a:prstGeom>
        </p:spPr>
        <p:txBody>
          <a:bodyPr wrap="square">
            <a:spAutoFit/>
          </a:bodyPr>
          <a:lstStyle/>
          <a:p>
            <a:r>
              <a:rPr lang="it-IT" dirty="0"/>
              <a:t>2) </a:t>
            </a:r>
            <a:r>
              <a:rPr lang="it-IT" dirty="0" err="1"/>
              <a:t>Burst</a:t>
            </a:r>
            <a:r>
              <a:rPr lang="it-IT" dirty="0"/>
              <a:t> Mode</a:t>
            </a:r>
          </a:p>
          <a:p>
            <a:endParaRPr lang="it-IT" dirty="0"/>
          </a:p>
          <a:p>
            <a:r>
              <a:rPr lang="it-IT" dirty="0"/>
              <a:t>In </a:t>
            </a:r>
            <a:r>
              <a:rPr lang="it-IT" dirty="0" err="1"/>
              <a:t>addition</a:t>
            </a:r>
            <a:r>
              <a:rPr lang="it-IT" dirty="0"/>
              <a:t> to the </a:t>
            </a:r>
            <a:r>
              <a:rPr lang="it-IT" dirty="0" err="1"/>
              <a:t>normal</a:t>
            </a:r>
            <a:r>
              <a:rPr lang="it-IT" dirty="0"/>
              <a:t> double-</a:t>
            </a:r>
            <a:r>
              <a:rPr lang="it-IT" dirty="0" err="1"/>
              <a:t>scatter</a:t>
            </a:r>
            <a:r>
              <a:rPr lang="it-IT" dirty="0"/>
              <a:t> </a:t>
            </a:r>
            <a:r>
              <a:rPr lang="it-IT" dirty="0" err="1"/>
              <a:t>telescope</a:t>
            </a:r>
            <a:r>
              <a:rPr lang="it-IT" dirty="0"/>
              <a:t> mode of </a:t>
            </a:r>
            <a:r>
              <a:rPr lang="it-IT" dirty="0" err="1"/>
              <a:t>operation</a:t>
            </a:r>
            <a:r>
              <a:rPr lang="it-IT" dirty="0"/>
              <a:t>, </a:t>
            </a:r>
            <a:r>
              <a:rPr lang="it-IT" dirty="0" err="1"/>
              <a:t>two</a:t>
            </a:r>
            <a:r>
              <a:rPr lang="it-IT" dirty="0"/>
              <a:t> of the </a:t>
            </a:r>
            <a:r>
              <a:rPr lang="it-IT" dirty="0" err="1"/>
              <a:t>NaI</a:t>
            </a:r>
            <a:r>
              <a:rPr lang="it-IT" dirty="0"/>
              <a:t> </a:t>
            </a:r>
            <a:r>
              <a:rPr lang="it-IT" dirty="0" err="1"/>
              <a:t>crystals</a:t>
            </a:r>
            <a:r>
              <a:rPr lang="it-IT" dirty="0"/>
              <a:t> in the </a:t>
            </a:r>
            <a:r>
              <a:rPr lang="it-IT" dirty="0" err="1"/>
              <a:t>lower</a:t>
            </a:r>
            <a:r>
              <a:rPr lang="it-IT" dirty="0"/>
              <a:t> D2 detector </a:t>
            </a:r>
            <a:r>
              <a:rPr lang="it-IT" dirty="0" err="1"/>
              <a:t>assembly</a:t>
            </a:r>
            <a:r>
              <a:rPr lang="it-IT" dirty="0"/>
              <a:t> of COMPTEL are </a:t>
            </a:r>
            <a:r>
              <a:rPr lang="it-IT" dirty="0" err="1"/>
              <a:t>also</a:t>
            </a:r>
            <a:r>
              <a:rPr lang="it-IT" dirty="0"/>
              <a:t> </a:t>
            </a:r>
            <a:r>
              <a:rPr lang="it-IT" dirty="0" err="1"/>
              <a:t>operated</a:t>
            </a:r>
            <a:r>
              <a:rPr lang="it-IT" dirty="0"/>
              <a:t> </a:t>
            </a:r>
            <a:r>
              <a:rPr lang="it-IT" dirty="0" err="1"/>
              <a:t>simultaneously</a:t>
            </a:r>
            <a:r>
              <a:rPr lang="it-IT" dirty="0"/>
              <a:t> </a:t>
            </a:r>
            <a:r>
              <a:rPr lang="it-IT" dirty="0" err="1"/>
              <a:t>as</a:t>
            </a:r>
            <a:r>
              <a:rPr lang="it-IT" dirty="0"/>
              <a:t> </a:t>
            </a:r>
            <a:r>
              <a:rPr lang="it-IT" dirty="0" err="1"/>
              <a:t>burst</a:t>
            </a:r>
            <a:r>
              <a:rPr lang="it-IT" dirty="0"/>
              <a:t> detectors. </a:t>
            </a:r>
            <a:r>
              <a:rPr lang="it-IT" dirty="0" err="1"/>
              <a:t>One</a:t>
            </a:r>
            <a:r>
              <a:rPr lang="it-IT" dirty="0"/>
              <a:t> of the </a:t>
            </a:r>
            <a:r>
              <a:rPr lang="it-IT" dirty="0" err="1"/>
              <a:t>burst</a:t>
            </a:r>
            <a:r>
              <a:rPr lang="it-IT" dirty="0"/>
              <a:t> </a:t>
            </a:r>
            <a:r>
              <a:rPr lang="it-IT" dirty="0" err="1"/>
              <a:t>modules</a:t>
            </a:r>
            <a:r>
              <a:rPr lang="it-IT" dirty="0"/>
              <a:t> </a:t>
            </a:r>
            <a:r>
              <a:rPr lang="it-IT" dirty="0" err="1"/>
              <a:t>provides</a:t>
            </a:r>
            <a:r>
              <a:rPr lang="it-IT" dirty="0"/>
              <a:t> </a:t>
            </a:r>
            <a:r>
              <a:rPr lang="it-IT" dirty="0" err="1"/>
              <a:t>energy</a:t>
            </a:r>
            <a:r>
              <a:rPr lang="it-IT" dirty="0"/>
              <a:t> </a:t>
            </a:r>
            <a:r>
              <a:rPr lang="it-IT" dirty="0" err="1"/>
              <a:t>coverage</a:t>
            </a:r>
            <a:r>
              <a:rPr lang="it-IT" dirty="0"/>
              <a:t> over a </a:t>
            </a:r>
            <a:r>
              <a:rPr lang="it-IT" dirty="0" err="1"/>
              <a:t>low</a:t>
            </a:r>
            <a:r>
              <a:rPr lang="it-IT" dirty="0"/>
              <a:t> </a:t>
            </a:r>
            <a:r>
              <a:rPr lang="it-IT" dirty="0" err="1"/>
              <a:t>range</a:t>
            </a:r>
            <a:r>
              <a:rPr lang="it-IT" dirty="0"/>
              <a:t> (~100 </a:t>
            </a:r>
            <a:r>
              <a:rPr lang="it-IT" dirty="0" err="1"/>
              <a:t>keV</a:t>
            </a:r>
            <a:r>
              <a:rPr lang="it-IT" dirty="0"/>
              <a:t> to ~1 </a:t>
            </a:r>
            <a:r>
              <a:rPr lang="it-IT" dirty="0" err="1"/>
              <a:t>MeV</a:t>
            </a:r>
            <a:r>
              <a:rPr lang="it-IT" dirty="0"/>
              <a:t>), and the </a:t>
            </a:r>
            <a:r>
              <a:rPr lang="it-IT" dirty="0" err="1"/>
              <a:t>other</a:t>
            </a:r>
            <a:r>
              <a:rPr lang="it-IT" dirty="0"/>
              <a:t> over a high </a:t>
            </a:r>
            <a:r>
              <a:rPr lang="it-IT" dirty="0" err="1"/>
              <a:t>range</a:t>
            </a:r>
            <a:r>
              <a:rPr lang="it-IT" dirty="0"/>
              <a:t> (~1 </a:t>
            </a:r>
            <a:r>
              <a:rPr lang="it-IT" dirty="0" err="1"/>
              <a:t>MeV</a:t>
            </a:r>
            <a:r>
              <a:rPr lang="it-IT" dirty="0"/>
              <a:t> to ~10 </a:t>
            </a:r>
            <a:r>
              <a:rPr lang="it-IT" dirty="0" err="1"/>
              <a:t>MeV</a:t>
            </a:r>
            <a:r>
              <a:rPr lang="it-IT" dirty="0"/>
              <a:t>). The </a:t>
            </a:r>
            <a:r>
              <a:rPr lang="it-IT" dirty="0" err="1"/>
              <a:t>burst</a:t>
            </a:r>
            <a:r>
              <a:rPr lang="it-IT" dirty="0"/>
              <a:t> detectors are sensitive to </a:t>
            </a:r>
            <a:r>
              <a:rPr lang="it-IT" dirty="0" err="1"/>
              <a:t>incident</a:t>
            </a:r>
            <a:r>
              <a:rPr lang="it-IT" dirty="0"/>
              <a:t> </a:t>
            </a:r>
            <a:r>
              <a:rPr lang="it-IT" dirty="0" err="1"/>
              <a:t>radiation</a:t>
            </a:r>
            <a:r>
              <a:rPr lang="it-IT" dirty="0"/>
              <a:t> over 4 </a:t>
            </a:r>
            <a:r>
              <a:rPr lang="it-IT"/>
              <a:t>steradians</a:t>
            </a:r>
            <a:endParaRPr lang="it-IT" dirty="0"/>
          </a:p>
        </p:txBody>
      </p:sp>
    </p:spTree>
    <p:extLst>
      <p:ext uri="{BB962C8B-B14F-4D97-AF65-F5344CB8AC3E}">
        <p14:creationId xmlns:p14="http://schemas.microsoft.com/office/powerpoint/2010/main" val="227356581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45214"/>
            <a:ext cx="9144000" cy="4801315"/>
          </a:xfrm>
          <a:prstGeom prst="rect">
            <a:avLst/>
          </a:prstGeom>
        </p:spPr>
        <p:txBody>
          <a:bodyPr wrap="square">
            <a:spAutoFit/>
          </a:bodyPr>
          <a:lstStyle/>
          <a:p>
            <a:r>
              <a:rPr lang="it-IT"/>
              <a:t>3) Solar Modes</a:t>
            </a:r>
          </a:p>
          <a:p>
            <a:endParaRPr lang="it-IT"/>
          </a:p>
          <a:p>
            <a:r>
              <a:rPr lang="it-IT"/>
              <a:t>i. </a:t>
            </a:r>
            <a:r>
              <a:rPr lang="it-IT" b="1" i="1" u="sng"/>
              <a:t>Solar Gamma-Rays</a:t>
            </a:r>
          </a:p>
          <a:p>
            <a:r>
              <a:rPr lang="it-IT"/>
              <a:t>    In the event of a solar flare, COMPTEL can observe solar gamma rays in both the double-scatter telescope mode, provided the Sun is within the field of view of the instrument, and in the burst mode. Telescope observations of solar gamma rays have the advantage of a known source position.</a:t>
            </a:r>
          </a:p>
          <a:p>
            <a:r>
              <a:rPr lang="it-IT"/>
              <a:t>ii. </a:t>
            </a:r>
            <a:r>
              <a:rPr lang="it-IT" b="1" i="1" u="sng"/>
              <a:t>Solar Neutrons </a:t>
            </a:r>
            <a:r>
              <a:rPr lang="it-IT"/>
              <a:t>In addition to observing gamma rays</a:t>
            </a:r>
          </a:p>
          <a:p>
            <a:r>
              <a:rPr lang="it-IT"/>
              <a:t> from a solar flare, COMPTEL is also capable of detecting</a:t>
            </a:r>
          </a:p>
          <a:p>
            <a:r>
              <a:rPr lang="it-IT"/>
              <a:t> solar neutrons. Neutron interactions</a:t>
            </a:r>
          </a:p>
          <a:p>
            <a:pPr algn="just"/>
            <a:r>
              <a:rPr lang="it-IT"/>
              <a:t> within the instrument occur when an</a:t>
            </a:r>
          </a:p>
          <a:p>
            <a:pPr algn="just"/>
            <a:r>
              <a:rPr lang="it-IT"/>
              <a:t> incident solar neutron elastically scatters</a:t>
            </a:r>
          </a:p>
          <a:p>
            <a:pPr algn="just"/>
            <a:r>
              <a:rPr lang="it-IT"/>
              <a:t> off a hydrogen nucleus in the liquid </a:t>
            </a:r>
          </a:p>
          <a:p>
            <a:pPr algn="just"/>
            <a:r>
              <a:rPr lang="it-IT"/>
              <a:t>scintillator of an upper D1 module. </a:t>
            </a:r>
          </a:p>
          <a:p>
            <a:pPr algn="just"/>
            <a:r>
              <a:rPr lang="it-IT"/>
              <a:t>The scattered neutron may then</a:t>
            </a:r>
          </a:p>
          <a:p>
            <a:pPr algn="just"/>
            <a:r>
              <a:rPr lang="it-IT"/>
              <a:t> interact and deposit all or a portion of</a:t>
            </a:r>
          </a:p>
          <a:p>
            <a:pPr algn="just"/>
            <a:r>
              <a:rPr lang="it-IT"/>
              <a:t> its energy in one of the lower D2 modules</a:t>
            </a:r>
          </a:p>
        </p:txBody>
      </p:sp>
      <p:pic>
        <p:nvPicPr>
          <p:cNvPr id="3" name="Immagine 2"/>
          <p:cNvPicPr>
            <a:picLocks noChangeAspect="1"/>
          </p:cNvPicPr>
          <p:nvPr/>
        </p:nvPicPr>
        <p:blipFill>
          <a:blip r:embed="rId2"/>
          <a:stretch>
            <a:fillRect/>
          </a:stretch>
        </p:blipFill>
        <p:spPr>
          <a:xfrm>
            <a:off x="4261708" y="2853069"/>
            <a:ext cx="4767992" cy="3631319"/>
          </a:xfrm>
          <a:prstGeom prst="rect">
            <a:avLst/>
          </a:prstGeom>
        </p:spPr>
      </p:pic>
    </p:spTree>
    <p:extLst>
      <p:ext uri="{BB962C8B-B14F-4D97-AF65-F5344CB8AC3E}">
        <p14:creationId xmlns:p14="http://schemas.microsoft.com/office/powerpoint/2010/main" val="305465346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838200" y="0"/>
            <a:ext cx="7454900" cy="4102100"/>
          </a:xfrm>
          <a:prstGeom prst="rect">
            <a:avLst/>
          </a:prstGeom>
        </p:spPr>
      </p:pic>
      <p:sp>
        <p:nvSpPr>
          <p:cNvPr id="3" name="Rettangolo 2"/>
          <p:cNvSpPr/>
          <p:nvPr/>
        </p:nvSpPr>
        <p:spPr>
          <a:xfrm>
            <a:off x="0" y="4215010"/>
            <a:ext cx="9143999" cy="2031325"/>
          </a:xfrm>
          <a:prstGeom prst="rect">
            <a:avLst/>
          </a:prstGeom>
        </p:spPr>
        <p:txBody>
          <a:bodyPr wrap="square">
            <a:spAutoFit/>
          </a:bodyPr>
          <a:lstStyle/>
          <a:p>
            <a:r>
              <a:rPr lang="it-IT"/>
              <a:t>63 gamma-ray sources detected by the Imaging Compton Telecope (COMPTEL) </a:t>
            </a:r>
            <a:r>
              <a:rPr lang="it-IT" b="1" i="1" u="sng"/>
              <a:t>Two unique sources that appear in the COMPTEL energy range are isotopes of titanium (Ti-44) and aluminum (Al-26), which are both produced in supernova explosions. Ti-44 has a half-life of 60 years; Al-26 has a half-life of 700,000 years. </a:t>
            </a:r>
            <a:r>
              <a:rPr lang="it-IT"/>
              <a:t>The detection of decaying titanium, therefore, can lead to the discovery of young </a:t>
            </a:r>
            <a:r>
              <a:rPr lang="it-IT" b="1" i="1" u="sng"/>
              <a:t>supernova remnants. </a:t>
            </a:r>
            <a:r>
              <a:rPr lang="it-IT"/>
              <a:t>Other objects in COMPTEL's range </a:t>
            </a:r>
            <a:r>
              <a:rPr lang="it-IT" b="1" i="1" u="sng"/>
              <a:t>include pulsars and active galactic nuclei (AGN), </a:t>
            </a:r>
            <a:r>
              <a:rPr lang="it-IT"/>
              <a:t>which are thought to host massive black holes of one million to one billion times the mass of the Sun.</a:t>
            </a:r>
          </a:p>
        </p:txBody>
      </p:sp>
    </p:spTree>
    <p:extLst>
      <p:ext uri="{BB962C8B-B14F-4D97-AF65-F5344CB8AC3E}">
        <p14:creationId xmlns:p14="http://schemas.microsoft.com/office/powerpoint/2010/main" val="79663288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457200" y="274637"/>
            <a:ext cx="8229600" cy="1343011"/>
          </a:xfrm>
        </p:spPr>
        <p:txBody>
          <a:bodyPr>
            <a:normAutofit fontScale="90000"/>
          </a:bodyPr>
          <a:lstStyle/>
          <a:p>
            <a:r>
              <a:rPr lang="en-US" sz="4000" dirty="0"/>
              <a:t>CGRO-BATSE (1991-2000)</a:t>
            </a:r>
            <a:br>
              <a:rPr lang="en-US" sz="4000" dirty="0"/>
            </a:br>
            <a:r>
              <a:rPr lang="en-US" sz="4000" dirty="0"/>
              <a:t> </a:t>
            </a:r>
            <a:r>
              <a:rPr lang="it-IT" sz="2800" dirty="0"/>
              <a:t>(Compton Gamma </a:t>
            </a:r>
            <a:r>
              <a:rPr lang="it-IT" sz="2800" dirty="0" err="1"/>
              <a:t>Ray</a:t>
            </a:r>
            <a:r>
              <a:rPr lang="it-IT" sz="2800" dirty="0"/>
              <a:t> </a:t>
            </a:r>
            <a:r>
              <a:rPr lang="it-IT" sz="2800" dirty="0" err="1"/>
              <a:t>Observatory</a:t>
            </a:r>
            <a:r>
              <a:rPr lang="it-IT" sz="2800" dirty="0" smtClean="0"/>
              <a:t>)</a:t>
            </a:r>
            <a:br>
              <a:rPr lang="it-IT" sz="2800" dirty="0" smtClean="0"/>
            </a:br>
            <a:r>
              <a:rPr lang="en-US" sz="2400" dirty="0"/>
              <a:t>30 </a:t>
            </a:r>
            <a:r>
              <a:rPr lang="en-US" sz="2400" dirty="0" err="1"/>
              <a:t>keV</a:t>
            </a:r>
            <a:r>
              <a:rPr lang="en-US" sz="2400" dirty="0"/>
              <a:t> to 30 </a:t>
            </a:r>
            <a:r>
              <a:rPr lang="en-US" sz="2400" dirty="0" err="1"/>
              <a:t>GeV</a:t>
            </a:r>
            <a:endParaRPr lang="en-US" sz="2800" dirty="0"/>
          </a:p>
        </p:txBody>
      </p:sp>
      <p:pic>
        <p:nvPicPr>
          <p:cNvPr id="2099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38400"/>
            <a:ext cx="4395788" cy="2636838"/>
          </a:xfrm>
          <a:prstGeom prst="rect">
            <a:avLst/>
          </a:prstGeom>
          <a:noFill/>
          <a:extLst>
            <a:ext uri="{909E8E84-426E-40dd-AFC4-6F175D3DCCD1}">
              <a14:hiddenFill xmlns:a14="http://schemas.microsoft.com/office/drawing/2010/main">
                <a:solidFill>
                  <a:srgbClr val="FFFFFF"/>
                </a:solidFill>
              </a14:hiddenFill>
            </a:ext>
          </a:extLst>
        </p:spPr>
      </p:pic>
      <p:pic>
        <p:nvPicPr>
          <p:cNvPr id="2099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133600"/>
            <a:ext cx="4648200" cy="3470275"/>
          </a:xfrm>
          <a:prstGeom prst="rect">
            <a:avLst/>
          </a:prstGeom>
          <a:noFill/>
          <a:extLst>
            <a:ext uri="{909E8E84-426E-40dd-AFC4-6F175D3DCCD1}">
              <a14:hiddenFill xmlns:a14="http://schemas.microsoft.com/office/drawing/2010/main">
                <a:solidFill>
                  <a:srgbClr val="FFFFFF"/>
                </a:solidFill>
              </a14:hiddenFill>
            </a:ext>
          </a:extLst>
        </p:spPr>
      </p:pic>
      <p:sp>
        <p:nvSpPr>
          <p:cNvPr id="209925" name="Text Box 5"/>
          <p:cNvSpPr txBox="1">
            <a:spLocks noChangeArrowheads="1"/>
          </p:cNvSpPr>
          <p:nvPr/>
        </p:nvSpPr>
        <p:spPr bwMode="auto">
          <a:xfrm>
            <a:off x="4191000" y="5842000"/>
            <a:ext cx="3843338" cy="4064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a:solidFill>
                  <a:schemeClr val="tx2"/>
                </a:solidFill>
                <a:latin typeface="Tahoma" charset="0"/>
              </a:rPr>
              <a:t>CGRO/BATSE  (25 KeV÷10 MeV)</a:t>
            </a:r>
          </a:p>
        </p:txBody>
      </p:sp>
      <p:sp>
        <p:nvSpPr>
          <p:cNvPr id="209926" name="Line 6"/>
          <p:cNvSpPr>
            <a:spLocks noChangeShapeType="1"/>
          </p:cNvSpPr>
          <p:nvPr/>
        </p:nvSpPr>
        <p:spPr bwMode="auto">
          <a:xfrm flipV="1">
            <a:off x="5410200" y="4267200"/>
            <a:ext cx="609600" cy="1524000"/>
          </a:xfrm>
          <a:prstGeom prst="line">
            <a:avLst/>
          </a:prstGeom>
          <a:noFill/>
          <a:ln w="9525">
            <a:solidFill>
              <a:schemeClr val="tx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it-IT"/>
          </a:p>
        </p:txBody>
      </p:sp>
    </p:spTree>
    <p:extLst>
      <p:ext uri="{BB962C8B-B14F-4D97-AF65-F5344CB8AC3E}">
        <p14:creationId xmlns:p14="http://schemas.microsoft.com/office/powerpoint/2010/main" val="125386212"/>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23900"/>
            <a:ext cx="9144000" cy="4524316"/>
          </a:xfrm>
          <a:prstGeom prst="rect">
            <a:avLst/>
          </a:prstGeom>
        </p:spPr>
        <p:txBody>
          <a:bodyPr wrap="square">
            <a:spAutoFit/>
          </a:bodyPr>
          <a:lstStyle/>
          <a:p>
            <a:r>
              <a:rPr lang="it-IT"/>
              <a:t> The BATSE experiment on CGRO studied some </a:t>
            </a:r>
            <a:r>
              <a:rPr lang="it-IT">
                <a:solidFill>
                  <a:srgbClr val="3366FF"/>
                </a:solidFill>
              </a:rPr>
              <a:t>of the most energetic objects in the Universe, </a:t>
            </a:r>
            <a:r>
              <a:rPr lang="it-IT"/>
              <a:t>including gamma-ray bursts. </a:t>
            </a:r>
            <a:r>
              <a:rPr lang="it-IT">
                <a:solidFill>
                  <a:srgbClr val="FF0000"/>
                </a:solidFill>
              </a:rPr>
              <a:t>These mysterious bursts are seen to occur at random in the sky about once per day.</a:t>
            </a:r>
            <a:r>
              <a:rPr lang="it-IT"/>
              <a:t> As a result of BATSE observations, most scientists now believe that these bursts originate from the most distant parts of the observable Universe. Prior to BATSE, prevailing theories assumed that the bursts were from objects within our galaxy, the Milky Way. BATSE is providing the most comprehensive and sensitive observations of gamma-ray bursts since their accidental discovery by nuclear bomb detection satellites over 25 years ago.</a:t>
            </a:r>
          </a:p>
          <a:p>
            <a:endParaRPr lang="it-IT"/>
          </a:p>
          <a:p>
            <a:r>
              <a:rPr lang="it-IT">
                <a:solidFill>
                  <a:srgbClr val="FF0000"/>
                </a:solidFill>
              </a:rPr>
              <a:t>Other discoveries that BATSE has made since launch involve black hole, neutron star systems, and pulsars within the Galaxy. These extremely dense remnants of stellar explosions are associated with physical processes and conditions that cannot be observed on Earth. </a:t>
            </a:r>
            <a:r>
              <a:rPr lang="it-IT"/>
              <a:t>These objects produce highly variable radiation mostly in the x-ray and gamma-ray wavelengths. BATSE's sensitive, all-sky, continuous monitoring capability is unprecedented in astronomy and is extremely valuable for the study of these objects. New objects have been discovered and new features of previously known objects have been found. Closer to home, powerful gamma-ray flashes high above thunderstorms have been discovered with BATSE. </a:t>
            </a:r>
          </a:p>
        </p:txBody>
      </p:sp>
    </p:spTree>
    <p:extLst>
      <p:ext uri="{BB962C8B-B14F-4D97-AF65-F5344CB8AC3E}">
        <p14:creationId xmlns:p14="http://schemas.microsoft.com/office/powerpoint/2010/main" val="191114407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9700" y="203200"/>
            <a:ext cx="8864600" cy="6438900"/>
          </a:xfrm>
          <a:prstGeom prst="rect">
            <a:avLst/>
          </a:prstGeom>
        </p:spPr>
      </p:pic>
    </p:spTree>
    <p:extLst>
      <p:ext uri="{BB962C8B-B14F-4D97-AF65-F5344CB8AC3E}">
        <p14:creationId xmlns:p14="http://schemas.microsoft.com/office/powerpoint/2010/main" val="86842967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44600" y="342900"/>
            <a:ext cx="6642100" cy="6159500"/>
          </a:xfrm>
          <a:prstGeom prst="rect">
            <a:avLst/>
          </a:prstGeom>
        </p:spPr>
      </p:pic>
    </p:spTree>
    <p:extLst>
      <p:ext uri="{BB962C8B-B14F-4D97-AF65-F5344CB8AC3E}">
        <p14:creationId xmlns:p14="http://schemas.microsoft.com/office/powerpoint/2010/main" val="1170992666"/>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55103" y="51584"/>
            <a:ext cx="6990638" cy="461665"/>
          </a:xfrm>
          <a:prstGeom prst="rect">
            <a:avLst/>
          </a:prstGeom>
        </p:spPr>
        <p:txBody>
          <a:bodyPr wrap="square">
            <a:spAutoFit/>
          </a:bodyPr>
          <a:lstStyle/>
          <a:p>
            <a:pPr algn="ctr"/>
            <a:r>
              <a:rPr lang="it-IT" sz="2400" b="1"/>
              <a:t>The Burst And Transient Source Experiment (BATSE)</a:t>
            </a:r>
          </a:p>
        </p:txBody>
      </p:sp>
      <p:pic>
        <p:nvPicPr>
          <p:cNvPr id="3" name="Immagine 2"/>
          <p:cNvPicPr>
            <a:picLocks noChangeAspect="1"/>
          </p:cNvPicPr>
          <p:nvPr/>
        </p:nvPicPr>
        <p:blipFill>
          <a:blip r:embed="rId2"/>
          <a:stretch>
            <a:fillRect/>
          </a:stretch>
        </p:blipFill>
        <p:spPr>
          <a:xfrm>
            <a:off x="764833" y="513249"/>
            <a:ext cx="7442425" cy="5348845"/>
          </a:xfrm>
          <a:prstGeom prst="rect">
            <a:avLst/>
          </a:prstGeom>
        </p:spPr>
      </p:pic>
      <p:sp>
        <p:nvSpPr>
          <p:cNvPr id="4" name="Rettangolo 3"/>
          <p:cNvSpPr/>
          <p:nvPr/>
        </p:nvSpPr>
        <p:spPr>
          <a:xfrm>
            <a:off x="0" y="5860836"/>
            <a:ext cx="9144000" cy="646331"/>
          </a:xfrm>
          <a:prstGeom prst="rect">
            <a:avLst/>
          </a:prstGeom>
        </p:spPr>
        <p:txBody>
          <a:bodyPr wrap="square">
            <a:spAutoFit/>
          </a:bodyPr>
          <a:lstStyle/>
          <a:p>
            <a:r>
              <a:rPr lang="it-IT"/>
              <a:t>The Burst and Transient Spectrometer Experiment: an all sky monitor sensitive from about 20-600 keV. </a:t>
            </a:r>
          </a:p>
        </p:txBody>
      </p:sp>
    </p:spTree>
    <p:extLst>
      <p:ext uri="{BB962C8B-B14F-4D97-AF65-F5344CB8AC3E}">
        <p14:creationId xmlns:p14="http://schemas.microsoft.com/office/powerpoint/2010/main" val="578711895"/>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1161" y="72878"/>
            <a:ext cx="4008024" cy="3647148"/>
          </a:xfrm>
          <a:prstGeom prst="rect">
            <a:avLst/>
          </a:prstGeom>
        </p:spPr>
      </p:pic>
      <p:pic>
        <p:nvPicPr>
          <p:cNvPr id="3" name="Immagine 2"/>
          <p:cNvPicPr>
            <a:picLocks noChangeAspect="1"/>
          </p:cNvPicPr>
          <p:nvPr/>
        </p:nvPicPr>
        <p:blipFill>
          <a:blip r:embed="rId3"/>
          <a:stretch>
            <a:fillRect/>
          </a:stretch>
        </p:blipFill>
        <p:spPr>
          <a:xfrm>
            <a:off x="4964894" y="175501"/>
            <a:ext cx="4054021" cy="5168876"/>
          </a:xfrm>
          <a:prstGeom prst="rect">
            <a:avLst/>
          </a:prstGeom>
        </p:spPr>
      </p:pic>
      <p:pic>
        <p:nvPicPr>
          <p:cNvPr id="4" name="Immagine 3"/>
          <p:cNvPicPr>
            <a:picLocks noChangeAspect="1"/>
          </p:cNvPicPr>
          <p:nvPr/>
        </p:nvPicPr>
        <p:blipFill>
          <a:blip r:embed="rId4"/>
          <a:stretch>
            <a:fillRect/>
          </a:stretch>
        </p:blipFill>
        <p:spPr>
          <a:xfrm>
            <a:off x="377693" y="3822649"/>
            <a:ext cx="4471738" cy="2981159"/>
          </a:xfrm>
          <a:prstGeom prst="rect">
            <a:avLst/>
          </a:prstGeom>
        </p:spPr>
      </p:pic>
      <p:sp>
        <p:nvSpPr>
          <p:cNvPr id="5" name="CasellaDiTesto 4"/>
          <p:cNvSpPr txBox="1"/>
          <p:nvPr/>
        </p:nvSpPr>
        <p:spPr>
          <a:xfrm>
            <a:off x="5473700" y="5791200"/>
            <a:ext cx="2772063" cy="369332"/>
          </a:xfrm>
          <a:prstGeom prst="rect">
            <a:avLst/>
          </a:prstGeom>
          <a:noFill/>
        </p:spPr>
        <p:txBody>
          <a:bodyPr wrap="none" rtlCol="0">
            <a:spAutoFit/>
          </a:bodyPr>
          <a:lstStyle/>
          <a:p>
            <a:r>
              <a:rPr lang="it-IT"/>
              <a:t> moduli disposti a ottaedro</a:t>
            </a:r>
          </a:p>
        </p:txBody>
      </p:sp>
      <p:sp>
        <p:nvSpPr>
          <p:cNvPr id="6" name="CasellaDiTesto 5"/>
          <p:cNvSpPr txBox="1"/>
          <p:nvPr/>
        </p:nvSpPr>
        <p:spPr>
          <a:xfrm>
            <a:off x="2880854" y="1177206"/>
            <a:ext cx="557289" cy="369332"/>
          </a:xfrm>
          <a:prstGeom prst="rect">
            <a:avLst/>
          </a:prstGeom>
          <a:noFill/>
        </p:spPr>
        <p:txBody>
          <a:bodyPr wrap="none" rtlCol="0">
            <a:spAutoFit/>
          </a:bodyPr>
          <a:lstStyle/>
          <a:p>
            <a:r>
              <a:rPr lang="it-IT"/>
              <a:t>LAD</a:t>
            </a:r>
          </a:p>
        </p:txBody>
      </p:sp>
      <p:sp>
        <p:nvSpPr>
          <p:cNvPr id="7" name="CasellaDiTesto 6"/>
          <p:cNvSpPr txBox="1"/>
          <p:nvPr/>
        </p:nvSpPr>
        <p:spPr>
          <a:xfrm>
            <a:off x="2880854" y="3097911"/>
            <a:ext cx="432743" cy="369332"/>
          </a:xfrm>
          <a:prstGeom prst="rect">
            <a:avLst/>
          </a:prstGeom>
          <a:noFill/>
        </p:spPr>
        <p:txBody>
          <a:bodyPr wrap="none" rtlCol="0">
            <a:spAutoFit/>
          </a:bodyPr>
          <a:lstStyle/>
          <a:p>
            <a:r>
              <a:rPr lang="it-IT"/>
              <a:t>SD</a:t>
            </a:r>
          </a:p>
        </p:txBody>
      </p:sp>
    </p:spTree>
    <p:extLst>
      <p:ext uri="{BB962C8B-B14F-4D97-AF65-F5344CB8AC3E}">
        <p14:creationId xmlns:p14="http://schemas.microsoft.com/office/powerpoint/2010/main" val="4084212165"/>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8710" y="626533"/>
            <a:ext cx="8886580" cy="5604934"/>
          </a:xfrm>
          <a:prstGeom prst="rect">
            <a:avLst/>
          </a:prstGeom>
        </p:spPr>
      </p:pic>
    </p:spTree>
    <p:extLst>
      <p:ext uri="{BB962C8B-B14F-4D97-AF65-F5344CB8AC3E}">
        <p14:creationId xmlns:p14="http://schemas.microsoft.com/office/powerpoint/2010/main" val="3586213711"/>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68300"/>
            <a:ext cx="9144000" cy="4902297"/>
          </a:xfrm>
          <a:prstGeom prst="rect">
            <a:avLst/>
          </a:prstGeom>
        </p:spPr>
      </p:pic>
      <p:sp>
        <p:nvSpPr>
          <p:cNvPr id="3" name="Rettangolo 2"/>
          <p:cNvSpPr/>
          <p:nvPr/>
        </p:nvSpPr>
        <p:spPr>
          <a:xfrm>
            <a:off x="0" y="5524838"/>
            <a:ext cx="9144000" cy="923330"/>
          </a:xfrm>
          <a:prstGeom prst="rect">
            <a:avLst/>
          </a:prstGeom>
        </p:spPr>
        <p:txBody>
          <a:bodyPr wrap="square">
            <a:spAutoFit/>
          </a:bodyPr>
          <a:lstStyle/>
          <a:p>
            <a:r>
              <a:rPr lang="it-IT"/>
              <a:t>The primary objective of BATSE is the detection, location and study of gamma-ray bursts. With its large detecting elements and versatile data system, BATSE is providing the most sensitive and comprehensive set of observations of gamma-ray bursts yet obtained. </a:t>
            </a:r>
          </a:p>
        </p:txBody>
      </p:sp>
    </p:spTree>
    <p:extLst>
      <p:ext uri="{BB962C8B-B14F-4D97-AF65-F5344CB8AC3E}">
        <p14:creationId xmlns:p14="http://schemas.microsoft.com/office/powerpoint/2010/main" val="104001779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 y="1798596"/>
            <a:ext cx="9144000" cy="1477328"/>
          </a:xfrm>
          <a:prstGeom prst="rect">
            <a:avLst/>
          </a:prstGeom>
        </p:spPr>
        <p:txBody>
          <a:bodyPr wrap="square">
            <a:spAutoFit/>
          </a:bodyPr>
          <a:lstStyle/>
          <a:p>
            <a:pPr algn="just"/>
            <a:r>
              <a:rPr lang="it-IT" dirty="0" err="1" smtClean="0"/>
              <a:t>Each</a:t>
            </a:r>
            <a:r>
              <a:rPr lang="it-IT" dirty="0" smtClean="0"/>
              <a:t> </a:t>
            </a:r>
            <a:r>
              <a:rPr lang="it-IT" dirty="0"/>
              <a:t>detector </a:t>
            </a:r>
            <a:r>
              <a:rPr lang="it-IT" dirty="0" err="1"/>
              <a:t>module</a:t>
            </a:r>
            <a:r>
              <a:rPr lang="it-IT" dirty="0"/>
              <a:t> </a:t>
            </a:r>
            <a:r>
              <a:rPr lang="it-IT" b="1" i="1" u="sng" dirty="0" err="1">
                <a:solidFill>
                  <a:srgbClr val="FF0000"/>
                </a:solidFill>
              </a:rPr>
              <a:t>contains</a:t>
            </a:r>
            <a:r>
              <a:rPr lang="it-IT" b="1" i="1" u="sng" dirty="0">
                <a:solidFill>
                  <a:srgbClr val="FF0000"/>
                </a:solidFill>
              </a:rPr>
              <a:t> </a:t>
            </a:r>
            <a:r>
              <a:rPr lang="it-IT" b="1" i="1" u="sng" dirty="0" err="1">
                <a:solidFill>
                  <a:srgbClr val="FF0000"/>
                </a:solidFill>
              </a:rPr>
              <a:t>two</a:t>
            </a:r>
            <a:r>
              <a:rPr lang="it-IT" b="1" i="1" u="sng" dirty="0">
                <a:solidFill>
                  <a:srgbClr val="FF0000"/>
                </a:solidFill>
              </a:rPr>
              <a:t> </a:t>
            </a:r>
            <a:r>
              <a:rPr lang="it-IT" b="1" i="1" u="sng" dirty="0" err="1">
                <a:solidFill>
                  <a:srgbClr val="FF0000"/>
                </a:solidFill>
              </a:rPr>
              <a:t>NaI</a:t>
            </a:r>
            <a:r>
              <a:rPr lang="it-IT" b="1" i="1" u="sng" dirty="0">
                <a:solidFill>
                  <a:srgbClr val="FF0000"/>
                </a:solidFill>
              </a:rPr>
              <a:t>(</a:t>
            </a:r>
            <a:r>
              <a:rPr lang="it-IT" b="1" i="1" u="sng" dirty="0" err="1">
                <a:solidFill>
                  <a:srgbClr val="FF0000"/>
                </a:solidFill>
              </a:rPr>
              <a:t>Tl</a:t>
            </a:r>
            <a:r>
              <a:rPr lang="it-IT" b="1" i="1" u="sng" dirty="0">
                <a:solidFill>
                  <a:srgbClr val="FF0000"/>
                </a:solidFill>
              </a:rPr>
              <a:t>) </a:t>
            </a:r>
            <a:r>
              <a:rPr lang="it-IT" b="1" i="1" u="sng" dirty="0" err="1">
                <a:solidFill>
                  <a:srgbClr val="FF0000"/>
                </a:solidFill>
              </a:rPr>
              <a:t>scintillation</a:t>
            </a:r>
            <a:r>
              <a:rPr lang="it-IT" b="1" i="1" u="sng" dirty="0">
                <a:solidFill>
                  <a:srgbClr val="FF0000"/>
                </a:solidFill>
              </a:rPr>
              <a:t> detectors</a:t>
            </a:r>
            <a:r>
              <a:rPr lang="it-IT" b="1" i="1" u="sng" dirty="0"/>
              <a:t>: a Large Area Detector (LAD) </a:t>
            </a:r>
            <a:r>
              <a:rPr lang="it-IT" b="1" i="1" u="sng" dirty="0" smtClean="0"/>
              <a:t>for </a:t>
            </a:r>
            <a:r>
              <a:rPr lang="it-IT" b="1" i="1" u="sng" dirty="0" err="1"/>
              <a:t>sensitivity</a:t>
            </a:r>
            <a:r>
              <a:rPr lang="it-IT" b="1" i="1" u="sng" dirty="0"/>
              <a:t> and </a:t>
            </a:r>
            <a:r>
              <a:rPr lang="it-IT" b="1" i="1" u="sng" dirty="0" err="1"/>
              <a:t>directional</a:t>
            </a:r>
            <a:r>
              <a:rPr lang="it-IT" b="1" i="1" u="sng" dirty="0"/>
              <a:t> </a:t>
            </a:r>
            <a:r>
              <a:rPr lang="it-IT" b="1" i="1" u="sng" dirty="0" err="1"/>
              <a:t>response</a:t>
            </a:r>
            <a:r>
              <a:rPr lang="it-IT" b="1" i="1" u="sng" dirty="0"/>
              <a:t>, and a </a:t>
            </a:r>
            <a:r>
              <a:rPr lang="it-IT" b="1" i="1" u="sng" dirty="0" err="1"/>
              <a:t>Spectroscopy</a:t>
            </a:r>
            <a:r>
              <a:rPr lang="it-IT" b="1" i="1" u="sng" dirty="0"/>
              <a:t> Detector (SD) </a:t>
            </a:r>
            <a:r>
              <a:rPr lang="it-IT" dirty="0" err="1"/>
              <a:t>optimized</a:t>
            </a:r>
            <a:r>
              <a:rPr lang="it-IT" dirty="0"/>
              <a:t> for </a:t>
            </a:r>
            <a:r>
              <a:rPr lang="it-IT" dirty="0" err="1"/>
              <a:t>energy</a:t>
            </a:r>
            <a:r>
              <a:rPr lang="it-IT" dirty="0"/>
              <a:t> </a:t>
            </a:r>
            <a:r>
              <a:rPr lang="it-IT" dirty="0" err="1"/>
              <a:t>coverage</a:t>
            </a:r>
            <a:r>
              <a:rPr lang="it-IT" dirty="0"/>
              <a:t> and </a:t>
            </a:r>
            <a:r>
              <a:rPr lang="it-IT" dirty="0" err="1"/>
              <a:t>energy</a:t>
            </a:r>
            <a:r>
              <a:rPr lang="it-IT" dirty="0"/>
              <a:t> </a:t>
            </a:r>
            <a:r>
              <a:rPr lang="it-IT" dirty="0" err="1"/>
              <a:t>resolution</a:t>
            </a:r>
            <a:r>
              <a:rPr lang="it-IT" dirty="0"/>
              <a:t>. </a:t>
            </a:r>
            <a:r>
              <a:rPr lang="it-IT" b="1" dirty="0">
                <a:solidFill>
                  <a:srgbClr val="3366FF"/>
                </a:solidFill>
              </a:rPr>
              <a:t>The </a:t>
            </a:r>
            <a:r>
              <a:rPr lang="it-IT" b="1" dirty="0" err="1">
                <a:solidFill>
                  <a:srgbClr val="3366FF"/>
                </a:solidFill>
              </a:rPr>
              <a:t>eight</a:t>
            </a:r>
            <a:r>
              <a:rPr lang="it-IT" b="1" dirty="0">
                <a:solidFill>
                  <a:srgbClr val="3366FF"/>
                </a:solidFill>
              </a:rPr>
              <a:t> </a:t>
            </a:r>
            <a:r>
              <a:rPr lang="it-IT" b="1" dirty="0" err="1">
                <a:solidFill>
                  <a:srgbClr val="3366FF"/>
                </a:solidFill>
              </a:rPr>
              <a:t>planes</a:t>
            </a:r>
            <a:r>
              <a:rPr lang="it-IT" b="1" dirty="0">
                <a:solidFill>
                  <a:srgbClr val="3366FF"/>
                </a:solidFill>
              </a:rPr>
              <a:t> of the LADS are </a:t>
            </a:r>
            <a:r>
              <a:rPr lang="it-IT" b="1" dirty="0" err="1">
                <a:solidFill>
                  <a:srgbClr val="3366FF"/>
                </a:solidFill>
              </a:rPr>
              <a:t>parallel</a:t>
            </a:r>
            <a:r>
              <a:rPr lang="it-IT" b="1" dirty="0">
                <a:solidFill>
                  <a:srgbClr val="3366FF"/>
                </a:solidFill>
              </a:rPr>
              <a:t> to the </a:t>
            </a:r>
            <a:r>
              <a:rPr lang="it-IT" b="1" dirty="0" err="1">
                <a:solidFill>
                  <a:srgbClr val="3366FF"/>
                </a:solidFill>
              </a:rPr>
              <a:t>eight</a:t>
            </a:r>
            <a:r>
              <a:rPr lang="it-IT" b="1" dirty="0">
                <a:solidFill>
                  <a:srgbClr val="3366FF"/>
                </a:solidFill>
              </a:rPr>
              <a:t> </a:t>
            </a:r>
            <a:r>
              <a:rPr lang="it-IT" b="1" dirty="0" err="1">
                <a:solidFill>
                  <a:srgbClr val="3366FF"/>
                </a:solidFill>
              </a:rPr>
              <a:t>faces</a:t>
            </a:r>
            <a:r>
              <a:rPr lang="it-IT" b="1" dirty="0">
                <a:solidFill>
                  <a:srgbClr val="3366FF"/>
                </a:solidFill>
              </a:rPr>
              <a:t> of a regular </a:t>
            </a:r>
            <a:r>
              <a:rPr lang="it-IT" b="1" dirty="0" err="1">
                <a:solidFill>
                  <a:srgbClr val="3366FF"/>
                </a:solidFill>
              </a:rPr>
              <a:t>octahedron</a:t>
            </a:r>
            <a:r>
              <a:rPr lang="it-IT" b="1" dirty="0">
                <a:solidFill>
                  <a:srgbClr val="3366FF"/>
                </a:solidFill>
              </a:rPr>
              <a:t>,</a:t>
            </a:r>
            <a:r>
              <a:rPr lang="it-IT" dirty="0"/>
              <a:t> with the </a:t>
            </a:r>
            <a:r>
              <a:rPr lang="it-IT" dirty="0" err="1"/>
              <a:t>orthogonal</a:t>
            </a:r>
            <a:r>
              <a:rPr lang="it-IT" dirty="0"/>
              <a:t> </a:t>
            </a:r>
            <a:r>
              <a:rPr lang="it-IT" dirty="0" err="1"/>
              <a:t>primary</a:t>
            </a:r>
            <a:r>
              <a:rPr lang="it-IT" dirty="0"/>
              <a:t> </a:t>
            </a:r>
            <a:r>
              <a:rPr lang="it-IT" dirty="0" err="1"/>
              <a:t>axes</a:t>
            </a:r>
            <a:r>
              <a:rPr lang="it-IT" dirty="0"/>
              <a:t> of the </a:t>
            </a:r>
            <a:r>
              <a:rPr lang="it-IT" dirty="0" err="1"/>
              <a:t>octahedron</a:t>
            </a:r>
            <a:r>
              <a:rPr lang="it-IT" dirty="0"/>
              <a:t> </a:t>
            </a:r>
            <a:r>
              <a:rPr lang="it-IT" dirty="0" err="1"/>
              <a:t>aligned</a:t>
            </a:r>
            <a:r>
              <a:rPr lang="it-IT" dirty="0"/>
              <a:t> with the coordinate </a:t>
            </a:r>
            <a:r>
              <a:rPr lang="it-IT" dirty="0" err="1"/>
              <a:t>axes</a:t>
            </a:r>
            <a:r>
              <a:rPr lang="it-IT" dirty="0"/>
              <a:t> of the Compton </a:t>
            </a:r>
            <a:r>
              <a:rPr lang="it-IT" dirty="0" err="1"/>
              <a:t>spacecraft</a:t>
            </a:r>
            <a:r>
              <a:rPr lang="it-IT" dirty="0"/>
              <a:t>. </a:t>
            </a:r>
          </a:p>
        </p:txBody>
      </p:sp>
      <p:sp>
        <p:nvSpPr>
          <p:cNvPr id="3" name="Rettangolo 2"/>
          <p:cNvSpPr/>
          <p:nvPr/>
        </p:nvSpPr>
        <p:spPr>
          <a:xfrm>
            <a:off x="2" y="3277380"/>
            <a:ext cx="9144000" cy="1754327"/>
          </a:xfrm>
          <a:prstGeom prst="rect">
            <a:avLst/>
          </a:prstGeom>
        </p:spPr>
        <p:txBody>
          <a:bodyPr wrap="square">
            <a:spAutoFit/>
          </a:bodyPr>
          <a:lstStyle/>
          <a:p>
            <a:pPr algn="just"/>
            <a:r>
              <a:rPr lang="it-IT" b="1" i="1" u="sng" dirty="0">
                <a:solidFill>
                  <a:srgbClr val="FF0000"/>
                </a:solidFill>
              </a:rPr>
              <a:t>The LAD detector </a:t>
            </a:r>
            <a:r>
              <a:rPr lang="it-IT" b="1" i="1" u="sng" dirty="0" err="1">
                <a:solidFill>
                  <a:srgbClr val="FF0000"/>
                </a:solidFill>
              </a:rPr>
              <a:t>is</a:t>
            </a:r>
            <a:r>
              <a:rPr lang="it-IT" b="1" i="1" u="sng" dirty="0">
                <a:solidFill>
                  <a:srgbClr val="FF0000"/>
                </a:solidFill>
              </a:rPr>
              <a:t> a disk of </a:t>
            </a:r>
            <a:r>
              <a:rPr lang="it-IT" b="1" i="1" u="sng" dirty="0" err="1">
                <a:solidFill>
                  <a:srgbClr val="FF0000"/>
                </a:solidFill>
              </a:rPr>
              <a:t>NaI</a:t>
            </a:r>
            <a:r>
              <a:rPr lang="it-IT" b="1" i="1" u="sng" dirty="0">
                <a:solidFill>
                  <a:srgbClr val="FF0000"/>
                </a:solidFill>
              </a:rPr>
              <a:t> </a:t>
            </a:r>
            <a:r>
              <a:rPr lang="it-IT" b="1" i="1" u="sng" dirty="0" err="1">
                <a:solidFill>
                  <a:srgbClr val="FF0000"/>
                </a:solidFill>
              </a:rPr>
              <a:t>scintillation</a:t>
            </a:r>
            <a:r>
              <a:rPr lang="it-IT" b="1" i="1" u="sng" dirty="0">
                <a:solidFill>
                  <a:srgbClr val="FF0000"/>
                </a:solidFill>
              </a:rPr>
              <a:t> </a:t>
            </a:r>
            <a:r>
              <a:rPr lang="it-IT" b="1" i="1" u="sng" dirty="0" err="1"/>
              <a:t>crystal</a:t>
            </a:r>
            <a:r>
              <a:rPr lang="it-IT" b="1" i="1" u="sng" dirty="0"/>
              <a:t> </a:t>
            </a:r>
            <a:r>
              <a:rPr lang="it-IT" b="1" i="1" u="sng" dirty="0">
                <a:solidFill>
                  <a:srgbClr val="3366FF"/>
                </a:solidFill>
              </a:rPr>
              <a:t>20 </a:t>
            </a:r>
            <a:r>
              <a:rPr lang="it-IT" b="1" i="1" u="sng" dirty="0" err="1">
                <a:solidFill>
                  <a:srgbClr val="3366FF"/>
                </a:solidFill>
              </a:rPr>
              <a:t>inches</a:t>
            </a:r>
            <a:r>
              <a:rPr lang="it-IT" b="1" i="1" u="sng" dirty="0">
                <a:solidFill>
                  <a:srgbClr val="3366FF"/>
                </a:solidFill>
              </a:rPr>
              <a:t> in </a:t>
            </a:r>
            <a:r>
              <a:rPr lang="it-IT" b="1" i="1" u="sng" dirty="0" err="1">
                <a:solidFill>
                  <a:srgbClr val="3366FF"/>
                </a:solidFill>
              </a:rPr>
              <a:t>diameter</a:t>
            </a:r>
            <a:r>
              <a:rPr lang="it-IT" b="1" i="1" u="sng" dirty="0">
                <a:solidFill>
                  <a:srgbClr val="3366FF"/>
                </a:solidFill>
              </a:rPr>
              <a:t> and </a:t>
            </a:r>
            <a:r>
              <a:rPr lang="it-IT" b="1" i="1" u="sng" dirty="0" err="1">
                <a:solidFill>
                  <a:srgbClr val="3366FF"/>
                </a:solidFill>
              </a:rPr>
              <a:t>one-half</a:t>
            </a:r>
            <a:r>
              <a:rPr lang="it-IT" b="1" i="1" u="sng" dirty="0">
                <a:solidFill>
                  <a:srgbClr val="3366FF"/>
                </a:solidFill>
              </a:rPr>
              <a:t> </a:t>
            </a:r>
            <a:r>
              <a:rPr lang="it-IT" b="1" i="1" u="sng" dirty="0" err="1">
                <a:solidFill>
                  <a:srgbClr val="3366FF"/>
                </a:solidFill>
              </a:rPr>
              <a:t>inch</a:t>
            </a:r>
            <a:r>
              <a:rPr lang="it-IT" b="1" i="1" u="sng" dirty="0">
                <a:solidFill>
                  <a:srgbClr val="3366FF"/>
                </a:solidFill>
              </a:rPr>
              <a:t> </a:t>
            </a:r>
            <a:r>
              <a:rPr lang="it-IT" b="1" i="1" u="sng" dirty="0" err="1">
                <a:solidFill>
                  <a:srgbClr val="3366FF"/>
                </a:solidFill>
              </a:rPr>
              <a:t>thick</a:t>
            </a:r>
            <a:r>
              <a:rPr lang="it-IT" b="1" i="1" u="sng" dirty="0"/>
              <a:t>, </a:t>
            </a:r>
            <a:r>
              <a:rPr lang="it-IT" b="1" i="1" u="sng" dirty="0" err="1"/>
              <a:t>mounted</a:t>
            </a:r>
            <a:r>
              <a:rPr lang="it-IT" b="1" i="1" u="sng" dirty="0"/>
              <a:t> on a </a:t>
            </a:r>
            <a:r>
              <a:rPr lang="it-IT" b="1" i="1" u="sng" dirty="0" err="1"/>
              <a:t>three-quarter</a:t>
            </a:r>
            <a:r>
              <a:rPr lang="it-IT" b="1" i="1" u="sng" dirty="0"/>
              <a:t> </a:t>
            </a:r>
            <a:r>
              <a:rPr lang="it-IT" b="1" i="1" u="sng" dirty="0" err="1"/>
              <a:t>inch</a:t>
            </a:r>
            <a:r>
              <a:rPr lang="it-IT" b="1" i="1" u="sng" dirty="0"/>
              <a:t> </a:t>
            </a:r>
            <a:r>
              <a:rPr lang="it-IT" b="1" i="1" u="sng" dirty="0" err="1"/>
              <a:t>layer</a:t>
            </a:r>
            <a:r>
              <a:rPr lang="it-IT" b="1" i="1" u="sng" dirty="0"/>
              <a:t> of </a:t>
            </a:r>
            <a:r>
              <a:rPr lang="it-IT" b="1" i="1" u="sng" dirty="0" err="1"/>
              <a:t>quartz</a:t>
            </a:r>
            <a:r>
              <a:rPr lang="it-IT" b="1" i="1" u="sng" dirty="0"/>
              <a:t>. </a:t>
            </a:r>
            <a:r>
              <a:rPr lang="it-IT" b="1" i="1" u="sng" dirty="0" smtClean="0">
                <a:solidFill>
                  <a:srgbClr val="3366FF"/>
                </a:solidFill>
              </a:rPr>
              <a:t>A </a:t>
            </a:r>
            <a:r>
              <a:rPr lang="it-IT" b="1" i="1" u="sng" dirty="0">
                <a:solidFill>
                  <a:srgbClr val="3366FF"/>
                </a:solidFill>
              </a:rPr>
              <a:t>light </a:t>
            </a:r>
            <a:r>
              <a:rPr lang="it-IT" b="1" i="1" u="sng" dirty="0" err="1">
                <a:solidFill>
                  <a:srgbClr val="3366FF"/>
                </a:solidFill>
              </a:rPr>
              <a:t>collector</a:t>
            </a:r>
            <a:r>
              <a:rPr lang="it-IT" b="1" i="1" u="sng" dirty="0">
                <a:solidFill>
                  <a:srgbClr val="3366FF"/>
                </a:solidFill>
              </a:rPr>
              <a:t> </a:t>
            </a:r>
            <a:r>
              <a:rPr lang="it-IT" b="1" i="1" u="sng" dirty="0" err="1">
                <a:solidFill>
                  <a:srgbClr val="3366FF"/>
                </a:solidFill>
              </a:rPr>
              <a:t>housing</a:t>
            </a:r>
            <a:r>
              <a:rPr lang="it-IT" b="1" i="1" u="sng" dirty="0">
                <a:solidFill>
                  <a:srgbClr val="3366FF"/>
                </a:solidFill>
              </a:rPr>
              <a:t> on </a:t>
            </a:r>
            <a:r>
              <a:rPr lang="it-IT" b="1" i="1" u="sng" dirty="0" err="1">
                <a:solidFill>
                  <a:srgbClr val="3366FF"/>
                </a:solidFill>
              </a:rPr>
              <a:t>each</a:t>
            </a:r>
            <a:r>
              <a:rPr lang="it-IT" b="1" i="1" u="sng" dirty="0">
                <a:solidFill>
                  <a:srgbClr val="3366FF"/>
                </a:solidFill>
              </a:rPr>
              <a:t> detector </a:t>
            </a:r>
            <a:r>
              <a:rPr lang="it-IT" b="1" i="1" u="sng" dirty="0" err="1">
                <a:solidFill>
                  <a:srgbClr val="3366FF"/>
                </a:solidFill>
              </a:rPr>
              <a:t>brings</a:t>
            </a:r>
            <a:r>
              <a:rPr lang="it-IT" b="1" i="1" u="sng" dirty="0">
                <a:solidFill>
                  <a:srgbClr val="3366FF"/>
                </a:solidFill>
              </a:rPr>
              <a:t> the </a:t>
            </a:r>
            <a:r>
              <a:rPr lang="it-IT" b="1" i="1" u="sng" dirty="0" err="1">
                <a:solidFill>
                  <a:srgbClr val="3366FF"/>
                </a:solidFill>
              </a:rPr>
              <a:t>scintillation</a:t>
            </a:r>
            <a:r>
              <a:rPr lang="it-IT" b="1" i="1" u="sng" dirty="0">
                <a:solidFill>
                  <a:srgbClr val="3366FF"/>
                </a:solidFill>
              </a:rPr>
              <a:t> light </a:t>
            </a:r>
            <a:r>
              <a:rPr lang="it-IT" b="1" i="1" u="sng" dirty="0" err="1">
                <a:solidFill>
                  <a:srgbClr val="3366FF"/>
                </a:solidFill>
              </a:rPr>
              <a:t>into</a:t>
            </a:r>
            <a:r>
              <a:rPr lang="it-IT" b="1" i="1" u="sng" dirty="0">
                <a:solidFill>
                  <a:srgbClr val="3366FF"/>
                </a:solidFill>
              </a:rPr>
              <a:t> </a:t>
            </a:r>
            <a:r>
              <a:rPr lang="it-IT" b="1" i="1" u="sng" dirty="0" err="1">
                <a:solidFill>
                  <a:srgbClr val="3366FF"/>
                </a:solidFill>
              </a:rPr>
              <a:t>three</a:t>
            </a:r>
            <a:r>
              <a:rPr lang="it-IT" b="1" i="1" u="sng" dirty="0">
                <a:solidFill>
                  <a:srgbClr val="3366FF"/>
                </a:solidFill>
              </a:rPr>
              <a:t> 5-inch </a:t>
            </a:r>
            <a:r>
              <a:rPr lang="it-IT" b="1" i="1" u="sng" dirty="0" err="1">
                <a:solidFill>
                  <a:srgbClr val="3366FF"/>
                </a:solidFill>
              </a:rPr>
              <a:t>diameter</a:t>
            </a:r>
            <a:r>
              <a:rPr lang="it-IT" b="1" i="1" u="sng" dirty="0">
                <a:solidFill>
                  <a:srgbClr val="3366FF"/>
                </a:solidFill>
              </a:rPr>
              <a:t> photo-</a:t>
            </a:r>
            <a:r>
              <a:rPr lang="it-IT" b="1" i="1" u="sng" dirty="0" err="1">
                <a:solidFill>
                  <a:srgbClr val="3366FF"/>
                </a:solidFill>
              </a:rPr>
              <a:t>multiplier</a:t>
            </a:r>
            <a:r>
              <a:rPr lang="it-IT" b="1" i="1" u="sng" dirty="0">
                <a:solidFill>
                  <a:srgbClr val="3366FF"/>
                </a:solidFill>
              </a:rPr>
              <a:t> </a:t>
            </a:r>
            <a:r>
              <a:rPr lang="it-IT" b="1" i="1" u="sng" dirty="0" err="1">
                <a:solidFill>
                  <a:srgbClr val="3366FF"/>
                </a:solidFill>
              </a:rPr>
              <a:t>tubes</a:t>
            </a:r>
            <a:r>
              <a:rPr lang="it-IT" b="1" i="1" u="sng" dirty="0">
                <a:solidFill>
                  <a:srgbClr val="3366FF"/>
                </a:solidFill>
              </a:rPr>
              <a:t> (</a:t>
            </a:r>
            <a:r>
              <a:rPr lang="it-IT" b="1" i="1" u="sng" dirty="0" err="1">
                <a:solidFill>
                  <a:srgbClr val="3366FF"/>
                </a:solidFill>
              </a:rPr>
              <a:t>PMTs</a:t>
            </a:r>
            <a:r>
              <a:rPr lang="it-IT" b="1" i="1" u="sng" dirty="0">
                <a:solidFill>
                  <a:srgbClr val="3366FF"/>
                </a:solidFill>
              </a:rPr>
              <a:t>). </a:t>
            </a:r>
            <a:r>
              <a:rPr lang="it-IT" dirty="0"/>
              <a:t>The </a:t>
            </a:r>
            <a:r>
              <a:rPr lang="it-IT" dirty="0" err="1"/>
              <a:t>signals</a:t>
            </a:r>
            <a:r>
              <a:rPr lang="it-IT" dirty="0"/>
              <a:t> from the </a:t>
            </a:r>
            <a:r>
              <a:rPr lang="it-IT" dirty="0" err="1"/>
              <a:t>three</a:t>
            </a:r>
            <a:r>
              <a:rPr lang="it-IT" dirty="0"/>
              <a:t> </a:t>
            </a:r>
            <a:r>
              <a:rPr lang="it-IT" dirty="0" err="1"/>
              <a:t>tubes</a:t>
            </a:r>
            <a:r>
              <a:rPr lang="it-IT" dirty="0"/>
              <a:t> are </a:t>
            </a:r>
            <a:r>
              <a:rPr lang="it-IT" dirty="0" err="1"/>
              <a:t>summed</a:t>
            </a:r>
            <a:r>
              <a:rPr lang="it-IT" dirty="0"/>
              <a:t> </a:t>
            </a:r>
            <a:r>
              <a:rPr lang="it-IT" dirty="0" err="1"/>
              <a:t>at</a:t>
            </a:r>
            <a:r>
              <a:rPr lang="it-IT" dirty="0"/>
              <a:t> the detector</a:t>
            </a:r>
            <a:r>
              <a:rPr lang="it-IT" b="1" i="1" u="sng" dirty="0"/>
              <a:t>. A </a:t>
            </a:r>
            <a:r>
              <a:rPr lang="it-IT" b="1" i="1" u="sng" dirty="0" err="1"/>
              <a:t>quarter-inch</a:t>
            </a:r>
            <a:r>
              <a:rPr lang="it-IT" b="1" i="1" u="sng" dirty="0"/>
              <a:t> </a:t>
            </a:r>
            <a:r>
              <a:rPr lang="it-IT" b="1" i="1" u="sng" dirty="0" err="1"/>
              <a:t>plastic</a:t>
            </a:r>
            <a:r>
              <a:rPr lang="it-IT" b="1" i="1" u="sng" dirty="0"/>
              <a:t> </a:t>
            </a:r>
            <a:r>
              <a:rPr lang="it-IT" b="1" i="1" u="sng" dirty="0" err="1"/>
              <a:t>scintillation</a:t>
            </a:r>
            <a:r>
              <a:rPr lang="it-IT" b="1" i="1" u="sng" dirty="0"/>
              <a:t> detector in front of the LAD </a:t>
            </a:r>
            <a:r>
              <a:rPr lang="it-IT" b="1" i="1" u="sng" dirty="0" err="1"/>
              <a:t>is</a:t>
            </a:r>
            <a:r>
              <a:rPr lang="it-IT" b="1" i="1" u="sng" dirty="0"/>
              <a:t> </a:t>
            </a:r>
            <a:r>
              <a:rPr lang="it-IT" b="1" i="1" u="sng" dirty="0" err="1"/>
              <a:t>used</a:t>
            </a:r>
            <a:r>
              <a:rPr lang="it-IT" b="1" i="1" u="sng" dirty="0"/>
              <a:t> </a:t>
            </a:r>
            <a:r>
              <a:rPr lang="it-IT" b="1" i="1" u="sng" dirty="0" err="1"/>
              <a:t>as</a:t>
            </a:r>
            <a:r>
              <a:rPr lang="it-IT" b="1" i="1" u="sng" dirty="0"/>
              <a:t> an </a:t>
            </a:r>
            <a:r>
              <a:rPr lang="it-IT" b="1" i="1" u="sng" dirty="0" err="1">
                <a:solidFill>
                  <a:srgbClr val="3366FF"/>
                </a:solidFill>
              </a:rPr>
              <a:t>anticoincidence</a:t>
            </a:r>
            <a:r>
              <a:rPr lang="it-IT" b="1" i="1" u="sng" dirty="0">
                <a:solidFill>
                  <a:srgbClr val="3366FF"/>
                </a:solidFill>
              </a:rPr>
              <a:t> </a:t>
            </a:r>
            <a:r>
              <a:rPr lang="it-IT" b="1" i="1" u="sng" dirty="0" err="1">
                <a:solidFill>
                  <a:srgbClr val="3366FF"/>
                </a:solidFill>
              </a:rPr>
              <a:t>shield</a:t>
            </a:r>
            <a:r>
              <a:rPr lang="it-IT" b="1" i="1" u="sng" dirty="0">
                <a:solidFill>
                  <a:srgbClr val="3366FF"/>
                </a:solidFill>
              </a:rPr>
              <a:t> </a:t>
            </a:r>
            <a:r>
              <a:rPr lang="it-IT" b="1" i="1" u="sng" dirty="0"/>
              <a:t>to reduce the background due to </a:t>
            </a:r>
            <a:r>
              <a:rPr lang="it-IT" b="1" i="1" u="sng" dirty="0" err="1"/>
              <a:t>charged</a:t>
            </a:r>
            <a:r>
              <a:rPr lang="it-IT" b="1" i="1" u="sng" dirty="0"/>
              <a:t> </a:t>
            </a:r>
            <a:r>
              <a:rPr lang="it-IT" b="1" i="1" u="sng" dirty="0" err="1" smtClean="0"/>
              <a:t>particles</a:t>
            </a:r>
            <a:endParaRPr lang="it-IT" b="1" i="1" u="sng" dirty="0"/>
          </a:p>
        </p:txBody>
      </p:sp>
      <p:sp>
        <p:nvSpPr>
          <p:cNvPr id="5" name="Rettangolo 4"/>
          <p:cNvSpPr/>
          <p:nvPr/>
        </p:nvSpPr>
        <p:spPr>
          <a:xfrm>
            <a:off x="2" y="60118"/>
            <a:ext cx="9143997" cy="1754327"/>
          </a:xfrm>
          <a:prstGeom prst="rect">
            <a:avLst/>
          </a:prstGeom>
        </p:spPr>
        <p:txBody>
          <a:bodyPr wrap="square">
            <a:spAutoFit/>
          </a:bodyPr>
          <a:lstStyle/>
          <a:p>
            <a:pPr algn="just"/>
            <a:r>
              <a:rPr lang="it-IT" u="sng" dirty="0"/>
              <a:t>BATSE (the </a:t>
            </a:r>
            <a:r>
              <a:rPr lang="it-IT" u="sng" dirty="0" err="1"/>
              <a:t>Burst</a:t>
            </a:r>
            <a:r>
              <a:rPr lang="it-IT" u="sng" dirty="0"/>
              <a:t> And </a:t>
            </a:r>
            <a:r>
              <a:rPr lang="it-IT" u="sng" dirty="0" err="1"/>
              <a:t>Transient</a:t>
            </a:r>
            <a:r>
              <a:rPr lang="it-IT" u="sng" dirty="0"/>
              <a:t> Source Experiment) </a:t>
            </a:r>
            <a:r>
              <a:rPr lang="it-IT" u="sng" dirty="0" err="1"/>
              <a:t>consists</a:t>
            </a:r>
            <a:r>
              <a:rPr lang="it-IT" u="sng" dirty="0"/>
              <a:t> of </a:t>
            </a:r>
            <a:r>
              <a:rPr lang="it-IT" u="sng" dirty="0" err="1"/>
              <a:t>eight</a:t>
            </a:r>
            <a:r>
              <a:rPr lang="it-IT" u="sng" dirty="0"/>
              <a:t> </a:t>
            </a:r>
            <a:r>
              <a:rPr lang="it-IT" u="sng" dirty="0" err="1"/>
              <a:t>uncollimated</a:t>
            </a:r>
            <a:r>
              <a:rPr lang="it-IT" u="sng" dirty="0"/>
              <a:t> detector </a:t>
            </a:r>
            <a:r>
              <a:rPr lang="it-IT" u="sng" dirty="0" err="1"/>
              <a:t>modules</a:t>
            </a:r>
            <a:r>
              <a:rPr lang="it-IT" u="sng" dirty="0"/>
              <a:t> </a:t>
            </a:r>
            <a:r>
              <a:rPr lang="it-IT" u="sng" dirty="0" err="1"/>
              <a:t>arranged</a:t>
            </a:r>
            <a:r>
              <a:rPr lang="it-IT" u="sng" dirty="0"/>
              <a:t> on the corners (</a:t>
            </a:r>
            <a:r>
              <a:rPr lang="it-IT" u="sng"/>
              <a:t>one at each of the satellite's corners (left, right; front and back; top and bottom) </a:t>
            </a:r>
            <a:r>
              <a:rPr lang="it-IT" u="sng" dirty="0"/>
              <a:t>of the Compton Gamma </a:t>
            </a:r>
            <a:r>
              <a:rPr lang="it-IT" u="sng" dirty="0" err="1"/>
              <a:t>Ray</a:t>
            </a:r>
            <a:r>
              <a:rPr lang="it-IT" u="sng" dirty="0"/>
              <a:t> </a:t>
            </a:r>
            <a:r>
              <a:rPr lang="it-IT" u="sng" dirty="0" err="1"/>
              <a:t>Observatory</a:t>
            </a:r>
            <a:r>
              <a:rPr lang="it-IT" u="sng" dirty="0"/>
              <a:t> </a:t>
            </a:r>
            <a:r>
              <a:rPr lang="it-IT" dirty="0"/>
              <a:t>to </a:t>
            </a:r>
            <a:r>
              <a:rPr lang="it-IT" dirty="0" err="1"/>
              <a:t>provide</a:t>
            </a:r>
            <a:r>
              <a:rPr lang="it-IT" dirty="0"/>
              <a:t> the maximum </a:t>
            </a:r>
            <a:r>
              <a:rPr lang="it-IT" dirty="0" err="1"/>
              <a:t>unobstructed</a:t>
            </a:r>
            <a:r>
              <a:rPr lang="it-IT" dirty="0"/>
              <a:t> </a:t>
            </a:r>
            <a:r>
              <a:rPr lang="it-IT" dirty="0" err="1"/>
              <a:t>view</a:t>
            </a:r>
            <a:r>
              <a:rPr lang="it-IT" dirty="0"/>
              <a:t> of the </a:t>
            </a:r>
            <a:r>
              <a:rPr lang="it-IT" dirty="0" err="1"/>
              <a:t>celestial</a:t>
            </a:r>
            <a:r>
              <a:rPr lang="it-IT" dirty="0"/>
              <a:t> </a:t>
            </a:r>
            <a:r>
              <a:rPr lang="it-IT" dirty="0" err="1"/>
              <a:t>sphere</a:t>
            </a:r>
            <a:r>
              <a:rPr lang="it-IT" dirty="0"/>
              <a:t>. </a:t>
            </a:r>
            <a:r>
              <a:rPr lang="it-IT" dirty="0" err="1"/>
              <a:t>Each</a:t>
            </a:r>
            <a:r>
              <a:rPr lang="it-IT" dirty="0"/>
              <a:t> detector </a:t>
            </a:r>
            <a:r>
              <a:rPr lang="it-IT" dirty="0" err="1"/>
              <a:t>module</a:t>
            </a:r>
            <a:r>
              <a:rPr lang="it-IT" dirty="0"/>
              <a:t> </a:t>
            </a:r>
            <a:r>
              <a:rPr lang="it-IT" dirty="0" err="1"/>
              <a:t>contains</a:t>
            </a:r>
            <a:r>
              <a:rPr lang="it-IT" dirty="0"/>
              <a:t> a Large-Area Detector (LAD), </a:t>
            </a:r>
            <a:r>
              <a:rPr lang="it-IT" dirty="0" err="1"/>
              <a:t>optimized</a:t>
            </a:r>
            <a:r>
              <a:rPr lang="it-IT" dirty="0"/>
              <a:t> for </a:t>
            </a:r>
            <a:r>
              <a:rPr lang="it-IT" dirty="0" err="1"/>
              <a:t>sensitivity</a:t>
            </a:r>
            <a:r>
              <a:rPr lang="it-IT" dirty="0"/>
              <a:t> and </a:t>
            </a:r>
            <a:r>
              <a:rPr lang="it-IT" dirty="0" err="1"/>
              <a:t>directional</a:t>
            </a:r>
            <a:r>
              <a:rPr lang="it-IT" dirty="0"/>
              <a:t> </a:t>
            </a:r>
            <a:r>
              <a:rPr lang="it-IT" dirty="0" err="1"/>
              <a:t>response</a:t>
            </a:r>
            <a:r>
              <a:rPr lang="it-IT" dirty="0"/>
              <a:t>, and a </a:t>
            </a:r>
            <a:r>
              <a:rPr lang="it-IT" dirty="0" err="1"/>
              <a:t>spectroscopy</a:t>
            </a:r>
            <a:r>
              <a:rPr lang="it-IT" dirty="0"/>
              <a:t> detector (SD) </a:t>
            </a:r>
            <a:r>
              <a:rPr lang="it-IT" dirty="0" err="1"/>
              <a:t>optimized</a:t>
            </a:r>
            <a:r>
              <a:rPr lang="it-IT" dirty="0"/>
              <a:t> for </a:t>
            </a:r>
            <a:r>
              <a:rPr lang="it-IT" dirty="0" err="1"/>
              <a:t>broad</a:t>
            </a:r>
            <a:r>
              <a:rPr lang="it-IT" dirty="0"/>
              <a:t> </a:t>
            </a:r>
            <a:r>
              <a:rPr lang="it-IT" dirty="0" err="1"/>
              <a:t>energy</a:t>
            </a:r>
            <a:r>
              <a:rPr lang="it-IT" dirty="0"/>
              <a:t> </a:t>
            </a:r>
            <a:r>
              <a:rPr lang="it-IT" dirty="0" err="1"/>
              <a:t>coverage</a:t>
            </a:r>
            <a:r>
              <a:rPr lang="it-IT" dirty="0"/>
              <a:t> and </a:t>
            </a:r>
            <a:r>
              <a:rPr lang="it-IT" dirty="0" err="1"/>
              <a:t>energy</a:t>
            </a:r>
            <a:r>
              <a:rPr lang="it-IT" dirty="0"/>
              <a:t> </a:t>
            </a:r>
            <a:r>
              <a:rPr lang="it-IT" dirty="0" err="1"/>
              <a:t>resolution</a:t>
            </a:r>
            <a:r>
              <a:rPr lang="it-IT" dirty="0"/>
              <a:t>.</a:t>
            </a:r>
          </a:p>
        </p:txBody>
      </p:sp>
      <p:sp>
        <p:nvSpPr>
          <p:cNvPr id="6" name="Rettangolo 5"/>
          <p:cNvSpPr/>
          <p:nvPr/>
        </p:nvSpPr>
        <p:spPr>
          <a:xfrm>
            <a:off x="4" y="5394320"/>
            <a:ext cx="9143998" cy="1200329"/>
          </a:xfrm>
          <a:prstGeom prst="rect">
            <a:avLst/>
          </a:prstGeom>
        </p:spPr>
        <p:txBody>
          <a:bodyPr wrap="square">
            <a:spAutoFit/>
          </a:bodyPr>
          <a:lstStyle/>
          <a:p>
            <a:pPr algn="just"/>
            <a:endParaRPr lang="it-IT" dirty="0" smtClean="0"/>
          </a:p>
          <a:p>
            <a:pPr algn="just"/>
            <a:r>
              <a:rPr lang="it-IT" b="1" i="1" u="sng" dirty="0" err="1" smtClean="0">
                <a:solidFill>
                  <a:srgbClr val="FF0000"/>
                </a:solidFill>
              </a:rPr>
              <a:t>Directions</a:t>
            </a:r>
            <a:r>
              <a:rPr lang="it-IT" b="1" i="1" u="sng" dirty="0" smtClean="0">
                <a:solidFill>
                  <a:srgbClr val="FF0000"/>
                </a:solidFill>
              </a:rPr>
              <a:t> </a:t>
            </a:r>
            <a:r>
              <a:rPr lang="it-IT" b="1" i="1" u="sng" dirty="0">
                <a:solidFill>
                  <a:srgbClr val="FF0000"/>
                </a:solidFill>
              </a:rPr>
              <a:t>to </a:t>
            </a:r>
            <a:r>
              <a:rPr lang="it-IT" b="1" i="1" u="sng" dirty="0" err="1">
                <a:solidFill>
                  <a:srgbClr val="FF0000"/>
                </a:solidFill>
              </a:rPr>
              <a:t>burst</a:t>
            </a:r>
            <a:r>
              <a:rPr lang="it-IT" b="1" i="1" u="sng" dirty="0">
                <a:solidFill>
                  <a:srgbClr val="FF0000"/>
                </a:solidFill>
              </a:rPr>
              <a:t> </a:t>
            </a:r>
            <a:r>
              <a:rPr lang="it-IT" b="1" i="1" u="sng" dirty="0" err="1">
                <a:solidFill>
                  <a:srgbClr val="FF0000"/>
                </a:solidFill>
              </a:rPr>
              <a:t>sources</a:t>
            </a:r>
            <a:r>
              <a:rPr lang="it-IT" b="1" i="1" u="sng" dirty="0">
                <a:solidFill>
                  <a:srgbClr val="FF0000"/>
                </a:solidFill>
              </a:rPr>
              <a:t> are </a:t>
            </a:r>
            <a:r>
              <a:rPr lang="it-IT" b="1" i="1" u="sng" dirty="0" err="1">
                <a:solidFill>
                  <a:srgbClr val="FF0000"/>
                </a:solidFill>
              </a:rPr>
              <a:t>determined</a:t>
            </a:r>
            <a:r>
              <a:rPr lang="it-IT" b="1" i="1" u="sng" dirty="0">
                <a:solidFill>
                  <a:srgbClr val="FF0000"/>
                </a:solidFill>
              </a:rPr>
              <a:t> by </a:t>
            </a:r>
            <a:r>
              <a:rPr lang="it-IT" b="1" i="1" u="sng" dirty="0" err="1">
                <a:solidFill>
                  <a:srgbClr val="FF0000"/>
                </a:solidFill>
              </a:rPr>
              <a:t>comparing</a:t>
            </a:r>
            <a:r>
              <a:rPr lang="it-IT" b="1" i="1" u="sng" dirty="0">
                <a:solidFill>
                  <a:srgbClr val="FF0000"/>
                </a:solidFill>
              </a:rPr>
              <a:t> </a:t>
            </a:r>
            <a:r>
              <a:rPr lang="it-IT" b="1" i="1" u="sng" dirty="0" err="1">
                <a:solidFill>
                  <a:srgbClr val="FF0000"/>
                </a:solidFill>
              </a:rPr>
              <a:t>count</a:t>
            </a:r>
            <a:r>
              <a:rPr lang="it-IT" b="1" i="1" u="sng" dirty="0">
                <a:solidFill>
                  <a:srgbClr val="FF0000"/>
                </a:solidFill>
              </a:rPr>
              <a:t> </a:t>
            </a:r>
            <a:r>
              <a:rPr lang="it-IT" b="1" i="1" u="sng" dirty="0" err="1">
                <a:solidFill>
                  <a:srgbClr val="FF0000"/>
                </a:solidFill>
              </a:rPr>
              <a:t>rates</a:t>
            </a:r>
            <a:r>
              <a:rPr lang="it-IT" b="1" i="1" u="sng" dirty="0">
                <a:solidFill>
                  <a:srgbClr val="FF0000"/>
                </a:solidFill>
              </a:rPr>
              <a:t> </a:t>
            </a:r>
            <a:r>
              <a:rPr lang="it-IT" b="1" i="1" u="sng" dirty="0" err="1">
                <a:solidFill>
                  <a:srgbClr val="FF0000"/>
                </a:solidFill>
              </a:rPr>
              <a:t>among</a:t>
            </a:r>
            <a:r>
              <a:rPr lang="it-IT" b="1" i="1" u="sng" dirty="0">
                <a:solidFill>
                  <a:srgbClr val="FF0000"/>
                </a:solidFill>
              </a:rPr>
              <a:t> separate detectors. </a:t>
            </a:r>
            <a:r>
              <a:rPr lang="it-IT" b="1" i="1" u="sng" dirty="0" err="1">
                <a:solidFill>
                  <a:srgbClr val="FF0000"/>
                </a:solidFill>
              </a:rPr>
              <a:t>Significant</a:t>
            </a:r>
            <a:r>
              <a:rPr lang="it-IT" b="1" i="1" u="sng" dirty="0">
                <a:solidFill>
                  <a:srgbClr val="FF0000"/>
                </a:solidFill>
              </a:rPr>
              <a:t> </a:t>
            </a:r>
            <a:r>
              <a:rPr lang="it-IT" b="1" i="1" u="sng" dirty="0" err="1">
                <a:solidFill>
                  <a:srgbClr val="FF0000"/>
                </a:solidFill>
              </a:rPr>
              <a:t>corrections</a:t>
            </a:r>
            <a:r>
              <a:rPr lang="it-IT" b="1" i="1" u="sng" dirty="0">
                <a:solidFill>
                  <a:srgbClr val="FF0000"/>
                </a:solidFill>
              </a:rPr>
              <a:t> are </a:t>
            </a:r>
            <a:r>
              <a:rPr lang="it-IT" b="1" i="1" u="sng" dirty="0" err="1">
                <a:solidFill>
                  <a:srgbClr val="FF0000"/>
                </a:solidFill>
              </a:rPr>
              <a:t>needed</a:t>
            </a:r>
            <a:r>
              <a:rPr lang="it-IT" b="1" i="1" u="sng" dirty="0">
                <a:solidFill>
                  <a:srgbClr val="FF0000"/>
                </a:solidFill>
              </a:rPr>
              <a:t> to account for the </a:t>
            </a:r>
            <a:r>
              <a:rPr lang="it-IT" b="1" i="1" u="sng" dirty="0" err="1">
                <a:solidFill>
                  <a:srgbClr val="FF0000"/>
                </a:solidFill>
              </a:rPr>
              <a:t>effects</a:t>
            </a:r>
            <a:r>
              <a:rPr lang="it-IT" b="1" i="1" u="sng" dirty="0">
                <a:solidFill>
                  <a:srgbClr val="FF0000"/>
                </a:solidFill>
              </a:rPr>
              <a:t> of </a:t>
            </a:r>
            <a:r>
              <a:rPr lang="it-IT" b="1" i="1" u="sng" dirty="0" err="1">
                <a:solidFill>
                  <a:srgbClr val="FF0000"/>
                </a:solidFill>
              </a:rPr>
              <a:t>atmospheric</a:t>
            </a:r>
            <a:r>
              <a:rPr lang="it-IT" b="1" i="1" u="sng" dirty="0">
                <a:solidFill>
                  <a:srgbClr val="FF0000"/>
                </a:solidFill>
              </a:rPr>
              <a:t> </a:t>
            </a:r>
            <a:r>
              <a:rPr lang="it-IT" b="1" i="1" u="sng" dirty="0" err="1">
                <a:solidFill>
                  <a:srgbClr val="FF0000"/>
                </a:solidFill>
              </a:rPr>
              <a:t>scattering</a:t>
            </a:r>
            <a:r>
              <a:rPr lang="it-IT" b="1" i="1" u="sng" dirty="0">
                <a:solidFill>
                  <a:srgbClr val="FF0000"/>
                </a:solidFill>
              </a:rPr>
              <a:t>. </a:t>
            </a:r>
          </a:p>
        </p:txBody>
      </p:sp>
    </p:spTree>
    <p:extLst>
      <p:ext uri="{BB962C8B-B14F-4D97-AF65-F5344CB8AC3E}">
        <p14:creationId xmlns:p14="http://schemas.microsoft.com/office/powerpoint/2010/main" val="400384786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335340"/>
            <a:ext cx="9144000" cy="6186310"/>
          </a:xfrm>
          <a:prstGeom prst="rect">
            <a:avLst/>
          </a:prstGeom>
        </p:spPr>
        <p:txBody>
          <a:bodyPr wrap="square">
            <a:spAutoFit/>
          </a:bodyPr>
          <a:lstStyle/>
          <a:p>
            <a:r>
              <a:rPr lang="it-IT"/>
              <a:t>The most significant and unexpected observation made by BATSE thus far is </a:t>
            </a:r>
            <a:r>
              <a:rPr lang="it-IT" b="1" i="1" u="sng">
                <a:solidFill>
                  <a:srgbClr val="FF0000"/>
                </a:solidFill>
              </a:rPr>
              <a:t>the isotropy of gamma-ray bursts. </a:t>
            </a:r>
            <a:r>
              <a:rPr lang="it-IT"/>
              <a:t>This observation coupled with statistical evidence for a non-homogeneous spatial distribution has ruled out the galactic disk distribution expected by many before launch. </a:t>
            </a:r>
            <a:r>
              <a:rPr lang="it-IT" b="1" i="1" u="sng"/>
              <a:t>The observed time profiles of individual gamma-ray bursts show an enormous diversity in overall shape, pulse structure and duration. Models of bursts must be able to account for this diversity. </a:t>
            </a:r>
          </a:p>
          <a:p>
            <a:endParaRPr lang="it-IT"/>
          </a:p>
          <a:p>
            <a:r>
              <a:rPr lang="it-IT">
                <a:solidFill>
                  <a:srgbClr val="FF0000"/>
                </a:solidFill>
              </a:rPr>
              <a:t>All eight detector modules have been operating well since the experiment was activated on April 21, 1991</a:t>
            </a:r>
            <a:r>
              <a:rPr lang="it-IT" b="1" i="1" u="sng">
                <a:solidFill>
                  <a:srgbClr val="FF0000"/>
                </a:solidFill>
              </a:rPr>
              <a:t>. Since activation, the rate of gamma-ray bursts observed by BATSE has been approximately 0.85 per day. </a:t>
            </a:r>
            <a:r>
              <a:rPr lang="it-IT"/>
              <a:t>Correcting for Earth blockage, experiment dead-time due to false triggers and for operational reasons (primarily SAA passages), the full-sky burst rate at the BATSE sensitivity is estimated to be about 800 bursts per year.</a:t>
            </a:r>
          </a:p>
          <a:p>
            <a:r>
              <a:rPr lang="it-IT"/>
              <a:t> </a:t>
            </a:r>
          </a:p>
          <a:p>
            <a:r>
              <a:rPr lang="it-IT" u="sng"/>
              <a:t>Gamma-Ray Bursts</a:t>
            </a:r>
            <a:r>
              <a:rPr lang="it-IT"/>
              <a:t>. The in-flight performance of BATSE for detecting </a:t>
            </a:r>
            <a:r>
              <a:rPr lang="it-IT" b="1" i="1" u="sng">
                <a:solidFill>
                  <a:srgbClr val="3366FF"/>
                </a:solidFill>
              </a:rPr>
              <a:t>GRB</a:t>
            </a:r>
            <a:r>
              <a:rPr lang="it-IT"/>
              <a:t> at least as good as the pre-launch predictions. A trigger sensitivity of about </a:t>
            </a:r>
            <a:r>
              <a:rPr lang="it-IT" b="1" i="1" u="sng">
                <a:solidFill>
                  <a:srgbClr val="3366FF"/>
                </a:solidFill>
              </a:rPr>
              <a:t>10</a:t>
            </a:r>
            <a:r>
              <a:rPr lang="it-IT" b="1" i="1" u="sng" baseline="30000">
                <a:solidFill>
                  <a:srgbClr val="3366FF"/>
                </a:solidFill>
              </a:rPr>
              <a:t>-7</a:t>
            </a:r>
            <a:r>
              <a:rPr lang="it-IT" b="1" i="1" u="sng">
                <a:solidFill>
                  <a:srgbClr val="3366FF"/>
                </a:solidFill>
              </a:rPr>
              <a:t> erg/(cm</a:t>
            </a:r>
            <a:r>
              <a:rPr lang="it-IT" b="1" i="1" u="sng" baseline="30000">
                <a:solidFill>
                  <a:srgbClr val="3366FF"/>
                </a:solidFill>
              </a:rPr>
              <a:t>2</a:t>
            </a:r>
            <a:r>
              <a:rPr lang="it-IT" b="1" i="1" u="sng">
                <a:solidFill>
                  <a:srgbClr val="3366FF"/>
                </a:solidFill>
              </a:rPr>
              <a:t>s)</a:t>
            </a:r>
            <a:r>
              <a:rPr lang="it-IT"/>
              <a:t> is typically achieved for most bursts. The burst occurrence rate at the normal threshold settings is slightly </a:t>
            </a:r>
            <a:r>
              <a:rPr lang="it-IT" b="1" i="1" u="sng"/>
              <a:t>less than one per day. </a:t>
            </a:r>
            <a:r>
              <a:rPr lang="it-IT"/>
              <a:t>The rate of on-board triggers is significantly larger than this, averaging about 2.5 per day. At the beginning of the mission many of these were solar flares.</a:t>
            </a:r>
          </a:p>
          <a:p>
            <a:r>
              <a:rPr lang="it-IT"/>
              <a:t>Nearly all the others are attributed to the effects of electron precipitation. Events may occur locally, producing -ray secondaries in the </a:t>
            </a:r>
            <a:r>
              <a:rPr lang="it-IT" i="1"/>
              <a:t>Compton</a:t>
            </a:r>
            <a:r>
              <a:rPr lang="it-IT"/>
              <a:t> spacecraft which trigger BATSE, or as auroral events at some distance from the spacecraft. The two types of events leave distinctive signatures in BATSE and are not easily confused with -ray bursts. </a:t>
            </a:r>
          </a:p>
        </p:txBody>
      </p:sp>
    </p:spTree>
    <p:extLst>
      <p:ext uri="{BB962C8B-B14F-4D97-AF65-F5344CB8AC3E}">
        <p14:creationId xmlns:p14="http://schemas.microsoft.com/office/powerpoint/2010/main" val="452452240"/>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1016000" y="1257300"/>
            <a:ext cx="6369050" cy="4495800"/>
          </a:xfrm>
          <a:prstGeom prst="rect">
            <a:avLst/>
          </a:prstGeom>
        </p:spPr>
      </p:pic>
      <p:sp>
        <p:nvSpPr>
          <p:cNvPr id="2" name="Rettangolo 1"/>
          <p:cNvSpPr/>
          <p:nvPr/>
        </p:nvSpPr>
        <p:spPr>
          <a:xfrm>
            <a:off x="0" y="195808"/>
            <a:ext cx="9144000" cy="1200329"/>
          </a:xfrm>
          <a:prstGeom prst="rect">
            <a:avLst/>
          </a:prstGeom>
        </p:spPr>
        <p:txBody>
          <a:bodyPr wrap="square">
            <a:spAutoFit/>
          </a:bodyPr>
          <a:lstStyle/>
          <a:p>
            <a:r>
              <a:rPr lang="it-IT">
                <a:solidFill>
                  <a:srgbClr val="0000FF"/>
                </a:solidFill>
              </a:rPr>
              <a:t>Discrete Longer-Lived Sources and Pulsars</a:t>
            </a:r>
          </a:p>
          <a:p>
            <a:endParaRPr lang="it-IT"/>
          </a:p>
          <a:p>
            <a:r>
              <a:rPr lang="it-IT"/>
              <a:t>The Compton-BATSE experiment has considerable capabilities for observations of steady sources, pulsed sources and longer-lived transient sources. </a:t>
            </a:r>
          </a:p>
        </p:txBody>
      </p:sp>
      <p:sp>
        <p:nvSpPr>
          <p:cNvPr id="4" name="Rettangolo 3"/>
          <p:cNvSpPr/>
          <p:nvPr/>
        </p:nvSpPr>
        <p:spPr>
          <a:xfrm>
            <a:off x="0" y="5753100"/>
            <a:ext cx="9144000" cy="646331"/>
          </a:xfrm>
          <a:prstGeom prst="rect">
            <a:avLst/>
          </a:prstGeom>
        </p:spPr>
        <p:txBody>
          <a:bodyPr wrap="square">
            <a:spAutoFit/>
          </a:bodyPr>
          <a:lstStyle/>
          <a:p>
            <a:r>
              <a:rPr lang="it-IT"/>
              <a:t>Figure shows the light curve obtained for the Crab Pulsar for a 1.5 x 105 s exposure. The data was collected over a period of 14 days, with about 1/4 of each GRO orbit devoted to this source. </a:t>
            </a:r>
          </a:p>
        </p:txBody>
      </p:sp>
    </p:spTree>
    <p:extLst>
      <p:ext uri="{BB962C8B-B14F-4D97-AF65-F5344CB8AC3E}">
        <p14:creationId xmlns:p14="http://schemas.microsoft.com/office/powerpoint/2010/main" val="2324822234"/>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49300" y="101600"/>
            <a:ext cx="7645400" cy="6654800"/>
          </a:xfrm>
          <a:prstGeom prst="rect">
            <a:avLst/>
          </a:prstGeom>
        </p:spPr>
      </p:pic>
    </p:spTree>
    <p:extLst>
      <p:ext uri="{BB962C8B-B14F-4D97-AF65-F5344CB8AC3E}">
        <p14:creationId xmlns:p14="http://schemas.microsoft.com/office/powerpoint/2010/main" val="109421287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268789" y="2182626"/>
            <a:ext cx="5227739" cy="4675374"/>
          </a:xfrm>
          <a:prstGeom prst="rect">
            <a:avLst/>
          </a:prstGeom>
        </p:spPr>
      </p:pic>
      <p:sp>
        <p:nvSpPr>
          <p:cNvPr id="2" name="Rettangolo 1"/>
          <p:cNvSpPr/>
          <p:nvPr/>
        </p:nvSpPr>
        <p:spPr>
          <a:xfrm>
            <a:off x="0" y="100042"/>
            <a:ext cx="9144000" cy="2308324"/>
          </a:xfrm>
          <a:prstGeom prst="rect">
            <a:avLst/>
          </a:prstGeom>
        </p:spPr>
        <p:txBody>
          <a:bodyPr wrap="square">
            <a:spAutoFit/>
          </a:bodyPr>
          <a:lstStyle/>
          <a:p>
            <a:r>
              <a:rPr lang="it-IT"/>
              <a:t>Hard X-Ray Source Monitoring. Using the full unocculted sky viewing of the BATSE detectors, a significant contribution can be made to monitoring a large number of hard x-ray sources, many of which are variable, much like the contributions made by GINGA and Ariel-V at somewhat lower energies. While the BATSE detectors do not have the sensitivity and energy resolution of the collimated, pointed OSSE experiment, they do have the capability to provide frequent samples of the intensity of moderately strong steady sources, </a:t>
            </a:r>
            <a:r>
              <a:rPr lang="it-IT" b="1" i="1" u="sng"/>
              <a:t>using the Earth occultation technique. This is demonstrated in Figure which shows occultation edges in the data due to Cyg X-1.  </a:t>
            </a:r>
          </a:p>
        </p:txBody>
      </p:sp>
      <p:sp>
        <p:nvSpPr>
          <p:cNvPr id="4" name="CasellaDiTesto 3"/>
          <p:cNvSpPr txBox="1"/>
          <p:nvPr/>
        </p:nvSpPr>
        <p:spPr>
          <a:xfrm>
            <a:off x="5689600" y="2565400"/>
            <a:ext cx="1236712" cy="369332"/>
          </a:xfrm>
          <a:prstGeom prst="rect">
            <a:avLst/>
          </a:prstGeom>
          <a:noFill/>
        </p:spPr>
        <p:txBody>
          <a:bodyPr wrap="none" rtlCol="0">
            <a:spAutoFit/>
          </a:bodyPr>
          <a:lstStyle/>
          <a:p>
            <a:r>
              <a:rPr lang="it-IT"/>
              <a:t>56 sorgenti</a:t>
            </a:r>
          </a:p>
        </p:txBody>
      </p:sp>
      <p:sp>
        <p:nvSpPr>
          <p:cNvPr id="5" name="Rettangolo 4"/>
          <p:cNvSpPr/>
          <p:nvPr/>
        </p:nvSpPr>
        <p:spPr>
          <a:xfrm>
            <a:off x="5334000" y="3138438"/>
            <a:ext cx="3695700" cy="2308324"/>
          </a:xfrm>
          <a:prstGeom prst="rect">
            <a:avLst/>
          </a:prstGeom>
        </p:spPr>
        <p:txBody>
          <a:bodyPr wrap="square">
            <a:spAutoFit/>
          </a:bodyPr>
          <a:lstStyle/>
          <a:p>
            <a:pPr algn="just"/>
            <a:r>
              <a:rPr lang="it-IT"/>
              <a:t>The Compton-BATSE experiment has </a:t>
            </a:r>
          </a:p>
          <a:p>
            <a:pPr algn="just"/>
            <a:r>
              <a:rPr lang="it-IT"/>
              <a:t>considerable capabilities for observations of steady sources, pulsed sources andlonger-lived transient sources. A list of known sources that may be observable by BATSE occultation or periodic emission analysis is available.</a:t>
            </a:r>
          </a:p>
        </p:txBody>
      </p:sp>
    </p:spTree>
    <p:extLst>
      <p:ext uri="{BB962C8B-B14F-4D97-AF65-F5344CB8AC3E}">
        <p14:creationId xmlns:p14="http://schemas.microsoft.com/office/powerpoint/2010/main" val="135563103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8" name="Picture 4" descr="scienzemapp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3338"/>
            <a:ext cx="6408737" cy="3395662"/>
          </a:xfrm>
          <a:prstGeom prst="rect">
            <a:avLst/>
          </a:prstGeom>
          <a:noFill/>
          <a:extLst>
            <a:ext uri="{909E8E84-426E-40dd-AFC4-6F175D3DCCD1}">
              <a14:hiddenFill xmlns:a14="http://schemas.microsoft.com/office/drawing/2010/main">
                <a:solidFill>
                  <a:srgbClr val="FFFFFF"/>
                </a:solidFill>
              </a14:hiddenFill>
            </a:ext>
          </a:extLst>
        </p:spPr>
      </p:pic>
      <p:pic>
        <p:nvPicPr>
          <p:cNvPr id="210949" name="Picture 5" descr="scienzemap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382963"/>
            <a:ext cx="6408737" cy="3397250"/>
          </a:xfrm>
          <a:prstGeom prst="rect">
            <a:avLst/>
          </a:prstGeom>
          <a:noFill/>
          <a:extLst>
            <a:ext uri="{909E8E84-426E-40dd-AFC4-6F175D3DCCD1}">
              <a14:hiddenFill xmlns:a14="http://schemas.microsoft.com/office/drawing/2010/main">
                <a:solidFill>
                  <a:srgbClr val="FFFFFF"/>
                </a:solidFill>
              </a14:hiddenFill>
            </a:ext>
          </a:extLst>
        </p:spPr>
      </p:pic>
      <p:sp>
        <p:nvSpPr>
          <p:cNvPr id="210950" name="Text Box 6"/>
          <p:cNvSpPr txBox="1">
            <a:spLocks noChangeArrowheads="1"/>
          </p:cNvSpPr>
          <p:nvPr/>
        </p:nvSpPr>
        <p:spPr bwMode="auto">
          <a:xfrm>
            <a:off x="6842125" y="692150"/>
            <a:ext cx="21526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just"/>
            <a:r>
              <a:rPr lang="it-IT" b="1"/>
              <a:t>Distribuzione</a:t>
            </a:r>
          </a:p>
          <a:p>
            <a:pPr algn="just"/>
            <a:r>
              <a:rPr lang="it-IT" b="1"/>
              <a:t>di sorgenti </a:t>
            </a:r>
          </a:p>
          <a:p>
            <a:pPr algn="just"/>
            <a:r>
              <a:rPr lang="it-IT" b="1"/>
              <a:t>rivelata da BATSE</a:t>
            </a:r>
          </a:p>
          <a:p>
            <a:pPr algn="just"/>
            <a:endParaRPr lang="it-IT" b="1"/>
          </a:p>
          <a:p>
            <a:pPr algn="just"/>
            <a:r>
              <a:rPr lang="it-IT" b="1"/>
              <a:t>-isotropa</a:t>
            </a:r>
          </a:p>
          <a:p>
            <a:pPr algn="just"/>
            <a:r>
              <a:rPr lang="it-IT" b="1"/>
              <a:t>-galassie lontane</a:t>
            </a:r>
          </a:p>
        </p:txBody>
      </p:sp>
      <p:sp>
        <p:nvSpPr>
          <p:cNvPr id="210951" name="Text Box 7"/>
          <p:cNvSpPr txBox="1">
            <a:spLocks noChangeArrowheads="1"/>
          </p:cNvSpPr>
          <p:nvPr/>
        </p:nvSpPr>
        <p:spPr bwMode="auto">
          <a:xfrm>
            <a:off x="6819900" y="4240213"/>
            <a:ext cx="22161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1"/>
              <a:t>Gamma di alta </a:t>
            </a:r>
          </a:p>
          <a:p>
            <a:r>
              <a:rPr lang="it-IT" b="1"/>
              <a:t>Energia rivelati da </a:t>
            </a:r>
          </a:p>
          <a:p>
            <a:r>
              <a:rPr lang="it-IT" b="1"/>
              <a:t>EGRET</a:t>
            </a:r>
          </a:p>
        </p:txBody>
      </p:sp>
    </p:spTree>
    <p:extLst>
      <p:ext uri="{BB962C8B-B14F-4D97-AF65-F5344CB8AC3E}">
        <p14:creationId xmlns:p14="http://schemas.microsoft.com/office/powerpoint/2010/main" val="1055042116"/>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93788"/>
            <a:ext cx="9144000" cy="507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44743" name="Text Box 7"/>
          <p:cNvSpPr txBox="1">
            <a:spLocks noChangeArrowheads="1"/>
          </p:cNvSpPr>
          <p:nvPr/>
        </p:nvSpPr>
        <p:spPr bwMode="auto">
          <a:xfrm>
            <a:off x="2608263" y="4384675"/>
            <a:ext cx="336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t>X</a:t>
            </a:r>
          </a:p>
        </p:txBody>
      </p:sp>
      <p:sp>
        <p:nvSpPr>
          <p:cNvPr id="244744" name="Text Box 8"/>
          <p:cNvSpPr txBox="1">
            <a:spLocks noChangeArrowheads="1"/>
          </p:cNvSpPr>
          <p:nvPr/>
        </p:nvSpPr>
        <p:spPr bwMode="auto">
          <a:xfrm>
            <a:off x="2103438" y="4260850"/>
            <a:ext cx="717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800"/>
              <a:t>X,g</a:t>
            </a:r>
          </a:p>
        </p:txBody>
      </p:sp>
      <p:sp>
        <p:nvSpPr>
          <p:cNvPr id="244745" name="Text Box 9"/>
          <p:cNvSpPr txBox="1">
            <a:spLocks noChangeArrowheads="1"/>
          </p:cNvSpPr>
          <p:nvPr/>
        </p:nvSpPr>
        <p:spPr bwMode="auto">
          <a:xfrm>
            <a:off x="1958975" y="4256088"/>
            <a:ext cx="674688" cy="52863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800" b="1">
                <a:solidFill>
                  <a:schemeClr val="bg1"/>
                </a:solidFill>
              </a:rPr>
              <a:t>X,</a:t>
            </a:r>
            <a:r>
              <a:rPr lang="it-IT" sz="2800" b="1">
                <a:solidFill>
                  <a:schemeClr val="bg1"/>
                </a:solidFill>
                <a:latin typeface="Symbol" charset="0"/>
              </a:rPr>
              <a:t>g</a:t>
            </a:r>
          </a:p>
        </p:txBody>
      </p:sp>
      <p:sp>
        <p:nvSpPr>
          <p:cNvPr id="244746" name="Text Box 10"/>
          <p:cNvSpPr txBox="1">
            <a:spLocks noChangeArrowheads="1"/>
          </p:cNvSpPr>
          <p:nvPr/>
        </p:nvSpPr>
        <p:spPr bwMode="auto">
          <a:xfrm>
            <a:off x="3465513" y="1844675"/>
            <a:ext cx="865187" cy="52863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800" b="1">
                <a:solidFill>
                  <a:schemeClr val="bg1"/>
                </a:solidFill>
              </a:rPr>
              <a:t>p, N</a:t>
            </a:r>
          </a:p>
        </p:txBody>
      </p:sp>
      <p:sp>
        <p:nvSpPr>
          <p:cNvPr id="244747" name="Text Box 11"/>
          <p:cNvSpPr txBox="1">
            <a:spLocks noChangeArrowheads="1"/>
          </p:cNvSpPr>
          <p:nvPr/>
        </p:nvSpPr>
        <p:spPr bwMode="auto">
          <a:xfrm>
            <a:off x="6731000" y="2751138"/>
            <a:ext cx="379413" cy="52863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2800" b="1">
                <a:solidFill>
                  <a:schemeClr val="bg1"/>
                </a:solidFill>
                <a:latin typeface="Symbol" charset="0"/>
              </a:rPr>
              <a:t>n</a:t>
            </a:r>
          </a:p>
        </p:txBody>
      </p:sp>
      <p:sp>
        <p:nvSpPr>
          <p:cNvPr id="244748" name="Text Box 12"/>
          <p:cNvSpPr txBox="1">
            <a:spLocks noChangeArrowheads="1"/>
          </p:cNvSpPr>
          <p:nvPr/>
        </p:nvSpPr>
        <p:spPr bwMode="auto">
          <a:xfrm>
            <a:off x="103188" y="179388"/>
            <a:ext cx="893286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3200" b="1"/>
              <a:t>Come cerchiamo queste sorgenti cosmiche ?</a:t>
            </a:r>
          </a:p>
        </p:txBody>
      </p:sp>
    </p:spTree>
    <p:extLst>
      <p:ext uri="{BB962C8B-B14F-4D97-AF65-F5344CB8AC3E}">
        <p14:creationId xmlns:p14="http://schemas.microsoft.com/office/powerpoint/2010/main" val="3935219215"/>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6" name="Rectangle 6"/>
          <p:cNvSpPr>
            <a:spLocks noGrp="1" noChangeArrowheads="1"/>
          </p:cNvSpPr>
          <p:nvPr>
            <p:ph type="title"/>
          </p:nvPr>
        </p:nvSpPr>
        <p:spPr>
          <a:xfrm>
            <a:off x="457200" y="274638"/>
            <a:ext cx="8229600" cy="633412"/>
          </a:xfrm>
        </p:spPr>
        <p:txBody>
          <a:bodyPr/>
          <a:lstStyle/>
          <a:p>
            <a:r>
              <a:rPr lang="it-IT" sz="3200"/>
              <a:t>Brillamento delle Pulsar</a:t>
            </a:r>
          </a:p>
        </p:txBody>
      </p:sp>
      <p:pic>
        <p:nvPicPr>
          <p:cNvPr id="102405" name="Picture 5" descr="scienzepulsa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849438"/>
            <a:ext cx="9144000" cy="4335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374246976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0525"/>
            <a:ext cx="9144000" cy="599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474511304"/>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7812" y="148181"/>
            <a:ext cx="6083300" cy="3041650"/>
          </a:xfrm>
          <a:prstGeom prst="rect">
            <a:avLst/>
          </a:prstGeom>
        </p:spPr>
      </p:pic>
      <p:pic>
        <p:nvPicPr>
          <p:cNvPr id="3" name="Immagine 2"/>
          <p:cNvPicPr>
            <a:picLocks noChangeAspect="1"/>
          </p:cNvPicPr>
          <p:nvPr/>
        </p:nvPicPr>
        <p:blipFill>
          <a:blip r:embed="rId3"/>
          <a:stretch>
            <a:fillRect/>
          </a:stretch>
        </p:blipFill>
        <p:spPr>
          <a:xfrm>
            <a:off x="304807" y="3342228"/>
            <a:ext cx="6071672" cy="3175000"/>
          </a:xfrm>
          <a:prstGeom prst="rect">
            <a:avLst/>
          </a:prstGeom>
        </p:spPr>
      </p:pic>
    </p:spTree>
    <p:extLst>
      <p:ext uri="{BB962C8B-B14F-4D97-AF65-F5344CB8AC3E}">
        <p14:creationId xmlns:p14="http://schemas.microsoft.com/office/powerpoint/2010/main" val="699021266"/>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99179"/>
            <a:ext cx="9144000" cy="7017307"/>
          </a:xfrm>
          <a:prstGeom prst="rect">
            <a:avLst/>
          </a:prstGeom>
        </p:spPr>
        <p:txBody>
          <a:bodyPr wrap="square">
            <a:spAutoFit/>
          </a:bodyPr>
          <a:lstStyle/>
          <a:p>
            <a:r>
              <a:rPr lang="it-IT"/>
              <a:t>The full-sky viewing of BATSE enabled the nearly continuous </a:t>
            </a:r>
            <a:r>
              <a:rPr lang="it-IT" b="1" i="1" u="sng"/>
              <a:t>observation of all pulsars brighter than about 15 mCrab. </a:t>
            </a:r>
            <a:r>
              <a:rPr lang="it-IT">
                <a:solidFill>
                  <a:srgbClr val="FF0000"/>
                </a:solidFill>
              </a:rPr>
              <a:t>Most of the known accretion - </a:t>
            </a:r>
            <a:r>
              <a:rPr lang="it-IT" b="1" i="1" u="sng">
                <a:solidFill>
                  <a:srgbClr val="FF0000"/>
                </a:solidFill>
              </a:rPr>
              <a:t>powered x-ray pulsars have periods in 1 - 1000 seconds, </a:t>
            </a:r>
            <a:r>
              <a:rPr lang="it-IT"/>
              <a:t>so the 1.024 s samples BATSE continually returned in the telemetry were used to measure the current state of previously known sources, and search for new ones. By detecting the pulse arrival time (which can usually be done to an accuracy of a few percent of the pulse period), </a:t>
            </a:r>
            <a:r>
              <a:rPr lang="it-IT" b="1" i="1" u="sng"/>
              <a:t>we measured the orbit of the neutron star around the companion, and the rotation period of the neutron star. </a:t>
            </a:r>
            <a:r>
              <a:rPr lang="it-IT"/>
              <a:t>Histories for some sources over most the mission are available here.</a:t>
            </a:r>
          </a:p>
          <a:p>
            <a:r>
              <a:rPr lang="it-IT"/>
              <a:t>REMERBER that:</a:t>
            </a:r>
          </a:p>
          <a:p>
            <a:r>
              <a:rPr lang="it-IT" b="1" i="1" u="sng">
                <a:solidFill>
                  <a:srgbClr val="FF0000"/>
                </a:solidFill>
              </a:rPr>
              <a:t>These pulsing X-ray stars or X-ray pulsars actually consist of a pair of stars orbiting around each other. One member of the pair is a small, solid star commonly known as a neutron star while the other is a normal gaseous star like our Sun, but usually many times more massive. The neutron star is only a few dozen kilometers in size but has a mass roughly equal to the Sun. </a:t>
            </a:r>
          </a:p>
          <a:p>
            <a:endParaRPr lang="it-IT" b="1" i="1" u="sng"/>
          </a:p>
          <a:p>
            <a:r>
              <a:rPr lang="it-IT" i="1"/>
              <a:t>The neutron star is the collapsed core of a giant star that ran out of nuclear fuel at an earlier time. Normal stars, like our Sun, are composed of hot gas that, like any unconfined gas will try and expand to fill up space. On the other hand, the gravity of the star tries to collapse the gas under its own weight. The balance between the forces of expansion and collapse produce an ordinary stable star. However, the balance can't last forever since stars are cooling down by emitting radiation into space; in other words they shine! Their gas remains hot by ``burning'' hydrogen gas in their cores by the process of nuclear fusion. Eventually all stars use up their fuel supply, cool off and collapse. The collapsed remnant of stars within a certain mass range will be neutron stars while less massive stars become white dwarfs and more massive stars collapse into black holes. </a:t>
            </a:r>
          </a:p>
          <a:p>
            <a:endParaRPr lang="it-IT"/>
          </a:p>
        </p:txBody>
      </p:sp>
    </p:spTree>
    <p:extLst>
      <p:ext uri="{BB962C8B-B14F-4D97-AF65-F5344CB8AC3E}">
        <p14:creationId xmlns:p14="http://schemas.microsoft.com/office/powerpoint/2010/main" val="2847585783"/>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9653"/>
            <a:ext cx="9144000" cy="6463309"/>
          </a:xfrm>
          <a:prstGeom prst="rect">
            <a:avLst/>
          </a:prstGeom>
        </p:spPr>
        <p:txBody>
          <a:bodyPr wrap="square">
            <a:spAutoFit/>
          </a:bodyPr>
          <a:lstStyle/>
          <a:p>
            <a:r>
              <a:rPr lang="it-IT"/>
              <a:t>The material in a relatively small body like the Earth is made of atoms. The atoms contain lightweight electrons orbiting around a small, heavy nucleus of protons and neutrons. But the pressures in a neutron star are so great that the atoms themselves collapse and the electrons are absorbed by the nuclei. </a:t>
            </a:r>
            <a:r>
              <a:rPr lang="it-IT" b="1" i="1" u="sng"/>
              <a:t>The material in </a:t>
            </a:r>
            <a:r>
              <a:rPr lang="it-IT" b="1" i="1" u="sng">
                <a:solidFill>
                  <a:srgbClr val="FF0000"/>
                </a:solidFill>
              </a:rPr>
              <a:t>a neutron star</a:t>
            </a:r>
            <a:r>
              <a:rPr lang="it-IT" b="1" i="1" u="sng"/>
              <a:t> is composed of atomic nuclei compressed tightly together and contains mostly neutrons; hence the name neutron star. </a:t>
            </a:r>
            <a:r>
              <a:rPr lang="it-IT"/>
              <a:t>The weight of the star attempts to further compress the neutrons together. But the neutrons respond to the increasing confinement not by squeezing closer together, but instead by moving faster, as prescribed by a fundamental quantum mechanical property known as the Heisenberg uncertainty principle. The neutrons thus act much like the particles in a hot gas and provide a counter pressure (technically known as ``degeneracy pressure'') that resists further gravitational collapse. Since this pressure is only the result of confinement of neutrons and not due to heating, the neutron star can exist as a permanent object like the Earth. </a:t>
            </a:r>
          </a:p>
          <a:p>
            <a:r>
              <a:rPr lang="it-IT" b="1" i="1" u="sng"/>
              <a:t>Many </a:t>
            </a:r>
            <a:r>
              <a:rPr lang="it-IT" b="1" i="1" u="sng">
                <a:solidFill>
                  <a:srgbClr val="FF0000"/>
                </a:solidFill>
              </a:rPr>
              <a:t>neutron stars have magnetic fields</a:t>
            </a:r>
            <a:r>
              <a:rPr lang="it-IT" b="1" i="1" u="sng"/>
              <a:t> that are more than one trillion times stronger than the familiar field on the surface of the Earth that moves compass needles. In this respect, these neutron stars are like giant rotating bar magnets. When in orbit with a normal</a:t>
            </a:r>
            <a:r>
              <a:rPr lang="it-IT" b="1" i="1" u="sng">
                <a:solidFill>
                  <a:srgbClr val="FF0000"/>
                </a:solidFill>
              </a:rPr>
              <a:t> stellar companion, gas from the companion can be pulled onto the neutron star. </a:t>
            </a:r>
            <a:r>
              <a:rPr lang="it-IT" i="1"/>
              <a:t>The hot gas falling onto the neutron star is channeled by the magnetic field onto the North and South magnetic poles. </a:t>
            </a:r>
            <a:r>
              <a:rPr lang="it-IT" b="1"/>
              <a:t>Thus two ``hot spots'' on the neutron star surface</a:t>
            </a:r>
            <a:r>
              <a:rPr lang="it-IT"/>
              <a:t> are formed akin to the two auroral zones on the Earth but far hotter. </a:t>
            </a:r>
            <a:r>
              <a:rPr lang="it-IT" b="1" i="1">
                <a:solidFill>
                  <a:srgbClr val="FF0000"/>
                </a:solidFill>
              </a:rPr>
              <a:t>In fact, at these hotspots the infalling gas can reach half the speed of light before it impacts the surface. So much energy is released by the infalling gas that the hotspots, which are only a few hundred square meters in size, can be up to ten thousand times brighter than the Sun! Temperatures of millions of degrees are produced so the hotspots emit mostly X-rays. As the neutron star rotates, we observe pulses of X-rays.</a:t>
            </a:r>
          </a:p>
        </p:txBody>
      </p:sp>
    </p:spTree>
    <p:extLst>
      <p:ext uri="{BB962C8B-B14F-4D97-AF65-F5344CB8AC3E}">
        <p14:creationId xmlns:p14="http://schemas.microsoft.com/office/powerpoint/2010/main" val="3846052911"/>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215121"/>
            <a:ext cx="9144000" cy="6186310"/>
          </a:xfrm>
          <a:prstGeom prst="rect">
            <a:avLst/>
          </a:prstGeom>
        </p:spPr>
        <p:txBody>
          <a:bodyPr wrap="square">
            <a:spAutoFit/>
          </a:bodyPr>
          <a:lstStyle/>
          <a:p>
            <a:r>
              <a:rPr lang="it-IT" i="1"/>
              <a:t>The gas that supplies the X-ray pulsar can reach the neutron star by a variety of ways that depend on the size and shape of the neutron star's orbital path and the nature of the companion star</a:t>
            </a:r>
            <a:r>
              <a:rPr lang="it-IT"/>
              <a:t>. </a:t>
            </a:r>
            <a:r>
              <a:rPr lang="it-IT" b="1" i="1" u="sng">
                <a:solidFill>
                  <a:srgbClr val="FF0000"/>
                </a:solidFill>
              </a:rPr>
              <a:t>Some companion stars of X-ray pulsars are very massive young stars that emit a stellar wind from their surface.</a:t>
            </a:r>
            <a:r>
              <a:rPr lang="it-IT" b="1" i="1" u="sng"/>
              <a:t> </a:t>
            </a:r>
            <a:r>
              <a:rPr lang="it-IT" b="1" i="1" u="sng">
                <a:solidFill>
                  <a:srgbClr val="FF0000"/>
                </a:solidFill>
              </a:rPr>
              <a:t>The neutron star is immersed in the wind and continuously captures gas that flows nearby</a:t>
            </a:r>
            <a:r>
              <a:rPr lang="it-IT">
                <a:solidFill>
                  <a:srgbClr val="FF0000"/>
                </a:solidFill>
              </a:rPr>
              <a:t>. </a:t>
            </a:r>
            <a:r>
              <a:rPr lang="it-IT"/>
              <a:t>In other systems, </a:t>
            </a:r>
            <a:r>
              <a:rPr lang="it-IT" i="1"/>
              <a:t>the neutron star orbits so closely to its companion that its strong gravitational force can pull material from the companion's atmosphere into an orbit around itself</a:t>
            </a:r>
            <a:r>
              <a:rPr lang="it-IT" i="1">
                <a:solidFill>
                  <a:srgbClr val="FF0000"/>
                </a:solidFill>
              </a:rPr>
              <a:t>.</a:t>
            </a:r>
            <a:r>
              <a:rPr lang="it-IT">
                <a:solidFill>
                  <a:srgbClr val="FF0000"/>
                </a:solidFill>
              </a:rPr>
              <a:t> This material forms a gaseous disk in which material spirals inwards to ultimately fall onto the neutron star. </a:t>
            </a:r>
            <a:r>
              <a:rPr lang="it-IT"/>
              <a:t>For still other types of X-ray pulsars, the companion star is rotating very rapidly and apparently shedding a disk of gas around its equator. The orbits of the neutron star with these companions are usually large and elliptical in shape. </a:t>
            </a:r>
            <a:r>
              <a:rPr lang="it-IT" b="1" i="1" u="sng"/>
              <a:t>When the neutron star passes nearby or through the disk it will capture material and temporarily become an X-ray pulsar. </a:t>
            </a:r>
            <a:r>
              <a:rPr lang="it-IT"/>
              <a:t>The circumstellar disk expands and contracts for unknown reasons, so these temporary or transient X-ray pulsars are observed only intermittently often with months to years between episodes of X-ray pulsation. </a:t>
            </a:r>
          </a:p>
          <a:p>
            <a:r>
              <a:rPr lang="it-IT" i="1">
                <a:solidFill>
                  <a:srgbClr val="FF0000"/>
                </a:solidFill>
              </a:rPr>
              <a:t>BATSE continuously monitors the entire sky except for that portion blocked by the Earth and so is well-suited to observe X-ray pulsars.</a:t>
            </a:r>
            <a:r>
              <a:rPr lang="it-IT" i="1"/>
              <a:t> </a:t>
            </a:r>
            <a:r>
              <a:rPr lang="it-IT"/>
              <a:t>Both persistent and transient X-ray pulsations are observed. Typically about seven X-ray pulsars are being observed at any one time with pulsation periods ranging from 0.5 seconds to 681 seconds. </a:t>
            </a:r>
          </a:p>
          <a:p>
            <a:r>
              <a:rPr lang="it-IT">
                <a:solidFill>
                  <a:srgbClr val="FF0000"/>
                </a:solidFill>
              </a:rPr>
              <a:t>BATSE is also providing an unprecedented record of the pulse frequency histories for many X-ray pulsars. The same material that produces the X-ray pulsations also cause the neutron stars to spin faster or slower so much can be learned about the details of the accretion process or the neutron star by monitoring its changes in pulse frequency</a:t>
            </a:r>
            <a:r>
              <a:rPr lang="it-IT"/>
              <a:t>, which measures the rotation rate. </a:t>
            </a:r>
          </a:p>
        </p:txBody>
      </p:sp>
    </p:spTree>
    <p:extLst>
      <p:ext uri="{BB962C8B-B14F-4D97-AF65-F5344CB8AC3E}">
        <p14:creationId xmlns:p14="http://schemas.microsoft.com/office/powerpoint/2010/main" val="3998234455"/>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030122" y="118535"/>
            <a:ext cx="833882" cy="461665"/>
          </a:xfrm>
          <a:prstGeom prst="rect">
            <a:avLst/>
          </a:prstGeom>
          <a:noFill/>
        </p:spPr>
        <p:txBody>
          <a:bodyPr wrap="none" rtlCol="0">
            <a:spAutoFit/>
          </a:bodyPr>
          <a:lstStyle/>
          <a:p>
            <a:r>
              <a:rPr lang="it-IT" sz="2400" b="1"/>
              <a:t>OSSE</a:t>
            </a:r>
          </a:p>
        </p:txBody>
      </p:sp>
      <p:sp>
        <p:nvSpPr>
          <p:cNvPr id="3" name="Rettangolo 2"/>
          <p:cNvSpPr/>
          <p:nvPr/>
        </p:nvSpPr>
        <p:spPr>
          <a:xfrm>
            <a:off x="0" y="596842"/>
            <a:ext cx="9144000" cy="1477328"/>
          </a:xfrm>
          <a:prstGeom prst="rect">
            <a:avLst/>
          </a:prstGeom>
        </p:spPr>
        <p:txBody>
          <a:bodyPr wrap="square">
            <a:spAutoFit/>
          </a:bodyPr>
          <a:lstStyle/>
          <a:p>
            <a:r>
              <a:rPr lang="it-IT"/>
              <a:t>The Oriented Scintillation Spectrometer Experiment (OSSE) has been designed to undertake comprehensive observations of astrophysical sources in the 0.05-10 MeV energy range. Secondary capabilities for gamma-ray and neutron observations above 10 MeV have also been included, principally for solar flare studies. The use of NaI(Tl) scintillation techniques provides large area and high sensitivity in the 0.05-10 MeV region. </a:t>
            </a:r>
          </a:p>
        </p:txBody>
      </p:sp>
      <p:pic>
        <p:nvPicPr>
          <p:cNvPr id="4" name="Immagine 3"/>
          <p:cNvPicPr>
            <a:picLocks noChangeAspect="1"/>
          </p:cNvPicPr>
          <p:nvPr/>
        </p:nvPicPr>
        <p:blipFill>
          <a:blip r:embed="rId2"/>
          <a:stretch>
            <a:fillRect/>
          </a:stretch>
        </p:blipFill>
        <p:spPr>
          <a:xfrm>
            <a:off x="1490133" y="2097106"/>
            <a:ext cx="6366933" cy="4549365"/>
          </a:xfrm>
          <a:prstGeom prst="rect">
            <a:avLst/>
          </a:prstGeom>
        </p:spPr>
      </p:pic>
    </p:spTree>
    <p:extLst>
      <p:ext uri="{BB962C8B-B14F-4D97-AF65-F5344CB8AC3E}">
        <p14:creationId xmlns:p14="http://schemas.microsoft.com/office/powerpoint/2010/main" val="255465837"/>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28020"/>
            <a:ext cx="9144000" cy="6186310"/>
          </a:xfrm>
          <a:prstGeom prst="rect">
            <a:avLst/>
          </a:prstGeom>
        </p:spPr>
        <p:txBody>
          <a:bodyPr wrap="square">
            <a:spAutoFit/>
          </a:bodyPr>
          <a:lstStyle/>
          <a:p>
            <a:r>
              <a:rPr lang="it-IT"/>
              <a:t>OSSE</a:t>
            </a:r>
          </a:p>
          <a:p>
            <a:endParaRPr lang="it-IT"/>
          </a:p>
          <a:p>
            <a:r>
              <a:rPr lang="it-IT">
                <a:solidFill>
                  <a:srgbClr val="FF0000"/>
                </a:solidFill>
              </a:rPr>
              <a:t>The Oriented Scintillation Spectrometer Experiment, (OSSE), detected gamma rays entering the field of view of any of four detector modules, which could be pointed individually, and were effective in the 0.05 to 10 MeV range</a:t>
            </a:r>
            <a:r>
              <a:rPr lang="it-IT"/>
              <a:t>. </a:t>
            </a:r>
            <a:r>
              <a:rPr lang="it-IT" b="1" i="1" u="sng"/>
              <a:t>Each detector had a central scintillation spectrometer crystal of NaI(Tl) 12 in (303 mm) in diameter, by 4 in (102 mm) thick, optically coupled at the rear to a 3 in (76.2 mm) thick CsI(Na) crystal of similar diameter, viewed by seven photomultiplier tubes, </a:t>
            </a:r>
            <a:r>
              <a:rPr lang="it-IT" b="1" i="1" u="sng">
                <a:solidFill>
                  <a:srgbClr val="FF0000"/>
                </a:solidFill>
              </a:rPr>
              <a:t>operated as a phoswich</a:t>
            </a:r>
            <a:r>
              <a:rPr lang="it-IT" b="1" i="1" u="sng"/>
              <a:t>:</a:t>
            </a:r>
            <a:r>
              <a:rPr lang="it-IT"/>
              <a:t> i.e.</a:t>
            </a:r>
            <a:r>
              <a:rPr lang="it-IT" i="1"/>
              <a:t>, particle and gamma-ray events from the rear produced slow-rise time (~1 μs) pulses, which could be electronically distinguished from pure NaI events from the front, which produced faster (~0.25 μs) pulses. </a:t>
            </a:r>
            <a:r>
              <a:rPr lang="it-IT" b="1" i="1" u="sng">
                <a:solidFill>
                  <a:srgbClr val="FF0000"/>
                </a:solidFill>
              </a:rPr>
              <a:t>Thus the CsI backing crystal acted as an active anticoncidence shield, vetoing events from the rear.</a:t>
            </a:r>
            <a:r>
              <a:rPr lang="it-IT"/>
              <a:t> A further barrel-shaped CsI shield, also in electronic anticoincidence, </a:t>
            </a:r>
            <a:r>
              <a:rPr lang="it-IT" b="1"/>
              <a:t>surrounded the central detector on the sides and provided coarse collimation, rejecting gamma rays and charged particles from the sides or most of the forward field-of-view (FOV)</a:t>
            </a:r>
            <a:r>
              <a:rPr lang="it-IT"/>
              <a:t>. A finder level of angular collimation was provided by a tungston slat collimator grid within the outer CsI barrel, which collimated the response to a 3.8° x 11.4° FWHM rectangular FOV. </a:t>
            </a:r>
            <a:r>
              <a:rPr lang="it-IT" b="1"/>
              <a:t>A plastic scintillator across the front of each module vetoed charged particles entering from the front</a:t>
            </a:r>
            <a:r>
              <a:rPr lang="it-IT"/>
              <a:t>. </a:t>
            </a:r>
            <a:r>
              <a:rPr lang="it-IT" i="1">
                <a:solidFill>
                  <a:srgbClr val="FF0000"/>
                </a:solidFill>
              </a:rPr>
              <a:t>The four detectors were typically operated in pairs of two. </a:t>
            </a:r>
            <a:r>
              <a:rPr lang="it-IT" i="1" u="sng">
                <a:solidFill>
                  <a:srgbClr val="FF0000"/>
                </a:solidFill>
              </a:rPr>
              <a:t>During a gamma-ray source observation, one detector would take observations of the source, while the other would slew slightly off source to measure the background levels</a:t>
            </a:r>
            <a:r>
              <a:rPr lang="it-IT" i="1">
                <a:solidFill>
                  <a:srgbClr val="FF0000"/>
                </a:solidFill>
              </a:rPr>
              <a:t>. The two detectors would routinely switch roles, allowing for more accurate measurements of both the source and background. The instruments could slew with a speed of approximately 2 degrees per second.</a:t>
            </a:r>
          </a:p>
        </p:txBody>
      </p:sp>
    </p:spTree>
    <p:extLst>
      <p:ext uri="{BB962C8B-B14F-4D97-AF65-F5344CB8AC3E}">
        <p14:creationId xmlns:p14="http://schemas.microsoft.com/office/powerpoint/2010/main" val="2001870282"/>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20700" y="368300"/>
            <a:ext cx="8089900" cy="6121400"/>
          </a:xfrm>
          <a:prstGeom prst="rect">
            <a:avLst/>
          </a:prstGeom>
        </p:spPr>
      </p:pic>
    </p:spTree>
    <p:extLst>
      <p:ext uri="{BB962C8B-B14F-4D97-AF65-F5344CB8AC3E}">
        <p14:creationId xmlns:p14="http://schemas.microsoft.com/office/powerpoint/2010/main" val="1041249066"/>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927100" y="444500"/>
            <a:ext cx="7277100" cy="5956300"/>
          </a:xfrm>
          <a:prstGeom prst="rect">
            <a:avLst/>
          </a:prstGeom>
        </p:spPr>
      </p:pic>
    </p:spTree>
    <p:extLst>
      <p:ext uri="{BB962C8B-B14F-4D97-AF65-F5344CB8AC3E}">
        <p14:creationId xmlns:p14="http://schemas.microsoft.com/office/powerpoint/2010/main" val="4223023914"/>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68300" y="228600"/>
            <a:ext cx="8407400" cy="6388100"/>
          </a:xfrm>
          <a:prstGeom prst="rect">
            <a:avLst/>
          </a:prstGeom>
        </p:spPr>
      </p:pic>
    </p:spTree>
    <p:extLst>
      <p:ext uri="{BB962C8B-B14F-4D97-AF65-F5344CB8AC3E}">
        <p14:creationId xmlns:p14="http://schemas.microsoft.com/office/powerpoint/2010/main" val="3996420443"/>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06410" y="121442"/>
            <a:ext cx="7536658" cy="4852740"/>
          </a:xfrm>
          <a:prstGeom prst="rect">
            <a:avLst/>
          </a:prstGeom>
        </p:spPr>
      </p:pic>
    </p:spTree>
    <p:extLst>
      <p:ext uri="{BB962C8B-B14F-4D97-AF65-F5344CB8AC3E}">
        <p14:creationId xmlns:p14="http://schemas.microsoft.com/office/powerpoint/2010/main" val="2771081967"/>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
            <a:ext cx="9144000" cy="665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4242531332"/>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7145"/>
            <a:ext cx="9144000" cy="5355313"/>
          </a:xfrm>
          <a:prstGeom prst="rect">
            <a:avLst/>
          </a:prstGeom>
        </p:spPr>
        <p:txBody>
          <a:bodyPr wrap="square">
            <a:spAutoFit/>
          </a:bodyPr>
          <a:lstStyle/>
          <a:p>
            <a:r>
              <a:rPr lang="it-IT" b="1" i="1" u="sng"/>
              <a:t>The objective of the Energetic Gamma Ray Experiment Telescope (</a:t>
            </a:r>
            <a:r>
              <a:rPr lang="it-IT" b="1" i="1" u="sng">
                <a:solidFill>
                  <a:srgbClr val="FF0000"/>
                </a:solidFill>
              </a:rPr>
              <a:t>EGRET)</a:t>
            </a:r>
            <a:r>
              <a:rPr lang="it-IT" b="1" i="1" u="sng"/>
              <a:t> is to make a major advance in high energy (</a:t>
            </a:r>
            <a:r>
              <a:rPr lang="it-IT" b="1" i="1" u="sng">
                <a:solidFill>
                  <a:srgbClr val="FF0000"/>
                </a:solidFill>
              </a:rPr>
              <a:t>20 MeV to about 30 GeV</a:t>
            </a:r>
            <a:r>
              <a:rPr lang="it-IT" b="1" i="1" u="sng"/>
              <a:t>) gamma-ray astrophysics using a gamma-ray telescope with more than an order of magnitude greater sensitivity </a:t>
            </a:r>
            <a:r>
              <a:rPr lang="it-IT"/>
              <a:t>and better angular and energy resolution than instruments previously flown. </a:t>
            </a:r>
            <a:r>
              <a:rPr lang="it-IT" i="1"/>
              <a:t>The study of the gamma-ray sky reveals the sites of the </a:t>
            </a:r>
            <a:r>
              <a:rPr lang="it-IT" i="1">
                <a:solidFill>
                  <a:srgbClr val="FF0000"/>
                </a:solidFill>
              </a:rPr>
              <a:t>most energetic interactions occurring in astrophysics. In addition, since high energy gamma rays have a very low interaction cross section, they have a very high penetrating power</a:t>
            </a:r>
            <a:r>
              <a:rPr lang="it-IT" i="1"/>
              <a:t> and can reach the Earth from essentially any part of the Galaxy or universe. </a:t>
            </a:r>
          </a:p>
          <a:p>
            <a:r>
              <a:rPr lang="it-IT"/>
              <a:t>the specific objectives of this experiment are: </a:t>
            </a:r>
          </a:p>
          <a:p>
            <a:endParaRPr lang="it-IT"/>
          </a:p>
          <a:p>
            <a:r>
              <a:rPr lang="it-IT"/>
              <a:t>-</a:t>
            </a:r>
            <a:r>
              <a:rPr lang="it-IT">
                <a:solidFill>
                  <a:srgbClr val="FF0000"/>
                </a:solidFill>
              </a:rPr>
              <a:t>To search for localized gamma-ray sources </a:t>
            </a:r>
            <a:r>
              <a:rPr lang="it-IT"/>
              <a:t>in the energy range from 20 MeV to 30 GeV and to measure the intensity, energy spectrum, position, and possible time variations of each;</a:t>
            </a:r>
          </a:p>
          <a:p>
            <a:r>
              <a:rPr lang="it-IT"/>
              <a:t>-</a:t>
            </a:r>
            <a:r>
              <a:rPr lang="it-IT">
                <a:solidFill>
                  <a:srgbClr val="FF0000"/>
                </a:solidFill>
              </a:rPr>
              <a:t>To improve the knowledge of the locations and nature</a:t>
            </a:r>
            <a:r>
              <a:rPr lang="it-IT"/>
              <a:t> of known high energy gamma-ray sources not identified with objects </a:t>
            </a:r>
            <a:r>
              <a:rPr lang="it-IT" b="1" i="1" u="sng"/>
              <a:t>seen at other frequencies;</a:t>
            </a:r>
          </a:p>
          <a:p>
            <a:r>
              <a:rPr lang="it-IT"/>
              <a:t>-</a:t>
            </a:r>
            <a:r>
              <a:rPr lang="it-IT">
                <a:solidFill>
                  <a:srgbClr val="FF0000"/>
                </a:solidFill>
              </a:rPr>
              <a:t>To examine supernova remnants</a:t>
            </a:r>
            <a:r>
              <a:rPr lang="it-IT"/>
              <a:t> and search for evidence of cosmic-ray particle acceleration revealed by </a:t>
            </a:r>
            <a:r>
              <a:rPr lang="it-IT" b="1" i="1" u="sng"/>
              <a:t>high energy gamma rays;</a:t>
            </a:r>
          </a:p>
          <a:p>
            <a:r>
              <a:rPr lang="it-IT"/>
              <a:t>-</a:t>
            </a:r>
            <a:r>
              <a:rPr lang="it-IT">
                <a:solidFill>
                  <a:srgbClr val="FF0000"/>
                </a:solidFill>
              </a:rPr>
              <a:t>To search for high energy gamma-ray bursts</a:t>
            </a:r>
            <a:r>
              <a:rPr lang="it-IT"/>
              <a:t>, to study the spectra of low energy gamma-ray bursts;</a:t>
            </a:r>
          </a:p>
          <a:p>
            <a:r>
              <a:rPr lang="it-IT"/>
              <a:t>-</a:t>
            </a:r>
            <a:r>
              <a:rPr lang="it-IT">
                <a:solidFill>
                  <a:srgbClr val="FF0000"/>
                </a:solidFill>
              </a:rPr>
              <a:t>To detect and examine the high energy gamma-ray emission</a:t>
            </a:r>
            <a:r>
              <a:rPr lang="it-IT"/>
              <a:t> from other galaxies, including both normal galaxies and active galaxies;</a:t>
            </a:r>
          </a:p>
        </p:txBody>
      </p:sp>
    </p:spTree>
    <p:extLst>
      <p:ext uri="{BB962C8B-B14F-4D97-AF65-F5344CB8AC3E}">
        <p14:creationId xmlns:p14="http://schemas.microsoft.com/office/powerpoint/2010/main" val="2679803245"/>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29465"/>
            <a:ext cx="9144000" cy="3693319"/>
          </a:xfrm>
          <a:prstGeom prst="rect">
            <a:avLst/>
          </a:prstGeom>
        </p:spPr>
        <p:txBody>
          <a:bodyPr wrap="square">
            <a:spAutoFit/>
          </a:bodyPr>
          <a:lstStyle/>
          <a:p>
            <a:r>
              <a:rPr lang="it-IT"/>
              <a:t>EGRET is designed to cover the energy range from </a:t>
            </a:r>
            <a:r>
              <a:rPr lang="it-IT" b="1" i="1" u="sng">
                <a:solidFill>
                  <a:srgbClr val="FF0000"/>
                </a:solidFill>
              </a:rPr>
              <a:t>20 MeV to about 30 GeV</a:t>
            </a:r>
            <a:r>
              <a:rPr lang="it-IT"/>
              <a:t>. The instrument uses a multilevel </a:t>
            </a:r>
            <a:r>
              <a:rPr lang="it-IT">
                <a:solidFill>
                  <a:srgbClr val="FF0000"/>
                </a:solidFill>
              </a:rPr>
              <a:t>thin-plate spark chamber system to detect gamma rays by </a:t>
            </a:r>
            <a:r>
              <a:rPr lang="it-IT" b="1" i="1" u="sng">
                <a:solidFill>
                  <a:srgbClr val="FF0000"/>
                </a:solidFill>
              </a:rPr>
              <a:t>the electron-positron pair production process.</a:t>
            </a:r>
            <a:r>
              <a:rPr lang="it-IT" b="1" i="1" u="sng"/>
              <a:t> </a:t>
            </a:r>
            <a:r>
              <a:rPr lang="it-IT" b="1" i="1" u="sng">
                <a:solidFill>
                  <a:srgbClr val="FF0000"/>
                </a:solidFill>
              </a:rPr>
              <a:t>A calorimeter using NaI(Tl) is placed beneath the instrument to provide good energy resolution over a wide dynamic range.</a:t>
            </a:r>
            <a:r>
              <a:rPr lang="it-IT" b="1" i="1" u="sng"/>
              <a:t> </a:t>
            </a:r>
            <a:r>
              <a:rPr lang="it-IT">
                <a:solidFill>
                  <a:srgbClr val="3366FF"/>
                </a:solidFill>
              </a:rPr>
              <a:t>The instrument is covered by a plastic scintillator anticoincidence to prevent triggering on events not associated with gamma rays. </a:t>
            </a:r>
            <a:r>
              <a:rPr lang="it-IT"/>
              <a:t>A gamma ray entering the telescope within the acceptance angle has a </a:t>
            </a:r>
            <a:r>
              <a:rPr lang="it-IT" b="1" i="1" u="sng">
                <a:solidFill>
                  <a:srgbClr val="FF0000"/>
                </a:solidFill>
              </a:rPr>
              <a:t>reasonable probability (about 35% above 200 MeV) of converting into an electron-positron pair in one of the thin plates between the spark chambers in the upper portion of the telescope.</a:t>
            </a:r>
            <a:r>
              <a:rPr lang="it-IT"/>
              <a:t> </a:t>
            </a:r>
            <a:r>
              <a:rPr lang="it-IT" i="1" u="sng"/>
              <a:t>If at least one particle of the pair is detected by the directional </a:t>
            </a:r>
            <a:r>
              <a:rPr lang="it-IT" i="1" u="sng">
                <a:solidFill>
                  <a:srgbClr val="3366FF"/>
                </a:solidFill>
              </a:rPr>
              <a:t>time-of-flight coincidence </a:t>
            </a:r>
            <a:r>
              <a:rPr lang="it-IT" i="1" u="sng"/>
              <a:t>system as a downward moving particle</a:t>
            </a:r>
            <a:r>
              <a:rPr lang="it-IT" i="1" u="sng">
                <a:solidFill>
                  <a:srgbClr val="3366FF"/>
                </a:solidFill>
              </a:rPr>
              <a:t>, and </a:t>
            </a:r>
            <a:r>
              <a:rPr lang="it-IT" b="1" i="1" u="sng">
                <a:solidFill>
                  <a:srgbClr val="3366FF"/>
                </a:solidFill>
              </a:rPr>
              <a:t>if there is no signal in the large anticoincidence scintillator </a:t>
            </a:r>
            <a:r>
              <a:rPr lang="it-IT" i="1" u="sng">
                <a:solidFill>
                  <a:srgbClr val="3366FF"/>
                </a:solidFill>
              </a:rPr>
              <a:t>surrounding the upper portion of the telescope, the track imaging system is triggered, </a:t>
            </a:r>
            <a:r>
              <a:rPr lang="it-IT">
                <a:solidFill>
                  <a:srgbClr val="3366FF"/>
                </a:solidFill>
              </a:rPr>
              <a:t>p</a:t>
            </a:r>
            <a:r>
              <a:rPr lang="it-IT"/>
              <a:t>roviding a digital picture of the gamma-ray event. Low energy backward-moving charged particles which do not reach the anticoincidence are rejected by the time-of-flight measurement.</a:t>
            </a:r>
          </a:p>
        </p:txBody>
      </p:sp>
      <p:sp>
        <p:nvSpPr>
          <p:cNvPr id="8" name="Rettangolo 7"/>
          <p:cNvSpPr/>
          <p:nvPr/>
        </p:nvSpPr>
        <p:spPr>
          <a:xfrm>
            <a:off x="0" y="4517406"/>
            <a:ext cx="9144000" cy="2308324"/>
          </a:xfrm>
          <a:prstGeom prst="rect">
            <a:avLst/>
          </a:prstGeom>
        </p:spPr>
        <p:txBody>
          <a:bodyPr wrap="square">
            <a:spAutoFit/>
          </a:bodyPr>
          <a:lstStyle/>
          <a:p>
            <a:pPr algn="just"/>
            <a:r>
              <a:rPr lang="it-IT"/>
              <a:t>The telescope consists of two levels of a four by four scintillator array in a time-of-flight coincidence. The </a:t>
            </a:r>
            <a:r>
              <a:rPr lang="it-IT" b="1" u="sng"/>
              <a:t>upper spark chamber assembly consists of 28 spark chamber modules interleaved with twenty-seven 0.02 radiation length plates in which the gamma ray may convert </a:t>
            </a:r>
            <a:r>
              <a:rPr lang="it-IT"/>
              <a:t>into an electron pair. The initial </a:t>
            </a:r>
            <a:r>
              <a:rPr lang="it-IT" b="1" i="1" u="sng"/>
              <a:t>direction is usually determined from the upper spark chamber </a:t>
            </a:r>
            <a:r>
              <a:rPr lang="it-IT"/>
              <a:t>The lower spark chamber assembly, between the two time-of-flight scintillator planes, allows the electron trajectories to be followed, provides further information on the </a:t>
            </a:r>
            <a:r>
              <a:rPr lang="it-IT" b="1" u="sng"/>
              <a:t>division of energy between the electrons, permits seeing the separation of the two electrons </a:t>
            </a:r>
            <a:r>
              <a:rPr lang="it-IT"/>
              <a:t>for very high energy gamma rays, and shows the entry points of the electrons into the NaI detector. </a:t>
            </a:r>
          </a:p>
        </p:txBody>
      </p:sp>
      <p:sp>
        <p:nvSpPr>
          <p:cNvPr id="4" name="Rettangolo 3"/>
          <p:cNvSpPr/>
          <p:nvPr/>
        </p:nvSpPr>
        <p:spPr>
          <a:xfrm>
            <a:off x="437295" y="3732908"/>
            <a:ext cx="8234978" cy="720710"/>
          </a:xfrm>
          <a:prstGeom prst="rect">
            <a:avLst/>
          </a:prstGeom>
          <a:ln>
            <a:solidFill>
              <a:srgbClr val="000000"/>
            </a:solidFill>
          </a:ln>
        </p:spPr>
        <p:txBody>
          <a:bodyPr wrap="square">
            <a:spAutoFit/>
          </a:bodyPr>
          <a:lstStyle/>
          <a:p>
            <a:pPr>
              <a:lnSpc>
                <a:spcPct val="90000"/>
              </a:lnSpc>
              <a:spcAft>
                <a:spcPct val="20000"/>
              </a:spcAft>
            </a:pPr>
            <a:r>
              <a:rPr lang="it-IT" sz="1400" b="1" u="sng">
                <a:solidFill>
                  <a:srgbClr val="008000"/>
                </a:solidFill>
                <a:latin typeface="Arial" charset="0"/>
              </a:rPr>
              <a:t>La lunghezza di radiazione X</a:t>
            </a:r>
            <a:r>
              <a:rPr lang="it-IT" sz="1400" b="1" u="sng" baseline="-25000">
                <a:solidFill>
                  <a:srgbClr val="008000"/>
                </a:solidFill>
                <a:latin typeface="Arial" charset="0"/>
              </a:rPr>
              <a:t>0 </a:t>
            </a:r>
            <a:r>
              <a:rPr lang="it-IT" sz="1400" b="1" u="sng">
                <a:solidFill>
                  <a:srgbClr val="008000"/>
                </a:solidFill>
                <a:latin typeface="Arial" charset="0"/>
              </a:rPr>
              <a:t>è la distanza media attraversata da un elettrone di alta energia che perde tutta la sua energia tranne 1/e per Bremsstrahlung. </a:t>
            </a:r>
          </a:p>
          <a:p>
            <a:pPr>
              <a:lnSpc>
                <a:spcPct val="90000"/>
              </a:lnSpc>
              <a:spcAft>
                <a:spcPct val="20000"/>
              </a:spcAft>
            </a:pPr>
            <a:r>
              <a:rPr lang="it-IT" sz="1400" b="1" u="sng">
                <a:solidFill>
                  <a:srgbClr val="008000"/>
                </a:solidFill>
                <a:latin typeface="Arial" charset="0"/>
              </a:rPr>
              <a:t>			X</a:t>
            </a:r>
            <a:r>
              <a:rPr lang="it-IT" sz="1400" b="1" u="sng" baseline="-25000">
                <a:solidFill>
                  <a:srgbClr val="008000"/>
                </a:solidFill>
                <a:latin typeface="Arial" charset="0"/>
              </a:rPr>
              <a:t>0</a:t>
            </a:r>
            <a:r>
              <a:rPr lang="it-IT" sz="1400" b="1" u="sng">
                <a:solidFill>
                  <a:srgbClr val="008000"/>
                </a:solidFill>
                <a:latin typeface="Arial" charset="0"/>
              </a:rPr>
              <a:t>=(716.4 A)/(Z(Z+1)ln(287/2</a:t>
            </a:r>
            <a:r>
              <a:rPr lang="it-IT" sz="1400" b="1" u="sng" baseline="30000">
                <a:solidFill>
                  <a:srgbClr val="008000"/>
                </a:solidFill>
                <a:latin typeface="Arial" charset="0"/>
              </a:rPr>
              <a:t>1/2</a:t>
            </a:r>
            <a:r>
              <a:rPr lang="it-IT" sz="1400" b="1" u="sng">
                <a:solidFill>
                  <a:srgbClr val="008000"/>
                </a:solidFill>
                <a:latin typeface="Arial" charset="0"/>
              </a:rPr>
              <a:t>))</a:t>
            </a:r>
          </a:p>
        </p:txBody>
      </p:sp>
    </p:spTree>
    <p:extLst>
      <p:ext uri="{BB962C8B-B14F-4D97-AF65-F5344CB8AC3E}">
        <p14:creationId xmlns:p14="http://schemas.microsoft.com/office/powerpoint/2010/main" val="3599586882"/>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38100" y="254000"/>
            <a:ext cx="9055100" cy="6337300"/>
          </a:xfrm>
          <a:prstGeom prst="rect">
            <a:avLst/>
          </a:prstGeom>
        </p:spPr>
      </p:pic>
      <p:sp>
        <p:nvSpPr>
          <p:cNvPr id="2" name="CasellaDiTesto 1"/>
          <p:cNvSpPr txBox="1"/>
          <p:nvPr/>
        </p:nvSpPr>
        <p:spPr>
          <a:xfrm>
            <a:off x="173789" y="1403684"/>
            <a:ext cx="1518490" cy="646331"/>
          </a:xfrm>
          <a:prstGeom prst="rect">
            <a:avLst/>
          </a:prstGeom>
          <a:noFill/>
        </p:spPr>
        <p:txBody>
          <a:bodyPr wrap="none" rtlCol="0">
            <a:spAutoFit/>
          </a:bodyPr>
          <a:lstStyle/>
          <a:p>
            <a:r>
              <a:rPr lang="it-IT" b="1">
                <a:solidFill>
                  <a:srgbClr val="FF0000"/>
                </a:solidFill>
              </a:rPr>
              <a:t>Tantalium foil</a:t>
            </a:r>
          </a:p>
          <a:p>
            <a:r>
              <a:rPr lang="it-IT" b="1">
                <a:solidFill>
                  <a:srgbClr val="FF0000"/>
                </a:solidFill>
              </a:rPr>
              <a:t>coverter</a:t>
            </a:r>
          </a:p>
        </p:txBody>
      </p:sp>
      <p:sp>
        <p:nvSpPr>
          <p:cNvPr id="3" name="CasellaDiTesto 2"/>
          <p:cNvSpPr txBox="1"/>
          <p:nvPr/>
        </p:nvSpPr>
        <p:spPr>
          <a:xfrm>
            <a:off x="106949" y="1978536"/>
            <a:ext cx="1819203" cy="646331"/>
          </a:xfrm>
          <a:prstGeom prst="rect">
            <a:avLst/>
          </a:prstGeom>
          <a:noFill/>
        </p:spPr>
        <p:txBody>
          <a:bodyPr wrap="none" rtlCol="0">
            <a:spAutoFit/>
          </a:bodyPr>
          <a:lstStyle/>
          <a:p>
            <a:r>
              <a:rPr lang="it-IT" b="1">
                <a:solidFill>
                  <a:srgbClr val="FF0000"/>
                </a:solidFill>
              </a:rPr>
              <a:t>Particelle cariche</a:t>
            </a:r>
          </a:p>
          <a:p>
            <a:r>
              <a:rPr lang="it-IT" b="1">
                <a:solidFill>
                  <a:srgbClr val="FF0000"/>
                </a:solidFill>
              </a:rPr>
              <a:t>10^5 x gamma</a:t>
            </a:r>
          </a:p>
        </p:txBody>
      </p:sp>
      <p:sp>
        <p:nvSpPr>
          <p:cNvPr id="4" name="CasellaDiTesto 3"/>
          <p:cNvSpPr txBox="1"/>
          <p:nvPr/>
        </p:nvSpPr>
        <p:spPr>
          <a:xfrm>
            <a:off x="6898105" y="2994526"/>
            <a:ext cx="1944650" cy="369332"/>
          </a:xfrm>
          <a:prstGeom prst="rect">
            <a:avLst/>
          </a:prstGeom>
          <a:noFill/>
        </p:spPr>
        <p:txBody>
          <a:bodyPr wrap="none" rtlCol="0">
            <a:spAutoFit/>
          </a:bodyPr>
          <a:lstStyle/>
          <a:p>
            <a:r>
              <a:rPr lang="it-IT" b="1"/>
              <a:t>5 gas refill (2 anni)</a:t>
            </a:r>
          </a:p>
        </p:txBody>
      </p:sp>
    </p:spTree>
    <p:extLst>
      <p:ext uri="{BB962C8B-B14F-4D97-AF65-F5344CB8AC3E}">
        <p14:creationId xmlns:p14="http://schemas.microsoft.com/office/powerpoint/2010/main" val="3186243998"/>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01819"/>
            <a:ext cx="9144000" cy="6186310"/>
          </a:xfrm>
          <a:prstGeom prst="rect">
            <a:avLst/>
          </a:prstGeom>
        </p:spPr>
        <p:txBody>
          <a:bodyPr wrap="square">
            <a:spAutoFit/>
          </a:bodyPr>
          <a:lstStyle/>
          <a:p>
            <a:r>
              <a:rPr lang="it-IT" u="sng">
                <a:solidFill>
                  <a:srgbClr val="3366FF"/>
                </a:solidFill>
              </a:rPr>
              <a:t>The energy of the gamma ray is determined in large part from measurements made in an </a:t>
            </a:r>
            <a:r>
              <a:rPr lang="it-IT" b="1" i="1" u="sng">
                <a:solidFill>
                  <a:srgbClr val="3366FF"/>
                </a:solidFill>
              </a:rPr>
              <a:t>eight radiation-length </a:t>
            </a:r>
            <a:r>
              <a:rPr lang="it-IT" u="sng">
                <a:solidFill>
                  <a:srgbClr val="3366FF"/>
                </a:solidFill>
              </a:rPr>
              <a:t>thick, 76 cm x 76 cm square </a:t>
            </a:r>
            <a:r>
              <a:rPr lang="it-IT" b="1" i="1" u="sng">
                <a:solidFill>
                  <a:srgbClr val="3366FF"/>
                </a:solidFill>
              </a:rPr>
              <a:t>NaI(Tl) scintillator crystal below the lower time-of-flight scintillator plane</a:t>
            </a:r>
            <a:r>
              <a:rPr lang="it-IT" b="1" i="1" u="sng"/>
              <a:t>.</a:t>
            </a:r>
            <a:r>
              <a:rPr lang="it-IT" u="sng"/>
              <a:t> </a:t>
            </a:r>
            <a:r>
              <a:rPr lang="it-IT">
                <a:solidFill>
                  <a:srgbClr val="FF0000"/>
                </a:solidFill>
              </a:rPr>
              <a:t>Spark chamber </a:t>
            </a:r>
            <a:r>
              <a:rPr lang="it-IT" u="sng">
                <a:solidFill>
                  <a:srgbClr val="FF0000"/>
                </a:solidFill>
              </a:rPr>
              <a:t>measurements of </a:t>
            </a:r>
            <a:r>
              <a:rPr lang="it-IT" b="1" i="1" u="sng">
                <a:solidFill>
                  <a:srgbClr val="FF0000"/>
                </a:solidFill>
              </a:rPr>
              <a:t>Coulomb scattering </a:t>
            </a:r>
            <a:r>
              <a:rPr lang="it-IT" u="sng">
                <a:solidFill>
                  <a:srgbClr val="FF0000"/>
                </a:solidFill>
              </a:rPr>
              <a:t>in the thin plates and position information in the spark chamber system </a:t>
            </a:r>
            <a:r>
              <a:rPr lang="it-IT" b="1" i="1" u="sng">
                <a:solidFill>
                  <a:srgbClr val="FF0000"/>
                </a:solidFill>
              </a:rPr>
              <a:t>also aid in the energy determination</a:t>
            </a:r>
            <a:r>
              <a:rPr lang="it-IT" u="sng">
                <a:solidFill>
                  <a:srgbClr val="FF0000"/>
                </a:solidFill>
              </a:rPr>
              <a:t>. </a:t>
            </a:r>
            <a:r>
              <a:rPr lang="it-IT"/>
              <a:t>The </a:t>
            </a:r>
            <a:r>
              <a:rPr lang="it-IT">
                <a:solidFill>
                  <a:srgbClr val="FF0000"/>
                </a:solidFill>
              </a:rPr>
              <a:t>energy resolution of the experiment is about 20% </a:t>
            </a:r>
            <a:r>
              <a:rPr lang="it-IT"/>
              <a:t>(FWHM) over the central part of the energy range. </a:t>
            </a:r>
            <a:r>
              <a:rPr lang="it-IT">
                <a:solidFill>
                  <a:srgbClr val="FF0000"/>
                </a:solidFill>
              </a:rPr>
              <a:t>The resolution is degraded to about </a:t>
            </a:r>
            <a:r>
              <a:rPr lang="it-IT" b="1" i="1">
                <a:solidFill>
                  <a:srgbClr val="FF0000"/>
                </a:solidFill>
              </a:rPr>
              <a:t>25% above several GeV due to incomplete absorption in the NaI calorimeter</a:t>
            </a:r>
            <a:r>
              <a:rPr lang="it-IT"/>
              <a:t>, and at energies below about 100 </a:t>
            </a:r>
            <a:r>
              <a:rPr lang="it-IT">
                <a:solidFill>
                  <a:srgbClr val="FF0000"/>
                </a:solidFill>
              </a:rPr>
              <a:t>MeV where ionization losses in the spark chamber plates comprise an appreciable portion of the total energy. </a:t>
            </a:r>
            <a:r>
              <a:rPr lang="it-IT"/>
              <a:t>In addition, some particles may completely miss the calorimeter. </a:t>
            </a:r>
          </a:p>
          <a:p>
            <a:endParaRPr lang="it-IT"/>
          </a:p>
          <a:p>
            <a:r>
              <a:rPr lang="it-IT"/>
              <a:t>The EGRET operating mode may be altered in two ways. In the common mode, </a:t>
            </a:r>
            <a:r>
              <a:rPr lang="it-IT" b="1" i="1" u="sng">
                <a:solidFill>
                  <a:srgbClr val="FF0000"/>
                </a:solidFill>
              </a:rPr>
              <a:t>an energy deposition of 7 MeV in the NaI(Tl) calorimeter is required for an event.</a:t>
            </a:r>
            <a:r>
              <a:rPr lang="it-IT"/>
              <a:t> This mode </a:t>
            </a:r>
            <a:r>
              <a:rPr lang="it-IT">
                <a:solidFill>
                  <a:srgbClr val="FF0000"/>
                </a:solidFill>
              </a:rPr>
              <a:t>increases instrument live time by reducing the rate of triggers.</a:t>
            </a:r>
            <a:r>
              <a:rPr lang="it-IT"/>
              <a:t> For an observation where </a:t>
            </a:r>
            <a:r>
              <a:rPr lang="it-IT" b="1" i="1" u="sng"/>
              <a:t>low energy </a:t>
            </a:r>
            <a:r>
              <a:rPr lang="it-IT"/>
              <a:t>sensitivity is desired in spite of the poor angular accuracy, it would be reasonable </a:t>
            </a:r>
            <a:r>
              <a:rPr lang="it-IT" b="1" i="1" u="sng"/>
              <a:t>to remove the calorimeter coincidence requirement. </a:t>
            </a:r>
            <a:r>
              <a:rPr lang="it-IT"/>
              <a:t>The 16 tiles in each of two planes form 96 recognized sub-telescopes which point in 9 different directions, each approximately 0.1 steradians in size. These 9 direction groupings are utilized to limit triggers due to earth </a:t>
            </a:r>
            <a:r>
              <a:rPr lang="it-IT" b="1" u="sng"/>
              <a:t>albedo</a:t>
            </a:r>
            <a:r>
              <a:rPr lang="it-IT"/>
              <a:t> gamma rays, but simultaneously maximize celestial exposure. Vertical only would give the best efficiency. The field of view would be greatly reduced and not available to others. </a:t>
            </a:r>
            <a:br>
              <a:rPr lang="it-IT"/>
            </a:br>
            <a:endParaRPr lang="it-IT"/>
          </a:p>
          <a:p>
            <a:endParaRPr lang="it-IT"/>
          </a:p>
          <a:p>
            <a:endParaRPr lang="it-IT"/>
          </a:p>
        </p:txBody>
      </p:sp>
      <p:graphicFrame>
        <p:nvGraphicFramePr>
          <p:cNvPr id="3" name="Object 4"/>
          <p:cNvGraphicFramePr>
            <a:graphicFrameLocks noChangeAspect="1"/>
          </p:cNvGraphicFramePr>
          <p:nvPr>
            <p:extLst>
              <p:ext uri="{D42A27DB-BD31-4B8C-83A1-F6EECF244321}">
                <p14:modId xmlns:p14="http://schemas.microsoft.com/office/powerpoint/2010/main" val="2324536786"/>
              </p:ext>
            </p:extLst>
          </p:nvPr>
        </p:nvGraphicFramePr>
        <p:xfrm>
          <a:off x="1089320" y="5629445"/>
          <a:ext cx="6884489" cy="991611"/>
        </p:xfrm>
        <a:graphic>
          <a:graphicData uri="http://schemas.openxmlformats.org/presentationml/2006/ole">
            <mc:AlternateContent xmlns:mc="http://schemas.openxmlformats.org/markup-compatibility/2006">
              <mc:Choice xmlns:v="urn:schemas-microsoft-com:vml" Requires="v">
                <p:oleObj spid="_x0000_s3105" name="Equation" r:id="rId3" imgW="2768600" imgH="431800" progId="Equation.3">
                  <p:embed/>
                </p:oleObj>
              </mc:Choice>
              <mc:Fallback>
                <p:oleObj name="Equation" r:id="rId3" imgW="27686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320" y="5629445"/>
                        <a:ext cx="6884489" cy="991611"/>
                      </a:xfrm>
                      <a:prstGeom prst="rect">
                        <a:avLst/>
                      </a:prstGeom>
                      <a:noFill/>
                      <a:ln>
                        <a:solidFill>
                          <a:srgbClr val="000000"/>
                        </a:solidFill>
                      </a:ln>
                      <a:effectLst/>
                    </p:spPr>
                  </p:pic>
                </p:oleObj>
              </mc:Fallback>
            </mc:AlternateContent>
          </a:graphicData>
        </a:graphic>
      </p:graphicFrame>
    </p:spTree>
    <p:extLst>
      <p:ext uri="{BB962C8B-B14F-4D97-AF65-F5344CB8AC3E}">
        <p14:creationId xmlns:p14="http://schemas.microsoft.com/office/powerpoint/2010/main" val="4016250052"/>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00" y="977900"/>
            <a:ext cx="8636000" cy="4902200"/>
          </a:xfrm>
          <a:prstGeom prst="rect">
            <a:avLst/>
          </a:prstGeom>
        </p:spPr>
      </p:pic>
      <p:sp>
        <p:nvSpPr>
          <p:cNvPr id="3" name="CasellaDiTesto 2"/>
          <p:cNvSpPr txBox="1"/>
          <p:nvPr/>
        </p:nvSpPr>
        <p:spPr>
          <a:xfrm>
            <a:off x="7188200" y="2679700"/>
            <a:ext cx="1460456" cy="461665"/>
          </a:xfrm>
          <a:prstGeom prst="rect">
            <a:avLst/>
          </a:prstGeom>
          <a:noFill/>
        </p:spPr>
        <p:txBody>
          <a:bodyPr wrap="none" rtlCol="0">
            <a:spAutoFit/>
          </a:bodyPr>
          <a:lstStyle/>
          <a:p>
            <a:r>
              <a:rPr lang="it-IT" sz="2400" b="1">
                <a:solidFill>
                  <a:srgbClr val="FF0000"/>
                </a:solidFill>
              </a:rPr>
              <a:t>E</a:t>
            </a:r>
            <a:r>
              <a:rPr lang="it-IT" sz="2400" b="1" baseline="-25000">
                <a:solidFill>
                  <a:srgbClr val="FF0000"/>
                </a:solidFill>
              </a:rPr>
              <a:t>c</a:t>
            </a:r>
            <a:r>
              <a:rPr lang="it-IT" sz="2400" b="1">
                <a:solidFill>
                  <a:srgbClr val="FF0000"/>
                </a:solidFill>
              </a:rPr>
              <a:t> ≈ 800/Z</a:t>
            </a:r>
          </a:p>
        </p:txBody>
      </p:sp>
    </p:spTree>
    <p:extLst>
      <p:ext uri="{BB962C8B-B14F-4D97-AF65-F5344CB8AC3E}">
        <p14:creationId xmlns:p14="http://schemas.microsoft.com/office/powerpoint/2010/main" val="14546981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650251"/>
            <a:ext cx="9144000" cy="5355313"/>
          </a:xfrm>
          <a:prstGeom prst="rect">
            <a:avLst/>
          </a:prstGeom>
        </p:spPr>
        <p:txBody>
          <a:bodyPr wrap="square">
            <a:spAutoFit/>
          </a:bodyPr>
          <a:lstStyle/>
          <a:p>
            <a:r>
              <a:rPr lang="it-IT"/>
              <a:t>C. Instrument Parameters and Capabilities</a:t>
            </a:r>
          </a:p>
          <a:p>
            <a:endParaRPr lang="it-IT"/>
          </a:p>
          <a:p>
            <a:r>
              <a:rPr lang="it-IT"/>
              <a:t>    Type</a:t>
            </a:r>
            <a:r>
              <a:rPr lang="it-IT">
                <a:solidFill>
                  <a:srgbClr val="FF0000"/>
                </a:solidFill>
              </a:rPr>
              <a:t>: spark chambers, NaI(Tl) crystals, and plastic scintillators.</a:t>
            </a:r>
          </a:p>
          <a:p>
            <a:r>
              <a:rPr lang="it-IT"/>
              <a:t>    Energy Range: 20 MeV to about 30 GeV.</a:t>
            </a:r>
          </a:p>
          <a:p>
            <a:r>
              <a:rPr lang="it-IT"/>
              <a:t>    Energy Resolution: approximately twenty percent over the central part of the energy range.</a:t>
            </a:r>
          </a:p>
          <a:p>
            <a:r>
              <a:rPr lang="it-IT"/>
              <a:t>    Total Detector Area: approximately 6400 cm2</a:t>
            </a:r>
          </a:p>
          <a:p>
            <a:r>
              <a:rPr lang="it-IT"/>
              <a:t>    Effective Area: approximately 1500 cm2 between 200 MeV and 1000 MeV, falling at higher and lower energies.</a:t>
            </a:r>
          </a:p>
          <a:p>
            <a:r>
              <a:rPr lang="it-IT"/>
              <a:t>    Point Source Sensitivity: varies with the spectrum and location of the source and the observing time. Under optimum conditions, well off the galactic plane, it should be approximately 6 x 10-8 cm-2s-1 for E &gt; 100 MeV for a full two week exposure.</a:t>
            </a:r>
          </a:p>
          <a:p>
            <a:r>
              <a:rPr lang="it-IT"/>
              <a:t>    Source Position Location: Varies with the nature of the source intensity, location, and energy spectrum from 5 - 30 arcmin.</a:t>
            </a:r>
          </a:p>
          <a:p>
            <a:r>
              <a:rPr lang="it-IT"/>
              <a:t>    Field of View: approximately a gaussian shape with a half width at half maximum of about 20. Note that the full field of view will not generally be used.</a:t>
            </a:r>
          </a:p>
          <a:p>
            <a:r>
              <a:rPr lang="it-IT"/>
              <a:t>    Timing Accuracy: 0.1 ms absolute</a:t>
            </a:r>
          </a:p>
          <a:p>
            <a:r>
              <a:rPr lang="it-IT"/>
              <a:t>    </a:t>
            </a:r>
            <a:r>
              <a:rPr lang="it-IT" b="1">
                <a:solidFill>
                  <a:srgbClr val="FF0000"/>
                </a:solidFill>
              </a:rPr>
              <a:t>Weight: about 1830 kg (4035 lbs)</a:t>
            </a:r>
          </a:p>
          <a:p>
            <a:r>
              <a:rPr lang="it-IT" b="1">
                <a:solidFill>
                  <a:srgbClr val="FF0000"/>
                </a:solidFill>
              </a:rPr>
              <a:t>    Size: 2.25 m x 1.65 m diameter</a:t>
            </a:r>
          </a:p>
          <a:p>
            <a:r>
              <a:rPr lang="it-IT" b="1">
                <a:solidFill>
                  <a:srgbClr val="FF0000"/>
                </a:solidFill>
              </a:rPr>
              <a:t>    Power: 190 W (including heater power)</a:t>
            </a:r>
          </a:p>
        </p:txBody>
      </p:sp>
    </p:spTree>
    <p:extLst>
      <p:ext uri="{BB962C8B-B14F-4D97-AF65-F5344CB8AC3E}">
        <p14:creationId xmlns:p14="http://schemas.microsoft.com/office/powerpoint/2010/main" val="228993369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3500" y="685800"/>
            <a:ext cx="9017000" cy="5486400"/>
          </a:xfrm>
          <a:prstGeom prst="rect">
            <a:avLst/>
          </a:prstGeom>
        </p:spPr>
      </p:pic>
    </p:spTree>
    <p:extLst>
      <p:ext uri="{BB962C8B-B14F-4D97-AF65-F5344CB8AC3E}">
        <p14:creationId xmlns:p14="http://schemas.microsoft.com/office/powerpoint/2010/main" val="1714781739"/>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622300"/>
            <a:ext cx="9144000" cy="5611628"/>
          </a:xfrm>
          <a:prstGeom prst="rect">
            <a:avLst/>
          </a:prstGeom>
        </p:spPr>
      </p:pic>
    </p:spTree>
    <p:extLst>
      <p:ext uri="{BB962C8B-B14F-4D97-AF65-F5344CB8AC3E}">
        <p14:creationId xmlns:p14="http://schemas.microsoft.com/office/powerpoint/2010/main" val="969874270"/>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3200" y="571500"/>
            <a:ext cx="8724900" cy="5715000"/>
          </a:xfrm>
          <a:prstGeom prst="rect">
            <a:avLst/>
          </a:prstGeom>
        </p:spPr>
      </p:pic>
    </p:spTree>
    <p:extLst>
      <p:ext uri="{BB962C8B-B14F-4D97-AF65-F5344CB8AC3E}">
        <p14:creationId xmlns:p14="http://schemas.microsoft.com/office/powerpoint/2010/main" val="603864629"/>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9752" y="338667"/>
            <a:ext cx="9120011" cy="5947833"/>
          </a:xfrm>
          <a:prstGeom prst="rect">
            <a:avLst/>
          </a:prstGeom>
        </p:spPr>
      </p:pic>
    </p:spTree>
    <p:extLst>
      <p:ext uri="{BB962C8B-B14F-4D97-AF65-F5344CB8AC3E}">
        <p14:creationId xmlns:p14="http://schemas.microsoft.com/office/powerpoint/2010/main" val="539892404"/>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673100"/>
            <a:ext cx="9144000" cy="5502897"/>
          </a:xfrm>
          <a:prstGeom prst="rect">
            <a:avLst/>
          </a:prstGeom>
        </p:spPr>
      </p:pic>
    </p:spTree>
    <p:extLst>
      <p:ext uri="{BB962C8B-B14F-4D97-AF65-F5344CB8AC3E}">
        <p14:creationId xmlns:p14="http://schemas.microsoft.com/office/powerpoint/2010/main" val="1624773943"/>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4871734" y="12700"/>
            <a:ext cx="4780266" cy="5016500"/>
          </a:xfrm>
          <a:prstGeom prst="rect">
            <a:avLst/>
          </a:prstGeom>
        </p:spPr>
      </p:pic>
      <p:pic>
        <p:nvPicPr>
          <p:cNvPr id="2" name="Immagine 1"/>
          <p:cNvPicPr>
            <a:picLocks noChangeAspect="1"/>
          </p:cNvPicPr>
          <p:nvPr/>
        </p:nvPicPr>
        <p:blipFill>
          <a:blip r:embed="rId3"/>
          <a:stretch>
            <a:fillRect/>
          </a:stretch>
        </p:blipFill>
        <p:spPr>
          <a:xfrm>
            <a:off x="-3165" y="4127505"/>
            <a:ext cx="5655723" cy="2651120"/>
          </a:xfrm>
          <a:prstGeom prst="rect">
            <a:avLst/>
          </a:prstGeom>
        </p:spPr>
      </p:pic>
      <p:sp>
        <p:nvSpPr>
          <p:cNvPr id="4" name="Rettangolo 3"/>
          <p:cNvSpPr/>
          <p:nvPr/>
        </p:nvSpPr>
        <p:spPr>
          <a:xfrm>
            <a:off x="524934" y="392173"/>
            <a:ext cx="3352799" cy="420628"/>
          </a:xfrm>
          <a:prstGeom prst="rect">
            <a:avLst/>
          </a:prstGeom>
        </p:spPr>
        <p:txBody>
          <a:bodyPr wrap="square">
            <a:spAutoFit/>
          </a:bodyPr>
          <a:lstStyle/>
          <a:p>
            <a:r>
              <a:rPr lang="it-IT" sz="3200" b="1" baseline="30000"/>
              <a:t>Extragalactic Contribution</a:t>
            </a:r>
            <a:endParaRPr lang="it-IT" sz="3200"/>
          </a:p>
        </p:txBody>
      </p:sp>
    </p:spTree>
    <p:extLst>
      <p:ext uri="{BB962C8B-B14F-4D97-AF65-F5344CB8AC3E}">
        <p14:creationId xmlns:p14="http://schemas.microsoft.com/office/powerpoint/2010/main" val="2585168987"/>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88900" y="1016000"/>
            <a:ext cx="8953500" cy="4826000"/>
          </a:xfrm>
          <a:prstGeom prst="rect">
            <a:avLst/>
          </a:prstGeom>
        </p:spPr>
      </p:pic>
      <p:sp>
        <p:nvSpPr>
          <p:cNvPr id="3" name="Rettangolo 2"/>
          <p:cNvSpPr/>
          <p:nvPr/>
        </p:nvSpPr>
        <p:spPr>
          <a:xfrm>
            <a:off x="3357859" y="276368"/>
            <a:ext cx="2536403" cy="502702"/>
          </a:xfrm>
          <a:prstGeom prst="rect">
            <a:avLst/>
          </a:prstGeom>
        </p:spPr>
        <p:txBody>
          <a:bodyPr wrap="none">
            <a:spAutoFit/>
          </a:bodyPr>
          <a:lstStyle/>
          <a:p>
            <a:r>
              <a:rPr lang="it-IT" sz="4000" b="1" baseline="30000"/>
              <a:t>The Crab Nebula</a:t>
            </a:r>
            <a:endParaRPr lang="it-IT" sz="4000"/>
          </a:p>
        </p:txBody>
      </p:sp>
    </p:spTree>
    <p:extLst>
      <p:ext uri="{BB962C8B-B14F-4D97-AF65-F5344CB8AC3E}">
        <p14:creationId xmlns:p14="http://schemas.microsoft.com/office/powerpoint/2010/main" val="476740166"/>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35000" y="609600"/>
            <a:ext cx="7874000" cy="5638800"/>
          </a:xfrm>
          <a:prstGeom prst="rect">
            <a:avLst/>
          </a:prstGeom>
        </p:spPr>
      </p:pic>
    </p:spTree>
    <p:extLst>
      <p:ext uri="{BB962C8B-B14F-4D97-AF65-F5344CB8AC3E}">
        <p14:creationId xmlns:p14="http://schemas.microsoft.com/office/powerpoint/2010/main" val="3485452249"/>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41300" y="165100"/>
            <a:ext cx="8648700" cy="6515100"/>
          </a:xfrm>
          <a:prstGeom prst="rect">
            <a:avLst/>
          </a:prstGeom>
        </p:spPr>
      </p:pic>
    </p:spTree>
    <p:extLst>
      <p:ext uri="{BB962C8B-B14F-4D97-AF65-F5344CB8AC3E}">
        <p14:creationId xmlns:p14="http://schemas.microsoft.com/office/powerpoint/2010/main" val="1451408413"/>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608042"/>
            <a:ext cx="9144000" cy="3693319"/>
          </a:xfrm>
          <a:prstGeom prst="rect">
            <a:avLst/>
          </a:prstGeom>
        </p:spPr>
        <p:txBody>
          <a:bodyPr wrap="square">
            <a:spAutoFit/>
          </a:bodyPr>
          <a:lstStyle/>
          <a:p>
            <a:r>
              <a:rPr lang="it-IT"/>
              <a:t>AGILE is the </a:t>
            </a:r>
            <a:r>
              <a:rPr lang="it-IT">
                <a:solidFill>
                  <a:srgbClr val="FF0000"/>
                </a:solidFill>
              </a:rPr>
              <a:t>first of a new generation of high-energy space missions based on solid-state silicon </a:t>
            </a:r>
            <a:r>
              <a:rPr lang="it-IT"/>
              <a:t>technology, combining for the first time </a:t>
            </a:r>
            <a:r>
              <a:rPr lang="it-IT">
                <a:solidFill>
                  <a:srgbClr val="3366FF"/>
                </a:solidFill>
              </a:rPr>
              <a:t>two sophisticated co-axial instruments: </a:t>
            </a:r>
            <a:r>
              <a:rPr lang="it-IT" i="1" u="sng">
                <a:solidFill>
                  <a:srgbClr val="3366FF"/>
                </a:solidFill>
              </a:rPr>
              <a:t>a gamma-ray detector, sensitive to photons with energy in the range 30 MeV - 50 GeV, </a:t>
            </a:r>
            <a:r>
              <a:rPr lang="it-IT" i="1" u="sng"/>
              <a:t>and a </a:t>
            </a:r>
            <a:r>
              <a:rPr lang="it-IT" i="1" u="sng">
                <a:solidFill>
                  <a:srgbClr val="FF6600"/>
                </a:solidFill>
              </a:rPr>
              <a:t>hard X-ray detector, sensitive in the range 18 - 60 keV. </a:t>
            </a:r>
            <a:r>
              <a:rPr lang="it-IT"/>
              <a:t>The instrument </a:t>
            </a:r>
            <a:r>
              <a:rPr lang="it-IT">
                <a:solidFill>
                  <a:srgbClr val="3366FF"/>
                </a:solidFill>
              </a:rPr>
              <a:t>is </a:t>
            </a:r>
            <a:r>
              <a:rPr lang="it-IT" b="1" u="sng">
                <a:solidFill>
                  <a:srgbClr val="3366FF"/>
                </a:solidFill>
              </a:rPr>
              <a:t>completed by a calorimeter </a:t>
            </a:r>
            <a:r>
              <a:rPr lang="it-IT">
                <a:solidFill>
                  <a:srgbClr val="3366FF"/>
                </a:solidFill>
              </a:rPr>
              <a:t>(energy range 250 keV - 100 MeV) </a:t>
            </a:r>
            <a:r>
              <a:rPr lang="it-IT"/>
              <a:t>and by </a:t>
            </a:r>
            <a:r>
              <a:rPr lang="it-IT" b="1" i="1" u="sng"/>
              <a:t>an </a:t>
            </a:r>
            <a:r>
              <a:rPr lang="it-IT" b="1" i="1" u="sng">
                <a:solidFill>
                  <a:srgbClr val="3366FF"/>
                </a:solidFill>
              </a:rPr>
              <a:t>anti-coincidence </a:t>
            </a:r>
            <a:r>
              <a:rPr lang="it-IT" b="1" i="1" u="sng"/>
              <a:t>system. </a:t>
            </a:r>
            <a:r>
              <a:rPr lang="it-IT"/>
              <a:t>Its optimum angular resolution, 0.1 - 0.2 degrees in gamma-rays and 1-2 arcminutes in X-rays, the very large field of view as well as its small dead time (100 microsec), makes AGILE a </a:t>
            </a:r>
            <a:r>
              <a:rPr lang="it-IT">
                <a:solidFill>
                  <a:srgbClr val="FF0000"/>
                </a:solidFill>
              </a:rPr>
              <a:t>very good instrument to study persistent and transient gamma-ray sources. </a:t>
            </a:r>
          </a:p>
          <a:p>
            <a:endParaRPr lang="it-IT"/>
          </a:p>
          <a:p>
            <a:r>
              <a:rPr lang="it-IT"/>
              <a:t>Figure shows schematically the AGILE baseline configuration of total weight of a 130 kg including the Si-Tracker, Super-AGILE, Mini-Calorimeter, the Anticoincidence system and electronics. The AGILE instrument is made of the following elements. </a:t>
            </a:r>
          </a:p>
          <a:p>
            <a:endParaRPr lang="it-IT"/>
          </a:p>
        </p:txBody>
      </p:sp>
      <p:sp>
        <p:nvSpPr>
          <p:cNvPr id="3" name="CasellaDiTesto 2"/>
          <p:cNvSpPr txBox="1"/>
          <p:nvPr/>
        </p:nvSpPr>
        <p:spPr>
          <a:xfrm>
            <a:off x="3471333" y="146377"/>
            <a:ext cx="914132" cy="461665"/>
          </a:xfrm>
          <a:prstGeom prst="rect">
            <a:avLst/>
          </a:prstGeom>
          <a:noFill/>
        </p:spPr>
        <p:txBody>
          <a:bodyPr wrap="none" rtlCol="0">
            <a:spAutoFit/>
          </a:bodyPr>
          <a:lstStyle/>
          <a:p>
            <a:r>
              <a:rPr lang="it-IT" sz="2400"/>
              <a:t>AGILE</a:t>
            </a:r>
          </a:p>
        </p:txBody>
      </p:sp>
    </p:spTree>
    <p:extLst>
      <p:ext uri="{BB962C8B-B14F-4D97-AF65-F5344CB8AC3E}">
        <p14:creationId xmlns:p14="http://schemas.microsoft.com/office/powerpoint/2010/main" val="2461761851"/>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6700" y="165100"/>
            <a:ext cx="8597900" cy="6515100"/>
          </a:xfrm>
          <a:prstGeom prst="rect">
            <a:avLst/>
          </a:prstGeom>
        </p:spPr>
      </p:pic>
    </p:spTree>
    <p:extLst>
      <p:ext uri="{BB962C8B-B14F-4D97-AF65-F5344CB8AC3E}">
        <p14:creationId xmlns:p14="http://schemas.microsoft.com/office/powerpoint/2010/main" val="2129324230"/>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994409264"/>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 y="12700"/>
            <a:ext cx="9118600" cy="6832600"/>
          </a:xfrm>
          <a:prstGeom prst="rect">
            <a:avLst/>
          </a:prstGeom>
        </p:spPr>
      </p:pic>
    </p:spTree>
    <p:extLst>
      <p:ext uri="{BB962C8B-B14F-4D97-AF65-F5344CB8AC3E}">
        <p14:creationId xmlns:p14="http://schemas.microsoft.com/office/powerpoint/2010/main" val="1877255598"/>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546100"/>
            <a:ext cx="9144000" cy="5744611"/>
          </a:xfrm>
          <a:prstGeom prst="rect">
            <a:avLst/>
          </a:prstGeom>
        </p:spPr>
      </p:pic>
      <p:cxnSp>
        <p:nvCxnSpPr>
          <p:cNvPr id="4" name="Connettore 1 3"/>
          <p:cNvCxnSpPr/>
          <p:nvPr/>
        </p:nvCxnSpPr>
        <p:spPr>
          <a:xfrm>
            <a:off x="4864100" y="2895600"/>
            <a:ext cx="15748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Connettore 1 5"/>
          <p:cNvCxnSpPr/>
          <p:nvPr/>
        </p:nvCxnSpPr>
        <p:spPr>
          <a:xfrm>
            <a:off x="4864100" y="3822700"/>
            <a:ext cx="11938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nettore 1 7"/>
          <p:cNvCxnSpPr/>
          <p:nvPr/>
        </p:nvCxnSpPr>
        <p:spPr>
          <a:xfrm flipV="1">
            <a:off x="4419600" y="5676900"/>
            <a:ext cx="1803400" cy="254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49945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14325"/>
            <a:ext cx="9144000" cy="5543254"/>
          </a:xfrm>
          <a:prstGeom prst="rect">
            <a:avLst/>
          </a:prstGeom>
        </p:spPr>
      </p:pic>
      <p:sp>
        <p:nvSpPr>
          <p:cNvPr id="3" name="Rettangolo 2"/>
          <p:cNvSpPr/>
          <p:nvPr/>
        </p:nvSpPr>
        <p:spPr>
          <a:xfrm>
            <a:off x="3984625" y="4048125"/>
            <a:ext cx="1079500" cy="26987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CasellaDiTesto 3"/>
          <p:cNvSpPr txBox="1"/>
          <p:nvPr/>
        </p:nvSpPr>
        <p:spPr>
          <a:xfrm>
            <a:off x="2428875" y="4714875"/>
            <a:ext cx="979755" cy="400110"/>
          </a:xfrm>
          <a:prstGeom prst="rect">
            <a:avLst/>
          </a:prstGeom>
          <a:noFill/>
        </p:spPr>
        <p:txBody>
          <a:bodyPr wrap="none" rtlCol="0">
            <a:spAutoFit/>
          </a:bodyPr>
          <a:lstStyle/>
          <a:p>
            <a:r>
              <a:rPr lang="it-IT" sz="2000" b="1"/>
              <a:t>1,12 eV</a:t>
            </a:r>
          </a:p>
        </p:txBody>
      </p:sp>
      <p:cxnSp>
        <p:nvCxnSpPr>
          <p:cNvPr id="6" name="Connettore 2 5"/>
          <p:cNvCxnSpPr/>
          <p:nvPr/>
        </p:nvCxnSpPr>
        <p:spPr>
          <a:xfrm flipH="1">
            <a:off x="3408630" y="4714875"/>
            <a:ext cx="575995" cy="134937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3984625" y="4365625"/>
            <a:ext cx="4365625" cy="68262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10"/>
          <p:cNvSpPr txBox="1"/>
          <p:nvPr/>
        </p:nvSpPr>
        <p:spPr>
          <a:xfrm>
            <a:off x="47625" y="6191250"/>
            <a:ext cx="9030111" cy="400110"/>
          </a:xfrm>
          <a:prstGeom prst="rect">
            <a:avLst/>
          </a:prstGeom>
          <a:noFill/>
          <a:ln>
            <a:solidFill>
              <a:schemeClr val="tx1"/>
            </a:solidFill>
          </a:ln>
        </p:spPr>
        <p:txBody>
          <a:bodyPr wrap="none" rtlCol="0">
            <a:spAutoFit/>
          </a:bodyPr>
          <a:lstStyle/>
          <a:p>
            <a:r>
              <a:rPr lang="it-IT" sz="2000" b="1"/>
              <a:t>intrinsic semiconductor: </a:t>
            </a:r>
            <a:r>
              <a:rPr lang="it-IT" sz="2000" b="1">
                <a:solidFill>
                  <a:srgbClr val="FF0000"/>
                </a:solidFill>
              </a:rPr>
              <a:t>no good radiation detector-thermic current</a:t>
            </a:r>
            <a:r>
              <a:rPr lang="it-IT" sz="2000" b="1"/>
              <a:t>-low sensitivity</a:t>
            </a:r>
          </a:p>
        </p:txBody>
      </p:sp>
    </p:spTree>
    <p:extLst>
      <p:ext uri="{BB962C8B-B14F-4D97-AF65-F5344CB8AC3E}">
        <p14:creationId xmlns:p14="http://schemas.microsoft.com/office/powerpoint/2010/main" val="35285198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73734" cy="6858000"/>
          </a:xfrm>
          <a:prstGeom prst="rect">
            <a:avLst/>
          </a:prstGeom>
        </p:spPr>
      </p:pic>
    </p:spTree>
    <p:extLst>
      <p:ext uri="{BB962C8B-B14F-4D97-AF65-F5344CB8AC3E}">
        <p14:creationId xmlns:p14="http://schemas.microsoft.com/office/powerpoint/2010/main" val="11664774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3" name="Group 6"/>
          <p:cNvGrpSpPr>
            <a:grpSpLocks/>
          </p:cNvGrpSpPr>
          <p:nvPr/>
        </p:nvGrpSpPr>
        <p:grpSpPr bwMode="auto">
          <a:xfrm>
            <a:off x="3511550" y="1663707"/>
            <a:ext cx="4987925" cy="2073275"/>
            <a:chOff x="528" y="1392"/>
            <a:chExt cx="3142" cy="1306"/>
          </a:xfrm>
        </p:grpSpPr>
        <p:graphicFrame>
          <p:nvGraphicFramePr>
            <p:cNvPr id="32778" name="Object 4"/>
            <p:cNvGraphicFramePr>
              <a:graphicFrameLocks noChangeAspect="1"/>
            </p:cNvGraphicFramePr>
            <p:nvPr/>
          </p:nvGraphicFramePr>
          <p:xfrm>
            <a:off x="528" y="1392"/>
            <a:ext cx="1492" cy="1306"/>
          </p:xfrm>
          <a:graphic>
            <a:graphicData uri="http://schemas.openxmlformats.org/presentationml/2006/ole">
              <mc:AlternateContent xmlns:mc="http://schemas.openxmlformats.org/markup-compatibility/2006">
                <mc:Choice xmlns:v="urn:schemas-microsoft-com:vml" Requires="v">
                  <p:oleObj spid="_x0000_s8203" name="Designer 4.0 Drawing" r:id="rId4" imgW="2371725" imgH="2076450" progId="MgxDesigner">
                    <p:embed/>
                  </p:oleObj>
                </mc:Choice>
                <mc:Fallback>
                  <p:oleObj name="Designer 4.0 Drawing" r:id="rId4" imgW="2371725" imgH="2076450" progId="MgxDesigner">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 y="1392"/>
                          <a:ext cx="1492" cy="130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0252" name="Text Box 5"/>
            <p:cNvSpPr txBox="1">
              <a:spLocks noChangeArrowheads="1"/>
            </p:cNvSpPr>
            <p:nvPr/>
          </p:nvSpPr>
          <p:spPr bwMode="auto">
            <a:xfrm>
              <a:off x="2182" y="1676"/>
              <a:ext cx="1488" cy="9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defRPr/>
              </a:pPr>
              <a:r>
                <a:rPr lang="en-US" sz="1800" smtClean="0">
                  <a:solidFill>
                    <a:srgbClr val="0000FF"/>
                  </a:solidFill>
                </a:rPr>
                <a:t>In a pure intrinsic (undoped) material the electron density n and hole density p are equal. n = p = n</a:t>
              </a:r>
              <a:r>
                <a:rPr lang="en-US" sz="1800" baseline="-25000" smtClean="0">
                  <a:solidFill>
                    <a:srgbClr val="0000FF"/>
                  </a:solidFill>
                </a:rPr>
                <a:t>i</a:t>
              </a:r>
              <a:endParaRPr lang="en-US" sz="1800" smtClean="0">
                <a:solidFill>
                  <a:srgbClr val="0000FF"/>
                </a:solidFill>
              </a:endParaRPr>
            </a:p>
          </p:txBody>
        </p:sp>
      </p:grpSp>
      <p:graphicFrame>
        <p:nvGraphicFramePr>
          <p:cNvPr id="32774" name="Object 7"/>
          <p:cNvGraphicFramePr>
            <a:graphicFrameLocks noGrp="1" noChangeAspect="1"/>
          </p:cNvGraphicFramePr>
          <p:nvPr>
            <p:ph sz="half" idx="2"/>
            <p:extLst>
              <p:ext uri="{D42A27DB-BD31-4B8C-83A1-F6EECF244321}">
                <p14:modId xmlns:p14="http://schemas.microsoft.com/office/powerpoint/2010/main" val="4157498512"/>
              </p:ext>
            </p:extLst>
          </p:nvPr>
        </p:nvGraphicFramePr>
        <p:xfrm>
          <a:off x="5888038" y="3852870"/>
          <a:ext cx="2052637" cy="1595437"/>
        </p:xfrm>
        <a:graphic>
          <a:graphicData uri="http://schemas.openxmlformats.org/presentationml/2006/ole">
            <mc:AlternateContent xmlns:mc="http://schemas.openxmlformats.org/markup-compatibility/2006">
              <mc:Choice xmlns:v="urn:schemas-microsoft-com:vml" Requires="v">
                <p:oleObj spid="_x0000_s8204" name="Designer 4.0 Drawing" r:id="rId6" imgW="914400" imgH="914400" progId="MgxDesigner">
                  <p:embed/>
                </p:oleObj>
              </mc:Choice>
              <mc:Fallback>
                <p:oleObj name="Designer 4.0 Drawing" r:id="rId6" imgW="914400" imgH="914400" progId="MgxDesigner">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8038" y="3852870"/>
                        <a:ext cx="2052637" cy="1595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8" name="Line 9"/>
          <p:cNvSpPr>
            <a:spLocks noChangeShapeType="1"/>
          </p:cNvSpPr>
          <p:nvPr/>
        </p:nvSpPr>
        <p:spPr bwMode="auto">
          <a:xfrm flipV="1">
            <a:off x="4343400" y="4673607"/>
            <a:ext cx="1411288" cy="76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it-IT">
              <a:solidFill>
                <a:prstClr val="black"/>
              </a:solidFill>
              <a:latin typeface="Calibri"/>
            </a:endParaRPr>
          </a:p>
        </p:txBody>
      </p:sp>
      <p:sp>
        <p:nvSpPr>
          <p:cNvPr id="10249" name="Text Box 10"/>
          <p:cNvSpPr txBox="1">
            <a:spLocks noChangeArrowheads="1"/>
          </p:cNvSpPr>
          <p:nvPr/>
        </p:nvSpPr>
        <p:spPr bwMode="auto">
          <a:xfrm>
            <a:off x="990600" y="3955968"/>
            <a:ext cx="3238500" cy="12003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defRPr/>
            </a:pPr>
            <a:r>
              <a:rPr lang="en-US" sz="1800" smtClean="0">
                <a:solidFill>
                  <a:srgbClr val="0000FF"/>
                </a:solidFill>
              </a:rPr>
              <a:t>In this volume</a:t>
            </a:r>
          </a:p>
          <a:p>
            <a:pPr>
              <a:defRPr/>
            </a:pPr>
            <a:r>
              <a:rPr lang="en-US" sz="1800" b="1" u="sng" smtClean="0">
                <a:solidFill>
                  <a:srgbClr val="FF0000"/>
                </a:solidFill>
              </a:rPr>
              <a:t>we have 4.5 </a:t>
            </a:r>
            <a:r>
              <a:rPr lang="en-US" sz="1800" b="1" u="sng" smtClean="0">
                <a:solidFill>
                  <a:srgbClr val="FF0000"/>
                </a:solidFill>
                <a:sym typeface="Symbol" charset="0"/>
              </a:rPr>
              <a:t></a:t>
            </a:r>
            <a:r>
              <a:rPr lang="en-US" sz="1800" b="1" u="sng" smtClean="0">
                <a:solidFill>
                  <a:srgbClr val="FF0000"/>
                </a:solidFill>
              </a:rPr>
              <a:t>10</a:t>
            </a:r>
            <a:r>
              <a:rPr lang="en-US" sz="1800" b="1" u="sng" baseline="30000" smtClean="0">
                <a:solidFill>
                  <a:srgbClr val="FF0000"/>
                </a:solidFill>
              </a:rPr>
              <a:t>8</a:t>
            </a:r>
            <a:r>
              <a:rPr lang="en-US" sz="1800" b="1" u="sng" smtClean="0">
                <a:solidFill>
                  <a:srgbClr val="FF0000"/>
                </a:solidFill>
              </a:rPr>
              <a:t> free charge carriers, but only  </a:t>
            </a:r>
            <a:r>
              <a:rPr lang="en-US" sz="1800" b="1" u="sng" smtClean="0">
                <a:solidFill>
                  <a:srgbClr val="FF0000"/>
                </a:solidFill>
                <a:sym typeface="Symbol" charset="0"/>
              </a:rPr>
              <a:t>3.2 </a:t>
            </a:r>
            <a:r>
              <a:rPr lang="en-US" sz="1800" b="1" u="sng" smtClean="0">
                <a:solidFill>
                  <a:srgbClr val="FF0000"/>
                </a:solidFill>
              </a:rPr>
              <a:t>10</a:t>
            </a:r>
            <a:r>
              <a:rPr lang="en-US" sz="1800" b="1" u="sng" baseline="30000" smtClean="0">
                <a:solidFill>
                  <a:srgbClr val="FF0000"/>
                </a:solidFill>
              </a:rPr>
              <a:t>4 </a:t>
            </a:r>
            <a:r>
              <a:rPr lang="en-US" sz="1800" b="1" u="sng" smtClean="0">
                <a:solidFill>
                  <a:srgbClr val="FF0000"/>
                </a:solidFill>
              </a:rPr>
              <a:t>e-h pairs produced by a M.I.P.</a:t>
            </a:r>
            <a:r>
              <a:rPr lang="en-US" sz="1800" b="1" u="sng" smtClean="0">
                <a:solidFill>
                  <a:srgbClr val="FF0000"/>
                </a:solidFill>
                <a:sym typeface="Symbol" charset="0"/>
              </a:rPr>
              <a:t> </a:t>
            </a:r>
          </a:p>
        </p:txBody>
      </p:sp>
      <p:sp>
        <p:nvSpPr>
          <p:cNvPr id="10250" name="Text Box 11"/>
          <p:cNvSpPr txBox="1">
            <a:spLocks noChangeArrowheads="1"/>
          </p:cNvSpPr>
          <p:nvPr/>
        </p:nvSpPr>
        <p:spPr bwMode="auto">
          <a:xfrm>
            <a:off x="1824037" y="5676907"/>
            <a:ext cx="5140325" cy="915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marL="285750" indent="-285750"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defRPr/>
            </a:pPr>
            <a:r>
              <a:rPr lang="en-US" sz="1800" smtClean="0">
                <a:solidFill>
                  <a:srgbClr val="0000FF"/>
                </a:solidFill>
                <a:sym typeface="Wingdings" charset="0"/>
              </a:rPr>
              <a:t></a:t>
            </a:r>
            <a:r>
              <a:rPr lang="en-US" sz="1800" smtClean="0">
                <a:solidFill>
                  <a:srgbClr val="0000FF"/>
                </a:solidFill>
              </a:rPr>
              <a:t> Reduce number of free charge carriers, </a:t>
            </a:r>
          </a:p>
          <a:p>
            <a:pPr>
              <a:defRPr/>
            </a:pPr>
            <a:r>
              <a:rPr lang="en-US" sz="1800" smtClean="0">
                <a:solidFill>
                  <a:srgbClr val="0000FF"/>
                </a:solidFill>
              </a:rPr>
              <a:t>	i.e. deplete the detector (</a:t>
            </a:r>
            <a:r>
              <a:rPr lang="it-IT" sz="1800" smtClean="0">
                <a:solidFill>
                  <a:srgbClr val="FF6600"/>
                </a:solidFill>
              </a:rPr>
              <a:t>drogaggio, giunzione e polarizzazione inversa</a:t>
            </a:r>
            <a:r>
              <a:rPr lang="en-US" sz="1800" smtClean="0">
                <a:solidFill>
                  <a:srgbClr val="0000FF"/>
                </a:solidFill>
              </a:rPr>
              <a:t>)</a:t>
            </a:r>
          </a:p>
        </p:txBody>
      </p:sp>
      <p:sp>
        <p:nvSpPr>
          <p:cNvPr id="4" name="Rettangolo 3"/>
          <p:cNvSpPr/>
          <p:nvPr/>
        </p:nvSpPr>
        <p:spPr>
          <a:xfrm>
            <a:off x="4394200" y="1070641"/>
            <a:ext cx="4572000" cy="369332"/>
          </a:xfrm>
          <a:prstGeom prst="rect">
            <a:avLst/>
          </a:prstGeom>
        </p:spPr>
        <p:txBody>
          <a:bodyPr>
            <a:spAutoFit/>
          </a:bodyPr>
          <a:lstStyle/>
          <a:p>
            <a:pPr>
              <a:defRPr/>
            </a:pPr>
            <a:r>
              <a:rPr lang="it-IT" b="1">
                <a:solidFill>
                  <a:srgbClr val="FF3300"/>
                </a:solidFill>
                <a:effectLst>
                  <a:outerShdw blurRad="38100" dist="38100" dir="2700000" algn="tl">
                    <a:srgbClr val="C0C0C0"/>
                  </a:outerShdw>
                </a:effectLst>
                <a:latin typeface="Calibri"/>
              </a:rPr>
              <a:t>Come ottenere un segnale</a:t>
            </a:r>
            <a:r>
              <a:rPr lang="en-US" b="1">
                <a:solidFill>
                  <a:srgbClr val="FF3300"/>
                </a:solidFill>
                <a:effectLst>
                  <a:outerShdw blurRad="38100" dist="38100" dir="2700000" algn="tl">
                    <a:srgbClr val="C0C0C0"/>
                  </a:outerShdw>
                </a:effectLst>
                <a:latin typeface="Calibri"/>
              </a:rPr>
              <a:t>?</a:t>
            </a:r>
          </a:p>
        </p:txBody>
      </p:sp>
      <p:pic>
        <p:nvPicPr>
          <p:cNvPr id="2" name="Immagine 1"/>
          <p:cNvPicPr>
            <a:picLocks noChangeAspect="1"/>
          </p:cNvPicPr>
          <p:nvPr/>
        </p:nvPicPr>
        <p:blipFill>
          <a:blip r:embed="rId8"/>
          <a:stretch>
            <a:fillRect/>
          </a:stretch>
        </p:blipFill>
        <p:spPr>
          <a:xfrm>
            <a:off x="0" y="0"/>
            <a:ext cx="4978400" cy="863600"/>
          </a:xfrm>
          <a:prstGeom prst="rect">
            <a:avLst/>
          </a:prstGeom>
        </p:spPr>
      </p:pic>
      <p:cxnSp>
        <p:nvCxnSpPr>
          <p:cNvPr id="5" name="Connettore 2 4"/>
          <p:cNvCxnSpPr/>
          <p:nvPr/>
        </p:nvCxnSpPr>
        <p:spPr>
          <a:xfrm flipH="1">
            <a:off x="2374900" y="419100"/>
            <a:ext cx="787400" cy="3886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4897372"/>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80376" cy="6858000"/>
          </a:xfrm>
          <a:prstGeom prst="rect">
            <a:avLst/>
          </a:prstGeom>
        </p:spPr>
      </p:pic>
      <p:sp>
        <p:nvSpPr>
          <p:cNvPr id="3" name="Rettangolo 2"/>
          <p:cNvSpPr/>
          <p:nvPr/>
        </p:nvSpPr>
        <p:spPr>
          <a:xfrm>
            <a:off x="558800" y="3759200"/>
            <a:ext cx="7924800" cy="1303867"/>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Rettangolo 3"/>
          <p:cNvSpPr/>
          <p:nvPr/>
        </p:nvSpPr>
        <p:spPr>
          <a:xfrm>
            <a:off x="558800" y="1981200"/>
            <a:ext cx="7239000" cy="850900"/>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Freccia circolare a sinistra 4"/>
          <p:cNvSpPr/>
          <p:nvPr/>
        </p:nvSpPr>
        <p:spPr>
          <a:xfrm rot="20503926">
            <a:off x="8343900" y="2298700"/>
            <a:ext cx="622300" cy="2006600"/>
          </a:xfrm>
          <a:prstGeom prst="curved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42469370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2440" y="59917"/>
            <a:ext cx="9144000" cy="5885930"/>
          </a:xfrm>
          <a:prstGeom prst="rect">
            <a:avLst/>
          </a:prstGeom>
        </p:spPr>
      </p:pic>
      <p:sp>
        <p:nvSpPr>
          <p:cNvPr id="3" name="CasellaDiTesto 2"/>
          <p:cNvSpPr txBox="1"/>
          <p:nvPr/>
        </p:nvSpPr>
        <p:spPr>
          <a:xfrm>
            <a:off x="3699003" y="2653566"/>
            <a:ext cx="820557" cy="338554"/>
          </a:xfrm>
          <a:prstGeom prst="rect">
            <a:avLst/>
          </a:prstGeom>
          <a:noFill/>
        </p:spPr>
        <p:txBody>
          <a:bodyPr wrap="none" rtlCol="0">
            <a:spAutoFit/>
          </a:bodyPr>
          <a:lstStyle/>
          <a:p>
            <a:r>
              <a:rPr lang="it-IT" sz="1600" b="1"/>
              <a:t>1,12 eV</a:t>
            </a:r>
          </a:p>
        </p:txBody>
      </p:sp>
      <p:cxnSp>
        <p:nvCxnSpPr>
          <p:cNvPr id="7" name="Connettore 1 6"/>
          <p:cNvCxnSpPr/>
          <p:nvPr/>
        </p:nvCxnSpPr>
        <p:spPr>
          <a:xfrm>
            <a:off x="5209365" y="3036748"/>
            <a:ext cx="167509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nettore 1 7"/>
          <p:cNvCxnSpPr/>
          <p:nvPr/>
        </p:nvCxnSpPr>
        <p:spPr>
          <a:xfrm>
            <a:off x="5159277" y="4238233"/>
            <a:ext cx="167509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AutoShape 21"/>
          <p:cNvSpPr>
            <a:spLocks noChangeArrowheads="1"/>
          </p:cNvSpPr>
          <p:nvPr/>
        </p:nvSpPr>
        <p:spPr bwMode="auto">
          <a:xfrm>
            <a:off x="3900278" y="4184353"/>
            <a:ext cx="288925" cy="508809"/>
          </a:xfrm>
          <a:prstGeom prst="downArrow">
            <a:avLst>
              <a:gd name="adj1" fmla="val 37361"/>
              <a:gd name="adj2" fmla="val 64834"/>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1" name="Rettangolo 10"/>
          <p:cNvSpPr/>
          <p:nvPr/>
        </p:nvSpPr>
        <p:spPr>
          <a:xfrm>
            <a:off x="316381" y="5728020"/>
            <a:ext cx="4572000" cy="1200329"/>
          </a:xfrm>
          <a:prstGeom prst="rect">
            <a:avLst/>
          </a:prstGeom>
        </p:spPr>
        <p:txBody>
          <a:bodyPr>
            <a:spAutoFit/>
          </a:bodyPr>
          <a:lstStyle/>
          <a:p>
            <a:r>
              <a:rPr lang="it-IT" b="1">
                <a:solidFill>
                  <a:srgbClr val="3366FF"/>
                </a:solidFill>
                <a:latin typeface="Times New Roman" charset="0"/>
              </a:rPr>
              <a:t>Questa extra lacuna va ad occupare una posizione all</a:t>
            </a:r>
            <a:r>
              <a:rPr lang="ja-JP" altLang="it-IT" b="1">
                <a:solidFill>
                  <a:srgbClr val="3366FF"/>
                </a:solidFill>
                <a:latin typeface="Arial"/>
              </a:rPr>
              <a:t>’</a:t>
            </a:r>
            <a:r>
              <a:rPr lang="it-IT" b="1">
                <a:solidFill>
                  <a:srgbClr val="3366FF"/>
                </a:solidFill>
                <a:latin typeface="Times New Roman" charset="0"/>
              </a:rPr>
              <a:t>interno della gap proibita, spostando la gap più verso la banda di valenza.</a:t>
            </a:r>
          </a:p>
        </p:txBody>
      </p:sp>
      <p:sp>
        <p:nvSpPr>
          <p:cNvPr id="12" name="CasellaDiTesto 11"/>
          <p:cNvSpPr txBox="1"/>
          <p:nvPr/>
        </p:nvSpPr>
        <p:spPr>
          <a:xfrm>
            <a:off x="5159277" y="5747200"/>
            <a:ext cx="3159839" cy="923330"/>
          </a:xfrm>
          <a:prstGeom prst="rect">
            <a:avLst/>
          </a:prstGeom>
          <a:noFill/>
          <a:ln>
            <a:solidFill>
              <a:schemeClr val="tx1"/>
            </a:solidFill>
          </a:ln>
        </p:spPr>
        <p:txBody>
          <a:bodyPr wrap="none" rtlCol="0">
            <a:spAutoFit/>
          </a:bodyPr>
          <a:lstStyle/>
          <a:p>
            <a:r>
              <a:rPr lang="it-IT" b="1">
                <a:solidFill>
                  <a:srgbClr val="FF0000"/>
                </a:solidFill>
              </a:rPr>
              <a:t>Typical doping:</a:t>
            </a:r>
          </a:p>
          <a:p>
            <a:r>
              <a:rPr lang="it-IT" b="1">
                <a:solidFill>
                  <a:srgbClr val="FF0000"/>
                </a:solidFill>
              </a:rPr>
              <a:t>10</a:t>
            </a:r>
            <a:r>
              <a:rPr lang="it-IT" b="1" baseline="30000">
                <a:solidFill>
                  <a:srgbClr val="FF0000"/>
                </a:solidFill>
              </a:rPr>
              <a:t>10</a:t>
            </a:r>
            <a:r>
              <a:rPr lang="it-IT" b="1">
                <a:solidFill>
                  <a:srgbClr val="FF0000"/>
                </a:solidFill>
              </a:rPr>
              <a:t> atoms/cm</a:t>
            </a:r>
            <a:r>
              <a:rPr lang="it-IT" b="1" baseline="30000">
                <a:solidFill>
                  <a:srgbClr val="FF0000"/>
                </a:solidFill>
              </a:rPr>
              <a:t>3</a:t>
            </a:r>
            <a:r>
              <a:rPr lang="it-IT" b="1">
                <a:solidFill>
                  <a:srgbClr val="FF0000"/>
                </a:solidFill>
              </a:rPr>
              <a:t> on a density of</a:t>
            </a:r>
          </a:p>
          <a:p>
            <a:r>
              <a:rPr lang="it-IT" b="1">
                <a:solidFill>
                  <a:srgbClr val="FF0000"/>
                </a:solidFill>
              </a:rPr>
              <a:t>10</a:t>
            </a:r>
            <a:r>
              <a:rPr lang="it-IT" b="1" baseline="30000">
                <a:solidFill>
                  <a:srgbClr val="FF0000"/>
                </a:solidFill>
              </a:rPr>
              <a:t>22</a:t>
            </a:r>
            <a:r>
              <a:rPr lang="it-IT" b="1">
                <a:solidFill>
                  <a:srgbClr val="FF0000"/>
                </a:solidFill>
              </a:rPr>
              <a:t> atoms/cm</a:t>
            </a:r>
            <a:r>
              <a:rPr lang="it-IT" b="1" baseline="30000">
                <a:solidFill>
                  <a:srgbClr val="FF0000"/>
                </a:solidFill>
              </a:rPr>
              <a:t>3</a:t>
            </a:r>
          </a:p>
        </p:txBody>
      </p:sp>
    </p:spTree>
    <p:extLst>
      <p:ext uri="{BB962C8B-B14F-4D97-AF65-F5344CB8AC3E}">
        <p14:creationId xmlns:p14="http://schemas.microsoft.com/office/powerpoint/2010/main" val="40194221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80449" y="1231891"/>
            <a:ext cx="5609151" cy="4025845"/>
          </a:xfrm>
          <a:prstGeom prst="rect">
            <a:avLst/>
          </a:prstGeom>
        </p:spPr>
      </p:pic>
      <p:pic>
        <p:nvPicPr>
          <p:cNvPr id="3" name="Immagine 2"/>
          <p:cNvPicPr>
            <a:picLocks noChangeAspect="1"/>
          </p:cNvPicPr>
          <p:nvPr/>
        </p:nvPicPr>
        <p:blipFill>
          <a:blip r:embed="rId3"/>
          <a:stretch>
            <a:fillRect/>
          </a:stretch>
        </p:blipFill>
        <p:spPr>
          <a:xfrm>
            <a:off x="5833857" y="474134"/>
            <a:ext cx="3259344" cy="5892800"/>
          </a:xfrm>
          <a:prstGeom prst="rect">
            <a:avLst/>
          </a:prstGeom>
        </p:spPr>
      </p:pic>
    </p:spTree>
    <p:extLst>
      <p:ext uri="{BB962C8B-B14F-4D97-AF65-F5344CB8AC3E}">
        <p14:creationId xmlns:p14="http://schemas.microsoft.com/office/powerpoint/2010/main" val="37571579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84995" cy="6858000"/>
          </a:xfrm>
          <a:prstGeom prst="rect">
            <a:avLst/>
          </a:prstGeom>
        </p:spPr>
      </p:pic>
      <p:sp>
        <p:nvSpPr>
          <p:cNvPr id="3" name="Rettangolo 2"/>
          <p:cNvSpPr/>
          <p:nvPr/>
        </p:nvSpPr>
        <p:spPr>
          <a:xfrm>
            <a:off x="787400" y="4076700"/>
            <a:ext cx="1866900" cy="8382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676665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228600" y="12709"/>
            <a:ext cx="8686800" cy="5710758"/>
          </a:xfrm>
          <a:prstGeom prst="rect">
            <a:avLst/>
          </a:prstGeom>
        </p:spPr>
      </p:pic>
      <p:pic>
        <p:nvPicPr>
          <p:cNvPr id="3" name="Immagine 2"/>
          <p:cNvPicPr>
            <a:picLocks noChangeAspect="1"/>
          </p:cNvPicPr>
          <p:nvPr/>
        </p:nvPicPr>
        <p:blipFill>
          <a:blip r:embed="rId4"/>
          <a:stretch>
            <a:fillRect/>
          </a:stretch>
        </p:blipFill>
        <p:spPr>
          <a:xfrm>
            <a:off x="-68491" y="5071545"/>
            <a:ext cx="2557688" cy="1809369"/>
          </a:xfrm>
          <a:prstGeom prst="rect">
            <a:avLst/>
          </a:prstGeom>
        </p:spPr>
      </p:pic>
      <p:pic>
        <p:nvPicPr>
          <p:cNvPr id="4" name="Immagine 3"/>
          <p:cNvPicPr>
            <a:picLocks noChangeAspect="1"/>
          </p:cNvPicPr>
          <p:nvPr/>
        </p:nvPicPr>
        <p:blipFill>
          <a:blip r:embed="rId5"/>
          <a:stretch>
            <a:fillRect/>
          </a:stretch>
        </p:blipFill>
        <p:spPr>
          <a:xfrm>
            <a:off x="2734677" y="5350932"/>
            <a:ext cx="2649315" cy="1634067"/>
          </a:xfrm>
          <a:prstGeom prst="rect">
            <a:avLst/>
          </a:prstGeom>
          <a:noFill/>
        </p:spPr>
      </p:pic>
      <p:sp>
        <p:nvSpPr>
          <p:cNvPr id="5" name="CasellaDiTesto 4"/>
          <p:cNvSpPr txBox="1"/>
          <p:nvPr/>
        </p:nvSpPr>
        <p:spPr>
          <a:xfrm>
            <a:off x="5788203" y="3691476"/>
            <a:ext cx="460721" cy="523220"/>
          </a:xfrm>
          <a:prstGeom prst="rect">
            <a:avLst/>
          </a:prstGeom>
          <a:noFill/>
        </p:spPr>
        <p:txBody>
          <a:bodyPr wrap="none" rtlCol="0">
            <a:spAutoFit/>
          </a:bodyPr>
          <a:lstStyle/>
          <a:p>
            <a:r>
              <a:rPr lang="it-IT" sz="2800" b="1" i="1"/>
              <a:t>C</a:t>
            </a:r>
          </a:p>
        </p:txBody>
      </p:sp>
      <p:sp>
        <p:nvSpPr>
          <p:cNvPr id="9" name="Rettangolo 8"/>
          <p:cNvSpPr/>
          <p:nvPr/>
        </p:nvSpPr>
        <p:spPr>
          <a:xfrm>
            <a:off x="7467600" y="2921000"/>
            <a:ext cx="1346200" cy="6223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732935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546100"/>
            <a:ext cx="9144000" cy="5744611"/>
          </a:xfrm>
          <a:prstGeom prst="rect">
            <a:avLst/>
          </a:prstGeom>
        </p:spPr>
      </p:pic>
      <p:cxnSp>
        <p:nvCxnSpPr>
          <p:cNvPr id="4" name="Connettore 1 3"/>
          <p:cNvCxnSpPr/>
          <p:nvPr/>
        </p:nvCxnSpPr>
        <p:spPr>
          <a:xfrm>
            <a:off x="4864100" y="2895600"/>
            <a:ext cx="15748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Connettore 1 5"/>
          <p:cNvCxnSpPr/>
          <p:nvPr/>
        </p:nvCxnSpPr>
        <p:spPr>
          <a:xfrm>
            <a:off x="4864100" y="3822700"/>
            <a:ext cx="11938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nettore 1 7"/>
          <p:cNvCxnSpPr/>
          <p:nvPr/>
        </p:nvCxnSpPr>
        <p:spPr>
          <a:xfrm flipV="1">
            <a:off x="4419600" y="5676900"/>
            <a:ext cx="1803400" cy="254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49945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14325"/>
            <a:ext cx="9144000" cy="5543254"/>
          </a:xfrm>
          <a:prstGeom prst="rect">
            <a:avLst/>
          </a:prstGeom>
        </p:spPr>
      </p:pic>
      <p:sp>
        <p:nvSpPr>
          <p:cNvPr id="3" name="Rettangolo 2"/>
          <p:cNvSpPr/>
          <p:nvPr/>
        </p:nvSpPr>
        <p:spPr>
          <a:xfrm>
            <a:off x="3984625" y="4048125"/>
            <a:ext cx="1079500" cy="26987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CasellaDiTesto 3"/>
          <p:cNvSpPr txBox="1"/>
          <p:nvPr/>
        </p:nvSpPr>
        <p:spPr>
          <a:xfrm>
            <a:off x="2428875" y="4714875"/>
            <a:ext cx="979755" cy="400110"/>
          </a:xfrm>
          <a:prstGeom prst="rect">
            <a:avLst/>
          </a:prstGeom>
          <a:noFill/>
        </p:spPr>
        <p:txBody>
          <a:bodyPr wrap="none" rtlCol="0">
            <a:spAutoFit/>
          </a:bodyPr>
          <a:lstStyle/>
          <a:p>
            <a:r>
              <a:rPr lang="it-IT" sz="2000" b="1"/>
              <a:t>1,12 eV</a:t>
            </a:r>
          </a:p>
        </p:txBody>
      </p:sp>
      <p:cxnSp>
        <p:nvCxnSpPr>
          <p:cNvPr id="6" name="Connettore 2 5"/>
          <p:cNvCxnSpPr/>
          <p:nvPr/>
        </p:nvCxnSpPr>
        <p:spPr>
          <a:xfrm flipH="1">
            <a:off x="3408630" y="4714875"/>
            <a:ext cx="575995" cy="134937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Rettangolo 9"/>
          <p:cNvSpPr/>
          <p:nvPr/>
        </p:nvSpPr>
        <p:spPr>
          <a:xfrm>
            <a:off x="3984625" y="4365625"/>
            <a:ext cx="4365625" cy="68262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10"/>
          <p:cNvSpPr txBox="1"/>
          <p:nvPr/>
        </p:nvSpPr>
        <p:spPr>
          <a:xfrm>
            <a:off x="47625" y="6191250"/>
            <a:ext cx="9030111" cy="400110"/>
          </a:xfrm>
          <a:prstGeom prst="rect">
            <a:avLst/>
          </a:prstGeom>
          <a:noFill/>
          <a:ln>
            <a:solidFill>
              <a:schemeClr val="tx1"/>
            </a:solidFill>
          </a:ln>
        </p:spPr>
        <p:txBody>
          <a:bodyPr wrap="none" rtlCol="0">
            <a:spAutoFit/>
          </a:bodyPr>
          <a:lstStyle/>
          <a:p>
            <a:r>
              <a:rPr lang="it-IT" sz="2000" b="1"/>
              <a:t>intrinsic semiconductor: </a:t>
            </a:r>
            <a:r>
              <a:rPr lang="it-IT" sz="2000" b="1">
                <a:solidFill>
                  <a:srgbClr val="FF0000"/>
                </a:solidFill>
              </a:rPr>
              <a:t>no good radiation detector-thermic current</a:t>
            </a:r>
            <a:r>
              <a:rPr lang="it-IT" sz="2000" b="1"/>
              <a:t>-low sensitivity</a:t>
            </a:r>
          </a:p>
        </p:txBody>
      </p:sp>
    </p:spTree>
    <p:extLst>
      <p:ext uri="{BB962C8B-B14F-4D97-AF65-F5344CB8AC3E}">
        <p14:creationId xmlns:p14="http://schemas.microsoft.com/office/powerpoint/2010/main" val="35285198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73734" cy="6858000"/>
          </a:xfrm>
          <a:prstGeom prst="rect">
            <a:avLst/>
          </a:prstGeom>
        </p:spPr>
      </p:pic>
    </p:spTree>
    <p:extLst>
      <p:ext uri="{BB962C8B-B14F-4D97-AF65-F5344CB8AC3E}">
        <p14:creationId xmlns:p14="http://schemas.microsoft.com/office/powerpoint/2010/main" val="11664774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3" name="Group 6"/>
          <p:cNvGrpSpPr>
            <a:grpSpLocks/>
          </p:cNvGrpSpPr>
          <p:nvPr/>
        </p:nvGrpSpPr>
        <p:grpSpPr bwMode="auto">
          <a:xfrm>
            <a:off x="3511550" y="1663707"/>
            <a:ext cx="4987925" cy="2073275"/>
            <a:chOff x="528" y="1392"/>
            <a:chExt cx="3142" cy="1306"/>
          </a:xfrm>
        </p:grpSpPr>
        <p:graphicFrame>
          <p:nvGraphicFramePr>
            <p:cNvPr id="32778" name="Object 4"/>
            <p:cNvGraphicFramePr>
              <a:graphicFrameLocks noChangeAspect="1"/>
            </p:cNvGraphicFramePr>
            <p:nvPr/>
          </p:nvGraphicFramePr>
          <p:xfrm>
            <a:off x="528" y="1392"/>
            <a:ext cx="1492" cy="1306"/>
          </p:xfrm>
          <a:graphic>
            <a:graphicData uri="http://schemas.openxmlformats.org/presentationml/2006/ole">
              <mc:AlternateContent xmlns:mc="http://schemas.openxmlformats.org/markup-compatibility/2006">
                <mc:Choice xmlns:v="urn:schemas-microsoft-com:vml" Requires="v">
                  <p:oleObj spid="_x0000_s9227" name="Designer 4.0 Drawing" r:id="rId4" imgW="2371725" imgH="2076450" progId="MgxDesigner">
                    <p:embed/>
                  </p:oleObj>
                </mc:Choice>
                <mc:Fallback>
                  <p:oleObj name="Designer 4.0 Drawing" r:id="rId4" imgW="2371725" imgH="2076450" progId="MgxDesigner">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 y="1392"/>
                          <a:ext cx="1492" cy="130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0252" name="Text Box 5"/>
            <p:cNvSpPr txBox="1">
              <a:spLocks noChangeArrowheads="1"/>
            </p:cNvSpPr>
            <p:nvPr/>
          </p:nvSpPr>
          <p:spPr bwMode="auto">
            <a:xfrm>
              <a:off x="2182" y="1676"/>
              <a:ext cx="1488" cy="9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defRPr/>
              </a:pPr>
              <a:r>
                <a:rPr lang="en-US" sz="1800" smtClean="0">
                  <a:solidFill>
                    <a:srgbClr val="0000FF"/>
                  </a:solidFill>
                </a:rPr>
                <a:t>In a pure intrinsic (undoped) material the electron density n and hole density p are equal. n = p = n</a:t>
              </a:r>
              <a:r>
                <a:rPr lang="en-US" sz="1800" baseline="-25000" smtClean="0">
                  <a:solidFill>
                    <a:srgbClr val="0000FF"/>
                  </a:solidFill>
                </a:rPr>
                <a:t>i</a:t>
              </a:r>
              <a:endParaRPr lang="en-US" sz="1800" smtClean="0">
                <a:solidFill>
                  <a:srgbClr val="0000FF"/>
                </a:solidFill>
              </a:endParaRPr>
            </a:p>
          </p:txBody>
        </p:sp>
      </p:grpSp>
      <p:graphicFrame>
        <p:nvGraphicFramePr>
          <p:cNvPr id="32774" name="Object 7"/>
          <p:cNvGraphicFramePr>
            <a:graphicFrameLocks noGrp="1" noChangeAspect="1"/>
          </p:cNvGraphicFramePr>
          <p:nvPr>
            <p:ph sz="half" idx="2"/>
            <p:extLst>
              <p:ext uri="{D42A27DB-BD31-4B8C-83A1-F6EECF244321}">
                <p14:modId xmlns:p14="http://schemas.microsoft.com/office/powerpoint/2010/main" val="4157498512"/>
              </p:ext>
            </p:extLst>
          </p:nvPr>
        </p:nvGraphicFramePr>
        <p:xfrm>
          <a:off x="5888038" y="3852870"/>
          <a:ext cx="2052637" cy="1595437"/>
        </p:xfrm>
        <a:graphic>
          <a:graphicData uri="http://schemas.openxmlformats.org/presentationml/2006/ole">
            <mc:AlternateContent xmlns:mc="http://schemas.openxmlformats.org/markup-compatibility/2006">
              <mc:Choice xmlns:v="urn:schemas-microsoft-com:vml" Requires="v">
                <p:oleObj spid="_x0000_s9228" name="Designer 4.0 Drawing" r:id="rId6" imgW="914400" imgH="914400" progId="MgxDesigner">
                  <p:embed/>
                </p:oleObj>
              </mc:Choice>
              <mc:Fallback>
                <p:oleObj name="Designer 4.0 Drawing" r:id="rId6" imgW="914400" imgH="914400" progId="MgxDesigner">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8038" y="3852870"/>
                        <a:ext cx="2052637" cy="1595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8" name="Line 9"/>
          <p:cNvSpPr>
            <a:spLocks noChangeShapeType="1"/>
          </p:cNvSpPr>
          <p:nvPr/>
        </p:nvSpPr>
        <p:spPr bwMode="auto">
          <a:xfrm flipV="1">
            <a:off x="4343400" y="4673607"/>
            <a:ext cx="1411288" cy="76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it-IT">
              <a:solidFill>
                <a:prstClr val="black"/>
              </a:solidFill>
              <a:latin typeface="Calibri"/>
            </a:endParaRPr>
          </a:p>
        </p:txBody>
      </p:sp>
      <p:sp>
        <p:nvSpPr>
          <p:cNvPr id="10249" name="Text Box 10"/>
          <p:cNvSpPr txBox="1">
            <a:spLocks noChangeArrowheads="1"/>
          </p:cNvSpPr>
          <p:nvPr/>
        </p:nvSpPr>
        <p:spPr bwMode="auto">
          <a:xfrm>
            <a:off x="990600" y="3955968"/>
            <a:ext cx="3238500" cy="12003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defRPr/>
            </a:pPr>
            <a:r>
              <a:rPr lang="en-US" sz="1800" smtClean="0">
                <a:solidFill>
                  <a:srgbClr val="0000FF"/>
                </a:solidFill>
              </a:rPr>
              <a:t>In this volume</a:t>
            </a:r>
          </a:p>
          <a:p>
            <a:pPr>
              <a:defRPr/>
            </a:pPr>
            <a:r>
              <a:rPr lang="en-US" sz="1800" b="1" u="sng" smtClean="0">
                <a:solidFill>
                  <a:srgbClr val="FF0000"/>
                </a:solidFill>
              </a:rPr>
              <a:t>we have 4.5 </a:t>
            </a:r>
            <a:r>
              <a:rPr lang="en-US" sz="1800" b="1" u="sng" smtClean="0">
                <a:solidFill>
                  <a:srgbClr val="FF0000"/>
                </a:solidFill>
                <a:sym typeface="Symbol" charset="0"/>
              </a:rPr>
              <a:t></a:t>
            </a:r>
            <a:r>
              <a:rPr lang="en-US" sz="1800" b="1" u="sng" smtClean="0">
                <a:solidFill>
                  <a:srgbClr val="FF0000"/>
                </a:solidFill>
              </a:rPr>
              <a:t>10</a:t>
            </a:r>
            <a:r>
              <a:rPr lang="en-US" sz="1800" b="1" u="sng" baseline="30000" smtClean="0">
                <a:solidFill>
                  <a:srgbClr val="FF0000"/>
                </a:solidFill>
              </a:rPr>
              <a:t>8</a:t>
            </a:r>
            <a:r>
              <a:rPr lang="en-US" sz="1800" b="1" u="sng" smtClean="0">
                <a:solidFill>
                  <a:srgbClr val="FF0000"/>
                </a:solidFill>
              </a:rPr>
              <a:t> free charge carriers, but only  </a:t>
            </a:r>
            <a:r>
              <a:rPr lang="en-US" sz="1800" b="1" u="sng" smtClean="0">
                <a:solidFill>
                  <a:srgbClr val="FF0000"/>
                </a:solidFill>
                <a:sym typeface="Symbol" charset="0"/>
              </a:rPr>
              <a:t>3.2 </a:t>
            </a:r>
            <a:r>
              <a:rPr lang="en-US" sz="1800" b="1" u="sng" smtClean="0">
                <a:solidFill>
                  <a:srgbClr val="FF0000"/>
                </a:solidFill>
              </a:rPr>
              <a:t>10</a:t>
            </a:r>
            <a:r>
              <a:rPr lang="en-US" sz="1800" b="1" u="sng" baseline="30000" smtClean="0">
                <a:solidFill>
                  <a:srgbClr val="FF0000"/>
                </a:solidFill>
              </a:rPr>
              <a:t>4 </a:t>
            </a:r>
            <a:r>
              <a:rPr lang="en-US" sz="1800" b="1" u="sng" smtClean="0">
                <a:solidFill>
                  <a:srgbClr val="FF0000"/>
                </a:solidFill>
              </a:rPr>
              <a:t>e-h pairs produced by a M.I.P.</a:t>
            </a:r>
            <a:r>
              <a:rPr lang="en-US" sz="1800" b="1" u="sng" smtClean="0">
                <a:solidFill>
                  <a:srgbClr val="FF0000"/>
                </a:solidFill>
                <a:sym typeface="Symbol" charset="0"/>
              </a:rPr>
              <a:t> </a:t>
            </a:r>
          </a:p>
        </p:txBody>
      </p:sp>
      <p:sp>
        <p:nvSpPr>
          <p:cNvPr id="10250" name="Text Box 11"/>
          <p:cNvSpPr txBox="1">
            <a:spLocks noChangeArrowheads="1"/>
          </p:cNvSpPr>
          <p:nvPr/>
        </p:nvSpPr>
        <p:spPr bwMode="auto">
          <a:xfrm>
            <a:off x="1824037" y="5676907"/>
            <a:ext cx="5140325" cy="915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marL="285750" indent="-285750"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defRPr/>
            </a:pPr>
            <a:r>
              <a:rPr lang="en-US" sz="1800" smtClean="0">
                <a:solidFill>
                  <a:srgbClr val="0000FF"/>
                </a:solidFill>
                <a:sym typeface="Wingdings" charset="0"/>
              </a:rPr>
              <a:t></a:t>
            </a:r>
            <a:r>
              <a:rPr lang="en-US" sz="1800" smtClean="0">
                <a:solidFill>
                  <a:srgbClr val="0000FF"/>
                </a:solidFill>
              </a:rPr>
              <a:t> Reduce number of free charge carriers, </a:t>
            </a:r>
          </a:p>
          <a:p>
            <a:pPr>
              <a:defRPr/>
            </a:pPr>
            <a:r>
              <a:rPr lang="en-US" sz="1800" smtClean="0">
                <a:solidFill>
                  <a:srgbClr val="0000FF"/>
                </a:solidFill>
              </a:rPr>
              <a:t>	i.e. deplete the detector (</a:t>
            </a:r>
            <a:r>
              <a:rPr lang="it-IT" sz="1800" smtClean="0">
                <a:solidFill>
                  <a:srgbClr val="FF6600"/>
                </a:solidFill>
              </a:rPr>
              <a:t>drogaggio, giunzione e polarizzazione inversa</a:t>
            </a:r>
            <a:r>
              <a:rPr lang="en-US" sz="1800" smtClean="0">
                <a:solidFill>
                  <a:srgbClr val="0000FF"/>
                </a:solidFill>
              </a:rPr>
              <a:t>)</a:t>
            </a:r>
          </a:p>
        </p:txBody>
      </p:sp>
      <p:sp>
        <p:nvSpPr>
          <p:cNvPr id="4" name="Rettangolo 3"/>
          <p:cNvSpPr/>
          <p:nvPr/>
        </p:nvSpPr>
        <p:spPr>
          <a:xfrm>
            <a:off x="4394200" y="1070641"/>
            <a:ext cx="4572000" cy="369332"/>
          </a:xfrm>
          <a:prstGeom prst="rect">
            <a:avLst/>
          </a:prstGeom>
        </p:spPr>
        <p:txBody>
          <a:bodyPr>
            <a:spAutoFit/>
          </a:bodyPr>
          <a:lstStyle/>
          <a:p>
            <a:pPr>
              <a:defRPr/>
            </a:pPr>
            <a:r>
              <a:rPr lang="it-IT" b="1">
                <a:solidFill>
                  <a:srgbClr val="FF3300"/>
                </a:solidFill>
                <a:effectLst>
                  <a:outerShdw blurRad="38100" dist="38100" dir="2700000" algn="tl">
                    <a:srgbClr val="C0C0C0"/>
                  </a:outerShdw>
                </a:effectLst>
                <a:latin typeface="Calibri"/>
              </a:rPr>
              <a:t>Come ottenere un segnale</a:t>
            </a:r>
            <a:r>
              <a:rPr lang="en-US" b="1">
                <a:solidFill>
                  <a:srgbClr val="FF3300"/>
                </a:solidFill>
                <a:effectLst>
                  <a:outerShdw blurRad="38100" dist="38100" dir="2700000" algn="tl">
                    <a:srgbClr val="C0C0C0"/>
                  </a:outerShdw>
                </a:effectLst>
                <a:latin typeface="Calibri"/>
              </a:rPr>
              <a:t>?</a:t>
            </a:r>
          </a:p>
        </p:txBody>
      </p:sp>
      <p:pic>
        <p:nvPicPr>
          <p:cNvPr id="2" name="Immagine 1"/>
          <p:cNvPicPr>
            <a:picLocks noChangeAspect="1"/>
          </p:cNvPicPr>
          <p:nvPr/>
        </p:nvPicPr>
        <p:blipFill>
          <a:blip r:embed="rId8"/>
          <a:stretch>
            <a:fillRect/>
          </a:stretch>
        </p:blipFill>
        <p:spPr>
          <a:xfrm>
            <a:off x="0" y="0"/>
            <a:ext cx="4978400" cy="863600"/>
          </a:xfrm>
          <a:prstGeom prst="rect">
            <a:avLst/>
          </a:prstGeom>
        </p:spPr>
      </p:pic>
      <p:cxnSp>
        <p:nvCxnSpPr>
          <p:cNvPr id="5" name="Connettore 2 4"/>
          <p:cNvCxnSpPr/>
          <p:nvPr/>
        </p:nvCxnSpPr>
        <p:spPr>
          <a:xfrm flipH="1">
            <a:off x="2374900" y="419100"/>
            <a:ext cx="787400" cy="3886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4897372"/>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80376" cy="6858000"/>
          </a:xfrm>
          <a:prstGeom prst="rect">
            <a:avLst/>
          </a:prstGeom>
        </p:spPr>
      </p:pic>
      <p:sp>
        <p:nvSpPr>
          <p:cNvPr id="3" name="Rettangolo 2"/>
          <p:cNvSpPr/>
          <p:nvPr/>
        </p:nvSpPr>
        <p:spPr>
          <a:xfrm>
            <a:off x="558800" y="3759200"/>
            <a:ext cx="7924800" cy="1303867"/>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Rettangolo 3"/>
          <p:cNvSpPr/>
          <p:nvPr/>
        </p:nvSpPr>
        <p:spPr>
          <a:xfrm>
            <a:off x="558800" y="1981200"/>
            <a:ext cx="7239000" cy="850900"/>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Freccia circolare a sinistra 4"/>
          <p:cNvSpPr/>
          <p:nvPr/>
        </p:nvSpPr>
        <p:spPr>
          <a:xfrm rot="20503926">
            <a:off x="8343900" y="2298700"/>
            <a:ext cx="622300" cy="2006600"/>
          </a:xfrm>
          <a:prstGeom prst="curved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42469370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2440" y="59917"/>
            <a:ext cx="9144000" cy="5885930"/>
          </a:xfrm>
          <a:prstGeom prst="rect">
            <a:avLst/>
          </a:prstGeom>
        </p:spPr>
      </p:pic>
      <p:sp>
        <p:nvSpPr>
          <p:cNvPr id="3" name="CasellaDiTesto 2"/>
          <p:cNvSpPr txBox="1"/>
          <p:nvPr/>
        </p:nvSpPr>
        <p:spPr>
          <a:xfrm>
            <a:off x="3699003" y="2653566"/>
            <a:ext cx="820557" cy="338554"/>
          </a:xfrm>
          <a:prstGeom prst="rect">
            <a:avLst/>
          </a:prstGeom>
          <a:noFill/>
        </p:spPr>
        <p:txBody>
          <a:bodyPr wrap="none" rtlCol="0">
            <a:spAutoFit/>
          </a:bodyPr>
          <a:lstStyle/>
          <a:p>
            <a:r>
              <a:rPr lang="it-IT" sz="1600" b="1"/>
              <a:t>1,12 eV</a:t>
            </a:r>
          </a:p>
        </p:txBody>
      </p:sp>
      <p:cxnSp>
        <p:nvCxnSpPr>
          <p:cNvPr id="7" name="Connettore 1 6"/>
          <p:cNvCxnSpPr/>
          <p:nvPr/>
        </p:nvCxnSpPr>
        <p:spPr>
          <a:xfrm>
            <a:off x="5209365" y="3036748"/>
            <a:ext cx="167509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nettore 1 7"/>
          <p:cNvCxnSpPr/>
          <p:nvPr/>
        </p:nvCxnSpPr>
        <p:spPr>
          <a:xfrm>
            <a:off x="5159277" y="4238233"/>
            <a:ext cx="167509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AutoShape 21"/>
          <p:cNvSpPr>
            <a:spLocks noChangeArrowheads="1"/>
          </p:cNvSpPr>
          <p:nvPr/>
        </p:nvSpPr>
        <p:spPr bwMode="auto">
          <a:xfrm>
            <a:off x="3900278" y="4184353"/>
            <a:ext cx="288925" cy="508809"/>
          </a:xfrm>
          <a:prstGeom prst="downArrow">
            <a:avLst>
              <a:gd name="adj1" fmla="val 37361"/>
              <a:gd name="adj2" fmla="val 64834"/>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1" name="Rettangolo 10"/>
          <p:cNvSpPr/>
          <p:nvPr/>
        </p:nvSpPr>
        <p:spPr>
          <a:xfrm>
            <a:off x="316381" y="5728020"/>
            <a:ext cx="4572000" cy="1200329"/>
          </a:xfrm>
          <a:prstGeom prst="rect">
            <a:avLst/>
          </a:prstGeom>
        </p:spPr>
        <p:txBody>
          <a:bodyPr>
            <a:spAutoFit/>
          </a:bodyPr>
          <a:lstStyle/>
          <a:p>
            <a:r>
              <a:rPr lang="it-IT" b="1">
                <a:solidFill>
                  <a:srgbClr val="3366FF"/>
                </a:solidFill>
                <a:latin typeface="Times New Roman" charset="0"/>
              </a:rPr>
              <a:t>Questa extra lacuna va ad occupare una posizione all</a:t>
            </a:r>
            <a:r>
              <a:rPr lang="ja-JP" altLang="it-IT" b="1">
                <a:solidFill>
                  <a:srgbClr val="3366FF"/>
                </a:solidFill>
                <a:latin typeface="Arial"/>
              </a:rPr>
              <a:t>’</a:t>
            </a:r>
            <a:r>
              <a:rPr lang="it-IT" b="1">
                <a:solidFill>
                  <a:srgbClr val="3366FF"/>
                </a:solidFill>
                <a:latin typeface="Times New Roman" charset="0"/>
              </a:rPr>
              <a:t>interno della gap proibita, spostando la gap più verso la banda di valenza.</a:t>
            </a:r>
          </a:p>
        </p:txBody>
      </p:sp>
      <p:sp>
        <p:nvSpPr>
          <p:cNvPr id="12" name="CasellaDiTesto 11"/>
          <p:cNvSpPr txBox="1"/>
          <p:nvPr/>
        </p:nvSpPr>
        <p:spPr>
          <a:xfrm>
            <a:off x="5159277" y="5747200"/>
            <a:ext cx="3159839" cy="923330"/>
          </a:xfrm>
          <a:prstGeom prst="rect">
            <a:avLst/>
          </a:prstGeom>
          <a:noFill/>
          <a:ln>
            <a:solidFill>
              <a:schemeClr val="tx1"/>
            </a:solidFill>
          </a:ln>
        </p:spPr>
        <p:txBody>
          <a:bodyPr wrap="none" rtlCol="0">
            <a:spAutoFit/>
          </a:bodyPr>
          <a:lstStyle/>
          <a:p>
            <a:r>
              <a:rPr lang="it-IT" b="1">
                <a:solidFill>
                  <a:srgbClr val="FF0000"/>
                </a:solidFill>
              </a:rPr>
              <a:t>Typical doping:</a:t>
            </a:r>
          </a:p>
          <a:p>
            <a:r>
              <a:rPr lang="it-IT" b="1">
                <a:solidFill>
                  <a:srgbClr val="FF0000"/>
                </a:solidFill>
              </a:rPr>
              <a:t>10</a:t>
            </a:r>
            <a:r>
              <a:rPr lang="it-IT" b="1" baseline="30000">
                <a:solidFill>
                  <a:srgbClr val="FF0000"/>
                </a:solidFill>
              </a:rPr>
              <a:t>10</a:t>
            </a:r>
            <a:r>
              <a:rPr lang="it-IT" b="1">
                <a:solidFill>
                  <a:srgbClr val="FF0000"/>
                </a:solidFill>
              </a:rPr>
              <a:t> atoms/cm</a:t>
            </a:r>
            <a:r>
              <a:rPr lang="it-IT" b="1" baseline="30000">
                <a:solidFill>
                  <a:srgbClr val="FF0000"/>
                </a:solidFill>
              </a:rPr>
              <a:t>3</a:t>
            </a:r>
            <a:r>
              <a:rPr lang="it-IT" b="1">
                <a:solidFill>
                  <a:srgbClr val="FF0000"/>
                </a:solidFill>
              </a:rPr>
              <a:t> on a density of</a:t>
            </a:r>
          </a:p>
          <a:p>
            <a:r>
              <a:rPr lang="it-IT" b="1">
                <a:solidFill>
                  <a:srgbClr val="FF0000"/>
                </a:solidFill>
              </a:rPr>
              <a:t>10</a:t>
            </a:r>
            <a:r>
              <a:rPr lang="it-IT" b="1" baseline="30000">
                <a:solidFill>
                  <a:srgbClr val="FF0000"/>
                </a:solidFill>
              </a:rPr>
              <a:t>22</a:t>
            </a:r>
            <a:r>
              <a:rPr lang="it-IT" b="1">
                <a:solidFill>
                  <a:srgbClr val="FF0000"/>
                </a:solidFill>
              </a:rPr>
              <a:t> atoms/cm</a:t>
            </a:r>
            <a:r>
              <a:rPr lang="it-IT" b="1" baseline="30000">
                <a:solidFill>
                  <a:srgbClr val="FF0000"/>
                </a:solidFill>
              </a:rPr>
              <a:t>3</a:t>
            </a:r>
          </a:p>
        </p:txBody>
      </p:sp>
    </p:spTree>
    <p:extLst>
      <p:ext uri="{BB962C8B-B14F-4D97-AF65-F5344CB8AC3E}">
        <p14:creationId xmlns:p14="http://schemas.microsoft.com/office/powerpoint/2010/main" val="40194221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80449" y="1231891"/>
            <a:ext cx="5609151" cy="4025845"/>
          </a:xfrm>
          <a:prstGeom prst="rect">
            <a:avLst/>
          </a:prstGeom>
        </p:spPr>
      </p:pic>
      <p:pic>
        <p:nvPicPr>
          <p:cNvPr id="3" name="Immagine 2"/>
          <p:cNvPicPr>
            <a:picLocks noChangeAspect="1"/>
          </p:cNvPicPr>
          <p:nvPr/>
        </p:nvPicPr>
        <p:blipFill>
          <a:blip r:embed="rId3"/>
          <a:stretch>
            <a:fillRect/>
          </a:stretch>
        </p:blipFill>
        <p:spPr>
          <a:xfrm>
            <a:off x="5833857" y="474134"/>
            <a:ext cx="3259344" cy="5892800"/>
          </a:xfrm>
          <a:prstGeom prst="rect">
            <a:avLst/>
          </a:prstGeom>
        </p:spPr>
      </p:pic>
    </p:spTree>
    <p:extLst>
      <p:ext uri="{BB962C8B-B14F-4D97-AF65-F5344CB8AC3E}">
        <p14:creationId xmlns:p14="http://schemas.microsoft.com/office/powerpoint/2010/main" val="37571579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84995" cy="6858000"/>
          </a:xfrm>
          <a:prstGeom prst="rect">
            <a:avLst/>
          </a:prstGeom>
        </p:spPr>
      </p:pic>
      <p:sp>
        <p:nvSpPr>
          <p:cNvPr id="3" name="Rettangolo 2"/>
          <p:cNvSpPr/>
          <p:nvPr/>
        </p:nvSpPr>
        <p:spPr>
          <a:xfrm>
            <a:off x="787400" y="4076700"/>
            <a:ext cx="1866900" cy="8382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676665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228600" y="12709"/>
            <a:ext cx="8686800" cy="5710758"/>
          </a:xfrm>
          <a:prstGeom prst="rect">
            <a:avLst/>
          </a:prstGeom>
        </p:spPr>
      </p:pic>
      <p:pic>
        <p:nvPicPr>
          <p:cNvPr id="3" name="Immagine 2"/>
          <p:cNvPicPr>
            <a:picLocks noChangeAspect="1"/>
          </p:cNvPicPr>
          <p:nvPr/>
        </p:nvPicPr>
        <p:blipFill>
          <a:blip r:embed="rId4"/>
          <a:stretch>
            <a:fillRect/>
          </a:stretch>
        </p:blipFill>
        <p:spPr>
          <a:xfrm>
            <a:off x="-68491" y="5071545"/>
            <a:ext cx="2557688" cy="1809369"/>
          </a:xfrm>
          <a:prstGeom prst="rect">
            <a:avLst/>
          </a:prstGeom>
        </p:spPr>
      </p:pic>
      <p:pic>
        <p:nvPicPr>
          <p:cNvPr id="4" name="Immagine 3"/>
          <p:cNvPicPr>
            <a:picLocks noChangeAspect="1"/>
          </p:cNvPicPr>
          <p:nvPr/>
        </p:nvPicPr>
        <p:blipFill>
          <a:blip r:embed="rId5"/>
          <a:stretch>
            <a:fillRect/>
          </a:stretch>
        </p:blipFill>
        <p:spPr>
          <a:xfrm>
            <a:off x="2734677" y="5350932"/>
            <a:ext cx="2649315" cy="1634067"/>
          </a:xfrm>
          <a:prstGeom prst="rect">
            <a:avLst/>
          </a:prstGeom>
          <a:noFill/>
        </p:spPr>
      </p:pic>
      <p:sp>
        <p:nvSpPr>
          <p:cNvPr id="5" name="CasellaDiTesto 4"/>
          <p:cNvSpPr txBox="1"/>
          <p:nvPr/>
        </p:nvSpPr>
        <p:spPr>
          <a:xfrm>
            <a:off x="5788203" y="3691476"/>
            <a:ext cx="460721" cy="523220"/>
          </a:xfrm>
          <a:prstGeom prst="rect">
            <a:avLst/>
          </a:prstGeom>
          <a:noFill/>
        </p:spPr>
        <p:txBody>
          <a:bodyPr wrap="none" rtlCol="0">
            <a:spAutoFit/>
          </a:bodyPr>
          <a:lstStyle/>
          <a:p>
            <a:r>
              <a:rPr lang="it-IT" sz="2800" b="1" i="1"/>
              <a:t>C</a:t>
            </a:r>
          </a:p>
        </p:txBody>
      </p:sp>
      <p:sp>
        <p:nvSpPr>
          <p:cNvPr id="9" name="Rettangolo 8"/>
          <p:cNvSpPr/>
          <p:nvPr/>
        </p:nvSpPr>
        <p:spPr>
          <a:xfrm>
            <a:off x="7467600" y="2921000"/>
            <a:ext cx="1346200" cy="6223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732935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2400" y="266700"/>
            <a:ext cx="8826500" cy="6311900"/>
          </a:xfrm>
          <a:prstGeom prst="rect">
            <a:avLst/>
          </a:prstGeom>
        </p:spPr>
      </p:pic>
    </p:spTree>
    <p:extLst>
      <p:ext uri="{BB962C8B-B14F-4D97-AF65-F5344CB8AC3E}">
        <p14:creationId xmlns:p14="http://schemas.microsoft.com/office/powerpoint/2010/main" val="1090593413"/>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00" y="254000"/>
            <a:ext cx="8636000" cy="6337300"/>
          </a:xfrm>
          <a:prstGeom prst="rect">
            <a:avLst/>
          </a:prstGeom>
        </p:spPr>
      </p:pic>
    </p:spTree>
    <p:extLst>
      <p:ext uri="{BB962C8B-B14F-4D97-AF65-F5344CB8AC3E}">
        <p14:creationId xmlns:p14="http://schemas.microsoft.com/office/powerpoint/2010/main" val="2050238152"/>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3200" y="215900"/>
            <a:ext cx="8737600" cy="6426200"/>
          </a:xfrm>
          <a:prstGeom prst="rect">
            <a:avLst/>
          </a:prstGeom>
        </p:spPr>
      </p:pic>
    </p:spTree>
    <p:extLst>
      <p:ext uri="{BB962C8B-B14F-4D97-AF65-F5344CB8AC3E}">
        <p14:creationId xmlns:p14="http://schemas.microsoft.com/office/powerpoint/2010/main" val="3942767712"/>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49300" y="381000"/>
            <a:ext cx="7632700" cy="6096000"/>
          </a:xfrm>
          <a:prstGeom prst="rect">
            <a:avLst/>
          </a:prstGeom>
        </p:spPr>
      </p:pic>
    </p:spTree>
    <p:extLst>
      <p:ext uri="{BB962C8B-B14F-4D97-AF65-F5344CB8AC3E}">
        <p14:creationId xmlns:p14="http://schemas.microsoft.com/office/powerpoint/2010/main" val="1141626364"/>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45300"/>
          </a:xfrm>
          <a:prstGeom prst="rect">
            <a:avLst/>
          </a:prstGeom>
        </p:spPr>
      </p:pic>
    </p:spTree>
    <p:extLst>
      <p:ext uri="{BB962C8B-B14F-4D97-AF65-F5344CB8AC3E}">
        <p14:creationId xmlns:p14="http://schemas.microsoft.com/office/powerpoint/2010/main" val="4057559044"/>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7628" y="304800"/>
            <a:ext cx="9069432" cy="5920585"/>
          </a:xfrm>
          <a:prstGeom prst="rect">
            <a:avLst/>
          </a:prstGeom>
        </p:spPr>
      </p:pic>
    </p:spTree>
    <p:extLst>
      <p:ext uri="{BB962C8B-B14F-4D97-AF65-F5344CB8AC3E}">
        <p14:creationId xmlns:p14="http://schemas.microsoft.com/office/powerpoint/2010/main" val="59880901"/>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672667" y="491067"/>
            <a:ext cx="3285066" cy="3693319"/>
          </a:xfrm>
          <a:prstGeom prst="rect">
            <a:avLst/>
          </a:prstGeom>
          <a:noFill/>
        </p:spPr>
        <p:txBody>
          <a:bodyPr wrap="square" rtlCol="0">
            <a:spAutoFit/>
          </a:bodyPr>
          <a:lstStyle/>
          <a:p>
            <a:r>
              <a:rPr lang="it-IT">
                <a:solidFill>
                  <a:srgbClr val="FF0000"/>
                </a:solidFill>
              </a:rPr>
              <a:t>The GRID is made of 12 Silicon-Tungsten planes and the Mini-Calorimeter positioned at the bottom of the istrument. </a:t>
            </a:r>
            <a:r>
              <a:rPr lang="it-IT">
                <a:solidFill>
                  <a:srgbClr val="3366FF"/>
                </a:solidFill>
              </a:rPr>
              <a:t>Super-AGILE with its 4 Si-detectors</a:t>
            </a:r>
            <a:r>
              <a:rPr lang="it-IT"/>
              <a:t> and the ultra-light coded mask system is positioned on top of the first GRID tray. The istrument size is a 63 x 63 x 58 cm3, including the AC system for a total weight of the external envelope of a 100 kg. </a:t>
            </a:r>
          </a:p>
          <a:p>
            <a:endParaRPr lang="it-IT"/>
          </a:p>
        </p:txBody>
      </p:sp>
      <p:pic>
        <p:nvPicPr>
          <p:cNvPr id="4" name="Immagine 3"/>
          <p:cNvPicPr>
            <a:picLocks noChangeAspect="1"/>
          </p:cNvPicPr>
          <p:nvPr/>
        </p:nvPicPr>
        <p:blipFill>
          <a:blip r:embed="rId2"/>
          <a:stretch>
            <a:fillRect/>
          </a:stretch>
        </p:blipFill>
        <p:spPr>
          <a:xfrm>
            <a:off x="304801" y="4906437"/>
            <a:ext cx="4457700" cy="1701800"/>
          </a:xfrm>
          <a:prstGeom prst="rect">
            <a:avLst/>
          </a:prstGeom>
        </p:spPr>
      </p:pic>
      <p:sp>
        <p:nvSpPr>
          <p:cNvPr id="5" name="Rettangolo 4"/>
          <p:cNvSpPr/>
          <p:nvPr/>
        </p:nvSpPr>
        <p:spPr>
          <a:xfrm>
            <a:off x="5063067" y="4723776"/>
            <a:ext cx="3894666" cy="2103139"/>
          </a:xfrm>
          <a:prstGeom prst="rect">
            <a:avLst/>
          </a:prstGeom>
        </p:spPr>
        <p:txBody>
          <a:bodyPr wrap="square">
            <a:spAutoFit/>
          </a:bodyPr>
          <a:lstStyle/>
          <a:p>
            <a:r>
              <a:rPr lang="it-IT" sz="2800" baseline="30000">
                <a:solidFill>
                  <a:srgbClr val="3366FF"/>
                </a:solidFill>
              </a:rPr>
              <a:t>layout of the fundamental 9.5 </a:t>
            </a:r>
            <a:r>
              <a:rPr lang="it-IT" sz="2800" baseline="30000" smtClean="0">
                <a:solidFill>
                  <a:srgbClr val="3366FF"/>
                </a:solidFill>
              </a:rPr>
              <a:t>x </a:t>
            </a:r>
            <a:r>
              <a:rPr lang="it-IT" sz="2800" baseline="30000">
                <a:solidFill>
                  <a:srgbClr val="3366FF"/>
                </a:solidFill>
              </a:rPr>
              <a:t>9.5 cm2 unit (tile) of the AGILE Silicon Tracker. </a:t>
            </a:r>
            <a:r>
              <a:rPr lang="it-IT" sz="2800" baseline="30000"/>
              <a:t>The Silicon microstrip pitch is 121 μm, for a floating strip readout system of 242 μm pitch. Each Si-tile has 384 readout channels read by 3 TA1 chips.</a:t>
            </a:r>
            <a:endParaRPr lang="it-IT" sz="2800"/>
          </a:p>
        </p:txBody>
      </p:sp>
      <p:pic>
        <p:nvPicPr>
          <p:cNvPr id="6" name="Immagine 5"/>
          <p:cNvPicPr>
            <a:picLocks noChangeAspect="1"/>
          </p:cNvPicPr>
          <p:nvPr/>
        </p:nvPicPr>
        <p:blipFill>
          <a:blip r:embed="rId3"/>
          <a:stretch>
            <a:fillRect/>
          </a:stretch>
        </p:blipFill>
        <p:spPr>
          <a:xfrm>
            <a:off x="127000" y="127000"/>
            <a:ext cx="4360333" cy="4765945"/>
          </a:xfrm>
          <a:prstGeom prst="rect">
            <a:avLst/>
          </a:prstGeom>
        </p:spPr>
      </p:pic>
    </p:spTree>
    <p:extLst>
      <p:ext uri="{BB962C8B-B14F-4D97-AF65-F5344CB8AC3E}">
        <p14:creationId xmlns:p14="http://schemas.microsoft.com/office/powerpoint/2010/main" val="546497081"/>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4801" y="321733"/>
            <a:ext cx="8703732" cy="4975720"/>
          </a:xfrm>
          <a:prstGeom prst="rect">
            <a:avLst/>
          </a:prstGeom>
          <a:noFill/>
        </p:spPr>
        <p:txBody>
          <a:bodyPr wrap="square" rtlCol="0">
            <a:spAutoFit/>
          </a:bodyPr>
          <a:lstStyle/>
          <a:p>
            <a:r>
              <a:rPr lang="it-IT" sz="2800" baseline="30000"/>
              <a:t>The AGILE Gamma-Ray Imaging Detector (GRID) is sensitive in the energy range a 30 MeV–50 GeV. It is characterized by the </a:t>
            </a:r>
            <a:r>
              <a:rPr lang="it-IT" sz="2800" baseline="30000">
                <a:solidFill>
                  <a:srgbClr val="3366FF"/>
                </a:solidFill>
              </a:rPr>
              <a:t>smallest ever obtained deadtime for gamma- ray detection (&lt; 200 μs) and by a trigger based exclusively on Silicon plane detectors</a:t>
            </a:r>
            <a:r>
              <a:rPr lang="it-IT" sz="2800" baseline="30000"/>
              <a:t>. GRID consists of a </a:t>
            </a:r>
            <a:r>
              <a:rPr lang="it-IT" sz="2800" b="1" i="1" u="sng" baseline="30000">
                <a:solidFill>
                  <a:srgbClr val="FF0000"/>
                </a:solidFill>
              </a:rPr>
              <a:t>Silicon-Tungsten Tracker, a Cesium Iodide Mini-Calorimeter</a:t>
            </a:r>
            <a:r>
              <a:rPr lang="it-IT" sz="2800" baseline="30000"/>
              <a:t>, an </a:t>
            </a:r>
            <a:r>
              <a:rPr lang="it-IT" sz="2800" b="1" i="1" u="sng" baseline="30000">
                <a:solidFill>
                  <a:srgbClr val="FF0000"/>
                </a:solidFill>
              </a:rPr>
              <a:t>Anticoincidence system </a:t>
            </a:r>
            <a:r>
              <a:rPr lang="it-IT" sz="2800" baseline="30000"/>
              <a:t>made of segmented plastic scintillators, and fast readout electronics and processing units1. The GRID is designed to achieve an </a:t>
            </a:r>
            <a:r>
              <a:rPr lang="it-IT" sz="2800" baseline="30000">
                <a:solidFill>
                  <a:srgbClr val="FF0000"/>
                </a:solidFill>
              </a:rPr>
              <a:t>optimal angular resolution (source location accuracy  50’- 200’</a:t>
            </a:r>
            <a:r>
              <a:rPr lang="it-IT" sz="2800" baseline="30000"/>
              <a:t> for intense sources), an unprecedently large field-of-view (a 3 sr), and a sensitivity comparable to that of EGRET for on-axis (and substantially better for off-axis) point sources.</a:t>
            </a:r>
          </a:p>
          <a:p>
            <a:r>
              <a:rPr lang="it-IT" sz="2800" baseline="30000"/>
              <a:t>AGILE will be greatly enhanced by its detection and </a:t>
            </a:r>
            <a:r>
              <a:rPr lang="it-IT" sz="2800" baseline="30000">
                <a:solidFill>
                  <a:srgbClr val="FF0000"/>
                </a:solidFill>
              </a:rPr>
              <a:t>imaging capabilities in the hard X-ray range (10-40 keV). </a:t>
            </a:r>
            <a:r>
              <a:rPr lang="it-IT" sz="2800" baseline="30000"/>
              <a:t>The Super-AGILE detector consists of </a:t>
            </a:r>
            <a:r>
              <a:rPr lang="it-IT" sz="2800" baseline="30000">
                <a:solidFill>
                  <a:srgbClr val="FF0000"/>
                </a:solidFill>
              </a:rPr>
              <a:t>an additional plane </a:t>
            </a:r>
            <a:r>
              <a:rPr lang="it-IT" sz="2800" baseline="30000"/>
              <a:t>of </a:t>
            </a:r>
            <a:r>
              <a:rPr lang="it-IT" sz="2800" b="1" i="1" u="sng" baseline="30000"/>
              <a:t>four </a:t>
            </a:r>
            <a:r>
              <a:rPr lang="it-IT" sz="2800" b="1" i="1" u="sng" baseline="30000">
                <a:solidFill>
                  <a:srgbClr val="FF0000"/>
                </a:solidFill>
              </a:rPr>
              <a:t>Silicon square units positioned on top of the GRID </a:t>
            </a:r>
            <a:r>
              <a:rPr lang="it-IT" sz="2800" b="1" i="1" u="sng" baseline="30000"/>
              <a:t>Tracker plus an ultra-light coded mask structure </a:t>
            </a:r>
            <a:r>
              <a:rPr lang="it-IT" sz="2800" baseline="30000"/>
              <a:t>with a top absorbing mask at the distance of 14 cm from the Silicon detectors. The main goals of Super-AGILE are the </a:t>
            </a:r>
            <a:r>
              <a:rPr lang="it-IT" sz="2800" baseline="30000">
                <a:solidFill>
                  <a:srgbClr val="FF0000"/>
                </a:solidFill>
              </a:rPr>
              <a:t>simultaneous gamma-ray and hard X-ray detection of astrophysical sources (unprecedented for gamma-ray instruments)</a:t>
            </a:r>
            <a:r>
              <a:rPr lang="it-IT" sz="2800" baseline="30000"/>
              <a:t>, optimal source posi- tioning (1-3 arcmins, depending on intensity), fast gamma-ray burst and transient alert.</a:t>
            </a:r>
            <a:endParaRPr lang="it-IT" sz="2800"/>
          </a:p>
        </p:txBody>
      </p:sp>
      <p:sp>
        <p:nvSpPr>
          <p:cNvPr id="3" name="Rettangolo 2"/>
          <p:cNvSpPr/>
          <p:nvPr/>
        </p:nvSpPr>
        <p:spPr>
          <a:xfrm>
            <a:off x="450670" y="5537648"/>
            <a:ext cx="8234978" cy="1149546"/>
          </a:xfrm>
          <a:prstGeom prst="rect">
            <a:avLst/>
          </a:prstGeom>
          <a:ln>
            <a:solidFill>
              <a:srgbClr val="000000"/>
            </a:solidFill>
          </a:ln>
        </p:spPr>
        <p:txBody>
          <a:bodyPr wrap="square">
            <a:spAutoFit/>
          </a:bodyPr>
          <a:lstStyle/>
          <a:p>
            <a:pPr>
              <a:lnSpc>
                <a:spcPct val="90000"/>
              </a:lnSpc>
              <a:spcAft>
                <a:spcPct val="20000"/>
              </a:spcAft>
            </a:pPr>
            <a:r>
              <a:rPr lang="it-IT" b="1" u="sng">
                <a:solidFill>
                  <a:srgbClr val="008000"/>
                </a:solidFill>
                <a:latin typeface="Arial" charset="0"/>
              </a:rPr>
              <a:t>La lunghezza di radiazione X</a:t>
            </a:r>
            <a:r>
              <a:rPr lang="it-IT" b="1" u="sng" baseline="-25000">
                <a:solidFill>
                  <a:srgbClr val="008000"/>
                </a:solidFill>
                <a:latin typeface="Arial" charset="0"/>
              </a:rPr>
              <a:t>0 </a:t>
            </a:r>
            <a:r>
              <a:rPr lang="it-IT" b="1" u="sng">
                <a:solidFill>
                  <a:srgbClr val="008000"/>
                </a:solidFill>
                <a:latin typeface="Arial" charset="0"/>
              </a:rPr>
              <a:t>è la distanza media attraversata da un elettrone di alta energia che perde tutta la sua energia tranne 1/e per Bremsstrahlung. </a:t>
            </a:r>
          </a:p>
          <a:p>
            <a:pPr>
              <a:lnSpc>
                <a:spcPct val="90000"/>
              </a:lnSpc>
              <a:spcAft>
                <a:spcPct val="20000"/>
              </a:spcAft>
            </a:pPr>
            <a:r>
              <a:rPr lang="it-IT" b="1" u="sng">
                <a:solidFill>
                  <a:srgbClr val="008000"/>
                </a:solidFill>
                <a:latin typeface="Arial" charset="0"/>
              </a:rPr>
              <a:t>			X</a:t>
            </a:r>
            <a:r>
              <a:rPr lang="it-IT" b="1" u="sng" baseline="-25000">
                <a:solidFill>
                  <a:srgbClr val="008000"/>
                </a:solidFill>
                <a:latin typeface="Arial" charset="0"/>
              </a:rPr>
              <a:t>0</a:t>
            </a:r>
            <a:r>
              <a:rPr lang="it-IT" b="1" u="sng">
                <a:solidFill>
                  <a:srgbClr val="008000"/>
                </a:solidFill>
                <a:latin typeface="Arial" charset="0"/>
              </a:rPr>
              <a:t>=(716.4 A)/(Z(Z+1)ln(287/2</a:t>
            </a:r>
            <a:r>
              <a:rPr lang="it-IT" b="1" u="sng" baseline="30000">
                <a:solidFill>
                  <a:srgbClr val="008000"/>
                </a:solidFill>
                <a:latin typeface="Arial" charset="0"/>
              </a:rPr>
              <a:t>1/2</a:t>
            </a:r>
            <a:r>
              <a:rPr lang="it-IT" b="1" u="sng">
                <a:solidFill>
                  <a:srgbClr val="008000"/>
                </a:solidFill>
                <a:latin typeface="Arial" charset="0"/>
              </a:rPr>
              <a:t>))</a:t>
            </a:r>
          </a:p>
        </p:txBody>
      </p:sp>
    </p:spTree>
    <p:extLst>
      <p:ext uri="{BB962C8B-B14F-4D97-AF65-F5344CB8AC3E}">
        <p14:creationId xmlns:p14="http://schemas.microsoft.com/office/powerpoint/2010/main" val="815089720"/>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01646"/>
            <a:ext cx="9144000" cy="6329937"/>
          </a:xfrm>
          <a:prstGeom prst="rect">
            <a:avLst/>
          </a:prstGeom>
        </p:spPr>
        <p:txBody>
          <a:bodyPr wrap="square">
            <a:spAutoFit/>
          </a:bodyPr>
          <a:lstStyle/>
          <a:p>
            <a:r>
              <a:rPr lang="it-IT" sz="3200" baseline="30000"/>
              <a:t>Silicon-Tracker, the gamma-ray pair-converter and imager is made of </a:t>
            </a:r>
            <a:r>
              <a:rPr lang="it-IT" sz="3200" b="1" i="1" u="sng" baseline="30000">
                <a:solidFill>
                  <a:srgbClr val="FF0000"/>
                </a:solidFill>
              </a:rPr>
              <a:t>12 planes, </a:t>
            </a:r>
            <a:r>
              <a:rPr lang="it-IT" sz="3200" baseline="30000"/>
              <a:t>with </a:t>
            </a:r>
            <a:r>
              <a:rPr lang="it-IT" sz="3200" baseline="30000">
                <a:solidFill>
                  <a:srgbClr val="FF0000"/>
                </a:solidFill>
              </a:rPr>
              <a:t>two Si-layers per plane providing the X and Y coordinates</a:t>
            </a:r>
            <a:r>
              <a:rPr lang="it-IT" sz="3200" baseline="30000"/>
              <a:t> of interacting charged particles. The fundamental Silicon detector unit is a tile of area </a:t>
            </a:r>
            <a:r>
              <a:rPr lang="it-IT" sz="3200" b="1" i="1" u="sng" baseline="30000">
                <a:solidFill>
                  <a:srgbClr val="FF0000"/>
                </a:solidFill>
              </a:rPr>
              <a:t>9.5 x9.5 cm2, microstrip pitch equal to 121 μm, and thickness 410 μm. </a:t>
            </a:r>
            <a:r>
              <a:rPr lang="it-IT" sz="3200" baseline="30000"/>
              <a:t>The adopted “floating read- out strip” system has a total of </a:t>
            </a:r>
            <a:r>
              <a:rPr lang="it-IT" sz="3200" baseline="30000">
                <a:solidFill>
                  <a:srgbClr val="3366FF"/>
                </a:solidFill>
              </a:rPr>
              <a:t>384 readout channels </a:t>
            </a:r>
            <a:r>
              <a:rPr lang="it-IT" sz="3200" baseline="30000"/>
              <a:t>(readout pitch equal to 242 μm) and three readout TAA1 chips per Si-tile. </a:t>
            </a:r>
            <a:r>
              <a:rPr lang="it-IT" sz="3200" b="1" i="1" u="sng" baseline="30000">
                <a:solidFill>
                  <a:srgbClr val="FF0000"/>
                </a:solidFill>
              </a:rPr>
              <a:t>Each Si-Tracker layer is made of 4 x 4 Si-tiles, </a:t>
            </a:r>
            <a:r>
              <a:rPr lang="it-IT" sz="3200" b="1" i="1" u="sng" baseline="30000"/>
              <a:t>for a total geometric area of 38 x 38 cm2</a:t>
            </a:r>
            <a:r>
              <a:rPr lang="it-IT" sz="3200" baseline="30000"/>
              <a:t>. </a:t>
            </a:r>
            <a:r>
              <a:rPr lang="it-IT" sz="3200" baseline="30000">
                <a:solidFill>
                  <a:srgbClr val="FF0000"/>
                </a:solidFill>
              </a:rPr>
              <a:t>The first 10 planes are made of </a:t>
            </a:r>
            <a:r>
              <a:rPr lang="it-IT" sz="3200" i="1" u="sng" baseline="30000">
                <a:solidFill>
                  <a:srgbClr val="FF0000"/>
                </a:solidFill>
              </a:rPr>
              <a:t>three elements</a:t>
            </a:r>
            <a:r>
              <a:rPr lang="it-IT" sz="3200" b="1" baseline="30000">
                <a:solidFill>
                  <a:srgbClr val="FF0000"/>
                </a:solidFill>
              </a:rPr>
              <a:t>: a first layer of tungsten (0.07 X</a:t>
            </a:r>
            <a:r>
              <a:rPr lang="it-IT" sz="3200" b="1" baseline="-25000">
                <a:solidFill>
                  <a:srgbClr val="FF0000"/>
                </a:solidFill>
              </a:rPr>
              <a:t>0</a:t>
            </a:r>
            <a:r>
              <a:rPr lang="it-IT" sz="3200" i="1" u="sng" baseline="30000">
                <a:solidFill>
                  <a:srgbClr val="FF0000"/>
                </a:solidFill>
              </a:rPr>
              <a:t>) </a:t>
            </a:r>
            <a:r>
              <a:rPr lang="it-IT" sz="3200" baseline="30000"/>
              <a:t>for gamma-ray conversion, </a:t>
            </a:r>
            <a:r>
              <a:rPr lang="it-IT" sz="3200" b="1" i="1" u="sng" baseline="30000">
                <a:solidFill>
                  <a:srgbClr val="3366FF"/>
                </a:solidFill>
              </a:rPr>
              <a:t>and two Si-layers with microstrips orthogonally</a:t>
            </a:r>
            <a:r>
              <a:rPr lang="it-IT" sz="3200" baseline="30000"/>
              <a:t>. For each plane there are then 2 x  1536 readout microstrips. Since the </a:t>
            </a:r>
            <a:r>
              <a:rPr lang="it-IT" sz="3200" baseline="30000">
                <a:solidFill>
                  <a:srgbClr val="3366FF"/>
                </a:solidFill>
              </a:rPr>
              <a:t>GRID </a:t>
            </a:r>
            <a:r>
              <a:rPr lang="it-IT" sz="3200" b="1" i="1" u="sng" baseline="30000">
                <a:solidFill>
                  <a:srgbClr val="3366FF"/>
                </a:solidFill>
              </a:rPr>
              <a:t>trigger requires at least three Si-planes, </a:t>
            </a:r>
            <a:r>
              <a:rPr lang="it-IT" sz="3200" baseline="30000"/>
              <a:t>two more Si-planes are inserted at the bottom of the tracker without the tungsten layers. The total readout channel number for is </a:t>
            </a:r>
            <a:r>
              <a:rPr lang="it-IT" sz="3200" baseline="30000">
                <a:solidFill>
                  <a:srgbClr val="3366FF"/>
                </a:solidFill>
              </a:rPr>
              <a:t>36864.</a:t>
            </a:r>
            <a:r>
              <a:rPr lang="it-IT" sz="3200" baseline="30000"/>
              <a:t> Both digital and analog information (charge deposition in Si-microstrip) is read by TAA1 chips. The distance between mid-planes equals 1.9 cm (optimized by Montecarlo simulations). </a:t>
            </a:r>
            <a:r>
              <a:rPr lang="it-IT" sz="3200" b="1" i="1" u="sng" baseline="30000"/>
              <a:t>The GRID has an on-axis total radiation length near 0.8 X.</a:t>
            </a:r>
            <a:r>
              <a:rPr lang="it-IT" sz="3200" baseline="30000"/>
              <a:t> Figure schematically shows the layout and typical results of experimental tests carried out at of the tracking performance of the AGILE Silicon detectors. The positional resolution obtained by these detectors is excellent, being below 40 μm for a large range of photon incidence angles.</a:t>
            </a:r>
            <a:endParaRPr lang="it-IT" sz="3200"/>
          </a:p>
        </p:txBody>
      </p:sp>
    </p:spTree>
    <p:extLst>
      <p:ext uri="{BB962C8B-B14F-4D97-AF65-F5344CB8AC3E}">
        <p14:creationId xmlns:p14="http://schemas.microsoft.com/office/powerpoint/2010/main" val="2656795914"/>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 y="169337"/>
            <a:ext cx="9144000" cy="5632311"/>
          </a:xfrm>
          <a:prstGeom prst="rect">
            <a:avLst/>
          </a:prstGeom>
          <a:noFill/>
        </p:spPr>
        <p:txBody>
          <a:bodyPr wrap="square" rtlCol="0">
            <a:spAutoFit/>
          </a:bodyPr>
          <a:lstStyle/>
          <a:p>
            <a:r>
              <a:rPr lang="it-IT" sz="2000" b="1" i="1" u="sng">
                <a:solidFill>
                  <a:srgbClr val="FF0000"/>
                </a:solidFill>
              </a:rPr>
              <a:t>Mini-Calorimeter (MC)</a:t>
            </a:r>
            <a:r>
              <a:rPr lang="it-IT" sz="2000">
                <a:solidFill>
                  <a:srgbClr val="FF0000"/>
                </a:solidFill>
              </a:rPr>
              <a:t>, made of 30 Cesium Iodide (CsI) bars </a:t>
            </a:r>
            <a:r>
              <a:rPr lang="it-IT" sz="2000" b="1" i="1" u="sng">
                <a:solidFill>
                  <a:srgbClr val="FF0000"/>
                </a:solidFill>
              </a:rPr>
              <a:t>arranged in two planes, for a total (on-axis) radiation length of 1.5 X0.</a:t>
            </a:r>
            <a:r>
              <a:rPr lang="it-IT" sz="2000">
                <a:solidFill>
                  <a:srgbClr val="FF0000"/>
                </a:solidFill>
              </a:rPr>
              <a:t> The signal from each CsI bar is collected by two </a:t>
            </a:r>
            <a:r>
              <a:rPr lang="it-IT" sz="2000" b="1" i="1" u="sng">
                <a:solidFill>
                  <a:srgbClr val="FF0000"/>
                </a:solidFill>
              </a:rPr>
              <a:t>photodiodes placed at both ends</a:t>
            </a:r>
            <a:r>
              <a:rPr lang="it-IT" sz="2000">
                <a:solidFill>
                  <a:srgbClr val="FF0000"/>
                </a:solidFill>
              </a:rPr>
              <a:t>. </a:t>
            </a:r>
            <a:r>
              <a:rPr lang="it-IT" sz="2000"/>
              <a:t>The MC goals are: (i) </a:t>
            </a:r>
            <a:r>
              <a:rPr lang="it-IT" sz="2000">
                <a:solidFill>
                  <a:srgbClr val="3366FF"/>
                </a:solidFill>
              </a:rPr>
              <a:t>obtaining additional information on the energy deposited in the CsI bars by particles produced in the Si-Tracker, and therefore contributing to the determination of the total photon energy; </a:t>
            </a:r>
            <a:r>
              <a:rPr lang="it-IT" sz="2000"/>
              <a:t>(ii) detecting GRBs and other impulsive events with spectral and intensity information in the energy band a 0.3 ° 100 MeV. </a:t>
            </a:r>
          </a:p>
          <a:p>
            <a:r>
              <a:rPr lang="it-IT" sz="2000">
                <a:solidFill>
                  <a:srgbClr val="3366FF"/>
                </a:solidFill>
              </a:rPr>
              <a:t>Anticoincidence (AC) System</a:t>
            </a:r>
            <a:r>
              <a:rPr lang="it-IT" sz="2000"/>
              <a:t>, aimed at both charged particle background rejection and preliminary direction reconstruction for triggered photon events. The AC system completely surrounds all AGILE detectors (Super-AGILE, Si-Tracker and MC). Each lateral face is segmented in three plastic scintillator layers (0.6 cm thick) connected with photomultipliers placed at the bottom. A single plastic scintillator layer (0.5 cm thick) constitutes the top-AC whose signal is read by four light photomultipliers placed externally to the AC system and supported by the four corners of the structure frame. The segmentation of the AC System and the trigger logic ensure the large GRID field of view. </a:t>
            </a:r>
          </a:p>
          <a:p>
            <a:endParaRPr lang="it-IT" sz="2000"/>
          </a:p>
          <a:p>
            <a:endParaRPr lang="it-IT" sz="2000"/>
          </a:p>
        </p:txBody>
      </p:sp>
    </p:spTree>
    <p:extLst>
      <p:ext uri="{BB962C8B-B14F-4D97-AF65-F5344CB8AC3E}">
        <p14:creationId xmlns:p14="http://schemas.microsoft.com/office/powerpoint/2010/main" val="2783067301"/>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6700" y="165100"/>
            <a:ext cx="8610600" cy="6527800"/>
          </a:xfrm>
          <a:prstGeom prst="rect">
            <a:avLst/>
          </a:prstGeom>
        </p:spPr>
      </p:pic>
    </p:spTree>
    <p:extLst>
      <p:ext uri="{BB962C8B-B14F-4D97-AF65-F5344CB8AC3E}">
        <p14:creationId xmlns:p14="http://schemas.microsoft.com/office/powerpoint/2010/main" val="3432940864"/>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79400" y="190500"/>
            <a:ext cx="8585200" cy="6477000"/>
          </a:xfrm>
          <a:prstGeom prst="rect">
            <a:avLst/>
          </a:prstGeom>
        </p:spPr>
      </p:pic>
    </p:spTree>
    <p:extLst>
      <p:ext uri="{BB962C8B-B14F-4D97-AF65-F5344CB8AC3E}">
        <p14:creationId xmlns:p14="http://schemas.microsoft.com/office/powerpoint/2010/main" val="3362687559"/>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6700" y="177800"/>
            <a:ext cx="8597900" cy="6502400"/>
          </a:xfrm>
          <a:prstGeom prst="rect">
            <a:avLst/>
          </a:prstGeom>
        </p:spPr>
      </p:pic>
    </p:spTree>
    <p:extLst>
      <p:ext uri="{BB962C8B-B14F-4D97-AF65-F5344CB8AC3E}">
        <p14:creationId xmlns:p14="http://schemas.microsoft.com/office/powerpoint/2010/main" val="737112714"/>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00" y="165100"/>
            <a:ext cx="8623300" cy="6515100"/>
          </a:xfrm>
          <a:prstGeom prst="rect">
            <a:avLst/>
          </a:prstGeom>
        </p:spPr>
      </p:pic>
    </p:spTree>
    <p:extLst>
      <p:ext uri="{BB962C8B-B14F-4D97-AF65-F5344CB8AC3E}">
        <p14:creationId xmlns:p14="http://schemas.microsoft.com/office/powerpoint/2010/main" val="3781984093"/>
      </p:ext>
    </p:extLst>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5723" y="135467"/>
            <a:ext cx="8792555" cy="6587065"/>
          </a:xfrm>
          <a:prstGeom prst="rect">
            <a:avLst/>
          </a:prstGeom>
        </p:spPr>
      </p:pic>
    </p:spTree>
    <p:extLst>
      <p:ext uri="{BB962C8B-B14F-4D97-AF65-F5344CB8AC3E}">
        <p14:creationId xmlns:p14="http://schemas.microsoft.com/office/powerpoint/2010/main" val="4043195397"/>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82357" y="34758"/>
            <a:ext cx="7337117" cy="5508248"/>
          </a:xfrm>
          <a:prstGeom prst="rect">
            <a:avLst/>
          </a:prstGeom>
        </p:spPr>
      </p:pic>
      <p:pic>
        <p:nvPicPr>
          <p:cNvPr id="104" name="Immagine 103"/>
          <p:cNvPicPr>
            <a:picLocks noChangeAspect="1"/>
          </p:cNvPicPr>
          <p:nvPr/>
        </p:nvPicPr>
        <p:blipFill>
          <a:blip r:embed="rId3"/>
          <a:stretch>
            <a:fillRect/>
          </a:stretch>
        </p:blipFill>
        <p:spPr>
          <a:xfrm>
            <a:off x="3106816" y="4709026"/>
            <a:ext cx="5283200" cy="1892300"/>
          </a:xfrm>
          <a:prstGeom prst="rect">
            <a:avLst/>
          </a:prstGeom>
          <a:solidFill>
            <a:schemeClr val="bg1"/>
          </a:solidFill>
          <a:ln>
            <a:solidFill>
              <a:srgbClr val="000000"/>
            </a:solidFill>
          </a:ln>
        </p:spPr>
      </p:pic>
    </p:spTree>
    <p:extLst>
      <p:ext uri="{BB962C8B-B14F-4D97-AF65-F5344CB8AC3E}">
        <p14:creationId xmlns:p14="http://schemas.microsoft.com/office/powerpoint/2010/main" val="2628229295"/>
      </p:ext>
    </p:extLst>
  </p:cSld>
  <p:clrMapOvr>
    <a:masterClrMapping/>
  </p:clrMapOvr>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622300" y="14288"/>
            <a:ext cx="80533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z="2400" b="1" smtClean="0">
                <a:solidFill>
                  <a:srgbClr val="FFFFFF"/>
                </a:solidFill>
                <a:latin typeface="Arial" charset="0"/>
                <a:ea typeface="ＭＳ Ｐゴシック" charset="0"/>
              </a:rPr>
              <a:t>La ricerca di nuovi fotorivelatori porta inevitabilmente </a:t>
            </a:r>
          </a:p>
          <a:p>
            <a:pPr algn="ctr" defTabSz="914400" fontAlgn="base">
              <a:spcBef>
                <a:spcPct val="0"/>
              </a:spcBef>
              <a:spcAft>
                <a:spcPct val="0"/>
              </a:spcAft>
            </a:pPr>
            <a:r>
              <a:rPr lang="it-IT" sz="2400" b="1" smtClean="0">
                <a:solidFill>
                  <a:srgbClr val="FFFFFF"/>
                </a:solidFill>
                <a:latin typeface="Arial" charset="0"/>
                <a:ea typeface="ＭＳ Ｐゴシック" charset="0"/>
              </a:rPr>
              <a:t>ai dispositivi al silicio</a:t>
            </a:r>
          </a:p>
        </p:txBody>
      </p:sp>
      <p:sp>
        <p:nvSpPr>
          <p:cNvPr id="9220" name="Text Box 4"/>
          <p:cNvSpPr txBox="1">
            <a:spLocks noChangeArrowheads="1"/>
          </p:cNvSpPr>
          <p:nvPr/>
        </p:nvSpPr>
        <p:spPr bwMode="auto">
          <a:xfrm>
            <a:off x="1046163" y="5753100"/>
            <a:ext cx="17970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b="1" smtClean="0">
                <a:solidFill>
                  <a:srgbClr val="FFFFFF"/>
                </a:solidFill>
                <a:latin typeface="Arial" charset="0"/>
                <a:ea typeface="ＭＳ Ｐゴシック" charset="0"/>
              </a:rPr>
              <a:t>p-i-n</a:t>
            </a:r>
          </a:p>
          <a:p>
            <a:pPr algn="ctr" defTabSz="914400" fontAlgn="base">
              <a:spcBef>
                <a:spcPct val="0"/>
              </a:spcBef>
              <a:spcAft>
                <a:spcPct val="0"/>
              </a:spcAft>
            </a:pPr>
            <a:r>
              <a:rPr lang="it-IT" b="1" smtClean="0">
                <a:solidFill>
                  <a:srgbClr val="FFFFFF"/>
                </a:solidFill>
                <a:latin typeface="Arial" charset="0"/>
                <a:ea typeface="ＭＳ Ｐゴシック" charset="0"/>
              </a:rPr>
              <a:t>Amplificazione</a:t>
            </a:r>
          </a:p>
          <a:p>
            <a:pPr algn="ctr" defTabSz="914400" fontAlgn="base">
              <a:spcBef>
                <a:spcPct val="0"/>
              </a:spcBef>
              <a:spcAft>
                <a:spcPct val="0"/>
              </a:spcAft>
            </a:pPr>
            <a:r>
              <a:rPr lang="it-IT" b="1" smtClean="0">
                <a:solidFill>
                  <a:srgbClr val="FFFFFF"/>
                </a:solidFill>
                <a:latin typeface="Arial" charset="0"/>
                <a:ea typeface="ＭＳ Ｐゴシック" charset="0"/>
              </a:rPr>
              <a:t>1</a:t>
            </a:r>
          </a:p>
        </p:txBody>
      </p:sp>
      <p:sp>
        <p:nvSpPr>
          <p:cNvPr id="9222" name="AutoShape 6"/>
          <p:cNvSpPr>
            <a:spLocks noChangeArrowheads="1"/>
          </p:cNvSpPr>
          <p:nvPr/>
        </p:nvSpPr>
        <p:spPr bwMode="auto">
          <a:xfrm>
            <a:off x="5580063" y="5084763"/>
            <a:ext cx="2160587" cy="11509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9223" name="Text Box 7"/>
          <p:cNvSpPr txBox="1">
            <a:spLocks noChangeArrowheads="1"/>
          </p:cNvSpPr>
          <p:nvPr/>
        </p:nvSpPr>
        <p:spPr bwMode="auto">
          <a:xfrm>
            <a:off x="5940425" y="5300663"/>
            <a:ext cx="15017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0"/>
              </a:spcBef>
              <a:spcAft>
                <a:spcPct val="0"/>
              </a:spcAft>
            </a:pPr>
            <a:r>
              <a:rPr lang="it-IT" sz="2000" b="1" smtClean="0">
                <a:solidFill>
                  <a:srgbClr val="000066"/>
                </a:solidFill>
                <a:latin typeface="Arial" charset="0"/>
                <a:ea typeface="ＭＳ Ｐゴシック" charset="0"/>
              </a:rPr>
              <a:t>ed  oggi + ?</a:t>
            </a:r>
          </a:p>
        </p:txBody>
      </p:sp>
      <p:sp>
        <p:nvSpPr>
          <p:cNvPr id="9224" name="Text Box 8"/>
          <p:cNvSpPr txBox="1">
            <a:spLocks noChangeArrowheads="1"/>
          </p:cNvSpPr>
          <p:nvPr/>
        </p:nvSpPr>
        <p:spPr bwMode="auto">
          <a:xfrm>
            <a:off x="3194050" y="1052513"/>
            <a:ext cx="150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z="2400" b="1" smtClean="0">
                <a:solidFill>
                  <a:srgbClr val="FFFFFF"/>
                </a:solidFill>
                <a:latin typeface="Arial" charset="0"/>
                <a:ea typeface="ＭＳ Ｐゴシック" charset="0"/>
              </a:rPr>
              <a:t>Diodi p-n</a:t>
            </a:r>
          </a:p>
        </p:txBody>
      </p:sp>
      <p:pic>
        <p:nvPicPr>
          <p:cNvPr id="9230" name="Picture 14" descr="AP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2276475"/>
            <a:ext cx="2555875" cy="2135188"/>
          </a:xfrm>
          <a:prstGeom prst="rect">
            <a:avLst/>
          </a:prstGeom>
          <a:noFill/>
          <a:extLst>
            <a:ext uri="{909E8E84-426E-40dd-AFC4-6F175D3DCCD1}">
              <a14:hiddenFill xmlns:a14="http://schemas.microsoft.com/office/drawing/2010/main">
                <a:solidFill>
                  <a:srgbClr val="FFFFFF"/>
                </a:solidFill>
              </a14:hiddenFill>
            </a:ext>
          </a:extLst>
        </p:spPr>
      </p:pic>
      <p:pic>
        <p:nvPicPr>
          <p:cNvPr id="9231"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655763"/>
            <a:ext cx="4319587"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232" name="Text Box 16"/>
          <p:cNvSpPr txBox="1">
            <a:spLocks noChangeArrowheads="1"/>
          </p:cNvSpPr>
          <p:nvPr/>
        </p:nvSpPr>
        <p:spPr bwMode="auto">
          <a:xfrm>
            <a:off x="3495675" y="5753100"/>
            <a:ext cx="17970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b="1" smtClean="0">
                <a:solidFill>
                  <a:srgbClr val="FFFFFF"/>
                </a:solidFill>
                <a:latin typeface="Arial" charset="0"/>
                <a:ea typeface="ＭＳ Ｐゴシック" charset="0"/>
              </a:rPr>
              <a:t>APD</a:t>
            </a:r>
          </a:p>
          <a:p>
            <a:pPr algn="ctr" defTabSz="914400" fontAlgn="base">
              <a:spcBef>
                <a:spcPct val="0"/>
              </a:spcBef>
              <a:spcAft>
                <a:spcPct val="0"/>
              </a:spcAft>
            </a:pPr>
            <a:r>
              <a:rPr lang="it-IT" b="1" smtClean="0">
                <a:solidFill>
                  <a:srgbClr val="FFFFFF"/>
                </a:solidFill>
                <a:latin typeface="Arial" charset="0"/>
                <a:ea typeface="ＭＳ Ｐゴシック" charset="0"/>
              </a:rPr>
              <a:t>Amplificazione</a:t>
            </a:r>
          </a:p>
          <a:p>
            <a:pPr algn="ctr" defTabSz="914400" fontAlgn="base">
              <a:spcBef>
                <a:spcPct val="0"/>
              </a:spcBef>
              <a:spcAft>
                <a:spcPct val="0"/>
              </a:spcAft>
            </a:pPr>
            <a:r>
              <a:rPr lang="it-IT" b="1" smtClean="0">
                <a:solidFill>
                  <a:srgbClr val="FFFFFF"/>
                </a:solidFill>
                <a:latin typeface="Arial" charset="0"/>
                <a:ea typeface="ＭＳ Ｐゴシック" charset="0"/>
              </a:rPr>
              <a:t>50-100</a:t>
            </a:r>
          </a:p>
        </p:txBody>
      </p:sp>
      <p:sp>
        <p:nvSpPr>
          <p:cNvPr id="9233" name="Text Box 17"/>
          <p:cNvSpPr txBox="1">
            <a:spLocks noChangeArrowheads="1"/>
          </p:cNvSpPr>
          <p:nvPr/>
        </p:nvSpPr>
        <p:spPr bwMode="auto">
          <a:xfrm>
            <a:off x="2176463" y="1787525"/>
            <a:ext cx="5889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mtClean="0">
                <a:solidFill>
                  <a:srgbClr val="000099"/>
                </a:solidFill>
                <a:latin typeface="Tahoma" charset="0"/>
                <a:ea typeface="ＭＳ Ｐゴシック" charset="0"/>
              </a:rPr>
              <a:t>luce</a:t>
            </a:r>
          </a:p>
        </p:txBody>
      </p:sp>
      <p:sp>
        <p:nvSpPr>
          <p:cNvPr id="9234" name="Text Box 18"/>
          <p:cNvSpPr txBox="1">
            <a:spLocks noChangeArrowheads="1"/>
          </p:cNvSpPr>
          <p:nvPr/>
        </p:nvSpPr>
        <p:spPr bwMode="auto">
          <a:xfrm>
            <a:off x="4559300" y="1773238"/>
            <a:ext cx="5889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mtClean="0">
                <a:solidFill>
                  <a:srgbClr val="000099"/>
                </a:solidFill>
                <a:latin typeface="Tahoma" charset="0"/>
                <a:ea typeface="ＭＳ Ｐゴシック" charset="0"/>
              </a:rPr>
              <a:t>luce</a:t>
            </a:r>
          </a:p>
        </p:txBody>
      </p:sp>
    </p:spTree>
    <p:extLst>
      <p:ext uri="{BB962C8B-B14F-4D97-AF65-F5344CB8AC3E}">
        <p14:creationId xmlns:p14="http://schemas.microsoft.com/office/powerpoint/2010/main" val="921707397"/>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02" name="Picture 110" descr="SiP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08050"/>
            <a:ext cx="2725737" cy="2484438"/>
          </a:xfrm>
          <a:prstGeom prst="rect">
            <a:avLst/>
          </a:prstGeom>
          <a:noFill/>
          <a:extLst>
            <a:ext uri="{909E8E84-426E-40dd-AFC4-6F175D3DCCD1}">
              <a14:hiddenFill xmlns:a14="http://schemas.microsoft.com/office/drawing/2010/main">
                <a:solidFill>
                  <a:srgbClr val="FFFFFF"/>
                </a:solidFill>
              </a14:hiddenFill>
            </a:ext>
          </a:extLst>
        </p:spPr>
      </p:pic>
      <p:pic>
        <p:nvPicPr>
          <p:cNvPr id="8303" name="Picture 111" descr="3x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2708275"/>
            <a:ext cx="2000250" cy="2028825"/>
          </a:xfrm>
          <a:prstGeom prst="rect">
            <a:avLst/>
          </a:prstGeom>
          <a:noFill/>
          <a:extLst>
            <a:ext uri="{909E8E84-426E-40dd-AFC4-6F175D3DCCD1}">
              <a14:hiddenFill xmlns:a14="http://schemas.microsoft.com/office/drawing/2010/main">
                <a:solidFill>
                  <a:srgbClr val="FFFFFF"/>
                </a:solidFill>
              </a14:hiddenFill>
            </a:ext>
          </a:extLst>
        </p:spPr>
      </p:pic>
      <p:pic>
        <p:nvPicPr>
          <p:cNvPr id="8304" name="Picture 112" descr="Image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855663"/>
            <a:ext cx="2016125" cy="1709737"/>
          </a:xfrm>
          <a:prstGeom prst="rect">
            <a:avLst/>
          </a:prstGeom>
          <a:noFill/>
          <a:extLst>
            <a:ext uri="{909E8E84-426E-40dd-AFC4-6F175D3DCCD1}">
              <a14:hiddenFill xmlns:a14="http://schemas.microsoft.com/office/drawing/2010/main">
                <a:solidFill>
                  <a:srgbClr val="FFFFFF"/>
                </a:solidFill>
              </a14:hiddenFill>
            </a:ext>
          </a:extLst>
        </p:spPr>
      </p:pic>
      <p:pic>
        <p:nvPicPr>
          <p:cNvPr id="8305" name="Picture 113" descr="Image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125" y="4865688"/>
            <a:ext cx="2003425" cy="1992312"/>
          </a:xfrm>
          <a:prstGeom prst="rect">
            <a:avLst/>
          </a:prstGeom>
          <a:noFill/>
          <a:extLst>
            <a:ext uri="{909E8E84-426E-40dd-AFC4-6F175D3DCCD1}">
              <a14:hiddenFill xmlns:a14="http://schemas.microsoft.com/office/drawing/2010/main">
                <a:solidFill>
                  <a:srgbClr val="FFFFFF"/>
                </a:solidFill>
              </a14:hiddenFill>
            </a:ext>
          </a:extLst>
        </p:spPr>
      </p:pic>
      <p:pic>
        <p:nvPicPr>
          <p:cNvPr id="8306" name="Picture 114" descr="matri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4652963"/>
            <a:ext cx="2160587" cy="2160587"/>
          </a:xfrm>
          <a:prstGeom prst="rect">
            <a:avLst/>
          </a:prstGeom>
          <a:noFill/>
          <a:ln w="38100">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8307" name="Text Box 115"/>
          <p:cNvSpPr txBox="1">
            <a:spLocks noChangeArrowheads="1"/>
          </p:cNvSpPr>
          <p:nvPr/>
        </p:nvSpPr>
        <p:spPr bwMode="auto">
          <a:xfrm>
            <a:off x="1692275" y="112713"/>
            <a:ext cx="5784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3200" b="1" smtClean="0">
                <a:solidFill>
                  <a:srgbClr val="FFFF00"/>
                </a:solidFill>
                <a:latin typeface="Tahoma" charset="0"/>
                <a:ea typeface="ＭＳ Ｐゴシック" charset="0"/>
              </a:rPr>
              <a:t>APD in regime Geiger/SiPM</a:t>
            </a:r>
          </a:p>
        </p:txBody>
      </p:sp>
      <p:sp>
        <p:nvSpPr>
          <p:cNvPr id="8308" name="Text Box 116"/>
          <p:cNvSpPr txBox="1">
            <a:spLocks noChangeArrowheads="1"/>
          </p:cNvSpPr>
          <p:nvPr/>
        </p:nvSpPr>
        <p:spPr bwMode="auto">
          <a:xfrm rot="-1817096">
            <a:off x="179388" y="234950"/>
            <a:ext cx="83185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400" b="1" smtClean="0">
                <a:solidFill>
                  <a:srgbClr val="000066"/>
                </a:solidFill>
                <a:latin typeface="Tahoma" charset="0"/>
                <a:ea typeface="ＭＳ Ｐゴシック" charset="0"/>
              </a:rPr>
              <a:t>new</a:t>
            </a:r>
          </a:p>
        </p:txBody>
      </p:sp>
      <p:sp>
        <p:nvSpPr>
          <p:cNvPr id="8309" name="Text Box 117"/>
          <p:cNvSpPr txBox="1">
            <a:spLocks noChangeArrowheads="1"/>
          </p:cNvSpPr>
          <p:nvPr/>
        </p:nvSpPr>
        <p:spPr bwMode="auto">
          <a:xfrm>
            <a:off x="-36513" y="3371850"/>
            <a:ext cx="4457701"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b="1" smtClean="0">
                <a:solidFill>
                  <a:srgbClr val="FFFF00"/>
                </a:solidFill>
                <a:latin typeface="Tahoma" charset="0"/>
                <a:ea typeface="ＭＳ Ｐゴシック" charset="0"/>
              </a:rPr>
              <a:t>Molte celle Geiger con amplificazione</a:t>
            </a:r>
          </a:p>
          <a:p>
            <a:pPr defTabSz="914400" fontAlgn="base">
              <a:spcBef>
                <a:spcPct val="0"/>
              </a:spcBef>
              <a:spcAft>
                <a:spcPct val="0"/>
              </a:spcAft>
            </a:pPr>
            <a:r>
              <a:rPr lang="it-IT" b="1" smtClean="0">
                <a:solidFill>
                  <a:srgbClr val="FFFF00"/>
                </a:solidFill>
                <a:latin typeface="Tahoma" charset="0"/>
                <a:ea typeface="ＭＳ Ｐゴシック" charset="0"/>
              </a:rPr>
              <a:t>10</a:t>
            </a:r>
            <a:r>
              <a:rPr lang="it-IT" b="1" baseline="30000" smtClean="0">
                <a:solidFill>
                  <a:srgbClr val="FFFF00"/>
                </a:solidFill>
                <a:latin typeface="Tahoma" charset="0"/>
                <a:ea typeface="ＭＳ Ｐゴシック" charset="0"/>
              </a:rPr>
              <a:t>5</a:t>
            </a:r>
            <a:r>
              <a:rPr lang="it-IT" b="1" smtClean="0">
                <a:solidFill>
                  <a:srgbClr val="FFFF00"/>
                </a:solidFill>
                <a:latin typeface="Tahoma" charset="0"/>
                <a:ea typeface="ＭＳ Ｐゴシック" charset="0"/>
              </a:rPr>
              <a:t>-10</a:t>
            </a:r>
            <a:r>
              <a:rPr lang="it-IT" b="1" baseline="30000" smtClean="0">
                <a:solidFill>
                  <a:srgbClr val="FFFF00"/>
                </a:solidFill>
                <a:latin typeface="Tahoma" charset="0"/>
                <a:ea typeface="ＭＳ Ｐゴシック" charset="0"/>
              </a:rPr>
              <a:t>6</a:t>
            </a:r>
            <a:r>
              <a:rPr lang="it-IT" b="1" smtClean="0">
                <a:solidFill>
                  <a:srgbClr val="FFFF00"/>
                </a:solidFill>
                <a:latin typeface="Tahoma" charset="0"/>
                <a:ea typeface="ＭＳ Ｐゴシック" charset="0"/>
              </a:rPr>
              <a:t>. Luce proporzionale alle celle</a:t>
            </a:r>
          </a:p>
          <a:p>
            <a:pPr defTabSz="914400" fontAlgn="base">
              <a:spcBef>
                <a:spcPct val="0"/>
              </a:spcBef>
              <a:spcAft>
                <a:spcPct val="0"/>
              </a:spcAft>
            </a:pPr>
            <a:r>
              <a:rPr lang="it-IT" b="1" smtClean="0">
                <a:solidFill>
                  <a:srgbClr val="FFFF00"/>
                </a:solidFill>
                <a:latin typeface="Tahoma" charset="0"/>
                <a:ea typeface="ＭＳ Ｐゴシック" charset="0"/>
              </a:rPr>
              <a:t>		accese</a:t>
            </a:r>
          </a:p>
        </p:txBody>
      </p:sp>
      <p:sp>
        <p:nvSpPr>
          <p:cNvPr id="8310" name="AutoShape 118"/>
          <p:cNvSpPr>
            <a:spLocks noChangeArrowheads="1"/>
          </p:cNvSpPr>
          <p:nvPr/>
        </p:nvSpPr>
        <p:spPr bwMode="auto">
          <a:xfrm rot="-1518083">
            <a:off x="539750" y="862013"/>
            <a:ext cx="1441450" cy="792162"/>
          </a:xfrm>
          <a:prstGeom prst="downArrow">
            <a:avLst>
              <a:gd name="adj1" fmla="val 50000"/>
              <a:gd name="adj2" fmla="val 25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fontAlgn="base">
              <a:spcBef>
                <a:spcPct val="0"/>
              </a:spcBef>
              <a:spcAft>
                <a:spcPct val="0"/>
              </a:spcAft>
            </a:pPr>
            <a:r>
              <a:rPr lang="it-IT" sz="2000" b="1" smtClean="0">
                <a:solidFill>
                  <a:srgbClr val="FFFF00"/>
                </a:solidFill>
                <a:latin typeface="Tahoma" charset="0"/>
                <a:ea typeface="ＭＳ Ｐゴシック" charset="0"/>
              </a:rPr>
              <a:t>luce</a:t>
            </a:r>
          </a:p>
        </p:txBody>
      </p:sp>
      <p:sp>
        <p:nvSpPr>
          <p:cNvPr id="8312" name="Oval 120"/>
          <p:cNvSpPr>
            <a:spLocks noChangeArrowheads="1"/>
          </p:cNvSpPr>
          <p:nvPr/>
        </p:nvSpPr>
        <p:spPr bwMode="auto">
          <a:xfrm>
            <a:off x="757238" y="4797425"/>
            <a:ext cx="1727200" cy="1727200"/>
          </a:xfrm>
          <a:prstGeom prst="ellipse">
            <a:avLst/>
          </a:prstGeom>
          <a:noFill/>
          <a:ln w="57150">
            <a:solidFill>
              <a:schemeClr val="accent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8313" name="AutoShape 121"/>
          <p:cNvSpPr>
            <a:spLocks noChangeArrowheads="1"/>
          </p:cNvSpPr>
          <p:nvPr/>
        </p:nvSpPr>
        <p:spPr bwMode="auto">
          <a:xfrm rot="-1518083">
            <a:off x="323850" y="4149725"/>
            <a:ext cx="1441450" cy="792163"/>
          </a:xfrm>
          <a:prstGeom prst="downArrow">
            <a:avLst>
              <a:gd name="adj1" fmla="val 50000"/>
              <a:gd name="adj2" fmla="val 25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fontAlgn="base">
              <a:spcBef>
                <a:spcPct val="0"/>
              </a:spcBef>
              <a:spcAft>
                <a:spcPct val="0"/>
              </a:spcAft>
            </a:pPr>
            <a:r>
              <a:rPr lang="it-IT" sz="2000" b="1" smtClean="0">
                <a:solidFill>
                  <a:srgbClr val="FFFF00"/>
                </a:solidFill>
                <a:latin typeface="Tahoma" charset="0"/>
                <a:ea typeface="ＭＳ Ｐゴシック" charset="0"/>
              </a:rPr>
              <a:t>luce</a:t>
            </a:r>
          </a:p>
        </p:txBody>
      </p:sp>
      <p:sp>
        <p:nvSpPr>
          <p:cNvPr id="8314" name="Line 122"/>
          <p:cNvSpPr>
            <a:spLocks noChangeShapeType="1"/>
          </p:cNvSpPr>
          <p:nvPr/>
        </p:nvSpPr>
        <p:spPr bwMode="auto">
          <a:xfrm>
            <a:off x="6156325" y="908050"/>
            <a:ext cx="0" cy="594995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FFFFFF"/>
              </a:solidFill>
              <a:latin typeface="Tahoma" charset="0"/>
              <a:ea typeface="ＭＳ Ｐゴシック" charset="0"/>
            </a:endParaRPr>
          </a:p>
        </p:txBody>
      </p:sp>
      <p:sp>
        <p:nvSpPr>
          <p:cNvPr id="8315" name="Text Box 123"/>
          <p:cNvSpPr txBox="1">
            <a:spLocks noChangeArrowheads="1"/>
          </p:cNvSpPr>
          <p:nvPr/>
        </p:nvSpPr>
        <p:spPr bwMode="auto">
          <a:xfrm>
            <a:off x="2843213" y="5300663"/>
            <a:ext cx="18478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mtClean="0">
                <a:solidFill>
                  <a:srgbClr val="FFFF00"/>
                </a:solidFill>
                <a:latin typeface="Tahoma" charset="0"/>
                <a:ea typeface="ＭＳ Ｐゴシック" charset="0"/>
              </a:rPr>
              <a:t>1x1 mm</a:t>
            </a:r>
            <a:r>
              <a:rPr lang="it-IT" baseline="30000" smtClean="0">
                <a:solidFill>
                  <a:srgbClr val="FFFF00"/>
                </a:solidFill>
                <a:latin typeface="Tahoma" charset="0"/>
                <a:ea typeface="ＭＳ Ｐゴシック" charset="0"/>
              </a:rPr>
              <a:t>2</a:t>
            </a:r>
          </a:p>
          <a:p>
            <a:pPr algn="ctr" defTabSz="914400" fontAlgn="base">
              <a:spcBef>
                <a:spcPct val="0"/>
              </a:spcBef>
              <a:spcAft>
                <a:spcPct val="0"/>
              </a:spcAft>
            </a:pPr>
            <a:r>
              <a:rPr lang="it-IT" smtClean="0">
                <a:solidFill>
                  <a:srgbClr val="FFFF00"/>
                </a:solidFill>
                <a:latin typeface="Tahoma" charset="0"/>
                <a:ea typeface="ＭＳ Ｐゴシック" charset="0"/>
              </a:rPr>
              <a:t>fino a 1600 celle</a:t>
            </a:r>
          </a:p>
          <a:p>
            <a:pPr algn="ctr" defTabSz="914400" fontAlgn="base">
              <a:spcBef>
                <a:spcPct val="0"/>
              </a:spcBef>
              <a:spcAft>
                <a:spcPct val="0"/>
              </a:spcAft>
            </a:pPr>
            <a:r>
              <a:rPr lang="it-IT" smtClean="0">
                <a:solidFill>
                  <a:srgbClr val="FFFF00"/>
                </a:solidFill>
                <a:latin typeface="Tahoma" charset="0"/>
                <a:ea typeface="ＭＳ Ｐゴシック" charset="0"/>
              </a:rPr>
              <a:t>si/no</a:t>
            </a:r>
          </a:p>
        </p:txBody>
      </p:sp>
      <p:sp>
        <p:nvSpPr>
          <p:cNvPr id="8316" name="Text Box 124"/>
          <p:cNvSpPr txBox="1">
            <a:spLocks noChangeArrowheads="1"/>
          </p:cNvSpPr>
          <p:nvPr/>
        </p:nvSpPr>
        <p:spPr bwMode="auto">
          <a:xfrm>
            <a:off x="7942263" y="1911350"/>
            <a:ext cx="1238250" cy="5810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z="1600" b="1" smtClean="0">
                <a:solidFill>
                  <a:srgbClr val="000066"/>
                </a:solidFill>
                <a:latin typeface="Tahoma" charset="0"/>
                <a:ea typeface="ＭＳ Ｐゴシック" charset="0"/>
              </a:rPr>
              <a:t>1x1 mm</a:t>
            </a:r>
            <a:endParaRPr lang="it-IT" sz="1600" b="1" baseline="30000" smtClean="0">
              <a:solidFill>
                <a:srgbClr val="000066"/>
              </a:solidFill>
              <a:latin typeface="Tahoma" charset="0"/>
              <a:ea typeface="ＭＳ Ｐゴシック" charset="0"/>
            </a:endParaRPr>
          </a:p>
          <a:p>
            <a:pPr algn="ctr" defTabSz="914400" fontAlgn="base">
              <a:spcBef>
                <a:spcPct val="0"/>
              </a:spcBef>
              <a:spcAft>
                <a:spcPct val="0"/>
              </a:spcAft>
            </a:pPr>
            <a:r>
              <a:rPr lang="it-IT" sz="1600" b="1" smtClean="0">
                <a:solidFill>
                  <a:srgbClr val="000066"/>
                </a:solidFill>
                <a:latin typeface="Tahoma" charset="0"/>
                <a:ea typeface="ＭＳ Ｐゴシック" charset="0"/>
              </a:rPr>
              <a:t>1600 celle</a:t>
            </a:r>
          </a:p>
        </p:txBody>
      </p:sp>
      <p:sp>
        <p:nvSpPr>
          <p:cNvPr id="8317" name="Text Box 125"/>
          <p:cNvSpPr txBox="1">
            <a:spLocks noChangeArrowheads="1"/>
          </p:cNvSpPr>
          <p:nvPr/>
        </p:nvSpPr>
        <p:spPr bwMode="auto">
          <a:xfrm>
            <a:off x="7740650" y="4149725"/>
            <a:ext cx="1368425" cy="5810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z="1600" b="1" smtClean="0">
                <a:solidFill>
                  <a:srgbClr val="000066"/>
                </a:solidFill>
                <a:latin typeface="Tahoma" charset="0"/>
                <a:ea typeface="ＭＳ Ｐゴシック" charset="0"/>
              </a:rPr>
              <a:t>3x3 mm</a:t>
            </a:r>
            <a:endParaRPr lang="it-IT" sz="1600" b="1" baseline="30000" smtClean="0">
              <a:solidFill>
                <a:srgbClr val="000066"/>
              </a:solidFill>
              <a:latin typeface="Tahoma" charset="0"/>
              <a:ea typeface="ＭＳ Ｐゴシック" charset="0"/>
            </a:endParaRPr>
          </a:p>
          <a:p>
            <a:pPr algn="ctr" defTabSz="914400" fontAlgn="base">
              <a:spcBef>
                <a:spcPct val="0"/>
              </a:spcBef>
              <a:spcAft>
                <a:spcPct val="0"/>
              </a:spcAft>
            </a:pPr>
            <a:r>
              <a:rPr lang="it-IT" sz="1600" b="1" smtClean="0">
                <a:solidFill>
                  <a:srgbClr val="000066"/>
                </a:solidFill>
                <a:latin typeface="Tahoma" charset="0"/>
                <a:ea typeface="ＭＳ Ｐゴシック" charset="0"/>
              </a:rPr>
              <a:t>14400 celle</a:t>
            </a:r>
          </a:p>
        </p:txBody>
      </p:sp>
      <p:sp>
        <p:nvSpPr>
          <p:cNvPr id="8318" name="Text Box 126"/>
          <p:cNvSpPr txBox="1">
            <a:spLocks noChangeArrowheads="1"/>
          </p:cNvSpPr>
          <p:nvPr/>
        </p:nvSpPr>
        <p:spPr bwMode="auto">
          <a:xfrm>
            <a:off x="7869238" y="6232525"/>
            <a:ext cx="1166812" cy="5810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z="1600" b="1" smtClean="0">
                <a:solidFill>
                  <a:srgbClr val="000066"/>
                </a:solidFill>
                <a:latin typeface="Tahoma" charset="0"/>
                <a:ea typeface="ＭＳ Ｐゴシック" charset="0"/>
              </a:rPr>
              <a:t>6x6 mm</a:t>
            </a:r>
            <a:endParaRPr lang="it-IT" sz="1600" b="1" baseline="30000" smtClean="0">
              <a:solidFill>
                <a:srgbClr val="000066"/>
              </a:solidFill>
              <a:latin typeface="Tahoma" charset="0"/>
              <a:ea typeface="ＭＳ Ｐゴシック" charset="0"/>
            </a:endParaRPr>
          </a:p>
          <a:p>
            <a:pPr algn="ctr" defTabSz="914400" fontAlgn="base">
              <a:spcBef>
                <a:spcPct val="0"/>
              </a:spcBef>
              <a:spcAft>
                <a:spcPct val="0"/>
              </a:spcAft>
            </a:pPr>
            <a:r>
              <a:rPr lang="it-IT" sz="1600" b="1" smtClean="0">
                <a:solidFill>
                  <a:srgbClr val="000066"/>
                </a:solidFill>
                <a:latin typeface="Tahoma" charset="0"/>
                <a:ea typeface="ＭＳ Ｐゴシック" charset="0"/>
              </a:rPr>
              <a:t>2x2 array</a:t>
            </a:r>
          </a:p>
        </p:txBody>
      </p:sp>
      <p:sp>
        <p:nvSpPr>
          <p:cNvPr id="8319" name="Text Box 127"/>
          <p:cNvSpPr txBox="1">
            <a:spLocks noChangeArrowheads="1"/>
          </p:cNvSpPr>
          <p:nvPr/>
        </p:nvSpPr>
        <p:spPr bwMode="auto">
          <a:xfrm>
            <a:off x="5003800" y="3443288"/>
            <a:ext cx="11747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mtClean="0">
                <a:solidFill>
                  <a:srgbClr val="FFFFFF"/>
                </a:solidFill>
                <a:latin typeface="Tahoma" charset="0"/>
                <a:ea typeface="ＭＳ Ｐゴシック" charset="0"/>
              </a:rPr>
              <a:t>1 anno</a:t>
            </a:r>
          </a:p>
          <a:p>
            <a:pPr algn="ctr" defTabSz="914400" fontAlgn="base">
              <a:spcBef>
                <a:spcPct val="0"/>
              </a:spcBef>
              <a:spcAft>
                <a:spcPct val="0"/>
              </a:spcAft>
            </a:pPr>
            <a:r>
              <a:rPr lang="it-IT" smtClean="0">
                <a:solidFill>
                  <a:srgbClr val="FFFFFF"/>
                </a:solidFill>
                <a:latin typeface="Tahoma" charset="0"/>
                <a:ea typeface="ＭＳ Ｐゴシック" charset="0"/>
              </a:rPr>
              <a:t>di</a:t>
            </a:r>
          </a:p>
          <a:p>
            <a:pPr algn="ctr" defTabSz="914400" fontAlgn="base">
              <a:spcBef>
                <a:spcPct val="0"/>
              </a:spcBef>
              <a:spcAft>
                <a:spcPct val="0"/>
              </a:spcAft>
            </a:pPr>
            <a:r>
              <a:rPr lang="it-IT" smtClean="0">
                <a:solidFill>
                  <a:srgbClr val="FFFFFF"/>
                </a:solidFill>
                <a:latin typeface="Tahoma" charset="0"/>
                <a:ea typeface="ＭＳ Ｐゴシック" charset="0"/>
              </a:rPr>
              <a:t>progresso</a:t>
            </a:r>
          </a:p>
        </p:txBody>
      </p:sp>
      <p:sp>
        <p:nvSpPr>
          <p:cNvPr id="8320" name="Text Box 128"/>
          <p:cNvSpPr txBox="1">
            <a:spLocks noChangeArrowheads="1"/>
          </p:cNvSpPr>
          <p:nvPr/>
        </p:nvSpPr>
        <p:spPr bwMode="auto">
          <a:xfrm>
            <a:off x="5200650" y="852488"/>
            <a:ext cx="898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mtClean="0">
                <a:solidFill>
                  <a:srgbClr val="FFFFFF"/>
                </a:solidFill>
                <a:latin typeface="Tahoma" charset="0"/>
                <a:ea typeface="ＭＳ Ｐゴシック" charset="0"/>
              </a:rPr>
              <a:t>4/2007</a:t>
            </a:r>
          </a:p>
        </p:txBody>
      </p:sp>
      <p:sp>
        <p:nvSpPr>
          <p:cNvPr id="8321" name="Text Box 129"/>
          <p:cNvSpPr txBox="1">
            <a:spLocks noChangeArrowheads="1"/>
          </p:cNvSpPr>
          <p:nvPr/>
        </p:nvSpPr>
        <p:spPr bwMode="auto">
          <a:xfrm>
            <a:off x="5186363" y="6230938"/>
            <a:ext cx="898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mtClean="0">
                <a:solidFill>
                  <a:srgbClr val="FFFFFF"/>
                </a:solidFill>
                <a:latin typeface="Tahoma" charset="0"/>
                <a:ea typeface="ＭＳ Ｐゴシック" charset="0"/>
              </a:rPr>
              <a:t>4/2008</a:t>
            </a:r>
          </a:p>
        </p:txBody>
      </p:sp>
    </p:spTree>
    <p:extLst>
      <p:ext uri="{BB962C8B-B14F-4D97-AF65-F5344CB8AC3E}">
        <p14:creationId xmlns:p14="http://schemas.microsoft.com/office/powerpoint/2010/main" val="14150133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5841794" cy="4639733"/>
          </a:xfrm>
          <a:prstGeom prst="rect">
            <a:avLst/>
          </a:prstGeom>
        </p:spPr>
      </p:pic>
      <p:pic>
        <p:nvPicPr>
          <p:cNvPr id="3" name="Immagine 2"/>
          <p:cNvPicPr>
            <a:picLocks noChangeAspect="1"/>
          </p:cNvPicPr>
          <p:nvPr/>
        </p:nvPicPr>
        <p:blipFill>
          <a:blip r:embed="rId3"/>
          <a:stretch>
            <a:fillRect/>
          </a:stretch>
        </p:blipFill>
        <p:spPr>
          <a:xfrm>
            <a:off x="5524500" y="3649133"/>
            <a:ext cx="3619500" cy="3213100"/>
          </a:xfrm>
          <a:prstGeom prst="rect">
            <a:avLst/>
          </a:prstGeom>
        </p:spPr>
      </p:pic>
      <p:pic>
        <p:nvPicPr>
          <p:cNvPr id="4" name="Immagine 3"/>
          <p:cNvPicPr>
            <a:picLocks noChangeAspect="1"/>
          </p:cNvPicPr>
          <p:nvPr/>
        </p:nvPicPr>
        <p:blipFill>
          <a:blip r:embed="rId4"/>
          <a:stretch>
            <a:fillRect/>
          </a:stretch>
        </p:blipFill>
        <p:spPr>
          <a:xfrm>
            <a:off x="6057902" y="376767"/>
            <a:ext cx="2912393" cy="2789766"/>
          </a:xfrm>
          <a:prstGeom prst="rect">
            <a:avLst/>
          </a:prstGeom>
        </p:spPr>
      </p:pic>
      <p:sp>
        <p:nvSpPr>
          <p:cNvPr id="5" name="CasellaDiTesto 4"/>
          <p:cNvSpPr txBox="1"/>
          <p:nvPr/>
        </p:nvSpPr>
        <p:spPr>
          <a:xfrm>
            <a:off x="338667" y="5266267"/>
            <a:ext cx="4711546" cy="523220"/>
          </a:xfrm>
          <a:prstGeom prst="rect">
            <a:avLst/>
          </a:prstGeom>
          <a:noFill/>
        </p:spPr>
        <p:txBody>
          <a:bodyPr wrap="none" rtlCol="0">
            <a:spAutoFit/>
          </a:bodyPr>
          <a:lstStyle/>
          <a:p>
            <a:r>
              <a:rPr lang="it-IT" sz="2800" b="1" smtClean="0"/>
              <a:t>Hard X-ray-imager ( 15-45 KeV</a:t>
            </a:r>
            <a:endParaRPr lang="it-IT" sz="2800" b="1"/>
          </a:p>
        </p:txBody>
      </p:sp>
    </p:spTree>
    <p:extLst>
      <p:ext uri="{BB962C8B-B14F-4D97-AF65-F5344CB8AC3E}">
        <p14:creationId xmlns:p14="http://schemas.microsoft.com/office/powerpoint/2010/main" val="198157646"/>
      </p:ext>
    </p:extLst>
  </p:cSld>
  <p:clrMapOvr>
    <a:masterClrMapping/>
  </p:clrMapOvr>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89575" y="67746"/>
            <a:ext cx="6777198" cy="4842933"/>
          </a:xfrm>
          <a:prstGeom prst="rect">
            <a:avLst/>
          </a:prstGeom>
        </p:spPr>
      </p:pic>
      <p:sp>
        <p:nvSpPr>
          <p:cNvPr id="3" name="CasellaDiTesto 2"/>
          <p:cNvSpPr txBox="1"/>
          <p:nvPr/>
        </p:nvSpPr>
        <p:spPr>
          <a:xfrm>
            <a:off x="728133" y="5503336"/>
            <a:ext cx="7586134" cy="1015663"/>
          </a:xfrm>
          <a:prstGeom prst="rect">
            <a:avLst/>
          </a:prstGeom>
          <a:noFill/>
        </p:spPr>
        <p:txBody>
          <a:bodyPr wrap="square" rtlCol="0">
            <a:spAutoFit/>
          </a:bodyPr>
          <a:lstStyle/>
          <a:p>
            <a:r>
              <a:rPr lang="it-IT" sz="2000"/>
              <a:t>A photon beam (of energy range a 30 ° 500 MeV) was produced by Bremsstrahlung of electrons of momentum ranging from 0.15 to 1 GeV/c hitting a thin lead target. </a:t>
            </a:r>
          </a:p>
        </p:txBody>
      </p:sp>
    </p:spTree>
    <p:extLst>
      <p:ext uri="{BB962C8B-B14F-4D97-AF65-F5344CB8AC3E}">
        <p14:creationId xmlns:p14="http://schemas.microsoft.com/office/powerpoint/2010/main" val="3188000072"/>
      </p:ext>
    </p:extLst>
  </p:cSld>
  <p:clrMapOvr>
    <a:masterClrMapping/>
  </p:clrMapOvr>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7932" y="745067"/>
            <a:ext cx="9341112" cy="4758266"/>
          </a:xfrm>
          <a:prstGeom prst="rect">
            <a:avLst/>
          </a:prstGeom>
        </p:spPr>
      </p:pic>
    </p:spTree>
    <p:extLst>
      <p:ext uri="{BB962C8B-B14F-4D97-AF65-F5344CB8AC3E}">
        <p14:creationId xmlns:p14="http://schemas.microsoft.com/office/powerpoint/2010/main" val="189732574"/>
      </p:ext>
    </p:extLst>
  </p:cSld>
  <p:clrMapOvr>
    <a:masterClrMapping/>
  </p:clrMapOvr>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04801" y="163198"/>
            <a:ext cx="8585200" cy="6580274"/>
          </a:xfrm>
          <a:prstGeom prst="rect">
            <a:avLst/>
          </a:prstGeom>
        </p:spPr>
      </p:pic>
    </p:spTree>
    <p:extLst>
      <p:ext uri="{BB962C8B-B14F-4D97-AF65-F5344CB8AC3E}">
        <p14:creationId xmlns:p14="http://schemas.microsoft.com/office/powerpoint/2010/main" val="1815297703"/>
      </p:ext>
    </p:extLst>
  </p:cSld>
  <p:clrMapOvr>
    <a:masterClrMapping/>
  </p:clrMapOvr>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4027" y="-67732"/>
            <a:ext cx="9157546" cy="5723466"/>
          </a:xfrm>
          <a:prstGeom prst="rect">
            <a:avLst/>
          </a:prstGeom>
        </p:spPr>
      </p:pic>
      <p:sp>
        <p:nvSpPr>
          <p:cNvPr id="3" name="CasellaDiTesto 2"/>
          <p:cNvSpPr txBox="1"/>
          <p:nvPr/>
        </p:nvSpPr>
        <p:spPr>
          <a:xfrm>
            <a:off x="254000" y="5486410"/>
            <a:ext cx="8947573" cy="1754327"/>
          </a:xfrm>
          <a:prstGeom prst="rect">
            <a:avLst/>
          </a:prstGeom>
          <a:noFill/>
        </p:spPr>
        <p:txBody>
          <a:bodyPr wrap="square" rtlCol="0">
            <a:spAutoFit/>
          </a:bodyPr>
          <a:lstStyle/>
          <a:p>
            <a:r>
              <a:rPr lang="it-IT" dirty="0"/>
              <a:t>The </a:t>
            </a:r>
            <a:r>
              <a:rPr lang="it-IT" dirty="0" err="1"/>
              <a:t>combination</a:t>
            </a:r>
            <a:r>
              <a:rPr lang="it-IT" dirty="0"/>
              <a:t> of </a:t>
            </a:r>
            <a:r>
              <a:rPr lang="it-IT" dirty="0" err="1"/>
              <a:t>simultaneous</a:t>
            </a:r>
            <a:r>
              <a:rPr lang="it-IT" dirty="0"/>
              <a:t> hard X-</a:t>
            </a:r>
            <a:r>
              <a:rPr lang="it-IT" dirty="0" err="1"/>
              <a:t>ray</a:t>
            </a:r>
            <a:r>
              <a:rPr lang="it-IT" dirty="0"/>
              <a:t> and gamma-</a:t>
            </a:r>
            <a:r>
              <a:rPr lang="it-IT" dirty="0" err="1"/>
              <a:t>ray</a:t>
            </a:r>
            <a:r>
              <a:rPr lang="it-IT" dirty="0"/>
              <a:t> data </a:t>
            </a:r>
            <a:r>
              <a:rPr lang="it-IT" dirty="0" err="1"/>
              <a:t>will</a:t>
            </a:r>
            <a:r>
              <a:rPr lang="it-IT" dirty="0"/>
              <a:t> </a:t>
            </a:r>
            <a:r>
              <a:rPr lang="it-IT" dirty="0" err="1"/>
              <a:t>provide</a:t>
            </a:r>
            <a:r>
              <a:rPr lang="it-IT" dirty="0"/>
              <a:t> a </a:t>
            </a:r>
            <a:r>
              <a:rPr lang="it-IT" dirty="0" err="1"/>
              <a:t>formidable</a:t>
            </a:r>
            <a:r>
              <a:rPr lang="it-IT" dirty="0"/>
              <a:t> </a:t>
            </a:r>
            <a:r>
              <a:rPr lang="it-IT" dirty="0" err="1"/>
              <a:t>combination</a:t>
            </a:r>
            <a:r>
              <a:rPr lang="it-IT" dirty="0"/>
              <a:t> for the </a:t>
            </a:r>
            <a:r>
              <a:rPr lang="it-IT" dirty="0" err="1"/>
              <a:t>study</a:t>
            </a:r>
            <a:r>
              <a:rPr lang="it-IT" dirty="0"/>
              <a:t> of high-</a:t>
            </a:r>
            <a:r>
              <a:rPr lang="it-IT" dirty="0" err="1"/>
              <a:t>energy</a:t>
            </a:r>
            <a:r>
              <a:rPr lang="it-IT" dirty="0"/>
              <a:t> </a:t>
            </a:r>
            <a:r>
              <a:rPr lang="it-IT" dirty="0" err="1"/>
              <a:t>sources</a:t>
            </a:r>
            <a:r>
              <a:rPr lang="it-IT" dirty="0"/>
              <a:t>. </a:t>
            </a:r>
            <a:r>
              <a:rPr lang="it-IT" dirty="0" err="1"/>
              <a:t>Given</a:t>
            </a:r>
            <a:r>
              <a:rPr lang="it-IT" dirty="0"/>
              <a:t> the </a:t>
            </a:r>
            <a:r>
              <a:rPr lang="it-IT" dirty="0" err="1"/>
              <a:t>sensitivities</a:t>
            </a:r>
            <a:r>
              <a:rPr lang="it-IT" dirty="0"/>
              <a:t> of the GRID and Super-AGILE, </a:t>
            </a:r>
            <a:r>
              <a:rPr lang="it-IT" dirty="0" err="1"/>
              <a:t>simultaneous</a:t>
            </a:r>
            <a:r>
              <a:rPr lang="it-IT" dirty="0"/>
              <a:t> hard X-</a:t>
            </a:r>
            <a:r>
              <a:rPr lang="it-IT" dirty="0" err="1"/>
              <a:t>ray</a:t>
            </a:r>
            <a:r>
              <a:rPr lang="it-IT" dirty="0"/>
              <a:t>/gamma-</a:t>
            </a:r>
            <a:r>
              <a:rPr lang="it-IT" dirty="0" err="1"/>
              <a:t>ray</a:t>
            </a:r>
            <a:r>
              <a:rPr lang="it-IT" dirty="0"/>
              <a:t> information </a:t>
            </a:r>
            <a:r>
              <a:rPr lang="it-IT" dirty="0" err="1"/>
              <a:t>is</a:t>
            </a:r>
            <a:r>
              <a:rPr lang="it-IT" dirty="0"/>
              <a:t> </a:t>
            </a:r>
            <a:r>
              <a:rPr lang="it-IT" dirty="0" err="1"/>
              <a:t>anticipated</a:t>
            </a:r>
            <a:r>
              <a:rPr lang="it-IT" dirty="0"/>
              <a:t> to be </a:t>
            </a:r>
            <a:r>
              <a:rPr lang="it-IT" dirty="0" err="1"/>
              <a:t>obtain</a:t>
            </a:r>
            <a:r>
              <a:rPr lang="it-IT" dirty="0"/>
              <a:t>- </a:t>
            </a:r>
            <a:r>
              <a:rPr lang="it-IT" dirty="0" err="1"/>
              <a:t>able</a:t>
            </a:r>
            <a:r>
              <a:rPr lang="it-IT" dirty="0"/>
              <a:t> for: (1) </a:t>
            </a:r>
            <a:r>
              <a:rPr lang="it-IT" dirty="0" err="1"/>
              <a:t>GRBs</a:t>
            </a:r>
            <a:r>
              <a:rPr lang="it-IT" dirty="0"/>
              <a:t>, (2) blazars with strong X-</a:t>
            </a:r>
            <a:r>
              <a:rPr lang="it-IT" dirty="0" err="1"/>
              <a:t>ray</a:t>
            </a:r>
            <a:r>
              <a:rPr lang="it-IT" dirty="0"/>
              <a:t> continuum </a:t>
            </a:r>
            <a:r>
              <a:rPr lang="it-IT" dirty="0" err="1"/>
              <a:t>such</a:t>
            </a:r>
            <a:r>
              <a:rPr lang="it-IT" dirty="0"/>
              <a:t> </a:t>
            </a:r>
            <a:r>
              <a:rPr lang="it-IT" dirty="0" err="1"/>
              <a:t>as</a:t>
            </a:r>
            <a:r>
              <a:rPr lang="it-IT" dirty="0"/>
              <a:t> 3C 273 and </a:t>
            </a:r>
            <a:r>
              <a:rPr lang="it-IT" dirty="0" err="1"/>
              <a:t>Mk</a:t>
            </a:r>
            <a:r>
              <a:rPr lang="it-IT" dirty="0"/>
              <a:t> 501, (3) </a:t>
            </a:r>
            <a:r>
              <a:rPr lang="it-IT" dirty="0" err="1"/>
              <a:t>Galactic</a:t>
            </a:r>
            <a:r>
              <a:rPr lang="it-IT" dirty="0"/>
              <a:t> jet-</a:t>
            </a:r>
            <a:r>
              <a:rPr lang="it-IT" dirty="0" err="1"/>
              <a:t>sources</a:t>
            </a:r>
            <a:r>
              <a:rPr lang="it-IT" dirty="0"/>
              <a:t> with </a:t>
            </a:r>
            <a:r>
              <a:rPr lang="it-IT" dirty="0" err="1"/>
              <a:t>favorable</a:t>
            </a:r>
            <a:r>
              <a:rPr lang="it-IT" dirty="0"/>
              <a:t> </a:t>
            </a:r>
            <a:r>
              <a:rPr lang="it-IT" dirty="0" err="1"/>
              <a:t>geometries</a:t>
            </a:r>
            <a:r>
              <a:rPr lang="it-IT" dirty="0"/>
              <a:t>, (4) </a:t>
            </a:r>
            <a:r>
              <a:rPr lang="it-IT" dirty="0" err="1"/>
              <a:t>unidentified</a:t>
            </a:r>
            <a:r>
              <a:rPr lang="it-IT" dirty="0"/>
              <a:t> </a:t>
            </a:r>
            <a:r>
              <a:rPr lang="it-IT" dirty="0" err="1"/>
              <a:t>variable</a:t>
            </a:r>
            <a:r>
              <a:rPr lang="it-IT" dirty="0"/>
              <a:t> gamma-</a:t>
            </a:r>
            <a:r>
              <a:rPr lang="it-IT" dirty="0" err="1"/>
              <a:t>ray</a:t>
            </a:r>
            <a:r>
              <a:rPr lang="it-IT" dirty="0"/>
              <a:t> </a:t>
            </a:r>
            <a:r>
              <a:rPr lang="it-IT" dirty="0" err="1"/>
              <a:t>sources</a:t>
            </a:r>
            <a:r>
              <a:rPr lang="it-IT" dirty="0"/>
              <a:t>. </a:t>
            </a:r>
          </a:p>
          <a:p>
            <a:endParaRPr lang="it-IT" dirty="0"/>
          </a:p>
        </p:txBody>
      </p:sp>
    </p:spTree>
    <p:extLst>
      <p:ext uri="{BB962C8B-B14F-4D97-AF65-F5344CB8AC3E}">
        <p14:creationId xmlns:p14="http://schemas.microsoft.com/office/powerpoint/2010/main" val="1893626925"/>
      </p:ext>
    </p:extLst>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8531" y="187735"/>
            <a:ext cx="4351867" cy="3685765"/>
          </a:xfrm>
          <a:prstGeom prst="rect">
            <a:avLst/>
          </a:prstGeom>
        </p:spPr>
      </p:pic>
      <p:sp>
        <p:nvSpPr>
          <p:cNvPr id="3" name="CasellaDiTesto 2"/>
          <p:cNvSpPr txBox="1"/>
          <p:nvPr/>
        </p:nvSpPr>
        <p:spPr>
          <a:xfrm>
            <a:off x="118531" y="694271"/>
            <a:ext cx="633507" cy="461665"/>
          </a:xfrm>
          <a:prstGeom prst="rect">
            <a:avLst/>
          </a:prstGeom>
          <a:noFill/>
        </p:spPr>
        <p:txBody>
          <a:bodyPr wrap="none" rtlCol="0">
            <a:spAutoFit/>
          </a:bodyPr>
          <a:lstStyle/>
          <a:p>
            <a:r>
              <a:rPr lang="it-IT" sz="2400" dirty="0" err="1" smtClean="0"/>
              <a:t>Fov</a:t>
            </a:r>
            <a:endParaRPr lang="it-IT" sz="2400" dirty="0"/>
          </a:p>
        </p:txBody>
      </p:sp>
      <p:pic>
        <p:nvPicPr>
          <p:cNvPr id="4" name="Immagine 3"/>
          <p:cNvPicPr>
            <a:picLocks noChangeAspect="1"/>
          </p:cNvPicPr>
          <p:nvPr/>
        </p:nvPicPr>
        <p:blipFill>
          <a:blip r:embed="rId3"/>
          <a:stretch>
            <a:fillRect/>
          </a:stretch>
        </p:blipFill>
        <p:spPr>
          <a:xfrm>
            <a:off x="4131704" y="1777999"/>
            <a:ext cx="5181600" cy="4446257"/>
          </a:xfrm>
          <a:prstGeom prst="rect">
            <a:avLst/>
          </a:prstGeom>
        </p:spPr>
      </p:pic>
    </p:spTree>
    <p:extLst>
      <p:ext uri="{BB962C8B-B14F-4D97-AF65-F5344CB8AC3E}">
        <p14:creationId xmlns:p14="http://schemas.microsoft.com/office/powerpoint/2010/main" val="1028754257"/>
      </p:ext>
    </p:extLst>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980428" y="73168"/>
            <a:ext cx="3277660" cy="338554"/>
          </a:xfrm>
          <a:prstGeom prst="rect">
            <a:avLst/>
          </a:prstGeom>
        </p:spPr>
        <p:txBody>
          <a:bodyPr wrap="none">
            <a:spAutoFit/>
          </a:bodyPr>
          <a:lstStyle/>
          <a:p>
            <a:r>
              <a:rPr lang="it-IT" sz="2400" baseline="30000" dirty="0" err="1"/>
              <a:t>ground-based</a:t>
            </a:r>
            <a:r>
              <a:rPr lang="it-IT" sz="2400" baseline="30000" dirty="0"/>
              <a:t> and </a:t>
            </a:r>
            <a:r>
              <a:rPr lang="it-IT" sz="2400" baseline="30000" dirty="0" err="1"/>
              <a:t>space</a:t>
            </a:r>
            <a:r>
              <a:rPr lang="it-IT" sz="2400" baseline="30000" dirty="0"/>
              <a:t> </a:t>
            </a:r>
            <a:r>
              <a:rPr lang="it-IT" sz="2400" baseline="30000" dirty="0" err="1"/>
              <a:t>instruments</a:t>
            </a:r>
            <a:r>
              <a:rPr lang="it-IT" sz="2400" baseline="30000" dirty="0"/>
              <a:t> </a:t>
            </a:r>
            <a:endParaRPr lang="it-IT" sz="2400" dirty="0"/>
          </a:p>
        </p:txBody>
      </p:sp>
      <p:pic>
        <p:nvPicPr>
          <p:cNvPr id="3" name="Immagine 2"/>
          <p:cNvPicPr>
            <a:picLocks noChangeAspect="1"/>
          </p:cNvPicPr>
          <p:nvPr/>
        </p:nvPicPr>
        <p:blipFill>
          <a:blip r:embed="rId2"/>
          <a:stretch>
            <a:fillRect/>
          </a:stretch>
        </p:blipFill>
        <p:spPr>
          <a:xfrm>
            <a:off x="1574800" y="275164"/>
            <a:ext cx="5994400" cy="6565900"/>
          </a:xfrm>
          <a:prstGeom prst="rect">
            <a:avLst/>
          </a:prstGeom>
        </p:spPr>
      </p:pic>
    </p:spTree>
    <p:extLst>
      <p:ext uri="{BB962C8B-B14F-4D97-AF65-F5344CB8AC3E}">
        <p14:creationId xmlns:p14="http://schemas.microsoft.com/office/powerpoint/2010/main" val="11760733"/>
      </p:ext>
    </p:extLst>
  </p:cSld>
  <p:clrMapOvr>
    <a:masterClrMapping/>
  </p:clrMapOvr>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77333" y="152533"/>
            <a:ext cx="7806267" cy="6567177"/>
          </a:xfrm>
          <a:prstGeom prst="rect">
            <a:avLst/>
          </a:prstGeom>
        </p:spPr>
      </p:pic>
    </p:spTree>
    <p:extLst>
      <p:ext uri="{BB962C8B-B14F-4D97-AF65-F5344CB8AC3E}">
        <p14:creationId xmlns:p14="http://schemas.microsoft.com/office/powerpoint/2010/main" val="454378279"/>
      </p:ext>
    </p:extLst>
  </p:cSld>
  <p:clrMapOvr>
    <a:masterClrMapping/>
  </p:clrMapOvr>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96958" y="338667"/>
            <a:ext cx="8986356" cy="6214533"/>
          </a:xfrm>
          <a:prstGeom prst="rect">
            <a:avLst/>
          </a:prstGeom>
        </p:spPr>
      </p:pic>
    </p:spTree>
    <p:extLst>
      <p:ext uri="{BB962C8B-B14F-4D97-AF65-F5344CB8AC3E}">
        <p14:creationId xmlns:p14="http://schemas.microsoft.com/office/powerpoint/2010/main" val="1059604230"/>
      </p:ext>
    </p:extLst>
  </p:cSld>
  <p:clrMapOvr>
    <a:masterClrMapping/>
  </p:clrMapOvr>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2002465"/>
            <a:ext cx="9144000" cy="7571303"/>
          </a:xfrm>
          <a:prstGeom prst="rect">
            <a:avLst/>
          </a:prstGeom>
        </p:spPr>
        <p:txBody>
          <a:bodyPr wrap="square">
            <a:spAutoFit/>
          </a:bodyPr>
          <a:lstStyle/>
          <a:p>
            <a:r>
              <a:rPr lang="it-IT"/>
              <a:t>Non sappiamo se la stella che produce tale energia sia una stella di neutroni o un buco nero. Di certo, AGILE ha ora rivelato diversi episodi ripetitivi di emissione gamma che sempre precedono la produzione di fortissimi getti radio di grande potenza. Tale scoperta getta nuova luce sulle proprietà degli oggetti più energetici della Galassia, e prelude a ulteriori studi osservativi e teorici per comprendere questi enigmatici oggetti e buchi neri ancor più massivi.</a:t>
            </a:r>
          </a:p>
          <a:p>
            <a:endParaRPr lang="it-IT"/>
          </a:p>
          <a:p>
            <a:r>
              <a:rPr lang="it-IT"/>
              <a:t> </a:t>
            </a:r>
          </a:p>
          <a:p>
            <a:endParaRPr lang="it-IT"/>
          </a:p>
          <a:p>
            <a:r>
              <a:rPr lang="it-IT">
                <a:solidFill>
                  <a:srgbClr val="3366FF"/>
                </a:solidFill>
              </a:rPr>
              <a:t>I buchi neri e le stelle compatte di neutroni sono gli oggetti più energetici e estremi della nostra Galassia. </a:t>
            </a:r>
            <a:r>
              <a:rPr lang="it-IT"/>
              <a:t>Possono sprigionare </a:t>
            </a:r>
            <a:r>
              <a:rPr lang="it-IT">
                <a:solidFill>
                  <a:srgbClr val="FF0000"/>
                </a:solidFill>
              </a:rPr>
              <a:t>enormi getti di materia </a:t>
            </a:r>
            <a:r>
              <a:rPr lang="it-IT"/>
              <a:t>ad altissima velocità sotto forma di “getti” se sollecitati da gas intrappolato dal loro enorme campo gravitazionale. Uno tra gli oggetti più noti per la sua erraticità e potenza è il </a:t>
            </a:r>
            <a:r>
              <a:rPr lang="it-IT">
                <a:solidFill>
                  <a:srgbClr val="FF0000"/>
                </a:solidFill>
              </a:rPr>
              <a:t>sistema binario Cygnus X-3 </a:t>
            </a:r>
            <a:r>
              <a:rPr lang="it-IT"/>
              <a:t>che occasionalmente (1-2 volte l’anno) produce </a:t>
            </a:r>
            <a:r>
              <a:rPr lang="it-IT">
                <a:solidFill>
                  <a:srgbClr val="FF0000"/>
                </a:solidFill>
              </a:rPr>
              <a:t>potentissimi getti radio accompagnati da attività spasmodica rivelata nei raggi X. </a:t>
            </a:r>
            <a:r>
              <a:rPr lang="it-IT"/>
              <a:t>Uno dei fenomeni possibili, mai osservato finora, è l’emissione di radiazione gamma prodotta da forti accelerazioni di particelle legate alla formazione di getti</a:t>
            </a:r>
          </a:p>
          <a:p>
            <a:r>
              <a:rPr lang="it-IT">
                <a:solidFill>
                  <a:srgbClr val="FF0000"/>
                </a:solidFill>
              </a:rPr>
              <a:t>AGILE, ha individuato per la prima volta radiazione gamma proveniente da Cygnus X-3, la sorgente galattica più “prolifica” nella sua produzione di getti di alta potenza. </a:t>
            </a:r>
          </a:p>
          <a:p>
            <a:endParaRPr lang="it-IT"/>
          </a:p>
          <a:p>
            <a:r>
              <a:rPr lang="it-IT"/>
              <a:t> </a:t>
            </a:r>
          </a:p>
          <a:p>
            <a:r>
              <a:rPr lang="it-IT"/>
              <a:t>Nel corso di decenni di osservazioni, </a:t>
            </a:r>
            <a:r>
              <a:rPr lang="it-IT">
                <a:solidFill>
                  <a:srgbClr val="FF0000"/>
                </a:solidFill>
              </a:rPr>
              <a:t>Cygnus X-3 </a:t>
            </a:r>
            <a:r>
              <a:rPr lang="it-IT"/>
              <a:t>ha sempre mostrato un comportamento erratico con osservazioni alle alte energie spesso controverse. Una speciale campagna di osservazioni della costellazione del Cigno a partire dal 2007 da parte del satellite AGILE ha permesso di rivelare per la prima </a:t>
            </a:r>
            <a:r>
              <a:rPr lang="it-IT">
                <a:solidFill>
                  <a:srgbClr val="FF0000"/>
                </a:solidFill>
              </a:rPr>
              <a:t>volta diversi episodi di emissione gamma molto intensa da Cygnus X-3.</a:t>
            </a:r>
            <a:r>
              <a:rPr lang="it-IT"/>
              <a:t> All’aumentare dei dati, con grande sorpresa, è emerso un quadro ripetitivo del fenomeno. La radiazione gamma, e quindi l’accelerazione estrema di particelle, non viene prodotta a caso, né durante e dopo la formazione dei getti radio, ma prima.</a:t>
            </a:r>
          </a:p>
        </p:txBody>
      </p:sp>
    </p:spTree>
    <p:extLst>
      <p:ext uri="{BB962C8B-B14F-4D97-AF65-F5344CB8AC3E}">
        <p14:creationId xmlns:p14="http://schemas.microsoft.com/office/powerpoint/2010/main" val="3975965506"/>
      </p:ext>
    </p:extLst>
  </p:cSld>
  <p:clrMapOvr>
    <a:masterClrMapping/>
  </p:clrMapOvr>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09700" y="0"/>
            <a:ext cx="6313915" cy="6858000"/>
          </a:xfrm>
          <a:prstGeom prst="rect">
            <a:avLst/>
          </a:prstGeom>
        </p:spPr>
      </p:pic>
    </p:spTree>
    <p:extLst>
      <p:ext uri="{BB962C8B-B14F-4D97-AF65-F5344CB8AC3E}">
        <p14:creationId xmlns:p14="http://schemas.microsoft.com/office/powerpoint/2010/main" val="348997254"/>
      </p:ext>
    </p:extLst>
  </p:cSld>
  <p:clrMapOvr>
    <a:masterClrMapping/>
  </p:clrMapOvr>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2700"/>
            <a:ext cx="9131300" cy="6832600"/>
          </a:xfrm>
          <a:prstGeom prst="rect">
            <a:avLst/>
          </a:prstGeom>
        </p:spPr>
      </p:pic>
    </p:spTree>
    <p:extLst>
      <p:ext uri="{BB962C8B-B14F-4D97-AF65-F5344CB8AC3E}">
        <p14:creationId xmlns:p14="http://schemas.microsoft.com/office/powerpoint/2010/main" val="3634412933"/>
      </p:ext>
    </p:extLst>
  </p:cSld>
  <p:clrMapOvr>
    <a:masterClrMapping/>
  </p:clrMapOvr>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612900" y="418578"/>
            <a:ext cx="6146800" cy="5182906"/>
          </a:xfrm>
          <a:prstGeom prst="rect">
            <a:avLst/>
          </a:prstGeom>
        </p:spPr>
      </p:pic>
      <p:sp>
        <p:nvSpPr>
          <p:cNvPr id="3" name="Rettangolo 2"/>
          <p:cNvSpPr/>
          <p:nvPr/>
        </p:nvSpPr>
        <p:spPr>
          <a:xfrm>
            <a:off x="977900" y="5855484"/>
            <a:ext cx="7797800" cy="810478"/>
          </a:xfrm>
          <a:prstGeom prst="rect">
            <a:avLst/>
          </a:prstGeom>
        </p:spPr>
        <p:txBody>
          <a:bodyPr wrap="square">
            <a:spAutoFit/>
          </a:bodyPr>
          <a:lstStyle/>
          <a:p>
            <a:r>
              <a:rPr lang="it-IT" sz="2800" baseline="30000"/>
              <a:t>The LAT sensitivity is a good match</a:t>
            </a:r>
            <a:r>
              <a:rPr lang="it-IT" sz="2800"/>
              <a:t> </a:t>
            </a:r>
            <a:r>
              <a:rPr lang="it-IT" sz="2800" baseline="30000"/>
              <a:t>for the SEDs expected from</a:t>
            </a:r>
            <a:r>
              <a:rPr lang="it-IT" sz="2800"/>
              <a:t> </a:t>
            </a:r>
            <a:r>
              <a:rPr lang="it-IT" sz="2800" baseline="30000"/>
              <a:t>young high-energy pulsars – especially in the region of GeV spectral cut-offs</a:t>
            </a:r>
            <a:endParaRPr lang="it-IT" sz="2800"/>
          </a:p>
        </p:txBody>
      </p:sp>
    </p:spTree>
    <p:extLst>
      <p:ext uri="{BB962C8B-B14F-4D97-AF65-F5344CB8AC3E}">
        <p14:creationId xmlns:p14="http://schemas.microsoft.com/office/powerpoint/2010/main" val="179301549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2700"/>
            <a:ext cx="9144000" cy="6817346"/>
          </a:xfrm>
          <a:prstGeom prst="rect">
            <a:avLst/>
          </a:prstGeom>
        </p:spPr>
      </p:pic>
    </p:spTree>
    <p:extLst>
      <p:ext uri="{BB962C8B-B14F-4D97-AF65-F5344CB8AC3E}">
        <p14:creationId xmlns:p14="http://schemas.microsoft.com/office/powerpoint/2010/main" val="256950567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ermi">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ordi">
  <a:themeElements>
    <a:clrScheme name="Bordi 11">
      <a:dk1>
        <a:srgbClr val="724C26"/>
      </a:dk1>
      <a:lt1>
        <a:srgbClr val="FFFFFF"/>
      </a:lt1>
      <a:dk2>
        <a:srgbClr val="620000"/>
      </a:dk2>
      <a:lt2>
        <a:srgbClr val="996633"/>
      </a:lt2>
      <a:accent1>
        <a:srgbClr val="C18345"/>
      </a:accent1>
      <a:accent2>
        <a:srgbClr val="996633"/>
      </a:accent2>
      <a:accent3>
        <a:srgbClr val="FFFFFF"/>
      </a:accent3>
      <a:accent4>
        <a:srgbClr val="60401F"/>
      </a:accent4>
      <a:accent5>
        <a:srgbClr val="DDC1B0"/>
      </a:accent5>
      <a:accent6>
        <a:srgbClr val="8A5C2D"/>
      </a:accent6>
      <a:hlink>
        <a:srgbClr val="8E6900"/>
      </a:hlink>
      <a:folHlink>
        <a:srgbClr val="B2B2B2"/>
      </a:folHlink>
    </a:clrScheme>
    <a:fontScheme name="Bordi">
      <a:majorFont>
        <a:latin typeface="Garamond"/>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ord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Bord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Bord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Bord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Bord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Bord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Bordi 10">
        <a:dk1>
          <a:srgbClr val="800000"/>
        </a:dk1>
        <a:lt1>
          <a:srgbClr val="FFFFFF"/>
        </a:lt1>
        <a:dk2>
          <a:srgbClr val="800000"/>
        </a:dk2>
        <a:lt2>
          <a:srgbClr val="996633"/>
        </a:lt2>
        <a:accent1>
          <a:srgbClr val="808080"/>
        </a:accent1>
        <a:accent2>
          <a:srgbClr val="996633"/>
        </a:accent2>
        <a:accent3>
          <a:srgbClr val="FFFFFF"/>
        </a:accent3>
        <a:accent4>
          <a:srgbClr val="6C0000"/>
        </a:accent4>
        <a:accent5>
          <a:srgbClr val="C0C0C0"/>
        </a:accent5>
        <a:accent6>
          <a:srgbClr val="8A5C2D"/>
        </a:accent6>
        <a:hlink>
          <a:srgbClr val="8E6900"/>
        </a:hlink>
        <a:folHlink>
          <a:srgbClr val="B2B2B2"/>
        </a:folHlink>
      </a:clrScheme>
      <a:clrMap bg1="lt1" tx1="dk1" bg2="lt2" tx2="dk2" accent1="accent1" accent2="accent2" accent3="accent3" accent4="accent4" accent5="accent5" accent6="accent6" hlink="hlink" folHlink="folHlink"/>
    </a:extraClrScheme>
    <a:extraClrScheme>
      <a:clrScheme name="Bordi 11">
        <a:dk1>
          <a:srgbClr val="724C26"/>
        </a:dk1>
        <a:lt1>
          <a:srgbClr val="FFFFFF"/>
        </a:lt1>
        <a:dk2>
          <a:srgbClr val="620000"/>
        </a:dk2>
        <a:lt2>
          <a:srgbClr val="996633"/>
        </a:lt2>
        <a:accent1>
          <a:srgbClr val="C18345"/>
        </a:accent1>
        <a:accent2>
          <a:srgbClr val="996633"/>
        </a:accent2>
        <a:accent3>
          <a:srgbClr val="FFFFFF"/>
        </a:accent3>
        <a:accent4>
          <a:srgbClr val="60401F"/>
        </a:accent4>
        <a:accent5>
          <a:srgbClr val="DDC1B0"/>
        </a:accent5>
        <a:accent6>
          <a:srgbClr val="8A5C2D"/>
        </a:accent6>
        <a:hlink>
          <a:srgbClr val="8E69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ordi">
  <a:themeElements>
    <a:clrScheme name="Bordi 11">
      <a:dk1>
        <a:srgbClr val="724C26"/>
      </a:dk1>
      <a:lt1>
        <a:srgbClr val="FFFFFF"/>
      </a:lt1>
      <a:dk2>
        <a:srgbClr val="620000"/>
      </a:dk2>
      <a:lt2>
        <a:srgbClr val="996633"/>
      </a:lt2>
      <a:accent1>
        <a:srgbClr val="C18345"/>
      </a:accent1>
      <a:accent2>
        <a:srgbClr val="996633"/>
      </a:accent2>
      <a:accent3>
        <a:srgbClr val="FFFFFF"/>
      </a:accent3>
      <a:accent4>
        <a:srgbClr val="60401F"/>
      </a:accent4>
      <a:accent5>
        <a:srgbClr val="DDC1B0"/>
      </a:accent5>
      <a:accent6>
        <a:srgbClr val="8A5C2D"/>
      </a:accent6>
      <a:hlink>
        <a:srgbClr val="8E6900"/>
      </a:hlink>
      <a:folHlink>
        <a:srgbClr val="B2B2B2"/>
      </a:folHlink>
    </a:clrScheme>
    <a:fontScheme name="Bordi">
      <a:majorFont>
        <a:latin typeface="Garamond"/>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ord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Bord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Bord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Bord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Bord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Bord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Bordi 10">
        <a:dk1>
          <a:srgbClr val="800000"/>
        </a:dk1>
        <a:lt1>
          <a:srgbClr val="FFFFFF"/>
        </a:lt1>
        <a:dk2>
          <a:srgbClr val="800000"/>
        </a:dk2>
        <a:lt2>
          <a:srgbClr val="996633"/>
        </a:lt2>
        <a:accent1>
          <a:srgbClr val="808080"/>
        </a:accent1>
        <a:accent2>
          <a:srgbClr val="996633"/>
        </a:accent2>
        <a:accent3>
          <a:srgbClr val="FFFFFF"/>
        </a:accent3>
        <a:accent4>
          <a:srgbClr val="6C0000"/>
        </a:accent4>
        <a:accent5>
          <a:srgbClr val="C0C0C0"/>
        </a:accent5>
        <a:accent6>
          <a:srgbClr val="8A5C2D"/>
        </a:accent6>
        <a:hlink>
          <a:srgbClr val="8E6900"/>
        </a:hlink>
        <a:folHlink>
          <a:srgbClr val="B2B2B2"/>
        </a:folHlink>
      </a:clrScheme>
      <a:clrMap bg1="lt1" tx1="dk1" bg2="lt2" tx2="dk2" accent1="accent1" accent2="accent2" accent3="accent3" accent4="accent4" accent5="accent5" accent6="accent6" hlink="hlink" folHlink="folHlink"/>
    </a:extraClrScheme>
    <a:extraClrScheme>
      <a:clrScheme name="Bordi 11">
        <a:dk1>
          <a:srgbClr val="724C26"/>
        </a:dk1>
        <a:lt1>
          <a:srgbClr val="FFFFFF"/>
        </a:lt1>
        <a:dk2>
          <a:srgbClr val="620000"/>
        </a:dk2>
        <a:lt2>
          <a:srgbClr val="996633"/>
        </a:lt2>
        <a:accent1>
          <a:srgbClr val="C18345"/>
        </a:accent1>
        <a:accent2>
          <a:srgbClr val="996633"/>
        </a:accent2>
        <a:accent3>
          <a:srgbClr val="FFFFFF"/>
        </a:accent3>
        <a:accent4>
          <a:srgbClr val="60401F"/>
        </a:accent4>
        <a:accent5>
          <a:srgbClr val="DDC1B0"/>
        </a:accent5>
        <a:accent6>
          <a:srgbClr val="8A5C2D"/>
        </a:accent6>
        <a:hlink>
          <a:srgbClr val="8E69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Riflesso">
  <a:themeElements>
    <a:clrScheme name="Riflesso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Riflesso">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Riflesso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Riflesso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Riflesso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Riflesso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Riflesso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Riflesso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Riflesso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Riflesso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Riflesso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23211</TotalTime>
  <Words>9284</Words>
  <Application>Microsoft Macintosh PowerPoint</Application>
  <PresentationFormat>Presentazione su schermo (4:3)</PresentationFormat>
  <Paragraphs>463</Paragraphs>
  <Slides>147</Slides>
  <Notes>6</Notes>
  <HiddenSlides>0</HiddenSlides>
  <MMClips>0</MMClips>
  <ScaleCrop>false</ScaleCrop>
  <HeadingPairs>
    <vt:vector size="6" baseType="variant">
      <vt:variant>
        <vt:lpstr>Tema</vt:lpstr>
      </vt:variant>
      <vt:variant>
        <vt:i4>6</vt:i4>
      </vt:variant>
      <vt:variant>
        <vt:lpstr>Server OLE incorporati</vt:lpstr>
      </vt:variant>
      <vt:variant>
        <vt:i4>2</vt:i4>
      </vt:variant>
      <vt:variant>
        <vt:lpstr>Titoli diapositive</vt:lpstr>
      </vt:variant>
      <vt:variant>
        <vt:i4>147</vt:i4>
      </vt:variant>
    </vt:vector>
  </HeadingPairs>
  <TitlesOfParts>
    <vt:vector size="155" baseType="lpstr">
      <vt:lpstr>Tema di Office</vt:lpstr>
      <vt:lpstr>Fermi</vt:lpstr>
      <vt:lpstr>Bordi</vt:lpstr>
      <vt:lpstr>1_Bordi</vt:lpstr>
      <vt:lpstr>1_Tema di Office</vt:lpstr>
      <vt:lpstr>Riflesso</vt:lpstr>
      <vt:lpstr>Equation</vt:lpstr>
      <vt:lpstr>Designer 4.0 Drawing</vt:lpstr>
      <vt:lpstr>Presentazione di PowerPoint</vt:lpstr>
      <vt:lpstr>Presentazione di PowerPoint</vt:lpstr>
      <vt:lpstr>Presentazione di PowerPoint</vt:lpstr>
      <vt:lpstr>Lo spettro di osservazione dei  processi astrofisici</vt:lpstr>
      <vt:lpstr>Fisica delle Astroparticelle temi rilevanti di indagine</vt:lpstr>
      <vt:lpstr>Presentazione di PowerPoint</vt:lpstr>
      <vt:lpstr>Presentazione di PowerPoint</vt:lpstr>
      <vt:lpstr>Fisica delle Astroparticelle temi rilevanti di indagine</vt:lpstr>
      <vt:lpstr>Esperimenti sui Gamma Ray burst dal cosmo</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Interactions of Gamma Rays </vt:lpstr>
      <vt:lpstr>Presentazione di PowerPoint</vt:lpstr>
      <vt:lpstr>Rivelazione di fotoni</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CGRO-BATSE (1991-2000)  (Compton Gamma Ray Observatory) 30 keV to 30 GeV</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Brillamento delle Pulsar</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Giancarlo Barbarino</dc:creator>
  <cp:lastModifiedBy>Giancarlo Barbarino</cp:lastModifiedBy>
  <cp:revision>401</cp:revision>
  <dcterms:created xsi:type="dcterms:W3CDTF">2013-02-24T22:18:16Z</dcterms:created>
  <dcterms:modified xsi:type="dcterms:W3CDTF">2015-05-04T08:06:48Z</dcterms:modified>
</cp:coreProperties>
</file>