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324" r:id="rId3"/>
    <p:sldId id="258" r:id="rId4"/>
    <p:sldId id="259" r:id="rId5"/>
    <p:sldId id="326" r:id="rId6"/>
    <p:sldId id="328" r:id="rId7"/>
    <p:sldId id="329" r:id="rId8"/>
    <p:sldId id="262" r:id="rId9"/>
    <p:sldId id="316" r:id="rId10"/>
    <p:sldId id="281" r:id="rId11"/>
    <p:sldId id="264" r:id="rId12"/>
    <p:sldId id="265" r:id="rId13"/>
    <p:sldId id="280" r:id="rId14"/>
    <p:sldId id="340" r:id="rId15"/>
    <p:sldId id="339" r:id="rId16"/>
    <p:sldId id="325" r:id="rId17"/>
    <p:sldId id="283" r:id="rId18"/>
    <p:sldId id="267" r:id="rId19"/>
    <p:sldId id="315" r:id="rId20"/>
    <p:sldId id="269" r:id="rId21"/>
    <p:sldId id="295" r:id="rId22"/>
    <p:sldId id="288" r:id="rId23"/>
    <p:sldId id="287" r:id="rId24"/>
    <p:sldId id="286" r:id="rId25"/>
    <p:sldId id="294" r:id="rId26"/>
    <p:sldId id="289" r:id="rId27"/>
    <p:sldId id="334" r:id="rId28"/>
    <p:sldId id="291" r:id="rId29"/>
    <p:sldId id="335" r:id="rId30"/>
    <p:sldId id="297" r:id="rId31"/>
    <p:sldId id="298" r:id="rId32"/>
    <p:sldId id="299" r:id="rId33"/>
    <p:sldId id="296" r:id="rId34"/>
    <p:sldId id="282" r:id="rId35"/>
    <p:sldId id="268" r:id="rId36"/>
    <p:sldId id="292" r:id="rId37"/>
    <p:sldId id="338" r:id="rId38"/>
    <p:sldId id="275" r:id="rId39"/>
    <p:sldId id="322" r:id="rId40"/>
    <p:sldId id="301" r:id="rId41"/>
    <p:sldId id="330" r:id="rId42"/>
    <p:sldId id="331" r:id="rId43"/>
    <p:sldId id="303" r:id="rId44"/>
    <p:sldId id="332" r:id="rId45"/>
    <p:sldId id="302" r:id="rId46"/>
    <p:sldId id="337" r:id="rId47"/>
    <p:sldId id="304" r:id="rId48"/>
    <p:sldId id="271" r:id="rId49"/>
    <p:sldId id="333" r:id="rId50"/>
    <p:sldId id="336" r:id="rId51"/>
    <p:sldId id="341" r:id="rId52"/>
    <p:sldId id="272" r:id="rId53"/>
    <p:sldId id="305" r:id="rId54"/>
    <p:sldId id="306" r:id="rId55"/>
    <p:sldId id="307" r:id="rId56"/>
    <p:sldId id="308" r:id="rId57"/>
    <p:sldId id="309" r:id="rId58"/>
    <p:sldId id="310" r:id="rId59"/>
    <p:sldId id="312" r:id="rId60"/>
    <p:sldId id="313" r:id="rId61"/>
    <p:sldId id="277" r:id="rId62"/>
    <p:sldId id="311" r:id="rId63"/>
    <p:sldId id="278" r:id="rId64"/>
    <p:sldId id="270" r:id="rId65"/>
    <p:sldId id="274" r:id="rId66"/>
    <p:sldId id="317" r:id="rId67"/>
    <p:sldId id="318" r:id="rId68"/>
    <p:sldId id="319" r:id="rId69"/>
    <p:sldId id="320" r:id="rId70"/>
    <p:sldId id="321" r:id="rId71"/>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p:scale>
          <a:sx n="100" d="100"/>
          <a:sy n="100" d="100"/>
        </p:scale>
        <p:origin x="-1752" y="568"/>
      </p:cViewPr>
      <p:guideLst>
        <p:guide orient="horz" pos="2160"/>
        <p:guide pos="2880"/>
      </p:guideLst>
    </p:cSldViewPr>
  </p:slideViewPr>
  <p:notesTextViewPr>
    <p:cViewPr>
      <p:scale>
        <a:sx n="100" d="100"/>
        <a:sy n="100" d="100"/>
      </p:scale>
      <p:origin x="0" y="0"/>
    </p:cViewPr>
  </p:notesTextViewPr>
  <p:sorterViewPr>
    <p:cViewPr>
      <p:scale>
        <a:sx n="223" d="100"/>
        <a:sy n="223" d="100"/>
      </p:scale>
      <p:origin x="0" y="421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printerSettings" Target="printerSettings/printerSettings1.bin"/><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AF3E99C-58AD-954E-A780-B8721BF8409B}" type="datetimeFigureOut">
              <a:rPr lang="it-IT" smtClean="0"/>
              <a:t>23/04/15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3750513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AF3E99C-58AD-954E-A780-B8721BF8409B}" type="datetimeFigureOut">
              <a:rPr lang="it-IT" smtClean="0"/>
              <a:t>23/04/15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1902890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4AF3E99C-58AD-954E-A780-B8721BF8409B}" type="datetimeFigureOut">
              <a:rPr lang="it-IT" smtClean="0"/>
              <a:t>23/04/15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3418715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AF3E99C-58AD-954E-A780-B8721BF8409B}" type="datetimeFigureOut">
              <a:rPr lang="it-IT" smtClean="0"/>
              <a:t>23/04/15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2685920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AF3E99C-58AD-954E-A780-B8721BF8409B}" type="datetimeFigureOut">
              <a:rPr lang="it-IT" smtClean="0"/>
              <a:t>23/04/15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3193191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4AF3E99C-58AD-954E-A780-B8721BF8409B}" type="datetimeFigureOut">
              <a:rPr lang="it-IT" smtClean="0"/>
              <a:t>23/04/15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651720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AF3E99C-58AD-954E-A780-B8721BF8409B}" type="datetimeFigureOut">
              <a:rPr lang="it-IT" smtClean="0"/>
              <a:t>23/04/15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4149963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AF3E99C-58AD-954E-A780-B8721BF8409B}" type="datetimeFigureOut">
              <a:rPr lang="it-IT" smtClean="0"/>
              <a:t>23/04/15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847126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AF3E99C-58AD-954E-A780-B8721BF8409B}" type="datetimeFigureOut">
              <a:rPr lang="it-IT" smtClean="0"/>
              <a:t>23/04/15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234762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AF3E99C-58AD-954E-A780-B8721BF8409B}" type="datetimeFigureOut">
              <a:rPr lang="it-IT" smtClean="0"/>
              <a:t>23/04/15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248283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AF3E99C-58AD-954E-A780-B8721BF8409B}" type="datetimeFigureOut">
              <a:rPr lang="it-IT" smtClean="0"/>
              <a:t>23/04/15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9937B80-7193-B94B-8DAC-4E02236C3CA9}" type="slidenum">
              <a:rPr lang="it-IT" smtClean="0"/>
              <a:t>‹n.›</a:t>
            </a:fld>
            <a:endParaRPr lang="it-IT"/>
          </a:p>
        </p:txBody>
      </p:sp>
    </p:spTree>
    <p:extLst>
      <p:ext uri="{BB962C8B-B14F-4D97-AF65-F5344CB8AC3E}">
        <p14:creationId xmlns:p14="http://schemas.microsoft.com/office/powerpoint/2010/main" val="39618339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F3E99C-58AD-954E-A780-B8721BF8409B}" type="datetimeFigureOut">
              <a:rPr lang="it-IT" smtClean="0"/>
              <a:t>23/04/15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37B80-7193-B94B-8DAC-4E02236C3CA9}" type="slidenum">
              <a:rPr lang="it-IT" smtClean="0"/>
              <a:t>‹n.›</a:t>
            </a:fld>
            <a:endParaRPr lang="it-IT"/>
          </a:p>
        </p:txBody>
      </p:sp>
    </p:spTree>
    <p:extLst>
      <p:ext uri="{BB962C8B-B14F-4D97-AF65-F5344CB8AC3E}">
        <p14:creationId xmlns:p14="http://schemas.microsoft.com/office/powerpoint/2010/main" val="709399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5" Type="http://schemas.openxmlformats.org/officeDocument/2006/relationships/image" Target="../media/image12.emf"/><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 Id="rId3" Type="http://schemas.openxmlformats.org/officeDocument/2006/relationships/image" Target="../media/image2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emf"/></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image" Target="../media/image29.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emf"/></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emf"/><Relationship Id="rId3" Type="http://schemas.openxmlformats.org/officeDocument/2006/relationships/image" Target="../media/image4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emf"/><Relationship Id="rId3" Type="http://schemas.openxmlformats.org/officeDocument/2006/relationships/image" Target="../media/image48.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emf"/><Relationship Id="rId3" Type="http://schemas.openxmlformats.org/officeDocument/2006/relationships/image" Target="../media/image63.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5.emf"/><Relationship Id="rId4" Type="http://schemas.openxmlformats.org/officeDocument/2006/relationships/image" Target="../media/image66.emf"/><Relationship Id="rId5" Type="http://schemas.openxmlformats.org/officeDocument/2006/relationships/image" Target="../media/image67.emf"/><Relationship Id="rId1" Type="http://schemas.openxmlformats.org/officeDocument/2006/relationships/slideLayout" Target="../slideLayouts/slideLayout7.xml"/><Relationship Id="rId2" Type="http://schemas.openxmlformats.org/officeDocument/2006/relationships/image" Target="../media/image6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emf"/></Relationships>
</file>

<file path=ppt/slides/_rels/slide44.xml.rels><?xml version="1.0" encoding="UTF-8" standalone="yes"?>
<Relationships xmlns="http://schemas.openxmlformats.org/package/2006/relationships"><Relationship Id="rId3" Type="http://schemas.openxmlformats.org/officeDocument/2006/relationships/image" Target="../media/image70.emf"/><Relationship Id="rId4" Type="http://schemas.openxmlformats.org/officeDocument/2006/relationships/image" Target="../media/image71.emf"/><Relationship Id="rId1" Type="http://schemas.openxmlformats.org/officeDocument/2006/relationships/slideLayout" Target="../slideLayouts/slideLayout7.xml"/><Relationship Id="rId2" Type="http://schemas.openxmlformats.org/officeDocument/2006/relationships/image" Target="../media/image69.emf"/></Relationships>
</file>

<file path=ppt/slides/_rels/slide45.xml.rels><?xml version="1.0" encoding="UTF-8" standalone="yes"?>
<Relationships xmlns="http://schemas.openxmlformats.org/package/2006/relationships"><Relationship Id="rId3" Type="http://schemas.openxmlformats.org/officeDocument/2006/relationships/image" Target="../media/image73.emf"/><Relationship Id="rId4" Type="http://schemas.openxmlformats.org/officeDocument/2006/relationships/image" Target="../media/image74.emf"/><Relationship Id="rId1" Type="http://schemas.openxmlformats.org/officeDocument/2006/relationships/slideLayout" Target="../slideLayouts/slideLayout7.xml"/><Relationship Id="rId2" Type="http://schemas.openxmlformats.org/officeDocument/2006/relationships/image" Target="../media/image72.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6.emf"/><Relationship Id="rId3" Type="http://schemas.openxmlformats.org/officeDocument/2006/relationships/image" Target="../media/image77.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png"/><Relationship Id="rId3" Type="http://schemas.openxmlformats.org/officeDocument/2006/relationships/image" Target="../media/image7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0.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emf"/><Relationship Id="rId3" Type="http://schemas.openxmlformats.org/officeDocument/2006/relationships/image" Target="../media/image82.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3.png"/><Relationship Id="rId3" Type="http://schemas.openxmlformats.org/officeDocument/2006/relationships/image" Target="../media/image8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6.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7.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8.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4.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emf"/><Relationship Id="rId3" Type="http://schemas.openxmlformats.org/officeDocument/2006/relationships/image" Target="../media/image9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0.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2.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863596" y="2324095"/>
            <a:ext cx="7382933" cy="4543344"/>
          </a:xfrm>
          <a:prstGeom prst="rect">
            <a:avLst/>
          </a:prstGeom>
        </p:spPr>
      </p:pic>
      <p:pic>
        <p:nvPicPr>
          <p:cNvPr id="4" name="Immagine 3"/>
          <p:cNvPicPr>
            <a:picLocks noChangeAspect="1"/>
          </p:cNvPicPr>
          <p:nvPr/>
        </p:nvPicPr>
        <p:blipFill>
          <a:blip r:embed="rId3"/>
          <a:stretch>
            <a:fillRect/>
          </a:stretch>
        </p:blipFill>
        <p:spPr>
          <a:xfrm>
            <a:off x="609588" y="0"/>
            <a:ext cx="7992533" cy="2257350"/>
          </a:xfrm>
          <a:prstGeom prst="rect">
            <a:avLst/>
          </a:prstGeom>
        </p:spPr>
      </p:pic>
    </p:spTree>
    <p:extLst>
      <p:ext uri="{BB962C8B-B14F-4D97-AF65-F5344CB8AC3E}">
        <p14:creationId xmlns:p14="http://schemas.microsoft.com/office/powerpoint/2010/main" val="1067710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456340" y="104589"/>
            <a:ext cx="6189936" cy="4693024"/>
          </a:xfrm>
          <a:prstGeom prst="rect">
            <a:avLst/>
          </a:prstGeom>
          <a:ln>
            <a:solidFill>
              <a:schemeClr val="tx1"/>
            </a:solidFill>
          </a:ln>
        </p:spPr>
      </p:pic>
      <p:pic>
        <p:nvPicPr>
          <p:cNvPr id="3" name="Immagine 2"/>
          <p:cNvPicPr>
            <a:picLocks noChangeAspect="1"/>
          </p:cNvPicPr>
          <p:nvPr/>
        </p:nvPicPr>
        <p:blipFill>
          <a:blip r:embed="rId3"/>
          <a:stretch>
            <a:fillRect/>
          </a:stretch>
        </p:blipFill>
        <p:spPr>
          <a:xfrm>
            <a:off x="246118" y="4866343"/>
            <a:ext cx="8683419" cy="1319304"/>
          </a:xfrm>
          <a:prstGeom prst="rect">
            <a:avLst/>
          </a:prstGeom>
        </p:spPr>
      </p:pic>
      <p:pic>
        <p:nvPicPr>
          <p:cNvPr id="4" name="Immagine 3"/>
          <p:cNvPicPr>
            <a:picLocks noChangeAspect="1"/>
          </p:cNvPicPr>
          <p:nvPr/>
        </p:nvPicPr>
        <p:blipFill>
          <a:blip r:embed="rId4"/>
          <a:stretch>
            <a:fillRect/>
          </a:stretch>
        </p:blipFill>
        <p:spPr>
          <a:xfrm>
            <a:off x="3479800" y="3327400"/>
            <a:ext cx="2184400" cy="190500"/>
          </a:xfrm>
          <a:prstGeom prst="rect">
            <a:avLst/>
          </a:prstGeom>
        </p:spPr>
      </p:pic>
      <p:pic>
        <p:nvPicPr>
          <p:cNvPr id="5" name="Immagine 4"/>
          <p:cNvPicPr>
            <a:picLocks noChangeAspect="1"/>
          </p:cNvPicPr>
          <p:nvPr/>
        </p:nvPicPr>
        <p:blipFill>
          <a:blip r:embed="rId4"/>
          <a:stretch>
            <a:fillRect/>
          </a:stretch>
        </p:blipFill>
        <p:spPr>
          <a:xfrm>
            <a:off x="246117" y="6170705"/>
            <a:ext cx="3907529" cy="340773"/>
          </a:xfrm>
          <a:prstGeom prst="rect">
            <a:avLst/>
          </a:prstGeom>
        </p:spPr>
      </p:pic>
    </p:spTree>
    <p:extLst>
      <p:ext uri="{BB962C8B-B14F-4D97-AF65-F5344CB8AC3E}">
        <p14:creationId xmlns:p14="http://schemas.microsoft.com/office/powerpoint/2010/main" val="2029595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1600" y="38100"/>
            <a:ext cx="3187700" cy="457200"/>
          </a:xfrm>
          <a:prstGeom prst="rect">
            <a:avLst/>
          </a:prstGeom>
          <a:ln>
            <a:solidFill>
              <a:srgbClr val="000000"/>
            </a:solidFill>
          </a:ln>
        </p:spPr>
      </p:pic>
      <p:sp>
        <p:nvSpPr>
          <p:cNvPr id="4" name="CasellaDiTesto 3"/>
          <p:cNvSpPr txBox="1"/>
          <p:nvPr/>
        </p:nvSpPr>
        <p:spPr>
          <a:xfrm>
            <a:off x="25400" y="3644900"/>
            <a:ext cx="9004300" cy="3139321"/>
          </a:xfrm>
          <a:prstGeom prst="rect">
            <a:avLst/>
          </a:prstGeom>
          <a:noFill/>
        </p:spPr>
        <p:txBody>
          <a:bodyPr wrap="square" rtlCol="0">
            <a:spAutoFit/>
          </a:bodyPr>
          <a:lstStyle/>
          <a:p>
            <a:r>
              <a:rPr lang="it-IT" dirty="0" smtClean="0"/>
              <a:t>-</a:t>
            </a:r>
            <a:r>
              <a:rPr lang="it-IT" dirty="0" smtClean="0">
                <a:solidFill>
                  <a:srgbClr val="FF0000"/>
                </a:solidFill>
              </a:rPr>
              <a:t>Emissioni associate direttamente ai fenomeni osservati nella banda ottica</a:t>
            </a:r>
          </a:p>
          <a:p>
            <a:r>
              <a:rPr lang="it-IT" dirty="0" smtClean="0"/>
              <a:t>-Emissione radiazione di sincrotrone da parte di </a:t>
            </a:r>
            <a:r>
              <a:rPr lang="it-IT" b="1" i="1" u="sng" dirty="0" smtClean="0"/>
              <a:t>elettroni che spiralizzano in H.</a:t>
            </a:r>
          </a:p>
          <a:p>
            <a:r>
              <a:rPr lang="it-IT" dirty="0" smtClean="0"/>
              <a:t>-Molte </a:t>
            </a:r>
            <a:r>
              <a:rPr lang="it-IT" b="1" i="1" u="sng" dirty="0" smtClean="0"/>
              <a:t>galassie emettono nel radio.</a:t>
            </a:r>
          </a:p>
          <a:p>
            <a:r>
              <a:rPr lang="it-IT" dirty="0" smtClean="0">
                <a:solidFill>
                  <a:srgbClr val="FF0000"/>
                </a:solidFill>
              </a:rPr>
              <a:t>radiazione non proviene dalla galassia stessa ma da </a:t>
            </a:r>
            <a:r>
              <a:rPr lang="it-IT" b="1" i="1" u="sng" dirty="0" smtClean="0">
                <a:solidFill>
                  <a:srgbClr val="FF0000"/>
                </a:solidFill>
              </a:rPr>
              <a:t>giganteschi </a:t>
            </a:r>
            <a:r>
              <a:rPr lang="it-IT" b="1" i="1" u="sng" dirty="0" err="1" smtClean="0">
                <a:solidFill>
                  <a:srgbClr val="FF0000"/>
                </a:solidFill>
              </a:rPr>
              <a:t>radiolobi</a:t>
            </a:r>
            <a:r>
              <a:rPr lang="it-IT" b="1" i="1" u="sng" dirty="0" smtClean="0">
                <a:solidFill>
                  <a:srgbClr val="FF0000"/>
                </a:solidFill>
              </a:rPr>
              <a:t> che si estendono ben al dei confini. </a:t>
            </a:r>
            <a:r>
              <a:rPr lang="it-IT" dirty="0" smtClean="0">
                <a:solidFill>
                  <a:srgbClr val="FF0000"/>
                </a:solidFill>
              </a:rPr>
              <a:t>Queste energia viene fornita dal nucleo attivo della Galassia dalla quale viene </a:t>
            </a:r>
            <a:r>
              <a:rPr lang="it-IT" b="1" i="1" u="sng" dirty="0" smtClean="0">
                <a:solidFill>
                  <a:srgbClr val="FF0000"/>
                </a:solidFill>
              </a:rPr>
              <a:t>espulsa nella forma di getti di plasma </a:t>
            </a:r>
            <a:r>
              <a:rPr lang="it-IT" dirty="0" smtClean="0">
                <a:solidFill>
                  <a:srgbClr val="FF0000"/>
                </a:solidFill>
              </a:rPr>
              <a:t>relativistico dando luogo a una sorgente estesa.</a:t>
            </a:r>
          </a:p>
          <a:p>
            <a:r>
              <a:rPr lang="it-IT" dirty="0" smtClean="0"/>
              <a:t>-Importante e nuova componente: Plasma relativistico e campi magnetici. I raggi cosmici sono una componente del plasma relativistico presente nella nostra galassia. </a:t>
            </a:r>
          </a:p>
          <a:p>
            <a:r>
              <a:rPr lang="it-IT" dirty="0" smtClean="0"/>
              <a:t>-</a:t>
            </a:r>
            <a:r>
              <a:rPr lang="it-IT" b="1" i="1" u="sng" dirty="0" smtClean="0"/>
              <a:t>I resti di </a:t>
            </a:r>
            <a:r>
              <a:rPr lang="it-IT" b="1" i="1" u="sng" dirty="0" err="1" smtClean="0"/>
              <a:t>supernovae</a:t>
            </a:r>
            <a:r>
              <a:rPr lang="it-IT" b="1" i="1" u="sng" dirty="0" smtClean="0"/>
              <a:t> sono sorgenti radio: sorgenti di radiazione di sincrotrone, capaci di accelerare particelle cariche.</a:t>
            </a:r>
          </a:p>
          <a:p>
            <a:r>
              <a:rPr lang="it-IT" dirty="0" smtClean="0">
                <a:solidFill>
                  <a:srgbClr val="FF0000"/>
                </a:solidFill>
              </a:rPr>
              <a:t>-impulsi radio da stelle di neutroni magnetizzate, rotanti, compatte </a:t>
            </a:r>
            <a:r>
              <a:rPr lang="it-IT" dirty="0" err="1" smtClean="0">
                <a:solidFill>
                  <a:srgbClr val="FF0000"/>
                </a:solidFill>
              </a:rPr>
              <a:t>densita’</a:t>
            </a:r>
            <a:r>
              <a:rPr lang="it-IT" dirty="0" smtClean="0">
                <a:solidFill>
                  <a:srgbClr val="FF0000"/>
                </a:solidFill>
              </a:rPr>
              <a:t> 1018 Kg/m3≥≥</a:t>
            </a:r>
          </a:p>
        </p:txBody>
      </p:sp>
      <p:pic>
        <p:nvPicPr>
          <p:cNvPr id="5" name="Immagine 4"/>
          <p:cNvPicPr>
            <a:picLocks noChangeAspect="1"/>
          </p:cNvPicPr>
          <p:nvPr/>
        </p:nvPicPr>
        <p:blipFill>
          <a:blip r:embed="rId3"/>
          <a:stretch>
            <a:fillRect/>
          </a:stretch>
        </p:blipFill>
        <p:spPr>
          <a:xfrm>
            <a:off x="195943" y="571499"/>
            <a:ext cx="2915557" cy="2551113"/>
          </a:xfrm>
          <a:prstGeom prst="rect">
            <a:avLst/>
          </a:prstGeom>
          <a:ln>
            <a:solidFill>
              <a:schemeClr val="tx1"/>
            </a:solidFill>
          </a:ln>
        </p:spPr>
      </p:pic>
      <p:sp>
        <p:nvSpPr>
          <p:cNvPr id="6" name="CasellaDiTesto 5"/>
          <p:cNvSpPr txBox="1"/>
          <p:nvPr/>
        </p:nvSpPr>
        <p:spPr>
          <a:xfrm>
            <a:off x="673100" y="3263900"/>
            <a:ext cx="1654307" cy="369332"/>
          </a:xfrm>
          <a:prstGeom prst="rect">
            <a:avLst/>
          </a:prstGeom>
          <a:noFill/>
          <a:ln>
            <a:solidFill>
              <a:srgbClr val="000000"/>
            </a:solidFill>
          </a:ln>
        </p:spPr>
        <p:txBody>
          <a:bodyPr wrap="none" rtlCol="0">
            <a:spAutoFit/>
          </a:bodyPr>
          <a:lstStyle/>
          <a:p>
            <a:r>
              <a:rPr lang="it-IT" dirty="0" smtClean="0"/>
              <a:t>1 </a:t>
            </a:r>
            <a:r>
              <a:rPr lang="it-IT" dirty="0" err="1" smtClean="0"/>
              <a:t>eV</a:t>
            </a:r>
            <a:r>
              <a:rPr lang="it-IT" dirty="0" smtClean="0"/>
              <a:t> = 11600 °K</a:t>
            </a:r>
            <a:endParaRPr lang="it-IT" dirty="0"/>
          </a:p>
        </p:txBody>
      </p:sp>
      <p:pic>
        <p:nvPicPr>
          <p:cNvPr id="7" name="Immagine 6"/>
          <p:cNvPicPr>
            <a:picLocks noChangeAspect="1"/>
          </p:cNvPicPr>
          <p:nvPr/>
        </p:nvPicPr>
        <p:blipFill>
          <a:blip r:embed="rId4"/>
          <a:stretch>
            <a:fillRect/>
          </a:stretch>
        </p:blipFill>
        <p:spPr>
          <a:xfrm>
            <a:off x="3683000" y="139700"/>
            <a:ext cx="4686300" cy="2377536"/>
          </a:xfrm>
          <a:prstGeom prst="rect">
            <a:avLst/>
          </a:prstGeom>
        </p:spPr>
      </p:pic>
      <p:sp>
        <p:nvSpPr>
          <p:cNvPr id="8" name="Rettangolo 7"/>
          <p:cNvSpPr/>
          <p:nvPr/>
        </p:nvSpPr>
        <p:spPr>
          <a:xfrm>
            <a:off x="3416300" y="2622371"/>
            <a:ext cx="5613400" cy="1200329"/>
          </a:xfrm>
          <a:prstGeom prst="rect">
            <a:avLst/>
          </a:prstGeom>
        </p:spPr>
        <p:txBody>
          <a:bodyPr wrap="square">
            <a:spAutoFit/>
          </a:bodyPr>
          <a:lstStyle/>
          <a:p>
            <a:r>
              <a:rPr lang="it-IT" baseline="30000"/>
              <a:t>Images of the celestial sphere at a radio frequency of 408 MHz in a Hammer–Aitoff projection. This image is dominated by the radio emission of relativistic electrons gyrating in the interstellar magnetic field, the process known as synchrotron radiation. The radiation is </a:t>
            </a:r>
            <a:r>
              <a:rPr lang="it-IT" b="1" baseline="30000"/>
              <a:t>most intense in the plane of the Galaxy </a:t>
            </a:r>
            <a:r>
              <a:rPr lang="it-IT" baseline="30000"/>
              <a:t>but it can be seen that there are extensive ‘loops’ and filaments of radio emission extending far out of the plane. (Courtesy of Max-Planck-Institut fu ̈r Radioastrotiomie, Bonn.)</a:t>
            </a:r>
            <a:endParaRPr lang="it-IT"/>
          </a:p>
        </p:txBody>
      </p:sp>
    </p:spTree>
    <p:extLst>
      <p:ext uri="{BB962C8B-B14F-4D97-AF65-F5344CB8AC3E}">
        <p14:creationId xmlns:p14="http://schemas.microsoft.com/office/powerpoint/2010/main" val="1142098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2924637" y="419100"/>
            <a:ext cx="5939964" cy="3746500"/>
          </a:xfrm>
          <a:prstGeom prst="rect">
            <a:avLst/>
          </a:prstGeom>
        </p:spPr>
      </p:pic>
      <p:sp>
        <p:nvSpPr>
          <p:cNvPr id="4" name="CasellaDiTesto 3"/>
          <p:cNvSpPr txBox="1"/>
          <p:nvPr/>
        </p:nvSpPr>
        <p:spPr>
          <a:xfrm>
            <a:off x="203200" y="660400"/>
            <a:ext cx="2603500" cy="3693319"/>
          </a:xfrm>
          <a:prstGeom prst="rect">
            <a:avLst/>
          </a:prstGeom>
          <a:noFill/>
        </p:spPr>
        <p:txBody>
          <a:bodyPr wrap="square" rtlCol="0">
            <a:spAutoFit/>
          </a:bodyPr>
          <a:lstStyle/>
          <a:p>
            <a:r>
              <a:rPr lang="it-IT" dirty="0" smtClean="0"/>
              <a:t>In questa regione sotto al mm forte assorbimento in atm. </a:t>
            </a:r>
            <a:r>
              <a:rPr lang="it-IT" dirty="0" err="1" smtClean="0"/>
              <a:t>Dovto</a:t>
            </a:r>
            <a:r>
              <a:rPr lang="it-IT" dirty="0" smtClean="0"/>
              <a:t> a vapore acqueo, CO2 e altre molecole. Fra 350-850 mm bisogna operare in atm secca e/o alta quota</a:t>
            </a:r>
          </a:p>
          <a:p>
            <a:r>
              <a:rPr lang="it-IT" dirty="0" smtClean="0"/>
              <a:t>Hawaii 4200m. JCMT, CSO, SMA.</a:t>
            </a:r>
          </a:p>
          <a:p>
            <a:r>
              <a:rPr lang="it-IT" dirty="0" smtClean="0"/>
              <a:t>Chile 5100m. ALMA</a:t>
            </a:r>
          </a:p>
          <a:p>
            <a:r>
              <a:rPr lang="it-IT" dirty="0" smtClean="0"/>
              <a:t>Polo Sud.</a:t>
            </a:r>
          </a:p>
          <a:p>
            <a:r>
              <a:rPr lang="it-IT" dirty="0" smtClean="0"/>
              <a:t>In altre parti di spettro</a:t>
            </a:r>
          </a:p>
          <a:p>
            <a:r>
              <a:rPr lang="it-IT" dirty="0" smtClean="0"/>
              <a:t>Fuori atm con satelliti…</a:t>
            </a:r>
            <a:endParaRPr lang="it-IT" dirty="0"/>
          </a:p>
        </p:txBody>
      </p:sp>
      <p:sp>
        <p:nvSpPr>
          <p:cNvPr id="6" name="CasellaDiTesto 5"/>
          <p:cNvSpPr txBox="1"/>
          <p:nvPr/>
        </p:nvSpPr>
        <p:spPr>
          <a:xfrm>
            <a:off x="7670800" y="3105666"/>
            <a:ext cx="656299" cy="307777"/>
          </a:xfrm>
          <a:prstGeom prst="rect">
            <a:avLst/>
          </a:prstGeom>
          <a:noFill/>
        </p:spPr>
        <p:txBody>
          <a:bodyPr wrap="none" rtlCol="0">
            <a:spAutoFit/>
          </a:bodyPr>
          <a:lstStyle/>
          <a:p>
            <a:r>
              <a:rPr lang="it-IT" sz="1400" b="1" dirty="0" smtClean="0"/>
              <a:t>1 mm.</a:t>
            </a:r>
            <a:endParaRPr lang="it-IT" dirty="0"/>
          </a:p>
        </p:txBody>
      </p:sp>
      <p:sp>
        <p:nvSpPr>
          <p:cNvPr id="7" name="CasellaDiTesto 6"/>
          <p:cNvSpPr txBox="1"/>
          <p:nvPr/>
        </p:nvSpPr>
        <p:spPr>
          <a:xfrm>
            <a:off x="76200" y="4290219"/>
            <a:ext cx="6149841" cy="1323439"/>
          </a:xfrm>
          <a:prstGeom prst="rect">
            <a:avLst/>
          </a:prstGeom>
          <a:noFill/>
        </p:spPr>
        <p:txBody>
          <a:bodyPr wrap="none" rtlCol="0">
            <a:spAutoFit/>
          </a:bodyPr>
          <a:lstStyle/>
          <a:p>
            <a:r>
              <a:rPr lang="it-IT" sz="1600" dirty="0" smtClean="0"/>
              <a:t>In questa regione i rivelatori usati sono ricevitori eterodina e bolometri.</a:t>
            </a:r>
          </a:p>
          <a:p>
            <a:r>
              <a:rPr lang="it-IT" sz="1600" dirty="0" smtClean="0"/>
              <a:t>-Domina in questa regione CMB osservata a 5,7 mm.</a:t>
            </a:r>
          </a:p>
          <a:p>
            <a:r>
              <a:rPr lang="it-IT" sz="1600" dirty="0" smtClean="0"/>
              <a:t>-emissione molecole gas interstellare: H non osservato</a:t>
            </a:r>
          </a:p>
          <a:p>
            <a:r>
              <a:rPr lang="it-IT" sz="1600" dirty="0" smtClean="0"/>
              <a:t>0 dipolo elettrico, CO. + diffusa emissione di </a:t>
            </a:r>
          </a:p>
          <a:p>
            <a:r>
              <a:rPr lang="it-IT" sz="1600" dirty="0" smtClean="0"/>
              <a:t>sincrotrone del mezzo interstellare</a:t>
            </a:r>
            <a:endParaRPr lang="it-IT" sz="1600" dirty="0"/>
          </a:p>
        </p:txBody>
      </p:sp>
      <p:pic>
        <p:nvPicPr>
          <p:cNvPr id="8" name="Immagine 7"/>
          <p:cNvPicPr>
            <a:picLocks noChangeAspect="1"/>
          </p:cNvPicPr>
          <p:nvPr/>
        </p:nvPicPr>
        <p:blipFill>
          <a:blip r:embed="rId3"/>
          <a:stretch>
            <a:fillRect/>
          </a:stretch>
        </p:blipFill>
        <p:spPr>
          <a:xfrm>
            <a:off x="5177945" y="4902200"/>
            <a:ext cx="3686656" cy="1752858"/>
          </a:xfrm>
          <a:prstGeom prst="rect">
            <a:avLst/>
          </a:prstGeom>
        </p:spPr>
      </p:pic>
      <p:sp>
        <p:nvSpPr>
          <p:cNvPr id="9" name="CasellaDiTesto 8"/>
          <p:cNvSpPr txBox="1"/>
          <p:nvPr/>
        </p:nvSpPr>
        <p:spPr>
          <a:xfrm>
            <a:off x="5177945" y="6375400"/>
            <a:ext cx="460583" cy="369332"/>
          </a:xfrm>
          <a:prstGeom prst="rect">
            <a:avLst/>
          </a:prstGeom>
          <a:noFill/>
        </p:spPr>
        <p:txBody>
          <a:bodyPr wrap="none" rtlCol="0">
            <a:spAutoFit/>
          </a:bodyPr>
          <a:lstStyle/>
          <a:p>
            <a:r>
              <a:rPr lang="it-IT" dirty="0" smtClean="0"/>
              <a:t>CO</a:t>
            </a:r>
            <a:endParaRPr lang="it-IT" dirty="0"/>
          </a:p>
        </p:txBody>
      </p:sp>
      <p:pic>
        <p:nvPicPr>
          <p:cNvPr id="2" name="Immagine 1"/>
          <p:cNvPicPr>
            <a:picLocks noChangeAspect="1"/>
          </p:cNvPicPr>
          <p:nvPr/>
        </p:nvPicPr>
        <p:blipFill>
          <a:blip r:embed="rId4"/>
          <a:stretch>
            <a:fillRect/>
          </a:stretch>
        </p:blipFill>
        <p:spPr>
          <a:xfrm>
            <a:off x="203200" y="88900"/>
            <a:ext cx="3162300" cy="457200"/>
          </a:xfrm>
          <a:prstGeom prst="rect">
            <a:avLst/>
          </a:prstGeom>
          <a:ln>
            <a:solidFill>
              <a:srgbClr val="000000"/>
            </a:solidFill>
          </a:ln>
        </p:spPr>
      </p:pic>
      <p:cxnSp>
        <p:nvCxnSpPr>
          <p:cNvPr id="11" name="Connettore 1 10"/>
          <p:cNvCxnSpPr/>
          <p:nvPr/>
        </p:nvCxnSpPr>
        <p:spPr>
          <a:xfrm flipH="1">
            <a:off x="6972300" y="2501900"/>
            <a:ext cx="1354799"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pic>
        <p:nvPicPr>
          <p:cNvPr id="12" name="Immagine 11"/>
          <p:cNvPicPr>
            <a:picLocks noChangeAspect="1"/>
          </p:cNvPicPr>
          <p:nvPr/>
        </p:nvPicPr>
        <p:blipFill>
          <a:blip r:embed="rId5"/>
          <a:stretch>
            <a:fillRect/>
          </a:stretch>
        </p:blipFill>
        <p:spPr>
          <a:xfrm>
            <a:off x="1104900" y="5638800"/>
            <a:ext cx="2349500" cy="1149100"/>
          </a:xfrm>
          <a:prstGeom prst="rect">
            <a:avLst/>
          </a:prstGeom>
        </p:spPr>
      </p:pic>
      <p:sp>
        <p:nvSpPr>
          <p:cNvPr id="13" name="CasellaDiTesto 12"/>
          <p:cNvSpPr txBox="1"/>
          <p:nvPr/>
        </p:nvSpPr>
        <p:spPr>
          <a:xfrm>
            <a:off x="203200" y="6426200"/>
            <a:ext cx="633507" cy="369332"/>
          </a:xfrm>
          <a:prstGeom prst="rect">
            <a:avLst/>
          </a:prstGeom>
          <a:noFill/>
        </p:spPr>
        <p:txBody>
          <a:bodyPr wrap="none" rtlCol="0">
            <a:spAutoFit/>
          </a:bodyPr>
          <a:lstStyle/>
          <a:p>
            <a:r>
              <a:rPr lang="it-IT" dirty="0" smtClean="0"/>
              <a:t>CMB</a:t>
            </a:r>
            <a:endParaRPr lang="it-IT" dirty="0"/>
          </a:p>
        </p:txBody>
      </p:sp>
    </p:spTree>
    <p:extLst>
      <p:ext uri="{BB962C8B-B14F-4D97-AF65-F5344CB8AC3E}">
        <p14:creationId xmlns:p14="http://schemas.microsoft.com/office/powerpoint/2010/main" val="1206320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1978" y="190499"/>
            <a:ext cx="6786022" cy="3971241"/>
          </a:xfrm>
          <a:prstGeom prst="rect">
            <a:avLst/>
          </a:prstGeom>
        </p:spPr>
      </p:pic>
      <p:pic>
        <p:nvPicPr>
          <p:cNvPr id="3" name="Immagine 2"/>
          <p:cNvPicPr>
            <a:picLocks noChangeAspect="1"/>
          </p:cNvPicPr>
          <p:nvPr/>
        </p:nvPicPr>
        <p:blipFill>
          <a:blip r:embed="rId3"/>
          <a:stretch>
            <a:fillRect/>
          </a:stretch>
        </p:blipFill>
        <p:spPr>
          <a:xfrm>
            <a:off x="0" y="4676775"/>
            <a:ext cx="7206292" cy="2070100"/>
          </a:xfrm>
          <a:prstGeom prst="rect">
            <a:avLst/>
          </a:prstGeom>
        </p:spPr>
      </p:pic>
      <p:pic>
        <p:nvPicPr>
          <p:cNvPr id="4" name="Immagine 3"/>
          <p:cNvPicPr>
            <a:picLocks noChangeAspect="1"/>
          </p:cNvPicPr>
          <p:nvPr/>
        </p:nvPicPr>
        <p:blipFill>
          <a:blip r:embed="rId4"/>
          <a:stretch>
            <a:fillRect/>
          </a:stretch>
        </p:blipFill>
        <p:spPr>
          <a:xfrm>
            <a:off x="6576780" y="41275"/>
            <a:ext cx="2567220" cy="1292225"/>
          </a:xfrm>
          <a:prstGeom prst="rect">
            <a:avLst/>
          </a:prstGeom>
        </p:spPr>
      </p:pic>
    </p:spTree>
    <p:extLst>
      <p:ext uri="{BB962C8B-B14F-4D97-AF65-F5344CB8AC3E}">
        <p14:creationId xmlns:p14="http://schemas.microsoft.com/office/powerpoint/2010/main" val="3236016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2565400" y="661786"/>
            <a:ext cx="6527260" cy="3718560"/>
          </a:xfrm>
          <a:prstGeom prst="rect">
            <a:avLst/>
          </a:prstGeom>
          <a:ln>
            <a:solidFill>
              <a:schemeClr val="tx1"/>
            </a:solidFill>
          </a:ln>
        </p:spPr>
      </p:pic>
      <p:sp>
        <p:nvSpPr>
          <p:cNvPr id="4" name="Rettangolo 3"/>
          <p:cNvSpPr/>
          <p:nvPr/>
        </p:nvSpPr>
        <p:spPr>
          <a:xfrm>
            <a:off x="3200400" y="4559300"/>
            <a:ext cx="5880100" cy="1118254"/>
          </a:xfrm>
          <a:prstGeom prst="rect">
            <a:avLst/>
          </a:prstGeom>
          <a:ln>
            <a:solidFill>
              <a:srgbClr val="000000"/>
            </a:solidFill>
          </a:ln>
        </p:spPr>
        <p:txBody>
          <a:bodyPr wrap="square">
            <a:spAutoFit/>
          </a:bodyPr>
          <a:lstStyle/>
          <a:p>
            <a:r>
              <a:rPr lang="it-IT" sz="2000" baseline="30000"/>
              <a:t>The UHURU map of the brightest X-ray sources in the 2–6 keV energy band. The identifications of a number of the brightest sources are indicated (Forman et al., 1978). These include the quasar 3C 273, the Coma, Perseus and Virgo Clusters of galaxies, the radio galaxy Cygnus A, the low mass X-ray binary Sco X-1, the high mass binaries Cyg X-1 and Cyg X-3 and the supernova remnant the Crab Nebula. </a:t>
            </a:r>
            <a:endParaRPr lang="it-IT" sz="2000"/>
          </a:p>
        </p:txBody>
      </p:sp>
      <p:sp>
        <p:nvSpPr>
          <p:cNvPr id="5" name="Rettangolo 4"/>
          <p:cNvSpPr/>
          <p:nvPr/>
        </p:nvSpPr>
        <p:spPr>
          <a:xfrm>
            <a:off x="63582" y="290324"/>
            <a:ext cx="2427204" cy="4616648"/>
          </a:xfrm>
          <a:prstGeom prst="rect">
            <a:avLst/>
          </a:prstGeom>
          <a:ln>
            <a:solidFill>
              <a:srgbClr val="000000"/>
            </a:solidFill>
          </a:ln>
        </p:spPr>
        <p:txBody>
          <a:bodyPr wrap="none">
            <a:spAutoFit/>
          </a:bodyPr>
          <a:lstStyle/>
          <a:p>
            <a:r>
              <a:rPr lang="it-IT" sz="1400"/>
              <a:t>-survey of X-ray sources in </a:t>
            </a:r>
          </a:p>
          <a:p>
            <a:r>
              <a:rPr lang="it-IT" sz="1400"/>
              <a:t>the </a:t>
            </a:r>
            <a:r>
              <a:rPr lang="it-IT" sz="1400" b="1"/>
              <a:t>2-20 keV</a:t>
            </a:r>
          </a:p>
          <a:p>
            <a:r>
              <a:rPr lang="it-IT" sz="1400"/>
              <a:t>-5 × 10</a:t>
            </a:r>
            <a:r>
              <a:rPr lang="it-IT" sz="1400" baseline="30000"/>
              <a:t>−4</a:t>
            </a:r>
            <a:r>
              <a:rPr lang="it-IT" sz="1400"/>
              <a:t> the flux from the </a:t>
            </a:r>
          </a:p>
          <a:p>
            <a:r>
              <a:rPr lang="it-IT" sz="1400"/>
              <a:t>Crab Nebula</a:t>
            </a:r>
          </a:p>
          <a:p>
            <a:r>
              <a:rPr lang="it-IT" sz="1400"/>
              <a:t>-resolution of about </a:t>
            </a:r>
            <a:r>
              <a:rPr lang="it-IT" sz="1400" b="1"/>
              <a:t>30 arc </a:t>
            </a:r>
          </a:p>
          <a:p>
            <a:r>
              <a:rPr lang="it-IT" sz="1400" b="1"/>
              <a:t>minutes.</a:t>
            </a:r>
          </a:p>
          <a:p>
            <a:r>
              <a:rPr lang="it-IT" sz="1400"/>
              <a:t>-two sets of </a:t>
            </a:r>
            <a:r>
              <a:rPr lang="it-IT" sz="1400" b="1">
                <a:solidFill>
                  <a:srgbClr val="FF0000"/>
                </a:solidFill>
              </a:rPr>
              <a:t>proportional </a:t>
            </a:r>
          </a:p>
          <a:p>
            <a:r>
              <a:rPr lang="it-IT" sz="1400" b="1">
                <a:solidFill>
                  <a:srgbClr val="FF0000"/>
                </a:solidFill>
              </a:rPr>
              <a:t>counter, </a:t>
            </a:r>
            <a:r>
              <a:rPr lang="it-IT" sz="1400">
                <a:solidFill>
                  <a:srgbClr val="FF0000"/>
                </a:solidFill>
              </a:rPr>
              <a:t>each with ~0.084 m</a:t>
            </a:r>
            <a:r>
              <a:rPr lang="it-IT" sz="1400" baseline="30000">
                <a:solidFill>
                  <a:srgbClr val="FF0000"/>
                </a:solidFill>
              </a:rPr>
              <a:t>2</a:t>
            </a:r>
          </a:p>
          <a:p>
            <a:r>
              <a:rPr lang="it-IT" sz="1400" baseline="30000"/>
              <a:t>-</a:t>
            </a:r>
            <a:r>
              <a:rPr lang="it-IT" sz="1400" b="1">
                <a:solidFill>
                  <a:srgbClr val="FF0000"/>
                </a:solidFill>
              </a:rPr>
              <a:t>Pulse-shape discrimination</a:t>
            </a:r>
          </a:p>
          <a:p>
            <a:r>
              <a:rPr lang="it-IT" sz="1400"/>
              <a:t>-</a:t>
            </a:r>
            <a:r>
              <a:rPr lang="it-IT" sz="1400" b="1">
                <a:solidFill>
                  <a:srgbClr val="FF0000"/>
                </a:solidFill>
              </a:rPr>
              <a:t>anticoincidence techniques</a:t>
            </a:r>
          </a:p>
          <a:p>
            <a:r>
              <a:rPr lang="it-IT" sz="1400" b="1">
                <a:solidFill>
                  <a:srgbClr val="FF0000"/>
                </a:solidFill>
              </a:rPr>
              <a:t>to reduce the background due</a:t>
            </a:r>
          </a:p>
          <a:p>
            <a:r>
              <a:rPr lang="it-IT" sz="1400" b="1">
                <a:solidFill>
                  <a:srgbClr val="FF0000"/>
                </a:solidFill>
              </a:rPr>
              <a:t>to particles</a:t>
            </a:r>
          </a:p>
          <a:p>
            <a:r>
              <a:rPr lang="it-IT" sz="1400"/>
              <a:t>-Pulse-height analysis</a:t>
            </a:r>
          </a:p>
          <a:p>
            <a:r>
              <a:rPr lang="it-IT" sz="1400"/>
              <a:t>-</a:t>
            </a:r>
            <a:r>
              <a:rPr lang="en-US" sz="1400"/>
              <a:t>0.52° X 0.52° and 5.2° X 5.2°</a:t>
            </a:r>
          </a:p>
          <a:p>
            <a:r>
              <a:rPr lang="en-US" sz="1400"/>
              <a:t>-0.52° detector gave finer</a:t>
            </a:r>
          </a:p>
          <a:p>
            <a:r>
              <a:rPr lang="en-US" sz="1400"/>
              <a:t> angular resolution.</a:t>
            </a:r>
          </a:p>
          <a:p>
            <a:r>
              <a:rPr lang="en-US" sz="1400"/>
              <a:t>-5.2° detector had higher </a:t>
            </a:r>
          </a:p>
          <a:p>
            <a:r>
              <a:rPr lang="en-US" sz="1400"/>
              <a:t>sensitivity for isolated sources.</a:t>
            </a:r>
          </a:p>
          <a:p>
            <a:r>
              <a:rPr lang="en-US" sz="1400"/>
              <a:t>X-ray catalog, contains 339 </a:t>
            </a:r>
          </a:p>
          <a:p>
            <a:r>
              <a:rPr lang="en-US" sz="1400"/>
              <a:t>objects and covers the whole</a:t>
            </a:r>
          </a:p>
          <a:p>
            <a:r>
              <a:rPr lang="en-US" sz="1400"/>
              <a:t>sky in the 2—6 keV band.</a:t>
            </a:r>
            <a:r>
              <a:rPr lang="it-IT" sz="1400"/>
              <a:t> </a:t>
            </a:r>
          </a:p>
        </p:txBody>
      </p:sp>
      <p:sp>
        <p:nvSpPr>
          <p:cNvPr id="6" name="CasellaDiTesto 5"/>
          <p:cNvSpPr txBox="1"/>
          <p:nvPr/>
        </p:nvSpPr>
        <p:spPr>
          <a:xfrm>
            <a:off x="5003800" y="137924"/>
            <a:ext cx="1942972" cy="400110"/>
          </a:xfrm>
          <a:prstGeom prst="rect">
            <a:avLst/>
          </a:prstGeom>
          <a:noFill/>
        </p:spPr>
        <p:txBody>
          <a:bodyPr wrap="none" rtlCol="0">
            <a:spAutoFit/>
          </a:bodyPr>
          <a:lstStyle/>
          <a:p>
            <a:r>
              <a:rPr lang="it-IT" sz="2000" b="1"/>
              <a:t>UHURU </a:t>
            </a:r>
            <a:r>
              <a:rPr lang="it-IT" sz="1400"/>
              <a:t>(1970-1973)</a:t>
            </a:r>
          </a:p>
        </p:txBody>
      </p:sp>
      <p:sp>
        <p:nvSpPr>
          <p:cNvPr id="2" name="Rettangolo 1"/>
          <p:cNvSpPr/>
          <p:nvPr/>
        </p:nvSpPr>
        <p:spPr>
          <a:xfrm>
            <a:off x="63582" y="5779154"/>
            <a:ext cx="4572000" cy="913070"/>
          </a:xfrm>
          <a:prstGeom prst="rect">
            <a:avLst/>
          </a:prstGeom>
          <a:ln>
            <a:solidFill>
              <a:schemeClr val="tx1"/>
            </a:solidFill>
          </a:ln>
        </p:spPr>
        <p:txBody>
          <a:bodyPr>
            <a:spAutoFit/>
          </a:bodyPr>
          <a:lstStyle/>
          <a:p>
            <a:r>
              <a:rPr lang="it-IT" sz="2000" b="1" baseline="30000">
                <a:solidFill>
                  <a:srgbClr val="FF0000"/>
                </a:solidFill>
              </a:rPr>
              <a:t>the distribution of sources consists of a Galactic population of the types shown in Fig. 1.13a as well as an isotropic distribution of extragalactic sources, most of them being associated with active galactic nuclei</a:t>
            </a:r>
          </a:p>
        </p:txBody>
      </p:sp>
    </p:spTree>
    <p:extLst>
      <p:ext uri="{BB962C8B-B14F-4D97-AF65-F5344CB8AC3E}">
        <p14:creationId xmlns:p14="http://schemas.microsoft.com/office/powerpoint/2010/main" val="3852676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81000" y="602585"/>
            <a:ext cx="8382000" cy="1405513"/>
          </a:xfrm>
          <a:prstGeom prst="rect">
            <a:avLst/>
          </a:prstGeom>
        </p:spPr>
        <p:txBody>
          <a:bodyPr wrap="square">
            <a:spAutoFit/>
          </a:bodyPr>
          <a:lstStyle/>
          <a:p>
            <a:r>
              <a:rPr lang="it-IT" sz="2400" baseline="30000"/>
              <a:t>The variability of some of the Galactic sources was found to be due to the fact that the </a:t>
            </a:r>
            <a:r>
              <a:rPr lang="it-IT" sz="2800" b="1" baseline="30000">
                <a:solidFill>
                  <a:srgbClr val="FF0000"/>
                </a:solidFill>
              </a:rPr>
              <a:t>compact X-ray emitter is a member of an eclipsing binary star system. </a:t>
            </a:r>
            <a:r>
              <a:rPr lang="it-IT" sz="2400" baseline="30000"/>
              <a:t>In a number of these cases, the X-ray binaries were found to contain ‘pulsating’ X-ray sources and these were soon identified with magnetised rotating neutron stars but, in the cases of the X-ray sources, the source of energy is the infall of matter transferred from the primary star, the process known as accretion. </a:t>
            </a:r>
            <a:endParaRPr lang="it-IT" sz="2400"/>
          </a:p>
        </p:txBody>
      </p:sp>
      <p:sp>
        <p:nvSpPr>
          <p:cNvPr id="3" name="CasellaDiTesto 2"/>
          <p:cNvSpPr txBox="1"/>
          <p:nvPr/>
        </p:nvSpPr>
        <p:spPr>
          <a:xfrm>
            <a:off x="482600" y="2641600"/>
            <a:ext cx="8407400" cy="4524316"/>
          </a:xfrm>
          <a:prstGeom prst="rect">
            <a:avLst/>
          </a:prstGeom>
          <a:noFill/>
        </p:spPr>
        <p:txBody>
          <a:bodyPr wrap="square" rtlCol="0">
            <a:spAutoFit/>
          </a:bodyPr>
          <a:lstStyle/>
          <a:p>
            <a:r>
              <a:rPr lang="it-IT"/>
              <a:t>in a number of cases, the masses of the invisible secondaries exceed the upper limit for stable neutron stars. These objects must be associated with stellar-mass </a:t>
            </a:r>
            <a:r>
              <a:rPr lang="it-IT" i="1"/>
              <a:t>black holes </a:t>
            </a:r>
            <a:r>
              <a:rPr lang="it-IT"/>
              <a:t>in binary systems and as such are objects of the greatest astrophysical interest. </a:t>
            </a:r>
          </a:p>
          <a:p>
            <a:r>
              <a:rPr lang="it-IT"/>
              <a:t>In extragalactic astronomy, the nuclei of active galaxies were found to be intense and often variable X-ray sources, the emission processes taking place close to the Schwarzschild radius of a supermassive black hole. Other important classes of extragalactic X-ray sources are the clusters of galaxies. In 1978, the Einstein X-ray Observatory was launched. It provided the first high resolution images of many X-ray sources and made deep surveys of small areas of sky. Many different classes of astronomical object were detected as X-ray sources including regions of star formation and normal galaxies. Perhaps most significant of all was the fact that X-ray emission was detected from all types of star and not just from the binary sources in which there are special reasons why they should be strong X-ray sources. </a:t>
            </a:r>
          </a:p>
          <a:p>
            <a:endParaRPr lang="it-IT"/>
          </a:p>
          <a:p>
            <a:endParaRPr lang="it-IT"/>
          </a:p>
          <a:p>
            <a:endParaRPr lang="it-IT"/>
          </a:p>
        </p:txBody>
      </p:sp>
    </p:spTree>
    <p:extLst>
      <p:ext uri="{BB962C8B-B14F-4D97-AF65-F5344CB8AC3E}">
        <p14:creationId xmlns:p14="http://schemas.microsoft.com/office/powerpoint/2010/main" val="3737143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167476" y="139705"/>
            <a:ext cx="4876435" cy="639233"/>
          </a:xfrm>
          <a:prstGeom prst="rect">
            <a:avLst/>
          </a:prstGeom>
        </p:spPr>
      </p:pic>
      <p:sp>
        <p:nvSpPr>
          <p:cNvPr id="3" name="CasellaDiTesto 2"/>
          <p:cNvSpPr txBox="1"/>
          <p:nvPr/>
        </p:nvSpPr>
        <p:spPr>
          <a:xfrm>
            <a:off x="317500" y="944039"/>
            <a:ext cx="8610600" cy="5355313"/>
          </a:xfrm>
          <a:prstGeom prst="rect">
            <a:avLst/>
          </a:prstGeom>
          <a:noFill/>
        </p:spPr>
        <p:txBody>
          <a:bodyPr wrap="square" rtlCol="0">
            <a:spAutoFit/>
          </a:bodyPr>
          <a:lstStyle/>
          <a:p>
            <a:r>
              <a:rPr lang="it-IT" b="1" i="1" u="sng" dirty="0" smtClean="0"/>
              <a:t>Atmosfera opaca ai raggi X a causa dell’assorbimento per effetto fotoelettrico </a:t>
            </a:r>
            <a:r>
              <a:rPr lang="it-IT" dirty="0" smtClean="0"/>
              <a:t>negli strati di atmosfera: quindi </a:t>
            </a:r>
            <a:r>
              <a:rPr lang="it-IT" dirty="0" smtClean="0">
                <a:solidFill>
                  <a:srgbClr val="FF0000"/>
                </a:solidFill>
              </a:rPr>
              <a:t>esperimenti su </a:t>
            </a:r>
            <a:r>
              <a:rPr lang="it-IT" dirty="0" err="1" smtClean="0">
                <a:solidFill>
                  <a:srgbClr val="FF0000"/>
                </a:solidFill>
              </a:rPr>
              <a:t>satellite. </a:t>
            </a:r>
            <a:r>
              <a:rPr lang="it-IT" b="1" i="1" u="sng" dirty="0" err="1" smtClean="0">
                <a:solidFill>
                  <a:srgbClr val="FF0000"/>
                </a:solidFill>
              </a:rPr>
              <a:t>Rivelatori</a:t>
            </a:r>
            <a:r>
              <a:rPr lang="it-IT" b="1" i="1" u="sng" dirty="0" smtClean="0">
                <a:solidFill>
                  <a:srgbClr val="FF0000"/>
                </a:solidFill>
              </a:rPr>
              <a:t> usati: contatori proporzionali, scintillatori, contatori a </a:t>
            </a:r>
            <a:r>
              <a:rPr lang="it-IT" b="1" i="1" u="sng" dirty="0" err="1" smtClean="0">
                <a:solidFill>
                  <a:srgbClr val="FF0000"/>
                </a:solidFill>
              </a:rPr>
              <a:t>microcanali</a:t>
            </a:r>
            <a:r>
              <a:rPr lang="it-IT" b="1" i="1" u="sng" dirty="0" smtClean="0">
                <a:solidFill>
                  <a:srgbClr val="FF0000"/>
                </a:solidFill>
              </a:rPr>
              <a:t> e CCD. </a:t>
            </a:r>
            <a:r>
              <a:rPr lang="it-IT" dirty="0" smtClean="0"/>
              <a:t>Questi ultimi hanno una eccellente risoluzione spaziale e di carica, usati nelle moderne missioni X. </a:t>
            </a:r>
            <a:r>
              <a:rPr lang="it-IT" b="1" i="1" u="sng" dirty="0" smtClean="0">
                <a:solidFill>
                  <a:srgbClr val="FF0000"/>
                </a:solidFill>
              </a:rPr>
              <a:t>Calorimetri/bolometri, convertono l’energia dell’X in calore con ottima risoluzione. </a:t>
            </a:r>
            <a:r>
              <a:rPr lang="it-IT" dirty="0" smtClean="0"/>
              <a:t>Vanno tenuti a bassa temperatura. </a:t>
            </a:r>
            <a:r>
              <a:rPr lang="it-IT" b="1" i="1" u="sng" dirty="0" smtClean="0">
                <a:solidFill>
                  <a:srgbClr val="FF0000"/>
                </a:solidFill>
              </a:rPr>
              <a:t>Fino a 20keV contatori proporzionali, contatori a scintillazione fino a 1MeV. </a:t>
            </a:r>
          </a:p>
          <a:p>
            <a:r>
              <a:rPr lang="it-IT" dirty="0" smtClean="0"/>
              <a:t>Tipico Detector per Raggi X: </a:t>
            </a:r>
          </a:p>
          <a:p>
            <a:r>
              <a:rPr lang="it-IT" dirty="0" smtClean="0"/>
              <a:t>-</a:t>
            </a:r>
            <a:r>
              <a:rPr lang="it-IT" b="1" u="sng" dirty="0" smtClean="0">
                <a:solidFill>
                  <a:srgbClr val="0000FF"/>
                </a:solidFill>
              </a:rPr>
              <a:t>Contatori di anticoincidenza</a:t>
            </a:r>
            <a:r>
              <a:rPr lang="it-IT" b="1" u="sng" dirty="0" smtClean="0"/>
              <a:t>: </a:t>
            </a:r>
            <a:r>
              <a:rPr lang="it-IT" dirty="0" smtClean="0"/>
              <a:t>il rivelatore </a:t>
            </a:r>
            <a:r>
              <a:rPr lang="it-IT" dirty="0" err="1" smtClean="0"/>
              <a:t>e’</a:t>
            </a:r>
            <a:r>
              <a:rPr lang="it-IT" dirty="0" smtClean="0"/>
              <a:t> coperto da uno strato di scintillatore plastico o liquido con funzione di anticoincidenza per rigettare i raggi cosmici.</a:t>
            </a:r>
          </a:p>
          <a:p>
            <a:r>
              <a:rPr lang="it-IT" dirty="0" smtClean="0"/>
              <a:t>-</a:t>
            </a:r>
            <a:r>
              <a:rPr lang="it-IT" b="1" u="sng" dirty="0" smtClean="0">
                <a:solidFill>
                  <a:srgbClr val="0000FF"/>
                </a:solidFill>
              </a:rPr>
              <a:t>Ricostruzione della forma del segnale</a:t>
            </a:r>
            <a:r>
              <a:rPr lang="it-IT" b="1" u="sng" dirty="0" smtClean="0">
                <a:solidFill>
                  <a:srgbClr val="FF0000"/>
                </a:solidFill>
              </a:rPr>
              <a:t>. </a:t>
            </a:r>
            <a:r>
              <a:rPr lang="it-IT" dirty="0" smtClean="0">
                <a:solidFill>
                  <a:srgbClr val="FF0000"/>
                </a:solidFill>
              </a:rPr>
              <a:t>L’X da un segnale stretto e rapido dovuto a ionizzazione </a:t>
            </a:r>
            <a:r>
              <a:rPr lang="it-IT" dirty="0" err="1" smtClean="0">
                <a:solidFill>
                  <a:srgbClr val="FF0000"/>
                </a:solidFill>
              </a:rPr>
              <a:t>locale</a:t>
            </a:r>
            <a:r>
              <a:rPr lang="it-IT" dirty="0" smtClean="0">
                <a:solidFill>
                  <a:srgbClr val="FF0000"/>
                </a:solidFill>
              </a:rPr>
              <a:t> della conversione dell’X a fine </a:t>
            </a:r>
            <a:r>
              <a:rPr lang="it-IT" dirty="0" err="1" smtClean="0">
                <a:solidFill>
                  <a:srgbClr val="FF0000"/>
                </a:solidFill>
              </a:rPr>
              <a:t>range</a:t>
            </a:r>
            <a:r>
              <a:rPr lang="it-IT" dirty="0" smtClean="0">
                <a:solidFill>
                  <a:srgbClr val="FF0000"/>
                </a:solidFill>
              </a:rPr>
              <a:t>. </a:t>
            </a:r>
            <a:r>
              <a:rPr lang="it-IT" dirty="0" smtClean="0"/>
              <a:t>Una particella cosmica perde energia lungo il cammino in modo distribuito e da un segnale </a:t>
            </a:r>
            <a:r>
              <a:rPr lang="it-IT" dirty="0" err="1" smtClean="0"/>
              <a:t>piu’</a:t>
            </a:r>
            <a:r>
              <a:rPr lang="it-IT" dirty="0" smtClean="0"/>
              <a:t> largo.</a:t>
            </a:r>
          </a:p>
          <a:p>
            <a:r>
              <a:rPr lang="it-IT" dirty="0" smtClean="0"/>
              <a:t>-</a:t>
            </a:r>
            <a:r>
              <a:rPr lang="it-IT" b="1" u="sng" dirty="0" smtClean="0">
                <a:solidFill>
                  <a:srgbClr val="3366FF"/>
                </a:solidFill>
              </a:rPr>
              <a:t>Strati alternati di cristalli scintillatori sensibili ai fotoni </a:t>
            </a:r>
            <a:r>
              <a:rPr lang="it-IT" dirty="0" smtClean="0">
                <a:solidFill>
                  <a:srgbClr val="FF0000"/>
                </a:solidFill>
              </a:rPr>
              <a:t>: </a:t>
            </a:r>
          </a:p>
          <a:p>
            <a:r>
              <a:rPr lang="it-IT" dirty="0" smtClean="0">
                <a:solidFill>
                  <a:srgbClr val="0000FF"/>
                </a:solidFill>
              </a:rPr>
              <a:t>-</a:t>
            </a:r>
            <a:r>
              <a:rPr lang="it-IT" b="1" u="sng" dirty="0" smtClean="0">
                <a:solidFill>
                  <a:srgbClr val="0000FF"/>
                </a:solidFill>
              </a:rPr>
              <a:t>Scintillatori e scintillatori plastici insensibili ai fotoni.</a:t>
            </a:r>
            <a:r>
              <a:rPr lang="it-IT" b="1" u="sng" dirty="0" smtClean="0"/>
              <a:t> </a:t>
            </a:r>
          </a:p>
          <a:p>
            <a:r>
              <a:rPr lang="it-IT" dirty="0" smtClean="0">
                <a:solidFill>
                  <a:srgbClr val="FF0000"/>
                </a:solidFill>
              </a:rPr>
              <a:t>I fotoni daranno segnale nel cristallo e non nel plastico. Le particelle cariche in entrambi i rivelatori.</a:t>
            </a:r>
          </a:p>
          <a:p>
            <a:r>
              <a:rPr lang="it-IT" b="1" u="sng" dirty="0" smtClean="0">
                <a:solidFill>
                  <a:srgbClr val="0000FF"/>
                </a:solidFill>
              </a:rPr>
              <a:t>-collimatori. </a:t>
            </a:r>
            <a:r>
              <a:rPr lang="it-IT" dirty="0" smtClean="0"/>
              <a:t>Efficaci a piccoli angoli di incidenza che accuratamente riproducono l’immagine del cielo nel piano focale. Per raccoglier molti fotoni occorrono molti collimatori quasi paralleli uno all’</a:t>
            </a:r>
            <a:r>
              <a:rPr lang="it-IT" dirty="0" err="1" smtClean="0"/>
              <a:t>interno</a:t>
            </a:r>
            <a:r>
              <a:rPr lang="it-IT" dirty="0" smtClean="0"/>
              <a:t> dell’altro convergenti nel piano focale. </a:t>
            </a:r>
            <a:endParaRPr lang="it-IT" dirty="0"/>
          </a:p>
        </p:txBody>
      </p:sp>
      <p:sp>
        <p:nvSpPr>
          <p:cNvPr id="5" name="Freccia curva 4"/>
          <p:cNvSpPr/>
          <p:nvPr/>
        </p:nvSpPr>
        <p:spPr>
          <a:xfrm rot="5400000">
            <a:off x="6210300" y="4267200"/>
            <a:ext cx="419100" cy="660400"/>
          </a:xfrm>
          <a:prstGeom prst="ben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1202692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0800" y="177800"/>
            <a:ext cx="9029700" cy="6502400"/>
          </a:xfrm>
          <a:prstGeom prst="rect">
            <a:avLst/>
          </a:prstGeom>
        </p:spPr>
      </p:pic>
      <p:sp>
        <p:nvSpPr>
          <p:cNvPr id="3" name="CasellaDiTesto 2"/>
          <p:cNvSpPr txBox="1"/>
          <p:nvPr/>
        </p:nvSpPr>
        <p:spPr>
          <a:xfrm>
            <a:off x="3657600" y="2286000"/>
            <a:ext cx="646331" cy="369332"/>
          </a:xfrm>
          <a:prstGeom prst="rect">
            <a:avLst/>
          </a:prstGeom>
          <a:noFill/>
          <a:ln>
            <a:solidFill>
              <a:srgbClr val="000000"/>
            </a:solidFill>
          </a:ln>
        </p:spPr>
        <p:txBody>
          <a:bodyPr wrap="none" rtlCol="0">
            <a:spAutoFit/>
          </a:bodyPr>
          <a:lstStyle/>
          <a:p>
            <a:r>
              <a:rPr lang="it-IT"/>
              <a:t>Z=54</a:t>
            </a:r>
          </a:p>
        </p:txBody>
      </p:sp>
      <p:sp>
        <p:nvSpPr>
          <p:cNvPr id="4" name="CasellaDiTesto 3"/>
          <p:cNvSpPr txBox="1"/>
          <p:nvPr/>
        </p:nvSpPr>
        <p:spPr>
          <a:xfrm>
            <a:off x="4064000" y="2819400"/>
            <a:ext cx="734020" cy="369332"/>
          </a:xfrm>
          <a:prstGeom prst="rect">
            <a:avLst/>
          </a:prstGeom>
          <a:noFill/>
          <a:ln>
            <a:solidFill>
              <a:srgbClr val="000000"/>
            </a:solidFill>
          </a:ln>
        </p:spPr>
        <p:txBody>
          <a:bodyPr wrap="none" rtlCol="0">
            <a:spAutoFit/>
          </a:bodyPr>
          <a:lstStyle/>
          <a:p>
            <a:r>
              <a:rPr lang="it-IT"/>
              <a:t>Kr=36</a:t>
            </a:r>
          </a:p>
        </p:txBody>
      </p:sp>
      <p:sp>
        <p:nvSpPr>
          <p:cNvPr id="5" name="CasellaDiTesto 4"/>
          <p:cNvSpPr txBox="1"/>
          <p:nvPr/>
        </p:nvSpPr>
        <p:spPr>
          <a:xfrm>
            <a:off x="4572000" y="3263900"/>
            <a:ext cx="748923" cy="369332"/>
          </a:xfrm>
          <a:prstGeom prst="rect">
            <a:avLst/>
          </a:prstGeom>
          <a:noFill/>
          <a:ln>
            <a:solidFill>
              <a:srgbClr val="000000"/>
            </a:solidFill>
          </a:ln>
        </p:spPr>
        <p:txBody>
          <a:bodyPr wrap="none" rtlCol="0">
            <a:spAutoFit/>
          </a:bodyPr>
          <a:lstStyle/>
          <a:p>
            <a:r>
              <a:rPr lang="it-IT"/>
              <a:t>Ar=18</a:t>
            </a:r>
          </a:p>
        </p:txBody>
      </p:sp>
    </p:spTree>
    <p:extLst>
      <p:ext uri="{BB962C8B-B14F-4D97-AF65-F5344CB8AC3E}">
        <p14:creationId xmlns:p14="http://schemas.microsoft.com/office/powerpoint/2010/main" val="2658251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44000" cy="6839003"/>
          </a:xfrm>
          <a:prstGeom prst="rect">
            <a:avLst/>
          </a:prstGeom>
        </p:spPr>
      </p:pic>
    </p:spTree>
    <p:extLst>
      <p:ext uri="{BB962C8B-B14F-4D97-AF65-F5344CB8AC3E}">
        <p14:creationId xmlns:p14="http://schemas.microsoft.com/office/powerpoint/2010/main" val="3070198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803400"/>
            <a:ext cx="9144000" cy="4975733"/>
          </a:xfrm>
          <a:prstGeom prst="rect">
            <a:avLst/>
          </a:prstGeom>
        </p:spPr>
      </p:pic>
      <p:sp>
        <p:nvSpPr>
          <p:cNvPr id="3" name="Rettangolo 2"/>
          <p:cNvSpPr/>
          <p:nvPr/>
        </p:nvSpPr>
        <p:spPr>
          <a:xfrm>
            <a:off x="0" y="2739"/>
            <a:ext cx="8864600" cy="1754327"/>
          </a:xfrm>
          <a:prstGeom prst="rect">
            <a:avLst/>
          </a:prstGeom>
        </p:spPr>
        <p:txBody>
          <a:bodyPr wrap="square">
            <a:spAutoFit/>
          </a:bodyPr>
          <a:lstStyle/>
          <a:p>
            <a:pPr algn="just"/>
            <a:r>
              <a:rPr lang="it-IT" dirty="0"/>
              <a:t>The AXAF-I mission </a:t>
            </a:r>
            <a:r>
              <a:rPr lang="it-IT" dirty="0" err="1"/>
              <a:t>will</a:t>
            </a:r>
            <a:r>
              <a:rPr lang="it-IT" dirty="0"/>
              <a:t> </a:t>
            </a:r>
            <a:r>
              <a:rPr lang="it-IT" dirty="0" err="1" smtClean="0"/>
              <a:t>develope</a:t>
            </a:r>
            <a:r>
              <a:rPr lang="it-IT" dirty="0" smtClean="0"/>
              <a:t> </a:t>
            </a:r>
            <a:r>
              <a:rPr lang="it-IT" dirty="0"/>
              <a:t>and place into orbit a telescope for capturing high-resolution images and spectra of X-ray sources. </a:t>
            </a:r>
            <a:r>
              <a:rPr lang="it-IT" dirty="0">
                <a:solidFill>
                  <a:srgbClr val="FF0000"/>
                </a:solidFill>
              </a:rPr>
              <a:t>Its imaging observations will produce "picture-like" images analogous to those made in visible light with an optical telescope.</a:t>
            </a:r>
            <a:r>
              <a:rPr lang="it-IT" dirty="0"/>
              <a:t> It uses </a:t>
            </a:r>
            <a:r>
              <a:rPr lang="it-IT" dirty="0" err="1"/>
              <a:t>optics</a:t>
            </a:r>
            <a:r>
              <a:rPr lang="it-IT" dirty="0"/>
              <a:t> and detectors </a:t>
            </a:r>
            <a:r>
              <a:rPr lang="it-IT" dirty="0" err="1"/>
              <a:t>which</a:t>
            </a:r>
            <a:r>
              <a:rPr lang="it-IT" dirty="0"/>
              <a:t> are sensitive to X-</a:t>
            </a:r>
            <a:r>
              <a:rPr lang="it-IT" dirty="0" err="1"/>
              <a:t>rays</a:t>
            </a:r>
            <a:r>
              <a:rPr lang="it-IT" dirty="0"/>
              <a:t> to </a:t>
            </a:r>
            <a:r>
              <a:rPr lang="it-IT" dirty="0" err="1"/>
              <a:t>capture</a:t>
            </a:r>
            <a:r>
              <a:rPr lang="it-IT" dirty="0"/>
              <a:t> images of </a:t>
            </a:r>
            <a:r>
              <a:rPr lang="it-IT" dirty="0" err="1"/>
              <a:t>astronomical</a:t>
            </a:r>
            <a:r>
              <a:rPr lang="it-IT" dirty="0"/>
              <a:t> </a:t>
            </a:r>
            <a:r>
              <a:rPr lang="it-IT" dirty="0" err="1"/>
              <a:t>phenomena</a:t>
            </a:r>
            <a:r>
              <a:rPr lang="it-IT" dirty="0"/>
              <a:t> </a:t>
            </a:r>
            <a:r>
              <a:rPr lang="it-IT" dirty="0" err="1"/>
              <a:t>characterized</a:t>
            </a:r>
            <a:r>
              <a:rPr lang="it-IT" dirty="0"/>
              <a:t> by </a:t>
            </a:r>
            <a:r>
              <a:rPr lang="it-IT" dirty="0" err="1"/>
              <a:t>very</a:t>
            </a:r>
            <a:r>
              <a:rPr lang="it-IT" dirty="0"/>
              <a:t> high </a:t>
            </a:r>
            <a:r>
              <a:rPr lang="it-IT" dirty="0" err="1"/>
              <a:t>temperatures</a:t>
            </a:r>
            <a:r>
              <a:rPr lang="it-IT" dirty="0"/>
              <a:t>. </a:t>
            </a:r>
          </a:p>
          <a:p>
            <a:pPr algn="just"/>
            <a:r>
              <a:rPr lang="it-IT" b="1" i="1" u="sng" dirty="0"/>
              <a:t>Reticoli diffrazione Bragg (0,1-9 keV), CCD (0,1-10 keV) ,Microchannel plate (0,1-10 keV).</a:t>
            </a:r>
          </a:p>
        </p:txBody>
      </p:sp>
      <p:sp>
        <p:nvSpPr>
          <p:cNvPr id="4" name="CasellaDiTesto 3"/>
          <p:cNvSpPr txBox="1"/>
          <p:nvPr/>
        </p:nvSpPr>
        <p:spPr>
          <a:xfrm>
            <a:off x="4522704" y="2451100"/>
            <a:ext cx="1478890" cy="584776"/>
          </a:xfrm>
          <a:prstGeom prst="rect">
            <a:avLst/>
          </a:prstGeom>
          <a:noFill/>
        </p:spPr>
        <p:txBody>
          <a:bodyPr wrap="none" rtlCol="0">
            <a:spAutoFit/>
          </a:bodyPr>
          <a:lstStyle/>
          <a:p>
            <a:r>
              <a:rPr lang="it-IT" sz="1600">
                <a:solidFill>
                  <a:srgbClr val="FFFFFF"/>
                </a:solidFill>
              </a:rPr>
              <a:t>1,2 m diametro</a:t>
            </a:r>
          </a:p>
          <a:p>
            <a:r>
              <a:rPr lang="it-IT" sz="1600">
                <a:solidFill>
                  <a:srgbClr val="FFFFFF"/>
                </a:solidFill>
              </a:rPr>
              <a:t>10 m lunghezza</a:t>
            </a:r>
          </a:p>
        </p:txBody>
      </p:sp>
      <p:sp>
        <p:nvSpPr>
          <p:cNvPr id="5" name="CasellaDiTesto 4"/>
          <p:cNvSpPr txBox="1"/>
          <p:nvPr/>
        </p:nvSpPr>
        <p:spPr>
          <a:xfrm>
            <a:off x="6286500" y="5753100"/>
            <a:ext cx="2736309" cy="307777"/>
          </a:xfrm>
          <a:prstGeom prst="rect">
            <a:avLst/>
          </a:prstGeom>
          <a:noFill/>
        </p:spPr>
        <p:txBody>
          <a:bodyPr wrap="none" rtlCol="0">
            <a:spAutoFit/>
          </a:bodyPr>
          <a:lstStyle/>
          <a:p>
            <a:r>
              <a:rPr lang="it-IT" sz="1400">
                <a:solidFill>
                  <a:srgbClr val="FFFFFF"/>
                </a:solidFill>
              </a:rPr>
              <a:t>Vetro, iridio coated, cromo dinding</a:t>
            </a:r>
          </a:p>
        </p:txBody>
      </p:sp>
    </p:spTree>
    <p:extLst>
      <p:ext uri="{BB962C8B-B14F-4D97-AF65-F5344CB8AC3E}">
        <p14:creationId xmlns:p14="http://schemas.microsoft.com/office/powerpoint/2010/main" val="469174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a:stretch>
            <a:fillRect/>
          </a:stretch>
        </p:blipFill>
        <p:spPr>
          <a:xfrm>
            <a:off x="88900" y="3475645"/>
            <a:ext cx="5313619" cy="3331555"/>
          </a:xfrm>
          <a:prstGeom prst="rect">
            <a:avLst/>
          </a:prstGeom>
        </p:spPr>
      </p:pic>
      <p:pic>
        <p:nvPicPr>
          <p:cNvPr id="7" name="Immagine 6"/>
          <p:cNvPicPr>
            <a:picLocks noChangeAspect="1"/>
          </p:cNvPicPr>
          <p:nvPr/>
        </p:nvPicPr>
        <p:blipFill>
          <a:blip r:embed="rId3"/>
          <a:stretch>
            <a:fillRect/>
          </a:stretch>
        </p:blipFill>
        <p:spPr>
          <a:xfrm>
            <a:off x="76199" y="101600"/>
            <a:ext cx="4572001" cy="2063416"/>
          </a:xfrm>
          <a:prstGeom prst="rect">
            <a:avLst/>
          </a:prstGeom>
          <a:ln>
            <a:solidFill>
              <a:schemeClr val="tx1"/>
            </a:solidFill>
          </a:ln>
        </p:spPr>
      </p:pic>
      <p:pic>
        <p:nvPicPr>
          <p:cNvPr id="9" name="Immagine 8"/>
          <p:cNvPicPr>
            <a:picLocks noChangeAspect="1"/>
          </p:cNvPicPr>
          <p:nvPr/>
        </p:nvPicPr>
        <p:blipFill>
          <a:blip r:embed="rId4"/>
          <a:stretch>
            <a:fillRect/>
          </a:stretch>
        </p:blipFill>
        <p:spPr>
          <a:xfrm>
            <a:off x="4737100" y="12700"/>
            <a:ext cx="4406900" cy="3205018"/>
          </a:xfrm>
          <a:prstGeom prst="rect">
            <a:avLst/>
          </a:prstGeom>
          <a:ln>
            <a:solidFill>
              <a:schemeClr val="tx1"/>
            </a:solidFill>
          </a:ln>
        </p:spPr>
      </p:pic>
      <p:sp>
        <p:nvSpPr>
          <p:cNvPr id="11" name="Rettangolo 10"/>
          <p:cNvSpPr/>
          <p:nvPr/>
        </p:nvSpPr>
        <p:spPr>
          <a:xfrm>
            <a:off x="76200" y="2216835"/>
            <a:ext cx="4572000" cy="1169551"/>
          </a:xfrm>
          <a:prstGeom prst="rect">
            <a:avLst/>
          </a:prstGeom>
        </p:spPr>
        <p:txBody>
          <a:bodyPr>
            <a:spAutoFit/>
          </a:bodyPr>
          <a:lstStyle/>
          <a:p>
            <a:r>
              <a:rPr lang="it-IT" sz="1400" dirty="0"/>
              <a:t>In an X-ray telescope, the </a:t>
            </a:r>
            <a:r>
              <a:rPr lang="it-IT" sz="1400" dirty="0" err="1"/>
              <a:t>mirrors</a:t>
            </a:r>
            <a:r>
              <a:rPr lang="it-IT" sz="1400" dirty="0"/>
              <a:t> are </a:t>
            </a:r>
            <a:r>
              <a:rPr lang="it-IT" sz="1400" dirty="0" err="1"/>
              <a:t>much</a:t>
            </a:r>
            <a:r>
              <a:rPr lang="it-IT" sz="1400" dirty="0"/>
              <a:t> </a:t>
            </a:r>
            <a:r>
              <a:rPr lang="it-IT" sz="1400" dirty="0" err="1"/>
              <a:t>different</a:t>
            </a:r>
            <a:r>
              <a:rPr lang="it-IT" sz="1400" dirty="0"/>
              <a:t> from those in optical </a:t>
            </a:r>
            <a:r>
              <a:rPr lang="it-IT" sz="1400" dirty="0" err="1"/>
              <a:t>telescopes</a:t>
            </a:r>
            <a:r>
              <a:rPr lang="it-IT" sz="1400" dirty="0"/>
              <a:t>. With </a:t>
            </a:r>
            <a:r>
              <a:rPr lang="it-IT" sz="1400" dirty="0" err="1"/>
              <a:t>their</a:t>
            </a:r>
            <a:r>
              <a:rPr lang="it-IT" sz="1400" dirty="0"/>
              <a:t> </a:t>
            </a:r>
            <a:r>
              <a:rPr lang="it-IT" sz="1400" dirty="0" err="1"/>
              <a:t>very</a:t>
            </a:r>
            <a:r>
              <a:rPr lang="it-IT" sz="1400" dirty="0"/>
              <a:t> short </a:t>
            </a:r>
            <a:r>
              <a:rPr lang="it-IT" sz="1400" dirty="0" err="1"/>
              <a:t>wavelengths</a:t>
            </a:r>
            <a:r>
              <a:rPr lang="it-IT" sz="1400" dirty="0"/>
              <a:t>, X-</a:t>
            </a:r>
            <a:r>
              <a:rPr lang="it-IT" sz="1400" dirty="0" err="1"/>
              <a:t>rays</a:t>
            </a:r>
            <a:r>
              <a:rPr lang="it-IT" sz="1400" dirty="0"/>
              <a:t> are </a:t>
            </a:r>
            <a:r>
              <a:rPr lang="it-IT" sz="1400" b="1" i="1" u="sng" dirty="0" err="1"/>
              <a:t>not</a:t>
            </a:r>
            <a:r>
              <a:rPr lang="it-IT" sz="1400" b="1" i="1" u="sng" dirty="0"/>
              <a:t> </a:t>
            </a:r>
            <a:r>
              <a:rPr lang="it-IT" sz="1400" b="1" i="1" u="sng" dirty="0" err="1"/>
              <a:t>reflected</a:t>
            </a:r>
            <a:r>
              <a:rPr lang="it-IT" sz="1400" b="1" i="1" u="sng" dirty="0"/>
              <a:t> from the </a:t>
            </a:r>
            <a:r>
              <a:rPr lang="it-IT" sz="1400" b="1" i="1" u="sng" dirty="0" err="1"/>
              <a:t>surface</a:t>
            </a:r>
            <a:r>
              <a:rPr lang="it-IT" sz="1400" b="1" i="1" u="sng" dirty="0"/>
              <a:t> of a </a:t>
            </a:r>
            <a:r>
              <a:rPr lang="it-IT" sz="1400" b="1" i="1" u="sng" dirty="0" err="1"/>
              <a:t>conventional</a:t>
            </a:r>
            <a:r>
              <a:rPr lang="it-IT" sz="1400" b="1" i="1" u="sng" dirty="0"/>
              <a:t> </a:t>
            </a:r>
            <a:r>
              <a:rPr lang="it-IT" sz="1400" b="1" i="1" u="sng" dirty="0" err="1"/>
              <a:t>mirror</a:t>
            </a:r>
            <a:r>
              <a:rPr lang="it-IT" sz="1400" b="1" i="1" u="sng" dirty="0"/>
              <a:t>. X-ray </a:t>
            </a:r>
            <a:r>
              <a:rPr lang="it-IT" sz="1400" b="1" i="1" u="sng" dirty="0" err="1" smtClean="0"/>
              <a:t>telescopes</a:t>
            </a:r>
            <a:r>
              <a:rPr lang="it-IT" sz="1400" b="1" i="1" u="sng" dirty="0" smtClean="0"/>
              <a:t> </a:t>
            </a:r>
            <a:r>
              <a:rPr lang="it-IT" sz="1400" b="1" i="1" u="sng" dirty="0"/>
              <a:t>use "grazing-</a:t>
            </a:r>
            <a:r>
              <a:rPr lang="it-IT" sz="1400" b="1" i="1" u="sng" dirty="0" err="1"/>
              <a:t>incidence</a:t>
            </a:r>
            <a:r>
              <a:rPr lang="it-IT" sz="1400" b="1" i="1" u="sng" dirty="0"/>
              <a:t>" </a:t>
            </a:r>
            <a:r>
              <a:rPr lang="it-IT" sz="1400" b="1" i="1" u="sng" dirty="0" err="1"/>
              <a:t>mirrors</a:t>
            </a:r>
            <a:r>
              <a:rPr lang="it-IT" sz="1400" b="1" i="1" u="sng" dirty="0"/>
              <a:t> </a:t>
            </a:r>
            <a:r>
              <a:rPr lang="it-IT" sz="1400" b="1" i="1" u="sng" dirty="0" err="1" smtClean="0"/>
              <a:t>finely</a:t>
            </a:r>
            <a:r>
              <a:rPr lang="it-IT" sz="1400" b="1" i="1" u="sng" dirty="0" smtClean="0"/>
              <a:t> </a:t>
            </a:r>
            <a:r>
              <a:rPr lang="it-IT" sz="1400" b="1" i="1" u="sng" dirty="0" err="1"/>
              <a:t>polished</a:t>
            </a:r>
            <a:r>
              <a:rPr lang="it-IT" sz="1400" b="1" i="1" u="sng" dirty="0"/>
              <a:t> </a:t>
            </a:r>
            <a:r>
              <a:rPr lang="it-IT" sz="1400" b="1" i="1" u="sng" dirty="0" err="1"/>
              <a:t>cylinders</a:t>
            </a:r>
            <a:r>
              <a:rPr lang="it-IT" sz="1400" b="1" i="1" u="sng" dirty="0"/>
              <a:t> of </a:t>
            </a:r>
            <a:r>
              <a:rPr lang="it-IT" sz="1400" b="1" i="1" u="sng" dirty="0" err="1"/>
              <a:t>glass</a:t>
            </a:r>
            <a:r>
              <a:rPr lang="it-IT" sz="1400" b="1" i="1" u="sng" dirty="0"/>
              <a:t> </a:t>
            </a:r>
          </a:p>
        </p:txBody>
      </p:sp>
      <p:sp>
        <p:nvSpPr>
          <p:cNvPr id="12" name="Rettangolo 11"/>
          <p:cNvSpPr/>
          <p:nvPr/>
        </p:nvSpPr>
        <p:spPr>
          <a:xfrm>
            <a:off x="5562600" y="3475645"/>
            <a:ext cx="3390900" cy="2246769"/>
          </a:xfrm>
          <a:prstGeom prst="rect">
            <a:avLst/>
          </a:prstGeom>
        </p:spPr>
        <p:txBody>
          <a:bodyPr wrap="square">
            <a:spAutoFit/>
          </a:bodyPr>
          <a:lstStyle/>
          <a:p>
            <a:r>
              <a:rPr lang="it-IT" sz="1400" dirty="0" err="1"/>
              <a:t>This</a:t>
            </a:r>
            <a:r>
              <a:rPr lang="it-IT" sz="1400" dirty="0"/>
              <a:t> </a:t>
            </a:r>
            <a:r>
              <a:rPr lang="it-IT" sz="1400" dirty="0" err="1"/>
              <a:t>configuration</a:t>
            </a:r>
            <a:r>
              <a:rPr lang="it-IT" sz="1400" dirty="0"/>
              <a:t>, </a:t>
            </a:r>
            <a:r>
              <a:rPr lang="it-IT" sz="1400" dirty="0" err="1"/>
              <a:t>coupled</a:t>
            </a:r>
            <a:r>
              <a:rPr lang="it-IT" sz="1400" dirty="0"/>
              <a:t> with a </a:t>
            </a:r>
            <a:r>
              <a:rPr lang="it-IT" sz="1400" dirty="0" err="1"/>
              <a:t>slight</a:t>
            </a:r>
            <a:r>
              <a:rPr lang="it-IT" sz="1400" dirty="0"/>
              <a:t> curvature of the </a:t>
            </a:r>
            <a:r>
              <a:rPr lang="it-IT" sz="1400" dirty="0" err="1"/>
              <a:t>surfaces</a:t>
            </a:r>
            <a:r>
              <a:rPr lang="it-IT" sz="1400" dirty="0"/>
              <a:t>, </a:t>
            </a:r>
            <a:r>
              <a:rPr lang="it-IT" sz="1400" dirty="0" err="1"/>
              <a:t>funnels</a:t>
            </a:r>
            <a:r>
              <a:rPr lang="it-IT" sz="1400" dirty="0"/>
              <a:t> the </a:t>
            </a:r>
            <a:r>
              <a:rPr lang="it-IT" sz="1400" dirty="0" err="1"/>
              <a:t>rays</a:t>
            </a:r>
            <a:r>
              <a:rPr lang="it-IT" sz="1400" dirty="0"/>
              <a:t> </a:t>
            </a:r>
            <a:r>
              <a:rPr lang="it-IT" sz="1400" dirty="0" err="1"/>
              <a:t>toward</a:t>
            </a:r>
            <a:r>
              <a:rPr lang="it-IT" sz="1400" dirty="0"/>
              <a:t> a </a:t>
            </a:r>
            <a:r>
              <a:rPr lang="it-IT" sz="1400" dirty="0" err="1"/>
              <a:t>point</a:t>
            </a:r>
            <a:r>
              <a:rPr lang="it-IT" sz="1400" dirty="0"/>
              <a:t> of focus </a:t>
            </a:r>
            <a:r>
              <a:rPr lang="it-IT" sz="1400" dirty="0" err="1"/>
              <a:t>behind</a:t>
            </a:r>
            <a:r>
              <a:rPr lang="it-IT" sz="1400" dirty="0"/>
              <a:t> the </a:t>
            </a:r>
            <a:r>
              <a:rPr lang="it-IT" sz="1400" dirty="0" err="1"/>
              <a:t>mirrors</a:t>
            </a:r>
            <a:r>
              <a:rPr lang="it-IT" sz="1400" dirty="0" smtClean="0"/>
              <a:t>.</a:t>
            </a:r>
          </a:p>
          <a:p>
            <a:r>
              <a:rPr lang="it-IT" sz="1400" b="1" i="1" u="sng" dirty="0" err="1"/>
              <a:t>four</a:t>
            </a:r>
            <a:r>
              <a:rPr lang="it-IT" sz="1400" b="1" i="1" u="sng" dirty="0"/>
              <a:t> sets of </a:t>
            </a:r>
            <a:r>
              <a:rPr lang="it-IT" sz="1400" b="1" i="1" u="sng" dirty="0" err="1"/>
              <a:t>these</a:t>
            </a:r>
            <a:r>
              <a:rPr lang="it-IT" sz="1400" b="1" i="1" u="sng" dirty="0"/>
              <a:t> </a:t>
            </a:r>
            <a:r>
              <a:rPr lang="it-IT" sz="1400" b="1" i="1" u="sng" dirty="0" err="1"/>
              <a:t>cylindrical</a:t>
            </a:r>
            <a:r>
              <a:rPr lang="it-IT" sz="1400" b="1" i="1" u="sng" dirty="0"/>
              <a:t> </a:t>
            </a:r>
            <a:r>
              <a:rPr lang="it-IT" sz="1400" b="1" i="1" u="sng" dirty="0" err="1"/>
              <a:t>mirrors</a:t>
            </a:r>
            <a:r>
              <a:rPr lang="it-IT" sz="1400" b="1" i="1" u="sng" dirty="0"/>
              <a:t>, </a:t>
            </a:r>
            <a:r>
              <a:rPr lang="it-IT" sz="1400" dirty="0" err="1"/>
              <a:t>mounted</a:t>
            </a:r>
            <a:r>
              <a:rPr lang="it-IT" sz="1400" dirty="0"/>
              <a:t> </a:t>
            </a:r>
            <a:r>
              <a:rPr lang="it-IT" sz="1400" dirty="0" err="1"/>
              <a:t>concentrically</a:t>
            </a:r>
            <a:r>
              <a:rPr lang="it-IT" sz="1400" dirty="0"/>
              <a:t> in a </a:t>
            </a:r>
            <a:r>
              <a:rPr lang="it-IT" sz="1400" dirty="0" err="1"/>
              <a:t>nested</a:t>
            </a:r>
            <a:r>
              <a:rPr lang="it-IT" sz="1400" dirty="0"/>
              <a:t> array in </a:t>
            </a:r>
            <a:r>
              <a:rPr lang="it-IT" sz="1400" dirty="0" err="1"/>
              <a:t>order</a:t>
            </a:r>
            <a:r>
              <a:rPr lang="it-IT" sz="1400" dirty="0"/>
              <a:t> to </a:t>
            </a:r>
            <a:r>
              <a:rPr lang="it-IT" sz="1400" dirty="0" err="1"/>
              <a:t>increase</a:t>
            </a:r>
            <a:r>
              <a:rPr lang="it-IT" sz="1400" dirty="0"/>
              <a:t> the area for </a:t>
            </a:r>
            <a:r>
              <a:rPr lang="it-IT" sz="1400" dirty="0" err="1"/>
              <a:t>collecting</a:t>
            </a:r>
            <a:r>
              <a:rPr lang="it-IT" sz="1400" dirty="0"/>
              <a:t> X-ray </a:t>
            </a:r>
            <a:r>
              <a:rPr lang="it-IT" sz="1400" dirty="0" err="1"/>
              <a:t>energy</a:t>
            </a:r>
            <a:r>
              <a:rPr lang="it-IT" sz="1400" dirty="0"/>
              <a:t>. The </a:t>
            </a:r>
            <a:r>
              <a:rPr lang="it-IT" sz="1400" dirty="0" err="1"/>
              <a:t>diameter</a:t>
            </a:r>
            <a:r>
              <a:rPr lang="it-IT" sz="1400" dirty="0"/>
              <a:t> of the </a:t>
            </a:r>
            <a:r>
              <a:rPr lang="it-IT" sz="1400" dirty="0" err="1"/>
              <a:t>largest</a:t>
            </a:r>
            <a:r>
              <a:rPr lang="it-IT" sz="1400" dirty="0"/>
              <a:t> </a:t>
            </a:r>
            <a:r>
              <a:rPr lang="it-IT" sz="1400" dirty="0" err="1"/>
              <a:t>mirror</a:t>
            </a:r>
            <a:r>
              <a:rPr lang="it-IT" sz="1400" dirty="0"/>
              <a:t> set will be 47.2 </a:t>
            </a:r>
            <a:r>
              <a:rPr lang="it-IT" sz="1400" dirty="0" err="1"/>
              <a:t>inches</a:t>
            </a:r>
            <a:r>
              <a:rPr lang="it-IT" sz="1400" dirty="0"/>
              <a:t> (1.2 m</a:t>
            </a:r>
            <a:r>
              <a:rPr lang="it-IT" sz="1400" dirty="0" smtClean="0"/>
              <a:t>). </a:t>
            </a:r>
            <a:r>
              <a:rPr lang="it-IT" sz="1400" b="1" dirty="0" smtClean="0">
                <a:solidFill>
                  <a:srgbClr val="FF0000"/>
                </a:solidFill>
              </a:rPr>
              <a:t>Piccola componente campo elettrico sulla superficie. Incidenza radente</a:t>
            </a:r>
            <a:r>
              <a:rPr lang="it-IT" sz="1400" b="1" dirty="0" smtClean="0"/>
              <a:t>.</a:t>
            </a:r>
            <a:endParaRPr lang="it-IT" sz="1400" b="1" dirty="0"/>
          </a:p>
        </p:txBody>
      </p:sp>
    </p:spTree>
    <p:extLst>
      <p:ext uri="{BB962C8B-B14F-4D97-AF65-F5344CB8AC3E}">
        <p14:creationId xmlns:p14="http://schemas.microsoft.com/office/powerpoint/2010/main" val="2596806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400142" y="50799"/>
            <a:ext cx="6958340" cy="6709827"/>
          </a:xfrm>
          <a:prstGeom prst="rect">
            <a:avLst/>
          </a:prstGeom>
        </p:spPr>
      </p:pic>
      <p:cxnSp>
        <p:nvCxnSpPr>
          <p:cNvPr id="4" name="Connettore 2 3"/>
          <p:cNvCxnSpPr/>
          <p:nvPr/>
        </p:nvCxnSpPr>
        <p:spPr>
          <a:xfrm flipV="1">
            <a:off x="3708400" y="1219200"/>
            <a:ext cx="177800" cy="5461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5" name="CasellaDiTesto 4"/>
          <p:cNvSpPr txBox="1"/>
          <p:nvPr/>
        </p:nvSpPr>
        <p:spPr>
          <a:xfrm>
            <a:off x="3479800" y="1295400"/>
            <a:ext cx="297377" cy="369332"/>
          </a:xfrm>
          <a:prstGeom prst="rect">
            <a:avLst/>
          </a:prstGeom>
          <a:noFill/>
          <a:ln>
            <a:noFill/>
          </a:ln>
        </p:spPr>
        <p:txBody>
          <a:bodyPr wrap="none" rtlCol="0">
            <a:spAutoFit/>
          </a:bodyPr>
          <a:lstStyle/>
          <a:p>
            <a:r>
              <a:rPr lang="it-IT" b="1">
                <a:solidFill>
                  <a:srgbClr val="FF0000"/>
                </a:solidFill>
              </a:rPr>
              <a:t>E</a:t>
            </a:r>
          </a:p>
        </p:txBody>
      </p:sp>
    </p:spTree>
    <p:extLst>
      <p:ext uri="{BB962C8B-B14F-4D97-AF65-F5344CB8AC3E}">
        <p14:creationId xmlns:p14="http://schemas.microsoft.com/office/powerpoint/2010/main" val="2740533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28600" y="927099"/>
            <a:ext cx="8699499" cy="5723899"/>
          </a:xfrm>
          <a:prstGeom prst="rect">
            <a:avLst/>
          </a:prstGeom>
          <a:ln>
            <a:solidFill>
              <a:schemeClr val="tx1"/>
            </a:solidFill>
          </a:ln>
        </p:spPr>
      </p:pic>
    </p:spTree>
    <p:extLst>
      <p:ext uri="{BB962C8B-B14F-4D97-AF65-F5344CB8AC3E}">
        <p14:creationId xmlns:p14="http://schemas.microsoft.com/office/powerpoint/2010/main" val="110645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9699" y="152400"/>
            <a:ext cx="6166493" cy="4191000"/>
          </a:xfrm>
          <a:prstGeom prst="rect">
            <a:avLst/>
          </a:prstGeom>
          <a:ln>
            <a:solidFill>
              <a:schemeClr val="tx1"/>
            </a:solidFill>
          </a:ln>
        </p:spPr>
      </p:pic>
      <p:pic>
        <p:nvPicPr>
          <p:cNvPr id="3" name="Immagine 2"/>
          <p:cNvPicPr>
            <a:picLocks noChangeAspect="1"/>
          </p:cNvPicPr>
          <p:nvPr/>
        </p:nvPicPr>
        <p:blipFill>
          <a:blip r:embed="rId3"/>
          <a:stretch>
            <a:fillRect/>
          </a:stretch>
        </p:blipFill>
        <p:spPr>
          <a:xfrm>
            <a:off x="594737" y="4445000"/>
            <a:ext cx="5501263" cy="2248342"/>
          </a:xfrm>
          <a:prstGeom prst="rect">
            <a:avLst/>
          </a:prstGeom>
          <a:ln>
            <a:solidFill>
              <a:srgbClr val="000000"/>
            </a:solidFill>
          </a:ln>
        </p:spPr>
      </p:pic>
    </p:spTree>
    <p:extLst>
      <p:ext uri="{BB962C8B-B14F-4D97-AF65-F5344CB8AC3E}">
        <p14:creationId xmlns:p14="http://schemas.microsoft.com/office/powerpoint/2010/main" val="4163692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31800" y="203200"/>
            <a:ext cx="8267700" cy="6438900"/>
          </a:xfrm>
          <a:prstGeom prst="rect">
            <a:avLst/>
          </a:prstGeom>
          <a:ln>
            <a:solidFill>
              <a:srgbClr val="000000"/>
            </a:solidFill>
          </a:ln>
        </p:spPr>
      </p:pic>
      <p:sp>
        <p:nvSpPr>
          <p:cNvPr id="3" name="CasellaDiTesto 2"/>
          <p:cNvSpPr txBox="1"/>
          <p:nvPr/>
        </p:nvSpPr>
        <p:spPr>
          <a:xfrm>
            <a:off x="650875" y="1603375"/>
            <a:ext cx="1069524" cy="369332"/>
          </a:xfrm>
          <a:prstGeom prst="rect">
            <a:avLst/>
          </a:prstGeom>
          <a:noFill/>
        </p:spPr>
        <p:txBody>
          <a:bodyPr wrap="none" rtlCol="0">
            <a:spAutoFit/>
          </a:bodyPr>
          <a:lstStyle/>
          <a:p>
            <a:r>
              <a:rPr lang="it-IT"/>
              <a:t>0,1-9 keV</a:t>
            </a:r>
          </a:p>
        </p:txBody>
      </p:sp>
    </p:spTree>
    <p:extLst>
      <p:ext uri="{BB962C8B-B14F-4D97-AF65-F5344CB8AC3E}">
        <p14:creationId xmlns:p14="http://schemas.microsoft.com/office/powerpoint/2010/main" val="2164670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6023" y="609600"/>
            <a:ext cx="7570176" cy="4800600"/>
          </a:xfrm>
          <a:prstGeom prst="rect">
            <a:avLst/>
          </a:prstGeom>
        </p:spPr>
      </p:pic>
      <p:pic>
        <p:nvPicPr>
          <p:cNvPr id="3" name="Immagine 2"/>
          <p:cNvPicPr>
            <a:picLocks noChangeAspect="1"/>
          </p:cNvPicPr>
          <p:nvPr/>
        </p:nvPicPr>
        <p:blipFill>
          <a:blip r:embed="rId3"/>
          <a:stretch>
            <a:fillRect/>
          </a:stretch>
        </p:blipFill>
        <p:spPr>
          <a:xfrm>
            <a:off x="4495800" y="5740400"/>
            <a:ext cx="4394200" cy="1026246"/>
          </a:xfrm>
          <a:prstGeom prst="rect">
            <a:avLst/>
          </a:prstGeom>
          <a:ln>
            <a:solidFill>
              <a:schemeClr val="tx1"/>
            </a:solidFill>
          </a:ln>
        </p:spPr>
      </p:pic>
      <p:sp>
        <p:nvSpPr>
          <p:cNvPr id="4" name="Freccia giù 3"/>
          <p:cNvSpPr/>
          <p:nvPr/>
        </p:nvSpPr>
        <p:spPr>
          <a:xfrm>
            <a:off x="7556500" y="3187700"/>
            <a:ext cx="139699" cy="24511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5" name="Immagine 4"/>
          <p:cNvPicPr>
            <a:picLocks noChangeAspect="1"/>
          </p:cNvPicPr>
          <p:nvPr/>
        </p:nvPicPr>
        <p:blipFill>
          <a:blip r:embed="rId4"/>
          <a:stretch>
            <a:fillRect/>
          </a:stretch>
        </p:blipFill>
        <p:spPr>
          <a:xfrm>
            <a:off x="126023" y="5713156"/>
            <a:ext cx="4179277" cy="1005143"/>
          </a:xfrm>
          <a:prstGeom prst="rect">
            <a:avLst/>
          </a:prstGeom>
          <a:ln>
            <a:solidFill>
              <a:srgbClr val="000000"/>
            </a:solidFill>
          </a:ln>
        </p:spPr>
      </p:pic>
      <p:sp>
        <p:nvSpPr>
          <p:cNvPr id="8" name="Freccia curva 7"/>
          <p:cNvSpPr/>
          <p:nvPr/>
        </p:nvSpPr>
        <p:spPr>
          <a:xfrm>
            <a:off x="4076700" y="4305300"/>
            <a:ext cx="990600" cy="1333500"/>
          </a:xfrm>
          <a:prstGeom prst="bentArrow">
            <a:avLst>
              <a:gd name="adj1" fmla="val 9615"/>
              <a:gd name="adj2" fmla="val 16026"/>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cxnSp>
        <p:nvCxnSpPr>
          <p:cNvPr id="7" name="Connettore 1 6"/>
          <p:cNvCxnSpPr/>
          <p:nvPr/>
        </p:nvCxnSpPr>
        <p:spPr>
          <a:xfrm>
            <a:off x="1947333" y="5909733"/>
            <a:ext cx="558800" cy="8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a:off x="6231469" y="5952067"/>
            <a:ext cx="931333" cy="8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4334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2700" y="165249"/>
            <a:ext cx="9029700" cy="2031325"/>
          </a:xfrm>
          <a:prstGeom prst="rect">
            <a:avLst/>
          </a:prstGeom>
        </p:spPr>
        <p:txBody>
          <a:bodyPr wrap="square">
            <a:spAutoFit/>
          </a:bodyPr>
          <a:lstStyle/>
          <a:p>
            <a:r>
              <a:rPr lang="it-IT" sz="1400" dirty="0"/>
              <a:t>The </a:t>
            </a:r>
            <a:r>
              <a:rPr lang="it-IT" sz="1400" dirty="0" err="1"/>
              <a:t>sensor</a:t>
            </a:r>
            <a:r>
              <a:rPr lang="it-IT" sz="1400" dirty="0"/>
              <a:t> of the imaging detector </a:t>
            </a:r>
            <a:r>
              <a:rPr lang="it-IT" sz="1400" dirty="0" err="1"/>
              <a:t>consists</a:t>
            </a:r>
            <a:r>
              <a:rPr lang="it-IT" sz="1400" dirty="0"/>
              <a:t> of a </a:t>
            </a:r>
            <a:r>
              <a:rPr lang="it-IT" sz="1400" dirty="0" err="1"/>
              <a:t>two</a:t>
            </a:r>
            <a:r>
              <a:rPr lang="it-IT" sz="1400" dirty="0"/>
              <a:t>-stage </a:t>
            </a:r>
            <a:r>
              <a:rPr lang="it-IT" sz="1400" dirty="0" err="1"/>
              <a:t>configuration</a:t>
            </a:r>
            <a:r>
              <a:rPr lang="it-IT" sz="1400" dirty="0"/>
              <a:t> (</a:t>
            </a:r>
            <a:r>
              <a:rPr lang="it-IT" sz="1400" dirty="0" err="1"/>
              <a:t>chevron</a:t>
            </a:r>
            <a:r>
              <a:rPr lang="it-IT" sz="1400" dirty="0"/>
              <a:t>) of 100 mm x 100 mm Galileo </a:t>
            </a:r>
            <a:endParaRPr lang="it-IT" sz="1400" dirty="0" smtClean="0"/>
          </a:p>
          <a:p>
            <a:r>
              <a:rPr lang="it-IT" sz="1400" dirty="0" err="1" smtClean="0"/>
              <a:t>Electro</a:t>
            </a:r>
            <a:r>
              <a:rPr lang="it-IT" sz="1400" dirty="0" err="1"/>
              <a:t>-Optics</a:t>
            </a:r>
            <a:r>
              <a:rPr lang="it-IT" sz="1400" dirty="0"/>
              <a:t> Corp. </a:t>
            </a:r>
            <a:r>
              <a:rPr lang="it-IT" sz="1400" dirty="0" err="1"/>
              <a:t>radioisotope</a:t>
            </a:r>
            <a:r>
              <a:rPr lang="it-IT" sz="1400" dirty="0"/>
              <a:t>-free </a:t>
            </a:r>
            <a:r>
              <a:rPr lang="it-IT" sz="1400" b="1" i="1" u="sng" dirty="0" err="1"/>
              <a:t>lead</a:t>
            </a:r>
            <a:r>
              <a:rPr lang="it-IT" sz="1400" b="1" i="1" u="sng" dirty="0"/>
              <a:t> </a:t>
            </a:r>
            <a:r>
              <a:rPr lang="it-IT" sz="1400" b="1" i="1" u="sng" dirty="0" err="1"/>
              <a:t>oxide</a:t>
            </a:r>
            <a:r>
              <a:rPr lang="it-IT" sz="1400" b="1" i="1" u="sng" dirty="0"/>
              <a:t> </a:t>
            </a:r>
            <a:r>
              <a:rPr lang="it-IT" sz="1400" b="1" i="1" u="sng" dirty="0" err="1"/>
              <a:t>glass</a:t>
            </a:r>
            <a:r>
              <a:rPr lang="it-IT" sz="1400" b="1" i="1" u="sng" dirty="0"/>
              <a:t> </a:t>
            </a:r>
            <a:r>
              <a:rPr lang="it-IT" sz="1400" b="1" i="1" u="sng" dirty="0" err="1"/>
              <a:t>microchannel</a:t>
            </a:r>
            <a:r>
              <a:rPr lang="it-IT" sz="1400" b="1" i="1" u="sng" dirty="0"/>
              <a:t> </a:t>
            </a:r>
            <a:r>
              <a:rPr lang="it-IT" sz="1400" b="1" i="1" u="sng" dirty="0" err="1"/>
              <a:t>plates</a:t>
            </a:r>
            <a:r>
              <a:rPr lang="it-IT" sz="1400" b="1" i="1" u="sng" dirty="0"/>
              <a:t> (</a:t>
            </a:r>
            <a:r>
              <a:rPr lang="it-IT" sz="1400" b="1" i="1" u="sng" dirty="0" err="1"/>
              <a:t>MCPs</a:t>
            </a:r>
            <a:r>
              <a:rPr lang="it-IT" sz="1400" b="1" i="1" u="sng" dirty="0"/>
              <a:t>)</a:t>
            </a:r>
            <a:r>
              <a:rPr lang="it-IT" sz="1400" dirty="0"/>
              <a:t>. </a:t>
            </a:r>
            <a:r>
              <a:rPr lang="it-IT" sz="1400" dirty="0">
                <a:solidFill>
                  <a:srgbClr val="FF0000"/>
                </a:solidFill>
              </a:rPr>
              <a:t>A </a:t>
            </a:r>
            <a:r>
              <a:rPr lang="it-IT" sz="1400" b="1" i="1" u="sng" dirty="0">
                <a:solidFill>
                  <a:srgbClr val="FF0000"/>
                </a:solidFill>
              </a:rPr>
              <a:t>UV/</a:t>
            </a:r>
            <a:r>
              <a:rPr lang="it-IT" sz="1400" b="1" i="1" u="sng" dirty="0" err="1">
                <a:solidFill>
                  <a:srgbClr val="FF0000"/>
                </a:solidFill>
              </a:rPr>
              <a:t>Ion</a:t>
            </a:r>
            <a:r>
              <a:rPr lang="it-IT" sz="1400" b="1" i="1" u="sng" dirty="0">
                <a:solidFill>
                  <a:srgbClr val="FF0000"/>
                </a:solidFill>
              </a:rPr>
              <a:t> </a:t>
            </a:r>
            <a:r>
              <a:rPr lang="it-IT" sz="1400" b="1" i="1" u="sng" dirty="0" err="1">
                <a:solidFill>
                  <a:srgbClr val="FF0000"/>
                </a:solidFill>
              </a:rPr>
              <a:t>shield</a:t>
            </a:r>
            <a:r>
              <a:rPr lang="it-IT" sz="1400" b="1" i="1" u="sng" dirty="0">
                <a:solidFill>
                  <a:srgbClr val="FF0000"/>
                </a:solidFill>
              </a:rPr>
              <a:t> </a:t>
            </a:r>
            <a:r>
              <a:rPr lang="it-IT" sz="1400" b="1" i="1" u="sng" dirty="0" err="1">
                <a:solidFill>
                  <a:srgbClr val="FF0000"/>
                </a:solidFill>
              </a:rPr>
              <a:t>consisting</a:t>
            </a:r>
            <a:r>
              <a:rPr lang="it-IT" sz="1400" b="1" i="1" u="sng" dirty="0">
                <a:solidFill>
                  <a:srgbClr val="FF0000"/>
                </a:solidFill>
              </a:rPr>
              <a:t> of </a:t>
            </a:r>
            <a:endParaRPr lang="it-IT" sz="1400" b="1" i="1" u="sng" dirty="0" smtClean="0">
              <a:solidFill>
                <a:srgbClr val="FF0000"/>
              </a:solidFill>
            </a:endParaRPr>
          </a:p>
          <a:p>
            <a:r>
              <a:rPr lang="it-IT" sz="1400" b="1" i="1" u="sng" dirty="0" err="1" smtClean="0">
                <a:solidFill>
                  <a:srgbClr val="FF0000"/>
                </a:solidFill>
              </a:rPr>
              <a:t>aluminized</a:t>
            </a:r>
            <a:r>
              <a:rPr lang="it-IT" sz="1400" b="1" i="1" u="sng" dirty="0" smtClean="0">
                <a:solidFill>
                  <a:srgbClr val="FF0000"/>
                </a:solidFill>
              </a:rPr>
              <a:t> </a:t>
            </a:r>
            <a:r>
              <a:rPr lang="it-IT" sz="1400" b="1" i="1" u="sng" dirty="0" err="1">
                <a:solidFill>
                  <a:srgbClr val="FF0000"/>
                </a:solidFill>
              </a:rPr>
              <a:t>polyimide</a:t>
            </a:r>
            <a:r>
              <a:rPr lang="it-IT" sz="1400" b="1" i="1" u="sng" dirty="0">
                <a:solidFill>
                  <a:srgbClr val="FF0000"/>
                </a:solidFill>
              </a:rPr>
              <a:t> </a:t>
            </a:r>
            <a:r>
              <a:rPr lang="it-IT" sz="1400" dirty="0" err="1" smtClean="0">
                <a:solidFill>
                  <a:srgbClr val="FF0000"/>
                </a:solidFill>
              </a:rPr>
              <a:t>prevents</a:t>
            </a:r>
            <a:r>
              <a:rPr lang="it-IT" sz="1400" dirty="0" smtClean="0">
                <a:solidFill>
                  <a:srgbClr val="FF0000"/>
                </a:solidFill>
              </a:rPr>
              <a:t> </a:t>
            </a:r>
            <a:r>
              <a:rPr lang="it-IT" sz="1400" dirty="0" err="1">
                <a:solidFill>
                  <a:srgbClr val="FF0000"/>
                </a:solidFill>
              </a:rPr>
              <a:t>low</a:t>
            </a:r>
            <a:r>
              <a:rPr lang="it-IT" sz="1400" dirty="0">
                <a:solidFill>
                  <a:srgbClr val="FF0000"/>
                </a:solidFill>
              </a:rPr>
              <a:t> </a:t>
            </a:r>
            <a:r>
              <a:rPr lang="it-IT" sz="1400" dirty="0" err="1">
                <a:solidFill>
                  <a:srgbClr val="FF0000"/>
                </a:solidFill>
              </a:rPr>
              <a:t>energy</a:t>
            </a:r>
            <a:r>
              <a:rPr lang="it-IT" sz="1400" dirty="0">
                <a:solidFill>
                  <a:srgbClr val="FF0000"/>
                </a:solidFill>
              </a:rPr>
              <a:t> </a:t>
            </a:r>
            <a:r>
              <a:rPr lang="it-IT" sz="1400" dirty="0" err="1">
                <a:solidFill>
                  <a:srgbClr val="FF0000"/>
                </a:solidFill>
              </a:rPr>
              <a:t>ions</a:t>
            </a:r>
            <a:r>
              <a:rPr lang="it-IT" sz="1400" dirty="0">
                <a:solidFill>
                  <a:srgbClr val="FF0000"/>
                </a:solidFill>
              </a:rPr>
              <a:t>, </a:t>
            </a:r>
            <a:r>
              <a:rPr lang="it-IT" sz="1400" dirty="0" err="1">
                <a:solidFill>
                  <a:srgbClr val="FF0000"/>
                </a:solidFill>
              </a:rPr>
              <a:t>low</a:t>
            </a:r>
            <a:r>
              <a:rPr lang="it-IT" sz="1400" dirty="0">
                <a:solidFill>
                  <a:srgbClr val="FF0000"/>
                </a:solidFill>
              </a:rPr>
              <a:t> </a:t>
            </a:r>
            <a:r>
              <a:rPr lang="it-IT" sz="1400" dirty="0" err="1">
                <a:solidFill>
                  <a:srgbClr val="FF0000"/>
                </a:solidFill>
              </a:rPr>
              <a:t>energy</a:t>
            </a:r>
            <a:r>
              <a:rPr lang="it-IT" sz="1400" dirty="0">
                <a:solidFill>
                  <a:srgbClr val="FF0000"/>
                </a:solidFill>
              </a:rPr>
              <a:t> </a:t>
            </a:r>
            <a:r>
              <a:rPr lang="it-IT" sz="1400" dirty="0" err="1" smtClean="0">
                <a:solidFill>
                  <a:srgbClr val="FF0000"/>
                </a:solidFill>
              </a:rPr>
              <a:t>electrons</a:t>
            </a:r>
            <a:r>
              <a:rPr lang="it-IT" sz="1400" dirty="0" smtClean="0">
                <a:solidFill>
                  <a:srgbClr val="FF0000"/>
                </a:solidFill>
              </a:rPr>
              <a:t>.</a:t>
            </a:r>
            <a:r>
              <a:rPr lang="it-IT" sz="1400" dirty="0">
                <a:solidFill>
                  <a:srgbClr val="FF0000"/>
                </a:solidFill>
              </a:rPr>
              <a:t> </a:t>
            </a:r>
            <a:r>
              <a:rPr lang="it-IT" sz="1400" dirty="0" smtClean="0"/>
              <a:t>The </a:t>
            </a:r>
            <a:r>
              <a:rPr lang="it-IT" sz="1400" dirty="0"/>
              <a:t>front MCP </a:t>
            </a:r>
            <a:r>
              <a:rPr lang="it-IT" sz="1400" dirty="0" err="1"/>
              <a:t>is</a:t>
            </a:r>
            <a:r>
              <a:rPr lang="it-IT" sz="1400" dirty="0"/>
              <a:t> </a:t>
            </a:r>
            <a:r>
              <a:rPr lang="it-IT" sz="1400" b="1" i="1" u="sng" dirty="0" err="1">
                <a:solidFill>
                  <a:srgbClr val="FF0000"/>
                </a:solidFill>
              </a:rPr>
              <a:t>coated</a:t>
            </a:r>
            <a:r>
              <a:rPr lang="it-IT" sz="1400" b="1" i="1" u="sng" dirty="0">
                <a:solidFill>
                  <a:srgbClr val="FF0000"/>
                </a:solidFill>
              </a:rPr>
              <a:t> with </a:t>
            </a:r>
            <a:r>
              <a:rPr lang="it-IT" sz="1400" b="1" i="1" u="sng" dirty="0" err="1">
                <a:solidFill>
                  <a:srgbClr val="FF0000"/>
                </a:solidFill>
              </a:rPr>
              <a:t>CsI</a:t>
            </a:r>
            <a:r>
              <a:rPr lang="it-IT" sz="1400" b="1" i="1" u="sng" dirty="0">
                <a:solidFill>
                  <a:srgbClr val="FF0000"/>
                </a:solidFill>
              </a:rPr>
              <a:t> </a:t>
            </a:r>
            <a:r>
              <a:rPr lang="it-IT" sz="1400" dirty="0"/>
              <a:t>in </a:t>
            </a:r>
            <a:r>
              <a:rPr lang="it-IT" sz="1400" dirty="0" err="1"/>
              <a:t>order</a:t>
            </a:r>
            <a:r>
              <a:rPr lang="it-IT" sz="1400" dirty="0"/>
              <a:t> </a:t>
            </a:r>
            <a:endParaRPr lang="it-IT" sz="1400" dirty="0" smtClean="0"/>
          </a:p>
          <a:p>
            <a:r>
              <a:rPr lang="it-IT" sz="1400" dirty="0" smtClean="0"/>
              <a:t>to </a:t>
            </a:r>
            <a:r>
              <a:rPr lang="it-IT" sz="1400" dirty="0" err="1"/>
              <a:t>increase</a:t>
            </a:r>
            <a:r>
              <a:rPr lang="it-IT" sz="1400" dirty="0"/>
              <a:t> the quantum </a:t>
            </a:r>
            <a:r>
              <a:rPr lang="it-IT" sz="1400" dirty="0" err="1"/>
              <a:t>efficiency</a:t>
            </a:r>
            <a:r>
              <a:rPr lang="it-IT" sz="1400" dirty="0"/>
              <a:t> over </a:t>
            </a:r>
            <a:r>
              <a:rPr lang="it-IT" sz="1400" dirty="0" err="1"/>
              <a:t>that</a:t>
            </a:r>
            <a:r>
              <a:rPr lang="it-IT" sz="1400" dirty="0"/>
              <a:t> of the bare </a:t>
            </a:r>
            <a:r>
              <a:rPr lang="it-IT" sz="1400" dirty="0" err="1"/>
              <a:t>glass</a:t>
            </a:r>
            <a:r>
              <a:rPr lang="it-IT" sz="1400" dirty="0"/>
              <a:t> of the MCP. An </a:t>
            </a:r>
            <a:r>
              <a:rPr lang="it-IT" sz="1400" dirty="0" err="1"/>
              <a:t>incident</a:t>
            </a:r>
            <a:r>
              <a:rPr lang="it-IT" sz="1400" dirty="0"/>
              <a:t> x-ray </a:t>
            </a:r>
            <a:r>
              <a:rPr lang="it-IT" sz="1400" dirty="0" err="1"/>
              <a:t>photon</a:t>
            </a:r>
            <a:r>
              <a:rPr lang="it-IT" sz="1400" dirty="0"/>
              <a:t> </a:t>
            </a:r>
            <a:r>
              <a:rPr lang="it-IT" sz="1400" dirty="0" err="1"/>
              <a:t>interacts</a:t>
            </a:r>
            <a:r>
              <a:rPr lang="it-IT" sz="1400" dirty="0"/>
              <a:t> </a:t>
            </a:r>
            <a:r>
              <a:rPr lang="it-IT" sz="1400" dirty="0" err="1"/>
              <a:t>within</a:t>
            </a:r>
            <a:r>
              <a:rPr lang="it-IT" sz="1400" dirty="0"/>
              <a:t> </a:t>
            </a:r>
            <a:endParaRPr lang="it-IT" sz="1400" dirty="0" smtClean="0"/>
          </a:p>
          <a:p>
            <a:r>
              <a:rPr lang="it-IT" sz="1400" dirty="0" smtClean="0"/>
              <a:t>a </a:t>
            </a:r>
            <a:r>
              <a:rPr lang="it-IT" sz="1400" dirty="0" err="1"/>
              <a:t>channel</a:t>
            </a:r>
            <a:r>
              <a:rPr lang="it-IT" sz="1400" dirty="0"/>
              <a:t> (</a:t>
            </a:r>
            <a:r>
              <a:rPr lang="it-IT" sz="1400" dirty="0" err="1"/>
              <a:t>pore</a:t>
            </a:r>
            <a:r>
              <a:rPr lang="it-IT" sz="1400" dirty="0"/>
              <a:t>) of the </a:t>
            </a:r>
            <a:r>
              <a:rPr lang="it-IT" sz="1400" b="1" i="1" u="sng" dirty="0"/>
              <a:t>front MCP </a:t>
            </a:r>
            <a:r>
              <a:rPr lang="it-IT" sz="1400" b="1" i="1" u="sng" dirty="0" err="1"/>
              <a:t>producing</a:t>
            </a:r>
            <a:r>
              <a:rPr lang="it-IT" sz="1400" b="1" i="1" u="sng" dirty="0"/>
              <a:t> </a:t>
            </a:r>
            <a:r>
              <a:rPr lang="it-IT" sz="1400" b="1" i="1" u="sng" dirty="0" err="1"/>
              <a:t>one</a:t>
            </a:r>
            <a:r>
              <a:rPr lang="it-IT" sz="1400" b="1" i="1" u="sng" dirty="0"/>
              <a:t> more </a:t>
            </a:r>
            <a:r>
              <a:rPr lang="it-IT" sz="1400" b="1" i="1" u="sng" dirty="0" err="1"/>
              <a:t>electrons</a:t>
            </a:r>
            <a:r>
              <a:rPr lang="it-IT" sz="1400" b="1" i="1" u="sng" dirty="0"/>
              <a:t> with a </a:t>
            </a:r>
            <a:r>
              <a:rPr lang="it-IT" sz="1400" b="1" i="1" u="sng" dirty="0" err="1">
                <a:solidFill>
                  <a:srgbClr val="FF0000"/>
                </a:solidFill>
              </a:rPr>
              <a:t>probabilty</a:t>
            </a:r>
            <a:r>
              <a:rPr lang="it-IT" sz="1400" b="1" i="1" u="sng" dirty="0">
                <a:solidFill>
                  <a:srgbClr val="FF0000"/>
                </a:solidFill>
              </a:rPr>
              <a:t> </a:t>
            </a:r>
            <a:r>
              <a:rPr lang="it-IT" sz="1400" b="1" i="1" u="sng" dirty="0" err="1">
                <a:solidFill>
                  <a:srgbClr val="FF0000"/>
                </a:solidFill>
              </a:rPr>
              <a:t>that</a:t>
            </a:r>
            <a:r>
              <a:rPr lang="it-IT" sz="1400" b="1" i="1" u="sng" dirty="0">
                <a:solidFill>
                  <a:srgbClr val="FF0000"/>
                </a:solidFill>
              </a:rPr>
              <a:t> </a:t>
            </a:r>
            <a:r>
              <a:rPr lang="it-IT" sz="1400" b="1" i="1" u="sng" dirty="0" err="1">
                <a:solidFill>
                  <a:srgbClr val="FF0000"/>
                </a:solidFill>
              </a:rPr>
              <a:t>depends</a:t>
            </a:r>
            <a:r>
              <a:rPr lang="it-IT" sz="1400" b="1" i="1" u="sng" dirty="0">
                <a:solidFill>
                  <a:srgbClr val="FF0000"/>
                </a:solidFill>
              </a:rPr>
              <a:t> on the </a:t>
            </a:r>
            <a:r>
              <a:rPr lang="it-IT" sz="1400" b="1" i="1" u="sng" dirty="0" err="1">
                <a:solidFill>
                  <a:srgbClr val="FF0000"/>
                </a:solidFill>
              </a:rPr>
              <a:t>photon</a:t>
            </a:r>
            <a:r>
              <a:rPr lang="it-IT" sz="1400" b="1" i="1" u="sng" dirty="0">
                <a:solidFill>
                  <a:srgbClr val="FF0000"/>
                </a:solidFill>
              </a:rPr>
              <a:t> </a:t>
            </a:r>
            <a:r>
              <a:rPr lang="it-IT" sz="1400" b="1" i="1" u="sng" dirty="0" err="1">
                <a:solidFill>
                  <a:srgbClr val="FF0000"/>
                </a:solidFill>
              </a:rPr>
              <a:t>energy</a:t>
            </a:r>
            <a:r>
              <a:rPr lang="it-IT" sz="1400" b="1" i="1" u="sng" dirty="0"/>
              <a:t>. </a:t>
            </a:r>
            <a:endParaRPr lang="it-IT" sz="1400" b="1" i="1" u="sng" dirty="0" smtClean="0"/>
          </a:p>
          <a:p>
            <a:r>
              <a:rPr lang="it-IT" sz="1400" dirty="0" smtClean="0"/>
              <a:t>The </a:t>
            </a:r>
            <a:r>
              <a:rPr lang="it-IT" sz="1400" dirty="0" err="1"/>
              <a:t>initial</a:t>
            </a:r>
            <a:r>
              <a:rPr lang="it-IT" sz="1400" dirty="0"/>
              <a:t> electron or </a:t>
            </a:r>
            <a:r>
              <a:rPr lang="it-IT" sz="1400" dirty="0" err="1"/>
              <a:t>electrons</a:t>
            </a:r>
            <a:r>
              <a:rPr lang="it-IT" sz="1400" dirty="0"/>
              <a:t> are </a:t>
            </a:r>
            <a:r>
              <a:rPr lang="it-IT" sz="1400" dirty="0" err="1"/>
              <a:t>accelerated</a:t>
            </a:r>
            <a:r>
              <a:rPr lang="it-IT" sz="1400" dirty="0"/>
              <a:t> by an </a:t>
            </a:r>
            <a:r>
              <a:rPr lang="it-IT" sz="1400" dirty="0" err="1"/>
              <a:t>applied</a:t>
            </a:r>
            <a:r>
              <a:rPr lang="it-IT" sz="1400" dirty="0"/>
              <a:t> </a:t>
            </a:r>
            <a:r>
              <a:rPr lang="it-IT" sz="1400" dirty="0" err="1"/>
              <a:t>electric</a:t>
            </a:r>
            <a:r>
              <a:rPr lang="it-IT" sz="1400" dirty="0"/>
              <a:t> </a:t>
            </a:r>
            <a:r>
              <a:rPr lang="it-IT" sz="1400" dirty="0" err="1"/>
              <a:t>field</a:t>
            </a:r>
            <a:r>
              <a:rPr lang="it-IT" sz="1400" dirty="0"/>
              <a:t> </a:t>
            </a:r>
            <a:r>
              <a:rPr lang="it-IT" sz="1400" dirty="0" err="1"/>
              <a:t>across</a:t>
            </a:r>
            <a:r>
              <a:rPr lang="it-IT" sz="1400" dirty="0"/>
              <a:t> the </a:t>
            </a:r>
            <a:r>
              <a:rPr lang="it-IT" sz="1400" dirty="0" err="1"/>
              <a:t>plates</a:t>
            </a:r>
            <a:r>
              <a:rPr lang="it-IT" sz="1400" dirty="0"/>
              <a:t> and </a:t>
            </a:r>
            <a:r>
              <a:rPr lang="it-IT" sz="1400" b="1" i="1" u="sng" dirty="0"/>
              <a:t>generate </a:t>
            </a:r>
            <a:r>
              <a:rPr lang="it-IT" sz="1400" b="1" i="1" u="sng" dirty="0" err="1" smtClean="0"/>
              <a:t>secondary</a:t>
            </a:r>
            <a:endParaRPr lang="it-IT" sz="1400" b="1" i="1" u="sng" dirty="0" smtClean="0"/>
          </a:p>
          <a:p>
            <a:r>
              <a:rPr lang="it-IT" sz="1400" b="1" i="1" u="sng" dirty="0" err="1" smtClean="0"/>
              <a:t>electrons</a:t>
            </a:r>
            <a:r>
              <a:rPr lang="it-IT" sz="1400" b="1" i="1" u="sng" dirty="0"/>
              <a:t>;</a:t>
            </a:r>
            <a:r>
              <a:rPr lang="it-IT" sz="1400" dirty="0"/>
              <a:t> </a:t>
            </a:r>
            <a:r>
              <a:rPr lang="it-IT" sz="1400" dirty="0" err="1"/>
              <a:t>this</a:t>
            </a:r>
            <a:r>
              <a:rPr lang="it-IT" sz="1400" dirty="0"/>
              <a:t> </a:t>
            </a:r>
            <a:r>
              <a:rPr lang="it-IT" sz="1400" dirty="0" err="1"/>
              <a:t>process</a:t>
            </a:r>
            <a:r>
              <a:rPr lang="it-IT" sz="1400" dirty="0"/>
              <a:t> </a:t>
            </a:r>
            <a:r>
              <a:rPr lang="it-IT" sz="1400" dirty="0" err="1"/>
              <a:t>ultimately</a:t>
            </a:r>
            <a:r>
              <a:rPr lang="it-IT" sz="1400" dirty="0"/>
              <a:t> </a:t>
            </a:r>
            <a:r>
              <a:rPr lang="it-IT" sz="1400" dirty="0" err="1"/>
              <a:t>produces</a:t>
            </a:r>
            <a:r>
              <a:rPr lang="it-IT" sz="1400" dirty="0"/>
              <a:t> and EUV and UV </a:t>
            </a:r>
            <a:r>
              <a:rPr lang="it-IT" sz="1400" dirty="0" err="1"/>
              <a:t>radiation</a:t>
            </a:r>
            <a:r>
              <a:rPr lang="it-IT" sz="1400" dirty="0"/>
              <a:t> from </a:t>
            </a:r>
            <a:r>
              <a:rPr lang="it-IT" sz="1400" dirty="0" err="1"/>
              <a:t>reaching</a:t>
            </a:r>
            <a:r>
              <a:rPr lang="it-IT" sz="1400" dirty="0"/>
              <a:t> the </a:t>
            </a:r>
            <a:r>
              <a:rPr lang="it-IT" sz="1400" dirty="0" err="1"/>
              <a:t>sensor</a:t>
            </a:r>
            <a:r>
              <a:rPr lang="it-IT" sz="1400" dirty="0"/>
              <a:t> </a:t>
            </a:r>
            <a:r>
              <a:rPr lang="it-IT" sz="1400" dirty="0" err="1"/>
              <a:t>surface</a:t>
            </a:r>
            <a:r>
              <a:rPr lang="it-IT" sz="1400" dirty="0"/>
              <a:t>. </a:t>
            </a:r>
            <a:r>
              <a:rPr lang="it-IT" sz="1400" dirty="0">
                <a:solidFill>
                  <a:srgbClr val="FF0000"/>
                </a:solidFill>
              </a:rPr>
              <a:t>The UV/</a:t>
            </a:r>
            <a:r>
              <a:rPr lang="it-IT" sz="1400" dirty="0" err="1">
                <a:solidFill>
                  <a:srgbClr val="FF0000"/>
                </a:solidFill>
              </a:rPr>
              <a:t>Ion</a:t>
            </a:r>
            <a:r>
              <a:rPr lang="it-IT" sz="1400" dirty="0">
                <a:solidFill>
                  <a:srgbClr val="FF0000"/>
                </a:solidFill>
              </a:rPr>
              <a:t> </a:t>
            </a:r>
            <a:endParaRPr lang="it-IT" sz="1400" dirty="0" smtClean="0">
              <a:solidFill>
                <a:srgbClr val="FF0000"/>
              </a:solidFill>
            </a:endParaRPr>
          </a:p>
          <a:p>
            <a:r>
              <a:rPr lang="it-IT" sz="1400" dirty="0" err="1" smtClean="0">
                <a:solidFill>
                  <a:srgbClr val="FF0000"/>
                </a:solidFill>
              </a:rPr>
              <a:t>shield</a:t>
            </a:r>
            <a:r>
              <a:rPr lang="it-IT" sz="1400" dirty="0" smtClean="0">
                <a:solidFill>
                  <a:srgbClr val="FF0000"/>
                </a:solidFill>
              </a:rPr>
              <a:t> </a:t>
            </a:r>
            <a:r>
              <a:rPr lang="it-IT" sz="1400" dirty="0" err="1">
                <a:solidFill>
                  <a:srgbClr val="FF0000"/>
                </a:solidFill>
              </a:rPr>
              <a:t>is</a:t>
            </a:r>
            <a:r>
              <a:rPr lang="it-IT" sz="1400" dirty="0">
                <a:solidFill>
                  <a:srgbClr val="FF0000"/>
                </a:solidFill>
              </a:rPr>
              <a:t> </a:t>
            </a:r>
            <a:r>
              <a:rPr lang="it-IT" sz="1400" dirty="0" err="1">
                <a:solidFill>
                  <a:srgbClr val="FF0000"/>
                </a:solidFill>
              </a:rPr>
              <a:t>held</a:t>
            </a:r>
            <a:r>
              <a:rPr lang="it-IT" sz="1400" dirty="0">
                <a:solidFill>
                  <a:srgbClr val="FF0000"/>
                </a:solidFill>
              </a:rPr>
              <a:t> </a:t>
            </a:r>
            <a:r>
              <a:rPr lang="it-IT" sz="1400" dirty="0" err="1">
                <a:solidFill>
                  <a:srgbClr val="FF0000"/>
                </a:solidFill>
              </a:rPr>
              <a:t>electrically</a:t>
            </a:r>
            <a:r>
              <a:rPr lang="it-IT" sz="1400" dirty="0">
                <a:solidFill>
                  <a:srgbClr val="FF0000"/>
                </a:solidFill>
              </a:rPr>
              <a:t> positive (+100 </a:t>
            </a:r>
            <a:r>
              <a:rPr lang="it-IT" sz="1400" dirty="0" err="1">
                <a:solidFill>
                  <a:srgbClr val="FF0000"/>
                </a:solidFill>
              </a:rPr>
              <a:t>Volts</a:t>
            </a:r>
            <a:r>
              <a:rPr lang="it-IT" sz="1400" dirty="0">
                <a:solidFill>
                  <a:srgbClr val="FF0000"/>
                </a:solidFill>
              </a:rPr>
              <a:t>) with </a:t>
            </a:r>
            <a:r>
              <a:rPr lang="it-IT" sz="1400" dirty="0" err="1">
                <a:solidFill>
                  <a:srgbClr val="FF0000"/>
                </a:solidFill>
              </a:rPr>
              <a:t>respect</a:t>
            </a:r>
            <a:r>
              <a:rPr lang="it-IT" sz="1400" dirty="0">
                <a:solidFill>
                  <a:srgbClr val="FF0000"/>
                </a:solidFill>
              </a:rPr>
              <a:t> to the front </a:t>
            </a:r>
            <a:r>
              <a:rPr lang="it-IT" sz="1400" dirty="0" err="1">
                <a:solidFill>
                  <a:srgbClr val="FF0000"/>
                </a:solidFill>
              </a:rPr>
              <a:t>surface</a:t>
            </a:r>
            <a:r>
              <a:rPr lang="it-IT" sz="1400" dirty="0">
                <a:solidFill>
                  <a:srgbClr val="FF0000"/>
                </a:solidFill>
              </a:rPr>
              <a:t> of the MCP in </a:t>
            </a:r>
            <a:r>
              <a:rPr lang="it-IT" sz="1400" dirty="0" err="1">
                <a:solidFill>
                  <a:srgbClr val="FF0000"/>
                </a:solidFill>
              </a:rPr>
              <a:t>order</a:t>
            </a:r>
            <a:r>
              <a:rPr lang="it-IT" sz="1400" dirty="0">
                <a:solidFill>
                  <a:srgbClr val="FF0000"/>
                </a:solidFill>
              </a:rPr>
              <a:t> to </a:t>
            </a:r>
            <a:r>
              <a:rPr lang="it-IT" sz="1400" dirty="0" err="1">
                <a:solidFill>
                  <a:srgbClr val="FF0000"/>
                </a:solidFill>
              </a:rPr>
              <a:t>prevent</a:t>
            </a:r>
            <a:r>
              <a:rPr lang="it-IT" sz="1400" dirty="0">
                <a:solidFill>
                  <a:srgbClr val="FF0000"/>
                </a:solidFill>
              </a:rPr>
              <a:t> </a:t>
            </a:r>
            <a:r>
              <a:rPr lang="it-IT" sz="1400" dirty="0" err="1">
                <a:solidFill>
                  <a:srgbClr val="FF0000"/>
                </a:solidFill>
              </a:rPr>
              <a:t>electrons</a:t>
            </a:r>
            <a:r>
              <a:rPr lang="it-IT" sz="1400" dirty="0">
                <a:solidFill>
                  <a:srgbClr val="FF0000"/>
                </a:solidFill>
              </a:rPr>
              <a:t> </a:t>
            </a:r>
            <a:r>
              <a:rPr lang="it-IT" sz="1400" dirty="0" err="1">
                <a:solidFill>
                  <a:srgbClr val="FF0000"/>
                </a:solidFill>
              </a:rPr>
              <a:t>generated</a:t>
            </a:r>
            <a:r>
              <a:rPr lang="it-IT" sz="1400" dirty="0">
                <a:solidFill>
                  <a:srgbClr val="FF0000"/>
                </a:solidFill>
              </a:rPr>
              <a:t> in the </a:t>
            </a:r>
            <a:r>
              <a:rPr lang="it-IT" sz="1400" dirty="0" err="1" smtClean="0">
                <a:solidFill>
                  <a:srgbClr val="FF0000"/>
                </a:solidFill>
              </a:rPr>
              <a:t>shield</a:t>
            </a:r>
            <a:r>
              <a:rPr lang="it-IT" sz="1400" dirty="0" smtClean="0">
                <a:solidFill>
                  <a:srgbClr val="FF0000"/>
                </a:solidFill>
              </a:rPr>
              <a:t>. </a:t>
            </a:r>
            <a:endParaRPr lang="it-IT" sz="1400" dirty="0">
              <a:solidFill>
                <a:srgbClr val="FF0000"/>
              </a:solidFill>
            </a:endParaRPr>
          </a:p>
        </p:txBody>
      </p:sp>
      <p:pic>
        <p:nvPicPr>
          <p:cNvPr id="2" name="Immagine 1"/>
          <p:cNvPicPr>
            <a:picLocks noChangeAspect="1"/>
          </p:cNvPicPr>
          <p:nvPr/>
        </p:nvPicPr>
        <p:blipFill>
          <a:blip r:embed="rId2"/>
          <a:stretch>
            <a:fillRect/>
          </a:stretch>
        </p:blipFill>
        <p:spPr>
          <a:xfrm>
            <a:off x="12700" y="2705100"/>
            <a:ext cx="6403859" cy="4013199"/>
          </a:xfrm>
          <a:prstGeom prst="rect">
            <a:avLst/>
          </a:prstGeom>
        </p:spPr>
      </p:pic>
      <p:sp>
        <p:nvSpPr>
          <p:cNvPr id="4" name="Rettangolo 3"/>
          <p:cNvSpPr/>
          <p:nvPr/>
        </p:nvSpPr>
        <p:spPr>
          <a:xfrm>
            <a:off x="4699000" y="2031474"/>
            <a:ext cx="4572000" cy="1600438"/>
          </a:xfrm>
          <a:prstGeom prst="rect">
            <a:avLst/>
          </a:prstGeom>
        </p:spPr>
        <p:txBody>
          <a:bodyPr>
            <a:spAutoFit/>
          </a:bodyPr>
          <a:lstStyle/>
          <a:p>
            <a:r>
              <a:rPr lang="it-IT" sz="1400" b="1" dirty="0">
                <a:solidFill>
                  <a:srgbClr val="0000FF"/>
                </a:solidFill>
              </a:rPr>
              <a:t>The </a:t>
            </a:r>
            <a:r>
              <a:rPr lang="it-IT" sz="1400" b="1" dirty="0" err="1">
                <a:solidFill>
                  <a:srgbClr val="0000FF"/>
                </a:solidFill>
              </a:rPr>
              <a:t>primary</a:t>
            </a:r>
            <a:r>
              <a:rPr lang="it-IT" sz="1400" b="1" dirty="0">
                <a:solidFill>
                  <a:srgbClr val="0000FF"/>
                </a:solidFill>
              </a:rPr>
              <a:t> </a:t>
            </a:r>
            <a:r>
              <a:rPr lang="it-IT" sz="1400" b="1" dirty="0" err="1">
                <a:solidFill>
                  <a:srgbClr val="0000FF"/>
                </a:solidFill>
              </a:rPr>
              <a:t>components</a:t>
            </a:r>
            <a:r>
              <a:rPr lang="it-IT" sz="1400" b="1" dirty="0">
                <a:solidFill>
                  <a:srgbClr val="0000FF"/>
                </a:solidFill>
              </a:rPr>
              <a:t> of the (HRC) are </a:t>
            </a:r>
            <a:r>
              <a:rPr lang="it-IT" sz="1400" b="1" dirty="0" err="1">
                <a:solidFill>
                  <a:srgbClr val="0000FF"/>
                </a:solidFill>
              </a:rPr>
              <a:t>two</a:t>
            </a:r>
            <a:r>
              <a:rPr lang="it-IT" sz="1400" b="1" dirty="0">
                <a:solidFill>
                  <a:srgbClr val="0000FF"/>
                </a:solidFill>
              </a:rPr>
              <a:t> Micro-Channel </a:t>
            </a:r>
            <a:r>
              <a:rPr lang="it-IT" sz="1400" b="1" dirty="0" err="1">
                <a:solidFill>
                  <a:srgbClr val="0000FF"/>
                </a:solidFill>
              </a:rPr>
              <a:t>Plates</a:t>
            </a:r>
            <a:r>
              <a:rPr lang="it-IT" sz="1400" b="1" dirty="0">
                <a:solidFill>
                  <a:srgbClr val="0000FF"/>
                </a:solidFill>
              </a:rPr>
              <a:t> (MCP). </a:t>
            </a:r>
            <a:r>
              <a:rPr lang="it-IT" sz="1400" b="1" dirty="0" err="1">
                <a:solidFill>
                  <a:srgbClr val="0000FF"/>
                </a:solidFill>
              </a:rPr>
              <a:t>They</a:t>
            </a:r>
            <a:r>
              <a:rPr lang="it-IT" sz="1400" b="1" dirty="0">
                <a:solidFill>
                  <a:srgbClr val="0000FF"/>
                </a:solidFill>
              </a:rPr>
              <a:t> </a:t>
            </a:r>
            <a:r>
              <a:rPr lang="it-IT" sz="1400" b="1" dirty="0" err="1">
                <a:solidFill>
                  <a:srgbClr val="0000FF"/>
                </a:solidFill>
              </a:rPr>
              <a:t>each</a:t>
            </a:r>
            <a:r>
              <a:rPr lang="it-IT" sz="1400" b="1" dirty="0">
                <a:solidFill>
                  <a:srgbClr val="0000FF"/>
                </a:solidFill>
              </a:rPr>
              <a:t> </a:t>
            </a:r>
            <a:r>
              <a:rPr lang="it-IT" sz="1400" b="1" dirty="0" err="1">
                <a:solidFill>
                  <a:srgbClr val="0000FF"/>
                </a:solidFill>
              </a:rPr>
              <a:t>consist</a:t>
            </a:r>
            <a:r>
              <a:rPr lang="it-IT" sz="1400" b="1" dirty="0">
                <a:solidFill>
                  <a:srgbClr val="0000FF"/>
                </a:solidFill>
              </a:rPr>
              <a:t> of a 10-cm </a:t>
            </a:r>
            <a:r>
              <a:rPr lang="it-IT" sz="1400" b="1" dirty="0" err="1" smtClean="0">
                <a:solidFill>
                  <a:srgbClr val="0000FF"/>
                </a:solidFill>
              </a:rPr>
              <a:t>square</a:t>
            </a:r>
            <a:r>
              <a:rPr lang="it-IT" sz="1400" b="1" dirty="0" smtClean="0">
                <a:solidFill>
                  <a:srgbClr val="0000FF"/>
                </a:solidFill>
              </a:rPr>
              <a:t> </a:t>
            </a:r>
            <a:r>
              <a:rPr lang="it-IT" sz="1400" b="1" dirty="0">
                <a:solidFill>
                  <a:srgbClr val="0000FF"/>
                </a:solidFill>
              </a:rPr>
              <a:t>cluster of 69 </a:t>
            </a:r>
            <a:r>
              <a:rPr lang="it-IT" sz="1400" b="1" dirty="0" err="1">
                <a:solidFill>
                  <a:srgbClr val="0000FF"/>
                </a:solidFill>
              </a:rPr>
              <a:t>million</a:t>
            </a:r>
            <a:r>
              <a:rPr lang="it-IT" sz="1400" b="1" dirty="0">
                <a:solidFill>
                  <a:srgbClr val="0000FF"/>
                </a:solidFill>
              </a:rPr>
              <a:t> </a:t>
            </a:r>
            <a:r>
              <a:rPr lang="it-IT" sz="1400" b="1" dirty="0" err="1">
                <a:solidFill>
                  <a:srgbClr val="0000FF"/>
                </a:solidFill>
              </a:rPr>
              <a:t>tiny</a:t>
            </a:r>
            <a:r>
              <a:rPr lang="it-IT" sz="1400" b="1" dirty="0">
                <a:solidFill>
                  <a:srgbClr val="0000FF"/>
                </a:solidFill>
              </a:rPr>
              <a:t> </a:t>
            </a:r>
            <a:r>
              <a:rPr lang="it-IT" sz="1400" b="1" dirty="0" err="1">
                <a:solidFill>
                  <a:srgbClr val="0000FF"/>
                </a:solidFill>
              </a:rPr>
              <a:t>lead-oxide</a:t>
            </a:r>
            <a:r>
              <a:rPr lang="it-IT" sz="1400" b="1" dirty="0">
                <a:solidFill>
                  <a:srgbClr val="0000FF"/>
                </a:solidFill>
              </a:rPr>
              <a:t> </a:t>
            </a:r>
            <a:r>
              <a:rPr lang="it-IT" sz="1400" b="1" dirty="0" err="1">
                <a:solidFill>
                  <a:srgbClr val="0000FF"/>
                </a:solidFill>
              </a:rPr>
              <a:t>glass</a:t>
            </a:r>
            <a:r>
              <a:rPr lang="it-IT" sz="1400" b="1" dirty="0">
                <a:solidFill>
                  <a:srgbClr val="0000FF"/>
                </a:solidFill>
              </a:rPr>
              <a:t> </a:t>
            </a:r>
            <a:r>
              <a:rPr lang="it-IT" sz="1400" b="1" dirty="0" err="1">
                <a:solidFill>
                  <a:srgbClr val="0000FF"/>
                </a:solidFill>
              </a:rPr>
              <a:t>tubes</a:t>
            </a:r>
            <a:r>
              <a:rPr lang="it-IT" sz="1400" b="1" dirty="0">
                <a:solidFill>
                  <a:srgbClr val="0000FF"/>
                </a:solidFill>
              </a:rPr>
              <a:t> </a:t>
            </a:r>
            <a:r>
              <a:rPr lang="it-IT" sz="1400" b="1" dirty="0" err="1">
                <a:solidFill>
                  <a:srgbClr val="0000FF"/>
                </a:solidFill>
              </a:rPr>
              <a:t>that</a:t>
            </a:r>
            <a:r>
              <a:rPr lang="it-IT" sz="1400" b="1" dirty="0">
                <a:solidFill>
                  <a:srgbClr val="0000FF"/>
                </a:solidFill>
              </a:rPr>
              <a:t> are </a:t>
            </a:r>
            <a:r>
              <a:rPr lang="it-IT" sz="1400" b="1" dirty="0" err="1">
                <a:solidFill>
                  <a:srgbClr val="0000FF"/>
                </a:solidFill>
              </a:rPr>
              <a:t>about</a:t>
            </a:r>
            <a:r>
              <a:rPr lang="it-IT" sz="1400" b="1" dirty="0">
                <a:solidFill>
                  <a:srgbClr val="0000FF"/>
                </a:solidFill>
              </a:rPr>
              <a:t> 10 </a:t>
            </a:r>
            <a:r>
              <a:rPr lang="it-IT" sz="1400" b="1" dirty="0" err="1">
                <a:solidFill>
                  <a:srgbClr val="0000FF"/>
                </a:solidFill>
              </a:rPr>
              <a:t>micrometers</a:t>
            </a:r>
            <a:r>
              <a:rPr lang="it-IT" sz="1400" b="1" dirty="0">
                <a:solidFill>
                  <a:srgbClr val="0000FF"/>
                </a:solidFill>
              </a:rPr>
              <a:t> in </a:t>
            </a:r>
            <a:r>
              <a:rPr lang="it-IT" sz="1400" b="1" dirty="0" err="1">
                <a:solidFill>
                  <a:srgbClr val="0000FF"/>
                </a:solidFill>
              </a:rPr>
              <a:t>diameter</a:t>
            </a:r>
            <a:r>
              <a:rPr lang="it-IT" sz="1400" b="1" dirty="0">
                <a:solidFill>
                  <a:srgbClr val="0000FF"/>
                </a:solidFill>
              </a:rPr>
              <a:t> (1/8 the </a:t>
            </a:r>
            <a:r>
              <a:rPr lang="it-IT" sz="1400" b="1" dirty="0" err="1" smtClean="0">
                <a:solidFill>
                  <a:srgbClr val="0000FF"/>
                </a:solidFill>
              </a:rPr>
              <a:t>thickness</a:t>
            </a:r>
            <a:r>
              <a:rPr lang="it-IT" sz="1400" b="1" dirty="0" smtClean="0">
                <a:solidFill>
                  <a:srgbClr val="0000FF"/>
                </a:solidFill>
              </a:rPr>
              <a:t> </a:t>
            </a:r>
            <a:r>
              <a:rPr lang="it-IT" sz="1400" b="1" dirty="0">
                <a:solidFill>
                  <a:srgbClr val="0000FF"/>
                </a:solidFill>
              </a:rPr>
              <a:t>and 1.2 </a:t>
            </a:r>
            <a:r>
              <a:rPr lang="it-IT" sz="1400" b="1" dirty="0" err="1" smtClean="0">
                <a:solidFill>
                  <a:srgbClr val="0000FF"/>
                </a:solidFill>
              </a:rPr>
              <a:t>millimeters</a:t>
            </a:r>
            <a:r>
              <a:rPr lang="it-IT" sz="1400" b="1" dirty="0" smtClean="0">
                <a:solidFill>
                  <a:srgbClr val="0000FF"/>
                </a:solidFill>
              </a:rPr>
              <a:t> </a:t>
            </a:r>
            <a:r>
              <a:rPr lang="it-IT" sz="1400" b="1" dirty="0">
                <a:solidFill>
                  <a:srgbClr val="0000FF"/>
                </a:solidFill>
              </a:rPr>
              <a:t>long. </a:t>
            </a:r>
            <a:r>
              <a:rPr lang="it-IT" sz="1400" dirty="0"/>
              <a:t>The </a:t>
            </a:r>
            <a:r>
              <a:rPr lang="it-IT" sz="1400" dirty="0" err="1"/>
              <a:t>tubes</a:t>
            </a:r>
            <a:r>
              <a:rPr lang="it-IT" sz="1400" dirty="0"/>
              <a:t> </a:t>
            </a:r>
            <a:r>
              <a:rPr lang="it-IT" sz="1400" dirty="0" err="1"/>
              <a:t>have</a:t>
            </a:r>
            <a:r>
              <a:rPr lang="it-IT" sz="1400" dirty="0"/>
              <a:t> a special </a:t>
            </a:r>
            <a:r>
              <a:rPr lang="it-IT" sz="1400" dirty="0" err="1"/>
              <a:t>coating</a:t>
            </a:r>
            <a:r>
              <a:rPr lang="it-IT" sz="1400" dirty="0"/>
              <a:t> </a:t>
            </a:r>
            <a:r>
              <a:rPr lang="it-IT" sz="1400" dirty="0" err="1"/>
              <a:t>that</a:t>
            </a:r>
            <a:r>
              <a:rPr lang="it-IT" sz="1400" dirty="0"/>
              <a:t> </a:t>
            </a:r>
            <a:r>
              <a:rPr lang="it-IT" sz="1400" dirty="0" err="1"/>
              <a:t>causes</a:t>
            </a:r>
            <a:r>
              <a:rPr lang="it-IT" sz="1400" dirty="0"/>
              <a:t> </a:t>
            </a:r>
            <a:r>
              <a:rPr lang="it-IT" sz="1400" dirty="0" err="1"/>
              <a:t>electrons</a:t>
            </a:r>
            <a:r>
              <a:rPr lang="it-IT" sz="1400" dirty="0"/>
              <a:t> to be </a:t>
            </a:r>
            <a:r>
              <a:rPr lang="it-IT" sz="1400" dirty="0" err="1"/>
              <a:t>released</a:t>
            </a:r>
            <a:r>
              <a:rPr lang="it-IT" sz="1400" dirty="0"/>
              <a:t> </a:t>
            </a:r>
            <a:r>
              <a:rPr lang="it-IT" sz="1400" dirty="0" err="1"/>
              <a:t>when</a:t>
            </a:r>
            <a:r>
              <a:rPr lang="it-IT" sz="1400" dirty="0"/>
              <a:t> the </a:t>
            </a:r>
            <a:r>
              <a:rPr lang="it-IT" sz="1400" dirty="0" err="1"/>
              <a:t>tubes</a:t>
            </a:r>
            <a:r>
              <a:rPr lang="it-IT" sz="1400" dirty="0"/>
              <a:t> are </a:t>
            </a:r>
            <a:r>
              <a:rPr lang="it-IT" sz="1400" dirty="0" err="1"/>
              <a:t>struck</a:t>
            </a:r>
            <a:r>
              <a:rPr lang="it-IT" sz="1400" dirty="0"/>
              <a:t> by X-</a:t>
            </a:r>
            <a:r>
              <a:rPr lang="it-IT" sz="1400" dirty="0" err="1"/>
              <a:t>rays</a:t>
            </a:r>
            <a:r>
              <a:rPr lang="it-IT" sz="1400" dirty="0"/>
              <a:t>. </a:t>
            </a:r>
          </a:p>
        </p:txBody>
      </p:sp>
      <p:sp>
        <p:nvSpPr>
          <p:cNvPr id="5" name="Rettangolo 4"/>
          <p:cNvSpPr/>
          <p:nvPr/>
        </p:nvSpPr>
        <p:spPr>
          <a:xfrm>
            <a:off x="6502400" y="3997236"/>
            <a:ext cx="2514600" cy="1169551"/>
          </a:xfrm>
          <a:prstGeom prst="rect">
            <a:avLst/>
          </a:prstGeom>
        </p:spPr>
        <p:txBody>
          <a:bodyPr wrap="square">
            <a:spAutoFit/>
          </a:bodyPr>
          <a:lstStyle/>
          <a:p>
            <a:r>
              <a:rPr lang="it-IT" sz="1400" dirty="0"/>
              <a:t>The </a:t>
            </a:r>
            <a:r>
              <a:rPr lang="it-IT" sz="1400" dirty="0" err="1"/>
              <a:t>axes</a:t>
            </a:r>
            <a:r>
              <a:rPr lang="it-IT" sz="1400" dirty="0"/>
              <a:t> of the </a:t>
            </a:r>
            <a:r>
              <a:rPr lang="it-IT" sz="1400" dirty="0" err="1"/>
              <a:t>millions</a:t>
            </a:r>
            <a:r>
              <a:rPr lang="it-IT" sz="1400" dirty="0"/>
              <a:t> of </a:t>
            </a:r>
            <a:r>
              <a:rPr lang="it-IT" sz="1400" dirty="0" err="1"/>
              <a:t>tubes</a:t>
            </a:r>
            <a:r>
              <a:rPr lang="it-IT" sz="1400" dirty="0"/>
              <a:t> </a:t>
            </a:r>
            <a:r>
              <a:rPr lang="it-IT" sz="1400" dirty="0" err="1"/>
              <a:t>that</a:t>
            </a:r>
            <a:r>
              <a:rPr lang="it-IT" sz="1400" dirty="0"/>
              <a:t> </a:t>
            </a:r>
            <a:r>
              <a:rPr lang="it-IT" sz="1400" dirty="0" err="1"/>
              <a:t>comprise</a:t>
            </a:r>
            <a:r>
              <a:rPr lang="it-IT" sz="1400" dirty="0"/>
              <a:t> the input and output </a:t>
            </a:r>
            <a:r>
              <a:rPr lang="it-IT" sz="1400" dirty="0" err="1"/>
              <a:t>MCPs</a:t>
            </a:r>
            <a:r>
              <a:rPr lang="it-IT" sz="1400" dirty="0"/>
              <a:t> are </a:t>
            </a:r>
            <a:r>
              <a:rPr lang="it-IT" sz="1400" dirty="0" err="1"/>
              <a:t>not</a:t>
            </a:r>
            <a:r>
              <a:rPr lang="it-IT" sz="1400" dirty="0"/>
              <a:t> </a:t>
            </a:r>
            <a:r>
              <a:rPr lang="it-IT" sz="1400" dirty="0" err="1"/>
              <a:t>parallel</a:t>
            </a:r>
            <a:r>
              <a:rPr lang="it-IT" sz="1400" dirty="0"/>
              <a:t> to the </a:t>
            </a:r>
            <a:r>
              <a:rPr lang="it-IT" sz="1400" dirty="0" err="1"/>
              <a:t>optical</a:t>
            </a:r>
            <a:r>
              <a:rPr lang="it-IT" sz="1400" dirty="0"/>
              <a:t> </a:t>
            </a:r>
            <a:r>
              <a:rPr lang="it-IT" sz="1400" dirty="0" err="1"/>
              <a:t>axis</a:t>
            </a:r>
            <a:r>
              <a:rPr lang="it-IT" sz="1400" dirty="0"/>
              <a:t> </a:t>
            </a:r>
            <a:r>
              <a:rPr lang="it-IT" sz="1400" dirty="0" err="1"/>
              <a:t>but</a:t>
            </a:r>
            <a:r>
              <a:rPr lang="it-IT" sz="1400" dirty="0"/>
              <a:t> are </a:t>
            </a:r>
            <a:r>
              <a:rPr lang="it-IT" sz="1400" dirty="0" err="1"/>
              <a:t>canted</a:t>
            </a:r>
            <a:r>
              <a:rPr lang="it-IT" sz="1400" dirty="0"/>
              <a:t> ("</a:t>
            </a:r>
            <a:r>
              <a:rPr lang="it-IT" sz="1400" dirty="0" err="1"/>
              <a:t>biased</a:t>
            </a:r>
            <a:r>
              <a:rPr lang="it-IT" sz="1400" dirty="0"/>
              <a:t>") </a:t>
            </a:r>
            <a:r>
              <a:rPr lang="it-IT" sz="1400" b="1" dirty="0" err="1">
                <a:solidFill>
                  <a:srgbClr val="0000FF"/>
                </a:solidFill>
              </a:rPr>
              <a:t>at</a:t>
            </a:r>
            <a:r>
              <a:rPr lang="it-IT" sz="1400" b="1" dirty="0">
                <a:solidFill>
                  <a:srgbClr val="0000FF"/>
                </a:solidFill>
              </a:rPr>
              <a:t> an angle of 6° </a:t>
            </a:r>
          </a:p>
        </p:txBody>
      </p:sp>
      <p:sp>
        <p:nvSpPr>
          <p:cNvPr id="6" name="CasellaDiTesto 5"/>
          <p:cNvSpPr txBox="1"/>
          <p:nvPr/>
        </p:nvSpPr>
        <p:spPr>
          <a:xfrm>
            <a:off x="4995312" y="3682984"/>
            <a:ext cx="395323" cy="369332"/>
          </a:xfrm>
          <a:prstGeom prst="rect">
            <a:avLst/>
          </a:prstGeom>
          <a:noFill/>
        </p:spPr>
        <p:txBody>
          <a:bodyPr wrap="none" rtlCol="0">
            <a:spAutoFit/>
          </a:bodyPr>
          <a:lstStyle/>
          <a:p>
            <a:r>
              <a:rPr lang="it-IT"/>
              <a:t>(-)</a:t>
            </a:r>
          </a:p>
        </p:txBody>
      </p:sp>
    </p:spTree>
    <p:extLst>
      <p:ext uri="{BB962C8B-B14F-4D97-AF65-F5344CB8AC3E}">
        <p14:creationId xmlns:p14="http://schemas.microsoft.com/office/powerpoint/2010/main" val="4040150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39536" y="215900"/>
            <a:ext cx="3635727" cy="3736975"/>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4293718" y="444500"/>
            <a:ext cx="4850282" cy="3635375"/>
          </a:xfrm>
          <a:prstGeom prst="rect">
            <a:avLst/>
          </a:prstGeom>
          <a:ln>
            <a:solidFill>
              <a:srgbClr val="000000"/>
            </a:solidFill>
          </a:ln>
        </p:spPr>
      </p:pic>
      <p:pic>
        <p:nvPicPr>
          <p:cNvPr id="4" name="Immagine 3"/>
          <p:cNvPicPr>
            <a:picLocks noChangeAspect="1"/>
          </p:cNvPicPr>
          <p:nvPr/>
        </p:nvPicPr>
        <p:blipFill>
          <a:blip r:embed="rId4"/>
          <a:stretch>
            <a:fillRect/>
          </a:stretch>
        </p:blipFill>
        <p:spPr>
          <a:xfrm>
            <a:off x="239536" y="3978275"/>
            <a:ext cx="3556000" cy="2649762"/>
          </a:xfrm>
          <a:prstGeom prst="rect">
            <a:avLst/>
          </a:prstGeom>
          <a:ln>
            <a:solidFill>
              <a:schemeClr val="tx1"/>
            </a:solidFill>
          </a:ln>
        </p:spPr>
      </p:pic>
      <p:pic>
        <p:nvPicPr>
          <p:cNvPr id="5" name="Immagine 4"/>
          <p:cNvPicPr>
            <a:picLocks noChangeAspect="1"/>
          </p:cNvPicPr>
          <p:nvPr/>
        </p:nvPicPr>
        <p:blipFill>
          <a:blip r:embed="rId5"/>
          <a:stretch>
            <a:fillRect/>
          </a:stretch>
        </p:blipFill>
        <p:spPr>
          <a:xfrm>
            <a:off x="4508500" y="4254500"/>
            <a:ext cx="4406899" cy="2407473"/>
          </a:xfrm>
          <a:prstGeom prst="rect">
            <a:avLst/>
          </a:prstGeom>
          <a:ln>
            <a:solidFill>
              <a:srgbClr val="000000"/>
            </a:solidFill>
          </a:ln>
        </p:spPr>
      </p:pic>
    </p:spTree>
    <p:extLst>
      <p:ext uri="{BB962C8B-B14F-4D97-AF65-F5344CB8AC3E}">
        <p14:creationId xmlns:p14="http://schemas.microsoft.com/office/powerpoint/2010/main" val="2713185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1600" y="71041"/>
            <a:ext cx="8940800" cy="1169551"/>
          </a:xfrm>
          <a:prstGeom prst="rect">
            <a:avLst/>
          </a:prstGeom>
        </p:spPr>
        <p:txBody>
          <a:bodyPr wrap="square">
            <a:spAutoFit/>
          </a:bodyPr>
          <a:lstStyle/>
          <a:p>
            <a:r>
              <a:rPr lang="it-IT" sz="1400" dirty="0"/>
              <a:t>The </a:t>
            </a:r>
            <a:r>
              <a:rPr lang="it-IT" sz="1400" dirty="0" err="1"/>
              <a:t>electronic</a:t>
            </a:r>
            <a:r>
              <a:rPr lang="it-IT" sz="1400" dirty="0"/>
              <a:t> </a:t>
            </a:r>
            <a:r>
              <a:rPr lang="it-IT" sz="1400" dirty="0" err="1"/>
              <a:t>readout</a:t>
            </a:r>
            <a:r>
              <a:rPr lang="it-IT" sz="1400" dirty="0"/>
              <a:t> </a:t>
            </a:r>
            <a:r>
              <a:rPr lang="it-IT" sz="1400" dirty="0" err="1"/>
              <a:t>system</a:t>
            </a:r>
            <a:r>
              <a:rPr lang="it-IT" sz="1400" dirty="0"/>
              <a:t> </a:t>
            </a:r>
            <a:r>
              <a:rPr lang="it-IT" sz="1400" dirty="0" err="1"/>
              <a:t>is</a:t>
            </a:r>
            <a:r>
              <a:rPr lang="it-IT" sz="1400" dirty="0"/>
              <a:t> a </a:t>
            </a:r>
            <a:r>
              <a:rPr lang="it-IT" sz="1400" b="1" u="sng" dirty="0" err="1"/>
              <a:t>crossed</a:t>
            </a:r>
            <a:r>
              <a:rPr lang="it-IT" sz="1400" b="1" u="sng" dirty="0"/>
              <a:t> </a:t>
            </a:r>
            <a:r>
              <a:rPr lang="it-IT" sz="1400" b="1" u="sng" dirty="0" err="1"/>
              <a:t>grid</a:t>
            </a:r>
            <a:r>
              <a:rPr lang="it-IT" sz="1400" b="1" u="sng" dirty="0"/>
              <a:t> </a:t>
            </a:r>
            <a:r>
              <a:rPr lang="it-IT" sz="1400" b="1" u="sng" dirty="0" err="1"/>
              <a:t>charge</a:t>
            </a:r>
            <a:r>
              <a:rPr lang="it-IT" sz="1400" b="1" u="sng" dirty="0"/>
              <a:t> detector (CGCD)</a:t>
            </a:r>
            <a:r>
              <a:rPr lang="it-IT" sz="1400" dirty="0"/>
              <a:t>. </a:t>
            </a:r>
            <a:r>
              <a:rPr lang="it-IT" sz="1400" i="1" u="sng" dirty="0">
                <a:solidFill>
                  <a:srgbClr val="0000FF"/>
                </a:solidFill>
              </a:rPr>
              <a:t>The CGCD </a:t>
            </a:r>
            <a:r>
              <a:rPr lang="it-IT" sz="1400" i="1" u="sng" dirty="0" err="1">
                <a:solidFill>
                  <a:srgbClr val="0000FF"/>
                </a:solidFill>
              </a:rPr>
              <a:t>consists</a:t>
            </a:r>
            <a:r>
              <a:rPr lang="it-IT" sz="1400" i="1" u="sng" dirty="0">
                <a:solidFill>
                  <a:srgbClr val="0000FF"/>
                </a:solidFill>
              </a:rPr>
              <a:t> of </a:t>
            </a:r>
            <a:r>
              <a:rPr lang="it-IT" sz="1400" i="1" u="sng" dirty="0" err="1">
                <a:solidFill>
                  <a:srgbClr val="0000FF"/>
                </a:solidFill>
              </a:rPr>
              <a:t>two</a:t>
            </a:r>
            <a:r>
              <a:rPr lang="it-IT" sz="1400" i="1" u="sng" dirty="0">
                <a:solidFill>
                  <a:srgbClr val="0000FF"/>
                </a:solidFill>
              </a:rPr>
              <a:t> </a:t>
            </a:r>
            <a:r>
              <a:rPr lang="it-IT" sz="1400" i="1" u="sng" dirty="0" err="1">
                <a:solidFill>
                  <a:srgbClr val="0000FF"/>
                </a:solidFill>
              </a:rPr>
              <a:t>planes</a:t>
            </a:r>
            <a:r>
              <a:rPr lang="it-IT" sz="1400" i="1" u="sng" dirty="0">
                <a:solidFill>
                  <a:srgbClr val="0000FF"/>
                </a:solidFill>
              </a:rPr>
              <a:t> of </a:t>
            </a:r>
            <a:r>
              <a:rPr lang="it-IT" sz="1400" i="1" u="sng" dirty="0" err="1">
                <a:solidFill>
                  <a:srgbClr val="0000FF"/>
                </a:solidFill>
              </a:rPr>
              <a:t>wires</a:t>
            </a:r>
            <a:r>
              <a:rPr lang="it-IT" sz="1400" i="1" u="sng" dirty="0">
                <a:solidFill>
                  <a:srgbClr val="0000FF"/>
                </a:solidFill>
              </a:rPr>
              <a:t> (</a:t>
            </a:r>
            <a:r>
              <a:rPr lang="it-IT" sz="1400" i="1" u="sng" dirty="0" err="1">
                <a:solidFill>
                  <a:srgbClr val="0000FF"/>
                </a:solidFill>
              </a:rPr>
              <a:t>one</a:t>
            </a:r>
            <a:r>
              <a:rPr lang="it-IT" sz="1400" i="1" u="sng" dirty="0">
                <a:solidFill>
                  <a:srgbClr val="0000FF"/>
                </a:solidFill>
              </a:rPr>
              <a:t> set of </a:t>
            </a:r>
            <a:r>
              <a:rPr lang="it-IT" sz="1400" i="1" u="sng" dirty="0" err="1">
                <a:solidFill>
                  <a:srgbClr val="0000FF"/>
                </a:solidFill>
              </a:rPr>
              <a:t>wires</a:t>
            </a:r>
            <a:r>
              <a:rPr lang="it-IT" sz="1400" i="1" u="sng" dirty="0">
                <a:solidFill>
                  <a:srgbClr val="0000FF"/>
                </a:solidFill>
              </a:rPr>
              <a:t> </a:t>
            </a:r>
            <a:r>
              <a:rPr lang="it-IT" sz="1400" i="1" u="sng" dirty="0" err="1">
                <a:solidFill>
                  <a:srgbClr val="0000FF"/>
                </a:solidFill>
              </a:rPr>
              <a:t>orthogonal</a:t>
            </a:r>
            <a:r>
              <a:rPr lang="it-IT" sz="1400" i="1" u="sng" dirty="0">
                <a:solidFill>
                  <a:srgbClr val="0000FF"/>
                </a:solidFill>
              </a:rPr>
              <a:t> to the </a:t>
            </a:r>
            <a:r>
              <a:rPr lang="it-IT" sz="1400" i="1" u="sng" dirty="0" err="1">
                <a:solidFill>
                  <a:srgbClr val="0000FF"/>
                </a:solidFill>
              </a:rPr>
              <a:t>other</a:t>
            </a:r>
            <a:r>
              <a:rPr lang="it-IT" sz="1400" i="1" u="sng" dirty="0">
                <a:solidFill>
                  <a:srgbClr val="0000FF"/>
                </a:solidFill>
              </a:rPr>
              <a:t>) </a:t>
            </a:r>
            <a:r>
              <a:rPr lang="it-IT" sz="1400" i="1" u="sng" dirty="0" err="1">
                <a:solidFill>
                  <a:srgbClr val="0000FF"/>
                </a:solidFill>
              </a:rPr>
              <a:t>mounted</a:t>
            </a:r>
            <a:r>
              <a:rPr lang="it-IT" sz="1400" i="1" u="sng" dirty="0">
                <a:solidFill>
                  <a:srgbClr val="0000FF"/>
                </a:solidFill>
              </a:rPr>
              <a:t> on a laser </a:t>
            </a:r>
            <a:r>
              <a:rPr lang="it-IT" sz="1400" i="1" u="sng" dirty="0" err="1">
                <a:solidFill>
                  <a:srgbClr val="0000FF"/>
                </a:solidFill>
              </a:rPr>
              <a:t>ruled</a:t>
            </a:r>
            <a:r>
              <a:rPr lang="it-IT" sz="1400" i="1" u="sng" dirty="0">
                <a:solidFill>
                  <a:srgbClr val="0000FF"/>
                </a:solidFill>
              </a:rPr>
              <a:t> </a:t>
            </a:r>
            <a:r>
              <a:rPr lang="it-IT" sz="1400" i="1" u="sng" dirty="0" err="1">
                <a:solidFill>
                  <a:srgbClr val="0000FF"/>
                </a:solidFill>
              </a:rPr>
              <a:t>ceramic</a:t>
            </a:r>
            <a:r>
              <a:rPr lang="it-IT" sz="1400" i="1" u="sng" dirty="0">
                <a:solidFill>
                  <a:srgbClr val="0000FF"/>
                </a:solidFill>
              </a:rPr>
              <a:t> </a:t>
            </a:r>
            <a:r>
              <a:rPr lang="it-IT" sz="1400" i="1" u="sng" dirty="0" err="1">
                <a:solidFill>
                  <a:srgbClr val="0000FF"/>
                </a:solidFill>
              </a:rPr>
              <a:t>substrate</a:t>
            </a:r>
            <a:r>
              <a:rPr lang="it-IT" sz="1400" i="1" u="sng" dirty="0">
                <a:solidFill>
                  <a:srgbClr val="0000FF"/>
                </a:solidFill>
              </a:rPr>
              <a:t>. The </a:t>
            </a:r>
            <a:r>
              <a:rPr lang="it-IT" sz="1400" i="1" u="sng" dirty="0" err="1">
                <a:solidFill>
                  <a:srgbClr val="0000FF"/>
                </a:solidFill>
              </a:rPr>
              <a:t>wires</a:t>
            </a:r>
            <a:r>
              <a:rPr lang="it-IT" sz="1400" i="1" u="sng" dirty="0">
                <a:solidFill>
                  <a:srgbClr val="0000FF"/>
                </a:solidFill>
              </a:rPr>
              <a:t> (100 </a:t>
            </a:r>
            <a:r>
              <a:rPr lang="it-IT" sz="1400" i="1" u="sng" dirty="0" err="1">
                <a:solidFill>
                  <a:srgbClr val="0000FF"/>
                </a:solidFill>
              </a:rPr>
              <a:t>microns</a:t>
            </a:r>
            <a:r>
              <a:rPr lang="it-IT" sz="1400" i="1" u="sng" dirty="0">
                <a:solidFill>
                  <a:srgbClr val="0000FF"/>
                </a:solidFill>
              </a:rPr>
              <a:t> in </a:t>
            </a:r>
            <a:r>
              <a:rPr lang="it-IT" sz="1400" i="1" u="sng" dirty="0" err="1">
                <a:solidFill>
                  <a:srgbClr val="0000FF"/>
                </a:solidFill>
              </a:rPr>
              <a:t>diameter</a:t>
            </a:r>
            <a:r>
              <a:rPr lang="it-IT" sz="1400" i="1" u="sng" dirty="0">
                <a:solidFill>
                  <a:srgbClr val="0000FF"/>
                </a:solidFill>
              </a:rPr>
              <a:t> </a:t>
            </a:r>
            <a:r>
              <a:rPr lang="it-IT" sz="1400" dirty="0"/>
              <a:t>with 200 micron center to center </a:t>
            </a:r>
            <a:r>
              <a:rPr lang="it-IT" sz="1400" dirty="0" err="1"/>
              <a:t>spacing</a:t>
            </a:r>
            <a:r>
              <a:rPr lang="it-IT" sz="1400" dirty="0"/>
              <a:t>) are </a:t>
            </a:r>
            <a:r>
              <a:rPr lang="it-IT" sz="1400" dirty="0" err="1"/>
              <a:t>resistively</a:t>
            </a:r>
            <a:r>
              <a:rPr lang="it-IT" sz="1400" dirty="0"/>
              <a:t> </a:t>
            </a:r>
            <a:r>
              <a:rPr lang="it-IT" sz="1400" dirty="0" err="1"/>
              <a:t>coupled</a:t>
            </a:r>
            <a:r>
              <a:rPr lang="it-IT" sz="1400" dirty="0"/>
              <a:t> (40 </a:t>
            </a:r>
            <a:r>
              <a:rPr lang="it-IT" sz="1400" dirty="0" err="1"/>
              <a:t>kOhm</a:t>
            </a:r>
            <a:r>
              <a:rPr lang="it-IT" sz="1400" dirty="0"/>
              <a:t>); </a:t>
            </a:r>
            <a:r>
              <a:rPr lang="it-IT" sz="1400" dirty="0" err="1"/>
              <a:t>every</a:t>
            </a:r>
            <a:r>
              <a:rPr lang="it-IT" sz="1400" dirty="0"/>
              <a:t> </a:t>
            </a:r>
            <a:r>
              <a:rPr lang="it-IT" sz="1400" dirty="0" err="1"/>
              <a:t>eighth</a:t>
            </a:r>
            <a:r>
              <a:rPr lang="it-IT" sz="1400" dirty="0"/>
              <a:t> </a:t>
            </a:r>
            <a:r>
              <a:rPr lang="it-IT" sz="1400" dirty="0" err="1"/>
              <a:t>wire</a:t>
            </a:r>
            <a:r>
              <a:rPr lang="it-IT" sz="1400" dirty="0"/>
              <a:t> </a:t>
            </a:r>
            <a:r>
              <a:rPr lang="it-IT" sz="1400" dirty="0" err="1"/>
              <a:t>is</a:t>
            </a:r>
            <a:r>
              <a:rPr lang="it-IT" sz="1400" dirty="0"/>
              <a:t> </a:t>
            </a:r>
            <a:r>
              <a:rPr lang="it-IT" sz="1400" dirty="0" err="1"/>
              <a:t>connected</a:t>
            </a:r>
            <a:r>
              <a:rPr lang="it-IT" sz="1400" dirty="0"/>
              <a:t> to a </a:t>
            </a:r>
            <a:r>
              <a:rPr lang="it-IT" sz="1400" dirty="0" err="1"/>
              <a:t>charge</a:t>
            </a:r>
            <a:r>
              <a:rPr lang="it-IT" sz="1400" dirty="0"/>
              <a:t> sensitive </a:t>
            </a:r>
            <a:r>
              <a:rPr lang="it-IT" sz="1400" dirty="0" err="1"/>
              <a:t>preamplifier</a:t>
            </a:r>
            <a:r>
              <a:rPr lang="it-IT" sz="1400" dirty="0"/>
              <a:t>. The </a:t>
            </a:r>
            <a:r>
              <a:rPr lang="it-IT" sz="1400" dirty="0" err="1"/>
              <a:t>cloud</a:t>
            </a:r>
            <a:r>
              <a:rPr lang="it-IT" sz="1400" dirty="0"/>
              <a:t> of </a:t>
            </a:r>
            <a:r>
              <a:rPr lang="it-IT" sz="1400" dirty="0" err="1"/>
              <a:t>electrons</a:t>
            </a:r>
            <a:r>
              <a:rPr lang="it-IT" sz="1400" dirty="0"/>
              <a:t> </a:t>
            </a:r>
            <a:r>
              <a:rPr lang="it-IT" sz="1400" dirty="0" err="1"/>
              <a:t>emerging</a:t>
            </a:r>
            <a:r>
              <a:rPr lang="it-IT" sz="1400" dirty="0"/>
              <a:t> from the </a:t>
            </a:r>
            <a:r>
              <a:rPr lang="it-IT" sz="1400" dirty="0" err="1"/>
              <a:t>rear</a:t>
            </a:r>
            <a:r>
              <a:rPr lang="it-IT" sz="1400" dirty="0"/>
              <a:t> MCP </a:t>
            </a:r>
            <a:r>
              <a:rPr lang="it-IT" sz="1400" dirty="0" err="1"/>
              <a:t>is</a:t>
            </a:r>
            <a:r>
              <a:rPr lang="it-IT" sz="1400" dirty="0"/>
              <a:t> </a:t>
            </a:r>
            <a:r>
              <a:rPr lang="it-IT" sz="1400" dirty="0" err="1"/>
              <a:t>collected</a:t>
            </a:r>
            <a:r>
              <a:rPr lang="it-IT" sz="1400" dirty="0"/>
              <a:t> by </a:t>
            </a:r>
            <a:r>
              <a:rPr lang="it-IT" sz="1400" dirty="0" err="1"/>
              <a:t>several</a:t>
            </a:r>
            <a:r>
              <a:rPr lang="it-IT" sz="1400" dirty="0"/>
              <a:t> </a:t>
            </a:r>
            <a:r>
              <a:rPr lang="it-IT" sz="1400" dirty="0" err="1"/>
              <a:t>wires</a:t>
            </a:r>
            <a:r>
              <a:rPr lang="it-IT" sz="1400" dirty="0"/>
              <a:t>. 65 </a:t>
            </a:r>
            <a:r>
              <a:rPr lang="it-IT" sz="1400" dirty="0" err="1"/>
              <a:t>preamplifiers</a:t>
            </a:r>
            <a:r>
              <a:rPr lang="it-IT" sz="1400" dirty="0"/>
              <a:t> per </a:t>
            </a:r>
            <a:r>
              <a:rPr lang="it-IT" sz="1400" dirty="0" err="1"/>
              <a:t>wire</a:t>
            </a:r>
            <a:r>
              <a:rPr lang="it-IT" sz="1400" dirty="0"/>
              <a:t> </a:t>
            </a:r>
            <a:r>
              <a:rPr lang="it-IT" sz="1400" dirty="0" err="1"/>
              <a:t>plane</a:t>
            </a:r>
            <a:r>
              <a:rPr lang="it-IT" sz="1400" dirty="0"/>
              <a:t> (</a:t>
            </a:r>
            <a:r>
              <a:rPr lang="it-IT" sz="1400" dirty="0" err="1"/>
              <a:t>axis</a:t>
            </a:r>
            <a:r>
              <a:rPr lang="it-IT" sz="1400" dirty="0"/>
              <a:t>) divide the image </a:t>
            </a:r>
            <a:r>
              <a:rPr lang="it-IT" sz="1400" dirty="0" err="1"/>
              <a:t>plane</a:t>
            </a:r>
            <a:r>
              <a:rPr lang="it-IT" sz="1400" dirty="0"/>
              <a:t> into 64 x 64 </a:t>
            </a:r>
            <a:r>
              <a:rPr lang="it-IT" sz="1400" dirty="0" err="1"/>
              <a:t>coarse</a:t>
            </a:r>
            <a:r>
              <a:rPr lang="it-IT" sz="1400" dirty="0"/>
              <a:t> positions. </a:t>
            </a:r>
          </a:p>
        </p:txBody>
      </p:sp>
      <p:pic>
        <p:nvPicPr>
          <p:cNvPr id="3" name="Immagine 2"/>
          <p:cNvPicPr>
            <a:picLocks noChangeAspect="1"/>
          </p:cNvPicPr>
          <p:nvPr/>
        </p:nvPicPr>
        <p:blipFill>
          <a:blip r:embed="rId2"/>
          <a:stretch>
            <a:fillRect/>
          </a:stretch>
        </p:blipFill>
        <p:spPr>
          <a:xfrm>
            <a:off x="63500" y="1270000"/>
            <a:ext cx="4975053" cy="2806700"/>
          </a:xfrm>
          <a:prstGeom prst="rect">
            <a:avLst/>
          </a:prstGeom>
          <a:ln>
            <a:solidFill>
              <a:srgbClr val="000000"/>
            </a:solidFill>
          </a:ln>
        </p:spPr>
      </p:pic>
      <p:sp>
        <p:nvSpPr>
          <p:cNvPr id="4" name="Rettangolo 3"/>
          <p:cNvSpPr/>
          <p:nvPr/>
        </p:nvSpPr>
        <p:spPr>
          <a:xfrm>
            <a:off x="5461000" y="2106711"/>
            <a:ext cx="3454400" cy="1169551"/>
          </a:xfrm>
          <a:prstGeom prst="rect">
            <a:avLst/>
          </a:prstGeom>
        </p:spPr>
        <p:txBody>
          <a:bodyPr wrap="square">
            <a:spAutoFit/>
          </a:bodyPr>
          <a:lstStyle/>
          <a:p>
            <a:r>
              <a:rPr lang="it-IT" sz="1400" dirty="0"/>
              <a:t>The fine position (</a:t>
            </a:r>
            <a:r>
              <a:rPr lang="it-IT" sz="1400" dirty="0" err="1"/>
              <a:t>digitized</a:t>
            </a:r>
            <a:r>
              <a:rPr lang="it-IT" sz="1400" dirty="0"/>
              <a:t> to 6.429 </a:t>
            </a:r>
            <a:r>
              <a:rPr lang="it-IT" sz="1400" dirty="0" err="1"/>
              <a:t>microns</a:t>
            </a:r>
            <a:r>
              <a:rPr lang="it-IT" sz="1400" dirty="0"/>
              <a:t>) </a:t>
            </a:r>
            <a:r>
              <a:rPr lang="it-IT" sz="1400" dirty="0" err="1"/>
              <a:t>is</a:t>
            </a:r>
            <a:r>
              <a:rPr lang="it-IT" sz="1400" dirty="0"/>
              <a:t> </a:t>
            </a:r>
            <a:r>
              <a:rPr lang="it-IT" sz="1400" dirty="0" err="1"/>
              <a:t>determined</a:t>
            </a:r>
            <a:r>
              <a:rPr lang="it-IT" sz="1400" dirty="0"/>
              <a:t> from a "</a:t>
            </a:r>
            <a:r>
              <a:rPr lang="it-IT" sz="1400" dirty="0" err="1"/>
              <a:t>three</a:t>
            </a:r>
            <a:r>
              <a:rPr lang="it-IT" sz="1400" dirty="0"/>
              <a:t> </a:t>
            </a:r>
            <a:r>
              <a:rPr lang="it-IT" sz="1400" dirty="0" err="1"/>
              <a:t>tap</a:t>
            </a:r>
            <a:r>
              <a:rPr lang="it-IT" sz="1400" dirty="0"/>
              <a:t>" </a:t>
            </a:r>
            <a:r>
              <a:rPr lang="it-IT" sz="1400" dirty="0" err="1"/>
              <a:t>centroid</a:t>
            </a:r>
            <a:r>
              <a:rPr lang="it-IT" sz="1400" dirty="0"/>
              <a:t> </a:t>
            </a:r>
            <a:r>
              <a:rPr lang="it-IT" sz="1400" dirty="0" err="1"/>
              <a:t>calculation</a:t>
            </a:r>
            <a:r>
              <a:rPr lang="it-IT" sz="1400" dirty="0"/>
              <a:t>. The </a:t>
            </a:r>
            <a:r>
              <a:rPr lang="it-IT" sz="1400" dirty="0" err="1"/>
              <a:t>combined</a:t>
            </a:r>
            <a:r>
              <a:rPr lang="it-IT" sz="1400" dirty="0"/>
              <a:t> MCP/CGCD </a:t>
            </a:r>
            <a:r>
              <a:rPr lang="it-IT" sz="1400" dirty="0" err="1"/>
              <a:t>is</a:t>
            </a:r>
            <a:r>
              <a:rPr lang="it-IT" sz="1400" dirty="0"/>
              <a:t> </a:t>
            </a:r>
            <a:r>
              <a:rPr lang="it-IT" sz="1400" dirty="0" err="1"/>
              <a:t>capable</a:t>
            </a:r>
            <a:r>
              <a:rPr lang="it-IT" sz="1400" dirty="0"/>
              <a:t> of &lt; 25 micron (FWHM) resolution over the </a:t>
            </a:r>
            <a:r>
              <a:rPr lang="it-IT" sz="1400" dirty="0" err="1"/>
              <a:t>entire</a:t>
            </a:r>
            <a:r>
              <a:rPr lang="it-IT" sz="1400" dirty="0"/>
              <a:t> </a:t>
            </a:r>
            <a:r>
              <a:rPr lang="it-IT" sz="1400" dirty="0" err="1"/>
              <a:t>field</a:t>
            </a:r>
            <a:r>
              <a:rPr lang="it-IT" sz="1400" dirty="0"/>
              <a:t> of the detector.</a:t>
            </a:r>
          </a:p>
        </p:txBody>
      </p:sp>
      <p:pic>
        <p:nvPicPr>
          <p:cNvPr id="5" name="Immagine 4"/>
          <p:cNvPicPr>
            <a:picLocks noChangeAspect="1"/>
          </p:cNvPicPr>
          <p:nvPr/>
        </p:nvPicPr>
        <p:blipFill>
          <a:blip r:embed="rId3"/>
          <a:stretch>
            <a:fillRect/>
          </a:stretch>
        </p:blipFill>
        <p:spPr>
          <a:xfrm>
            <a:off x="5193455" y="3416300"/>
            <a:ext cx="3909491" cy="3352800"/>
          </a:xfrm>
          <a:prstGeom prst="rect">
            <a:avLst/>
          </a:prstGeom>
          <a:ln>
            <a:solidFill>
              <a:srgbClr val="000000"/>
            </a:solidFill>
          </a:ln>
        </p:spPr>
      </p:pic>
      <p:pic>
        <p:nvPicPr>
          <p:cNvPr id="6" name="Immagine 5"/>
          <p:cNvPicPr>
            <a:picLocks noChangeAspect="1"/>
          </p:cNvPicPr>
          <p:nvPr/>
        </p:nvPicPr>
        <p:blipFill>
          <a:blip r:embed="rId4"/>
          <a:stretch>
            <a:fillRect/>
          </a:stretch>
        </p:blipFill>
        <p:spPr>
          <a:xfrm>
            <a:off x="508000" y="4610100"/>
            <a:ext cx="4016658" cy="2082462"/>
          </a:xfrm>
          <a:prstGeom prst="rect">
            <a:avLst/>
          </a:prstGeom>
          <a:ln>
            <a:solidFill>
              <a:srgbClr val="000000"/>
            </a:solidFill>
          </a:ln>
        </p:spPr>
      </p:pic>
      <p:sp>
        <p:nvSpPr>
          <p:cNvPr id="7" name="CasellaDiTesto 6"/>
          <p:cNvSpPr txBox="1"/>
          <p:nvPr/>
        </p:nvSpPr>
        <p:spPr>
          <a:xfrm>
            <a:off x="1320800" y="4178300"/>
            <a:ext cx="1072830" cy="369332"/>
          </a:xfrm>
          <a:prstGeom prst="rect">
            <a:avLst/>
          </a:prstGeom>
          <a:noFill/>
        </p:spPr>
        <p:txBody>
          <a:bodyPr wrap="none" rtlCol="0">
            <a:spAutoFit/>
          </a:bodyPr>
          <a:lstStyle/>
          <a:p>
            <a:r>
              <a:rPr lang="it-IT" dirty="0" smtClean="0"/>
              <a:t>TEST HCR</a:t>
            </a:r>
            <a:endParaRPr lang="it-IT" dirty="0"/>
          </a:p>
        </p:txBody>
      </p:sp>
    </p:spTree>
    <p:extLst>
      <p:ext uri="{BB962C8B-B14F-4D97-AF65-F5344CB8AC3E}">
        <p14:creationId xmlns:p14="http://schemas.microsoft.com/office/powerpoint/2010/main" val="3928402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739900" y="0"/>
            <a:ext cx="5657060" cy="6858000"/>
          </a:xfrm>
          <a:prstGeom prst="rect">
            <a:avLst/>
          </a:prstGeom>
        </p:spPr>
      </p:pic>
    </p:spTree>
    <p:extLst>
      <p:ext uri="{BB962C8B-B14F-4D97-AF65-F5344CB8AC3E}">
        <p14:creationId xmlns:p14="http://schemas.microsoft.com/office/powerpoint/2010/main" val="1790229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98500" y="457200"/>
            <a:ext cx="7734300" cy="5930900"/>
          </a:xfrm>
          <a:prstGeom prst="rect">
            <a:avLst/>
          </a:prstGeom>
        </p:spPr>
      </p:pic>
    </p:spTree>
    <p:extLst>
      <p:ext uri="{BB962C8B-B14F-4D97-AF65-F5344CB8AC3E}">
        <p14:creationId xmlns:p14="http://schemas.microsoft.com/office/powerpoint/2010/main" val="883568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66725" y="47625"/>
            <a:ext cx="8305800" cy="5588000"/>
          </a:xfrm>
          <a:prstGeom prst="rect">
            <a:avLst/>
          </a:prstGeom>
        </p:spPr>
      </p:pic>
      <p:sp>
        <p:nvSpPr>
          <p:cNvPr id="3" name="CasellaDiTesto 2"/>
          <p:cNvSpPr txBox="1"/>
          <p:nvPr/>
        </p:nvSpPr>
        <p:spPr>
          <a:xfrm>
            <a:off x="260349" y="5978525"/>
            <a:ext cx="8677275" cy="646331"/>
          </a:xfrm>
          <a:prstGeom prst="rect">
            <a:avLst/>
          </a:prstGeom>
          <a:noFill/>
          <a:ln>
            <a:solidFill>
              <a:srgbClr val="4F81BD"/>
            </a:solidFill>
          </a:ln>
        </p:spPr>
        <p:txBody>
          <a:bodyPr wrap="square" rtlCol="0">
            <a:spAutoFit/>
          </a:bodyPr>
          <a:lstStyle/>
          <a:p>
            <a:pPr marL="285750" indent="-285750">
              <a:buFont typeface="Symbol" charset="0"/>
              <a:buChar char="s"/>
            </a:pPr>
            <a:r>
              <a:rPr lang="it-IT">
                <a:latin typeface="Symbol" charset="2"/>
                <a:cs typeface="Symbol" charset="2"/>
              </a:rPr>
              <a:t>(</a:t>
            </a:r>
            <a:r>
              <a:rPr lang="it-IT">
                <a:latin typeface="+mj-lt"/>
                <a:cs typeface="Symbol" charset="2"/>
              </a:rPr>
              <a:t>cm2) , </a:t>
            </a:r>
            <a:r>
              <a:rPr lang="it-IT">
                <a:latin typeface="Symbol" charset="2"/>
                <a:cs typeface="Symbol" charset="2"/>
              </a:rPr>
              <a:t>m= s (</a:t>
            </a:r>
            <a:r>
              <a:rPr lang="it-IT">
                <a:cs typeface="Symbol" charset="2"/>
              </a:rPr>
              <a:t>cm2) </a:t>
            </a:r>
            <a:r>
              <a:rPr lang="it-IT">
                <a:latin typeface="+mj-lt"/>
                <a:cs typeface="Symbol" charset="2"/>
              </a:rPr>
              <a:t>x</a:t>
            </a:r>
            <a:r>
              <a:rPr lang="it-IT">
                <a:latin typeface="Symbol" charset="2"/>
                <a:cs typeface="Symbol" charset="2"/>
              </a:rPr>
              <a:t> N (</a:t>
            </a:r>
            <a:r>
              <a:rPr lang="it-IT">
                <a:latin typeface="+mj-lt"/>
                <a:cs typeface="Symbol" charset="2"/>
              </a:rPr>
              <a:t>nuclei/cm3)       </a:t>
            </a:r>
            <a:r>
              <a:rPr lang="it-IT">
                <a:latin typeface="Symbol" charset="2"/>
                <a:cs typeface="Symbol" charset="2"/>
              </a:rPr>
              <a:t>m</a:t>
            </a:r>
            <a:r>
              <a:rPr lang="it-IT">
                <a:latin typeface="+mj-lt"/>
                <a:cs typeface="Symbol" charset="2"/>
              </a:rPr>
              <a:t> x t (probabilita’ di inetrazione in t) </a:t>
            </a:r>
          </a:p>
          <a:p>
            <a:r>
              <a:rPr lang="it-IT">
                <a:latin typeface="Symbol" charset="2"/>
                <a:cs typeface="Symbol" charset="2"/>
              </a:rPr>
              <a:t>N (</a:t>
            </a:r>
            <a:r>
              <a:rPr lang="it-IT">
                <a:cs typeface="Symbol" charset="2"/>
              </a:rPr>
              <a:t>nuclei/cm3) = NAv/grammo-atomo x gr/cm3</a:t>
            </a:r>
            <a:r>
              <a:rPr lang="it-IT">
                <a:latin typeface="+mj-lt"/>
                <a:cs typeface="Symbol" charset="2"/>
              </a:rPr>
              <a:t>      NAv=6.10^23 atomi/grammo-atomo </a:t>
            </a:r>
            <a:r>
              <a:rPr lang="it-IT">
                <a:latin typeface="Symbol" charset="2"/>
                <a:cs typeface="Symbol" charset="2"/>
              </a:rPr>
              <a:t>   </a:t>
            </a:r>
            <a:endParaRPr lang="it-IT">
              <a:latin typeface="+mj-lt"/>
              <a:cs typeface="Symbol" charset="2"/>
            </a:endParaRPr>
          </a:p>
        </p:txBody>
      </p:sp>
    </p:spTree>
    <p:extLst>
      <p:ext uri="{BB962C8B-B14F-4D97-AF65-F5344CB8AC3E}">
        <p14:creationId xmlns:p14="http://schemas.microsoft.com/office/powerpoint/2010/main" val="39149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117" y="1104900"/>
            <a:ext cx="9129667" cy="4572000"/>
          </a:xfrm>
          <a:prstGeom prst="rect">
            <a:avLst/>
          </a:prstGeom>
        </p:spPr>
      </p:pic>
    </p:spTree>
    <p:extLst>
      <p:ext uri="{BB962C8B-B14F-4D97-AF65-F5344CB8AC3E}">
        <p14:creationId xmlns:p14="http://schemas.microsoft.com/office/powerpoint/2010/main" val="3654000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9375" y="0"/>
            <a:ext cx="5626533" cy="6858000"/>
          </a:xfrm>
          <a:prstGeom prst="rect">
            <a:avLst/>
          </a:prstGeom>
        </p:spPr>
      </p:pic>
      <p:pic>
        <p:nvPicPr>
          <p:cNvPr id="3" name="Immagine 2"/>
          <p:cNvPicPr>
            <a:picLocks noChangeAspect="1"/>
          </p:cNvPicPr>
          <p:nvPr/>
        </p:nvPicPr>
        <p:blipFill>
          <a:blip r:embed="rId3"/>
          <a:stretch>
            <a:fillRect/>
          </a:stretch>
        </p:blipFill>
        <p:spPr>
          <a:xfrm>
            <a:off x="5760316" y="1358900"/>
            <a:ext cx="3233856" cy="1892300"/>
          </a:xfrm>
          <a:prstGeom prst="rect">
            <a:avLst/>
          </a:prstGeom>
          <a:ln>
            <a:solidFill>
              <a:srgbClr val="000000"/>
            </a:solidFill>
          </a:ln>
        </p:spPr>
      </p:pic>
    </p:spTree>
    <p:extLst>
      <p:ext uri="{BB962C8B-B14F-4D97-AF65-F5344CB8AC3E}">
        <p14:creationId xmlns:p14="http://schemas.microsoft.com/office/powerpoint/2010/main" val="3290841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20700" y="482600"/>
            <a:ext cx="8102600" cy="5892800"/>
          </a:xfrm>
          <a:prstGeom prst="rect">
            <a:avLst/>
          </a:prstGeom>
        </p:spPr>
      </p:pic>
    </p:spTree>
    <p:extLst>
      <p:ext uri="{BB962C8B-B14F-4D97-AF65-F5344CB8AC3E}">
        <p14:creationId xmlns:p14="http://schemas.microsoft.com/office/powerpoint/2010/main" val="1103894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72173" y="889000"/>
            <a:ext cx="8832127" cy="1701800"/>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178630" y="2806700"/>
            <a:ext cx="8762170" cy="3302000"/>
          </a:xfrm>
          <a:prstGeom prst="rect">
            <a:avLst/>
          </a:prstGeom>
          <a:ln>
            <a:solidFill>
              <a:srgbClr val="000000"/>
            </a:solidFill>
          </a:ln>
        </p:spPr>
      </p:pic>
    </p:spTree>
    <p:extLst>
      <p:ext uri="{BB962C8B-B14F-4D97-AF65-F5344CB8AC3E}">
        <p14:creationId xmlns:p14="http://schemas.microsoft.com/office/powerpoint/2010/main" val="1541936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469900"/>
            <a:ext cx="9144000" cy="5916706"/>
          </a:xfrm>
          <a:prstGeom prst="rect">
            <a:avLst/>
          </a:prstGeom>
        </p:spPr>
      </p:pic>
    </p:spTree>
    <p:extLst>
      <p:ext uri="{BB962C8B-B14F-4D97-AF65-F5344CB8AC3E}">
        <p14:creationId xmlns:p14="http://schemas.microsoft.com/office/powerpoint/2010/main" val="3106689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3892" y="228600"/>
            <a:ext cx="8943331" cy="6159500"/>
          </a:xfrm>
          <a:prstGeom prst="rect">
            <a:avLst/>
          </a:prstGeom>
          <a:ln>
            <a:solidFill>
              <a:srgbClr val="000000"/>
            </a:solidFill>
          </a:ln>
        </p:spPr>
      </p:pic>
    </p:spTree>
    <p:extLst>
      <p:ext uri="{BB962C8B-B14F-4D97-AF65-F5344CB8AC3E}">
        <p14:creationId xmlns:p14="http://schemas.microsoft.com/office/powerpoint/2010/main" val="3854663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38125" y="172607"/>
            <a:ext cx="8715375" cy="6548569"/>
          </a:xfrm>
          <a:prstGeom prst="rect">
            <a:avLst/>
          </a:prstGeom>
        </p:spPr>
      </p:pic>
    </p:spTree>
    <p:extLst>
      <p:ext uri="{BB962C8B-B14F-4D97-AF65-F5344CB8AC3E}">
        <p14:creationId xmlns:p14="http://schemas.microsoft.com/office/powerpoint/2010/main" val="337300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2860" y="0"/>
            <a:ext cx="9102436" cy="6858000"/>
          </a:xfrm>
          <a:prstGeom prst="rect">
            <a:avLst/>
          </a:prstGeom>
        </p:spPr>
      </p:pic>
    </p:spTree>
    <p:extLst>
      <p:ext uri="{BB962C8B-B14F-4D97-AF65-F5344CB8AC3E}">
        <p14:creationId xmlns:p14="http://schemas.microsoft.com/office/powerpoint/2010/main" val="1657496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20393" y="111125"/>
            <a:ext cx="8865930" cy="6746875"/>
          </a:xfrm>
          <a:prstGeom prst="rect">
            <a:avLst/>
          </a:prstGeom>
        </p:spPr>
      </p:pic>
    </p:spTree>
    <p:extLst>
      <p:ext uri="{BB962C8B-B14F-4D97-AF65-F5344CB8AC3E}">
        <p14:creationId xmlns:p14="http://schemas.microsoft.com/office/powerpoint/2010/main" val="3626008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65100" y="0"/>
            <a:ext cx="5631110" cy="6858000"/>
          </a:xfrm>
          <a:prstGeom prst="rect">
            <a:avLst/>
          </a:prstGeom>
        </p:spPr>
      </p:pic>
      <p:sp>
        <p:nvSpPr>
          <p:cNvPr id="3" name="CasellaDiTesto 2"/>
          <p:cNvSpPr txBox="1"/>
          <p:nvPr/>
        </p:nvSpPr>
        <p:spPr>
          <a:xfrm>
            <a:off x="6270625" y="1190625"/>
            <a:ext cx="1481633" cy="646331"/>
          </a:xfrm>
          <a:prstGeom prst="rect">
            <a:avLst/>
          </a:prstGeom>
          <a:noFill/>
        </p:spPr>
        <p:txBody>
          <a:bodyPr wrap="none" rtlCol="0">
            <a:spAutoFit/>
          </a:bodyPr>
          <a:lstStyle/>
          <a:p>
            <a:r>
              <a:rPr lang="it-IT"/>
              <a:t>trasferimento</a:t>
            </a:r>
          </a:p>
          <a:p>
            <a:r>
              <a:rPr lang="it-IT"/>
              <a:t>fra 2 pixel</a:t>
            </a:r>
          </a:p>
        </p:txBody>
      </p:sp>
    </p:spTree>
    <p:extLst>
      <p:ext uri="{BB962C8B-B14F-4D97-AF65-F5344CB8AC3E}">
        <p14:creationId xmlns:p14="http://schemas.microsoft.com/office/powerpoint/2010/main" val="1226188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42900" y="301255"/>
            <a:ext cx="8448424" cy="4893045"/>
          </a:xfrm>
          <a:prstGeom prst="rect">
            <a:avLst/>
          </a:prstGeom>
        </p:spPr>
      </p:pic>
    </p:spTree>
    <p:extLst>
      <p:ext uri="{BB962C8B-B14F-4D97-AF65-F5344CB8AC3E}">
        <p14:creationId xmlns:p14="http://schemas.microsoft.com/office/powerpoint/2010/main" val="1543048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127000" y="75277"/>
            <a:ext cx="5130800" cy="3216678"/>
          </a:xfrm>
          <a:prstGeom prst="rect">
            <a:avLst/>
          </a:prstGeom>
          <a:ln>
            <a:solidFill>
              <a:schemeClr val="tx1"/>
            </a:solidFill>
          </a:ln>
        </p:spPr>
      </p:pic>
      <p:pic>
        <p:nvPicPr>
          <p:cNvPr id="2" name="Immagine 1"/>
          <p:cNvPicPr>
            <a:picLocks noChangeAspect="1"/>
          </p:cNvPicPr>
          <p:nvPr/>
        </p:nvPicPr>
        <p:blipFill>
          <a:blip r:embed="rId3"/>
          <a:stretch>
            <a:fillRect/>
          </a:stretch>
        </p:blipFill>
        <p:spPr>
          <a:xfrm>
            <a:off x="4461076" y="3848100"/>
            <a:ext cx="4547849" cy="2778745"/>
          </a:xfrm>
          <a:prstGeom prst="rect">
            <a:avLst/>
          </a:prstGeom>
        </p:spPr>
      </p:pic>
      <p:sp>
        <p:nvSpPr>
          <p:cNvPr id="4" name="Rettangolo 3"/>
          <p:cNvSpPr/>
          <p:nvPr/>
        </p:nvSpPr>
        <p:spPr>
          <a:xfrm>
            <a:off x="5473700" y="414635"/>
            <a:ext cx="3535225" cy="1600438"/>
          </a:xfrm>
          <a:prstGeom prst="rect">
            <a:avLst/>
          </a:prstGeom>
          <a:ln>
            <a:solidFill>
              <a:srgbClr val="000000"/>
            </a:solidFill>
          </a:ln>
        </p:spPr>
        <p:txBody>
          <a:bodyPr wrap="square">
            <a:spAutoFit/>
          </a:bodyPr>
          <a:lstStyle/>
          <a:p>
            <a:r>
              <a:rPr lang="it-IT" sz="1400" dirty="0"/>
              <a:t>The </a:t>
            </a:r>
            <a:r>
              <a:rPr lang="it-IT" sz="1400" b="1" dirty="0" err="1">
                <a:solidFill>
                  <a:srgbClr val="0000FF"/>
                </a:solidFill>
              </a:rPr>
              <a:t>Chandra</a:t>
            </a:r>
            <a:r>
              <a:rPr lang="it-IT" sz="1400" b="1" dirty="0">
                <a:solidFill>
                  <a:srgbClr val="0000FF"/>
                </a:solidFill>
              </a:rPr>
              <a:t> Advanced CCD </a:t>
            </a:r>
            <a:r>
              <a:rPr lang="it-IT" sz="1400" dirty="0" err="1" smtClean="0"/>
              <a:t>Imaging</a:t>
            </a:r>
            <a:endParaRPr lang="it-IT" sz="1400" dirty="0" smtClean="0"/>
          </a:p>
          <a:p>
            <a:r>
              <a:rPr lang="it-IT" sz="1400" dirty="0" err="1" smtClean="0"/>
              <a:t>Spectrometer</a:t>
            </a:r>
            <a:r>
              <a:rPr lang="it-IT" sz="1400" dirty="0" smtClean="0"/>
              <a:t> </a:t>
            </a:r>
            <a:r>
              <a:rPr lang="it-IT" sz="1400" dirty="0"/>
              <a:t>(ACIS) </a:t>
            </a:r>
            <a:r>
              <a:rPr lang="it-IT" sz="1400" dirty="0" err="1"/>
              <a:t>is</a:t>
            </a:r>
            <a:r>
              <a:rPr lang="it-IT" sz="1400" dirty="0"/>
              <a:t> </a:t>
            </a:r>
            <a:r>
              <a:rPr lang="it-IT" sz="1400" dirty="0" err="1"/>
              <a:t>one</a:t>
            </a:r>
            <a:r>
              <a:rPr lang="it-IT" sz="1400" dirty="0"/>
              <a:t> of </a:t>
            </a:r>
            <a:r>
              <a:rPr lang="it-IT" sz="1400" dirty="0" err="1"/>
              <a:t>two</a:t>
            </a:r>
            <a:r>
              <a:rPr lang="it-IT" sz="1400" dirty="0"/>
              <a:t> </a:t>
            </a:r>
            <a:endParaRPr lang="it-IT" sz="1400" dirty="0" smtClean="0"/>
          </a:p>
          <a:p>
            <a:r>
              <a:rPr lang="it-IT" sz="1400" dirty="0" err="1" smtClean="0"/>
              <a:t>focal</a:t>
            </a:r>
            <a:r>
              <a:rPr lang="it-IT" sz="1400" dirty="0" smtClean="0"/>
              <a:t> </a:t>
            </a:r>
            <a:r>
              <a:rPr lang="it-IT" sz="1400" dirty="0" err="1"/>
              <a:t>plane</a:t>
            </a:r>
            <a:r>
              <a:rPr lang="it-IT" sz="1400" dirty="0"/>
              <a:t> </a:t>
            </a:r>
            <a:r>
              <a:rPr lang="it-IT" sz="1400" dirty="0" err="1"/>
              <a:t>instruments</a:t>
            </a:r>
            <a:r>
              <a:rPr lang="it-IT" sz="1400" dirty="0"/>
              <a:t>. </a:t>
            </a:r>
            <a:r>
              <a:rPr lang="it-IT" sz="1400" b="1" dirty="0" err="1" smtClean="0">
                <a:solidFill>
                  <a:srgbClr val="0000FF"/>
                </a:solidFill>
              </a:rPr>
              <a:t>This</a:t>
            </a:r>
            <a:r>
              <a:rPr lang="it-IT" sz="1400" b="1" dirty="0" smtClean="0">
                <a:solidFill>
                  <a:srgbClr val="0000FF"/>
                </a:solidFill>
              </a:rPr>
              <a:t> </a:t>
            </a:r>
            <a:r>
              <a:rPr lang="it-IT" sz="1400" b="1" dirty="0" err="1">
                <a:solidFill>
                  <a:srgbClr val="0000FF"/>
                </a:solidFill>
              </a:rPr>
              <a:t>instrument</a:t>
            </a:r>
            <a:r>
              <a:rPr lang="it-IT" sz="1400" b="1" dirty="0">
                <a:solidFill>
                  <a:srgbClr val="0000FF"/>
                </a:solidFill>
              </a:rPr>
              <a:t> </a:t>
            </a:r>
            <a:r>
              <a:rPr lang="it-IT" sz="1400" b="1" dirty="0" err="1">
                <a:solidFill>
                  <a:srgbClr val="0000FF"/>
                </a:solidFill>
              </a:rPr>
              <a:t>is</a:t>
            </a:r>
            <a:r>
              <a:rPr lang="it-IT" sz="1400" b="1" dirty="0">
                <a:solidFill>
                  <a:srgbClr val="0000FF"/>
                </a:solidFill>
              </a:rPr>
              <a:t> an array of </a:t>
            </a:r>
            <a:r>
              <a:rPr lang="it-IT" sz="1400" b="1" dirty="0" err="1">
                <a:solidFill>
                  <a:srgbClr val="0000FF"/>
                </a:solidFill>
              </a:rPr>
              <a:t>charged</a:t>
            </a:r>
            <a:r>
              <a:rPr lang="it-IT" sz="1400" b="1" dirty="0">
                <a:solidFill>
                  <a:srgbClr val="0000FF"/>
                </a:solidFill>
              </a:rPr>
              <a:t> </a:t>
            </a:r>
            <a:r>
              <a:rPr lang="it-IT" sz="1400" b="1" dirty="0" err="1">
                <a:solidFill>
                  <a:srgbClr val="0000FF"/>
                </a:solidFill>
              </a:rPr>
              <a:t>coupled</a:t>
            </a:r>
            <a:r>
              <a:rPr lang="it-IT" sz="1400" b="1" dirty="0">
                <a:solidFill>
                  <a:srgbClr val="0000FF"/>
                </a:solidFill>
              </a:rPr>
              <a:t> </a:t>
            </a:r>
            <a:r>
              <a:rPr lang="it-IT" sz="1400" b="1" dirty="0" err="1">
                <a:solidFill>
                  <a:srgbClr val="0000FF"/>
                </a:solidFill>
              </a:rPr>
              <a:t>devices</a:t>
            </a:r>
            <a:r>
              <a:rPr lang="it-IT" sz="1400" b="1" dirty="0">
                <a:solidFill>
                  <a:srgbClr val="0000FF"/>
                </a:solidFill>
              </a:rPr>
              <a:t> (</a:t>
            </a:r>
            <a:r>
              <a:rPr lang="it-IT" sz="1400" b="1" dirty="0" err="1">
                <a:solidFill>
                  <a:srgbClr val="0000FF"/>
                </a:solidFill>
              </a:rPr>
              <a:t>CCD's</a:t>
            </a:r>
            <a:r>
              <a:rPr lang="it-IT" sz="1400" b="1" dirty="0" smtClean="0">
                <a:solidFill>
                  <a:srgbClr val="0000FF"/>
                </a:solidFill>
              </a:rPr>
              <a:t>)</a:t>
            </a:r>
          </a:p>
          <a:p>
            <a:r>
              <a:rPr lang="it-IT" sz="1400" dirty="0" err="1"/>
              <a:t>This</a:t>
            </a:r>
            <a:r>
              <a:rPr lang="it-IT" sz="1400" dirty="0"/>
              <a:t> </a:t>
            </a:r>
            <a:r>
              <a:rPr lang="it-IT" sz="1400" dirty="0" err="1"/>
              <a:t>instrument</a:t>
            </a:r>
            <a:r>
              <a:rPr lang="it-IT" sz="1400" dirty="0"/>
              <a:t> </a:t>
            </a:r>
            <a:r>
              <a:rPr lang="it-IT" sz="1400" dirty="0" err="1"/>
              <a:t>is</a:t>
            </a:r>
            <a:r>
              <a:rPr lang="it-IT" sz="1400" dirty="0"/>
              <a:t> </a:t>
            </a:r>
            <a:r>
              <a:rPr lang="it-IT" sz="1400" dirty="0" err="1"/>
              <a:t>especially</a:t>
            </a:r>
            <a:r>
              <a:rPr lang="it-IT" sz="1400" dirty="0"/>
              <a:t> </a:t>
            </a:r>
            <a:r>
              <a:rPr lang="it-IT" sz="1400" dirty="0" err="1"/>
              <a:t>useful</a:t>
            </a:r>
            <a:r>
              <a:rPr lang="it-IT" sz="1400" dirty="0"/>
              <a:t> </a:t>
            </a:r>
            <a:r>
              <a:rPr lang="it-IT" sz="1400" dirty="0" err="1"/>
              <a:t>because</a:t>
            </a:r>
            <a:r>
              <a:rPr lang="it-IT" sz="1400" dirty="0"/>
              <a:t> </a:t>
            </a:r>
            <a:r>
              <a:rPr lang="it-IT" sz="1400" dirty="0" err="1"/>
              <a:t>it</a:t>
            </a:r>
            <a:r>
              <a:rPr lang="it-IT" sz="1400" dirty="0"/>
              <a:t> can </a:t>
            </a:r>
            <a:r>
              <a:rPr lang="it-IT" sz="1400" dirty="0" err="1"/>
              <a:t>make</a:t>
            </a:r>
            <a:r>
              <a:rPr lang="it-IT" sz="1400" dirty="0"/>
              <a:t> X-</a:t>
            </a:r>
            <a:r>
              <a:rPr lang="it-IT" sz="1400" dirty="0" err="1"/>
              <a:t>ray</a:t>
            </a:r>
            <a:r>
              <a:rPr lang="it-IT" sz="1400" dirty="0"/>
              <a:t> images, and </a:t>
            </a:r>
            <a:r>
              <a:rPr lang="it-IT" sz="1400" dirty="0" err="1"/>
              <a:t>at</a:t>
            </a:r>
            <a:r>
              <a:rPr lang="it-IT" sz="1400" dirty="0"/>
              <a:t> the </a:t>
            </a:r>
            <a:r>
              <a:rPr lang="it-IT" sz="1400" dirty="0" err="1"/>
              <a:t>same</a:t>
            </a:r>
            <a:r>
              <a:rPr lang="it-IT" sz="1400" dirty="0"/>
              <a:t> time, </a:t>
            </a:r>
            <a:r>
              <a:rPr lang="it-IT" sz="1400" dirty="0" err="1"/>
              <a:t>measure</a:t>
            </a:r>
            <a:r>
              <a:rPr lang="it-IT" sz="1400" dirty="0"/>
              <a:t> the </a:t>
            </a:r>
            <a:r>
              <a:rPr lang="it-IT" sz="1400" dirty="0" err="1"/>
              <a:t>energy</a:t>
            </a:r>
            <a:r>
              <a:rPr lang="it-IT" sz="1400" dirty="0"/>
              <a:t> of </a:t>
            </a:r>
            <a:r>
              <a:rPr lang="it-IT" sz="1400" dirty="0" err="1"/>
              <a:t>each</a:t>
            </a:r>
            <a:r>
              <a:rPr lang="it-IT" sz="1400" dirty="0"/>
              <a:t> </a:t>
            </a:r>
            <a:r>
              <a:rPr lang="it-IT" sz="1400" dirty="0" err="1"/>
              <a:t>incoming</a:t>
            </a:r>
            <a:r>
              <a:rPr lang="it-IT" sz="1400" dirty="0"/>
              <a:t> X-</a:t>
            </a:r>
            <a:r>
              <a:rPr lang="it-IT" sz="1400" dirty="0" err="1"/>
              <a:t>ray</a:t>
            </a:r>
            <a:r>
              <a:rPr lang="it-IT" sz="1400" dirty="0"/>
              <a:t>. </a:t>
            </a:r>
          </a:p>
        </p:txBody>
      </p:sp>
      <p:sp>
        <p:nvSpPr>
          <p:cNvPr id="5" name="Rettangolo 4"/>
          <p:cNvSpPr/>
          <p:nvPr/>
        </p:nvSpPr>
        <p:spPr>
          <a:xfrm>
            <a:off x="5473700" y="2173795"/>
            <a:ext cx="3535225" cy="1169551"/>
          </a:xfrm>
          <a:prstGeom prst="rect">
            <a:avLst/>
          </a:prstGeom>
          <a:ln>
            <a:solidFill>
              <a:srgbClr val="000000"/>
            </a:solidFill>
          </a:ln>
        </p:spPr>
        <p:txBody>
          <a:bodyPr wrap="square">
            <a:spAutoFit/>
          </a:bodyPr>
          <a:lstStyle/>
          <a:p>
            <a:r>
              <a:rPr lang="it-IT" sz="1400" dirty="0" err="1"/>
              <a:t>It</a:t>
            </a:r>
            <a:r>
              <a:rPr lang="it-IT" sz="1400" dirty="0"/>
              <a:t> </a:t>
            </a:r>
            <a:r>
              <a:rPr lang="it-IT" sz="1400" dirty="0" err="1"/>
              <a:t>is</a:t>
            </a:r>
            <a:r>
              <a:rPr lang="it-IT" sz="1400" dirty="0"/>
              <a:t> the </a:t>
            </a:r>
            <a:r>
              <a:rPr lang="it-IT" sz="1400" dirty="0" err="1"/>
              <a:t>instrument</a:t>
            </a:r>
            <a:r>
              <a:rPr lang="it-IT" sz="1400" dirty="0"/>
              <a:t> of </a:t>
            </a:r>
            <a:r>
              <a:rPr lang="it-IT" sz="1400" dirty="0" err="1"/>
              <a:t>choice</a:t>
            </a:r>
            <a:r>
              <a:rPr lang="it-IT" sz="1400" dirty="0"/>
              <a:t> for </a:t>
            </a:r>
            <a:r>
              <a:rPr lang="it-IT" sz="1400" dirty="0" err="1"/>
              <a:t>studying</a:t>
            </a:r>
            <a:r>
              <a:rPr lang="it-IT" sz="1400" dirty="0"/>
              <a:t> temperature </a:t>
            </a:r>
            <a:r>
              <a:rPr lang="it-IT" sz="1400" dirty="0" err="1"/>
              <a:t>variations</a:t>
            </a:r>
            <a:r>
              <a:rPr lang="it-IT" sz="1400" dirty="0"/>
              <a:t> </a:t>
            </a:r>
            <a:r>
              <a:rPr lang="it-IT" sz="1400" dirty="0" err="1"/>
              <a:t>across</a:t>
            </a:r>
            <a:r>
              <a:rPr lang="it-IT" sz="1400" dirty="0"/>
              <a:t> X-</a:t>
            </a:r>
            <a:r>
              <a:rPr lang="it-IT" sz="1400" dirty="0" err="1"/>
              <a:t>ray</a:t>
            </a:r>
            <a:r>
              <a:rPr lang="it-IT" sz="1400" dirty="0"/>
              <a:t> </a:t>
            </a:r>
            <a:r>
              <a:rPr lang="it-IT" sz="1400" dirty="0" err="1"/>
              <a:t>sources</a:t>
            </a:r>
            <a:r>
              <a:rPr lang="it-IT" sz="1400" dirty="0"/>
              <a:t> </a:t>
            </a:r>
            <a:r>
              <a:rPr lang="it-IT" sz="1400" dirty="0" err="1"/>
              <a:t>such</a:t>
            </a:r>
            <a:r>
              <a:rPr lang="it-IT" sz="1400" dirty="0"/>
              <a:t> </a:t>
            </a:r>
            <a:r>
              <a:rPr lang="it-IT" sz="1400" dirty="0" err="1"/>
              <a:t>as</a:t>
            </a:r>
            <a:r>
              <a:rPr lang="it-IT" sz="1400" dirty="0"/>
              <a:t> </a:t>
            </a:r>
            <a:r>
              <a:rPr lang="it-IT" sz="1400" dirty="0" err="1"/>
              <a:t>vast</a:t>
            </a:r>
            <a:r>
              <a:rPr lang="it-IT" sz="1400" dirty="0"/>
              <a:t> </a:t>
            </a:r>
            <a:r>
              <a:rPr lang="it-IT" sz="1400" dirty="0" err="1"/>
              <a:t>clouds</a:t>
            </a:r>
            <a:r>
              <a:rPr lang="it-IT" sz="1400" dirty="0"/>
              <a:t> of hot gas in </a:t>
            </a:r>
            <a:r>
              <a:rPr lang="it-IT" sz="1400" dirty="0" err="1"/>
              <a:t>intergalactic</a:t>
            </a:r>
            <a:r>
              <a:rPr lang="it-IT" sz="1400" dirty="0"/>
              <a:t> </a:t>
            </a:r>
            <a:r>
              <a:rPr lang="it-IT" sz="1400" dirty="0" err="1"/>
              <a:t>space</a:t>
            </a:r>
            <a:r>
              <a:rPr lang="it-IT" sz="1400" dirty="0"/>
              <a:t>, or </a:t>
            </a:r>
            <a:r>
              <a:rPr lang="it-IT" sz="1400" dirty="0" err="1"/>
              <a:t>chemical</a:t>
            </a:r>
            <a:r>
              <a:rPr lang="it-IT" sz="1400" dirty="0"/>
              <a:t> </a:t>
            </a:r>
            <a:r>
              <a:rPr lang="it-IT" sz="1400" dirty="0" err="1"/>
              <a:t>variations</a:t>
            </a:r>
            <a:r>
              <a:rPr lang="it-IT" sz="1400" dirty="0"/>
              <a:t> </a:t>
            </a:r>
            <a:r>
              <a:rPr lang="it-IT" sz="1400" dirty="0" err="1"/>
              <a:t>across</a:t>
            </a:r>
            <a:r>
              <a:rPr lang="it-IT" sz="1400" dirty="0"/>
              <a:t> </a:t>
            </a:r>
            <a:r>
              <a:rPr lang="it-IT" sz="1400" dirty="0" err="1"/>
              <a:t>clouds</a:t>
            </a:r>
            <a:r>
              <a:rPr lang="it-IT" sz="1400" dirty="0"/>
              <a:t> </a:t>
            </a:r>
            <a:r>
              <a:rPr lang="it-IT" sz="1400" dirty="0" err="1"/>
              <a:t>left</a:t>
            </a:r>
            <a:r>
              <a:rPr lang="it-IT" sz="1400" dirty="0"/>
              <a:t> by supernova </a:t>
            </a:r>
            <a:r>
              <a:rPr lang="it-IT" sz="1400" dirty="0" err="1"/>
              <a:t>explosions</a:t>
            </a:r>
            <a:r>
              <a:rPr lang="it-IT" sz="1400" dirty="0"/>
              <a:t>. </a:t>
            </a:r>
          </a:p>
        </p:txBody>
      </p:sp>
      <p:sp>
        <p:nvSpPr>
          <p:cNvPr id="6" name="CasellaDiTesto 5"/>
          <p:cNvSpPr txBox="1"/>
          <p:nvPr/>
        </p:nvSpPr>
        <p:spPr>
          <a:xfrm>
            <a:off x="127000" y="3784600"/>
            <a:ext cx="4083169" cy="2677656"/>
          </a:xfrm>
          <a:prstGeom prst="rect">
            <a:avLst/>
          </a:prstGeom>
          <a:noFill/>
          <a:ln>
            <a:solidFill>
              <a:srgbClr val="000000"/>
            </a:solidFill>
          </a:ln>
        </p:spPr>
        <p:txBody>
          <a:bodyPr wrap="none" rtlCol="0">
            <a:spAutoFit/>
          </a:bodyPr>
          <a:lstStyle/>
          <a:p>
            <a:r>
              <a:rPr lang="it-IT" sz="1400" dirty="0">
                <a:solidFill>
                  <a:srgbClr val="0000FF"/>
                </a:solidFill>
              </a:rPr>
              <a:t>consiste in un circuito </a:t>
            </a:r>
            <a:r>
              <a:rPr lang="it-IT" sz="1400" dirty="0" smtClean="0">
                <a:solidFill>
                  <a:srgbClr val="0000FF"/>
                </a:solidFill>
              </a:rPr>
              <a:t>integrato  </a:t>
            </a:r>
            <a:r>
              <a:rPr lang="it-IT" sz="1400" dirty="0">
                <a:solidFill>
                  <a:srgbClr val="0000FF"/>
                </a:solidFill>
              </a:rPr>
              <a:t>formato da una riga, </a:t>
            </a:r>
            <a:endParaRPr lang="it-IT" sz="1400" dirty="0" smtClean="0">
              <a:solidFill>
                <a:srgbClr val="0000FF"/>
              </a:solidFill>
            </a:endParaRPr>
          </a:p>
          <a:p>
            <a:r>
              <a:rPr lang="it-IT" sz="1400" dirty="0" smtClean="0">
                <a:solidFill>
                  <a:srgbClr val="0000FF"/>
                </a:solidFill>
              </a:rPr>
              <a:t>una </a:t>
            </a:r>
            <a:r>
              <a:rPr lang="it-IT" sz="1400" dirty="0">
                <a:solidFill>
                  <a:srgbClr val="0000FF"/>
                </a:solidFill>
              </a:rPr>
              <a:t>griglia, di elementi </a:t>
            </a:r>
            <a:r>
              <a:rPr lang="it-IT" sz="1400" dirty="0" smtClean="0">
                <a:solidFill>
                  <a:srgbClr val="0000FF"/>
                </a:solidFill>
              </a:rPr>
              <a:t>semiconduttori in </a:t>
            </a:r>
            <a:r>
              <a:rPr lang="it-IT" sz="1400" dirty="0">
                <a:solidFill>
                  <a:srgbClr val="0000FF"/>
                </a:solidFill>
              </a:rPr>
              <a:t>grado </a:t>
            </a:r>
            <a:endParaRPr lang="it-IT" sz="1400" dirty="0" smtClean="0">
              <a:solidFill>
                <a:srgbClr val="0000FF"/>
              </a:solidFill>
            </a:endParaRPr>
          </a:p>
          <a:p>
            <a:r>
              <a:rPr lang="it-IT" sz="1400" dirty="0" smtClean="0">
                <a:solidFill>
                  <a:srgbClr val="0000FF"/>
                </a:solidFill>
              </a:rPr>
              <a:t>di </a:t>
            </a:r>
            <a:r>
              <a:rPr lang="it-IT" sz="1400" dirty="0">
                <a:solidFill>
                  <a:srgbClr val="0000FF"/>
                </a:solidFill>
              </a:rPr>
              <a:t>accumulare una </a:t>
            </a:r>
            <a:r>
              <a:rPr lang="it-IT" sz="1400" dirty="0" smtClean="0">
                <a:solidFill>
                  <a:srgbClr val="0000FF"/>
                </a:solidFill>
              </a:rPr>
              <a:t>carica elettrica proporzionale</a:t>
            </a:r>
          </a:p>
          <a:p>
            <a:r>
              <a:rPr lang="it-IT" sz="1400" dirty="0" smtClean="0">
                <a:solidFill>
                  <a:srgbClr val="0000FF"/>
                </a:solidFill>
              </a:rPr>
              <a:t>all'intensità </a:t>
            </a:r>
            <a:r>
              <a:rPr lang="it-IT" sz="1400" dirty="0">
                <a:solidFill>
                  <a:srgbClr val="0000FF"/>
                </a:solidFill>
              </a:rPr>
              <a:t>della </a:t>
            </a:r>
            <a:r>
              <a:rPr lang="it-IT" sz="1400" dirty="0" smtClean="0">
                <a:solidFill>
                  <a:srgbClr val="0000FF"/>
                </a:solidFill>
              </a:rPr>
              <a:t>radiazione X che </a:t>
            </a:r>
            <a:r>
              <a:rPr lang="it-IT" sz="1400" dirty="0">
                <a:solidFill>
                  <a:srgbClr val="0000FF"/>
                </a:solidFill>
              </a:rPr>
              <a:t>li </a:t>
            </a:r>
            <a:r>
              <a:rPr lang="it-IT" sz="1400" dirty="0" smtClean="0">
                <a:solidFill>
                  <a:srgbClr val="0000FF"/>
                </a:solidFill>
              </a:rPr>
              <a:t>colpisce. </a:t>
            </a:r>
            <a:r>
              <a:rPr lang="it-IT" sz="1400" dirty="0" smtClean="0"/>
              <a:t>Questi </a:t>
            </a:r>
          </a:p>
          <a:p>
            <a:r>
              <a:rPr lang="it-IT" sz="1400" dirty="0" smtClean="0"/>
              <a:t>elementi </a:t>
            </a:r>
            <a:r>
              <a:rPr lang="it-IT" sz="1400" dirty="0"/>
              <a:t>sono </a:t>
            </a:r>
            <a:r>
              <a:rPr lang="it-IT" sz="1400" dirty="0" smtClean="0"/>
              <a:t>accoppiati </a:t>
            </a:r>
            <a:r>
              <a:rPr lang="it-IT" sz="1400" dirty="0"/>
              <a:t>in modo </a:t>
            </a:r>
            <a:r>
              <a:rPr lang="it-IT" sz="1400" dirty="0" err="1" smtClean="0"/>
              <a:t>che ognuno</a:t>
            </a:r>
            <a:r>
              <a:rPr lang="it-IT" sz="1400" dirty="0" smtClean="0"/>
              <a:t> </a:t>
            </a:r>
            <a:r>
              <a:rPr lang="it-IT" sz="1400" dirty="0"/>
              <a:t>di essi, </a:t>
            </a:r>
            <a:endParaRPr lang="it-IT" sz="1400" dirty="0" smtClean="0"/>
          </a:p>
          <a:p>
            <a:r>
              <a:rPr lang="it-IT" sz="1400" b="1" dirty="0" smtClean="0">
                <a:solidFill>
                  <a:srgbClr val="FF0000"/>
                </a:solidFill>
              </a:rPr>
              <a:t>sollecitato </a:t>
            </a:r>
            <a:r>
              <a:rPr lang="it-IT" sz="1400" b="1" dirty="0">
                <a:solidFill>
                  <a:srgbClr val="FF0000"/>
                </a:solidFill>
              </a:rPr>
              <a:t>da un impulso elettrico</a:t>
            </a:r>
            <a:r>
              <a:rPr lang="it-IT" sz="1400" b="1" dirty="0" smtClean="0">
                <a:solidFill>
                  <a:srgbClr val="FF0000"/>
                </a:solidFill>
              </a:rPr>
              <a:t>, </a:t>
            </a:r>
            <a:r>
              <a:rPr lang="it-IT" sz="1400" dirty="0" smtClean="0"/>
              <a:t>possa </a:t>
            </a:r>
            <a:r>
              <a:rPr lang="it-IT" sz="1400" dirty="0">
                <a:solidFill>
                  <a:srgbClr val="FF0000"/>
                </a:solidFill>
              </a:rPr>
              <a:t>trasferire </a:t>
            </a:r>
            <a:r>
              <a:rPr lang="it-IT" sz="1400" dirty="0" smtClean="0">
                <a:solidFill>
                  <a:srgbClr val="FF0000"/>
                </a:solidFill>
              </a:rPr>
              <a:t>la</a:t>
            </a:r>
          </a:p>
          <a:p>
            <a:r>
              <a:rPr lang="it-IT" sz="1400" dirty="0" smtClean="0">
                <a:solidFill>
                  <a:srgbClr val="FF0000"/>
                </a:solidFill>
              </a:rPr>
              <a:t>propria </a:t>
            </a:r>
            <a:r>
              <a:rPr lang="it-IT" sz="1400" dirty="0">
                <a:solidFill>
                  <a:srgbClr val="FF0000"/>
                </a:solidFill>
              </a:rPr>
              <a:t>carica ad un altro </a:t>
            </a:r>
            <a:r>
              <a:rPr lang="it-IT" sz="1400" dirty="0" smtClean="0">
                <a:solidFill>
                  <a:srgbClr val="FF0000"/>
                </a:solidFill>
              </a:rPr>
              <a:t>elemento adiacente.</a:t>
            </a:r>
          </a:p>
          <a:p>
            <a:r>
              <a:rPr lang="it-IT" sz="1400" dirty="0"/>
              <a:t>Inviando al dispositivo (</a:t>
            </a:r>
            <a:r>
              <a:rPr lang="it-IT" sz="1400" i="1" dirty="0" err="1"/>
              <a:t>device</a:t>
            </a:r>
            <a:r>
              <a:rPr lang="it-IT" sz="1400" dirty="0"/>
              <a:t>) una sequenza </a:t>
            </a:r>
            <a:endParaRPr lang="it-IT" sz="1400" dirty="0" smtClean="0"/>
          </a:p>
          <a:p>
            <a:r>
              <a:rPr lang="it-IT" sz="1400" dirty="0" smtClean="0"/>
              <a:t>temporizzata </a:t>
            </a:r>
            <a:r>
              <a:rPr lang="it-IT" sz="1400" dirty="0"/>
              <a:t>d'impulsi, si ottiene in uscita un </a:t>
            </a:r>
            <a:endParaRPr lang="it-IT" sz="1400" dirty="0" smtClean="0"/>
          </a:p>
          <a:p>
            <a:r>
              <a:rPr lang="it-IT" sz="1400" dirty="0" smtClean="0"/>
              <a:t>segnale elettrico grazie </a:t>
            </a:r>
            <a:r>
              <a:rPr lang="it-IT" sz="1400" dirty="0"/>
              <a:t>al quale è possibile </a:t>
            </a:r>
            <a:r>
              <a:rPr lang="it-IT" sz="1400" b="1" dirty="0" smtClean="0">
                <a:solidFill>
                  <a:srgbClr val="FF0000"/>
                </a:solidFill>
              </a:rPr>
              <a:t>ricostruire </a:t>
            </a:r>
          </a:p>
          <a:p>
            <a:r>
              <a:rPr lang="it-IT" sz="1400" b="1" dirty="0" smtClean="0">
                <a:solidFill>
                  <a:srgbClr val="FF0000"/>
                </a:solidFill>
              </a:rPr>
              <a:t>la </a:t>
            </a:r>
            <a:r>
              <a:rPr lang="it-IT" sz="1400" b="1" dirty="0">
                <a:solidFill>
                  <a:srgbClr val="FF0000"/>
                </a:solidFill>
              </a:rPr>
              <a:t>matrice dei </a:t>
            </a:r>
            <a:r>
              <a:rPr lang="it-IT" sz="1400" b="1" dirty="0" smtClean="0">
                <a:solidFill>
                  <a:srgbClr val="FF0000"/>
                </a:solidFill>
              </a:rPr>
              <a:t>pixel che </a:t>
            </a:r>
            <a:r>
              <a:rPr lang="it-IT" sz="1400" b="1" dirty="0">
                <a:solidFill>
                  <a:srgbClr val="FF0000"/>
                </a:solidFill>
              </a:rPr>
              <a:t>compongono l'immagine </a:t>
            </a:r>
            <a:endParaRPr lang="it-IT" sz="1400" b="1" dirty="0" smtClean="0">
              <a:solidFill>
                <a:srgbClr val="FF0000"/>
              </a:solidFill>
            </a:endParaRPr>
          </a:p>
          <a:p>
            <a:r>
              <a:rPr lang="it-IT" sz="1400" b="1" dirty="0" smtClean="0">
                <a:solidFill>
                  <a:srgbClr val="FF0000"/>
                </a:solidFill>
              </a:rPr>
              <a:t>proiettata </a:t>
            </a:r>
            <a:r>
              <a:rPr lang="it-IT" sz="1400" b="1" dirty="0">
                <a:solidFill>
                  <a:srgbClr val="FF0000"/>
                </a:solidFill>
              </a:rPr>
              <a:t>sulla superficie del CCD stesso.</a:t>
            </a:r>
          </a:p>
        </p:txBody>
      </p:sp>
    </p:spTree>
    <p:extLst>
      <p:ext uri="{BB962C8B-B14F-4D97-AF65-F5344CB8AC3E}">
        <p14:creationId xmlns:p14="http://schemas.microsoft.com/office/powerpoint/2010/main" val="355702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1600" y="190500"/>
            <a:ext cx="8940800" cy="6477000"/>
          </a:xfrm>
          <a:prstGeom prst="rect">
            <a:avLst/>
          </a:prstGeom>
        </p:spPr>
      </p:pic>
    </p:spTree>
    <p:extLst>
      <p:ext uri="{BB962C8B-B14F-4D97-AF65-F5344CB8AC3E}">
        <p14:creationId xmlns:p14="http://schemas.microsoft.com/office/powerpoint/2010/main" val="633602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803400" y="0"/>
            <a:ext cx="5519002" cy="6858000"/>
          </a:xfrm>
          <a:prstGeom prst="rect">
            <a:avLst/>
          </a:prstGeom>
          <a:ln>
            <a:solidFill>
              <a:srgbClr val="000000"/>
            </a:solidFill>
          </a:ln>
        </p:spPr>
      </p:pic>
    </p:spTree>
    <p:extLst>
      <p:ext uri="{BB962C8B-B14F-4D97-AF65-F5344CB8AC3E}">
        <p14:creationId xmlns:p14="http://schemas.microsoft.com/office/powerpoint/2010/main" val="1242434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65100"/>
            <a:ext cx="9144000" cy="6462983"/>
          </a:xfrm>
          <a:prstGeom prst="rect">
            <a:avLst/>
          </a:prstGeom>
        </p:spPr>
      </p:pic>
      <p:sp>
        <p:nvSpPr>
          <p:cNvPr id="3" name="CasellaDiTesto 2"/>
          <p:cNvSpPr txBox="1"/>
          <p:nvPr/>
        </p:nvSpPr>
        <p:spPr>
          <a:xfrm>
            <a:off x="673100" y="330200"/>
            <a:ext cx="1244376" cy="584776"/>
          </a:xfrm>
          <a:prstGeom prst="rect">
            <a:avLst/>
          </a:prstGeom>
          <a:noFill/>
          <a:ln>
            <a:solidFill>
              <a:schemeClr val="tx1"/>
            </a:solidFill>
          </a:ln>
        </p:spPr>
        <p:txBody>
          <a:bodyPr wrap="none" rtlCol="0">
            <a:spAutoFit/>
          </a:bodyPr>
          <a:lstStyle/>
          <a:p>
            <a:pPr algn="ctr"/>
            <a:r>
              <a:rPr lang="it-IT" dirty="0" smtClean="0"/>
              <a:t>BEPPO-SAX</a:t>
            </a:r>
          </a:p>
          <a:p>
            <a:pPr algn="ctr"/>
            <a:r>
              <a:rPr lang="it-IT" sz="1400" dirty="0"/>
              <a:t>1996-2003</a:t>
            </a:r>
          </a:p>
        </p:txBody>
      </p:sp>
      <p:sp>
        <p:nvSpPr>
          <p:cNvPr id="4" name="Rettangolo 3"/>
          <p:cNvSpPr/>
          <p:nvPr/>
        </p:nvSpPr>
        <p:spPr>
          <a:xfrm>
            <a:off x="1408423" y="1123434"/>
            <a:ext cx="2847354" cy="369332"/>
          </a:xfrm>
          <a:prstGeom prst="rect">
            <a:avLst/>
          </a:prstGeom>
          <a:ln>
            <a:solidFill>
              <a:srgbClr val="000000"/>
            </a:solidFill>
          </a:ln>
        </p:spPr>
        <p:txBody>
          <a:bodyPr wrap="none">
            <a:spAutoFit/>
          </a:bodyPr>
          <a:lstStyle/>
          <a:p>
            <a:r>
              <a:rPr lang="hu-HU"/>
              <a:t>Energy Range : 0.1 - 300 keV </a:t>
            </a:r>
            <a:endParaRPr lang="it-IT"/>
          </a:p>
        </p:txBody>
      </p:sp>
    </p:spTree>
    <p:extLst>
      <p:ext uri="{BB962C8B-B14F-4D97-AF65-F5344CB8AC3E}">
        <p14:creationId xmlns:p14="http://schemas.microsoft.com/office/powerpoint/2010/main" val="514623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 y="25400"/>
            <a:ext cx="9118600" cy="6794500"/>
          </a:xfrm>
          <a:prstGeom prst="rect">
            <a:avLst/>
          </a:prstGeom>
        </p:spPr>
      </p:pic>
    </p:spTree>
    <p:extLst>
      <p:ext uri="{BB962C8B-B14F-4D97-AF65-F5344CB8AC3E}">
        <p14:creationId xmlns:p14="http://schemas.microsoft.com/office/powerpoint/2010/main" val="4392274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27000" y="-15706"/>
            <a:ext cx="8858250" cy="923330"/>
          </a:xfrm>
          <a:prstGeom prst="rect">
            <a:avLst/>
          </a:prstGeom>
        </p:spPr>
        <p:txBody>
          <a:bodyPr wrap="square">
            <a:spAutoFit/>
          </a:bodyPr>
          <a:lstStyle/>
          <a:p>
            <a:r>
              <a:rPr lang="it-IT" b="1">
                <a:solidFill>
                  <a:srgbClr val="FF0000"/>
                </a:solidFill>
              </a:rPr>
              <a:t>MECS (Medium Energy Concentrator Spectrometers)</a:t>
            </a:r>
            <a:r>
              <a:rPr lang="it-IT"/>
              <a:t>: a medium energy </a:t>
            </a:r>
            <a:r>
              <a:rPr lang="it-IT" b="1">
                <a:solidFill>
                  <a:srgbClr val="FF0000"/>
                </a:solidFill>
              </a:rPr>
              <a:t>(1.3-10 keV) </a:t>
            </a:r>
            <a:r>
              <a:rPr lang="it-IT"/>
              <a:t>set of three identical grazing incidence telescopes with double cone geometry with position sensitive </a:t>
            </a:r>
            <a:r>
              <a:rPr lang="it-IT" b="1" i="1" u="sng"/>
              <a:t>gas scintillation proportional counters in their focal planes.</a:t>
            </a:r>
          </a:p>
        </p:txBody>
      </p:sp>
      <p:sp>
        <p:nvSpPr>
          <p:cNvPr id="3" name="Rettangolo 2"/>
          <p:cNvSpPr/>
          <p:nvPr/>
        </p:nvSpPr>
        <p:spPr>
          <a:xfrm>
            <a:off x="127000" y="948693"/>
            <a:ext cx="8858250" cy="923330"/>
          </a:xfrm>
          <a:prstGeom prst="rect">
            <a:avLst/>
          </a:prstGeom>
        </p:spPr>
        <p:txBody>
          <a:bodyPr wrap="square">
            <a:spAutoFit/>
          </a:bodyPr>
          <a:lstStyle/>
          <a:p>
            <a:r>
              <a:rPr lang="it-IT" b="1">
                <a:solidFill>
                  <a:srgbClr val="FF0000"/>
                </a:solidFill>
              </a:rPr>
              <a:t>LECS (Low Energy Concentrator Spectrometer):</a:t>
            </a:r>
            <a:r>
              <a:rPr lang="it-IT"/>
              <a:t> a low energy </a:t>
            </a:r>
            <a:r>
              <a:rPr lang="it-IT" b="1">
                <a:solidFill>
                  <a:srgbClr val="FF0000"/>
                </a:solidFill>
              </a:rPr>
              <a:t>(0.1-10 keV) </a:t>
            </a:r>
            <a:r>
              <a:rPr lang="it-IT"/>
              <a:t>telescope, identical to the other three, but with a </a:t>
            </a:r>
            <a:r>
              <a:rPr lang="it-IT" b="1"/>
              <a:t>thin window position sensitive </a:t>
            </a:r>
            <a:r>
              <a:rPr lang="it-IT" b="1" i="1" u="sng"/>
              <a:t>gas scintillation proportional counter in its focal plane.</a:t>
            </a:r>
          </a:p>
        </p:txBody>
      </p:sp>
      <p:sp>
        <p:nvSpPr>
          <p:cNvPr id="4" name="Rettangolo 3"/>
          <p:cNvSpPr/>
          <p:nvPr/>
        </p:nvSpPr>
        <p:spPr>
          <a:xfrm>
            <a:off x="127000" y="1928168"/>
            <a:ext cx="8858250" cy="369332"/>
          </a:xfrm>
          <a:prstGeom prst="rect">
            <a:avLst/>
          </a:prstGeom>
        </p:spPr>
        <p:txBody>
          <a:bodyPr wrap="square">
            <a:spAutoFit/>
          </a:bodyPr>
          <a:lstStyle/>
          <a:p>
            <a:r>
              <a:rPr lang="it-IT" b="1">
                <a:solidFill>
                  <a:srgbClr val="FF0000"/>
                </a:solidFill>
              </a:rPr>
              <a:t>HPGSPC, a collimated High Pressure Gas Scintillation Proportional Counter (4-120 keV)</a:t>
            </a:r>
          </a:p>
        </p:txBody>
      </p:sp>
      <p:sp>
        <p:nvSpPr>
          <p:cNvPr id="5" name="Rettangolo 4"/>
          <p:cNvSpPr/>
          <p:nvPr/>
        </p:nvSpPr>
        <p:spPr>
          <a:xfrm>
            <a:off x="127000" y="2329587"/>
            <a:ext cx="8858250" cy="1200329"/>
          </a:xfrm>
          <a:prstGeom prst="rect">
            <a:avLst/>
          </a:prstGeom>
        </p:spPr>
        <p:txBody>
          <a:bodyPr wrap="square">
            <a:spAutoFit/>
          </a:bodyPr>
          <a:lstStyle/>
          <a:p>
            <a:r>
              <a:rPr lang="it-IT" b="1">
                <a:solidFill>
                  <a:srgbClr val="FF0000"/>
                </a:solidFill>
              </a:rPr>
              <a:t>PDS, a collimated Phoswich Detector System (15-300 keV). </a:t>
            </a:r>
            <a:r>
              <a:rPr lang="it-IT"/>
              <a:t>Perpendicular to the axis of the NFI and </a:t>
            </a:r>
            <a:r>
              <a:rPr lang="it-IT" b="1">
                <a:solidFill>
                  <a:srgbClr val="FF0000"/>
                </a:solidFill>
              </a:rPr>
              <a:t>pointed in opposite directions there are two coded mask proportional counters </a:t>
            </a:r>
            <a:r>
              <a:rPr lang="it-IT" b="1"/>
              <a:t>(Wide Field Cameras) </a:t>
            </a:r>
            <a:r>
              <a:rPr lang="it-IT"/>
              <a:t>that provide access to large regions of the sky in the range </a:t>
            </a:r>
            <a:r>
              <a:rPr lang="it-IT" b="1">
                <a:solidFill>
                  <a:srgbClr val="FF0000"/>
                </a:solidFill>
              </a:rPr>
              <a:t>2-30 keV. Each WFC has a field of view of 20° x 20°(FWHM) with a resolution of 5'.</a:t>
            </a:r>
          </a:p>
        </p:txBody>
      </p:sp>
      <p:sp>
        <p:nvSpPr>
          <p:cNvPr id="6" name="Rettangolo 5"/>
          <p:cNvSpPr/>
          <p:nvPr/>
        </p:nvSpPr>
        <p:spPr>
          <a:xfrm>
            <a:off x="111125" y="3600877"/>
            <a:ext cx="8731250" cy="923330"/>
          </a:xfrm>
          <a:prstGeom prst="rect">
            <a:avLst/>
          </a:prstGeom>
        </p:spPr>
        <p:txBody>
          <a:bodyPr wrap="square">
            <a:spAutoFit/>
          </a:bodyPr>
          <a:lstStyle/>
          <a:p>
            <a:r>
              <a:rPr lang="it-IT"/>
              <a:t>Finally, the four lateral active shields of the PDS will be used as </a:t>
            </a:r>
            <a:r>
              <a:rPr lang="it-IT" b="1"/>
              <a:t>a monitor of </a:t>
            </a:r>
            <a:r>
              <a:rPr lang="it-IT" b="1">
                <a:solidFill>
                  <a:srgbClr val="FF0000"/>
                </a:solidFill>
              </a:rPr>
              <a:t>gamma-ray bursts</a:t>
            </a:r>
            <a:r>
              <a:rPr lang="it-IT" b="1"/>
              <a:t> with a fluence greater than about 10-6 erg cm-2s-1 in the range 60-600 keV</a:t>
            </a:r>
            <a:r>
              <a:rPr lang="it-IT"/>
              <a:t>, with a temporal resolution of about 1 ms.</a:t>
            </a:r>
          </a:p>
        </p:txBody>
      </p:sp>
      <p:pic>
        <p:nvPicPr>
          <p:cNvPr id="9" name="Immagine 8"/>
          <p:cNvPicPr>
            <a:picLocks noChangeAspect="1"/>
          </p:cNvPicPr>
          <p:nvPr/>
        </p:nvPicPr>
        <p:blipFill>
          <a:blip r:embed="rId2"/>
          <a:stretch>
            <a:fillRect/>
          </a:stretch>
        </p:blipFill>
        <p:spPr>
          <a:xfrm>
            <a:off x="327401" y="5283884"/>
            <a:ext cx="8435598" cy="1400912"/>
          </a:xfrm>
          <a:prstGeom prst="rect">
            <a:avLst/>
          </a:prstGeom>
        </p:spPr>
      </p:pic>
      <p:pic>
        <p:nvPicPr>
          <p:cNvPr id="10" name="Immagine 9"/>
          <p:cNvPicPr>
            <a:picLocks noChangeAspect="1"/>
          </p:cNvPicPr>
          <p:nvPr/>
        </p:nvPicPr>
        <p:blipFill>
          <a:blip r:embed="rId3"/>
          <a:stretch>
            <a:fillRect/>
          </a:stretch>
        </p:blipFill>
        <p:spPr>
          <a:xfrm>
            <a:off x="406776" y="4524207"/>
            <a:ext cx="8292724" cy="749300"/>
          </a:xfrm>
          <a:prstGeom prst="rect">
            <a:avLst/>
          </a:prstGeom>
        </p:spPr>
      </p:pic>
    </p:spTree>
    <p:extLst>
      <p:ext uri="{BB962C8B-B14F-4D97-AF65-F5344CB8AC3E}">
        <p14:creationId xmlns:p14="http://schemas.microsoft.com/office/powerpoint/2010/main" val="8881682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03200" y="2224544"/>
            <a:ext cx="8763000" cy="4247317"/>
          </a:xfrm>
          <a:prstGeom prst="rect">
            <a:avLst/>
          </a:prstGeom>
        </p:spPr>
        <p:txBody>
          <a:bodyPr wrap="square">
            <a:spAutoFit/>
          </a:bodyPr>
          <a:lstStyle/>
          <a:p>
            <a:r>
              <a:rPr lang="it-IT"/>
              <a:t>Gli strumenti a campo stretto sono:</a:t>
            </a:r>
          </a:p>
          <a:p>
            <a:endParaRPr lang="it-IT"/>
          </a:p>
          <a:p>
            <a:r>
              <a:rPr lang="it-IT"/>
              <a:t>- Uno spettrometro/concentratore a bassa energia (LECS), sensibile tra 0.1 e 10 keV.</a:t>
            </a:r>
          </a:p>
          <a:p>
            <a:r>
              <a:rPr lang="it-IT"/>
              <a:t>- Uno spettrometro/concentratore a media energia (MECS), costituito da 3 unità distinte e</a:t>
            </a:r>
          </a:p>
          <a:p>
            <a:r>
              <a:rPr lang="it-IT"/>
              <a:t>sensibile tra 2 e 10 keV</a:t>
            </a:r>
          </a:p>
          <a:p>
            <a:r>
              <a:rPr lang="it-IT"/>
              <a:t>- Un contatore proporzionale con gas ad alta pressione (HPGSPC), sensibile tra 3-120 keV e</a:t>
            </a:r>
          </a:p>
          <a:p>
            <a:r>
              <a:rPr lang="it-IT"/>
              <a:t>avente area efficace di 240cm2 a 30keV</a:t>
            </a:r>
          </a:p>
          <a:p>
            <a:r>
              <a:rPr lang="it-IT"/>
              <a:t>- Un contatore proporzionale con detector a cristalli (PDS) avente sensibilità compresa tra 15-300 keV</a:t>
            </a:r>
          </a:p>
          <a:p>
            <a:endParaRPr lang="it-IT"/>
          </a:p>
          <a:p>
            <a:r>
              <a:rPr lang="it-IT"/>
              <a:t>Strumenti a campo largo sono:</a:t>
            </a:r>
          </a:p>
          <a:p>
            <a:endParaRPr lang="it-IT"/>
          </a:p>
          <a:p>
            <a:r>
              <a:rPr lang="it-IT"/>
              <a:t>- Una Wide Field Camera (WFC) composta da due unità e sensibile a fotoni con energia compresa tra 2 e 30 Kev e ha area efficace di 140cm2 a 10 keV.</a:t>
            </a:r>
          </a:p>
          <a:p>
            <a:r>
              <a:rPr lang="it-IT"/>
              <a:t>- Un Gamma Ray Burst Monitor (GRBM) , con sensibilità compresa tra 60 e 600 keV</a:t>
            </a:r>
          </a:p>
        </p:txBody>
      </p:sp>
      <p:sp>
        <p:nvSpPr>
          <p:cNvPr id="3" name="Rettangolo 2"/>
          <p:cNvSpPr/>
          <p:nvPr/>
        </p:nvSpPr>
        <p:spPr>
          <a:xfrm>
            <a:off x="254000" y="329337"/>
            <a:ext cx="8610600" cy="923330"/>
          </a:xfrm>
          <a:prstGeom prst="rect">
            <a:avLst/>
          </a:prstGeom>
        </p:spPr>
        <p:txBody>
          <a:bodyPr wrap="square">
            <a:spAutoFit/>
          </a:bodyPr>
          <a:lstStyle/>
          <a:p>
            <a:r>
              <a:rPr lang="it-IT" b="1"/>
              <a:t>Gli strumenti MECS e LECS (acronimi rispettivamente di Medium Energy e High Energy Concentrator Spectrometer) consistono ognuno in un sistema di 30 specchi coallineati ai cui fuochi vi sono dei contatori proporzionali che utilizzano gas xenon a 1 atmosfera</a:t>
            </a:r>
          </a:p>
        </p:txBody>
      </p:sp>
    </p:spTree>
    <p:extLst>
      <p:ext uri="{BB962C8B-B14F-4D97-AF65-F5344CB8AC3E}">
        <p14:creationId xmlns:p14="http://schemas.microsoft.com/office/powerpoint/2010/main" val="18068629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6700" y="26601"/>
            <a:ext cx="4895557" cy="6858000"/>
          </a:xfrm>
          <a:prstGeom prst="rect">
            <a:avLst/>
          </a:prstGeom>
          <a:ln>
            <a:solidFill>
              <a:schemeClr val="tx1"/>
            </a:solidFill>
          </a:ln>
        </p:spPr>
      </p:pic>
      <p:sp>
        <p:nvSpPr>
          <p:cNvPr id="4" name="Rettangolo 3"/>
          <p:cNvSpPr/>
          <p:nvPr/>
        </p:nvSpPr>
        <p:spPr>
          <a:xfrm>
            <a:off x="5623407" y="179001"/>
            <a:ext cx="3448893" cy="369332"/>
          </a:xfrm>
          <a:prstGeom prst="rect">
            <a:avLst/>
          </a:prstGeom>
          <a:ln>
            <a:solidFill>
              <a:schemeClr val="tx1"/>
            </a:solidFill>
          </a:ln>
        </p:spPr>
        <p:txBody>
          <a:bodyPr wrap="none">
            <a:spAutoFit/>
          </a:bodyPr>
          <a:lstStyle/>
          <a:p>
            <a:r>
              <a:rPr lang="it-IT" b="1">
                <a:solidFill>
                  <a:srgbClr val="FF0000"/>
                </a:solidFill>
              </a:rPr>
              <a:t>SPECCHI AD INCIDENZA RADENTE.</a:t>
            </a:r>
            <a:endParaRPr lang="it-IT" b="1">
              <a:solidFill>
                <a:srgbClr val="FF0000"/>
              </a:solidFill>
            </a:endParaRPr>
          </a:p>
        </p:txBody>
      </p:sp>
      <p:pic>
        <p:nvPicPr>
          <p:cNvPr id="5" name="Immagine 4"/>
          <p:cNvPicPr>
            <a:picLocks noChangeAspect="1"/>
          </p:cNvPicPr>
          <p:nvPr/>
        </p:nvPicPr>
        <p:blipFill>
          <a:blip r:embed="rId3"/>
          <a:stretch>
            <a:fillRect/>
          </a:stretch>
        </p:blipFill>
        <p:spPr>
          <a:xfrm>
            <a:off x="5623407" y="1174750"/>
            <a:ext cx="1498876" cy="565150"/>
          </a:xfrm>
          <a:prstGeom prst="rect">
            <a:avLst/>
          </a:prstGeom>
        </p:spPr>
      </p:pic>
      <p:sp>
        <p:nvSpPr>
          <p:cNvPr id="6" name="CasellaDiTesto 5"/>
          <p:cNvSpPr txBox="1"/>
          <p:nvPr/>
        </p:nvSpPr>
        <p:spPr>
          <a:xfrm>
            <a:off x="7264400" y="1206500"/>
            <a:ext cx="337953" cy="461665"/>
          </a:xfrm>
          <a:prstGeom prst="rect">
            <a:avLst/>
          </a:prstGeom>
          <a:noFill/>
        </p:spPr>
        <p:txBody>
          <a:bodyPr wrap="none" rtlCol="0">
            <a:spAutoFit/>
          </a:bodyPr>
          <a:lstStyle/>
          <a:p>
            <a:r>
              <a:rPr lang="it-IT" sz="2400"/>
              <a:t>=</a:t>
            </a:r>
          </a:p>
        </p:txBody>
      </p:sp>
      <p:pic>
        <p:nvPicPr>
          <p:cNvPr id="7" name="Immagine 6"/>
          <p:cNvPicPr>
            <a:picLocks noChangeAspect="1"/>
          </p:cNvPicPr>
          <p:nvPr/>
        </p:nvPicPr>
        <p:blipFill>
          <a:blip r:embed="rId4"/>
          <a:stretch>
            <a:fillRect/>
          </a:stretch>
        </p:blipFill>
        <p:spPr>
          <a:xfrm>
            <a:off x="5492457" y="1778000"/>
            <a:ext cx="3647722" cy="698500"/>
          </a:xfrm>
          <a:prstGeom prst="rect">
            <a:avLst/>
          </a:prstGeom>
        </p:spPr>
      </p:pic>
      <p:pic>
        <p:nvPicPr>
          <p:cNvPr id="8" name="Immagine 7"/>
          <p:cNvPicPr>
            <a:picLocks noChangeAspect="1"/>
          </p:cNvPicPr>
          <p:nvPr/>
        </p:nvPicPr>
        <p:blipFill>
          <a:blip r:embed="rId5"/>
          <a:stretch>
            <a:fillRect/>
          </a:stretch>
        </p:blipFill>
        <p:spPr>
          <a:xfrm>
            <a:off x="2044699" y="6261100"/>
            <a:ext cx="7062611" cy="330200"/>
          </a:xfrm>
          <a:prstGeom prst="rect">
            <a:avLst/>
          </a:prstGeom>
        </p:spPr>
      </p:pic>
    </p:spTree>
    <p:extLst>
      <p:ext uri="{BB962C8B-B14F-4D97-AF65-F5344CB8AC3E}">
        <p14:creationId xmlns:p14="http://schemas.microsoft.com/office/powerpoint/2010/main" val="3368910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42875" y="102747"/>
            <a:ext cx="8889999" cy="1200329"/>
          </a:xfrm>
          <a:prstGeom prst="rect">
            <a:avLst/>
          </a:prstGeom>
        </p:spPr>
        <p:txBody>
          <a:bodyPr wrap="square">
            <a:spAutoFit/>
          </a:bodyPr>
          <a:lstStyle/>
          <a:p>
            <a:r>
              <a:rPr lang="it-IT" b="1">
                <a:solidFill>
                  <a:srgbClr val="FF0000"/>
                </a:solidFill>
              </a:rPr>
              <a:t>LECS:</a:t>
            </a:r>
          </a:p>
          <a:p>
            <a:r>
              <a:rPr lang="it-IT"/>
              <a:t>The Detector Unit (DU) consists of a gas cell, a photomultiplier tube (PMT), Front End Electronics (FEE) and two high-voltage supplies. The detector is protected by an Al cover on which a shutter mechanism is mounted. The shutter will be opened once in orbit. </a:t>
            </a:r>
          </a:p>
        </p:txBody>
      </p:sp>
      <p:pic>
        <p:nvPicPr>
          <p:cNvPr id="3" name="Immagine 2"/>
          <p:cNvPicPr>
            <a:picLocks noChangeAspect="1"/>
          </p:cNvPicPr>
          <p:nvPr/>
        </p:nvPicPr>
        <p:blipFill>
          <a:blip r:embed="rId2"/>
          <a:stretch>
            <a:fillRect/>
          </a:stretch>
        </p:blipFill>
        <p:spPr>
          <a:xfrm>
            <a:off x="142875" y="1562099"/>
            <a:ext cx="6159500" cy="3662405"/>
          </a:xfrm>
          <a:prstGeom prst="rect">
            <a:avLst/>
          </a:prstGeom>
        </p:spPr>
      </p:pic>
      <p:sp>
        <p:nvSpPr>
          <p:cNvPr id="4" name="Rettangolo 3"/>
          <p:cNvSpPr/>
          <p:nvPr/>
        </p:nvSpPr>
        <p:spPr>
          <a:xfrm>
            <a:off x="1889125" y="1968500"/>
            <a:ext cx="1333500" cy="238125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Rettangolo 6"/>
          <p:cNvSpPr/>
          <p:nvPr/>
        </p:nvSpPr>
        <p:spPr>
          <a:xfrm>
            <a:off x="142875" y="5103673"/>
            <a:ext cx="8889999" cy="1754327"/>
          </a:xfrm>
          <a:prstGeom prst="rect">
            <a:avLst/>
          </a:prstGeom>
        </p:spPr>
        <p:txBody>
          <a:bodyPr wrap="square">
            <a:spAutoFit/>
          </a:bodyPr>
          <a:lstStyle/>
          <a:p>
            <a:r>
              <a:rPr lang="it-IT" b="1"/>
              <a:t>In this configuration a uniform electric field is maintained across the gas cell and this causes scintillation of the xenon gas as the electrons travel towards the grid. The amount of light produced is proportional to the energy of a detected X-ray but also depends on the depth the X-ray penetrated into the gas cell before being photoabsorbed. This depth can be determined by measuring the duration of the scintillation light that is produced and is referred to as the burst length.</a:t>
            </a:r>
            <a:endParaRPr lang="it-IT"/>
          </a:p>
        </p:txBody>
      </p:sp>
      <p:sp>
        <p:nvSpPr>
          <p:cNvPr id="8" name="Rettangolo 7"/>
          <p:cNvSpPr/>
          <p:nvPr/>
        </p:nvSpPr>
        <p:spPr>
          <a:xfrm>
            <a:off x="6302375" y="1287112"/>
            <a:ext cx="2870200" cy="1754327"/>
          </a:xfrm>
          <a:prstGeom prst="rect">
            <a:avLst/>
          </a:prstGeom>
        </p:spPr>
        <p:txBody>
          <a:bodyPr wrap="square">
            <a:spAutoFit/>
          </a:bodyPr>
          <a:lstStyle/>
          <a:p>
            <a:r>
              <a:rPr lang="it-IT" b="1"/>
              <a:t>In order to determine the true energy of an X-ray event, a burst length dependant compensation must be applied to the energy data.</a:t>
            </a:r>
            <a:endParaRPr lang="it-IT"/>
          </a:p>
        </p:txBody>
      </p:sp>
      <p:sp>
        <p:nvSpPr>
          <p:cNvPr id="9" name="Rettangolo 8"/>
          <p:cNvSpPr/>
          <p:nvPr/>
        </p:nvSpPr>
        <p:spPr>
          <a:xfrm>
            <a:off x="6515100" y="3324136"/>
            <a:ext cx="2517774" cy="1200329"/>
          </a:xfrm>
          <a:prstGeom prst="rect">
            <a:avLst/>
          </a:prstGeom>
          <a:ln>
            <a:solidFill>
              <a:srgbClr val="FF0000"/>
            </a:solidFill>
          </a:ln>
        </p:spPr>
        <p:txBody>
          <a:bodyPr wrap="square">
            <a:spAutoFit/>
          </a:bodyPr>
          <a:lstStyle/>
          <a:p>
            <a:r>
              <a:rPr lang="it-IT" b="1">
                <a:solidFill>
                  <a:srgbClr val="FF0000"/>
                </a:solidFill>
              </a:rPr>
              <a:t>The gain of the detector is monitored by two Fe55 (5,9 keV</a:t>
            </a:r>
          </a:p>
          <a:p>
            <a:r>
              <a:rPr lang="it-IT" b="1">
                <a:solidFill>
                  <a:srgbClr val="FF0000"/>
                </a:solidFill>
              </a:rPr>
              <a:t>radioactive sources</a:t>
            </a:r>
            <a:endParaRPr lang="it-IT">
              <a:solidFill>
                <a:srgbClr val="FF0000"/>
              </a:solidFill>
            </a:endParaRPr>
          </a:p>
        </p:txBody>
      </p:sp>
    </p:spTree>
    <p:extLst>
      <p:ext uri="{BB962C8B-B14F-4D97-AF65-F5344CB8AC3E}">
        <p14:creationId xmlns:p14="http://schemas.microsoft.com/office/powerpoint/2010/main" val="16894906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31529" y="165100"/>
            <a:ext cx="8193371" cy="2565400"/>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76200" y="2908301"/>
            <a:ext cx="8928100" cy="747674"/>
          </a:xfrm>
          <a:prstGeom prst="rect">
            <a:avLst/>
          </a:prstGeom>
          <a:ln>
            <a:solidFill>
              <a:srgbClr val="000000"/>
            </a:solidFill>
          </a:ln>
        </p:spPr>
      </p:pic>
      <p:sp>
        <p:nvSpPr>
          <p:cNvPr id="4" name="Rettangolo 3"/>
          <p:cNvSpPr/>
          <p:nvPr/>
        </p:nvSpPr>
        <p:spPr>
          <a:xfrm>
            <a:off x="7912100" y="3289300"/>
            <a:ext cx="1117600" cy="315875"/>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5" name="Immagine 4"/>
          <p:cNvPicPr>
            <a:picLocks noChangeAspect="1"/>
          </p:cNvPicPr>
          <p:nvPr/>
        </p:nvPicPr>
        <p:blipFill>
          <a:blip r:embed="rId4"/>
          <a:stretch>
            <a:fillRect/>
          </a:stretch>
        </p:blipFill>
        <p:spPr>
          <a:xfrm>
            <a:off x="10050" y="3782974"/>
            <a:ext cx="9118184" cy="2592425"/>
          </a:xfrm>
          <a:prstGeom prst="rect">
            <a:avLst/>
          </a:prstGeom>
        </p:spPr>
      </p:pic>
      <p:sp>
        <p:nvSpPr>
          <p:cNvPr id="6" name="Rettangolo 5"/>
          <p:cNvSpPr/>
          <p:nvPr/>
        </p:nvSpPr>
        <p:spPr>
          <a:xfrm>
            <a:off x="101600" y="3795675"/>
            <a:ext cx="1117600" cy="315875"/>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Rettangolo 6"/>
          <p:cNvSpPr/>
          <p:nvPr/>
        </p:nvSpPr>
        <p:spPr>
          <a:xfrm>
            <a:off x="660400" y="6107074"/>
            <a:ext cx="8343900" cy="315875"/>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CasellaDiTesto 7"/>
          <p:cNvSpPr txBox="1"/>
          <p:nvPr/>
        </p:nvSpPr>
        <p:spPr>
          <a:xfrm>
            <a:off x="1511300" y="6388100"/>
            <a:ext cx="4981765" cy="369332"/>
          </a:xfrm>
          <a:prstGeom prst="rect">
            <a:avLst/>
          </a:prstGeom>
          <a:noFill/>
        </p:spPr>
        <p:txBody>
          <a:bodyPr wrap="none" rtlCol="0">
            <a:spAutoFit/>
          </a:bodyPr>
          <a:lstStyle/>
          <a:p>
            <a:r>
              <a:rPr lang="it-IT"/>
              <a:t>Anticoincidenza, altezza di impulso, durata impulso</a:t>
            </a:r>
          </a:p>
        </p:txBody>
      </p:sp>
    </p:spTree>
    <p:extLst>
      <p:ext uri="{BB962C8B-B14F-4D97-AF65-F5344CB8AC3E}">
        <p14:creationId xmlns:p14="http://schemas.microsoft.com/office/powerpoint/2010/main" val="20909030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3025" y="47625"/>
            <a:ext cx="5791200" cy="3302000"/>
          </a:xfrm>
          <a:prstGeom prst="rect">
            <a:avLst/>
          </a:prstGeom>
          <a:ln>
            <a:solidFill>
              <a:schemeClr val="tx1"/>
            </a:solidFill>
          </a:ln>
        </p:spPr>
      </p:pic>
      <p:pic>
        <p:nvPicPr>
          <p:cNvPr id="3" name="Immagine 2"/>
          <p:cNvPicPr>
            <a:picLocks noChangeAspect="1"/>
          </p:cNvPicPr>
          <p:nvPr/>
        </p:nvPicPr>
        <p:blipFill>
          <a:blip r:embed="rId3"/>
          <a:stretch>
            <a:fillRect/>
          </a:stretch>
        </p:blipFill>
        <p:spPr>
          <a:xfrm>
            <a:off x="358775" y="3505199"/>
            <a:ext cx="3371850" cy="3262295"/>
          </a:xfrm>
          <a:prstGeom prst="rect">
            <a:avLst/>
          </a:prstGeom>
          <a:ln>
            <a:solidFill>
              <a:srgbClr val="000000"/>
            </a:solidFill>
          </a:ln>
        </p:spPr>
      </p:pic>
      <p:pic>
        <p:nvPicPr>
          <p:cNvPr id="4" name="Immagine 3"/>
          <p:cNvPicPr>
            <a:picLocks noChangeAspect="1"/>
          </p:cNvPicPr>
          <p:nvPr/>
        </p:nvPicPr>
        <p:blipFill>
          <a:blip r:embed="rId4"/>
          <a:stretch>
            <a:fillRect/>
          </a:stretch>
        </p:blipFill>
        <p:spPr>
          <a:xfrm>
            <a:off x="5534024" y="3048000"/>
            <a:ext cx="3547931" cy="3735369"/>
          </a:xfrm>
          <a:prstGeom prst="rect">
            <a:avLst/>
          </a:prstGeom>
          <a:ln>
            <a:solidFill>
              <a:srgbClr val="000000"/>
            </a:solidFill>
          </a:ln>
        </p:spPr>
      </p:pic>
    </p:spTree>
    <p:extLst>
      <p:ext uri="{BB962C8B-B14F-4D97-AF65-F5344CB8AC3E}">
        <p14:creationId xmlns:p14="http://schemas.microsoft.com/office/powerpoint/2010/main" val="23326910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401" y="186576"/>
            <a:ext cx="6041540" cy="6480924"/>
          </a:xfrm>
          <a:prstGeom prst="rect">
            <a:avLst/>
          </a:prstGeom>
        </p:spPr>
      </p:pic>
      <p:sp>
        <p:nvSpPr>
          <p:cNvPr id="4" name="CasellaDiTesto 3"/>
          <p:cNvSpPr txBox="1"/>
          <p:nvPr/>
        </p:nvSpPr>
        <p:spPr>
          <a:xfrm>
            <a:off x="6273800" y="1409700"/>
            <a:ext cx="2672652" cy="646331"/>
          </a:xfrm>
          <a:prstGeom prst="rect">
            <a:avLst/>
          </a:prstGeom>
          <a:noFill/>
        </p:spPr>
        <p:txBody>
          <a:bodyPr wrap="none" rtlCol="0">
            <a:spAutoFit/>
          </a:bodyPr>
          <a:lstStyle/>
          <a:p>
            <a:r>
              <a:rPr lang="it-IT"/>
              <a:t>MECS: medium energy</a:t>
            </a:r>
          </a:p>
          <a:p>
            <a:r>
              <a:rPr lang="it-IT"/>
              <a:t>concentrator spectromiter</a:t>
            </a:r>
          </a:p>
        </p:txBody>
      </p:sp>
    </p:spTree>
    <p:extLst>
      <p:ext uri="{BB962C8B-B14F-4D97-AF65-F5344CB8AC3E}">
        <p14:creationId xmlns:p14="http://schemas.microsoft.com/office/powerpoint/2010/main" val="2620258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7475" y="53975"/>
            <a:ext cx="4683125" cy="5306726"/>
          </a:xfrm>
          <a:prstGeom prst="rect">
            <a:avLst/>
          </a:prstGeom>
          <a:ln>
            <a:solidFill>
              <a:schemeClr val="tx1"/>
            </a:solidFill>
          </a:ln>
        </p:spPr>
      </p:pic>
      <p:sp>
        <p:nvSpPr>
          <p:cNvPr id="3" name="CasellaDiTesto 2"/>
          <p:cNvSpPr txBox="1"/>
          <p:nvPr/>
        </p:nvSpPr>
        <p:spPr>
          <a:xfrm>
            <a:off x="238125" y="4727575"/>
            <a:ext cx="3647152" cy="646331"/>
          </a:xfrm>
          <a:prstGeom prst="rect">
            <a:avLst/>
          </a:prstGeom>
          <a:noFill/>
        </p:spPr>
        <p:txBody>
          <a:bodyPr wrap="none" rtlCol="0">
            <a:spAutoFit/>
          </a:bodyPr>
          <a:lstStyle/>
          <a:p>
            <a:r>
              <a:rPr lang="it-IT"/>
              <a:t>XENON GSPC</a:t>
            </a:r>
          </a:p>
          <a:p>
            <a:r>
              <a:rPr lang="it-IT"/>
              <a:t>gas scintillation proportional counter</a:t>
            </a:r>
          </a:p>
        </p:txBody>
      </p:sp>
      <p:sp>
        <p:nvSpPr>
          <p:cNvPr id="4" name="Rettangolo 3"/>
          <p:cNvSpPr/>
          <p:nvPr/>
        </p:nvSpPr>
        <p:spPr>
          <a:xfrm>
            <a:off x="5556250" y="34836"/>
            <a:ext cx="3349625" cy="3693319"/>
          </a:xfrm>
          <a:prstGeom prst="rect">
            <a:avLst/>
          </a:prstGeom>
          <a:ln>
            <a:solidFill>
              <a:srgbClr val="000000"/>
            </a:solidFill>
          </a:ln>
        </p:spPr>
        <p:txBody>
          <a:bodyPr wrap="square">
            <a:spAutoFit/>
          </a:bodyPr>
          <a:lstStyle/>
          <a:p>
            <a:r>
              <a:rPr lang="it-IT"/>
              <a:t>An X-ray photon absorbed in the gas cell liberates a cloud of electrons. A uniform electrical field across the cell drifts the cloud up to the scintillation region, with an higher electric field, where UV light is produced through the interaction of the accelerated electrons with the Xe ions. The amplitude of the UV signal, detected by a PMT, is proportional to the energy of the incident X-ray. </a:t>
            </a:r>
          </a:p>
        </p:txBody>
      </p:sp>
      <p:sp>
        <p:nvSpPr>
          <p:cNvPr id="5" name="Rettangolo 4"/>
          <p:cNvSpPr/>
          <p:nvPr/>
        </p:nvSpPr>
        <p:spPr>
          <a:xfrm>
            <a:off x="5556250" y="3887749"/>
            <a:ext cx="3238500" cy="1477328"/>
          </a:xfrm>
          <a:prstGeom prst="rect">
            <a:avLst/>
          </a:prstGeom>
          <a:ln>
            <a:solidFill>
              <a:srgbClr val="000000"/>
            </a:solidFill>
          </a:ln>
        </p:spPr>
        <p:txBody>
          <a:bodyPr wrap="square">
            <a:spAutoFit/>
          </a:bodyPr>
          <a:lstStyle/>
          <a:p>
            <a:r>
              <a:rPr lang="it-IT"/>
              <a:t>The UV readout system consists of a crossed-wire anode position sensitive Hamamatsu photomultiplier (PMT) with quantum efficiency of ~20%. </a:t>
            </a:r>
          </a:p>
        </p:txBody>
      </p:sp>
      <p:pic>
        <p:nvPicPr>
          <p:cNvPr id="6" name="Immagine 5"/>
          <p:cNvPicPr>
            <a:picLocks noChangeAspect="1"/>
          </p:cNvPicPr>
          <p:nvPr/>
        </p:nvPicPr>
        <p:blipFill>
          <a:blip r:embed="rId3"/>
          <a:stretch>
            <a:fillRect/>
          </a:stretch>
        </p:blipFill>
        <p:spPr>
          <a:xfrm>
            <a:off x="1651000" y="5486400"/>
            <a:ext cx="5938108" cy="1270000"/>
          </a:xfrm>
          <a:prstGeom prst="rect">
            <a:avLst/>
          </a:prstGeom>
          <a:ln>
            <a:solidFill>
              <a:srgbClr val="000000"/>
            </a:solidFill>
          </a:ln>
        </p:spPr>
      </p:pic>
    </p:spTree>
    <p:extLst>
      <p:ext uri="{BB962C8B-B14F-4D97-AF65-F5344CB8AC3E}">
        <p14:creationId xmlns:p14="http://schemas.microsoft.com/office/powerpoint/2010/main" val="38487266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461000" y="2501900"/>
            <a:ext cx="3488355" cy="830997"/>
          </a:xfrm>
          <a:prstGeom prst="rect">
            <a:avLst/>
          </a:prstGeom>
          <a:noFill/>
          <a:ln>
            <a:solidFill>
              <a:schemeClr val="tx1"/>
            </a:solidFill>
          </a:ln>
        </p:spPr>
        <p:txBody>
          <a:bodyPr wrap="none" rtlCol="0">
            <a:spAutoFit/>
          </a:bodyPr>
          <a:lstStyle/>
          <a:p>
            <a:r>
              <a:rPr lang="it-IT" sz="1600" dirty="0"/>
              <a:t>a High Pressure Gas </a:t>
            </a:r>
            <a:r>
              <a:rPr lang="it-IT" sz="1600" dirty="0" err="1"/>
              <a:t>Scintillation</a:t>
            </a:r>
            <a:r>
              <a:rPr lang="it-IT" sz="1600" dirty="0"/>
              <a:t> </a:t>
            </a:r>
            <a:endParaRPr lang="it-IT" sz="1600" dirty="0" smtClean="0"/>
          </a:p>
          <a:p>
            <a:r>
              <a:rPr lang="it-IT" sz="1600" dirty="0" err="1" smtClean="0"/>
              <a:t>Proportional</a:t>
            </a:r>
            <a:r>
              <a:rPr lang="it-IT" sz="1600" dirty="0" smtClean="0"/>
              <a:t> </a:t>
            </a:r>
            <a:r>
              <a:rPr lang="it-IT" sz="1600" dirty="0" err="1"/>
              <a:t>Counter</a:t>
            </a:r>
            <a:r>
              <a:rPr lang="it-IT" sz="1600" dirty="0"/>
              <a:t> (HPGSPC) </a:t>
            </a:r>
            <a:endParaRPr lang="it-IT" sz="1600" dirty="0" smtClean="0"/>
          </a:p>
          <a:p>
            <a:r>
              <a:rPr lang="it-IT" sz="1600" dirty="0" err="1" smtClean="0"/>
              <a:t>operating</a:t>
            </a:r>
            <a:r>
              <a:rPr lang="it-IT" sz="1600" dirty="0" smtClean="0"/>
              <a:t> </a:t>
            </a:r>
            <a:r>
              <a:rPr lang="it-IT" sz="1600" dirty="0"/>
              <a:t>in the 3-120 </a:t>
            </a:r>
            <a:r>
              <a:rPr lang="it-IT" sz="1600" dirty="0" err="1"/>
              <a:t>keV</a:t>
            </a:r>
            <a:r>
              <a:rPr lang="it-IT" sz="1600" dirty="0"/>
              <a:t> </a:t>
            </a:r>
            <a:r>
              <a:rPr lang="it-IT" sz="1600" dirty="0" err="1"/>
              <a:t>energy</a:t>
            </a:r>
            <a:r>
              <a:rPr lang="it-IT" sz="1600" dirty="0"/>
              <a:t> band</a:t>
            </a:r>
            <a:endParaRPr lang="it-IT" sz="1600" b="1" dirty="0"/>
          </a:p>
        </p:txBody>
      </p:sp>
      <p:sp>
        <p:nvSpPr>
          <p:cNvPr id="5" name="Rettangolo 4"/>
          <p:cNvSpPr/>
          <p:nvPr/>
        </p:nvSpPr>
        <p:spPr>
          <a:xfrm>
            <a:off x="-12700" y="51803"/>
            <a:ext cx="9169400" cy="2462213"/>
          </a:xfrm>
          <a:prstGeom prst="rect">
            <a:avLst/>
          </a:prstGeom>
          <a:noFill/>
        </p:spPr>
        <p:txBody>
          <a:bodyPr wrap="square">
            <a:spAutoFit/>
          </a:bodyPr>
          <a:lstStyle/>
          <a:p>
            <a:pPr algn="just"/>
            <a:r>
              <a:rPr lang="it-IT" sz="1400" dirty="0"/>
              <a:t> The HPGSPC </a:t>
            </a:r>
            <a:r>
              <a:rPr lang="it-IT" sz="1400" dirty="0" err="1"/>
              <a:t>instrument</a:t>
            </a:r>
            <a:r>
              <a:rPr lang="it-IT" sz="1400" dirty="0"/>
              <a:t> </a:t>
            </a:r>
            <a:r>
              <a:rPr lang="it-IT" sz="1400" dirty="0" err="1"/>
              <a:t>is</a:t>
            </a:r>
            <a:r>
              <a:rPr lang="it-IT" sz="1400" dirty="0"/>
              <a:t> a </a:t>
            </a:r>
            <a:r>
              <a:rPr lang="it-IT" sz="1400" u="sng" dirty="0"/>
              <a:t>High Pressure </a:t>
            </a:r>
            <a:r>
              <a:rPr lang="it-IT" sz="1400" b="1" u="sng" dirty="0"/>
              <a:t>(5 atm.)</a:t>
            </a:r>
            <a:r>
              <a:rPr lang="it-IT" sz="1400" u="sng" dirty="0"/>
              <a:t>(Gas </a:t>
            </a:r>
            <a:r>
              <a:rPr lang="it-IT" sz="1400" u="sng" dirty="0" err="1"/>
              <a:t>Scintillation</a:t>
            </a:r>
            <a:r>
              <a:rPr lang="it-IT" sz="1400" u="sng" dirty="0"/>
              <a:t> </a:t>
            </a:r>
            <a:r>
              <a:rPr lang="it-IT" sz="1400" u="sng" dirty="0" err="1"/>
              <a:t>Proportional</a:t>
            </a:r>
            <a:r>
              <a:rPr lang="it-IT" sz="1400" u="sng" dirty="0"/>
              <a:t> </a:t>
            </a:r>
            <a:r>
              <a:rPr lang="it-IT" sz="1400" u="sng" dirty="0" err="1"/>
              <a:t>Counter</a:t>
            </a:r>
            <a:r>
              <a:rPr lang="it-IT" sz="1400" u="sng" dirty="0"/>
              <a:t> </a:t>
            </a:r>
            <a:r>
              <a:rPr lang="it-IT" sz="1400" dirty="0" err="1"/>
              <a:t>filled</a:t>
            </a:r>
            <a:r>
              <a:rPr lang="it-IT" sz="1400" dirty="0"/>
              <a:t> with a high </a:t>
            </a:r>
            <a:r>
              <a:rPr lang="it-IT" sz="1400" dirty="0" err="1"/>
              <a:t>purity</a:t>
            </a:r>
            <a:r>
              <a:rPr lang="it-IT" sz="1400" dirty="0"/>
              <a:t> gas </a:t>
            </a:r>
            <a:r>
              <a:rPr lang="it-IT" sz="1400" dirty="0" err="1"/>
              <a:t>mixture</a:t>
            </a:r>
            <a:r>
              <a:rPr lang="it-IT" sz="1400" dirty="0"/>
              <a:t> of </a:t>
            </a:r>
            <a:r>
              <a:rPr lang="it-IT" sz="1400" dirty="0" err="1">
                <a:solidFill>
                  <a:srgbClr val="FF0000"/>
                </a:solidFill>
              </a:rPr>
              <a:t>Xenon</a:t>
            </a:r>
            <a:r>
              <a:rPr lang="it-IT" sz="1400" dirty="0"/>
              <a:t> (90%) and </a:t>
            </a:r>
            <a:r>
              <a:rPr lang="it-IT" sz="1400" dirty="0" err="1">
                <a:solidFill>
                  <a:srgbClr val="FF0000"/>
                </a:solidFill>
              </a:rPr>
              <a:t>Helium</a:t>
            </a:r>
            <a:r>
              <a:rPr lang="it-IT" sz="1400" dirty="0"/>
              <a:t> (10%) </a:t>
            </a:r>
            <a:r>
              <a:rPr lang="it-IT" sz="1400" dirty="0" err="1"/>
              <a:t>at</a:t>
            </a:r>
            <a:r>
              <a:rPr lang="it-IT" sz="1400" dirty="0"/>
              <a:t> </a:t>
            </a:r>
            <a:r>
              <a:rPr lang="it-IT" sz="1400" dirty="0">
                <a:solidFill>
                  <a:srgbClr val="FF0000"/>
                </a:solidFill>
              </a:rPr>
              <a:t>5 </a:t>
            </a:r>
            <a:r>
              <a:rPr lang="it-IT" sz="1400" dirty="0" err="1" smtClean="0">
                <a:solidFill>
                  <a:srgbClr val="FF0000"/>
                </a:solidFill>
              </a:rPr>
              <a:t>atmospheres</a:t>
            </a:r>
            <a:r>
              <a:rPr lang="it-IT" sz="1400" dirty="0" smtClean="0"/>
              <a:t>. </a:t>
            </a:r>
            <a:r>
              <a:rPr lang="it-IT" sz="1400" dirty="0" err="1" smtClean="0"/>
              <a:t>After</a:t>
            </a:r>
            <a:r>
              <a:rPr lang="it-IT" sz="1400" dirty="0" smtClean="0"/>
              <a:t> </a:t>
            </a:r>
            <a:r>
              <a:rPr lang="it-IT" sz="1400" dirty="0" err="1"/>
              <a:t>penetrating</a:t>
            </a:r>
            <a:r>
              <a:rPr lang="it-IT" sz="1400" dirty="0"/>
              <a:t> the </a:t>
            </a:r>
            <a:r>
              <a:rPr lang="it-IT" sz="1400" dirty="0" err="1"/>
              <a:t>beryllium</a:t>
            </a:r>
            <a:r>
              <a:rPr lang="it-IT" sz="1400" dirty="0"/>
              <a:t> </a:t>
            </a:r>
            <a:r>
              <a:rPr lang="it-IT" sz="1400" dirty="0" err="1"/>
              <a:t>window</a:t>
            </a:r>
            <a:r>
              <a:rPr lang="it-IT" sz="1400" dirty="0"/>
              <a:t>, the X-</a:t>
            </a:r>
            <a:r>
              <a:rPr lang="it-IT" sz="1400" dirty="0" err="1"/>
              <a:t>ray</a:t>
            </a:r>
            <a:r>
              <a:rPr lang="it-IT" sz="1400" dirty="0"/>
              <a:t> </a:t>
            </a:r>
            <a:r>
              <a:rPr lang="it-IT" sz="1400" dirty="0" err="1"/>
              <a:t>photon</a:t>
            </a:r>
            <a:r>
              <a:rPr lang="it-IT" sz="1400" dirty="0"/>
              <a:t> </a:t>
            </a:r>
            <a:r>
              <a:rPr lang="it-IT" sz="1400" dirty="0" err="1"/>
              <a:t>is</a:t>
            </a:r>
            <a:r>
              <a:rPr lang="it-IT" sz="1400" dirty="0"/>
              <a:t> </a:t>
            </a:r>
            <a:r>
              <a:rPr lang="it-IT" sz="1400" dirty="0" err="1"/>
              <a:t>absorbed</a:t>
            </a:r>
            <a:r>
              <a:rPr lang="it-IT" sz="1400" dirty="0"/>
              <a:t> in the gas </a:t>
            </a:r>
            <a:r>
              <a:rPr lang="it-IT" sz="1400" dirty="0" err="1"/>
              <a:t>cell</a:t>
            </a:r>
            <a:r>
              <a:rPr lang="it-IT" sz="1400" dirty="0"/>
              <a:t> by a </a:t>
            </a:r>
            <a:r>
              <a:rPr lang="it-IT" sz="1400" dirty="0" err="1">
                <a:solidFill>
                  <a:srgbClr val="FF0000"/>
                </a:solidFill>
              </a:rPr>
              <a:t>Xenon</a:t>
            </a:r>
            <a:r>
              <a:rPr lang="it-IT" sz="1400" dirty="0">
                <a:solidFill>
                  <a:srgbClr val="FF0000"/>
                </a:solidFill>
              </a:rPr>
              <a:t> </a:t>
            </a:r>
            <a:r>
              <a:rPr lang="it-IT" sz="1400" dirty="0" err="1">
                <a:solidFill>
                  <a:srgbClr val="FF0000"/>
                </a:solidFill>
              </a:rPr>
              <a:t>atom</a:t>
            </a:r>
            <a:r>
              <a:rPr lang="it-IT" sz="1400" dirty="0">
                <a:solidFill>
                  <a:srgbClr val="FF0000"/>
                </a:solidFill>
              </a:rPr>
              <a:t> via the </a:t>
            </a:r>
            <a:r>
              <a:rPr lang="it-IT" sz="1400" dirty="0" err="1">
                <a:solidFill>
                  <a:srgbClr val="FF0000"/>
                </a:solidFill>
              </a:rPr>
              <a:t>photoelectric</a:t>
            </a:r>
            <a:r>
              <a:rPr lang="it-IT" sz="1400" dirty="0">
                <a:solidFill>
                  <a:srgbClr val="FF0000"/>
                </a:solidFill>
              </a:rPr>
              <a:t> </a:t>
            </a:r>
            <a:r>
              <a:rPr lang="it-IT" sz="1400" dirty="0" err="1">
                <a:solidFill>
                  <a:srgbClr val="FF0000"/>
                </a:solidFill>
              </a:rPr>
              <a:t>effect</a:t>
            </a:r>
            <a:r>
              <a:rPr lang="it-IT" sz="1400" dirty="0">
                <a:solidFill>
                  <a:srgbClr val="FF0000"/>
                </a:solidFill>
              </a:rPr>
              <a:t>. </a:t>
            </a:r>
            <a:r>
              <a:rPr lang="it-IT" sz="1400" dirty="0"/>
              <a:t>The </a:t>
            </a:r>
            <a:r>
              <a:rPr lang="it-IT" sz="1400" dirty="0" err="1"/>
              <a:t>primary</a:t>
            </a:r>
            <a:r>
              <a:rPr lang="it-IT" sz="1400" dirty="0"/>
              <a:t> </a:t>
            </a:r>
            <a:r>
              <a:rPr lang="it-IT" sz="1400" dirty="0" err="1"/>
              <a:t>photoelectron</a:t>
            </a:r>
            <a:r>
              <a:rPr lang="it-IT" sz="1400" dirty="0"/>
              <a:t> </a:t>
            </a:r>
            <a:r>
              <a:rPr lang="it-IT" sz="1400" dirty="0" err="1"/>
              <a:t>emitted</a:t>
            </a:r>
            <a:r>
              <a:rPr lang="it-IT" sz="1400" dirty="0"/>
              <a:t> </a:t>
            </a:r>
            <a:r>
              <a:rPr lang="it-IT" sz="1400" dirty="0" err="1"/>
              <a:t>gives</a:t>
            </a:r>
            <a:r>
              <a:rPr lang="it-IT" sz="1400" dirty="0"/>
              <a:t> rise to a </a:t>
            </a:r>
            <a:r>
              <a:rPr lang="it-IT" sz="1400" dirty="0" err="1"/>
              <a:t>localised</a:t>
            </a:r>
            <a:r>
              <a:rPr lang="it-IT" sz="1400" dirty="0"/>
              <a:t> </a:t>
            </a:r>
            <a:r>
              <a:rPr lang="it-IT" sz="1400" dirty="0" err="1"/>
              <a:t>cloud</a:t>
            </a:r>
            <a:r>
              <a:rPr lang="it-IT" sz="1400" dirty="0"/>
              <a:t> of </a:t>
            </a:r>
            <a:r>
              <a:rPr lang="it-IT" sz="1400" dirty="0" err="1"/>
              <a:t>secondary</a:t>
            </a:r>
            <a:r>
              <a:rPr lang="it-IT" sz="1400" dirty="0"/>
              <a:t> </a:t>
            </a:r>
            <a:r>
              <a:rPr lang="it-IT" sz="1400" dirty="0" err="1"/>
              <a:t>electrons</a:t>
            </a:r>
            <a:r>
              <a:rPr lang="it-IT" sz="1400" dirty="0"/>
              <a:t> </a:t>
            </a:r>
            <a:r>
              <a:rPr lang="it-IT" sz="1400" dirty="0" err="1"/>
              <a:t>at</a:t>
            </a:r>
            <a:r>
              <a:rPr lang="it-IT" sz="1400" dirty="0"/>
              <a:t> the position of X-</a:t>
            </a:r>
            <a:r>
              <a:rPr lang="it-IT" sz="1400" dirty="0" err="1"/>
              <a:t>ray</a:t>
            </a:r>
            <a:r>
              <a:rPr lang="it-IT" sz="1400" dirty="0"/>
              <a:t> </a:t>
            </a:r>
            <a:r>
              <a:rPr lang="it-IT" sz="1400" dirty="0" err="1"/>
              <a:t>absorption</a:t>
            </a:r>
            <a:r>
              <a:rPr lang="it-IT" sz="1400" dirty="0"/>
              <a:t>. The </a:t>
            </a:r>
            <a:r>
              <a:rPr lang="it-IT" sz="1400" dirty="0" err="1"/>
              <a:t>secondary</a:t>
            </a:r>
            <a:r>
              <a:rPr lang="it-IT" sz="1400" dirty="0"/>
              <a:t> electron </a:t>
            </a:r>
            <a:r>
              <a:rPr lang="it-IT" sz="1400" dirty="0" err="1"/>
              <a:t>cloud</a:t>
            </a:r>
            <a:r>
              <a:rPr lang="it-IT" sz="1400" dirty="0"/>
              <a:t>, </a:t>
            </a:r>
            <a:r>
              <a:rPr lang="it-IT" sz="1400" dirty="0" err="1"/>
              <a:t>driven</a:t>
            </a:r>
            <a:r>
              <a:rPr lang="it-IT" sz="1400" dirty="0"/>
              <a:t> by a </a:t>
            </a:r>
            <a:r>
              <a:rPr lang="it-IT" sz="1400" dirty="0" err="1"/>
              <a:t>relatively</a:t>
            </a:r>
            <a:r>
              <a:rPr lang="it-IT" sz="1400" dirty="0"/>
              <a:t> moderate </a:t>
            </a:r>
            <a:r>
              <a:rPr lang="it-IT" sz="1400" dirty="0" err="1"/>
              <a:t>electric</a:t>
            </a:r>
            <a:r>
              <a:rPr lang="it-IT" sz="1400" dirty="0"/>
              <a:t> </a:t>
            </a:r>
            <a:r>
              <a:rPr lang="it-IT" sz="1400" dirty="0" err="1"/>
              <a:t>field</a:t>
            </a:r>
            <a:r>
              <a:rPr lang="it-IT" sz="1400" dirty="0"/>
              <a:t>, </a:t>
            </a:r>
            <a:r>
              <a:rPr lang="it-IT" sz="1400" dirty="0" err="1"/>
              <a:t>after</a:t>
            </a:r>
            <a:r>
              <a:rPr lang="it-IT" sz="1400" dirty="0"/>
              <a:t> </a:t>
            </a:r>
            <a:r>
              <a:rPr lang="it-IT" sz="1400" dirty="0" err="1"/>
              <a:t>drifting</a:t>
            </a:r>
            <a:r>
              <a:rPr lang="it-IT" sz="1400" dirty="0"/>
              <a:t> in the so </a:t>
            </a:r>
            <a:r>
              <a:rPr lang="it-IT" sz="1400" dirty="0" err="1"/>
              <a:t>called</a:t>
            </a:r>
            <a:r>
              <a:rPr lang="it-IT" sz="1400" dirty="0"/>
              <a:t> </a:t>
            </a:r>
            <a:r>
              <a:rPr lang="it-IT" sz="1400" dirty="0" err="1">
                <a:solidFill>
                  <a:srgbClr val="FF0000"/>
                </a:solidFill>
              </a:rPr>
              <a:t>Drift</a:t>
            </a:r>
            <a:r>
              <a:rPr lang="it-IT" sz="1400" dirty="0">
                <a:solidFill>
                  <a:srgbClr val="FF0000"/>
                </a:solidFill>
              </a:rPr>
              <a:t> </a:t>
            </a:r>
            <a:r>
              <a:rPr lang="it-IT" sz="1400" dirty="0" err="1">
                <a:solidFill>
                  <a:srgbClr val="FF0000"/>
                </a:solidFill>
              </a:rPr>
              <a:t>Region</a:t>
            </a:r>
            <a:r>
              <a:rPr lang="it-IT" sz="1400" dirty="0">
                <a:solidFill>
                  <a:srgbClr val="FF0000"/>
                </a:solidFill>
              </a:rPr>
              <a:t>, </a:t>
            </a:r>
            <a:r>
              <a:rPr lang="it-IT" sz="1400" dirty="0" err="1"/>
              <a:t>enters</a:t>
            </a:r>
            <a:r>
              <a:rPr lang="it-IT" sz="1400" dirty="0"/>
              <a:t> a </a:t>
            </a:r>
            <a:r>
              <a:rPr lang="it-IT" sz="1400" dirty="0">
                <a:solidFill>
                  <a:srgbClr val="FF0000"/>
                </a:solidFill>
              </a:rPr>
              <a:t>high </a:t>
            </a:r>
            <a:r>
              <a:rPr lang="it-IT" sz="1400" dirty="0" err="1">
                <a:solidFill>
                  <a:srgbClr val="FF0000"/>
                </a:solidFill>
              </a:rPr>
              <a:t>field</a:t>
            </a:r>
            <a:r>
              <a:rPr lang="it-IT" sz="1400" dirty="0">
                <a:solidFill>
                  <a:srgbClr val="FF0000"/>
                </a:solidFill>
              </a:rPr>
              <a:t> </a:t>
            </a:r>
            <a:r>
              <a:rPr lang="it-IT" sz="1400" dirty="0" err="1">
                <a:solidFill>
                  <a:srgbClr val="FF0000"/>
                </a:solidFill>
              </a:rPr>
              <a:t>region</a:t>
            </a:r>
            <a:r>
              <a:rPr lang="it-IT" sz="1400" dirty="0">
                <a:solidFill>
                  <a:srgbClr val="FF0000"/>
                </a:solidFill>
              </a:rPr>
              <a:t> </a:t>
            </a:r>
            <a:r>
              <a:rPr lang="it-IT" sz="1400" dirty="0"/>
              <a:t>(</a:t>
            </a:r>
            <a:r>
              <a:rPr lang="it-IT" sz="1400" dirty="0" err="1">
                <a:solidFill>
                  <a:srgbClr val="FF0000"/>
                </a:solidFill>
              </a:rPr>
              <a:t>Scintillation</a:t>
            </a:r>
            <a:r>
              <a:rPr lang="it-IT" sz="1400" dirty="0">
                <a:solidFill>
                  <a:srgbClr val="FF0000"/>
                </a:solidFill>
              </a:rPr>
              <a:t> </a:t>
            </a:r>
            <a:r>
              <a:rPr lang="it-IT" sz="1400" dirty="0" err="1">
                <a:solidFill>
                  <a:srgbClr val="FF0000"/>
                </a:solidFill>
              </a:rPr>
              <a:t>Region</a:t>
            </a:r>
            <a:r>
              <a:rPr lang="it-IT" sz="1400" dirty="0"/>
              <a:t>) in </a:t>
            </a:r>
            <a:r>
              <a:rPr lang="it-IT" sz="1400" dirty="0" err="1"/>
              <a:t>which</a:t>
            </a:r>
            <a:r>
              <a:rPr lang="it-IT" sz="1400" dirty="0"/>
              <a:t> the </a:t>
            </a:r>
            <a:r>
              <a:rPr lang="it-IT" sz="1400" dirty="0" err="1"/>
              <a:t>electrons</a:t>
            </a:r>
            <a:r>
              <a:rPr lang="it-IT" sz="1400" dirty="0"/>
              <a:t> </a:t>
            </a:r>
            <a:r>
              <a:rPr lang="it-IT" sz="1400" dirty="0" err="1"/>
              <a:t>acquire</a:t>
            </a:r>
            <a:r>
              <a:rPr lang="it-IT" sz="1400" dirty="0"/>
              <a:t> </a:t>
            </a:r>
            <a:r>
              <a:rPr lang="it-IT" sz="1400" dirty="0" err="1"/>
              <a:t>sufficient</a:t>
            </a:r>
            <a:r>
              <a:rPr lang="it-IT" sz="1400" dirty="0"/>
              <a:t> </a:t>
            </a:r>
            <a:r>
              <a:rPr lang="it-IT" sz="1400" dirty="0" err="1"/>
              <a:t>energy</a:t>
            </a:r>
            <a:r>
              <a:rPr lang="it-IT" sz="1400" dirty="0"/>
              <a:t> </a:t>
            </a:r>
            <a:r>
              <a:rPr lang="it-IT" sz="1400" dirty="0">
                <a:solidFill>
                  <a:srgbClr val="FF0000"/>
                </a:solidFill>
              </a:rPr>
              <a:t>to </a:t>
            </a:r>
            <a:r>
              <a:rPr lang="it-IT" sz="1400" dirty="0" err="1">
                <a:solidFill>
                  <a:srgbClr val="FF0000"/>
                </a:solidFill>
              </a:rPr>
              <a:t>excite</a:t>
            </a:r>
            <a:r>
              <a:rPr lang="it-IT" sz="1400" dirty="0">
                <a:solidFill>
                  <a:srgbClr val="FF0000"/>
                </a:solidFill>
              </a:rPr>
              <a:t> the </a:t>
            </a:r>
            <a:r>
              <a:rPr lang="it-IT" sz="1400" dirty="0" err="1">
                <a:solidFill>
                  <a:srgbClr val="FF0000"/>
                </a:solidFill>
              </a:rPr>
              <a:t>Xenon</a:t>
            </a:r>
            <a:r>
              <a:rPr lang="it-IT" sz="1400" dirty="0">
                <a:solidFill>
                  <a:srgbClr val="FF0000"/>
                </a:solidFill>
              </a:rPr>
              <a:t> </a:t>
            </a:r>
            <a:r>
              <a:rPr lang="it-IT" sz="1400" dirty="0" err="1">
                <a:solidFill>
                  <a:srgbClr val="FF0000"/>
                </a:solidFill>
              </a:rPr>
              <a:t>atoms</a:t>
            </a:r>
            <a:r>
              <a:rPr lang="it-IT" sz="1400" dirty="0">
                <a:solidFill>
                  <a:srgbClr val="FF0000"/>
                </a:solidFill>
              </a:rPr>
              <a:t>. </a:t>
            </a:r>
            <a:r>
              <a:rPr lang="it-IT" sz="1400" dirty="0" err="1"/>
              <a:t>As</a:t>
            </a:r>
            <a:r>
              <a:rPr lang="it-IT" sz="1400" dirty="0"/>
              <a:t> a </a:t>
            </a:r>
            <a:r>
              <a:rPr lang="it-IT" sz="1400" dirty="0" err="1"/>
              <a:t>result</a:t>
            </a:r>
            <a:r>
              <a:rPr lang="it-IT" sz="1400" dirty="0"/>
              <a:t> of </a:t>
            </a:r>
            <a:r>
              <a:rPr lang="it-IT" sz="1400" dirty="0" err="1"/>
              <a:t>collisions</a:t>
            </a:r>
            <a:r>
              <a:rPr lang="it-IT" sz="1400" dirty="0"/>
              <a:t>, the </a:t>
            </a:r>
            <a:r>
              <a:rPr lang="it-IT" sz="1400" dirty="0" err="1"/>
              <a:t>excited</a:t>
            </a:r>
            <a:r>
              <a:rPr lang="it-IT" sz="1400" dirty="0"/>
              <a:t> </a:t>
            </a:r>
            <a:r>
              <a:rPr lang="it-IT" sz="1400" dirty="0" err="1"/>
              <a:t>atoms</a:t>
            </a:r>
            <a:r>
              <a:rPr lang="it-IT" sz="1400" dirty="0"/>
              <a:t> </a:t>
            </a:r>
            <a:r>
              <a:rPr lang="it-IT" sz="1400" dirty="0" err="1"/>
              <a:t>form</a:t>
            </a:r>
            <a:r>
              <a:rPr lang="it-IT" sz="1400" dirty="0"/>
              <a:t> </a:t>
            </a:r>
            <a:r>
              <a:rPr lang="it-IT" sz="1400" dirty="0" err="1"/>
              <a:t>excited</a:t>
            </a:r>
            <a:r>
              <a:rPr lang="it-IT" sz="1400" dirty="0"/>
              <a:t> </a:t>
            </a:r>
            <a:r>
              <a:rPr lang="it-IT" sz="1400" dirty="0" err="1"/>
              <a:t>diatomic</a:t>
            </a:r>
            <a:r>
              <a:rPr lang="it-IT" sz="1400" dirty="0"/>
              <a:t> </a:t>
            </a:r>
            <a:r>
              <a:rPr lang="it-IT" sz="1400" dirty="0" err="1"/>
              <a:t>Xenon</a:t>
            </a:r>
            <a:r>
              <a:rPr lang="it-IT" sz="1400" dirty="0"/>
              <a:t> </a:t>
            </a:r>
            <a:r>
              <a:rPr lang="it-IT" sz="1400" dirty="0" err="1"/>
              <a:t>molecules</a:t>
            </a:r>
            <a:r>
              <a:rPr lang="it-IT" sz="1400" dirty="0"/>
              <a:t> </a:t>
            </a:r>
            <a:r>
              <a:rPr lang="it-IT" sz="1400" dirty="0" err="1"/>
              <a:t>which</a:t>
            </a:r>
            <a:r>
              <a:rPr lang="it-IT" sz="1400" dirty="0"/>
              <a:t> </a:t>
            </a:r>
            <a:r>
              <a:rPr lang="it-IT" sz="1400" dirty="0" err="1"/>
              <a:t>then</a:t>
            </a:r>
            <a:r>
              <a:rPr lang="it-IT" sz="1400" dirty="0"/>
              <a:t> </a:t>
            </a:r>
            <a:r>
              <a:rPr lang="it-IT" sz="1400" dirty="0" err="1"/>
              <a:t>deexcite</a:t>
            </a:r>
            <a:r>
              <a:rPr lang="it-IT" sz="1400" dirty="0"/>
              <a:t> by the </a:t>
            </a:r>
            <a:r>
              <a:rPr lang="it-IT" sz="1400" dirty="0" err="1">
                <a:solidFill>
                  <a:srgbClr val="FF0000"/>
                </a:solidFill>
              </a:rPr>
              <a:t>emission</a:t>
            </a:r>
            <a:r>
              <a:rPr lang="it-IT" sz="1400" dirty="0">
                <a:solidFill>
                  <a:srgbClr val="FF0000"/>
                </a:solidFill>
              </a:rPr>
              <a:t> of VUV </a:t>
            </a:r>
            <a:r>
              <a:rPr lang="it-IT" sz="1400" dirty="0" err="1">
                <a:solidFill>
                  <a:srgbClr val="FF0000"/>
                </a:solidFill>
              </a:rPr>
              <a:t>photons</a:t>
            </a:r>
            <a:r>
              <a:rPr lang="it-IT" sz="1400" dirty="0">
                <a:solidFill>
                  <a:srgbClr val="FF0000"/>
                </a:solidFill>
              </a:rPr>
              <a:t> </a:t>
            </a:r>
            <a:r>
              <a:rPr lang="it-IT" sz="1400" dirty="0"/>
              <a:t>in the 1500-1950 angstrom </a:t>
            </a:r>
            <a:r>
              <a:rPr lang="it-IT" sz="1400" dirty="0" err="1"/>
              <a:t>range</a:t>
            </a:r>
            <a:r>
              <a:rPr lang="it-IT" sz="1400" dirty="0"/>
              <a:t>. </a:t>
            </a:r>
            <a:r>
              <a:rPr lang="it-IT" sz="1400" dirty="0" err="1"/>
              <a:t>Typical</a:t>
            </a:r>
            <a:r>
              <a:rPr lang="it-IT" sz="1400" dirty="0"/>
              <a:t> </a:t>
            </a:r>
            <a:r>
              <a:rPr lang="it-IT" sz="1400" dirty="0" err="1"/>
              <a:t>duration</a:t>
            </a:r>
            <a:r>
              <a:rPr lang="it-IT" sz="1400" dirty="0"/>
              <a:t> of </a:t>
            </a:r>
            <a:r>
              <a:rPr lang="it-IT" sz="1400" dirty="0" err="1"/>
              <a:t>scintillation</a:t>
            </a:r>
            <a:r>
              <a:rPr lang="it-IT" sz="1400" dirty="0"/>
              <a:t>, </a:t>
            </a:r>
            <a:r>
              <a:rPr lang="it-IT" sz="1400" dirty="0" err="1"/>
              <a:t>measured</a:t>
            </a:r>
            <a:r>
              <a:rPr lang="it-IT" sz="1400" dirty="0"/>
              <a:t> </a:t>
            </a:r>
            <a:r>
              <a:rPr lang="it-IT" sz="1400" dirty="0" err="1"/>
              <a:t>as</a:t>
            </a:r>
            <a:r>
              <a:rPr lang="it-IT" sz="1400" dirty="0"/>
              <a:t> the time </a:t>
            </a:r>
            <a:r>
              <a:rPr lang="it-IT" sz="1400" dirty="0" err="1"/>
              <a:t>interval</a:t>
            </a:r>
            <a:r>
              <a:rPr lang="it-IT" sz="1400" dirty="0"/>
              <a:t> </a:t>
            </a:r>
            <a:r>
              <a:rPr lang="it-IT" sz="1400" dirty="0" err="1"/>
              <a:t>between</a:t>
            </a:r>
            <a:r>
              <a:rPr lang="it-IT" sz="1400" dirty="0"/>
              <a:t> the 10% and 90% of the </a:t>
            </a:r>
            <a:r>
              <a:rPr lang="it-IT" sz="1400" dirty="0" err="1"/>
              <a:t>signal</a:t>
            </a:r>
            <a:r>
              <a:rPr lang="it-IT" sz="1400" dirty="0"/>
              <a:t>, </a:t>
            </a:r>
            <a:r>
              <a:rPr lang="it-IT" sz="1400" dirty="0" err="1"/>
              <a:t>is</a:t>
            </a:r>
            <a:r>
              <a:rPr lang="it-IT" sz="1400" dirty="0"/>
              <a:t> 3.5 -6sec and </a:t>
            </a:r>
            <a:r>
              <a:rPr lang="it-IT" sz="1400" dirty="0" err="1"/>
              <a:t>does</a:t>
            </a:r>
            <a:r>
              <a:rPr lang="it-IT" sz="1400" dirty="0"/>
              <a:t> </a:t>
            </a:r>
            <a:r>
              <a:rPr lang="it-IT" sz="1400" dirty="0" err="1"/>
              <a:t>not</a:t>
            </a:r>
            <a:r>
              <a:rPr lang="it-IT" sz="1400" dirty="0"/>
              <a:t> </a:t>
            </a:r>
            <a:r>
              <a:rPr lang="it-IT" sz="1400" dirty="0" err="1"/>
              <a:t>depend</a:t>
            </a:r>
            <a:r>
              <a:rPr lang="it-IT" sz="1400" dirty="0"/>
              <a:t> on the </a:t>
            </a:r>
            <a:r>
              <a:rPr lang="it-IT" sz="1400" dirty="0" err="1"/>
              <a:t>energy</a:t>
            </a:r>
            <a:r>
              <a:rPr lang="it-IT" sz="1400" dirty="0"/>
              <a:t>. In the case of the </a:t>
            </a:r>
            <a:r>
              <a:rPr lang="it-IT" sz="1400" dirty="0">
                <a:solidFill>
                  <a:srgbClr val="FF0000"/>
                </a:solidFill>
              </a:rPr>
              <a:t>HPGSPC VUV light </a:t>
            </a:r>
            <a:r>
              <a:rPr lang="it-IT" sz="1400" dirty="0" err="1"/>
              <a:t>is</a:t>
            </a:r>
            <a:r>
              <a:rPr lang="it-IT" sz="1400" dirty="0"/>
              <a:t> </a:t>
            </a:r>
            <a:r>
              <a:rPr lang="it-IT" sz="1400" dirty="0" err="1"/>
              <a:t>collected</a:t>
            </a:r>
            <a:r>
              <a:rPr lang="it-IT" sz="1400" dirty="0"/>
              <a:t> by an array of </a:t>
            </a:r>
            <a:r>
              <a:rPr lang="it-IT" sz="1400" dirty="0" err="1">
                <a:solidFill>
                  <a:srgbClr val="FF0000"/>
                </a:solidFill>
              </a:rPr>
              <a:t>seven</a:t>
            </a:r>
            <a:r>
              <a:rPr lang="it-IT" sz="1400" dirty="0">
                <a:solidFill>
                  <a:srgbClr val="FF0000"/>
                </a:solidFill>
              </a:rPr>
              <a:t> </a:t>
            </a:r>
            <a:r>
              <a:rPr lang="it-IT" sz="1400" dirty="0" err="1">
                <a:solidFill>
                  <a:srgbClr val="FF0000"/>
                </a:solidFill>
              </a:rPr>
              <a:t>photomultipliers</a:t>
            </a:r>
            <a:r>
              <a:rPr lang="it-IT" sz="1400" dirty="0">
                <a:solidFill>
                  <a:srgbClr val="FF0000"/>
                </a:solidFill>
              </a:rPr>
              <a:t> </a:t>
            </a:r>
            <a:r>
              <a:rPr lang="it-IT" sz="1400" dirty="0"/>
              <a:t>in an Anger Camera </a:t>
            </a:r>
            <a:r>
              <a:rPr lang="it-IT" sz="1400" dirty="0" err="1"/>
              <a:t>configuration</a:t>
            </a:r>
            <a:r>
              <a:rPr lang="it-IT" sz="1400" dirty="0"/>
              <a:t>. The </a:t>
            </a:r>
            <a:r>
              <a:rPr lang="it-IT" sz="1400" dirty="0" err="1"/>
              <a:t>number</a:t>
            </a:r>
            <a:r>
              <a:rPr lang="it-IT" sz="1400" dirty="0"/>
              <a:t> of </a:t>
            </a:r>
            <a:r>
              <a:rPr lang="it-IT" sz="1400" dirty="0" err="1"/>
              <a:t>electrons</a:t>
            </a:r>
            <a:r>
              <a:rPr lang="it-IT" sz="1400" dirty="0"/>
              <a:t> </a:t>
            </a:r>
            <a:r>
              <a:rPr lang="it-IT" sz="1400" dirty="0" err="1"/>
              <a:t>emitted</a:t>
            </a:r>
            <a:r>
              <a:rPr lang="it-IT" sz="1400" dirty="0"/>
              <a:t> per </a:t>
            </a:r>
            <a:r>
              <a:rPr lang="it-IT" sz="1400" dirty="0" err="1"/>
              <a:t>keV</a:t>
            </a:r>
            <a:r>
              <a:rPr lang="it-IT" sz="1400" dirty="0"/>
              <a:t> by the </a:t>
            </a:r>
            <a:r>
              <a:rPr lang="it-IT" sz="1400" dirty="0" err="1"/>
              <a:t>cathode</a:t>
            </a:r>
            <a:r>
              <a:rPr lang="it-IT" sz="1400" dirty="0"/>
              <a:t> of </a:t>
            </a:r>
            <a:r>
              <a:rPr lang="it-IT" sz="1400" dirty="0" err="1"/>
              <a:t>central</a:t>
            </a:r>
            <a:r>
              <a:rPr lang="it-IT" sz="1400" dirty="0"/>
              <a:t> </a:t>
            </a:r>
            <a:r>
              <a:rPr lang="it-IT" sz="1400" dirty="0" err="1"/>
              <a:t>photomultiplier</a:t>
            </a:r>
            <a:r>
              <a:rPr lang="it-IT" sz="1400" dirty="0"/>
              <a:t> </a:t>
            </a:r>
            <a:r>
              <a:rPr lang="it-IT" sz="1400" dirty="0" err="1"/>
              <a:t>is</a:t>
            </a:r>
            <a:r>
              <a:rPr lang="it-IT" sz="1400" dirty="0"/>
              <a:t> </a:t>
            </a:r>
            <a:r>
              <a:rPr lang="it-IT" sz="1400" dirty="0" err="1"/>
              <a:t>about</a:t>
            </a:r>
            <a:r>
              <a:rPr lang="it-IT" sz="1400" dirty="0"/>
              <a:t> 250. </a:t>
            </a:r>
          </a:p>
        </p:txBody>
      </p:sp>
      <p:pic>
        <p:nvPicPr>
          <p:cNvPr id="6" name="Immagine 5"/>
          <p:cNvPicPr>
            <a:picLocks noChangeAspect="1"/>
          </p:cNvPicPr>
          <p:nvPr/>
        </p:nvPicPr>
        <p:blipFill>
          <a:blip r:embed="rId2"/>
          <a:stretch>
            <a:fillRect/>
          </a:stretch>
        </p:blipFill>
        <p:spPr>
          <a:xfrm>
            <a:off x="76200" y="2650402"/>
            <a:ext cx="4356100" cy="4111000"/>
          </a:xfrm>
          <a:prstGeom prst="rect">
            <a:avLst/>
          </a:prstGeom>
        </p:spPr>
      </p:pic>
      <p:sp>
        <p:nvSpPr>
          <p:cNvPr id="4" name="CasellaDiTesto 3"/>
          <p:cNvSpPr txBox="1"/>
          <p:nvPr/>
        </p:nvSpPr>
        <p:spPr>
          <a:xfrm>
            <a:off x="4064000" y="2501900"/>
            <a:ext cx="1244376" cy="369332"/>
          </a:xfrm>
          <a:prstGeom prst="rect">
            <a:avLst/>
          </a:prstGeom>
          <a:noFill/>
          <a:ln>
            <a:solidFill>
              <a:schemeClr val="tx1"/>
            </a:solidFill>
          </a:ln>
        </p:spPr>
        <p:txBody>
          <a:bodyPr wrap="none" rtlCol="0">
            <a:spAutoFit/>
          </a:bodyPr>
          <a:lstStyle/>
          <a:p>
            <a:r>
              <a:rPr lang="it-IT" dirty="0" smtClean="0"/>
              <a:t>BEPPO-SAX</a:t>
            </a:r>
            <a:endParaRPr lang="it-IT" dirty="0"/>
          </a:p>
        </p:txBody>
      </p:sp>
      <p:pic>
        <p:nvPicPr>
          <p:cNvPr id="2" name="Immagine 1"/>
          <p:cNvPicPr>
            <a:picLocks noChangeAspect="1"/>
          </p:cNvPicPr>
          <p:nvPr/>
        </p:nvPicPr>
        <p:blipFill>
          <a:blip r:embed="rId3"/>
          <a:stretch>
            <a:fillRect/>
          </a:stretch>
        </p:blipFill>
        <p:spPr>
          <a:xfrm>
            <a:off x="5118100" y="3351494"/>
            <a:ext cx="3516824" cy="3435308"/>
          </a:xfrm>
          <a:prstGeom prst="rect">
            <a:avLst/>
          </a:prstGeom>
        </p:spPr>
      </p:pic>
      <p:sp>
        <p:nvSpPr>
          <p:cNvPr id="7" name="CasellaDiTesto 6"/>
          <p:cNvSpPr txBox="1"/>
          <p:nvPr/>
        </p:nvSpPr>
        <p:spPr>
          <a:xfrm>
            <a:off x="492125" y="2346197"/>
            <a:ext cx="1318766" cy="369332"/>
          </a:xfrm>
          <a:prstGeom prst="rect">
            <a:avLst/>
          </a:prstGeom>
          <a:noFill/>
          <a:ln>
            <a:solidFill>
              <a:srgbClr val="000000"/>
            </a:solidFill>
          </a:ln>
        </p:spPr>
        <p:txBody>
          <a:bodyPr wrap="none" rtlCol="0">
            <a:spAutoFit/>
          </a:bodyPr>
          <a:lstStyle/>
          <a:p>
            <a:r>
              <a:rPr lang="it-IT"/>
              <a:t>5 atmosfere</a:t>
            </a:r>
          </a:p>
        </p:txBody>
      </p:sp>
    </p:spTree>
    <p:extLst>
      <p:ext uri="{BB962C8B-B14F-4D97-AF65-F5344CB8AC3E}">
        <p14:creationId xmlns:p14="http://schemas.microsoft.com/office/powerpoint/2010/main" val="21897186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28600" y="927099"/>
            <a:ext cx="8699499" cy="5723899"/>
          </a:xfrm>
          <a:prstGeom prst="rect">
            <a:avLst/>
          </a:prstGeom>
          <a:ln>
            <a:solidFill>
              <a:schemeClr val="tx1"/>
            </a:solidFill>
          </a:ln>
        </p:spPr>
      </p:pic>
    </p:spTree>
    <p:extLst>
      <p:ext uri="{BB962C8B-B14F-4D97-AF65-F5344CB8AC3E}">
        <p14:creationId xmlns:p14="http://schemas.microsoft.com/office/powerpoint/2010/main" val="9653986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0562" y="1460500"/>
            <a:ext cx="8853738" cy="3314700"/>
          </a:xfrm>
          <a:prstGeom prst="rect">
            <a:avLst/>
          </a:prstGeom>
          <a:ln>
            <a:solidFill>
              <a:srgbClr val="000000"/>
            </a:solidFill>
          </a:ln>
        </p:spPr>
      </p:pic>
      <p:pic>
        <p:nvPicPr>
          <p:cNvPr id="3" name="Immagine 2"/>
          <p:cNvPicPr>
            <a:picLocks noChangeAspect="1"/>
          </p:cNvPicPr>
          <p:nvPr/>
        </p:nvPicPr>
        <p:blipFill>
          <a:blip r:embed="rId3"/>
          <a:stretch>
            <a:fillRect/>
          </a:stretch>
        </p:blipFill>
        <p:spPr>
          <a:xfrm>
            <a:off x="304800" y="5054600"/>
            <a:ext cx="4089400" cy="482600"/>
          </a:xfrm>
          <a:prstGeom prst="rect">
            <a:avLst/>
          </a:prstGeom>
          <a:ln>
            <a:solidFill>
              <a:srgbClr val="000000"/>
            </a:solidFill>
          </a:ln>
        </p:spPr>
      </p:pic>
      <p:cxnSp>
        <p:nvCxnSpPr>
          <p:cNvPr id="5" name="Connettore 2 4"/>
          <p:cNvCxnSpPr/>
          <p:nvPr/>
        </p:nvCxnSpPr>
        <p:spPr>
          <a:xfrm>
            <a:off x="482600" y="2819400"/>
            <a:ext cx="0" cy="21717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6" name="CasellaDiTesto 5"/>
          <p:cNvSpPr txBox="1"/>
          <p:nvPr/>
        </p:nvSpPr>
        <p:spPr>
          <a:xfrm>
            <a:off x="304800" y="5829300"/>
            <a:ext cx="5025722" cy="1200329"/>
          </a:xfrm>
          <a:prstGeom prst="rect">
            <a:avLst/>
          </a:prstGeom>
          <a:noFill/>
          <a:ln>
            <a:solidFill>
              <a:schemeClr val="tx1"/>
            </a:solidFill>
          </a:ln>
        </p:spPr>
        <p:txBody>
          <a:bodyPr wrap="none" rtlCol="0">
            <a:spAutoFit/>
          </a:bodyPr>
          <a:lstStyle/>
          <a:p>
            <a:r>
              <a:rPr lang="it-IT"/>
              <a:t>Finestre di berillio 50</a:t>
            </a:r>
            <a:r>
              <a:rPr lang="it-IT">
                <a:latin typeface="Symbol" charset="2"/>
                <a:cs typeface="Symbol" charset="2"/>
              </a:rPr>
              <a:t>m</a:t>
            </a:r>
            <a:r>
              <a:rPr lang="it-IT"/>
              <a:t>m diametro 30 </a:t>
            </a:r>
            <a:r>
              <a:rPr lang="it-IT">
                <a:latin typeface="Symbol" charset="2"/>
                <a:cs typeface="Symbol" charset="2"/>
              </a:rPr>
              <a:t>m</a:t>
            </a:r>
            <a:r>
              <a:rPr lang="it-IT"/>
              <a:t>m spessore</a:t>
            </a:r>
          </a:p>
          <a:p>
            <a:r>
              <a:rPr lang="it-IT"/>
              <a:t>In entrata quarzo 5mm spessore</a:t>
            </a:r>
          </a:p>
          <a:p>
            <a:r>
              <a:rPr lang="it-IT"/>
              <a:t>80mm diametro</a:t>
            </a:r>
          </a:p>
          <a:p>
            <a:endParaRPr lang="it-IT"/>
          </a:p>
        </p:txBody>
      </p:sp>
    </p:spTree>
    <p:extLst>
      <p:ext uri="{BB962C8B-B14F-4D97-AF65-F5344CB8AC3E}">
        <p14:creationId xmlns:p14="http://schemas.microsoft.com/office/powerpoint/2010/main" val="33245435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65100"/>
            <a:ext cx="9144000" cy="6462983"/>
          </a:xfrm>
          <a:prstGeom prst="rect">
            <a:avLst/>
          </a:prstGeom>
        </p:spPr>
      </p:pic>
      <p:sp>
        <p:nvSpPr>
          <p:cNvPr id="3" name="CasellaDiTesto 2"/>
          <p:cNvSpPr txBox="1"/>
          <p:nvPr/>
        </p:nvSpPr>
        <p:spPr>
          <a:xfrm>
            <a:off x="673100" y="330200"/>
            <a:ext cx="1244376" cy="584776"/>
          </a:xfrm>
          <a:prstGeom prst="rect">
            <a:avLst/>
          </a:prstGeom>
          <a:noFill/>
          <a:ln>
            <a:solidFill>
              <a:schemeClr val="tx1"/>
            </a:solidFill>
          </a:ln>
        </p:spPr>
        <p:txBody>
          <a:bodyPr wrap="none" rtlCol="0">
            <a:spAutoFit/>
          </a:bodyPr>
          <a:lstStyle/>
          <a:p>
            <a:pPr algn="ctr"/>
            <a:r>
              <a:rPr lang="it-IT" dirty="0" smtClean="0"/>
              <a:t>BEPPO-SAX</a:t>
            </a:r>
          </a:p>
          <a:p>
            <a:pPr algn="ctr"/>
            <a:r>
              <a:rPr lang="it-IT" sz="1400" dirty="0"/>
              <a:t>1996-2003</a:t>
            </a:r>
          </a:p>
        </p:txBody>
      </p:sp>
      <p:sp>
        <p:nvSpPr>
          <p:cNvPr id="4" name="Rettangolo 3"/>
          <p:cNvSpPr/>
          <p:nvPr/>
        </p:nvSpPr>
        <p:spPr>
          <a:xfrm>
            <a:off x="1408423" y="1123434"/>
            <a:ext cx="2847354" cy="369332"/>
          </a:xfrm>
          <a:prstGeom prst="rect">
            <a:avLst/>
          </a:prstGeom>
          <a:ln>
            <a:solidFill>
              <a:srgbClr val="000000"/>
            </a:solidFill>
          </a:ln>
        </p:spPr>
        <p:txBody>
          <a:bodyPr wrap="none">
            <a:spAutoFit/>
          </a:bodyPr>
          <a:lstStyle/>
          <a:p>
            <a:r>
              <a:rPr lang="hu-HU"/>
              <a:t>Energy Range : 0.1 - 300 keV </a:t>
            </a:r>
            <a:endParaRPr lang="it-IT"/>
          </a:p>
        </p:txBody>
      </p:sp>
    </p:spTree>
    <p:extLst>
      <p:ext uri="{BB962C8B-B14F-4D97-AF65-F5344CB8AC3E}">
        <p14:creationId xmlns:p14="http://schemas.microsoft.com/office/powerpoint/2010/main" val="36289976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81000" y="3056563"/>
            <a:ext cx="4394199" cy="3604229"/>
          </a:xfrm>
          <a:prstGeom prst="rect">
            <a:avLst/>
          </a:prstGeom>
        </p:spPr>
      </p:pic>
      <p:sp>
        <p:nvSpPr>
          <p:cNvPr id="3" name="CasellaDiTesto 2"/>
          <p:cNvSpPr txBox="1"/>
          <p:nvPr/>
        </p:nvSpPr>
        <p:spPr>
          <a:xfrm>
            <a:off x="228600" y="63500"/>
            <a:ext cx="8636000" cy="3108544"/>
          </a:xfrm>
          <a:prstGeom prst="rect">
            <a:avLst/>
          </a:prstGeom>
          <a:noFill/>
        </p:spPr>
        <p:txBody>
          <a:bodyPr wrap="square" rtlCol="0">
            <a:spAutoFit/>
          </a:bodyPr>
          <a:lstStyle/>
          <a:p>
            <a:r>
              <a:rPr lang="it-IT" sz="1400" dirty="0">
                <a:solidFill>
                  <a:srgbClr val="FF0000"/>
                </a:solidFill>
              </a:rPr>
              <a:t>The hard X-</a:t>
            </a:r>
            <a:r>
              <a:rPr lang="it-IT" sz="1400" dirty="0" err="1">
                <a:solidFill>
                  <a:srgbClr val="FF0000"/>
                </a:solidFill>
              </a:rPr>
              <a:t>ray</a:t>
            </a:r>
            <a:r>
              <a:rPr lang="it-IT" sz="1400" dirty="0">
                <a:solidFill>
                  <a:srgbClr val="FF0000"/>
                </a:solidFill>
              </a:rPr>
              <a:t> </a:t>
            </a:r>
            <a:r>
              <a:rPr lang="it-IT" sz="1400" dirty="0" err="1">
                <a:solidFill>
                  <a:srgbClr val="FF0000"/>
                </a:solidFill>
              </a:rPr>
              <a:t>energy</a:t>
            </a:r>
            <a:r>
              <a:rPr lang="it-IT" sz="1400" dirty="0">
                <a:solidFill>
                  <a:srgbClr val="FF0000"/>
                </a:solidFill>
              </a:rPr>
              <a:t> </a:t>
            </a:r>
            <a:r>
              <a:rPr lang="it-IT" sz="1400" dirty="0"/>
              <a:t>band (15-300 </a:t>
            </a:r>
            <a:r>
              <a:rPr lang="it-IT" sz="1400" dirty="0" err="1"/>
              <a:t>keV</a:t>
            </a:r>
            <a:r>
              <a:rPr lang="it-IT" sz="1400" dirty="0"/>
              <a:t>) </a:t>
            </a:r>
            <a:r>
              <a:rPr lang="it-IT" sz="1400" dirty="0" err="1"/>
              <a:t>covered</a:t>
            </a:r>
            <a:r>
              <a:rPr lang="it-IT" sz="1400" dirty="0"/>
              <a:t> by the </a:t>
            </a:r>
            <a:r>
              <a:rPr lang="it-IT" sz="1400" dirty="0">
                <a:solidFill>
                  <a:srgbClr val="FF0000"/>
                </a:solidFill>
              </a:rPr>
              <a:t>PDS </a:t>
            </a:r>
            <a:r>
              <a:rPr lang="it-IT" sz="1400" dirty="0" err="1">
                <a:solidFill>
                  <a:srgbClr val="FF0000"/>
                </a:solidFill>
              </a:rPr>
              <a:t>experiment</a:t>
            </a:r>
            <a:r>
              <a:rPr lang="it-IT" sz="1400" dirty="0">
                <a:solidFill>
                  <a:srgbClr val="FF0000"/>
                </a:solidFill>
              </a:rPr>
              <a:t> </a:t>
            </a:r>
            <a:r>
              <a:rPr lang="it-IT" sz="1400" dirty="0" err="1">
                <a:solidFill>
                  <a:srgbClr val="FF0000"/>
                </a:solidFill>
              </a:rPr>
              <a:t>is</a:t>
            </a:r>
            <a:r>
              <a:rPr lang="it-IT" sz="1400" dirty="0">
                <a:solidFill>
                  <a:srgbClr val="FF0000"/>
                </a:solidFill>
              </a:rPr>
              <a:t> </a:t>
            </a:r>
            <a:r>
              <a:rPr lang="it-IT" sz="1400" dirty="0" err="1"/>
              <a:t>now</a:t>
            </a:r>
            <a:r>
              <a:rPr lang="it-IT" sz="1400" dirty="0"/>
              <a:t> </a:t>
            </a:r>
            <a:r>
              <a:rPr lang="it-IT" sz="1400" dirty="0" err="1"/>
              <a:t>assuming</a:t>
            </a:r>
            <a:r>
              <a:rPr lang="it-IT" sz="1400" dirty="0"/>
              <a:t> </a:t>
            </a:r>
            <a:r>
              <a:rPr lang="it-IT" sz="1400" dirty="0" err="1"/>
              <a:t>key</a:t>
            </a:r>
            <a:r>
              <a:rPr lang="it-IT" sz="1400" dirty="0"/>
              <a:t> </a:t>
            </a:r>
            <a:r>
              <a:rPr lang="it-IT" sz="1400" dirty="0" err="1"/>
              <a:t>importance</a:t>
            </a:r>
            <a:r>
              <a:rPr lang="it-IT" sz="1400" dirty="0"/>
              <a:t> </a:t>
            </a:r>
            <a:endParaRPr lang="it-IT" sz="1400" dirty="0" smtClean="0"/>
          </a:p>
          <a:p>
            <a:r>
              <a:rPr lang="it-IT" sz="1400" dirty="0" smtClean="0"/>
              <a:t>for </a:t>
            </a:r>
            <a:r>
              <a:rPr lang="it-IT" sz="1400" dirty="0"/>
              <a:t>high </a:t>
            </a:r>
            <a:r>
              <a:rPr lang="it-IT" sz="1400" dirty="0" err="1"/>
              <a:t>energy</a:t>
            </a:r>
            <a:r>
              <a:rPr lang="it-IT" sz="1400" dirty="0"/>
              <a:t> </a:t>
            </a:r>
            <a:r>
              <a:rPr lang="it-IT" sz="1400" dirty="0" err="1"/>
              <a:t>astrophysics</a:t>
            </a:r>
            <a:r>
              <a:rPr lang="it-IT" sz="1400" dirty="0"/>
              <a:t> </a:t>
            </a:r>
            <a:r>
              <a:rPr lang="it-IT" sz="1400" dirty="0" err="1"/>
              <a:t>thanks</a:t>
            </a:r>
            <a:r>
              <a:rPr lang="it-IT" sz="1400" dirty="0"/>
              <a:t> to </a:t>
            </a:r>
            <a:r>
              <a:rPr lang="it-IT" sz="1400" dirty="0" err="1"/>
              <a:t>many</a:t>
            </a:r>
            <a:r>
              <a:rPr lang="it-IT" sz="1400" dirty="0"/>
              <a:t> </a:t>
            </a:r>
            <a:r>
              <a:rPr lang="it-IT" sz="1400" dirty="0" err="1"/>
              <a:t>exciting</a:t>
            </a:r>
            <a:r>
              <a:rPr lang="it-IT" sz="1400" dirty="0"/>
              <a:t> and </a:t>
            </a:r>
            <a:r>
              <a:rPr lang="it-IT" sz="1400" dirty="0" err="1"/>
              <a:t>unexpected</a:t>
            </a:r>
            <a:r>
              <a:rPr lang="it-IT" sz="1400" dirty="0"/>
              <a:t> </a:t>
            </a:r>
            <a:r>
              <a:rPr lang="it-IT" sz="1400" dirty="0" err="1"/>
              <a:t>results</a:t>
            </a:r>
            <a:r>
              <a:rPr lang="it-IT" sz="1400" dirty="0"/>
              <a:t> </a:t>
            </a:r>
            <a:r>
              <a:rPr lang="it-IT" sz="1400" dirty="0" err="1"/>
              <a:t>obtained</a:t>
            </a:r>
            <a:r>
              <a:rPr lang="it-IT" sz="1400" dirty="0"/>
              <a:t> with gamma-</a:t>
            </a:r>
            <a:r>
              <a:rPr lang="it-IT" sz="1400" dirty="0" err="1"/>
              <a:t>ray</a:t>
            </a:r>
            <a:r>
              <a:rPr lang="it-IT" sz="1400" dirty="0"/>
              <a:t> </a:t>
            </a:r>
            <a:r>
              <a:rPr lang="it-IT" sz="1400" dirty="0" err="1" smtClean="0"/>
              <a:t>astronomy</a:t>
            </a:r>
            <a:endParaRPr lang="it-IT" sz="1400" dirty="0" smtClean="0"/>
          </a:p>
          <a:p>
            <a:r>
              <a:rPr lang="it-IT" sz="1400" dirty="0" smtClean="0"/>
              <a:t> </a:t>
            </a:r>
            <a:r>
              <a:rPr lang="it-IT" sz="1400" dirty="0" err="1"/>
              <a:t>experiments</a:t>
            </a:r>
            <a:r>
              <a:rPr lang="it-IT" sz="1400" dirty="0"/>
              <a:t> </a:t>
            </a:r>
            <a:r>
              <a:rPr lang="it-IT" sz="1400" dirty="0" err="1"/>
              <a:t>like</a:t>
            </a:r>
            <a:r>
              <a:rPr lang="it-IT" sz="1400" dirty="0"/>
              <a:t> BATSE and OSSE </a:t>
            </a:r>
            <a:r>
              <a:rPr lang="it-IT" sz="1400" dirty="0" err="1"/>
              <a:t>aboard</a:t>
            </a:r>
            <a:r>
              <a:rPr lang="it-IT" sz="1400" dirty="0"/>
              <a:t> CGRO, SIGMA </a:t>
            </a:r>
            <a:r>
              <a:rPr lang="it-IT" sz="1400" dirty="0" err="1"/>
              <a:t>aboard</a:t>
            </a:r>
            <a:r>
              <a:rPr lang="it-IT" sz="1400" dirty="0"/>
              <a:t> the GRANAT satellite and balloon </a:t>
            </a:r>
            <a:r>
              <a:rPr lang="it-IT" sz="1400" dirty="0" err="1"/>
              <a:t>experiments</a:t>
            </a:r>
            <a:r>
              <a:rPr lang="it-IT" sz="1400" dirty="0" smtClean="0"/>
              <a:t>.</a:t>
            </a:r>
          </a:p>
          <a:p>
            <a:r>
              <a:rPr lang="it-IT" sz="1400" dirty="0" smtClean="0"/>
              <a:t> </a:t>
            </a:r>
            <a:r>
              <a:rPr lang="it-IT" sz="1400" dirty="0"/>
              <a:t>In </a:t>
            </a:r>
            <a:r>
              <a:rPr lang="it-IT" sz="1400" dirty="0" err="1"/>
              <a:t>addition</a:t>
            </a:r>
            <a:r>
              <a:rPr lang="it-IT" sz="1400" dirty="0"/>
              <a:t> to </a:t>
            </a:r>
            <a:r>
              <a:rPr lang="it-IT" sz="1400" dirty="0" err="1"/>
              <a:t>well</a:t>
            </a:r>
            <a:r>
              <a:rPr lang="it-IT" sz="1400" dirty="0"/>
              <a:t> </a:t>
            </a:r>
            <a:r>
              <a:rPr lang="it-IT" sz="1400" dirty="0" err="1"/>
              <a:t>known</a:t>
            </a:r>
            <a:r>
              <a:rPr lang="it-IT" sz="1400" dirty="0"/>
              <a:t> </a:t>
            </a:r>
            <a:r>
              <a:rPr lang="it-IT" sz="1400" dirty="0" err="1"/>
              <a:t>classes</a:t>
            </a:r>
            <a:r>
              <a:rPr lang="it-IT" sz="1400" dirty="0"/>
              <a:t> of strong hard X-</a:t>
            </a:r>
            <a:r>
              <a:rPr lang="it-IT" sz="1400" dirty="0" err="1"/>
              <a:t>ray</a:t>
            </a:r>
            <a:r>
              <a:rPr lang="it-IT" sz="1400" dirty="0"/>
              <a:t> </a:t>
            </a:r>
            <a:r>
              <a:rPr lang="it-IT" sz="1400" dirty="0" err="1"/>
              <a:t>emitters</a:t>
            </a:r>
            <a:r>
              <a:rPr lang="it-IT" sz="1400" dirty="0"/>
              <a:t> (</a:t>
            </a:r>
            <a:r>
              <a:rPr lang="it-IT" sz="1400" u="sng" dirty="0" err="1"/>
              <a:t>galactic</a:t>
            </a:r>
            <a:r>
              <a:rPr lang="it-IT" sz="1400" u="sng" dirty="0"/>
              <a:t> X-</a:t>
            </a:r>
            <a:r>
              <a:rPr lang="it-IT" sz="1400" u="sng" dirty="0" err="1"/>
              <a:t>ray</a:t>
            </a:r>
            <a:r>
              <a:rPr lang="it-IT" sz="1400" u="sng" dirty="0"/>
              <a:t> </a:t>
            </a:r>
            <a:r>
              <a:rPr lang="it-IT" sz="1400" u="sng" dirty="0" err="1"/>
              <a:t>pulsars</a:t>
            </a:r>
            <a:r>
              <a:rPr lang="it-IT" sz="1400" u="sng" dirty="0"/>
              <a:t>, </a:t>
            </a:r>
            <a:r>
              <a:rPr lang="it-IT" sz="1400" u="sng" dirty="0" err="1"/>
              <a:t>black</a:t>
            </a:r>
            <a:r>
              <a:rPr lang="it-IT" sz="1400" u="sng" dirty="0"/>
              <a:t> </a:t>
            </a:r>
            <a:r>
              <a:rPr lang="it-IT" sz="1400" u="sng" dirty="0" err="1"/>
              <a:t>hole</a:t>
            </a:r>
            <a:r>
              <a:rPr lang="it-IT" sz="1400" u="sng" dirty="0"/>
              <a:t> </a:t>
            </a:r>
            <a:r>
              <a:rPr lang="it-IT" sz="1400" u="sng" dirty="0" err="1"/>
              <a:t>candidates</a:t>
            </a:r>
            <a:r>
              <a:rPr lang="it-IT" sz="1400" u="sng" dirty="0"/>
              <a:t>, </a:t>
            </a:r>
            <a:endParaRPr lang="it-IT" sz="1400" u="sng" dirty="0" smtClean="0"/>
          </a:p>
          <a:p>
            <a:pPr algn="just"/>
            <a:r>
              <a:rPr lang="it-IT" sz="1400" dirty="0" smtClean="0"/>
              <a:t> </a:t>
            </a:r>
            <a:r>
              <a:rPr lang="it-IT" sz="1400" dirty="0"/>
              <a:t>AGN</a:t>
            </a:r>
            <a:r>
              <a:rPr lang="it-IT" sz="1400" dirty="0" smtClean="0"/>
              <a:t>) The </a:t>
            </a:r>
            <a:r>
              <a:rPr lang="it-IT" sz="1400" dirty="0" err="1"/>
              <a:t>detection</a:t>
            </a:r>
            <a:r>
              <a:rPr lang="it-IT" sz="1400" dirty="0"/>
              <a:t> </a:t>
            </a:r>
            <a:r>
              <a:rPr lang="it-IT" sz="1400" dirty="0" err="1"/>
              <a:t>plane</a:t>
            </a:r>
            <a:r>
              <a:rPr lang="it-IT" sz="1400" dirty="0"/>
              <a:t> of PDS </a:t>
            </a:r>
            <a:r>
              <a:rPr lang="it-IT" sz="1400" dirty="0" err="1"/>
              <a:t>is</a:t>
            </a:r>
            <a:r>
              <a:rPr lang="it-IT" sz="1400" dirty="0"/>
              <a:t> an array of </a:t>
            </a:r>
            <a:r>
              <a:rPr lang="it-IT" sz="1400" dirty="0" err="1"/>
              <a:t>four</a:t>
            </a:r>
            <a:r>
              <a:rPr lang="it-IT" sz="1400" dirty="0"/>
              <a:t> </a:t>
            </a:r>
            <a:r>
              <a:rPr lang="it-IT" sz="1400" dirty="0" err="1"/>
              <a:t>scintillation</a:t>
            </a:r>
            <a:r>
              <a:rPr lang="it-IT" sz="1400" dirty="0"/>
              <a:t> detectors. </a:t>
            </a:r>
            <a:r>
              <a:rPr lang="it-IT" sz="1400" dirty="0" err="1"/>
              <a:t>Each</a:t>
            </a:r>
            <a:r>
              <a:rPr lang="it-IT" sz="1400" dirty="0"/>
              <a:t> of the </a:t>
            </a:r>
            <a:r>
              <a:rPr lang="it-IT" sz="1400" dirty="0" err="1"/>
              <a:t>four</a:t>
            </a:r>
            <a:r>
              <a:rPr lang="it-IT" sz="1400" dirty="0"/>
              <a:t> detectors </a:t>
            </a:r>
            <a:r>
              <a:rPr lang="it-IT" sz="1400" dirty="0" err="1"/>
              <a:t>is</a:t>
            </a:r>
            <a:r>
              <a:rPr lang="it-IT" sz="1400" dirty="0"/>
              <a:t> </a:t>
            </a:r>
            <a:r>
              <a:rPr lang="it-IT" sz="1400" dirty="0" err="1"/>
              <a:t>composed</a:t>
            </a:r>
            <a:r>
              <a:rPr lang="it-IT" sz="1400" dirty="0"/>
              <a:t> by </a:t>
            </a:r>
            <a:r>
              <a:rPr lang="it-IT" sz="1400" dirty="0" err="1"/>
              <a:t>two</a:t>
            </a:r>
            <a:r>
              <a:rPr lang="it-IT" sz="1400" dirty="0"/>
              <a:t> </a:t>
            </a:r>
            <a:r>
              <a:rPr lang="it-IT" sz="1400" dirty="0" err="1"/>
              <a:t>crystals</a:t>
            </a:r>
            <a:r>
              <a:rPr lang="it-IT" sz="1400" dirty="0"/>
              <a:t> of </a:t>
            </a:r>
            <a:r>
              <a:rPr lang="it-IT" sz="1400" dirty="0" err="1"/>
              <a:t>NaI</a:t>
            </a:r>
            <a:r>
              <a:rPr lang="it-IT" sz="1400" dirty="0"/>
              <a:t>(</a:t>
            </a:r>
            <a:r>
              <a:rPr lang="it-IT" sz="1400" dirty="0" err="1"/>
              <a:t>Tl</a:t>
            </a:r>
            <a:r>
              <a:rPr lang="it-IT" sz="1400" dirty="0"/>
              <a:t>) and </a:t>
            </a:r>
            <a:r>
              <a:rPr lang="it-IT" sz="1400" dirty="0" err="1"/>
              <a:t>CsI</a:t>
            </a:r>
            <a:r>
              <a:rPr lang="it-IT" sz="1400" dirty="0"/>
              <a:t>(Na) </a:t>
            </a:r>
            <a:r>
              <a:rPr lang="it-IT" sz="1400" dirty="0" err="1"/>
              <a:t>optically</a:t>
            </a:r>
            <a:r>
              <a:rPr lang="it-IT" sz="1400" dirty="0"/>
              <a:t> </a:t>
            </a:r>
            <a:r>
              <a:rPr lang="it-IT" sz="1400" dirty="0" err="1"/>
              <a:t>coupled</a:t>
            </a:r>
            <a:r>
              <a:rPr lang="it-IT" sz="1400" dirty="0"/>
              <a:t> and </a:t>
            </a:r>
            <a:r>
              <a:rPr lang="it-IT" sz="1400" dirty="0" err="1"/>
              <a:t>forming</a:t>
            </a:r>
            <a:r>
              <a:rPr lang="it-IT" sz="1400" dirty="0"/>
              <a:t> </a:t>
            </a:r>
            <a:r>
              <a:rPr lang="it-IT" sz="1400" dirty="0" err="1"/>
              <a:t>what</a:t>
            </a:r>
            <a:r>
              <a:rPr lang="it-IT" sz="1400" dirty="0"/>
              <a:t> </a:t>
            </a:r>
            <a:r>
              <a:rPr lang="it-IT" sz="1400" dirty="0" err="1"/>
              <a:t>is</a:t>
            </a:r>
            <a:r>
              <a:rPr lang="it-IT" sz="1400" dirty="0"/>
              <a:t> </a:t>
            </a:r>
            <a:r>
              <a:rPr lang="it-IT" sz="1400" dirty="0" err="1"/>
              <a:t>known</a:t>
            </a:r>
            <a:r>
              <a:rPr lang="it-IT" sz="1400" dirty="0"/>
              <a:t> </a:t>
            </a:r>
            <a:r>
              <a:rPr lang="it-IT" sz="1400" dirty="0" err="1"/>
              <a:t>as</a:t>
            </a:r>
            <a:r>
              <a:rPr lang="it-IT" sz="1400" dirty="0"/>
              <a:t> PHOSWICH (</a:t>
            </a:r>
            <a:r>
              <a:rPr lang="it-IT" sz="1400" dirty="0" err="1"/>
              <a:t>acronym</a:t>
            </a:r>
            <a:r>
              <a:rPr lang="it-IT" sz="1400" dirty="0"/>
              <a:t> of </a:t>
            </a:r>
            <a:r>
              <a:rPr lang="it-IT" sz="1400" dirty="0" err="1"/>
              <a:t>PHOsphor</a:t>
            </a:r>
            <a:r>
              <a:rPr lang="it-IT" sz="1400" dirty="0"/>
              <a:t> </a:t>
            </a:r>
            <a:r>
              <a:rPr lang="it-IT" sz="1400" dirty="0" err="1"/>
              <a:t>sandWICH</a:t>
            </a:r>
            <a:r>
              <a:rPr lang="it-IT" sz="1400" dirty="0"/>
              <a:t>). The </a:t>
            </a:r>
            <a:r>
              <a:rPr lang="it-IT" sz="1400" dirty="0" err="1">
                <a:solidFill>
                  <a:srgbClr val="FF0000"/>
                </a:solidFill>
              </a:rPr>
              <a:t>NaI</a:t>
            </a:r>
            <a:r>
              <a:rPr lang="it-IT" sz="1400" dirty="0">
                <a:solidFill>
                  <a:srgbClr val="FF0000"/>
                </a:solidFill>
              </a:rPr>
              <a:t>(</a:t>
            </a:r>
            <a:r>
              <a:rPr lang="it-IT" sz="1400" dirty="0" err="1">
                <a:solidFill>
                  <a:srgbClr val="FF0000"/>
                </a:solidFill>
              </a:rPr>
              <a:t>Tl</a:t>
            </a:r>
            <a:r>
              <a:rPr lang="it-IT" sz="1400" dirty="0">
                <a:solidFill>
                  <a:srgbClr val="FF0000"/>
                </a:solidFill>
              </a:rPr>
              <a:t>) </a:t>
            </a:r>
            <a:r>
              <a:rPr lang="it-IT" sz="1400" dirty="0" err="1">
                <a:solidFill>
                  <a:srgbClr val="FF0000"/>
                </a:solidFill>
              </a:rPr>
              <a:t>thickness</a:t>
            </a:r>
            <a:r>
              <a:rPr lang="it-IT" sz="1400" dirty="0">
                <a:solidFill>
                  <a:srgbClr val="FF0000"/>
                </a:solidFill>
              </a:rPr>
              <a:t> </a:t>
            </a:r>
            <a:r>
              <a:rPr lang="it-IT" sz="1400" dirty="0" err="1">
                <a:solidFill>
                  <a:srgbClr val="FF0000"/>
                </a:solidFill>
              </a:rPr>
              <a:t>is</a:t>
            </a:r>
            <a:r>
              <a:rPr lang="it-IT" sz="1400" dirty="0">
                <a:solidFill>
                  <a:srgbClr val="FF0000"/>
                </a:solidFill>
              </a:rPr>
              <a:t> 3 mm </a:t>
            </a:r>
            <a:r>
              <a:rPr lang="it-IT" sz="1400" dirty="0"/>
              <a:t>and the </a:t>
            </a:r>
            <a:r>
              <a:rPr lang="it-IT" sz="1400" u="sng" dirty="0" err="1"/>
              <a:t>CsI</a:t>
            </a:r>
            <a:r>
              <a:rPr lang="it-IT" sz="1400" u="sng" dirty="0"/>
              <a:t>(Na) </a:t>
            </a:r>
            <a:r>
              <a:rPr lang="it-IT" sz="1400" u="sng" dirty="0" err="1"/>
              <a:t>thickness</a:t>
            </a:r>
            <a:r>
              <a:rPr lang="it-IT" sz="1400" u="sng" dirty="0"/>
              <a:t> </a:t>
            </a:r>
            <a:r>
              <a:rPr lang="it-IT" sz="1400" u="sng" dirty="0" err="1"/>
              <a:t>is</a:t>
            </a:r>
            <a:r>
              <a:rPr lang="it-IT" sz="1400" u="sng" dirty="0"/>
              <a:t> 50 mm. </a:t>
            </a:r>
          </a:p>
          <a:p>
            <a:r>
              <a:rPr lang="it-IT" sz="1400" dirty="0"/>
              <a:t>The </a:t>
            </a:r>
            <a:r>
              <a:rPr lang="it-IT" sz="1400" dirty="0" err="1"/>
              <a:t>scintillation</a:t>
            </a:r>
            <a:r>
              <a:rPr lang="it-IT" sz="1400" dirty="0"/>
              <a:t> light </a:t>
            </a:r>
            <a:r>
              <a:rPr lang="it-IT" sz="1400" dirty="0" err="1"/>
              <a:t>produced</a:t>
            </a:r>
            <a:r>
              <a:rPr lang="it-IT" sz="1400" dirty="0"/>
              <a:t> in </a:t>
            </a:r>
            <a:r>
              <a:rPr lang="it-IT" sz="1400" dirty="0" err="1"/>
              <a:t>each</a:t>
            </a:r>
            <a:r>
              <a:rPr lang="it-IT" sz="1400" dirty="0"/>
              <a:t> </a:t>
            </a:r>
            <a:r>
              <a:rPr lang="it-IT" sz="1400" dirty="0" err="1"/>
              <a:t>phoswich</a:t>
            </a:r>
            <a:r>
              <a:rPr lang="it-IT" sz="1400" dirty="0"/>
              <a:t> (PHW) </a:t>
            </a:r>
            <a:r>
              <a:rPr lang="it-IT" sz="1400" dirty="0" err="1"/>
              <a:t>is</a:t>
            </a:r>
            <a:r>
              <a:rPr lang="it-IT" sz="1400" dirty="0"/>
              <a:t> </a:t>
            </a:r>
            <a:r>
              <a:rPr lang="it-IT" sz="1400" dirty="0" err="1"/>
              <a:t>viewed</a:t>
            </a:r>
            <a:r>
              <a:rPr lang="it-IT" sz="1400" dirty="0"/>
              <a:t>, </a:t>
            </a:r>
            <a:r>
              <a:rPr lang="it-IT" sz="1400" dirty="0" err="1"/>
              <a:t>through</a:t>
            </a:r>
            <a:r>
              <a:rPr lang="it-IT" sz="1400" dirty="0"/>
              <a:t> a </a:t>
            </a:r>
            <a:r>
              <a:rPr lang="it-IT" sz="1400" dirty="0" err="1"/>
              <a:t>quartz</a:t>
            </a:r>
            <a:r>
              <a:rPr lang="it-IT" sz="1400" dirty="0"/>
              <a:t> light guide, by a PMT EMI D-611. </a:t>
            </a:r>
            <a:r>
              <a:rPr lang="it-IT" sz="1400" u="sng" dirty="0"/>
              <a:t>The </a:t>
            </a:r>
            <a:r>
              <a:rPr lang="it-IT" sz="1400" u="sng" dirty="0" err="1"/>
              <a:t>NaI</a:t>
            </a:r>
            <a:r>
              <a:rPr lang="it-IT" sz="1400" u="sng" dirty="0"/>
              <a:t>(</a:t>
            </a:r>
            <a:r>
              <a:rPr lang="it-IT" sz="1400" u="sng" dirty="0" err="1"/>
              <a:t>Tl</a:t>
            </a:r>
            <a:r>
              <a:rPr lang="it-IT" sz="1400" u="sng" dirty="0"/>
              <a:t>) </a:t>
            </a:r>
            <a:r>
              <a:rPr lang="it-IT" sz="1400" u="sng" dirty="0" err="1"/>
              <a:t>acts</a:t>
            </a:r>
            <a:r>
              <a:rPr lang="it-IT" sz="1400" u="sng" dirty="0"/>
              <a:t> </a:t>
            </a:r>
            <a:r>
              <a:rPr lang="it-IT" sz="1400" u="sng" dirty="0" err="1"/>
              <a:t>as</a:t>
            </a:r>
            <a:r>
              <a:rPr lang="it-IT" sz="1400" u="sng" dirty="0"/>
              <a:t> the X-</a:t>
            </a:r>
            <a:r>
              <a:rPr lang="it-IT" sz="1400" u="sng" dirty="0" err="1"/>
              <a:t>ray</a:t>
            </a:r>
            <a:r>
              <a:rPr lang="it-IT" sz="1400" u="sng" dirty="0"/>
              <a:t> detector, </a:t>
            </a:r>
            <a:r>
              <a:rPr lang="it-IT" sz="1400" dirty="0" err="1"/>
              <a:t>while</a:t>
            </a:r>
            <a:r>
              <a:rPr lang="it-IT" sz="1400" dirty="0"/>
              <a:t> the </a:t>
            </a:r>
            <a:r>
              <a:rPr lang="it-IT" sz="1400" u="sng" dirty="0" err="1"/>
              <a:t>CsI</a:t>
            </a:r>
            <a:r>
              <a:rPr lang="it-IT" sz="1400" u="sng" dirty="0"/>
              <a:t>(Na) </a:t>
            </a:r>
            <a:r>
              <a:rPr lang="it-IT" sz="1400" u="sng" dirty="0" err="1"/>
              <a:t>scintillator</a:t>
            </a:r>
            <a:r>
              <a:rPr lang="it-IT" sz="1400" u="sng" dirty="0"/>
              <a:t> </a:t>
            </a:r>
            <a:r>
              <a:rPr lang="it-IT" sz="1400" u="sng" dirty="0" err="1"/>
              <a:t>acts</a:t>
            </a:r>
            <a:r>
              <a:rPr lang="it-IT" sz="1400" u="sng" dirty="0"/>
              <a:t> </a:t>
            </a:r>
            <a:r>
              <a:rPr lang="it-IT" sz="1400" u="sng" dirty="0" err="1"/>
              <a:t>as</a:t>
            </a:r>
            <a:r>
              <a:rPr lang="it-IT" sz="1400" u="sng" dirty="0"/>
              <a:t> an </a:t>
            </a:r>
            <a:r>
              <a:rPr lang="it-IT" sz="1400" u="sng" dirty="0" err="1"/>
              <a:t>active</a:t>
            </a:r>
            <a:r>
              <a:rPr lang="it-IT" sz="1400" u="sng" dirty="0"/>
              <a:t> </a:t>
            </a:r>
            <a:r>
              <a:rPr lang="it-IT" sz="1400" u="sng" dirty="0" err="1"/>
              <a:t>shield</a:t>
            </a:r>
            <a:r>
              <a:rPr lang="it-IT" sz="1400" u="sng" dirty="0"/>
              <a:t>. </a:t>
            </a:r>
            <a:r>
              <a:rPr lang="it-IT" sz="1400" dirty="0"/>
              <a:t>The </a:t>
            </a:r>
            <a:r>
              <a:rPr lang="it-IT" sz="1400" dirty="0" err="1"/>
              <a:t>scintillation</a:t>
            </a:r>
            <a:r>
              <a:rPr lang="it-IT" sz="1400" dirty="0"/>
              <a:t> </a:t>
            </a:r>
            <a:r>
              <a:rPr lang="it-IT" sz="1400" dirty="0" err="1"/>
              <a:t>events</a:t>
            </a:r>
            <a:r>
              <a:rPr lang="it-IT" sz="1400" dirty="0"/>
              <a:t> (due to </a:t>
            </a:r>
            <a:r>
              <a:rPr lang="it-IT" sz="1400" dirty="0" err="1"/>
              <a:t>photons</a:t>
            </a:r>
            <a:r>
              <a:rPr lang="it-IT" sz="1400" dirty="0"/>
              <a:t> or </a:t>
            </a:r>
            <a:r>
              <a:rPr lang="it-IT" sz="1400" dirty="0" err="1"/>
              <a:t>charged</a:t>
            </a:r>
            <a:r>
              <a:rPr lang="it-IT" sz="1400" dirty="0"/>
              <a:t> </a:t>
            </a:r>
            <a:r>
              <a:rPr lang="it-IT" sz="1400" dirty="0" err="1"/>
              <a:t>particles</a:t>
            </a:r>
            <a:r>
              <a:rPr lang="it-IT" sz="1400" dirty="0"/>
              <a:t>) </a:t>
            </a:r>
            <a:r>
              <a:rPr lang="it-IT" sz="1400" dirty="0" err="1"/>
              <a:t>detected</a:t>
            </a:r>
            <a:r>
              <a:rPr lang="it-IT" sz="1400" dirty="0"/>
              <a:t> by </a:t>
            </a:r>
            <a:r>
              <a:rPr lang="it-IT" sz="1400" dirty="0" err="1"/>
              <a:t>each</a:t>
            </a:r>
            <a:r>
              <a:rPr lang="it-IT" sz="1400" dirty="0"/>
              <a:t> </a:t>
            </a:r>
            <a:r>
              <a:rPr lang="it-IT" sz="1400" dirty="0" err="1"/>
              <a:t>phoswich</a:t>
            </a:r>
            <a:r>
              <a:rPr lang="it-IT" sz="1400" dirty="0"/>
              <a:t> can be </a:t>
            </a:r>
            <a:r>
              <a:rPr lang="it-IT" sz="1400" dirty="0" err="1"/>
              <a:t>divided</a:t>
            </a:r>
            <a:r>
              <a:rPr lang="it-IT" sz="1400" dirty="0"/>
              <a:t> </a:t>
            </a:r>
            <a:r>
              <a:rPr lang="it-IT" sz="1400" dirty="0" err="1"/>
              <a:t>into</a:t>
            </a:r>
            <a:r>
              <a:rPr lang="it-IT" sz="1400" dirty="0"/>
              <a:t> </a:t>
            </a:r>
            <a:r>
              <a:rPr lang="it-IT" sz="1400" dirty="0" err="1"/>
              <a:t>three</a:t>
            </a:r>
            <a:r>
              <a:rPr lang="it-IT" sz="1400" dirty="0"/>
              <a:t> </a:t>
            </a:r>
            <a:r>
              <a:rPr lang="it-IT" sz="1400" dirty="0" err="1"/>
              <a:t>classes</a:t>
            </a:r>
            <a:r>
              <a:rPr lang="it-IT" sz="1400" dirty="0"/>
              <a:t>: </a:t>
            </a:r>
            <a:r>
              <a:rPr lang="it-IT" sz="1400" dirty="0" err="1"/>
              <a:t>those</a:t>
            </a:r>
            <a:r>
              <a:rPr lang="it-IT" sz="1400" dirty="0"/>
              <a:t> </a:t>
            </a:r>
            <a:r>
              <a:rPr lang="it-IT" sz="1400" dirty="0" err="1"/>
              <a:t>that</a:t>
            </a:r>
            <a:r>
              <a:rPr lang="it-IT" sz="1400" dirty="0"/>
              <a:t> </a:t>
            </a:r>
            <a:r>
              <a:rPr lang="it-IT" sz="1400" dirty="0" err="1"/>
              <a:t>deposit</a:t>
            </a:r>
            <a:r>
              <a:rPr lang="it-IT" sz="1400" dirty="0"/>
              <a:t> </a:t>
            </a:r>
            <a:r>
              <a:rPr lang="it-IT" sz="1400" dirty="0" err="1">
                <a:solidFill>
                  <a:srgbClr val="FF0000"/>
                </a:solidFill>
              </a:rPr>
              <a:t>energy</a:t>
            </a:r>
            <a:r>
              <a:rPr lang="it-IT" sz="1400" dirty="0">
                <a:solidFill>
                  <a:srgbClr val="FF0000"/>
                </a:solidFill>
              </a:rPr>
              <a:t> </a:t>
            </a:r>
            <a:r>
              <a:rPr lang="it-IT" sz="1400" dirty="0" err="1">
                <a:solidFill>
                  <a:srgbClr val="FF0000"/>
                </a:solidFill>
              </a:rPr>
              <a:t>only</a:t>
            </a:r>
            <a:r>
              <a:rPr lang="it-IT" sz="1400" dirty="0">
                <a:solidFill>
                  <a:srgbClr val="FF0000"/>
                </a:solidFill>
              </a:rPr>
              <a:t> in the </a:t>
            </a:r>
            <a:r>
              <a:rPr lang="it-IT" sz="1400" dirty="0" err="1">
                <a:solidFill>
                  <a:srgbClr val="FF0000"/>
                </a:solidFill>
              </a:rPr>
              <a:t>NaI</a:t>
            </a:r>
            <a:r>
              <a:rPr lang="it-IT" sz="1400" dirty="0">
                <a:solidFill>
                  <a:srgbClr val="FF0000"/>
                </a:solidFill>
              </a:rPr>
              <a:t> </a:t>
            </a:r>
            <a:r>
              <a:rPr lang="it-IT" sz="1400" dirty="0" err="1"/>
              <a:t>crystal</a:t>
            </a:r>
            <a:r>
              <a:rPr lang="it-IT" sz="1400" dirty="0"/>
              <a:t> (</a:t>
            </a:r>
            <a:r>
              <a:rPr lang="it-IT" sz="1400" dirty="0" err="1"/>
              <a:t>NaI</a:t>
            </a:r>
            <a:r>
              <a:rPr lang="it-IT" sz="1400" dirty="0"/>
              <a:t> </a:t>
            </a:r>
            <a:r>
              <a:rPr lang="it-IT" sz="1400" dirty="0" err="1"/>
              <a:t>events</a:t>
            </a:r>
            <a:r>
              <a:rPr lang="it-IT" sz="1400" dirty="0"/>
              <a:t> or ``</a:t>
            </a:r>
            <a:r>
              <a:rPr lang="it-IT" sz="1400" dirty="0" err="1"/>
              <a:t>good</a:t>
            </a:r>
            <a:r>
              <a:rPr lang="it-IT" sz="1400" dirty="0"/>
              <a:t> </a:t>
            </a:r>
            <a:r>
              <a:rPr lang="it-IT" sz="1400" dirty="0" err="1"/>
              <a:t>events</a:t>
            </a:r>
            <a:r>
              <a:rPr lang="it-IT" sz="1400" dirty="0"/>
              <a:t>''); </a:t>
            </a:r>
            <a:r>
              <a:rPr lang="it-IT" sz="1400" dirty="0" err="1"/>
              <a:t>those</a:t>
            </a:r>
            <a:r>
              <a:rPr lang="it-IT" sz="1400" dirty="0"/>
              <a:t> </a:t>
            </a:r>
            <a:r>
              <a:rPr lang="it-IT" sz="1400" dirty="0" err="1"/>
              <a:t>that</a:t>
            </a:r>
            <a:r>
              <a:rPr lang="it-IT" sz="1400" dirty="0"/>
              <a:t> </a:t>
            </a:r>
            <a:r>
              <a:rPr lang="it-IT" sz="1400" dirty="0" err="1"/>
              <a:t>deposit</a:t>
            </a:r>
            <a:r>
              <a:rPr lang="it-IT" sz="1400" dirty="0"/>
              <a:t> </a:t>
            </a:r>
            <a:r>
              <a:rPr lang="it-IT" sz="1400" dirty="0" err="1"/>
              <a:t>energy</a:t>
            </a:r>
            <a:r>
              <a:rPr lang="it-IT" sz="1400" dirty="0"/>
              <a:t> </a:t>
            </a:r>
            <a:r>
              <a:rPr lang="it-IT" sz="1400" dirty="0" err="1">
                <a:solidFill>
                  <a:srgbClr val="FF0000"/>
                </a:solidFill>
              </a:rPr>
              <a:t>only</a:t>
            </a:r>
            <a:r>
              <a:rPr lang="it-IT" sz="1400" dirty="0">
                <a:solidFill>
                  <a:srgbClr val="FF0000"/>
                </a:solidFill>
              </a:rPr>
              <a:t> in the </a:t>
            </a:r>
            <a:r>
              <a:rPr lang="it-IT" sz="1400" dirty="0" err="1">
                <a:solidFill>
                  <a:srgbClr val="FF0000"/>
                </a:solidFill>
              </a:rPr>
              <a:t>CsI</a:t>
            </a:r>
            <a:r>
              <a:rPr lang="it-IT" sz="1400" dirty="0">
                <a:solidFill>
                  <a:srgbClr val="FF0000"/>
                </a:solidFill>
              </a:rPr>
              <a:t> </a:t>
            </a:r>
            <a:r>
              <a:rPr lang="it-IT" sz="1400" dirty="0" err="1"/>
              <a:t>crystal</a:t>
            </a:r>
            <a:r>
              <a:rPr lang="it-IT" sz="1400" dirty="0"/>
              <a:t> (</a:t>
            </a:r>
            <a:r>
              <a:rPr lang="it-IT" sz="1400" dirty="0" err="1"/>
              <a:t>CsI</a:t>
            </a:r>
            <a:r>
              <a:rPr lang="it-IT" sz="1400" dirty="0"/>
              <a:t> </a:t>
            </a:r>
            <a:r>
              <a:rPr lang="it-IT" sz="1400" dirty="0" err="1"/>
              <a:t>events</a:t>
            </a:r>
            <a:r>
              <a:rPr lang="it-IT" sz="1400" dirty="0"/>
              <a:t>); </a:t>
            </a:r>
            <a:r>
              <a:rPr lang="it-IT" sz="1400" dirty="0" err="1"/>
              <a:t>those</a:t>
            </a:r>
            <a:r>
              <a:rPr lang="it-IT" sz="1400" dirty="0"/>
              <a:t> </a:t>
            </a:r>
            <a:r>
              <a:rPr lang="it-IT" sz="1400" dirty="0" err="1"/>
              <a:t>that</a:t>
            </a:r>
            <a:r>
              <a:rPr lang="it-IT" sz="1400" dirty="0"/>
              <a:t> </a:t>
            </a:r>
            <a:r>
              <a:rPr lang="it-IT" sz="1400" dirty="0" err="1"/>
              <a:t>deposit</a:t>
            </a:r>
            <a:r>
              <a:rPr lang="it-IT" sz="1400" dirty="0"/>
              <a:t> </a:t>
            </a:r>
            <a:r>
              <a:rPr lang="it-IT" sz="1400" dirty="0" err="1">
                <a:solidFill>
                  <a:srgbClr val="FF0000"/>
                </a:solidFill>
              </a:rPr>
              <a:t>energy</a:t>
            </a:r>
            <a:r>
              <a:rPr lang="it-IT" sz="1400" dirty="0">
                <a:solidFill>
                  <a:srgbClr val="FF0000"/>
                </a:solidFill>
              </a:rPr>
              <a:t> in </a:t>
            </a:r>
            <a:r>
              <a:rPr lang="it-IT" sz="1400" dirty="0" err="1">
                <a:solidFill>
                  <a:srgbClr val="FF0000"/>
                </a:solidFill>
              </a:rPr>
              <a:t>both</a:t>
            </a:r>
            <a:r>
              <a:rPr lang="it-IT" sz="1400" dirty="0">
                <a:solidFill>
                  <a:srgbClr val="FF0000"/>
                </a:solidFill>
              </a:rPr>
              <a:t> </a:t>
            </a:r>
            <a:r>
              <a:rPr lang="it-IT" sz="1400" dirty="0" err="1">
                <a:solidFill>
                  <a:srgbClr val="FF0000"/>
                </a:solidFill>
              </a:rPr>
              <a:t>crystals</a:t>
            </a:r>
            <a:r>
              <a:rPr lang="it-IT" sz="1400" dirty="0">
                <a:solidFill>
                  <a:srgbClr val="FF0000"/>
                </a:solidFill>
              </a:rPr>
              <a:t> </a:t>
            </a:r>
            <a:r>
              <a:rPr lang="it-IT" sz="1400" dirty="0"/>
              <a:t>(</a:t>
            </a:r>
            <a:r>
              <a:rPr lang="it-IT" sz="1400" dirty="0" err="1"/>
              <a:t>mixed</a:t>
            </a:r>
            <a:r>
              <a:rPr lang="it-IT" sz="1400" dirty="0"/>
              <a:t> </a:t>
            </a:r>
            <a:r>
              <a:rPr lang="it-IT" sz="1400" dirty="0" err="1"/>
              <a:t>events</a:t>
            </a:r>
            <a:r>
              <a:rPr lang="it-IT" sz="1400" dirty="0"/>
              <a:t>). The </a:t>
            </a:r>
            <a:r>
              <a:rPr lang="it-IT" sz="1400" dirty="0" err="1"/>
              <a:t>events</a:t>
            </a:r>
            <a:r>
              <a:rPr lang="it-IT" sz="1400" dirty="0"/>
              <a:t> of the first </a:t>
            </a:r>
            <a:r>
              <a:rPr lang="it-IT" sz="1400" dirty="0" err="1"/>
              <a:t>class</a:t>
            </a:r>
            <a:r>
              <a:rPr lang="it-IT" sz="1400" dirty="0"/>
              <a:t> are </a:t>
            </a:r>
            <a:r>
              <a:rPr lang="it-IT" sz="1400" dirty="0" err="1"/>
              <a:t>accepted</a:t>
            </a:r>
            <a:r>
              <a:rPr lang="it-IT" sz="1400" dirty="0"/>
              <a:t>, </a:t>
            </a:r>
            <a:r>
              <a:rPr lang="it-IT" sz="1400" dirty="0" err="1"/>
              <a:t>while</a:t>
            </a:r>
            <a:r>
              <a:rPr lang="it-IT" sz="1400" dirty="0"/>
              <a:t> the </a:t>
            </a:r>
            <a:r>
              <a:rPr lang="it-IT" sz="1400" dirty="0" err="1"/>
              <a:t>events</a:t>
            </a:r>
            <a:r>
              <a:rPr lang="it-IT" sz="1400" dirty="0"/>
              <a:t> of the </a:t>
            </a:r>
            <a:r>
              <a:rPr lang="it-IT" sz="1400" dirty="0" err="1"/>
              <a:t>other</a:t>
            </a:r>
            <a:r>
              <a:rPr lang="it-IT" sz="1400" dirty="0"/>
              <a:t> </a:t>
            </a:r>
            <a:r>
              <a:rPr lang="it-IT" sz="1400" dirty="0" err="1"/>
              <a:t>two</a:t>
            </a:r>
            <a:r>
              <a:rPr lang="it-IT" sz="1400" dirty="0"/>
              <a:t> </a:t>
            </a:r>
            <a:r>
              <a:rPr lang="it-IT" sz="1400" dirty="0" err="1"/>
              <a:t>classes</a:t>
            </a:r>
            <a:r>
              <a:rPr lang="it-IT" sz="1400" dirty="0"/>
              <a:t> are </a:t>
            </a:r>
            <a:r>
              <a:rPr lang="it-IT" sz="1400" dirty="0" err="1"/>
              <a:t>rejected</a:t>
            </a:r>
            <a:r>
              <a:rPr lang="it-IT" sz="1400" dirty="0"/>
              <a:t>.</a:t>
            </a:r>
          </a:p>
          <a:p>
            <a:endParaRPr lang="it-IT" sz="1400" dirty="0"/>
          </a:p>
        </p:txBody>
      </p:sp>
      <p:pic>
        <p:nvPicPr>
          <p:cNvPr id="4" name="Immagine 3"/>
          <p:cNvPicPr>
            <a:picLocks noChangeAspect="1"/>
          </p:cNvPicPr>
          <p:nvPr/>
        </p:nvPicPr>
        <p:blipFill>
          <a:blip r:embed="rId3"/>
          <a:stretch>
            <a:fillRect/>
          </a:stretch>
        </p:blipFill>
        <p:spPr>
          <a:xfrm>
            <a:off x="5253011" y="3327400"/>
            <a:ext cx="3611590" cy="3327400"/>
          </a:xfrm>
          <a:prstGeom prst="rect">
            <a:avLst/>
          </a:prstGeom>
        </p:spPr>
      </p:pic>
      <p:sp>
        <p:nvSpPr>
          <p:cNvPr id="5" name="CasellaDiTesto 4"/>
          <p:cNvSpPr txBox="1"/>
          <p:nvPr/>
        </p:nvSpPr>
        <p:spPr>
          <a:xfrm>
            <a:off x="4775200" y="2802712"/>
            <a:ext cx="1244376" cy="369332"/>
          </a:xfrm>
          <a:prstGeom prst="rect">
            <a:avLst/>
          </a:prstGeom>
          <a:noFill/>
          <a:ln>
            <a:solidFill>
              <a:schemeClr val="tx1"/>
            </a:solidFill>
          </a:ln>
        </p:spPr>
        <p:txBody>
          <a:bodyPr wrap="none" rtlCol="0">
            <a:spAutoFit/>
          </a:bodyPr>
          <a:lstStyle/>
          <a:p>
            <a:r>
              <a:rPr lang="it-IT" dirty="0" smtClean="0"/>
              <a:t>BEPPO-SAX</a:t>
            </a:r>
            <a:endParaRPr lang="it-IT" dirty="0"/>
          </a:p>
        </p:txBody>
      </p:sp>
    </p:spTree>
    <p:extLst>
      <p:ext uri="{BB962C8B-B14F-4D97-AF65-F5344CB8AC3E}">
        <p14:creationId xmlns:p14="http://schemas.microsoft.com/office/powerpoint/2010/main" val="32270368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1371600"/>
            <a:ext cx="9144000" cy="4090737"/>
          </a:xfrm>
          <a:prstGeom prst="rect">
            <a:avLst/>
          </a:prstGeom>
        </p:spPr>
      </p:pic>
    </p:spTree>
    <p:extLst>
      <p:ext uri="{BB962C8B-B14F-4D97-AF65-F5344CB8AC3E}">
        <p14:creationId xmlns:p14="http://schemas.microsoft.com/office/powerpoint/2010/main" val="33860311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1079500"/>
            <a:ext cx="9144000" cy="4681820"/>
          </a:xfrm>
          <a:prstGeom prst="rect">
            <a:avLst/>
          </a:prstGeom>
        </p:spPr>
      </p:pic>
    </p:spTree>
    <p:extLst>
      <p:ext uri="{BB962C8B-B14F-4D97-AF65-F5344CB8AC3E}">
        <p14:creationId xmlns:p14="http://schemas.microsoft.com/office/powerpoint/2010/main" val="161125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508000"/>
            <a:ext cx="9144000" cy="5822110"/>
          </a:xfrm>
          <a:prstGeom prst="rect">
            <a:avLst/>
          </a:prstGeom>
        </p:spPr>
      </p:pic>
    </p:spTree>
    <p:extLst>
      <p:ext uri="{BB962C8B-B14F-4D97-AF65-F5344CB8AC3E}">
        <p14:creationId xmlns:p14="http://schemas.microsoft.com/office/powerpoint/2010/main" val="24523751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736600"/>
            <a:ext cx="9144000" cy="5378131"/>
          </a:xfrm>
          <a:prstGeom prst="rect">
            <a:avLst/>
          </a:prstGeom>
        </p:spPr>
      </p:pic>
    </p:spTree>
    <p:extLst>
      <p:ext uri="{BB962C8B-B14F-4D97-AF65-F5344CB8AC3E}">
        <p14:creationId xmlns:p14="http://schemas.microsoft.com/office/powerpoint/2010/main" val="36690028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228600"/>
            <a:ext cx="9144000" cy="6381750"/>
          </a:xfrm>
          <a:prstGeom prst="rect">
            <a:avLst/>
          </a:prstGeom>
        </p:spPr>
      </p:pic>
    </p:spTree>
    <p:extLst>
      <p:ext uri="{BB962C8B-B14F-4D97-AF65-F5344CB8AC3E}">
        <p14:creationId xmlns:p14="http://schemas.microsoft.com/office/powerpoint/2010/main" val="2961559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546100"/>
            <a:ext cx="9144000" cy="5745041"/>
          </a:xfrm>
          <a:prstGeom prst="rect">
            <a:avLst/>
          </a:prstGeom>
        </p:spPr>
      </p:pic>
    </p:spTree>
    <p:extLst>
      <p:ext uri="{BB962C8B-B14F-4D97-AF65-F5344CB8AC3E}">
        <p14:creationId xmlns:p14="http://schemas.microsoft.com/office/powerpoint/2010/main" val="2914726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143000"/>
            <a:ext cx="9144000" cy="4565912"/>
          </a:xfrm>
          <a:prstGeom prst="rect">
            <a:avLst/>
          </a:prstGeom>
        </p:spPr>
      </p:pic>
    </p:spTree>
    <p:extLst>
      <p:ext uri="{BB962C8B-B14F-4D97-AF65-F5344CB8AC3E}">
        <p14:creationId xmlns:p14="http://schemas.microsoft.com/office/powerpoint/2010/main" val="20415920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79500" y="0"/>
            <a:ext cx="6961766" cy="6858000"/>
          </a:xfrm>
          <a:prstGeom prst="rect">
            <a:avLst/>
          </a:prstGeom>
        </p:spPr>
      </p:pic>
    </p:spTree>
    <p:extLst>
      <p:ext uri="{BB962C8B-B14F-4D97-AF65-F5344CB8AC3E}">
        <p14:creationId xmlns:p14="http://schemas.microsoft.com/office/powerpoint/2010/main" val="516895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92100" y="1290715"/>
            <a:ext cx="8699500" cy="5128014"/>
          </a:xfrm>
          <a:prstGeom prst="rect">
            <a:avLst/>
          </a:prstGeom>
        </p:spPr>
      </p:pic>
      <p:sp>
        <p:nvSpPr>
          <p:cNvPr id="3" name="Rettangolo 2"/>
          <p:cNvSpPr/>
          <p:nvPr/>
        </p:nvSpPr>
        <p:spPr>
          <a:xfrm>
            <a:off x="3788286" y="146683"/>
            <a:ext cx="1338828" cy="369332"/>
          </a:xfrm>
          <a:prstGeom prst="rect">
            <a:avLst/>
          </a:prstGeom>
        </p:spPr>
        <p:txBody>
          <a:bodyPr wrap="none">
            <a:spAutoFit/>
          </a:bodyPr>
          <a:lstStyle/>
          <a:p>
            <a:r>
              <a:rPr lang="it-IT"/>
              <a:t>GRB 970228</a:t>
            </a:r>
          </a:p>
        </p:txBody>
      </p:sp>
      <p:sp>
        <p:nvSpPr>
          <p:cNvPr id="4" name="Rettangolo 3"/>
          <p:cNvSpPr/>
          <p:nvPr/>
        </p:nvSpPr>
        <p:spPr>
          <a:xfrm>
            <a:off x="190500" y="609600"/>
            <a:ext cx="8407400" cy="523220"/>
          </a:xfrm>
          <a:prstGeom prst="rect">
            <a:avLst/>
          </a:prstGeom>
        </p:spPr>
        <p:txBody>
          <a:bodyPr wrap="square">
            <a:spAutoFit/>
          </a:bodyPr>
          <a:lstStyle/>
          <a:p>
            <a:r>
              <a:rPr lang="it-IT" sz="1400"/>
              <a:t>This second observation has shown a strong drop, about 20 times lower, in the source flux. The pictures taken during the two follow-up observations are shown in the figure below. </a:t>
            </a:r>
          </a:p>
        </p:txBody>
      </p:sp>
    </p:spTree>
    <p:extLst>
      <p:ext uri="{BB962C8B-B14F-4D97-AF65-F5344CB8AC3E}">
        <p14:creationId xmlns:p14="http://schemas.microsoft.com/office/powerpoint/2010/main" val="5031432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01600"/>
            <a:ext cx="9144000" cy="6650182"/>
          </a:xfrm>
          <a:prstGeom prst="rect">
            <a:avLst/>
          </a:prstGeom>
        </p:spPr>
      </p:pic>
    </p:spTree>
    <p:extLst>
      <p:ext uri="{BB962C8B-B14F-4D97-AF65-F5344CB8AC3E}">
        <p14:creationId xmlns:p14="http://schemas.microsoft.com/office/powerpoint/2010/main" val="276225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1181100"/>
            <a:ext cx="9144000" cy="3552345"/>
          </a:xfrm>
          <a:prstGeom prst="rect">
            <a:avLst/>
          </a:prstGeom>
        </p:spPr>
      </p:pic>
    </p:spTree>
    <p:extLst>
      <p:ext uri="{BB962C8B-B14F-4D97-AF65-F5344CB8AC3E}">
        <p14:creationId xmlns:p14="http://schemas.microsoft.com/office/powerpoint/2010/main" val="40043838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93700" y="1092199"/>
            <a:ext cx="5105400" cy="2738757"/>
          </a:xfrm>
          <a:prstGeom prst="rect">
            <a:avLst/>
          </a:prstGeom>
        </p:spPr>
      </p:pic>
      <p:sp>
        <p:nvSpPr>
          <p:cNvPr id="3" name="Rettangolo 2"/>
          <p:cNvSpPr/>
          <p:nvPr/>
        </p:nvSpPr>
        <p:spPr>
          <a:xfrm>
            <a:off x="5676900" y="1190536"/>
            <a:ext cx="3009900" cy="1815882"/>
          </a:xfrm>
          <a:prstGeom prst="rect">
            <a:avLst/>
          </a:prstGeom>
          <a:ln>
            <a:solidFill>
              <a:schemeClr val="tx1"/>
            </a:solidFill>
          </a:ln>
        </p:spPr>
        <p:txBody>
          <a:bodyPr wrap="square">
            <a:spAutoFit/>
          </a:bodyPr>
          <a:lstStyle/>
          <a:p>
            <a:r>
              <a:rPr lang="it-IT" sz="1400" dirty="0" err="1">
                <a:solidFill>
                  <a:srgbClr val="FF0000"/>
                </a:solidFill>
              </a:rPr>
              <a:t>Chandra</a:t>
            </a:r>
            <a:r>
              <a:rPr lang="it-IT" sz="1400" dirty="0">
                <a:solidFill>
                  <a:srgbClr val="FF0000"/>
                </a:solidFill>
              </a:rPr>
              <a:t> </a:t>
            </a:r>
            <a:r>
              <a:rPr lang="it-IT" sz="1400" dirty="0" err="1">
                <a:solidFill>
                  <a:srgbClr val="FF0000"/>
                </a:solidFill>
              </a:rPr>
              <a:t>is</a:t>
            </a:r>
            <a:r>
              <a:rPr lang="it-IT" sz="1400" dirty="0">
                <a:solidFill>
                  <a:srgbClr val="FF0000"/>
                </a:solidFill>
              </a:rPr>
              <a:t> </a:t>
            </a:r>
            <a:r>
              <a:rPr lang="it-IT" sz="1400" dirty="0" err="1">
                <a:solidFill>
                  <a:srgbClr val="FF0000"/>
                </a:solidFill>
              </a:rPr>
              <a:t>designed</a:t>
            </a:r>
            <a:r>
              <a:rPr lang="it-IT" sz="1400" dirty="0">
                <a:solidFill>
                  <a:srgbClr val="FF0000"/>
                </a:solidFill>
              </a:rPr>
              <a:t> to </a:t>
            </a:r>
            <a:r>
              <a:rPr lang="it-IT" sz="1400" dirty="0" err="1">
                <a:solidFill>
                  <a:srgbClr val="FF0000"/>
                </a:solidFill>
              </a:rPr>
              <a:t>observe</a:t>
            </a:r>
            <a:r>
              <a:rPr lang="it-IT" sz="1400" dirty="0">
                <a:solidFill>
                  <a:srgbClr val="FF0000"/>
                </a:solidFill>
              </a:rPr>
              <a:t> X-</a:t>
            </a:r>
            <a:r>
              <a:rPr lang="it-IT" sz="1400" dirty="0" err="1">
                <a:solidFill>
                  <a:srgbClr val="FF0000"/>
                </a:solidFill>
              </a:rPr>
              <a:t>rays</a:t>
            </a:r>
            <a:r>
              <a:rPr lang="it-IT" sz="1400" dirty="0">
                <a:solidFill>
                  <a:srgbClr val="FF0000"/>
                </a:solidFill>
              </a:rPr>
              <a:t> from high-</a:t>
            </a:r>
            <a:r>
              <a:rPr lang="it-IT" sz="1400" dirty="0" err="1">
                <a:solidFill>
                  <a:srgbClr val="FF0000"/>
                </a:solidFill>
              </a:rPr>
              <a:t>energy</a:t>
            </a:r>
            <a:r>
              <a:rPr lang="it-IT" sz="1400" dirty="0">
                <a:solidFill>
                  <a:srgbClr val="FF0000"/>
                </a:solidFill>
              </a:rPr>
              <a:t> </a:t>
            </a:r>
            <a:r>
              <a:rPr lang="it-IT" sz="1400" dirty="0" err="1">
                <a:solidFill>
                  <a:srgbClr val="FF0000"/>
                </a:solidFill>
              </a:rPr>
              <a:t>regions</a:t>
            </a:r>
            <a:r>
              <a:rPr lang="it-IT" sz="1400" dirty="0">
                <a:solidFill>
                  <a:srgbClr val="FF0000"/>
                </a:solidFill>
              </a:rPr>
              <a:t> of the </a:t>
            </a:r>
            <a:r>
              <a:rPr lang="it-IT" sz="1400" dirty="0" err="1">
                <a:solidFill>
                  <a:srgbClr val="FF0000"/>
                </a:solidFill>
              </a:rPr>
              <a:t>universe</a:t>
            </a:r>
            <a:r>
              <a:rPr lang="it-IT" sz="1400" dirty="0">
                <a:solidFill>
                  <a:srgbClr val="FF0000"/>
                </a:solidFill>
              </a:rPr>
              <a:t>, </a:t>
            </a:r>
            <a:r>
              <a:rPr lang="it-IT" sz="1400" dirty="0" err="1">
                <a:solidFill>
                  <a:srgbClr val="FF0000"/>
                </a:solidFill>
              </a:rPr>
              <a:t>such</a:t>
            </a:r>
            <a:r>
              <a:rPr lang="it-IT" sz="1400" dirty="0">
                <a:solidFill>
                  <a:srgbClr val="FF0000"/>
                </a:solidFill>
              </a:rPr>
              <a:t> </a:t>
            </a:r>
            <a:r>
              <a:rPr lang="it-IT" sz="1400" dirty="0" err="1">
                <a:solidFill>
                  <a:srgbClr val="FF0000"/>
                </a:solidFill>
              </a:rPr>
              <a:t>as</a:t>
            </a:r>
            <a:r>
              <a:rPr lang="it-IT" sz="1400" dirty="0">
                <a:solidFill>
                  <a:srgbClr val="FF0000"/>
                </a:solidFill>
              </a:rPr>
              <a:t> the </a:t>
            </a:r>
            <a:r>
              <a:rPr lang="it-IT" sz="1400" dirty="0" err="1">
                <a:solidFill>
                  <a:srgbClr val="FF0000"/>
                </a:solidFill>
              </a:rPr>
              <a:t>remnants</a:t>
            </a:r>
            <a:r>
              <a:rPr lang="it-IT" sz="1400" dirty="0">
                <a:solidFill>
                  <a:srgbClr val="FF0000"/>
                </a:solidFill>
              </a:rPr>
              <a:t> of </a:t>
            </a:r>
            <a:r>
              <a:rPr lang="it-IT" sz="1400" dirty="0" err="1">
                <a:solidFill>
                  <a:srgbClr val="FF0000"/>
                </a:solidFill>
              </a:rPr>
              <a:t>exploded</a:t>
            </a:r>
            <a:r>
              <a:rPr lang="it-IT" sz="1400" dirty="0">
                <a:solidFill>
                  <a:srgbClr val="FF0000"/>
                </a:solidFill>
              </a:rPr>
              <a:t> </a:t>
            </a:r>
            <a:r>
              <a:rPr lang="it-IT" sz="1400" dirty="0" err="1">
                <a:solidFill>
                  <a:srgbClr val="FF0000"/>
                </a:solidFill>
              </a:rPr>
              <a:t>stars</a:t>
            </a:r>
            <a:r>
              <a:rPr lang="it-IT" sz="1400" dirty="0">
                <a:solidFill>
                  <a:srgbClr val="FF0000"/>
                </a:solidFill>
              </a:rPr>
              <a:t>. </a:t>
            </a:r>
            <a:r>
              <a:rPr lang="it-IT" sz="1400" dirty="0"/>
              <a:t>The </a:t>
            </a:r>
            <a:r>
              <a:rPr lang="it-IT" sz="1400" dirty="0" err="1"/>
              <a:t>two</a:t>
            </a:r>
            <a:r>
              <a:rPr lang="it-IT" sz="1400" dirty="0"/>
              <a:t> images of the </a:t>
            </a:r>
            <a:r>
              <a:rPr lang="it-IT" sz="1400" dirty="0" err="1"/>
              <a:t>Crab</a:t>
            </a:r>
            <a:r>
              <a:rPr lang="it-IT" sz="1400" dirty="0"/>
              <a:t> Nebula supernova </a:t>
            </a:r>
            <a:r>
              <a:rPr lang="it-IT" sz="1400" dirty="0" err="1"/>
              <a:t>remnant</a:t>
            </a:r>
            <a:r>
              <a:rPr lang="it-IT" sz="1400" dirty="0"/>
              <a:t> and </a:t>
            </a:r>
            <a:r>
              <a:rPr lang="it-IT" sz="1400" dirty="0" err="1"/>
              <a:t>its</a:t>
            </a:r>
            <a:r>
              <a:rPr lang="it-IT" sz="1400" dirty="0"/>
              <a:t> pulsar </a:t>
            </a:r>
            <a:r>
              <a:rPr lang="it-IT" sz="1400" dirty="0" err="1"/>
              <a:t>shown</a:t>
            </a:r>
            <a:r>
              <a:rPr lang="it-IT" sz="1400" dirty="0"/>
              <a:t> </a:t>
            </a:r>
            <a:r>
              <a:rPr lang="it-IT" sz="1400" dirty="0" err="1"/>
              <a:t>below</a:t>
            </a:r>
            <a:r>
              <a:rPr lang="it-IT" sz="1400" dirty="0"/>
              <a:t> illustrate </a:t>
            </a:r>
            <a:r>
              <a:rPr lang="it-IT" sz="1400" dirty="0" err="1"/>
              <a:t>how</a:t>
            </a:r>
            <a:r>
              <a:rPr lang="it-IT" sz="1400" dirty="0"/>
              <a:t> </a:t>
            </a:r>
            <a:r>
              <a:rPr lang="it-IT" sz="1400" dirty="0" err="1"/>
              <a:t>higher</a:t>
            </a:r>
            <a:r>
              <a:rPr lang="it-IT" sz="1400" dirty="0"/>
              <a:t> </a:t>
            </a:r>
            <a:r>
              <a:rPr lang="it-IT" sz="1400" dirty="0" err="1"/>
              <a:t>resolution</a:t>
            </a:r>
            <a:r>
              <a:rPr lang="it-IT" sz="1400" dirty="0"/>
              <a:t> can </a:t>
            </a:r>
            <a:r>
              <a:rPr lang="it-IT" sz="1400" dirty="0" err="1"/>
              <a:t>reveal</a:t>
            </a:r>
            <a:r>
              <a:rPr lang="it-IT" sz="1400" dirty="0"/>
              <a:t> </a:t>
            </a:r>
            <a:r>
              <a:rPr lang="it-IT" sz="1400" dirty="0" err="1"/>
              <a:t>important</a:t>
            </a:r>
            <a:r>
              <a:rPr lang="it-IT" sz="1400" dirty="0"/>
              <a:t> new </a:t>
            </a:r>
            <a:r>
              <a:rPr lang="it-IT" sz="1400" dirty="0" err="1"/>
              <a:t>features</a:t>
            </a:r>
            <a:r>
              <a:rPr lang="it-IT" sz="1400" dirty="0"/>
              <a:t>.</a:t>
            </a:r>
          </a:p>
        </p:txBody>
      </p:sp>
      <p:sp>
        <p:nvSpPr>
          <p:cNvPr id="4" name="Rettangolo 3"/>
          <p:cNvSpPr/>
          <p:nvPr/>
        </p:nvSpPr>
        <p:spPr>
          <a:xfrm>
            <a:off x="393700" y="4013538"/>
            <a:ext cx="8521700" cy="1815882"/>
          </a:xfrm>
          <a:prstGeom prst="rect">
            <a:avLst/>
          </a:prstGeom>
          <a:ln>
            <a:solidFill>
              <a:srgbClr val="000000"/>
            </a:solidFill>
          </a:ln>
        </p:spPr>
        <p:txBody>
          <a:bodyPr wrap="square">
            <a:spAutoFit/>
          </a:bodyPr>
          <a:lstStyle/>
          <a:p>
            <a:r>
              <a:rPr lang="it-IT" sz="1400" dirty="0" err="1"/>
              <a:t>Chandra</a:t>
            </a:r>
            <a:r>
              <a:rPr lang="it-IT" sz="1400" dirty="0"/>
              <a:t> </a:t>
            </a:r>
            <a:r>
              <a:rPr lang="it-IT" sz="1400" dirty="0" err="1"/>
              <a:t>is</a:t>
            </a:r>
            <a:r>
              <a:rPr lang="it-IT" sz="1400" dirty="0"/>
              <a:t> </a:t>
            </a:r>
            <a:r>
              <a:rPr lang="it-IT" sz="1400" dirty="0" err="1"/>
              <a:t>designed</a:t>
            </a:r>
            <a:r>
              <a:rPr lang="it-IT" sz="1400" dirty="0"/>
              <a:t> to </a:t>
            </a:r>
            <a:r>
              <a:rPr lang="it-IT" sz="1400" dirty="0" err="1"/>
              <a:t>observe</a:t>
            </a:r>
            <a:r>
              <a:rPr lang="it-IT" sz="1400" dirty="0"/>
              <a:t> X-</a:t>
            </a:r>
            <a:r>
              <a:rPr lang="it-IT" sz="1400" dirty="0" err="1"/>
              <a:t>rays</a:t>
            </a:r>
            <a:r>
              <a:rPr lang="it-IT" sz="1400" dirty="0"/>
              <a:t> from high-</a:t>
            </a:r>
            <a:r>
              <a:rPr lang="it-IT" sz="1400" dirty="0" err="1"/>
              <a:t>energy</a:t>
            </a:r>
            <a:r>
              <a:rPr lang="it-IT" sz="1400" dirty="0"/>
              <a:t> </a:t>
            </a:r>
            <a:r>
              <a:rPr lang="it-IT" sz="1400" dirty="0" err="1"/>
              <a:t>regions</a:t>
            </a:r>
            <a:r>
              <a:rPr lang="it-IT" sz="1400" dirty="0"/>
              <a:t> of the </a:t>
            </a:r>
            <a:r>
              <a:rPr lang="it-IT" sz="1400" dirty="0" err="1"/>
              <a:t>universe</a:t>
            </a:r>
            <a:r>
              <a:rPr lang="it-IT" sz="1400" dirty="0"/>
              <a:t>, </a:t>
            </a:r>
            <a:r>
              <a:rPr lang="it-IT" sz="1400" dirty="0" err="1"/>
              <a:t>such</a:t>
            </a:r>
            <a:r>
              <a:rPr lang="it-IT" sz="1400" dirty="0"/>
              <a:t> </a:t>
            </a:r>
            <a:r>
              <a:rPr lang="it-IT" sz="1400" dirty="0" err="1"/>
              <a:t>as</a:t>
            </a:r>
            <a:r>
              <a:rPr lang="it-IT" sz="1400" dirty="0"/>
              <a:t> the </a:t>
            </a:r>
            <a:r>
              <a:rPr lang="it-IT" sz="1400" dirty="0" err="1"/>
              <a:t>remnants</a:t>
            </a:r>
            <a:r>
              <a:rPr lang="it-IT" sz="1400" dirty="0"/>
              <a:t> of </a:t>
            </a:r>
            <a:r>
              <a:rPr lang="it-IT" sz="1400" dirty="0" err="1"/>
              <a:t>exploded</a:t>
            </a:r>
            <a:r>
              <a:rPr lang="it-IT" sz="1400" dirty="0"/>
              <a:t> </a:t>
            </a:r>
            <a:r>
              <a:rPr lang="it-IT" sz="1400" dirty="0" err="1"/>
              <a:t>stars</a:t>
            </a:r>
            <a:r>
              <a:rPr lang="it-IT" sz="1400" dirty="0"/>
              <a:t>. </a:t>
            </a:r>
            <a:r>
              <a:rPr lang="it-IT" sz="1400" dirty="0">
                <a:solidFill>
                  <a:srgbClr val="FF0000"/>
                </a:solidFill>
              </a:rPr>
              <a:t>The </a:t>
            </a:r>
            <a:r>
              <a:rPr lang="it-IT" sz="1400" dirty="0" err="1">
                <a:solidFill>
                  <a:srgbClr val="FF0000"/>
                </a:solidFill>
              </a:rPr>
              <a:t>two</a:t>
            </a:r>
            <a:r>
              <a:rPr lang="it-IT" sz="1400" dirty="0">
                <a:solidFill>
                  <a:srgbClr val="FF0000"/>
                </a:solidFill>
              </a:rPr>
              <a:t> images of the </a:t>
            </a:r>
            <a:r>
              <a:rPr lang="it-IT" sz="1400" dirty="0" err="1">
                <a:solidFill>
                  <a:srgbClr val="FF0000"/>
                </a:solidFill>
              </a:rPr>
              <a:t>Crab</a:t>
            </a:r>
            <a:r>
              <a:rPr lang="it-IT" sz="1400" dirty="0">
                <a:solidFill>
                  <a:srgbClr val="FF0000"/>
                </a:solidFill>
              </a:rPr>
              <a:t> Nebula supernova </a:t>
            </a:r>
            <a:r>
              <a:rPr lang="it-IT" sz="1400" dirty="0" err="1">
                <a:solidFill>
                  <a:srgbClr val="FF0000"/>
                </a:solidFill>
              </a:rPr>
              <a:t>remnant</a:t>
            </a:r>
            <a:r>
              <a:rPr lang="it-IT" sz="1400" dirty="0">
                <a:solidFill>
                  <a:srgbClr val="FF0000"/>
                </a:solidFill>
              </a:rPr>
              <a:t> and </a:t>
            </a:r>
            <a:r>
              <a:rPr lang="it-IT" sz="1400" dirty="0" err="1">
                <a:solidFill>
                  <a:srgbClr val="FF0000"/>
                </a:solidFill>
              </a:rPr>
              <a:t>its</a:t>
            </a:r>
            <a:r>
              <a:rPr lang="it-IT" sz="1400" dirty="0">
                <a:solidFill>
                  <a:srgbClr val="FF0000"/>
                </a:solidFill>
              </a:rPr>
              <a:t> pulsar </a:t>
            </a:r>
            <a:r>
              <a:rPr lang="it-IT" sz="1400" dirty="0" err="1"/>
              <a:t>shown</a:t>
            </a:r>
            <a:r>
              <a:rPr lang="it-IT" sz="1400" dirty="0"/>
              <a:t> </a:t>
            </a:r>
            <a:r>
              <a:rPr lang="it-IT" sz="1400" dirty="0" err="1"/>
              <a:t>below</a:t>
            </a:r>
            <a:r>
              <a:rPr lang="it-IT" sz="1400" dirty="0"/>
              <a:t> illustrate </a:t>
            </a:r>
            <a:r>
              <a:rPr lang="it-IT" sz="1400" dirty="0" err="1"/>
              <a:t>how</a:t>
            </a:r>
            <a:r>
              <a:rPr lang="it-IT" sz="1400" dirty="0"/>
              <a:t> </a:t>
            </a:r>
            <a:r>
              <a:rPr lang="it-IT" sz="1400" dirty="0" err="1"/>
              <a:t>higher</a:t>
            </a:r>
            <a:r>
              <a:rPr lang="it-IT" sz="1400" dirty="0"/>
              <a:t> </a:t>
            </a:r>
            <a:r>
              <a:rPr lang="it-IT" sz="1400" dirty="0" err="1"/>
              <a:t>resolution</a:t>
            </a:r>
            <a:r>
              <a:rPr lang="it-IT" sz="1400" dirty="0"/>
              <a:t> can </a:t>
            </a:r>
            <a:r>
              <a:rPr lang="it-IT" sz="1400" dirty="0" err="1"/>
              <a:t>reveal</a:t>
            </a:r>
            <a:r>
              <a:rPr lang="it-IT" sz="1400" dirty="0"/>
              <a:t> </a:t>
            </a:r>
            <a:r>
              <a:rPr lang="it-IT" sz="1400" dirty="0" err="1"/>
              <a:t>important</a:t>
            </a:r>
            <a:r>
              <a:rPr lang="it-IT" sz="1400" dirty="0"/>
              <a:t> new </a:t>
            </a:r>
            <a:r>
              <a:rPr lang="it-IT" sz="1400" dirty="0" err="1"/>
              <a:t>features</a:t>
            </a:r>
            <a:r>
              <a:rPr lang="it-IT" sz="1400" dirty="0" smtClean="0"/>
              <a:t>.</a:t>
            </a:r>
          </a:p>
          <a:p>
            <a:r>
              <a:rPr lang="it-IT" sz="1400" dirty="0"/>
              <a:t>The image </a:t>
            </a:r>
            <a:r>
              <a:rPr lang="it-IT" sz="1400" dirty="0">
                <a:solidFill>
                  <a:srgbClr val="FF0000"/>
                </a:solidFill>
              </a:rPr>
              <a:t>on the </a:t>
            </a:r>
            <a:r>
              <a:rPr lang="it-IT" sz="1400" dirty="0" err="1">
                <a:solidFill>
                  <a:srgbClr val="FF0000"/>
                </a:solidFill>
              </a:rPr>
              <a:t>left</a:t>
            </a:r>
            <a:r>
              <a:rPr lang="it-IT" sz="1400" dirty="0">
                <a:solidFill>
                  <a:srgbClr val="FF0000"/>
                </a:solidFill>
              </a:rPr>
              <a:t> </a:t>
            </a:r>
            <a:r>
              <a:rPr lang="it-IT" sz="1400" dirty="0" err="1"/>
              <a:t>is</a:t>
            </a:r>
            <a:r>
              <a:rPr lang="it-IT" sz="1400" dirty="0"/>
              <a:t> from the High </a:t>
            </a:r>
            <a:r>
              <a:rPr lang="it-IT" sz="1400" dirty="0" err="1"/>
              <a:t>Resolution</a:t>
            </a:r>
            <a:r>
              <a:rPr lang="it-IT" sz="1400" dirty="0"/>
              <a:t> </a:t>
            </a:r>
            <a:r>
              <a:rPr lang="it-IT" sz="1400" dirty="0" err="1"/>
              <a:t>Imager</a:t>
            </a:r>
            <a:r>
              <a:rPr lang="it-IT" sz="1400" dirty="0"/>
              <a:t> on the </a:t>
            </a:r>
            <a:r>
              <a:rPr lang="it-IT" sz="1400" dirty="0" err="1"/>
              <a:t>Rontgen satellite</a:t>
            </a:r>
            <a:r>
              <a:rPr lang="it-IT" sz="1400" dirty="0"/>
              <a:t> </a:t>
            </a:r>
            <a:r>
              <a:rPr lang="it-IT" sz="1400" dirty="0">
                <a:solidFill>
                  <a:srgbClr val="FF0000"/>
                </a:solidFill>
              </a:rPr>
              <a:t>(</a:t>
            </a:r>
            <a:r>
              <a:rPr lang="it-IT" sz="1400" dirty="0" err="1">
                <a:solidFill>
                  <a:srgbClr val="FF0000"/>
                </a:solidFill>
              </a:rPr>
              <a:t>Rosat</a:t>
            </a:r>
            <a:r>
              <a:rPr lang="it-IT" sz="1400" dirty="0">
                <a:solidFill>
                  <a:srgbClr val="FF0000"/>
                </a:solidFill>
              </a:rPr>
              <a:t>)</a:t>
            </a:r>
            <a:r>
              <a:rPr lang="it-IT" sz="1400" dirty="0"/>
              <a:t>, the </a:t>
            </a:r>
            <a:r>
              <a:rPr lang="it-IT" sz="1400" dirty="0" err="1"/>
              <a:t>observatory</a:t>
            </a:r>
            <a:r>
              <a:rPr lang="it-IT" sz="1400" dirty="0"/>
              <a:t> with the best </a:t>
            </a:r>
            <a:r>
              <a:rPr lang="it-IT" sz="1400" dirty="0" err="1"/>
              <a:t>imaging</a:t>
            </a:r>
            <a:r>
              <a:rPr lang="it-IT" sz="1400" dirty="0"/>
              <a:t> </a:t>
            </a:r>
            <a:r>
              <a:rPr lang="it-IT" sz="1400" dirty="0" err="1"/>
              <a:t>capability</a:t>
            </a:r>
            <a:r>
              <a:rPr lang="it-IT" sz="1400" dirty="0"/>
              <a:t> </a:t>
            </a:r>
            <a:r>
              <a:rPr lang="it-IT" sz="1400" dirty="0" err="1">
                <a:solidFill>
                  <a:srgbClr val="FF0000"/>
                </a:solidFill>
              </a:rPr>
              <a:t>before</a:t>
            </a:r>
            <a:r>
              <a:rPr lang="it-IT" sz="1400" dirty="0">
                <a:solidFill>
                  <a:srgbClr val="FF0000"/>
                </a:solidFill>
              </a:rPr>
              <a:t> </a:t>
            </a:r>
            <a:r>
              <a:rPr lang="it-IT" sz="1400" dirty="0" err="1">
                <a:solidFill>
                  <a:srgbClr val="FF0000"/>
                </a:solidFill>
              </a:rPr>
              <a:t>Chandra</a:t>
            </a:r>
            <a:r>
              <a:rPr lang="it-IT" sz="1400" dirty="0"/>
              <a:t>. The image </a:t>
            </a:r>
            <a:r>
              <a:rPr lang="it-IT" sz="1400" dirty="0">
                <a:solidFill>
                  <a:srgbClr val="FF0000"/>
                </a:solidFill>
              </a:rPr>
              <a:t>on the right, </a:t>
            </a:r>
            <a:r>
              <a:rPr lang="it-IT" sz="1400" dirty="0" err="1">
                <a:solidFill>
                  <a:srgbClr val="FF0000"/>
                </a:solidFill>
              </a:rPr>
              <a:t>taken</a:t>
            </a:r>
            <a:r>
              <a:rPr lang="it-IT" sz="1400" dirty="0">
                <a:solidFill>
                  <a:srgbClr val="FF0000"/>
                </a:solidFill>
              </a:rPr>
              <a:t> by the Advanced CCD </a:t>
            </a:r>
            <a:r>
              <a:rPr lang="it-IT" sz="1400" dirty="0" err="1">
                <a:solidFill>
                  <a:srgbClr val="FF0000"/>
                </a:solidFill>
              </a:rPr>
              <a:t>Imaging</a:t>
            </a:r>
            <a:r>
              <a:rPr lang="it-IT" sz="1400" dirty="0">
                <a:solidFill>
                  <a:srgbClr val="FF0000"/>
                </a:solidFill>
              </a:rPr>
              <a:t> </a:t>
            </a:r>
            <a:r>
              <a:rPr lang="it-IT" sz="1400" dirty="0" err="1">
                <a:solidFill>
                  <a:srgbClr val="FF0000"/>
                </a:solidFill>
              </a:rPr>
              <a:t>Spectrometer</a:t>
            </a:r>
            <a:r>
              <a:rPr lang="it-IT" sz="1400" dirty="0">
                <a:solidFill>
                  <a:srgbClr val="FF0000"/>
                </a:solidFill>
              </a:rPr>
              <a:t> (ACIS) on </a:t>
            </a:r>
            <a:r>
              <a:rPr lang="it-IT" sz="1400" dirty="0" err="1">
                <a:solidFill>
                  <a:srgbClr val="FF0000"/>
                </a:solidFill>
              </a:rPr>
              <a:t>Chandra</a:t>
            </a:r>
            <a:r>
              <a:rPr lang="it-IT" sz="1400" dirty="0">
                <a:solidFill>
                  <a:srgbClr val="FF0000"/>
                </a:solidFill>
              </a:rPr>
              <a:t>, </a:t>
            </a:r>
            <a:r>
              <a:rPr lang="it-IT" sz="1400" dirty="0" err="1"/>
              <a:t>has</a:t>
            </a:r>
            <a:r>
              <a:rPr lang="it-IT" sz="1400" dirty="0"/>
              <a:t> </a:t>
            </a:r>
            <a:r>
              <a:rPr lang="it-IT" sz="1400" dirty="0" err="1"/>
              <a:t>approximately</a:t>
            </a:r>
            <a:r>
              <a:rPr lang="it-IT" sz="1400" dirty="0"/>
              <a:t> </a:t>
            </a:r>
            <a:r>
              <a:rPr lang="it-IT" sz="1400" dirty="0" err="1">
                <a:solidFill>
                  <a:srgbClr val="FF0000"/>
                </a:solidFill>
              </a:rPr>
              <a:t>fifty</a:t>
            </a:r>
            <a:r>
              <a:rPr lang="it-IT" sz="1400" dirty="0">
                <a:solidFill>
                  <a:srgbClr val="FF0000"/>
                </a:solidFill>
              </a:rPr>
              <a:t> </a:t>
            </a:r>
            <a:r>
              <a:rPr lang="it-IT" sz="1400" dirty="0" err="1">
                <a:solidFill>
                  <a:srgbClr val="FF0000"/>
                </a:solidFill>
              </a:rPr>
              <a:t>times</a:t>
            </a:r>
            <a:r>
              <a:rPr lang="it-IT" sz="1400" dirty="0">
                <a:solidFill>
                  <a:srgbClr val="FF0000"/>
                </a:solidFill>
              </a:rPr>
              <a:t> </a:t>
            </a:r>
            <a:r>
              <a:rPr lang="it-IT" sz="1400" dirty="0" err="1">
                <a:solidFill>
                  <a:srgbClr val="FF0000"/>
                </a:solidFill>
              </a:rPr>
              <a:t>better</a:t>
            </a:r>
            <a:r>
              <a:rPr lang="it-IT" sz="1400" dirty="0">
                <a:solidFill>
                  <a:srgbClr val="FF0000"/>
                </a:solidFill>
              </a:rPr>
              <a:t> </a:t>
            </a:r>
            <a:r>
              <a:rPr lang="it-IT" sz="1400" dirty="0" err="1">
                <a:solidFill>
                  <a:srgbClr val="FF0000"/>
                </a:solidFill>
              </a:rPr>
              <a:t>resolution</a:t>
            </a:r>
            <a:r>
              <a:rPr lang="it-IT" sz="1400" dirty="0">
                <a:solidFill>
                  <a:srgbClr val="FF0000"/>
                </a:solidFill>
              </a:rPr>
              <a:t> </a:t>
            </a:r>
            <a:r>
              <a:rPr lang="it-IT" sz="1400" dirty="0"/>
              <a:t>(pixel area </a:t>
            </a:r>
            <a:r>
              <a:rPr lang="it-IT" sz="1400" dirty="0" err="1"/>
              <a:t>fifty</a:t>
            </a:r>
            <a:r>
              <a:rPr lang="it-IT" sz="1400" dirty="0"/>
              <a:t> or more </a:t>
            </a:r>
            <a:r>
              <a:rPr lang="it-IT" sz="1400" dirty="0" err="1"/>
              <a:t>times</a:t>
            </a:r>
            <a:r>
              <a:rPr lang="it-IT" sz="1400" dirty="0"/>
              <a:t> </a:t>
            </a:r>
            <a:r>
              <a:rPr lang="it-IT" sz="1400" dirty="0" err="1"/>
              <a:t>smaller</a:t>
            </a:r>
            <a:r>
              <a:rPr lang="it-IT" sz="1400" dirty="0"/>
              <a:t>) </a:t>
            </a:r>
            <a:r>
              <a:rPr lang="it-IT" sz="1400" dirty="0" err="1"/>
              <a:t>than</a:t>
            </a:r>
            <a:r>
              <a:rPr lang="it-IT" sz="1400" dirty="0"/>
              <a:t> the </a:t>
            </a:r>
            <a:r>
              <a:rPr lang="it-IT" sz="1400" dirty="0" err="1"/>
              <a:t>one</a:t>
            </a:r>
            <a:r>
              <a:rPr lang="it-IT" sz="1400" dirty="0"/>
              <a:t> on the </a:t>
            </a:r>
            <a:r>
              <a:rPr lang="it-IT" sz="1400" dirty="0" err="1"/>
              <a:t>left</a:t>
            </a:r>
            <a:r>
              <a:rPr lang="it-IT" sz="1400" dirty="0"/>
              <a:t>. In the </a:t>
            </a:r>
            <a:r>
              <a:rPr lang="it-IT" sz="1400" dirty="0" smtClean="0"/>
              <a:t>Chandra </a:t>
            </a:r>
            <a:r>
              <a:rPr lang="it-IT" sz="1400" dirty="0"/>
              <a:t>image, new details-rings and jets in the region </a:t>
            </a:r>
            <a:r>
              <a:rPr lang="it-IT" sz="1400" dirty="0" err="1"/>
              <a:t>around</a:t>
            </a:r>
            <a:r>
              <a:rPr lang="it-IT" sz="1400" dirty="0"/>
              <a:t> the pulsar-</a:t>
            </a:r>
            <a:r>
              <a:rPr lang="it-IT" sz="1400" dirty="0" err="1"/>
              <a:t>provide</a:t>
            </a:r>
            <a:r>
              <a:rPr lang="it-IT" sz="1400" dirty="0"/>
              <a:t> </a:t>
            </a:r>
            <a:r>
              <a:rPr lang="it-IT" sz="1400" dirty="0" err="1"/>
              <a:t>valuable</a:t>
            </a:r>
            <a:r>
              <a:rPr lang="it-IT" sz="1400" dirty="0"/>
              <a:t> information for </a:t>
            </a:r>
            <a:r>
              <a:rPr lang="it-IT" sz="1400" dirty="0" err="1"/>
              <a:t>understanding</a:t>
            </a:r>
            <a:r>
              <a:rPr lang="it-IT" sz="1400" dirty="0"/>
              <a:t> </a:t>
            </a:r>
            <a:r>
              <a:rPr lang="it-IT" sz="1400" dirty="0" err="1"/>
              <a:t>how</a:t>
            </a:r>
            <a:r>
              <a:rPr lang="it-IT" sz="1400" dirty="0"/>
              <a:t> the pulsar </a:t>
            </a:r>
            <a:r>
              <a:rPr lang="it-IT" sz="1400" dirty="0" err="1"/>
              <a:t>transmits</a:t>
            </a:r>
            <a:r>
              <a:rPr lang="it-IT" sz="1400" dirty="0"/>
              <a:t> </a:t>
            </a:r>
            <a:r>
              <a:rPr lang="it-IT" sz="1400" dirty="0" err="1"/>
              <a:t>energy</a:t>
            </a:r>
            <a:r>
              <a:rPr lang="it-IT" sz="1400" dirty="0"/>
              <a:t> to the nebula </a:t>
            </a:r>
            <a:r>
              <a:rPr lang="it-IT" sz="1400" dirty="0" err="1"/>
              <a:t>as</a:t>
            </a:r>
            <a:r>
              <a:rPr lang="it-IT" sz="1400" dirty="0"/>
              <a:t> a </a:t>
            </a:r>
            <a:r>
              <a:rPr lang="it-IT" sz="1400" dirty="0" err="1"/>
              <a:t>whole</a:t>
            </a:r>
            <a:r>
              <a:rPr lang="it-IT" sz="1400" dirty="0"/>
              <a:t>.</a:t>
            </a:r>
          </a:p>
        </p:txBody>
      </p:sp>
    </p:spTree>
    <p:extLst>
      <p:ext uri="{BB962C8B-B14F-4D97-AF65-F5344CB8AC3E}">
        <p14:creationId xmlns:p14="http://schemas.microsoft.com/office/powerpoint/2010/main" val="24165449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429000" y="952500"/>
            <a:ext cx="5588000" cy="2794000"/>
          </a:xfrm>
          <a:prstGeom prst="rect">
            <a:avLst/>
          </a:prstGeom>
        </p:spPr>
      </p:pic>
      <p:sp>
        <p:nvSpPr>
          <p:cNvPr id="3" name="Rettangolo 2"/>
          <p:cNvSpPr/>
          <p:nvPr/>
        </p:nvSpPr>
        <p:spPr>
          <a:xfrm>
            <a:off x="3670300" y="4015770"/>
            <a:ext cx="5130800" cy="1118254"/>
          </a:xfrm>
          <a:prstGeom prst="rect">
            <a:avLst/>
          </a:prstGeom>
        </p:spPr>
        <p:txBody>
          <a:bodyPr wrap="square">
            <a:spAutoFit/>
          </a:bodyPr>
          <a:lstStyle/>
          <a:p>
            <a:r>
              <a:rPr lang="it-IT" sz="2000" baseline="30000"/>
              <a:t>The image of the celestial sphere in the softest X-ray energy band 0.25 keV derived from the ROSAT survey with the point sources removed. The colour coding is such that white is the greatest intensity and blue the lowest. (Courtesy of the ROSAT project and the Max Planck Institute for Extraterrestrial Physics, Garching.)</a:t>
            </a:r>
            <a:endParaRPr lang="it-IT" sz="2000"/>
          </a:p>
        </p:txBody>
      </p:sp>
      <p:sp>
        <p:nvSpPr>
          <p:cNvPr id="4" name="Rettangolo 3"/>
          <p:cNvSpPr/>
          <p:nvPr/>
        </p:nvSpPr>
        <p:spPr>
          <a:xfrm>
            <a:off x="89728" y="220990"/>
            <a:ext cx="3198211" cy="2031325"/>
          </a:xfrm>
          <a:prstGeom prst="rect">
            <a:avLst/>
          </a:prstGeom>
        </p:spPr>
        <p:txBody>
          <a:bodyPr wrap="none">
            <a:spAutoFit/>
          </a:bodyPr>
          <a:lstStyle/>
          <a:p>
            <a:r>
              <a:rPr lang="it-IT" sz="1400"/>
              <a:t>-survey of the soft X-ray band </a:t>
            </a:r>
          </a:p>
          <a:p>
            <a:r>
              <a:rPr lang="it-IT" sz="1400"/>
              <a:t>of 0.1 keV - 2 keV</a:t>
            </a:r>
          </a:p>
          <a:p>
            <a:r>
              <a:rPr lang="it-IT" sz="1400"/>
              <a:t>field of view 2°-wide band</a:t>
            </a:r>
          </a:p>
          <a:p>
            <a:r>
              <a:rPr lang="it-IT" sz="1400"/>
              <a:t>-</a:t>
            </a:r>
            <a:r>
              <a:rPr lang="it-IT" sz="1400">
                <a:solidFill>
                  <a:srgbClr val="FF0000"/>
                </a:solidFill>
              </a:rPr>
              <a:t>multiwire proportional counters with </a:t>
            </a:r>
          </a:p>
          <a:p>
            <a:r>
              <a:rPr lang="it-IT" sz="1400">
                <a:solidFill>
                  <a:srgbClr val="FF0000"/>
                </a:solidFill>
              </a:rPr>
              <a:t>a cathode strip readout for position </a:t>
            </a:r>
          </a:p>
          <a:p>
            <a:r>
              <a:rPr lang="it-IT" sz="1400">
                <a:solidFill>
                  <a:srgbClr val="FF0000"/>
                </a:solidFill>
              </a:rPr>
              <a:t>determination.</a:t>
            </a:r>
          </a:p>
          <a:p>
            <a:r>
              <a:rPr lang="it-IT" sz="1400" b="1">
                <a:solidFill>
                  <a:srgbClr val="FF0000"/>
                </a:solidFill>
              </a:rPr>
              <a:t>65% argon, 15% methane, 20% xenon</a:t>
            </a:r>
          </a:p>
          <a:p>
            <a:r>
              <a:rPr lang="it-IT" sz="1400"/>
              <a:t>-+</a:t>
            </a:r>
            <a:r>
              <a:rPr lang="it-IT" sz="1400" b="1">
                <a:solidFill>
                  <a:srgbClr val="3366FF"/>
                </a:solidFill>
              </a:rPr>
              <a:t>2-dimensional position detector based </a:t>
            </a:r>
          </a:p>
          <a:p>
            <a:r>
              <a:rPr lang="it-IT" sz="1400" b="1">
                <a:solidFill>
                  <a:srgbClr val="3366FF"/>
                </a:solidFill>
              </a:rPr>
              <a:t>on microchannel plates (MCPs)</a:t>
            </a:r>
          </a:p>
        </p:txBody>
      </p:sp>
      <p:pic>
        <p:nvPicPr>
          <p:cNvPr id="5" name="Immagine 4"/>
          <p:cNvPicPr>
            <a:picLocks noChangeAspect="1"/>
          </p:cNvPicPr>
          <p:nvPr/>
        </p:nvPicPr>
        <p:blipFill>
          <a:blip r:embed="rId3"/>
          <a:stretch>
            <a:fillRect/>
          </a:stretch>
        </p:blipFill>
        <p:spPr>
          <a:xfrm>
            <a:off x="214600" y="2506315"/>
            <a:ext cx="3012237" cy="3340100"/>
          </a:xfrm>
          <a:prstGeom prst="rect">
            <a:avLst/>
          </a:prstGeom>
        </p:spPr>
      </p:pic>
      <p:sp>
        <p:nvSpPr>
          <p:cNvPr id="6" name="CasellaDiTesto 5"/>
          <p:cNvSpPr txBox="1"/>
          <p:nvPr/>
        </p:nvSpPr>
        <p:spPr>
          <a:xfrm>
            <a:off x="5334000" y="203200"/>
            <a:ext cx="2172891" cy="461665"/>
          </a:xfrm>
          <a:prstGeom prst="rect">
            <a:avLst/>
          </a:prstGeom>
          <a:noFill/>
        </p:spPr>
        <p:txBody>
          <a:bodyPr wrap="none" rtlCol="0">
            <a:spAutoFit/>
          </a:bodyPr>
          <a:lstStyle/>
          <a:p>
            <a:r>
              <a:rPr lang="it-IT" sz="2400" b="1"/>
              <a:t>ROSAT </a:t>
            </a:r>
            <a:r>
              <a:rPr lang="it-IT" sz="1600" b="1"/>
              <a:t>(</a:t>
            </a:r>
            <a:r>
              <a:rPr lang="it-IT" sz="1600"/>
              <a:t>1990-1999) </a:t>
            </a:r>
          </a:p>
        </p:txBody>
      </p:sp>
    </p:spTree>
    <p:extLst>
      <p:ext uri="{BB962C8B-B14F-4D97-AF65-F5344CB8AC3E}">
        <p14:creationId xmlns:p14="http://schemas.microsoft.com/office/powerpoint/2010/main" val="25930832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90500" y="317500"/>
            <a:ext cx="8763000" cy="6210300"/>
          </a:xfrm>
          <a:prstGeom prst="rect">
            <a:avLst/>
          </a:prstGeom>
        </p:spPr>
      </p:pic>
    </p:spTree>
    <p:extLst>
      <p:ext uri="{BB962C8B-B14F-4D97-AF65-F5344CB8AC3E}">
        <p14:creationId xmlns:p14="http://schemas.microsoft.com/office/powerpoint/2010/main" val="26417551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4300" y="317500"/>
            <a:ext cx="8915400" cy="6210300"/>
          </a:xfrm>
          <a:prstGeom prst="rect">
            <a:avLst/>
          </a:prstGeom>
        </p:spPr>
      </p:pic>
    </p:spTree>
    <p:extLst>
      <p:ext uri="{BB962C8B-B14F-4D97-AF65-F5344CB8AC3E}">
        <p14:creationId xmlns:p14="http://schemas.microsoft.com/office/powerpoint/2010/main" val="33299591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 y="292100"/>
            <a:ext cx="9118600" cy="6261100"/>
          </a:xfrm>
          <a:prstGeom prst="rect">
            <a:avLst/>
          </a:prstGeom>
        </p:spPr>
      </p:pic>
    </p:spTree>
    <p:extLst>
      <p:ext uri="{BB962C8B-B14F-4D97-AF65-F5344CB8AC3E}">
        <p14:creationId xmlns:p14="http://schemas.microsoft.com/office/powerpoint/2010/main" val="6298562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33400" y="304800"/>
            <a:ext cx="8064500" cy="6235700"/>
          </a:xfrm>
          <a:prstGeom prst="rect">
            <a:avLst/>
          </a:prstGeom>
        </p:spPr>
      </p:pic>
    </p:spTree>
    <p:extLst>
      <p:ext uri="{BB962C8B-B14F-4D97-AF65-F5344CB8AC3E}">
        <p14:creationId xmlns:p14="http://schemas.microsoft.com/office/powerpoint/2010/main" val="8216589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3500" y="114300"/>
            <a:ext cx="9004300" cy="6629400"/>
          </a:xfrm>
          <a:prstGeom prst="rect">
            <a:avLst/>
          </a:prstGeom>
        </p:spPr>
      </p:pic>
    </p:spTree>
    <p:extLst>
      <p:ext uri="{BB962C8B-B14F-4D97-AF65-F5344CB8AC3E}">
        <p14:creationId xmlns:p14="http://schemas.microsoft.com/office/powerpoint/2010/main" val="238538856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14840</TotalTime>
  <Words>3819</Words>
  <Application>Microsoft Macintosh PowerPoint</Application>
  <PresentationFormat>Presentazione su schermo (4:3)</PresentationFormat>
  <Paragraphs>179</Paragraphs>
  <Slides>70</Slides>
  <Notes>0</Notes>
  <HiddenSlides>0</HiddenSlides>
  <MMClips>0</MMClips>
  <ScaleCrop>false</ScaleCrop>
  <HeadingPairs>
    <vt:vector size="4" baseType="variant">
      <vt:variant>
        <vt:lpstr>Tema</vt:lpstr>
      </vt:variant>
      <vt:variant>
        <vt:i4>1</vt:i4>
      </vt:variant>
      <vt:variant>
        <vt:lpstr>Titoli diapositive</vt:lpstr>
      </vt:variant>
      <vt:variant>
        <vt:i4>70</vt:i4>
      </vt:variant>
    </vt:vector>
  </HeadingPairs>
  <TitlesOfParts>
    <vt:vector size="71" baseType="lpstr">
      <vt:lpstr>Tema di Office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Giancarlo Barbarino</dc:creator>
  <cp:lastModifiedBy>Giancarlo Barbarino</cp:lastModifiedBy>
  <cp:revision>173</cp:revision>
  <dcterms:created xsi:type="dcterms:W3CDTF">2013-02-14T09:53:10Z</dcterms:created>
  <dcterms:modified xsi:type="dcterms:W3CDTF">2015-04-24T07:40:13Z</dcterms:modified>
</cp:coreProperties>
</file>