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3.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1.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676" r:id="rId3"/>
    <p:sldMasterId id="2147483689" r:id="rId4"/>
    <p:sldMasterId id="2147483702" r:id="rId5"/>
    <p:sldMasterId id="2147483715" r:id="rId6"/>
    <p:sldMasterId id="2147483728" r:id="rId7"/>
    <p:sldMasterId id="2147483740" r:id="rId8"/>
    <p:sldMasterId id="2147483766" r:id="rId9"/>
    <p:sldMasterId id="2147483778" r:id="rId10"/>
    <p:sldMasterId id="2147483792" r:id="rId11"/>
    <p:sldMasterId id="2147483804" r:id="rId12"/>
    <p:sldMasterId id="2147483816" r:id="rId13"/>
    <p:sldMasterId id="2147483828" r:id="rId14"/>
  </p:sldMasterIdLst>
  <p:notesMasterIdLst>
    <p:notesMasterId r:id="rId136"/>
  </p:notesMasterIdLst>
  <p:handoutMasterIdLst>
    <p:handoutMasterId r:id="rId137"/>
  </p:handoutMasterIdLst>
  <p:sldIdLst>
    <p:sldId id="261" r:id="rId15"/>
    <p:sldId id="257" r:id="rId16"/>
    <p:sldId id="350" r:id="rId17"/>
    <p:sldId id="260" r:id="rId18"/>
    <p:sldId id="349" r:id="rId19"/>
    <p:sldId id="372" r:id="rId20"/>
    <p:sldId id="427" r:id="rId21"/>
    <p:sldId id="348" r:id="rId22"/>
    <p:sldId id="351" r:id="rId23"/>
    <p:sldId id="373" r:id="rId24"/>
    <p:sldId id="258" r:id="rId25"/>
    <p:sldId id="431" r:id="rId26"/>
    <p:sldId id="428" r:id="rId27"/>
    <p:sldId id="429" r:id="rId28"/>
    <p:sldId id="262" r:id="rId29"/>
    <p:sldId id="430" r:id="rId30"/>
    <p:sldId id="352" r:id="rId31"/>
    <p:sldId id="354" r:id="rId32"/>
    <p:sldId id="353" r:id="rId33"/>
    <p:sldId id="267" r:id="rId34"/>
    <p:sldId id="359" r:id="rId35"/>
    <p:sldId id="263" r:id="rId36"/>
    <p:sldId id="264" r:id="rId37"/>
    <p:sldId id="344" r:id="rId38"/>
    <p:sldId id="268" r:id="rId39"/>
    <p:sldId id="269" r:id="rId40"/>
    <p:sldId id="265" r:id="rId41"/>
    <p:sldId id="434" r:id="rId42"/>
    <p:sldId id="270" r:id="rId43"/>
    <p:sldId id="278" r:id="rId44"/>
    <p:sldId id="271" r:id="rId45"/>
    <p:sldId id="272" r:id="rId46"/>
    <p:sldId id="273" r:id="rId47"/>
    <p:sldId id="355" r:id="rId48"/>
    <p:sldId id="356" r:id="rId49"/>
    <p:sldId id="266" r:id="rId50"/>
    <p:sldId id="291" r:id="rId51"/>
    <p:sldId id="274" r:id="rId52"/>
    <p:sldId id="395" r:id="rId53"/>
    <p:sldId id="275" r:id="rId54"/>
    <p:sldId id="276" r:id="rId55"/>
    <p:sldId id="277" r:id="rId56"/>
    <p:sldId id="438" r:id="rId57"/>
    <p:sldId id="283" r:id="rId58"/>
    <p:sldId id="435" r:id="rId59"/>
    <p:sldId id="439" r:id="rId60"/>
    <p:sldId id="447" r:id="rId61"/>
    <p:sldId id="450" r:id="rId62"/>
    <p:sldId id="448" r:id="rId63"/>
    <p:sldId id="441" r:id="rId64"/>
    <p:sldId id="279" r:id="rId65"/>
    <p:sldId id="357" r:id="rId66"/>
    <p:sldId id="449" r:id="rId67"/>
    <p:sldId id="358" r:id="rId68"/>
    <p:sldId id="437" r:id="rId69"/>
    <p:sldId id="282" r:id="rId70"/>
    <p:sldId id="345" r:id="rId71"/>
    <p:sldId id="280" r:id="rId72"/>
    <p:sldId id="346" r:id="rId73"/>
    <p:sldId id="391" r:id="rId74"/>
    <p:sldId id="360" r:id="rId75"/>
    <p:sldId id="285" r:id="rId76"/>
    <p:sldId id="281" r:id="rId77"/>
    <p:sldId id="284" r:id="rId78"/>
    <p:sldId id="363" r:id="rId79"/>
    <p:sldId id="364" r:id="rId80"/>
    <p:sldId id="444" r:id="rId81"/>
    <p:sldId id="446" r:id="rId82"/>
    <p:sldId id="445" r:id="rId83"/>
    <p:sldId id="321" r:id="rId84"/>
    <p:sldId id="442" r:id="rId85"/>
    <p:sldId id="443" r:id="rId86"/>
    <p:sldId id="365" r:id="rId87"/>
    <p:sldId id="366" r:id="rId88"/>
    <p:sldId id="290" r:id="rId89"/>
    <p:sldId id="367" r:id="rId90"/>
    <p:sldId id="322" r:id="rId91"/>
    <p:sldId id="286" r:id="rId92"/>
    <p:sldId id="302" r:id="rId93"/>
    <p:sldId id="287" r:id="rId94"/>
    <p:sldId id="293" r:id="rId95"/>
    <p:sldId id="407" r:id="rId96"/>
    <p:sldId id="408" r:id="rId97"/>
    <p:sldId id="409" r:id="rId98"/>
    <p:sldId id="410" r:id="rId99"/>
    <p:sldId id="411" r:id="rId100"/>
    <p:sldId id="412" r:id="rId101"/>
    <p:sldId id="413" r:id="rId102"/>
    <p:sldId id="414" r:id="rId103"/>
    <p:sldId id="415" r:id="rId104"/>
    <p:sldId id="451" r:id="rId105"/>
    <p:sldId id="416" r:id="rId106"/>
    <p:sldId id="375" r:id="rId107"/>
    <p:sldId id="453" r:id="rId108"/>
    <p:sldId id="454" r:id="rId109"/>
    <p:sldId id="420" r:id="rId110"/>
    <p:sldId id="452" r:id="rId111"/>
    <p:sldId id="422" r:id="rId112"/>
    <p:sldId id="369" r:id="rId113"/>
    <p:sldId id="370" r:id="rId114"/>
    <p:sldId id="371" r:id="rId115"/>
    <p:sldId id="403" r:id="rId116"/>
    <p:sldId id="404" r:id="rId117"/>
    <p:sldId id="405" r:id="rId118"/>
    <p:sldId id="406" r:id="rId119"/>
    <p:sldId id="402" r:id="rId120"/>
    <p:sldId id="298" r:id="rId121"/>
    <p:sldId id="343" r:id="rId122"/>
    <p:sldId id="295" r:id="rId123"/>
    <p:sldId id="424" r:id="rId124"/>
    <p:sldId id="425" r:id="rId125"/>
    <p:sldId id="426" r:id="rId126"/>
    <p:sldId id="300" r:id="rId127"/>
    <p:sldId id="341" r:id="rId128"/>
    <p:sldId id="323" r:id="rId129"/>
    <p:sldId id="324" r:id="rId130"/>
    <p:sldId id="325" r:id="rId131"/>
    <p:sldId id="301" r:id="rId132"/>
    <p:sldId id="423" r:id="rId133"/>
    <p:sldId id="338" r:id="rId134"/>
    <p:sldId id="339" r:id="rId13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24646" autoAdjust="0"/>
    <p:restoredTop sz="94584" autoAdjust="0"/>
  </p:normalViewPr>
  <p:slideViewPr>
    <p:cSldViewPr snapToGrid="0" snapToObjects="1">
      <p:cViewPr>
        <p:scale>
          <a:sx n="100" d="100"/>
          <a:sy n="100" d="100"/>
        </p:scale>
        <p:origin x="-728" y="104"/>
      </p:cViewPr>
      <p:guideLst>
        <p:guide orient="horz" pos="2160"/>
        <p:guide pos="2880"/>
      </p:guideLst>
    </p:cSldViewPr>
  </p:slideViewPr>
  <p:notesTextViewPr>
    <p:cViewPr>
      <p:scale>
        <a:sx n="100" d="100"/>
        <a:sy n="100" d="100"/>
      </p:scale>
      <p:origin x="0" y="0"/>
    </p:cViewPr>
  </p:notesTextViewPr>
  <p:sorterViewPr>
    <p:cViewPr>
      <p:scale>
        <a:sx n="171" d="100"/>
        <a:sy n="171" d="100"/>
      </p:scale>
      <p:origin x="0" y="65768"/>
    </p:cViewPr>
  </p:sorter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slide" Target="slides/slide49.xml"/><Relationship Id="rId64" Type="http://schemas.openxmlformats.org/officeDocument/2006/relationships/slide" Target="slides/slide50.xml"/><Relationship Id="rId65" Type="http://schemas.openxmlformats.org/officeDocument/2006/relationships/slide" Target="slides/slide51.xml"/><Relationship Id="rId66" Type="http://schemas.openxmlformats.org/officeDocument/2006/relationships/slide" Target="slides/slide52.xml"/><Relationship Id="rId67" Type="http://schemas.openxmlformats.org/officeDocument/2006/relationships/slide" Target="slides/slide53.xml"/><Relationship Id="rId68" Type="http://schemas.openxmlformats.org/officeDocument/2006/relationships/slide" Target="slides/slide54.xml"/><Relationship Id="rId69" Type="http://schemas.openxmlformats.org/officeDocument/2006/relationships/slide" Target="slides/slide55.xml"/><Relationship Id="rId120" Type="http://schemas.openxmlformats.org/officeDocument/2006/relationships/slide" Target="slides/slide106.xml"/><Relationship Id="rId121" Type="http://schemas.openxmlformats.org/officeDocument/2006/relationships/slide" Target="slides/slide107.xml"/><Relationship Id="rId122" Type="http://schemas.openxmlformats.org/officeDocument/2006/relationships/slide" Target="slides/slide108.xml"/><Relationship Id="rId123" Type="http://schemas.openxmlformats.org/officeDocument/2006/relationships/slide" Target="slides/slide109.xml"/><Relationship Id="rId124" Type="http://schemas.openxmlformats.org/officeDocument/2006/relationships/slide" Target="slides/slide110.xml"/><Relationship Id="rId125" Type="http://schemas.openxmlformats.org/officeDocument/2006/relationships/slide" Target="slides/slide111.xml"/><Relationship Id="rId126" Type="http://schemas.openxmlformats.org/officeDocument/2006/relationships/slide" Target="slides/slide112.xml"/><Relationship Id="rId127" Type="http://schemas.openxmlformats.org/officeDocument/2006/relationships/slide" Target="slides/slide113.xml"/><Relationship Id="rId128" Type="http://schemas.openxmlformats.org/officeDocument/2006/relationships/slide" Target="slides/slide114.xml"/><Relationship Id="rId129" Type="http://schemas.openxmlformats.org/officeDocument/2006/relationships/slide" Target="slides/slide115.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90" Type="http://schemas.openxmlformats.org/officeDocument/2006/relationships/slide" Target="slides/slide76.xml"/><Relationship Id="rId91" Type="http://schemas.openxmlformats.org/officeDocument/2006/relationships/slide" Target="slides/slide77.xml"/><Relationship Id="rId92" Type="http://schemas.openxmlformats.org/officeDocument/2006/relationships/slide" Target="slides/slide78.xml"/><Relationship Id="rId93" Type="http://schemas.openxmlformats.org/officeDocument/2006/relationships/slide" Target="slides/slide79.xml"/><Relationship Id="rId94" Type="http://schemas.openxmlformats.org/officeDocument/2006/relationships/slide" Target="slides/slide80.xml"/><Relationship Id="rId95" Type="http://schemas.openxmlformats.org/officeDocument/2006/relationships/slide" Target="slides/slide81.xml"/><Relationship Id="rId96" Type="http://schemas.openxmlformats.org/officeDocument/2006/relationships/slide" Target="slides/slide82.xml"/><Relationship Id="rId101" Type="http://schemas.openxmlformats.org/officeDocument/2006/relationships/slide" Target="slides/slide87.xml"/><Relationship Id="rId102" Type="http://schemas.openxmlformats.org/officeDocument/2006/relationships/slide" Target="slides/slide88.xml"/><Relationship Id="rId103" Type="http://schemas.openxmlformats.org/officeDocument/2006/relationships/slide" Target="slides/slide89.xml"/><Relationship Id="rId104" Type="http://schemas.openxmlformats.org/officeDocument/2006/relationships/slide" Target="slides/slide90.xml"/><Relationship Id="rId105" Type="http://schemas.openxmlformats.org/officeDocument/2006/relationships/slide" Target="slides/slide91.xml"/><Relationship Id="rId106" Type="http://schemas.openxmlformats.org/officeDocument/2006/relationships/slide" Target="slides/slide92.xml"/><Relationship Id="rId107" Type="http://schemas.openxmlformats.org/officeDocument/2006/relationships/slide" Target="slides/slide93.xml"/><Relationship Id="rId108" Type="http://schemas.openxmlformats.org/officeDocument/2006/relationships/slide" Target="slides/slide94.xml"/><Relationship Id="rId109" Type="http://schemas.openxmlformats.org/officeDocument/2006/relationships/slide" Target="slides/slide95.xml"/><Relationship Id="rId97" Type="http://schemas.openxmlformats.org/officeDocument/2006/relationships/slide" Target="slides/slide83.xml"/><Relationship Id="rId98" Type="http://schemas.openxmlformats.org/officeDocument/2006/relationships/slide" Target="slides/slide84.xml"/><Relationship Id="rId99" Type="http://schemas.openxmlformats.org/officeDocument/2006/relationships/slide" Target="slides/slide85.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100" Type="http://schemas.openxmlformats.org/officeDocument/2006/relationships/slide" Target="slides/slide86.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70" Type="http://schemas.openxmlformats.org/officeDocument/2006/relationships/slide" Target="slides/slide56.xml"/><Relationship Id="rId71" Type="http://schemas.openxmlformats.org/officeDocument/2006/relationships/slide" Target="slides/slide57.xml"/><Relationship Id="rId72" Type="http://schemas.openxmlformats.org/officeDocument/2006/relationships/slide" Target="slides/slide58.xml"/><Relationship Id="rId73" Type="http://schemas.openxmlformats.org/officeDocument/2006/relationships/slide" Target="slides/slide59.xml"/><Relationship Id="rId74" Type="http://schemas.openxmlformats.org/officeDocument/2006/relationships/slide" Target="slides/slide60.xml"/><Relationship Id="rId75" Type="http://schemas.openxmlformats.org/officeDocument/2006/relationships/slide" Target="slides/slide61.xml"/><Relationship Id="rId76" Type="http://schemas.openxmlformats.org/officeDocument/2006/relationships/slide" Target="slides/slide62.xml"/><Relationship Id="rId77" Type="http://schemas.openxmlformats.org/officeDocument/2006/relationships/slide" Target="slides/slide63.xml"/><Relationship Id="rId78" Type="http://schemas.openxmlformats.org/officeDocument/2006/relationships/slide" Target="slides/slide64.xml"/><Relationship Id="rId79" Type="http://schemas.openxmlformats.org/officeDocument/2006/relationships/slide" Target="slides/slide65.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130" Type="http://schemas.openxmlformats.org/officeDocument/2006/relationships/slide" Target="slides/slide116.xml"/><Relationship Id="rId131" Type="http://schemas.openxmlformats.org/officeDocument/2006/relationships/slide" Target="slides/slide117.xml"/><Relationship Id="rId132" Type="http://schemas.openxmlformats.org/officeDocument/2006/relationships/slide" Target="slides/slide118.xml"/><Relationship Id="rId133" Type="http://schemas.openxmlformats.org/officeDocument/2006/relationships/slide" Target="slides/slide119.xml"/><Relationship Id="rId134" Type="http://schemas.openxmlformats.org/officeDocument/2006/relationships/slide" Target="slides/slide120.xml"/><Relationship Id="rId135" Type="http://schemas.openxmlformats.org/officeDocument/2006/relationships/slide" Target="slides/slide121.xml"/><Relationship Id="rId136" Type="http://schemas.openxmlformats.org/officeDocument/2006/relationships/notesMaster" Target="notesMasters/notesMaster1.xml"/><Relationship Id="rId137" Type="http://schemas.openxmlformats.org/officeDocument/2006/relationships/handoutMaster" Target="handoutMasters/handoutMaster1.xml"/><Relationship Id="rId138" Type="http://schemas.openxmlformats.org/officeDocument/2006/relationships/printerSettings" Target="printerSettings/printerSettings1.bin"/><Relationship Id="rId13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44.xml"/><Relationship Id="rId59" Type="http://schemas.openxmlformats.org/officeDocument/2006/relationships/slide" Target="slides/slide45.xml"/><Relationship Id="rId110" Type="http://schemas.openxmlformats.org/officeDocument/2006/relationships/slide" Target="slides/slide96.xml"/><Relationship Id="rId111" Type="http://schemas.openxmlformats.org/officeDocument/2006/relationships/slide" Target="slides/slide97.xml"/><Relationship Id="rId112" Type="http://schemas.openxmlformats.org/officeDocument/2006/relationships/slide" Target="slides/slide98.xml"/><Relationship Id="rId113" Type="http://schemas.openxmlformats.org/officeDocument/2006/relationships/slide" Target="slides/slide99.xml"/><Relationship Id="rId114" Type="http://schemas.openxmlformats.org/officeDocument/2006/relationships/slide" Target="slides/slide100.xml"/><Relationship Id="rId115" Type="http://schemas.openxmlformats.org/officeDocument/2006/relationships/slide" Target="slides/slide101.xml"/><Relationship Id="rId116" Type="http://schemas.openxmlformats.org/officeDocument/2006/relationships/slide" Target="slides/slide102.xml"/><Relationship Id="rId117" Type="http://schemas.openxmlformats.org/officeDocument/2006/relationships/slide" Target="slides/slide103.xml"/><Relationship Id="rId118" Type="http://schemas.openxmlformats.org/officeDocument/2006/relationships/slide" Target="slides/slide104.xml"/><Relationship Id="rId119" Type="http://schemas.openxmlformats.org/officeDocument/2006/relationships/slide" Target="slides/slide105.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80" Type="http://schemas.openxmlformats.org/officeDocument/2006/relationships/slide" Target="slides/slide66.xml"/><Relationship Id="rId81" Type="http://schemas.openxmlformats.org/officeDocument/2006/relationships/slide" Target="slides/slide67.xml"/><Relationship Id="rId82" Type="http://schemas.openxmlformats.org/officeDocument/2006/relationships/slide" Target="slides/slide68.xml"/><Relationship Id="rId83" Type="http://schemas.openxmlformats.org/officeDocument/2006/relationships/slide" Target="slides/slide69.xml"/><Relationship Id="rId84" Type="http://schemas.openxmlformats.org/officeDocument/2006/relationships/slide" Target="slides/slide70.xml"/><Relationship Id="rId85" Type="http://schemas.openxmlformats.org/officeDocument/2006/relationships/slide" Target="slides/slide71.xml"/><Relationship Id="rId86" Type="http://schemas.openxmlformats.org/officeDocument/2006/relationships/slide" Target="slides/slide72.xml"/><Relationship Id="rId87" Type="http://schemas.openxmlformats.org/officeDocument/2006/relationships/slide" Target="slides/slide73.xml"/><Relationship Id="rId88" Type="http://schemas.openxmlformats.org/officeDocument/2006/relationships/slide" Target="slides/slide74.xml"/><Relationship Id="rId89" Type="http://schemas.openxmlformats.org/officeDocument/2006/relationships/slide" Target="slides/slide75.xml"/><Relationship Id="rId140" Type="http://schemas.openxmlformats.org/officeDocument/2006/relationships/viewProps" Target="viewProps.xml"/><Relationship Id="rId141" Type="http://schemas.openxmlformats.org/officeDocument/2006/relationships/theme" Target="theme/theme1.xml"/><Relationship Id="rId1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C56D386-9A3B-A342-9DA8-A145105D99FD}" type="datetimeFigureOut">
              <a:t>20/04/15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6E3A3C-47F6-EA4E-A26E-16DFFE145F66}" type="slidenum">
              <a:t>‹n.›</a:t>
            </a:fld>
            <a:endParaRPr lang="it-IT"/>
          </a:p>
        </p:txBody>
      </p:sp>
    </p:spTree>
    <p:extLst>
      <p:ext uri="{BB962C8B-B14F-4D97-AF65-F5344CB8AC3E}">
        <p14:creationId xmlns:p14="http://schemas.microsoft.com/office/powerpoint/2010/main" val="1248740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2AD8A5-5D7A-9A49-B2A8-3CFC4D942566}" type="datetimeFigureOut">
              <a:rPr lang="it-IT" smtClean="0"/>
              <a:t>20/04/15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C7F8A1-52E2-0D4C-AB0B-2F9ADBFDE0EE}" type="slidenum">
              <a:rPr lang="it-IT" smtClean="0"/>
              <a:t>‹n.›</a:t>
            </a:fld>
            <a:endParaRPr lang="it-IT"/>
          </a:p>
        </p:txBody>
      </p:sp>
    </p:spTree>
    <p:extLst>
      <p:ext uri="{BB962C8B-B14F-4D97-AF65-F5344CB8AC3E}">
        <p14:creationId xmlns:p14="http://schemas.microsoft.com/office/powerpoint/2010/main" val="6550241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7C7F8A1-52E2-0D4C-AB0B-2F9ADBFDE0EE}" type="slidenum">
              <a:rPr lang="it-IT" smtClean="0"/>
              <a:t>1</a:t>
            </a:fld>
            <a:endParaRPr lang="it-IT"/>
          </a:p>
        </p:txBody>
      </p:sp>
    </p:spTree>
    <p:extLst>
      <p:ext uri="{BB962C8B-B14F-4D97-AF65-F5344CB8AC3E}">
        <p14:creationId xmlns:p14="http://schemas.microsoft.com/office/powerpoint/2010/main" val="3234373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328D5-D214-224E-ABA7-AE6D2CBA3E38}" type="slidenum">
              <a:rPr lang="it-IT"/>
              <a:pPr/>
              <a:t>2</a:t>
            </a:fld>
            <a:endParaRPr lang="it-IT"/>
          </a:p>
        </p:txBody>
      </p:sp>
      <p:sp>
        <p:nvSpPr>
          <p:cNvPr id="224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4259" name="Rectangle 3"/>
          <p:cNvSpPr>
            <a:spLocks noGrp="1" noChangeArrowheads="1"/>
          </p:cNvSpPr>
          <p:nvPr>
            <p:ph type="body" idx="1"/>
          </p:nvPr>
        </p:nvSpPr>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ricordare stelle morte </a:t>
            </a:r>
            <a:r>
              <a:rPr lang="it-IT" dirty="0" err="1" smtClean="0"/>
              <a:t>longair</a:t>
            </a:r>
            <a:r>
              <a:rPr lang="it-IT" dirty="0" smtClean="0"/>
              <a:t> pag47.</a:t>
            </a:r>
            <a:endParaRPr lang="it-IT" dirty="0"/>
          </a:p>
        </p:txBody>
      </p:sp>
      <p:sp>
        <p:nvSpPr>
          <p:cNvPr id="4" name="Segnaposto numero diapositiva 3"/>
          <p:cNvSpPr>
            <a:spLocks noGrp="1"/>
          </p:cNvSpPr>
          <p:nvPr>
            <p:ph type="sldNum" sz="quarter" idx="10"/>
          </p:nvPr>
        </p:nvSpPr>
        <p:spPr/>
        <p:txBody>
          <a:bodyPr/>
          <a:lstStyle/>
          <a:p>
            <a:fld id="{37C7F8A1-52E2-0D4C-AB0B-2F9ADBFDE0EE}" type="slidenum">
              <a:rPr lang="it-IT" smtClean="0"/>
              <a:t>4</a:t>
            </a:fld>
            <a:endParaRPr lang="it-IT"/>
          </a:p>
        </p:txBody>
      </p:sp>
    </p:spTree>
    <p:extLst>
      <p:ext uri="{BB962C8B-B14F-4D97-AF65-F5344CB8AC3E}">
        <p14:creationId xmlns:p14="http://schemas.microsoft.com/office/powerpoint/2010/main" val="108970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328D5-D214-224E-ABA7-AE6D2CBA3E38}" type="slidenum">
              <a:rPr lang="it-IT"/>
              <a:pPr/>
              <a:t>12</a:t>
            </a:fld>
            <a:endParaRPr lang="it-IT"/>
          </a:p>
        </p:txBody>
      </p:sp>
      <p:sp>
        <p:nvSpPr>
          <p:cNvPr id="224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4259" name="Rectangle 3"/>
          <p:cNvSpPr>
            <a:spLocks noGrp="1" noChangeArrowheads="1"/>
          </p:cNvSpPr>
          <p:nvPr>
            <p:ph type="body" idx="1"/>
          </p:nvPr>
        </p:nvSpPr>
        <p:spPr/>
        <p:txBody>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4A8B1-8877-B547-B878-7B7F2FC0121B}" type="slidenum">
              <a:rPr lang="it-IT"/>
              <a:pPr/>
              <a:t>15</a:t>
            </a:fld>
            <a:endParaRPr lang="it-IT"/>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r>
              <a:rPr lang="it-IT"/>
              <a:t>Aggiungere via lattea visibile per riferimento.Capire infrarosso. Gas interstellare lascia passare infrarosso, o,riemettono visibile assorbito, piccoli corpi neri</a:t>
            </a:r>
          </a:p>
          <a:p>
            <a:endParaRPr lang="it-IT"/>
          </a:p>
          <a:p>
            <a:endParaRPr lang="it-IT"/>
          </a:p>
          <a:p>
            <a:endParaRPr lang="it-IT"/>
          </a:p>
          <a:p>
            <a:r>
              <a:rPr lang="it-IT"/>
              <a:t>Infrarosso trasmesso dal gas interstellare, visibile assorbito. Piccoli corpi neri riscaldati dala radiazione che assorbono</a:t>
            </a:r>
          </a:p>
          <a:p>
            <a:endParaRPr lang="it-IT"/>
          </a:p>
          <a:p>
            <a:endParaRPr lang="it-IT"/>
          </a:p>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4C75F9-7402-F943-848E-813024225FF2}" type="slidenum">
              <a:rPr lang="it-IT"/>
              <a:pPr/>
              <a:t>22</a:t>
            </a:fld>
            <a:endParaRPr lang="it-IT"/>
          </a:p>
        </p:txBody>
      </p:sp>
      <p:sp>
        <p:nvSpPr>
          <p:cNvPr id="6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5539" name="Rectangle 3"/>
          <p:cNvSpPr>
            <a:spLocks noGrp="1" noChangeArrowheads="1"/>
          </p:cNvSpPr>
          <p:nvPr>
            <p:ph type="body" idx="1"/>
          </p:nvPr>
        </p:nvSpPr>
        <p:spPr/>
        <p:txBody>
          <a:bodyPr/>
          <a:lstStyle/>
          <a:p>
            <a:r>
              <a:rPr lang="it-IT"/>
              <a:t>Osservatorio Einstein raggix, foto getto davies pag.49.</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8258A4-961D-0440-A124-556D40C3CB73}" type="slidenum">
              <a:rPr lang="it-IT"/>
              <a:pPr/>
              <a:t>23</a:t>
            </a:fld>
            <a:endParaRPr lang="it-IT"/>
          </a:p>
        </p:txBody>
      </p:sp>
      <p:sp>
        <p:nvSpPr>
          <p:cNvPr id="167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7939" name="Rectangle 3"/>
          <p:cNvSpPr>
            <a:spLocks noGrp="1" noChangeArrowheads="1"/>
          </p:cNvSpPr>
          <p:nvPr>
            <p:ph type="body" idx="1"/>
          </p:nvPr>
        </p:nvSpPr>
        <p:spPr/>
        <p:txBody>
          <a:bodyPr/>
          <a:lstStyle/>
          <a:p>
            <a:r>
              <a:rPr lang="it-IT"/>
              <a:t>Completare fusione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A076D-303E-054C-8E06-716417B141E7}" type="slidenum">
              <a:rPr lang="it-IT"/>
              <a:pPr/>
              <a:t>24</a:t>
            </a:fld>
            <a:endParaRPr lang="it-IT"/>
          </a:p>
        </p:txBody>
      </p:sp>
      <p:sp>
        <p:nvSpPr>
          <p:cNvPr id="2385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8595" name="Rectangle 3"/>
          <p:cNvSpPr>
            <a:spLocks noGrp="1" noChangeArrowheads="1"/>
          </p:cNvSpPr>
          <p:nvPr>
            <p:ph type="body" idx="1"/>
          </p:nvPr>
        </p:nvSpPr>
        <p:spPr/>
        <p:txBody>
          <a:bodyPr/>
          <a:lstStyle/>
          <a:p>
            <a:r>
              <a:rPr lang="it-IT"/>
              <a:t>fatto fin qui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7C7F8A1-52E2-0D4C-AB0B-2F9ADBFDE0EE}" type="slidenum">
              <a:rPr lang="it-IT" smtClean="0"/>
              <a:t>34</a:t>
            </a:fld>
            <a:endParaRPr lang="it-IT"/>
          </a:p>
        </p:txBody>
      </p:sp>
    </p:spTree>
    <p:extLst>
      <p:ext uri="{BB962C8B-B14F-4D97-AF65-F5344CB8AC3E}">
        <p14:creationId xmlns:p14="http://schemas.microsoft.com/office/powerpoint/2010/main" val="3806373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1118A-8DD5-3A45-BAC6-19919B9E0C8F}" type="slidenum">
              <a:rPr lang="it-IT"/>
              <a:pPr/>
              <a:t>36</a:t>
            </a:fld>
            <a:endParaRPr lang="it-IT"/>
          </a:p>
        </p:txBody>
      </p:sp>
      <p:sp>
        <p:nvSpPr>
          <p:cNvPr id="9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187" name="Rectangle 3"/>
          <p:cNvSpPr>
            <a:spLocks noGrp="1" noChangeArrowheads="1"/>
          </p:cNvSpPr>
          <p:nvPr>
            <p:ph type="body" idx="1"/>
          </p:nvPr>
        </p:nvSpPr>
        <p:spPr/>
        <p:txBody>
          <a:bodyPr/>
          <a:lstStyle/>
          <a:p>
            <a:r>
              <a:rPr lang="it-IT"/>
              <a:t>Aggiungere perdite di energia X</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493E8-90B6-CD44-B57A-854DBE74B366}" type="slidenum">
              <a:rPr lang="it-IT"/>
              <a:pPr/>
              <a:t>37</a:t>
            </a:fld>
            <a:endParaRPr lang="it-IT"/>
          </a:p>
        </p:txBody>
      </p:sp>
      <p:sp>
        <p:nvSpPr>
          <p:cNvPr id="1341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34147"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860BE4-4370-A049-A592-513C5B565B50}" type="slidenum">
              <a:rPr lang="it-IT"/>
              <a:pPr/>
              <a:t>57</a:t>
            </a:fld>
            <a:endParaRPr lang="it-IT"/>
          </a:p>
        </p:txBody>
      </p:sp>
      <p:sp>
        <p:nvSpPr>
          <p:cNvPr id="97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283" name="Rectangle 3"/>
          <p:cNvSpPr>
            <a:spLocks noGrp="1" noChangeArrowheads="1"/>
          </p:cNvSpPr>
          <p:nvPr>
            <p:ph type="body" idx="1"/>
          </p:nvPr>
        </p:nvSpPr>
        <p:spPr/>
        <p:txBody>
          <a:bodyPr/>
          <a:lstStyle/>
          <a:p>
            <a:r>
              <a:rPr lang="it-IT"/>
              <a:t>Mettere acceleratore da articolo su cigno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014F6D-4841-D24B-ABF1-6952037652B1}" type="slidenum">
              <a:rPr lang="it-IT"/>
              <a:pPr/>
              <a:t>59</a:t>
            </a:fld>
            <a:endParaRPr lang="it-IT"/>
          </a:p>
        </p:txBody>
      </p:sp>
      <p:sp>
        <p:nvSpPr>
          <p:cNvPr id="205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5827" name="Rectangle 3"/>
          <p:cNvSpPr>
            <a:spLocks noGrp="1" noChangeArrowheads="1"/>
          </p:cNvSpPr>
          <p:nvPr>
            <p:ph type="body" idx="1"/>
          </p:nvPr>
        </p:nvSpPr>
        <p:spPr/>
        <p:txBody>
          <a:bodyPr/>
          <a:lstStyle/>
          <a:p>
            <a:r>
              <a:rPr lang="it-IT"/>
              <a:t>acceleratore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Da </a:t>
            </a:r>
            <a:r>
              <a:rPr lang="it-IT" dirty="0" err="1" smtClean="0"/>
              <a:t>cannizzo</a:t>
            </a:r>
            <a:r>
              <a:rPr lang="it-IT" dirty="0" smtClean="0"/>
              <a:t>, </a:t>
            </a:r>
            <a:r>
              <a:rPr lang="it-IT" smtClean="0"/>
              <a:t>le scienze.</a:t>
            </a:r>
            <a:endParaRPr lang="it-IT"/>
          </a:p>
        </p:txBody>
      </p:sp>
      <p:sp>
        <p:nvSpPr>
          <p:cNvPr id="4" name="Segnaposto numero diapositiva 3"/>
          <p:cNvSpPr>
            <a:spLocks noGrp="1"/>
          </p:cNvSpPr>
          <p:nvPr>
            <p:ph type="sldNum" sz="quarter" idx="10"/>
          </p:nvPr>
        </p:nvSpPr>
        <p:spPr/>
        <p:txBody>
          <a:bodyPr/>
          <a:lstStyle/>
          <a:p>
            <a:fld id="{37C7F8A1-52E2-0D4C-AB0B-2F9ADBFDE0EE}" type="slidenum">
              <a:rPr lang="it-IT" smtClean="0"/>
              <a:t>70</a:t>
            </a:fld>
            <a:endParaRPr lang="it-IT"/>
          </a:p>
        </p:txBody>
      </p:sp>
    </p:spTree>
    <p:extLst>
      <p:ext uri="{BB962C8B-B14F-4D97-AF65-F5344CB8AC3E}">
        <p14:creationId xmlns:p14="http://schemas.microsoft.com/office/powerpoint/2010/main" val="1194723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le scienze</a:t>
            </a:r>
            <a:r>
              <a:rPr lang="it-IT" baseline="0"/>
              <a:t> X compagna pag.29.</a:t>
            </a:r>
            <a:endParaRPr lang="it-IT"/>
          </a:p>
        </p:txBody>
      </p:sp>
      <p:sp>
        <p:nvSpPr>
          <p:cNvPr id="4" name="Segnaposto numero diapositiva 3"/>
          <p:cNvSpPr>
            <a:spLocks noGrp="1"/>
          </p:cNvSpPr>
          <p:nvPr>
            <p:ph type="sldNum" sz="quarter" idx="10"/>
          </p:nvPr>
        </p:nvSpPr>
        <p:spPr/>
        <p:txBody>
          <a:bodyPr/>
          <a:lstStyle/>
          <a:p>
            <a:fld id="{37C7F8A1-52E2-0D4C-AB0B-2F9ADBFDE0EE}" type="slidenum">
              <a:rPr lang="it-IT" smtClean="0"/>
              <a:t>77</a:t>
            </a:fld>
            <a:endParaRPr lang="it-IT"/>
          </a:p>
        </p:txBody>
      </p:sp>
    </p:spTree>
    <p:extLst>
      <p:ext uri="{BB962C8B-B14F-4D97-AF65-F5344CB8AC3E}">
        <p14:creationId xmlns:p14="http://schemas.microsoft.com/office/powerpoint/2010/main" val="510687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A7ACAD-E1C5-2841-B1A7-115D88BE753D}" type="slidenum">
              <a:rPr lang="it-IT"/>
              <a:pPr/>
              <a:t>80</a:t>
            </a:fld>
            <a:endParaRPr lang="it-IT"/>
          </a:p>
        </p:txBody>
      </p:sp>
      <p:sp>
        <p:nvSpPr>
          <p:cNvPr id="100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355" name="Rectangle 3"/>
          <p:cNvSpPr>
            <a:spLocks noGrp="1" noChangeArrowheads="1"/>
          </p:cNvSpPr>
          <p:nvPr>
            <p:ph type="body" idx="1"/>
          </p:nvPr>
        </p:nvSpPr>
        <p:spPr/>
        <p:txBody>
          <a:bodyPr/>
          <a:lstStyle/>
          <a:p>
            <a:r>
              <a:rPr lang="it-IT"/>
              <a:t>Spiegazione da davies reazione pp e completare reazione scan da davies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5ACFB19-CAC0-754C-B7F8-1708CDC32931}" type="datetime1">
              <a:t>20/04/15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3468436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F5972C1-0BA7-404B-98DA-927FD123C444}" type="datetime1">
              <a:t>20/04/15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3315443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C4533606-B51E-3E4B-BAC3-9D5311BF27FB}" type="datetime1">
              <a:t>20/04/15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2520800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1F118D2-3EC7-814C-A4BC-BE55ECAAA12B}" type="datetime1">
              <a:t>20/04/15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3953965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2B07DB6-01C6-F441-B534-5B5DDA52134E}" type="datetime1">
              <a:t>20/04/15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112274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CBE5418-F274-9C4B-A6F2-DAB73B0A27D3}" type="datetime1">
              <a:t>20/04/15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413919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012D514-48A1-5D41-AE5B-F1B9AFF88930}" type="datetime1">
              <a:t>20/04/15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4451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E419A1DB-7A66-FB47-95E8-102F7EB5D7E7}" type="datetime1">
              <a:t>20/04/15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181588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A52E0380-F51D-104D-A821-781EFADC0834}" type="datetime1">
              <a:t>20/04/15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3629850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F597913-E5B0-8E42-A8C4-746F26B690AC}" type="datetime1">
              <a:t>20/04/15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37165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6C4FF39-23F2-7D4A-B484-C58D48CAC9E1}" type="datetime1">
              <a:t>20/04/15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82B5A4-172D-B545-A700-25497901E522}" type="slidenum">
              <a:rPr lang="it-IT" smtClean="0"/>
              <a:t>‹n.›</a:t>
            </a:fld>
            <a:endParaRPr lang="it-IT"/>
          </a:p>
        </p:txBody>
      </p:sp>
    </p:spTree>
    <p:extLst>
      <p:ext uri="{BB962C8B-B14F-4D97-AF65-F5344CB8AC3E}">
        <p14:creationId xmlns:p14="http://schemas.microsoft.com/office/powerpoint/2010/main" val="590154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stile</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a:xfrm>
            <a:off x="457200" y="6245225"/>
            <a:ext cx="2133600" cy="476250"/>
          </a:xfrm>
        </p:spPr>
        <p:txBody>
          <a:bodyPr/>
          <a:lstStyle>
            <a:lvl1pPr>
              <a:defRPr/>
            </a:lvl1pPr>
          </a:lstStyle>
          <a:p>
            <a:fld id="{0B9509A0-05F8-BB46-8E89-BF3EEC0D8196}" type="datetime1">
              <a:t>20/04/15</a:t>
            </a:fld>
            <a:endParaRPr lang="it-IT"/>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95F67531-1749-9443-9B02-0F3CB488EDF4}" type="slidenum">
              <a:rPr lang="it-IT"/>
              <a:pPr/>
              <a:t>‹n.›</a:t>
            </a:fld>
            <a:endParaRPr lang="it-IT"/>
          </a:p>
        </p:txBody>
      </p:sp>
    </p:spTree>
    <p:extLst>
      <p:ext uri="{BB962C8B-B14F-4D97-AF65-F5344CB8AC3E}">
        <p14:creationId xmlns:p14="http://schemas.microsoft.com/office/powerpoint/2010/main" val="1592573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stile</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38588"/>
            <a:ext cx="4038600" cy="218757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600200"/>
            <a:ext cx="4038600" cy="4525963"/>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457200" y="6245225"/>
            <a:ext cx="2133600" cy="476250"/>
          </a:xfrm>
        </p:spPr>
        <p:txBody>
          <a:bodyPr/>
          <a:lstStyle>
            <a:lvl1pPr>
              <a:defRPr/>
            </a:lvl1pPr>
          </a:lstStyle>
          <a:p>
            <a:fld id="{10686D59-B7E5-D54C-9ABF-20B0EA33BA68}" type="datetime1">
              <a:t>20/04/15</a:t>
            </a:fld>
            <a:endParaRPr lang="it-IT"/>
          </a:p>
        </p:txBody>
      </p:sp>
      <p:sp>
        <p:nvSpPr>
          <p:cNvPr id="7" name="Segnaposto piè di pagina 6"/>
          <p:cNvSpPr>
            <a:spLocks noGrp="1"/>
          </p:cNvSpPr>
          <p:nvPr>
            <p:ph type="ftr" sz="quarter" idx="11"/>
          </p:nvPr>
        </p:nvSpPr>
        <p:spPr>
          <a:xfrm>
            <a:off x="3124200" y="6245225"/>
            <a:ext cx="2895600" cy="476250"/>
          </a:xfrm>
        </p:spPr>
        <p:txBody>
          <a:bodyPr/>
          <a:lstStyle>
            <a:lvl1pPr>
              <a:defRPr/>
            </a:lvl1pPr>
          </a:lstStyle>
          <a:p>
            <a:endParaRPr lang="it-IT"/>
          </a:p>
        </p:txBody>
      </p:sp>
      <p:sp>
        <p:nvSpPr>
          <p:cNvPr id="8" name="Segnaposto numero diapositiva 7"/>
          <p:cNvSpPr>
            <a:spLocks noGrp="1"/>
          </p:cNvSpPr>
          <p:nvPr>
            <p:ph type="sldNum" sz="quarter" idx="12"/>
          </p:nvPr>
        </p:nvSpPr>
        <p:spPr>
          <a:xfrm>
            <a:off x="6553200" y="6245225"/>
            <a:ext cx="2133600" cy="476250"/>
          </a:xfrm>
        </p:spPr>
        <p:txBody>
          <a:bodyPr/>
          <a:lstStyle>
            <a:lvl1pPr>
              <a:defRPr/>
            </a:lvl1pPr>
          </a:lstStyle>
          <a:p>
            <a:fld id="{266D962C-0A97-EC4B-B8C8-4D972C5D692E}" type="slidenum">
              <a:rPr lang="it-IT"/>
              <a:pPr/>
              <a:t>‹n.›</a:t>
            </a:fld>
            <a:endParaRPr lang="it-IT"/>
          </a:p>
        </p:txBody>
      </p:sp>
    </p:spTree>
    <p:extLst>
      <p:ext uri="{BB962C8B-B14F-4D97-AF65-F5344CB8AC3E}">
        <p14:creationId xmlns:p14="http://schemas.microsoft.com/office/powerpoint/2010/main" val="739172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3938588"/>
            <a:ext cx="4038600" cy="218757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457200" y="6245225"/>
            <a:ext cx="2133600" cy="476250"/>
          </a:xfrm>
        </p:spPr>
        <p:txBody>
          <a:bodyPr/>
          <a:lstStyle>
            <a:lvl1pPr>
              <a:defRPr/>
            </a:lvl1pPr>
          </a:lstStyle>
          <a:p>
            <a:fld id="{52FD88BF-5600-384E-9A6B-21F903375C95}" type="datetime1">
              <a:t>20/04/15</a:t>
            </a:fld>
            <a:endParaRPr lang="it-IT"/>
          </a:p>
        </p:txBody>
      </p:sp>
      <p:sp>
        <p:nvSpPr>
          <p:cNvPr id="7" name="Segnaposto piè di pagina 6"/>
          <p:cNvSpPr>
            <a:spLocks noGrp="1"/>
          </p:cNvSpPr>
          <p:nvPr>
            <p:ph type="ftr" sz="quarter" idx="11"/>
          </p:nvPr>
        </p:nvSpPr>
        <p:spPr>
          <a:xfrm>
            <a:off x="3124200" y="6245225"/>
            <a:ext cx="2895600" cy="476250"/>
          </a:xfrm>
        </p:spPr>
        <p:txBody>
          <a:bodyPr/>
          <a:lstStyle>
            <a:lvl1pPr>
              <a:defRPr/>
            </a:lvl1pPr>
          </a:lstStyle>
          <a:p>
            <a:endParaRPr lang="it-IT"/>
          </a:p>
        </p:txBody>
      </p:sp>
      <p:sp>
        <p:nvSpPr>
          <p:cNvPr id="8" name="Segnaposto numero diapositiva 7"/>
          <p:cNvSpPr>
            <a:spLocks noGrp="1"/>
          </p:cNvSpPr>
          <p:nvPr>
            <p:ph type="sldNum" sz="quarter" idx="12"/>
          </p:nvPr>
        </p:nvSpPr>
        <p:spPr>
          <a:xfrm>
            <a:off x="6553200" y="6245225"/>
            <a:ext cx="2133600" cy="476250"/>
          </a:xfrm>
        </p:spPr>
        <p:txBody>
          <a:bodyPr/>
          <a:lstStyle>
            <a:lvl1pPr>
              <a:defRPr/>
            </a:lvl1pPr>
          </a:lstStyle>
          <a:p>
            <a:fld id="{BD77BAB9-FDFB-3243-9242-6130CE70D87D}" type="slidenum">
              <a:rPr lang="it-IT"/>
              <a:pPr/>
              <a:t>‹n.›</a:t>
            </a:fld>
            <a:endParaRPr lang="it-IT"/>
          </a:p>
        </p:txBody>
      </p:sp>
    </p:spTree>
    <p:extLst>
      <p:ext uri="{BB962C8B-B14F-4D97-AF65-F5344CB8AC3E}">
        <p14:creationId xmlns:p14="http://schemas.microsoft.com/office/powerpoint/2010/main" val="3088765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6D92019-6604-1F46-82BE-8EF2D6BD6DAC}"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48592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999BDCF-3071-C346-A96B-34B5799D2640}"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196768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A3C33059-0987-814A-BA81-2B84CE1D757A}"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45607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ED63D02-3CC1-AC4D-AD11-199E676DB0ED}"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6002155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CBE0601-F678-D542-8865-9D08844C40D3}" type="datetime1">
              <a:t>20/04/15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682371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DEBC08AE-8816-6746-9254-6D8F5EFF7D4A}" type="datetime1">
              <a:t>20/04/15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06768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D2C57DF-B8A5-8D4E-B69A-8ECDEF01B1D4}" type="datetime1">
              <a:t>20/04/15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7791519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A871F086-0155-D448-AEF2-3833285DBDE4}"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745977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EA53AF3F-7111-9B41-809A-B37C328458C8}"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66924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0C888B6-2660-D245-81A9-75EC18A1DFBC}"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773698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6C019DA-11B6-7F49-8C05-4C1B30923592}"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67409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fld id="{BECE8251-47B2-5440-B63E-6611608F920E}"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65985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CA89230C-A603-324C-9802-485A3F6B1AB2}"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8449901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68E48BE-8DFE-EF49-B4D2-A51BAAD32EA8}"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1488948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A37DB7F7-CA89-2646-8B5C-BAEAF581CD70}"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255763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8653FBE-21F6-724E-B581-F47CDA193DD2}"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731506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FF0E51C-5ED5-334A-8869-A44C4FDB48BC}" type="datetime1">
              <a:t>20/04/15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22966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B51C7D75-81C0-A14E-B80D-C91FACF98F43}" type="datetime1">
              <a:t>20/04/15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806412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A20B097-9687-E146-ACBF-5C4AE05B441A}" type="datetime1">
              <a:t>20/04/15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026801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A8479FE-6F56-6C40-A981-A21F0494C520}"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2865557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B1D7CFCC-1865-8745-B3B2-0F138D913E62}"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662701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98FCF60-4709-F747-B6EB-164BBC1EB226}"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0261252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9CAFC36-B102-FA45-A83F-4946FB5F5A21}"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631028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fld id="{8F4AAC5E-846E-B242-8EF7-6406123F3170}"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331349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E257BF5-BF76-3E4E-96D7-264B8AB3F57C}"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2402227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5A632C5-C0A7-824B-9BA9-E893C35DA080}"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883447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B8EB5926-70B9-AD40-AD48-E80BF8479167}"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172330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F93A346-4D66-3548-A7B1-64933B690A47}"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566989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97DBAFAA-F6AB-D844-9123-804779A91F7D}" type="datetime1">
              <a:t>20/04/15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8303030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5CB39F95-E30D-D243-95A3-874EBF623C12}" type="datetime1">
              <a:t>20/04/15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932982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5B5CEDF-19F3-B140-B412-4469042843B3}" type="datetime1">
              <a:t>20/04/15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7925372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08A2996-E308-F041-8C5C-AA9DD26E8337}"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2323762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58F0DC4-0BCC-6F4E-8FE0-F509F749C3BB}"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737160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4D28490-4F17-0741-B9DB-C923D8FD2B22}"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73895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16F5BC-8D3B-0B49-94FA-CEBE6600462E}"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4799805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fld id="{5AAA956F-78A8-6945-9008-10071AEBD8C4}"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7858418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837442D-ECDA-0841-9773-3E205ACD0176}"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2936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964012C-22F8-384D-AEF9-D73A98157CED}"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328379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9DF1522-FEA8-7E40-B405-F8159466804B}"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4630752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D6EC959-6A66-AB48-BCA5-D8BC17738F7E}"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399462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2CC1334E-1B4C-AC4B-A22B-EE17BF43030B}" type="datetime1">
              <a:t>20/04/15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5129049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CF122096-D62E-0746-9390-9B87B144B193}" type="datetime1">
              <a:t>20/04/15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3762819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65EDC8F-F421-7D4A-AC65-EBA0587125C1}" type="datetime1">
              <a:t>20/04/15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682582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1D930F78-6750-A14A-829A-58EDD2A47AAD}"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308798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03C155BB-680B-A147-98FC-D0F0BB22F929}"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062576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F7B6203-2FFF-B94E-8EDD-D0BF24D200D9}"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6026696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C8E3F4F-C094-D24F-9860-B70CFAC6E8CE}"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2369558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fld id="{5E74BE84-6CBF-0D4D-8F22-FA766955C459}"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5016967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FC8A5A72-BE55-EA4F-949C-BF790DF11BDB}"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08338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E1AAF90-60E6-764B-A17C-75E7BFB4CB20}"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702509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F1002D7-11B0-D042-B8FD-36CFF98024D6}"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333630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B2711B23-A410-3B46-9C81-4F69E1977EEF}"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2945261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E89C41BE-D43E-D146-AE0F-6D7C9FD7A181}" type="datetime1">
              <a:t>20/04/15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438612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48320E5D-B1C9-6442-9AF3-2C17F3D46128}" type="datetime1">
              <a:t>20/04/15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2247504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76115E2-5700-4F4F-B2B2-9713E537FC39}" type="datetime1">
              <a:t>20/04/15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631890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C6C44705-F322-A34B-9C58-36882A240086}"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0587443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B787938-BFFD-B046-A7CD-C15314C7D426}"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72385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B421342-FB1A-A845-B375-1FE62405C723}"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494156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A322C1B-53F0-C44D-BE87-76D7F3FE8A32}"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499043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fld id="{A137CD3E-5F03-0749-A795-900C7A972E6B}" type="datetime1">
              <a:t>20/04/15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0996264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C1B7C3-617B-344C-8D2D-DEF31BF66C0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397569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2BD9C5-9110-504D-B0FA-AB14B0BCB2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7734061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C32ADE1-DB5C-D34B-AD53-D49EA26116B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9124064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4D6BEDA-9C61-2E4B-A3FA-F1907A66AD2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9887230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D3634F4-51D8-AA49-898A-5538E156524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087248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F1855A1-F372-BC47-8C81-5499B436112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580682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D2A8045-2DC7-6C47-A9EA-2AEF54F9B60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163830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52241-4FEF-0E49-BCA5-B9E999EAF09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8449906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E93A01-6C04-EA47-8A30-8EB05756D5F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357530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ED41D3-D6B2-8949-A89E-BF9409D18C07}"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0959111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367E37-6B7E-0342-99F0-674CD35D73E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4184028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C1B7C3-617B-344C-8D2D-DEF31BF66C0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969632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2BD9C5-9110-504D-B0FA-AB14B0BCB2C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6243569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C32ADE1-DB5C-D34B-AD53-D49EA26116B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632555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4D6BEDA-9C61-2E4B-A3FA-F1907A66AD2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9872345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D3634F4-51D8-AA49-898A-5538E156524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4859437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F1855A1-F372-BC47-8C81-5499B436112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7392381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D2A8045-2DC7-6C47-A9EA-2AEF54F9B60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7375072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52241-4FEF-0E49-BCA5-B9E999EAF09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9803703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E93A01-6C04-EA47-8A30-8EB05756D5F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278373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ED41D3-D6B2-8949-A89E-BF9409D18C07}"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648761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367E37-6B7E-0342-99F0-674CD35D73E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172349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03089A-4FEC-F043-8912-8DC5FA3E89B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19750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DC551C-303B-014D-AC68-AC4C7EA9AA1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8341602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754E2D-AC4F-1A4E-8923-6921247ACEF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082100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322202-9CF7-2C4B-8355-765BD29A07BA}"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7721845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863039D-3F13-AC4A-B548-8A6EABA423A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798854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0E2D8B2-A0AD-124F-BED9-865EF9657D3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8854896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37CA12C-95A5-6244-9982-AD8A5F243A0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8604527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63DD12-6418-AB49-911B-9224F0B24FF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597021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408C9-2BBB-A744-932C-7D7EAD1360D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056587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B4FDCF-8403-1C4E-8B85-1612180DB37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382438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A0D4DF-718B-E344-B794-479DCA1B6C7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2234231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D03C5A-F344-F443-B02C-5D219711444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337223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7AC989-9380-0048-8EE4-2BD330AF0B27}"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269214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A52BDE-0810-2D40-9095-A36432493C0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269793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2625DF3-4039-C347-9ABA-4762B4F8F947}"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5572038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74E936-D1E7-C040-86EC-9539E37005E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4350732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7E0B81D-35AF-4947-829A-E1ABC84F762C}"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0846004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5190E96-64FA-CC43-8E25-162CF5614DE0}"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7619467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541576-BBE0-5E4A-A450-2859F1723FA0}"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612821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2736673-7074-5546-ABAF-67796ABA40F5}"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497379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8DAA8-09D4-4B4A-87A8-9CA7FEB0F60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5237652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5A048F-416E-B942-B956-1BC27E7C0C3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2443327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41148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DCCC5F2-5237-F848-BCA3-2D2316359A91}"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54050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685800" y="609600"/>
            <a:ext cx="7772400" cy="1143000"/>
          </a:xfrm>
        </p:spPr>
        <p:txBody>
          <a:bodyPr/>
          <a:lstStyle/>
          <a:p>
            <a:r>
              <a:rPr lang="it-IT"/>
              <a:t>Fare clic per modificare stile</a:t>
            </a:r>
          </a:p>
        </p:txBody>
      </p:sp>
      <p:sp>
        <p:nvSpPr>
          <p:cNvPr id="3" name="Segnaposto contenuto 2"/>
          <p:cNvSpPr>
            <a:spLocks noGrp="1"/>
          </p:cNvSpPr>
          <p:nvPr>
            <p:ph sz="quarter" idx="1"/>
          </p:nvPr>
        </p:nvSpPr>
        <p:spPr>
          <a:xfrm>
            <a:off x="685800" y="19812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685800" y="41148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4114800"/>
            <a:ext cx="3810000" cy="1981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60D6032-42E9-9C4B-8387-606EB23FFFF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8030106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AA4F8-F7F6-AE45-BD7A-EA1C2DE3A80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2880627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0C0504-CBC5-E145-B7F9-617529B5BC2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324743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964E96-1400-C541-B2E5-E3154F0EAF3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328514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3F6C12-EEA5-CC4A-A755-681FDB206A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076307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266FB0-FB12-2940-9A9B-ACBD76F777A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49977291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7E74CA-3AA4-364C-9B87-CDE2712E38C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211909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24D262-44C2-654E-A0B0-B03AC798C3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3425849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92BB22-D541-FD4A-99AA-502984C24D0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8662613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2B957A-D656-764B-98E3-DA13BC7A105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2320035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1813FF-25B4-B94B-BD7E-B71F2CE58AD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06730264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04CD98-1AC8-9A46-902C-235C89355B0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83108259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AA4F8-F7F6-AE45-BD7A-EA1C2DE3A80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6001155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0C0504-CBC5-E145-B7F9-617529B5BC2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45377368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964E96-1400-C541-B2E5-E3154F0EAF3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76681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3F6C12-EEA5-CC4A-A755-681FDB206A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20516838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266FB0-FB12-2940-9A9B-ACBD76F777A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61961239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7E74CA-3AA4-364C-9B87-CDE2712E38C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833857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24D262-44C2-654E-A0B0-B03AC798C3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481738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92BB22-D541-FD4A-99AA-502984C24D0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53536578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2B957A-D656-764B-98E3-DA13BC7A105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75450582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1813FF-25B4-B94B-BD7E-B71F2CE58AD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32029016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04CD98-1AC8-9A46-902C-235C89355B0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4890939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AA4F8-F7F6-AE45-BD7A-EA1C2DE3A80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99944916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0C0504-CBC5-E145-B7F9-617529B5BC2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97457500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964E96-1400-C541-B2E5-E3154F0EAF3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7881967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3F6C12-EEA5-CC4A-A755-681FDB206A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08717527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266FB0-FB12-2940-9A9B-ACBD76F777A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38397915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7E74CA-3AA4-364C-9B87-CDE2712E38C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92002287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24D262-44C2-654E-A0B0-B03AC798C3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54858935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92BB22-D541-FD4A-99AA-502984C24D0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2111279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2B957A-D656-764B-98E3-DA13BC7A105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6431716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1813FF-25B4-B94B-BD7E-B71F2CE58AD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19518490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04CD98-1AC8-9A46-902C-235C89355B0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02460792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AA4F8-F7F6-AE45-BD7A-EA1C2DE3A80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61632463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0C0504-CBC5-E145-B7F9-617529B5BC2E}"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97320903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964E96-1400-C541-B2E5-E3154F0EAF3D}"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40270939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3F6C12-EEA5-CC4A-A755-681FDB206A3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3641366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E266FB0-FB12-2940-9A9B-ACBD76F777A4}"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72868490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7E74CA-3AA4-364C-9B87-CDE2712E38CB}"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125801440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24D262-44C2-654E-A0B0-B03AC798C3A9}"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96188642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92BB22-D541-FD4A-99AA-502984C24D03}"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4126698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2B957A-D656-764B-98E3-DA13BC7A1052}"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288185963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1813FF-25B4-B94B-BD7E-B71F2CE58ADF}"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1661792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04CD98-1AC8-9A46-902C-235C89355B06}" type="slidenum">
              <a:rPr lang="en-GB">
                <a:solidFill>
                  <a:srgbClr val="000000"/>
                </a:solidFill>
              </a:rPr>
              <a:pPr>
                <a:defRPr/>
              </a:pPr>
              <a:t>‹n.›</a:t>
            </a:fld>
            <a:endParaRPr lang="en-GB">
              <a:solidFill>
                <a:srgbClr val="000000"/>
              </a:solidFill>
            </a:endParaRPr>
          </a:p>
        </p:txBody>
      </p:sp>
    </p:spTree>
    <p:extLst>
      <p:ext uri="{BB962C8B-B14F-4D97-AF65-F5344CB8AC3E}">
        <p14:creationId xmlns:p14="http://schemas.microsoft.com/office/powerpoint/2010/main" val="39855454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2" Type="http://schemas.openxmlformats.org/officeDocument/2006/relationships/slideLayout" Target="../slideLayouts/slideLayout38.xml"/><Relationship Id="rId13" Type="http://schemas.openxmlformats.org/officeDocument/2006/relationships/theme" Target="../theme/theme3.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9" Type="http://schemas.openxmlformats.org/officeDocument/2006/relationships/slideLayout" Target="../slideLayouts/slideLayout35.xml"/><Relationship Id="rId10"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slideLayout" Target="../slideLayouts/slideLayout50.xml"/><Relationship Id="rId13" Type="http://schemas.openxmlformats.org/officeDocument/2006/relationships/theme" Target="../theme/theme4.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theme" Target="../theme/theme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3.xml"/><Relationship Id="rId12" Type="http://schemas.openxmlformats.org/officeDocument/2006/relationships/slideLayout" Target="../slideLayouts/slideLayout74.xml"/><Relationship Id="rId13" Type="http://schemas.openxmlformats.org/officeDocument/2006/relationships/theme" Target="../theme/theme6.xml"/><Relationship Id="rId1" Type="http://schemas.openxmlformats.org/officeDocument/2006/relationships/slideLayout" Target="../slideLayouts/slideLayout63.xml"/><Relationship Id="rId2" Type="http://schemas.openxmlformats.org/officeDocument/2006/relationships/slideLayout" Target="../slideLayouts/slideLayout64.xml"/><Relationship Id="rId3" Type="http://schemas.openxmlformats.org/officeDocument/2006/relationships/slideLayout" Target="../slideLayouts/slideLayout65.xml"/><Relationship Id="rId4" Type="http://schemas.openxmlformats.org/officeDocument/2006/relationships/slideLayout" Target="../slideLayouts/slideLayout66.xml"/><Relationship Id="rId5" Type="http://schemas.openxmlformats.org/officeDocument/2006/relationships/slideLayout" Target="../slideLayouts/slideLayout67.xml"/><Relationship Id="rId6" Type="http://schemas.openxmlformats.org/officeDocument/2006/relationships/slideLayout" Target="../slideLayouts/slideLayout68.xml"/><Relationship Id="rId7" Type="http://schemas.openxmlformats.org/officeDocument/2006/relationships/slideLayout" Target="../slideLayouts/slideLayout69.xml"/><Relationship Id="rId8" Type="http://schemas.openxmlformats.org/officeDocument/2006/relationships/slideLayout" Target="../slideLayouts/slideLayout70.xml"/><Relationship Id="rId9" Type="http://schemas.openxmlformats.org/officeDocument/2006/relationships/slideLayout" Target="../slideLayouts/slideLayout71.xml"/><Relationship Id="rId10"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5.xml"/><Relationship Id="rId12" Type="http://schemas.openxmlformats.org/officeDocument/2006/relationships/theme" Target="../theme/theme7.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9" Type="http://schemas.openxmlformats.org/officeDocument/2006/relationships/slideLayout" Target="../slideLayouts/slideLayout83.xml"/><Relationship Id="rId10" Type="http://schemas.openxmlformats.org/officeDocument/2006/relationships/slideLayout" Target="../slideLayouts/slideLayout84.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6.xml"/><Relationship Id="rId12" Type="http://schemas.openxmlformats.org/officeDocument/2006/relationships/theme" Target="../theme/theme8.xml"/><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9" Type="http://schemas.openxmlformats.org/officeDocument/2006/relationships/slideLayout" Target="../slideLayouts/slideLayout94.xml"/><Relationship Id="rId10"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7.xml"/><Relationship Id="rId12" Type="http://schemas.openxmlformats.org/officeDocument/2006/relationships/theme" Target="../theme/theme9.xml"/><Relationship Id="rId1" Type="http://schemas.openxmlformats.org/officeDocument/2006/relationships/slideLayout" Target="../slideLayouts/slideLayout97.xml"/><Relationship Id="rId2" Type="http://schemas.openxmlformats.org/officeDocument/2006/relationships/slideLayout" Target="../slideLayouts/slideLayout98.xml"/><Relationship Id="rId3" Type="http://schemas.openxmlformats.org/officeDocument/2006/relationships/slideLayout" Target="../slideLayouts/slideLayout99.xml"/><Relationship Id="rId4" Type="http://schemas.openxmlformats.org/officeDocument/2006/relationships/slideLayout" Target="../slideLayouts/slideLayout100.xml"/><Relationship Id="rId5" Type="http://schemas.openxmlformats.org/officeDocument/2006/relationships/slideLayout" Target="../slideLayouts/slideLayout101.xml"/><Relationship Id="rId6" Type="http://schemas.openxmlformats.org/officeDocument/2006/relationships/slideLayout" Target="../slideLayouts/slideLayout102.xml"/><Relationship Id="rId7" Type="http://schemas.openxmlformats.org/officeDocument/2006/relationships/slideLayout" Target="../slideLayouts/slideLayout103.xml"/><Relationship Id="rId8" Type="http://schemas.openxmlformats.org/officeDocument/2006/relationships/slideLayout" Target="../slideLayouts/slideLayout104.xml"/><Relationship Id="rId9" Type="http://schemas.openxmlformats.org/officeDocument/2006/relationships/slideLayout" Target="../slideLayouts/slideLayout105.xml"/><Relationship Id="rId10" Type="http://schemas.openxmlformats.org/officeDocument/2006/relationships/slideLayout" Target="../slideLayouts/slideLayout106.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Relationship Id="rId14" Type="http://schemas.openxmlformats.org/officeDocument/2006/relationships/theme" Target="../theme/theme10.xml"/><Relationship Id="rId1" Type="http://schemas.openxmlformats.org/officeDocument/2006/relationships/slideLayout" Target="../slideLayouts/slideLayout108.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1.xml"/><Relationship Id="rId12" Type="http://schemas.openxmlformats.org/officeDocument/2006/relationships/theme" Target="../theme/theme11.xml"/><Relationship Id="rId1" Type="http://schemas.openxmlformats.org/officeDocument/2006/relationships/slideLayout" Target="../slideLayouts/slideLayout121.xml"/><Relationship Id="rId2" Type="http://schemas.openxmlformats.org/officeDocument/2006/relationships/slideLayout" Target="../slideLayouts/slideLayout122.xml"/><Relationship Id="rId3" Type="http://schemas.openxmlformats.org/officeDocument/2006/relationships/slideLayout" Target="../slideLayouts/slideLayout123.xml"/><Relationship Id="rId4" Type="http://schemas.openxmlformats.org/officeDocument/2006/relationships/slideLayout" Target="../slideLayouts/slideLayout124.xml"/><Relationship Id="rId5" Type="http://schemas.openxmlformats.org/officeDocument/2006/relationships/slideLayout" Target="../slideLayouts/slideLayout125.xml"/><Relationship Id="rId6" Type="http://schemas.openxmlformats.org/officeDocument/2006/relationships/slideLayout" Target="../slideLayouts/slideLayout126.xml"/><Relationship Id="rId7" Type="http://schemas.openxmlformats.org/officeDocument/2006/relationships/slideLayout" Target="../slideLayouts/slideLayout127.xml"/><Relationship Id="rId8" Type="http://schemas.openxmlformats.org/officeDocument/2006/relationships/slideLayout" Target="../slideLayouts/slideLayout128.xml"/><Relationship Id="rId9" Type="http://schemas.openxmlformats.org/officeDocument/2006/relationships/slideLayout" Target="../slideLayouts/slideLayout129.xml"/><Relationship Id="rId10" Type="http://schemas.openxmlformats.org/officeDocument/2006/relationships/slideLayout" Target="../slideLayouts/slideLayout13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2.xml"/><Relationship Id="rId12" Type="http://schemas.openxmlformats.org/officeDocument/2006/relationships/theme" Target="../theme/theme12.xml"/><Relationship Id="rId1" Type="http://schemas.openxmlformats.org/officeDocument/2006/relationships/slideLayout" Target="../slideLayouts/slideLayout13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3.xml"/><Relationship Id="rId12" Type="http://schemas.openxmlformats.org/officeDocument/2006/relationships/theme" Target="../theme/theme13.xml"/><Relationship Id="rId1" Type="http://schemas.openxmlformats.org/officeDocument/2006/relationships/slideLayout" Target="../slideLayouts/slideLayout143.xml"/><Relationship Id="rId2" Type="http://schemas.openxmlformats.org/officeDocument/2006/relationships/slideLayout" Target="../slideLayouts/slideLayout144.xml"/><Relationship Id="rId3" Type="http://schemas.openxmlformats.org/officeDocument/2006/relationships/slideLayout" Target="../slideLayouts/slideLayout145.xml"/><Relationship Id="rId4" Type="http://schemas.openxmlformats.org/officeDocument/2006/relationships/slideLayout" Target="../slideLayouts/slideLayout146.xml"/><Relationship Id="rId5" Type="http://schemas.openxmlformats.org/officeDocument/2006/relationships/slideLayout" Target="../slideLayouts/slideLayout147.xml"/><Relationship Id="rId6" Type="http://schemas.openxmlformats.org/officeDocument/2006/relationships/slideLayout" Target="../slideLayouts/slideLayout148.xml"/><Relationship Id="rId7" Type="http://schemas.openxmlformats.org/officeDocument/2006/relationships/slideLayout" Target="../slideLayouts/slideLayout149.xml"/><Relationship Id="rId8" Type="http://schemas.openxmlformats.org/officeDocument/2006/relationships/slideLayout" Target="../slideLayouts/slideLayout150.xml"/><Relationship Id="rId9" Type="http://schemas.openxmlformats.org/officeDocument/2006/relationships/slideLayout" Target="../slideLayouts/slideLayout151.xml"/><Relationship Id="rId10" Type="http://schemas.openxmlformats.org/officeDocument/2006/relationships/slideLayout" Target="../slideLayouts/slideLayout15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64.xml"/><Relationship Id="rId12" Type="http://schemas.openxmlformats.org/officeDocument/2006/relationships/theme" Target="../theme/theme14.xml"/><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9" Type="http://schemas.openxmlformats.org/officeDocument/2006/relationships/slideLayout" Target="../slideLayouts/slideLayout162.xml"/><Relationship Id="rId10"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E80D7-0E2B-A044-8F5A-D34F2AF57437}" type="datetime1">
              <a:t>20/04/15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2B5A4-172D-B545-A700-25497901E522}" type="slidenum">
              <a:rPr lang="it-IT" smtClean="0"/>
              <a:t>‹n.›</a:t>
            </a:fld>
            <a:endParaRPr lang="it-IT"/>
          </a:p>
        </p:txBody>
      </p:sp>
    </p:spTree>
    <p:extLst>
      <p:ext uri="{BB962C8B-B14F-4D97-AF65-F5344CB8AC3E}">
        <p14:creationId xmlns:p14="http://schemas.microsoft.com/office/powerpoint/2010/main" val="3059050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F3B8B-A8C4-E740-8684-53E0080FDFED}"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81106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2C1D0-1B00-274B-99BB-3F35C8AD05C9}"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5522136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70342D-BB52-AB47-A7C9-16AC71A5F3F5}"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55401625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A6C3C5-5FE6-5C4E-8AFE-F7FAF04D9056}"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25315237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085877-77DF-FD49-A268-AE15776304A3}" type="datetime1">
              <a:t>20/04/15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76808497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08DC0EF5-C9F9-C24B-9519-24CD4026EE04}"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134323012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08DC0EF5-C9F9-C24B-9519-24CD4026EE04}"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306060944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161ABCAB-2C1F-244F-AD11-9BCD7CF39BD3}"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136407288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a:defRPr sz="1400" b="0" i="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a:cs typeface="+mn-cs"/>
              </a:defRPr>
            </a:lvl1pPr>
          </a:lstStyle>
          <a:p>
            <a:pPr algn="ct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a:cs typeface="+mn-cs"/>
              </a:defRPr>
            </a:lvl1pPr>
          </a:lstStyle>
          <a:p>
            <a:pPr defTabSz="914400" fontAlgn="base">
              <a:spcBef>
                <a:spcPct val="0"/>
              </a:spcBef>
              <a:spcAft>
                <a:spcPct val="0"/>
              </a:spcAft>
              <a:defRPr/>
            </a:pPr>
            <a:fld id="{67D1F834-D7D0-B24A-910D-61D7AF49C6B2}"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4010306974"/>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F4CE96EC-D6AF-414E-8358-40F7E0D1B473}"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130012715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F4CE96EC-D6AF-414E-8358-40F7E0D1B473}"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319070164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F4CE96EC-D6AF-414E-8358-40F7E0D1B473}"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198538840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i="0" smtClean="0">
                <a:cs typeface="+mn-cs"/>
              </a:defRPr>
            </a:lvl1pPr>
          </a:lstStyle>
          <a:p>
            <a:pPr defTabSz="914400" fontAlgn="base">
              <a:spcBef>
                <a:spcPct val="0"/>
              </a:spcBef>
              <a:spcAft>
                <a:spcPct val="0"/>
              </a:spcAft>
              <a:defRPr/>
            </a:pPr>
            <a:endParaRPr lang="en-GB">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b="0" i="0" smtClean="0">
                <a:cs typeface="+mn-cs"/>
              </a:defRPr>
            </a:lvl1pPr>
          </a:lstStyle>
          <a:p>
            <a:pPr defTabSz="914400" fontAlgn="base">
              <a:spcBef>
                <a:spcPct val="0"/>
              </a:spcBef>
              <a:spcAft>
                <a:spcPct val="0"/>
              </a:spcAft>
              <a:defRPr/>
            </a:pPr>
            <a:fld id="{F4CE96EC-D6AF-414E-8358-40F7E0D1B473}" type="slidenum">
              <a:rPr lang="en-GB">
                <a:solidFill>
                  <a:srgbClr val="000000"/>
                </a:solidFill>
                <a:latin typeface="Times New Roman" charset="0"/>
                <a:ea typeface="ＭＳ Ｐゴシック" charset="0"/>
              </a:rPr>
              <a:pPr defTabSz="914400" fontAlgn="base">
                <a:spcBef>
                  <a:spcPct val="0"/>
                </a:spcBef>
                <a:spcAft>
                  <a:spcPct val="0"/>
                </a:spcAft>
                <a:defRPr/>
              </a:pPr>
              <a:t>‹n.›</a:t>
            </a:fld>
            <a:endParaRPr lang="en-GB">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44723176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wmf"/><Relationship Id="rId5" Type="http://schemas.openxmlformats.org/officeDocument/2006/relationships/image" Target="../media/image3.wmf"/><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wmf"/><Relationship Id="rId5" Type="http://schemas.openxmlformats.org/officeDocument/2006/relationships/image" Target="../media/image3.wmf"/><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emf"/><Relationship Id="rId4" Type="http://schemas.openxmlformats.org/officeDocument/2006/relationships/image" Target="../media/image35.emf"/><Relationship Id="rId5" Type="http://schemas.openxmlformats.org/officeDocument/2006/relationships/image" Target="../media/image36.emf"/><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emf"/><Relationship Id="rId3" Type="http://schemas.openxmlformats.org/officeDocument/2006/relationships/image" Target="../media/image45.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emf"/><Relationship Id="rId3" Type="http://schemas.openxmlformats.org/officeDocument/2006/relationships/image" Target="../media/image46.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eg"/><Relationship Id="rId3" Type="http://schemas.openxmlformats.org/officeDocument/2006/relationships/image" Target="../media/image5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image" Target="../media/image5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52.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image" Target="../media/image5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image" Target="../media/image5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image" Target="../media/image5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66.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67.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68.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69.wmf"/><Relationship Id="rId5" Type="http://schemas.openxmlformats.org/officeDocument/2006/relationships/image" Target="../media/image70.jpeg"/><Relationship Id="rId1" Type="http://schemas.openxmlformats.org/officeDocument/2006/relationships/vmlDrawing" Target="../drawings/vmlDrawing1.vml"/><Relationship Id="rId2" Type="http://schemas.openxmlformats.org/officeDocument/2006/relationships/slideLayout" Target="../slideLayouts/slideLayout1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71.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72.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73.emf"/></Relationships>
</file>

<file path=ppt/slides/_rels/slide73.xml.rels><?xml version="1.0" encoding="UTF-8" standalone="yes"?>
<Relationships xmlns="http://schemas.openxmlformats.org/package/2006/relationships"><Relationship Id="rId3" Type="http://schemas.openxmlformats.org/officeDocument/2006/relationships/image" Target="../media/image75.emf"/><Relationship Id="rId4" Type="http://schemas.openxmlformats.org/officeDocument/2006/relationships/image" Target="../media/image76.emf"/><Relationship Id="rId1" Type="http://schemas.openxmlformats.org/officeDocument/2006/relationships/slideLayout" Target="../slideLayouts/slideLayout45.xml"/><Relationship Id="rId2" Type="http://schemas.openxmlformats.org/officeDocument/2006/relationships/image" Target="../media/image74.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image" Target="../media/image77.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image" Target="../media/image79.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3.jpeg"/><Relationship Id="rId3" Type="http://schemas.openxmlformats.org/officeDocument/2006/relationships/image" Target="../media/image84.jpeg"/></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7.xml"/><Relationship Id="rId2" Type="http://schemas.openxmlformats.org/officeDocument/2006/relationships/image" Target="../media/image85.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eg"/><Relationship Id="rId3" Type="http://schemas.openxmlformats.org/officeDocument/2006/relationships/image" Target="../media/image5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image" Target="../media/image98.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image" Target="../media/image99.jpeg"/><Relationship Id="rId3" Type="http://schemas.openxmlformats.org/officeDocument/2006/relationships/image" Target="../media/image100.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48.xml"/><Relationship Id="rId2" Type="http://schemas.openxmlformats.org/officeDocument/2006/relationships/image" Target="../media/image102.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5.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6.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07.png"/><Relationship Id="rId3" Type="http://schemas.openxmlformats.org/officeDocument/2006/relationships/image" Target="../media/image108.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09.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1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11.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png"/></Relationships>
</file>

<file path=ppt/slides/_rels/slide110.xml.rels><?xml version="1.0" encoding="UTF-8" standalone="yes"?>
<Relationships xmlns="http://schemas.openxmlformats.org/package/2006/relationships"><Relationship Id="rId3" Type="http://schemas.openxmlformats.org/officeDocument/2006/relationships/image" Target="../media/image114.jpeg"/><Relationship Id="rId4" Type="http://schemas.openxmlformats.org/officeDocument/2006/relationships/image" Target="../media/image115.jpeg"/><Relationship Id="rId5" Type="http://schemas.openxmlformats.org/officeDocument/2006/relationships/image" Target="../media/image116.jpeg"/><Relationship Id="rId6" Type="http://schemas.openxmlformats.org/officeDocument/2006/relationships/image" Target="../media/image117.jpeg"/><Relationship Id="rId1" Type="http://schemas.openxmlformats.org/officeDocument/2006/relationships/slideLayout" Target="../slideLayouts/slideLayout12.xml"/><Relationship Id="rId2" Type="http://schemas.openxmlformats.org/officeDocument/2006/relationships/image" Target="../media/image113.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8.png"/><Relationship Id="rId3" Type="http://schemas.openxmlformats.org/officeDocument/2006/relationships/image" Target="../media/image11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0.jpeg"/><Relationship Id="rId3" Type="http://schemas.openxmlformats.org/officeDocument/2006/relationships/image" Target="../media/image121.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jpe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827088" y="115888"/>
            <a:ext cx="7416800" cy="792162"/>
          </a:xfrm>
        </p:spPr>
        <p:txBody>
          <a:bodyPr>
            <a:normAutofit fontScale="90000"/>
          </a:bodyPr>
          <a:lstStyle/>
          <a:p>
            <a:r>
              <a:rPr lang="it-IT" sz="3600"/>
              <a:t>Lo spettro di osservazione</a:t>
            </a:r>
            <a:br>
              <a:rPr lang="it-IT" sz="3600"/>
            </a:br>
            <a:r>
              <a:rPr lang="it-IT" sz="3600"/>
              <a:t>dei  processi astrofisici</a:t>
            </a:r>
          </a:p>
        </p:txBody>
      </p:sp>
      <p:sp>
        <p:nvSpPr>
          <p:cNvPr id="13317" name="Text Box 5"/>
          <p:cNvSpPr txBox="1">
            <a:spLocks noChangeArrowheads="1"/>
          </p:cNvSpPr>
          <p:nvPr/>
        </p:nvSpPr>
        <p:spPr bwMode="auto">
          <a:xfrm>
            <a:off x="611188" y="2963863"/>
            <a:ext cx="78771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L</a:t>
            </a:r>
            <a:r>
              <a:rPr lang="ja-JP" altLang="it-IT">
                <a:latin typeface="Arial"/>
              </a:rPr>
              <a:t>’</a:t>
            </a:r>
            <a:r>
              <a:rPr lang="it-IT"/>
              <a:t>Astronomia </a:t>
            </a:r>
            <a:r>
              <a:rPr lang="it-IT">
                <a:solidFill>
                  <a:srgbClr val="FF0000"/>
                </a:solidFill>
              </a:rPr>
              <a:t>visibile </a:t>
            </a:r>
            <a:r>
              <a:rPr lang="it-IT"/>
              <a:t>osserva la parte piu</a:t>
            </a:r>
            <a:r>
              <a:rPr lang="ja-JP" altLang="it-IT">
                <a:latin typeface="Arial"/>
              </a:rPr>
              <a:t>’</a:t>
            </a:r>
            <a:r>
              <a:rPr lang="it-IT"/>
              <a:t> </a:t>
            </a:r>
            <a:r>
              <a:rPr lang="ja-JP" altLang="it-IT">
                <a:solidFill>
                  <a:srgbClr val="FF0000"/>
                </a:solidFill>
                <a:latin typeface="Arial"/>
              </a:rPr>
              <a:t>“</a:t>
            </a:r>
            <a:r>
              <a:rPr lang="it-IT">
                <a:solidFill>
                  <a:srgbClr val="FF0000"/>
                </a:solidFill>
              </a:rPr>
              <a:t>tranquilla e stabile dell</a:t>
            </a:r>
            <a:r>
              <a:rPr lang="ja-JP" altLang="it-IT">
                <a:solidFill>
                  <a:srgbClr val="FF0000"/>
                </a:solidFill>
                <a:latin typeface="Arial"/>
              </a:rPr>
              <a:t>’</a:t>
            </a:r>
            <a:r>
              <a:rPr lang="it-IT">
                <a:solidFill>
                  <a:srgbClr val="FF0000"/>
                </a:solidFill>
              </a:rPr>
              <a:t>Universo</a:t>
            </a:r>
            <a:r>
              <a:rPr lang="ja-JP" altLang="it-IT">
                <a:solidFill>
                  <a:srgbClr val="FF0000"/>
                </a:solidFill>
                <a:latin typeface="Arial"/>
              </a:rPr>
              <a:t>”</a:t>
            </a:r>
            <a:r>
              <a:rPr lang="it-IT"/>
              <a:t> </a:t>
            </a:r>
          </a:p>
          <a:p>
            <a:pPr algn="ctr"/>
            <a:r>
              <a:rPr lang="it-IT"/>
              <a:t>Luce emessa dalle </a:t>
            </a:r>
            <a:r>
              <a:rPr lang="it-IT">
                <a:solidFill>
                  <a:srgbClr val="FF0000"/>
                </a:solidFill>
              </a:rPr>
              <a:t>superfici </a:t>
            </a:r>
            <a:r>
              <a:rPr lang="it-IT"/>
              <a:t>delle sorgenti (galassie, stelle)   fasi stabili </a:t>
            </a:r>
          </a:p>
        </p:txBody>
      </p:sp>
      <p:sp>
        <p:nvSpPr>
          <p:cNvPr id="13318" name="Text Box 6"/>
          <p:cNvSpPr txBox="1">
            <a:spLocks noChangeArrowheads="1"/>
          </p:cNvSpPr>
          <p:nvPr/>
        </p:nvSpPr>
        <p:spPr bwMode="auto">
          <a:xfrm>
            <a:off x="1344613" y="2057400"/>
            <a:ext cx="64674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Esistono numerose fasi </a:t>
            </a:r>
            <a:r>
              <a:rPr lang="it-IT">
                <a:solidFill>
                  <a:srgbClr val="FF0000"/>
                </a:solidFill>
              </a:rPr>
              <a:t>evolutive stellari non visibile nell</a:t>
            </a:r>
            <a:r>
              <a:rPr lang="ja-JP" altLang="it-IT">
                <a:solidFill>
                  <a:srgbClr val="FF0000"/>
                </a:solidFill>
                <a:latin typeface="Arial"/>
              </a:rPr>
              <a:t>’</a:t>
            </a:r>
            <a:r>
              <a:rPr lang="it-IT">
                <a:solidFill>
                  <a:srgbClr val="FF0000"/>
                </a:solidFill>
              </a:rPr>
              <a:t>ottico</a:t>
            </a:r>
          </a:p>
          <a:p>
            <a:pPr algn="ctr"/>
            <a:r>
              <a:rPr lang="it-IT"/>
              <a:t>tipicamente fasi turbolente invisibili ai nostri occhi</a:t>
            </a:r>
          </a:p>
        </p:txBody>
      </p:sp>
      <p:sp>
        <p:nvSpPr>
          <p:cNvPr id="13319" name="Text Box 7"/>
          <p:cNvSpPr txBox="1">
            <a:spLocks noChangeArrowheads="1"/>
          </p:cNvSpPr>
          <p:nvPr/>
        </p:nvSpPr>
        <p:spPr bwMode="auto">
          <a:xfrm>
            <a:off x="823913" y="1193800"/>
            <a:ext cx="74199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Il cielo appare </a:t>
            </a:r>
            <a:r>
              <a:rPr lang="it-IT">
                <a:solidFill>
                  <a:srgbClr val="FF0000"/>
                </a:solidFill>
              </a:rPr>
              <a:t>diverso</a:t>
            </a:r>
            <a:r>
              <a:rPr lang="it-IT"/>
              <a:t> a seconda dello parte di </a:t>
            </a:r>
            <a:r>
              <a:rPr lang="it-IT">
                <a:solidFill>
                  <a:srgbClr val="FF0000"/>
                </a:solidFill>
              </a:rPr>
              <a:t>spettro elettromagnetico</a:t>
            </a:r>
          </a:p>
          <a:p>
            <a:pPr algn="ctr"/>
            <a:r>
              <a:rPr lang="it-IT"/>
              <a:t>osservato</a:t>
            </a:r>
          </a:p>
        </p:txBody>
      </p:sp>
      <p:sp>
        <p:nvSpPr>
          <p:cNvPr id="13320" name="Text Box 8"/>
          <p:cNvSpPr txBox="1">
            <a:spLocks noChangeArrowheads="1"/>
          </p:cNvSpPr>
          <p:nvPr/>
        </p:nvSpPr>
        <p:spPr bwMode="auto">
          <a:xfrm>
            <a:off x="733425" y="5237163"/>
            <a:ext cx="7816850" cy="925512"/>
          </a:xfrm>
          <a:prstGeom prst="rect">
            <a:avLst/>
          </a:prstGeom>
          <a:noFill/>
          <a:ln w="9525">
            <a:solidFill>
              <a:schemeClr val="tx1"/>
            </a:solidFill>
            <a:miter lim="800000"/>
            <a:headEnd/>
            <a:tailEnd/>
          </a:ln>
          <a:effectLst/>
        </p:spPr>
        <p:txBody>
          <a:bodyPr wrap="none">
            <a:spAutoFit/>
          </a:bodyPr>
          <a:lstStyle/>
          <a:p>
            <a:r>
              <a:rPr lang="it-IT"/>
              <a:t>Produzione di </a:t>
            </a:r>
            <a:r>
              <a:rPr lang="it-IT">
                <a:solidFill>
                  <a:srgbClr val="FF0000"/>
                </a:solidFill>
              </a:rPr>
              <a:t>raggi X, </a:t>
            </a:r>
            <a:r>
              <a:rPr lang="it-IT">
                <a:solidFill>
                  <a:srgbClr val="FF0000"/>
                </a:solidFill>
                <a:latin typeface="Symbol" charset="0"/>
              </a:rPr>
              <a:t>g, n</a:t>
            </a:r>
            <a:r>
              <a:rPr lang="it-IT">
                <a:latin typeface="Symbol" charset="0"/>
              </a:rPr>
              <a:t> </a:t>
            </a:r>
            <a:r>
              <a:rPr lang="it-IT"/>
              <a:t>coinvolgono enormi energie. Queste astronomie </a:t>
            </a:r>
          </a:p>
          <a:p>
            <a:r>
              <a:rPr lang="it-IT"/>
              <a:t>studiano </a:t>
            </a:r>
            <a:r>
              <a:rPr lang="it-IT">
                <a:solidFill>
                  <a:srgbClr val="FF0000"/>
                </a:solidFill>
              </a:rPr>
              <a:t>regioni tormentate</a:t>
            </a:r>
            <a:r>
              <a:rPr lang="it-IT"/>
              <a:t> che sono e furono sedi di esplosioni.</a:t>
            </a:r>
          </a:p>
          <a:p>
            <a:r>
              <a:rPr lang="it-IT"/>
              <a:t>Alte energie = </a:t>
            </a:r>
            <a:r>
              <a:rPr lang="it-IT">
                <a:solidFill>
                  <a:srgbClr val="FF0000"/>
                </a:solidFill>
              </a:rPr>
              <a:t>fenomeni locali intensi (vita di una stella)</a:t>
            </a:r>
            <a:endParaRPr lang="it-IT">
              <a:solidFill>
                <a:srgbClr val="FF0000"/>
              </a:solidFill>
              <a:latin typeface="Symbol" charset="0"/>
            </a:endParaRPr>
          </a:p>
        </p:txBody>
      </p:sp>
      <p:sp>
        <p:nvSpPr>
          <p:cNvPr id="13321" name="Text Box 9"/>
          <p:cNvSpPr txBox="1">
            <a:spLocks noChangeArrowheads="1"/>
          </p:cNvSpPr>
          <p:nvPr/>
        </p:nvSpPr>
        <p:spPr bwMode="auto">
          <a:xfrm>
            <a:off x="684213" y="3967163"/>
            <a:ext cx="7309588" cy="923330"/>
          </a:xfrm>
          <a:prstGeom prst="rect">
            <a:avLst/>
          </a:prstGeom>
          <a:noFill/>
          <a:ln w="9525">
            <a:solidFill>
              <a:schemeClr val="tx1"/>
            </a:solidFill>
            <a:miter lim="800000"/>
            <a:headEnd/>
            <a:tailEnd/>
          </a:ln>
          <a:effectLst/>
        </p:spPr>
        <p:txBody>
          <a:bodyPr wrap="none">
            <a:spAutoFit/>
          </a:bodyPr>
          <a:lstStyle/>
          <a:p>
            <a:r>
              <a:rPr lang="it-IT" b="1"/>
              <a:t>Astronomia </a:t>
            </a:r>
            <a:r>
              <a:rPr lang="it-IT" b="1">
                <a:solidFill>
                  <a:srgbClr val="FF0000"/>
                </a:solidFill>
              </a:rPr>
              <a:t>infrarossa</a:t>
            </a:r>
            <a:r>
              <a:rPr lang="it-IT" b="1"/>
              <a:t> studia il debole calore emesso dalle grandi distese</a:t>
            </a:r>
          </a:p>
          <a:p>
            <a:r>
              <a:rPr lang="it-IT" b="1"/>
              <a:t>di </a:t>
            </a:r>
            <a:r>
              <a:rPr lang="it-IT" b="1">
                <a:solidFill>
                  <a:srgbClr val="FF0000"/>
                </a:solidFill>
              </a:rPr>
              <a:t>gas interstellare</a:t>
            </a:r>
            <a:r>
              <a:rPr lang="it-IT" b="1"/>
              <a:t>. Materia fredda che collassa a formare galassie e stelle.</a:t>
            </a:r>
          </a:p>
          <a:p>
            <a:r>
              <a:rPr lang="it-IT" b="1"/>
              <a:t>Basse energie: grandi regioni di polvere interstellare</a:t>
            </a:r>
          </a:p>
        </p:txBody>
      </p:sp>
      <p:sp>
        <p:nvSpPr>
          <p:cNvPr id="13323" name="AutoShape 11"/>
          <p:cNvSpPr>
            <a:spLocks noChangeArrowheads="1"/>
          </p:cNvSpPr>
          <p:nvPr/>
        </p:nvSpPr>
        <p:spPr bwMode="auto">
          <a:xfrm>
            <a:off x="107950" y="5734050"/>
            <a:ext cx="395288" cy="503238"/>
          </a:xfrm>
          <a:prstGeom prst="star4">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4" name="AutoShape 12"/>
          <p:cNvSpPr>
            <a:spLocks noChangeArrowheads="1"/>
          </p:cNvSpPr>
          <p:nvPr/>
        </p:nvSpPr>
        <p:spPr bwMode="auto">
          <a:xfrm>
            <a:off x="71438" y="4425950"/>
            <a:ext cx="468312" cy="504825"/>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5" name="AutoShape 13"/>
          <p:cNvSpPr>
            <a:spLocks noChangeArrowheads="1"/>
          </p:cNvSpPr>
          <p:nvPr/>
        </p:nvSpPr>
        <p:spPr bwMode="auto">
          <a:xfrm>
            <a:off x="144463" y="3284538"/>
            <a:ext cx="323850" cy="288925"/>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1</a:t>
            </a:fld>
            <a:endParaRPr lang="it-IT"/>
          </a:p>
        </p:txBody>
      </p:sp>
      <p:sp>
        <p:nvSpPr>
          <p:cNvPr id="3" name="CasellaDiTesto 2"/>
          <p:cNvSpPr txBox="1"/>
          <p:nvPr/>
        </p:nvSpPr>
        <p:spPr>
          <a:xfrm>
            <a:off x="611188" y="6356350"/>
            <a:ext cx="4704946" cy="369332"/>
          </a:xfrm>
          <a:prstGeom prst="rect">
            <a:avLst/>
          </a:prstGeom>
          <a:noFill/>
        </p:spPr>
        <p:txBody>
          <a:bodyPr wrap="none" rtlCol="0">
            <a:spAutoFit/>
          </a:bodyPr>
          <a:lstStyle/>
          <a:p>
            <a:r>
              <a:rPr lang="it-IT"/>
              <a:t>forze gravitazionali e reazioni nucleari di fusione</a:t>
            </a:r>
          </a:p>
        </p:txBody>
      </p:sp>
    </p:spTree>
    <p:extLst>
      <p:ext uri="{BB962C8B-B14F-4D97-AF65-F5344CB8AC3E}">
        <p14:creationId xmlns:p14="http://schemas.microsoft.com/office/powerpoint/2010/main" val="2821314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6" name="Picture 4" descr="galas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450"/>
            <a:ext cx="9144000" cy="4905375"/>
          </a:xfrm>
          <a:prstGeom prst="rect">
            <a:avLst/>
          </a:prstGeom>
          <a:noFill/>
          <a:extLst>
            <a:ext uri="{909E8E84-426E-40dd-AFC4-6F175D3DCCD1}">
              <a14:hiddenFill xmlns:a14="http://schemas.microsoft.com/office/drawing/2010/main">
                <a:solidFill>
                  <a:srgbClr val="FFFFFF"/>
                </a:solidFill>
              </a14:hiddenFill>
            </a:ext>
          </a:extLst>
        </p:spPr>
      </p:pic>
      <p:pic>
        <p:nvPicPr>
          <p:cNvPr id="2232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941888"/>
            <a:ext cx="2984500" cy="188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23238" name="Text Box 6"/>
          <p:cNvSpPr txBox="1">
            <a:spLocks noChangeArrowheads="1"/>
          </p:cNvSpPr>
          <p:nvPr/>
        </p:nvSpPr>
        <p:spPr bwMode="auto">
          <a:xfrm>
            <a:off x="3314700" y="5445125"/>
            <a:ext cx="1041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dirty="0"/>
              <a:t>Neutrini </a:t>
            </a:r>
          </a:p>
          <a:p>
            <a:pPr algn="ctr"/>
            <a:r>
              <a:rPr lang="it-IT" sz="1600" b="1" dirty="0"/>
              <a:t>Amanda</a:t>
            </a:r>
          </a:p>
          <a:p>
            <a:pPr algn="ctr"/>
            <a:r>
              <a:rPr lang="it-IT" sz="1600" b="1" dirty="0"/>
              <a:t>Polo sud</a:t>
            </a:r>
          </a:p>
        </p:txBody>
      </p:sp>
      <p:pic>
        <p:nvPicPr>
          <p:cNvPr id="2232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935538"/>
            <a:ext cx="2732088"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23240" name="Text Box 8"/>
          <p:cNvSpPr txBox="1">
            <a:spLocks noChangeArrowheads="1"/>
          </p:cNvSpPr>
          <p:nvPr/>
        </p:nvSpPr>
        <p:spPr bwMode="auto">
          <a:xfrm>
            <a:off x="7677150" y="5483225"/>
            <a:ext cx="1312863"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dirty="0"/>
              <a:t>Neutrini </a:t>
            </a:r>
          </a:p>
          <a:p>
            <a:pPr algn="ctr"/>
            <a:r>
              <a:rPr lang="it-IT" sz="1600" b="1" dirty="0"/>
              <a:t>Macro</a:t>
            </a:r>
          </a:p>
          <a:p>
            <a:pPr algn="ctr"/>
            <a:r>
              <a:rPr lang="it-IT" sz="1600" b="1" dirty="0"/>
              <a:t>Gran Sasso</a:t>
            </a:r>
          </a:p>
        </p:txBody>
      </p:sp>
      <p:sp>
        <p:nvSpPr>
          <p:cNvPr id="2" name="CasellaDiTesto 1"/>
          <p:cNvSpPr txBox="1"/>
          <p:nvPr/>
        </p:nvSpPr>
        <p:spPr>
          <a:xfrm>
            <a:off x="5401733" y="3318937"/>
            <a:ext cx="1487795" cy="738664"/>
          </a:xfrm>
          <a:prstGeom prst="rect">
            <a:avLst/>
          </a:prstGeom>
          <a:noFill/>
        </p:spPr>
        <p:txBody>
          <a:bodyPr wrap="none" rtlCol="0">
            <a:spAutoFit/>
          </a:bodyPr>
          <a:lstStyle/>
          <a:p>
            <a:r>
              <a:rPr lang="it-IT" sz="1400" dirty="0" err="1" smtClean="0">
                <a:solidFill>
                  <a:schemeClr val="bg1"/>
                </a:solidFill>
              </a:rPr>
              <a:t>sincrorone</a:t>
            </a:r>
            <a:endParaRPr lang="it-IT" sz="1400" dirty="0" smtClean="0">
              <a:solidFill>
                <a:schemeClr val="bg1"/>
              </a:solidFill>
            </a:endParaRPr>
          </a:p>
          <a:p>
            <a:r>
              <a:rPr lang="it-IT" sz="1400" dirty="0" smtClean="0">
                <a:solidFill>
                  <a:schemeClr val="bg1"/>
                </a:solidFill>
              </a:rPr>
              <a:t>elettroni in</a:t>
            </a:r>
          </a:p>
          <a:p>
            <a:r>
              <a:rPr lang="it-IT" sz="1400" dirty="0" smtClean="0">
                <a:solidFill>
                  <a:schemeClr val="bg1"/>
                </a:solidFill>
              </a:rPr>
              <a:t>campo magnetico</a:t>
            </a:r>
          </a:p>
        </p:txBody>
      </p:sp>
      <p:sp>
        <p:nvSpPr>
          <p:cNvPr id="3" name="CasellaDiTesto 2"/>
          <p:cNvSpPr txBox="1"/>
          <p:nvPr/>
        </p:nvSpPr>
        <p:spPr>
          <a:xfrm>
            <a:off x="-97652" y="3318937"/>
            <a:ext cx="1305891" cy="954107"/>
          </a:xfrm>
          <a:prstGeom prst="rect">
            <a:avLst/>
          </a:prstGeom>
          <a:noFill/>
        </p:spPr>
        <p:txBody>
          <a:bodyPr wrap="none" rtlCol="0">
            <a:spAutoFit/>
          </a:bodyPr>
          <a:lstStyle/>
          <a:p>
            <a:r>
              <a:rPr lang="it-IT" sz="1400" dirty="0" err="1" smtClean="0">
                <a:solidFill>
                  <a:srgbClr val="FFFFFF"/>
                </a:solidFill>
              </a:rPr>
              <a:t>cmb</a:t>
            </a:r>
            <a:r>
              <a:rPr lang="it-IT" sz="1400" dirty="0" smtClean="0">
                <a:solidFill>
                  <a:srgbClr val="FFFFFF"/>
                </a:solidFill>
              </a:rPr>
              <a:t>   emissioni</a:t>
            </a:r>
          </a:p>
          <a:p>
            <a:r>
              <a:rPr lang="it-IT" sz="1400" dirty="0" smtClean="0">
                <a:solidFill>
                  <a:srgbClr val="FFFFFF"/>
                </a:solidFill>
              </a:rPr>
              <a:t>polveri</a:t>
            </a:r>
          </a:p>
          <a:p>
            <a:r>
              <a:rPr lang="it-IT" sz="1400" dirty="0" smtClean="0">
                <a:solidFill>
                  <a:srgbClr val="FFFFFF"/>
                </a:solidFill>
              </a:rPr>
              <a:t>stelle in</a:t>
            </a:r>
          </a:p>
          <a:p>
            <a:r>
              <a:rPr lang="it-IT" sz="1400" dirty="0" smtClean="0">
                <a:solidFill>
                  <a:srgbClr val="FFFFFF"/>
                </a:solidFill>
              </a:rPr>
              <a:t>formazione</a:t>
            </a:r>
            <a:endParaRPr lang="it-IT" sz="1400" dirty="0">
              <a:solidFill>
                <a:srgbClr val="FFFFFF"/>
              </a:solidFill>
            </a:endParaRPr>
          </a:p>
        </p:txBody>
      </p:sp>
      <p:sp>
        <p:nvSpPr>
          <p:cNvPr id="4" name="CasellaDiTesto 3"/>
          <p:cNvSpPr txBox="1"/>
          <p:nvPr/>
        </p:nvSpPr>
        <p:spPr>
          <a:xfrm>
            <a:off x="0" y="1811867"/>
            <a:ext cx="956988" cy="954107"/>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a:t>
            </a:r>
          </a:p>
          <a:p>
            <a:r>
              <a:rPr lang="it-IT" sz="1400" dirty="0" smtClean="0">
                <a:solidFill>
                  <a:srgbClr val="FFFFFF"/>
                </a:solidFill>
              </a:rPr>
              <a:t>galassie</a:t>
            </a:r>
          </a:p>
          <a:p>
            <a:r>
              <a:rPr lang="it-IT" sz="1400" dirty="0" smtClean="0">
                <a:solidFill>
                  <a:srgbClr val="FFFFFF"/>
                </a:solidFill>
              </a:rPr>
              <a:t>uniforme</a:t>
            </a:r>
            <a:endParaRPr lang="it-IT" sz="1400" dirty="0">
              <a:solidFill>
                <a:srgbClr val="FFFFFF"/>
              </a:solidFill>
            </a:endParaRPr>
          </a:p>
        </p:txBody>
      </p:sp>
      <p:sp>
        <p:nvSpPr>
          <p:cNvPr id="10" name="CasellaDiTesto 9"/>
          <p:cNvSpPr txBox="1"/>
          <p:nvPr/>
        </p:nvSpPr>
        <p:spPr>
          <a:xfrm>
            <a:off x="8187012" y="44450"/>
            <a:ext cx="956988" cy="738664"/>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piano</a:t>
            </a:r>
          </a:p>
          <a:p>
            <a:r>
              <a:rPr lang="it-IT" sz="1400" dirty="0" smtClean="0">
                <a:solidFill>
                  <a:srgbClr val="FFFFFF"/>
                </a:solidFill>
              </a:rPr>
              <a:t>galattico</a:t>
            </a:r>
            <a:endParaRPr lang="it-IT" sz="1400" dirty="0">
              <a:solidFill>
                <a:srgbClr val="FFFFFF"/>
              </a:solidFill>
            </a:endParaRPr>
          </a:p>
        </p:txBody>
      </p:sp>
      <p:sp>
        <p:nvSpPr>
          <p:cNvPr id="11" name="CasellaDiTesto 10"/>
          <p:cNvSpPr txBox="1"/>
          <p:nvPr/>
        </p:nvSpPr>
        <p:spPr>
          <a:xfrm>
            <a:off x="2726216" y="16972"/>
            <a:ext cx="1467068" cy="738664"/>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a:t>
            </a:r>
            <a:r>
              <a:rPr lang="it-IT" sz="1400" dirty="0" smtClean="0">
                <a:solidFill>
                  <a:srgbClr val="FFFFFF"/>
                </a:solidFill>
                <a:latin typeface="Symbol" charset="2"/>
                <a:cs typeface="Symbol" charset="2"/>
              </a:rPr>
              <a:t>p0 </a:t>
            </a:r>
            <a:r>
              <a:rPr lang="it-IT" sz="1400" dirty="0" smtClean="0">
                <a:solidFill>
                  <a:srgbClr val="FFFFFF"/>
                </a:solidFill>
                <a:cs typeface="Symbol" charset="2"/>
              </a:rPr>
              <a:t>interazione</a:t>
            </a:r>
          </a:p>
          <a:p>
            <a:r>
              <a:rPr lang="it-IT" sz="1400" dirty="0" smtClean="0">
                <a:solidFill>
                  <a:srgbClr val="FFFFFF"/>
                </a:solidFill>
                <a:cs typeface="Symbol" charset="2"/>
              </a:rPr>
              <a:t>RC-gas</a:t>
            </a:r>
            <a:endParaRPr lang="it-IT" sz="1400" dirty="0" smtClean="0">
              <a:solidFill>
                <a:srgbClr val="FFFFFF"/>
              </a:solidFill>
            </a:endParaRPr>
          </a:p>
        </p:txBody>
      </p:sp>
      <p:sp>
        <p:nvSpPr>
          <p:cNvPr id="5" name="Segnaposto numero diapositiva 4"/>
          <p:cNvSpPr>
            <a:spLocks noGrp="1"/>
          </p:cNvSpPr>
          <p:nvPr>
            <p:ph type="sldNum" sz="quarter" idx="12"/>
          </p:nvPr>
        </p:nvSpPr>
        <p:spPr/>
        <p:txBody>
          <a:bodyPr/>
          <a:lstStyle/>
          <a:p>
            <a:fld id="{8D82B5A4-172D-B545-A700-25497901E522}" type="slidenum">
              <a:rPr lang="it-IT" smtClean="0"/>
              <a:t>2</a:t>
            </a:fld>
            <a:endParaRPr lang="it-IT"/>
          </a:p>
        </p:txBody>
      </p:sp>
    </p:spTree>
    <p:extLst>
      <p:ext uri="{BB962C8B-B14F-4D97-AF65-F5344CB8AC3E}">
        <p14:creationId xmlns:p14="http://schemas.microsoft.com/office/powerpoint/2010/main" val="130818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2700" y="139700"/>
            <a:ext cx="3937000" cy="2879040"/>
          </a:xfrm>
          <a:prstGeom prst="rect">
            <a:avLst/>
          </a:prstGeom>
        </p:spPr>
      </p:pic>
      <p:pic>
        <p:nvPicPr>
          <p:cNvPr id="5" name="Immagine 4"/>
          <p:cNvPicPr>
            <a:picLocks noChangeAspect="1"/>
          </p:cNvPicPr>
          <p:nvPr/>
        </p:nvPicPr>
        <p:blipFill>
          <a:blip r:embed="rId3"/>
          <a:stretch>
            <a:fillRect/>
          </a:stretch>
        </p:blipFill>
        <p:spPr>
          <a:xfrm>
            <a:off x="3962401" y="114300"/>
            <a:ext cx="5105400" cy="710987"/>
          </a:xfrm>
          <a:prstGeom prst="rect">
            <a:avLst/>
          </a:prstGeom>
          <a:ln>
            <a:solidFill>
              <a:schemeClr val="tx1"/>
            </a:solidFill>
          </a:ln>
        </p:spPr>
      </p:pic>
      <p:pic>
        <p:nvPicPr>
          <p:cNvPr id="6" name="Immagine 5"/>
          <p:cNvPicPr>
            <a:picLocks noChangeAspect="1"/>
          </p:cNvPicPr>
          <p:nvPr/>
        </p:nvPicPr>
        <p:blipFill>
          <a:blip r:embed="rId4"/>
          <a:stretch>
            <a:fillRect/>
          </a:stretch>
        </p:blipFill>
        <p:spPr>
          <a:xfrm>
            <a:off x="3962400" y="1003300"/>
            <a:ext cx="5076825" cy="1562100"/>
          </a:xfrm>
          <a:prstGeom prst="rect">
            <a:avLst/>
          </a:prstGeom>
          <a:ln>
            <a:solidFill>
              <a:srgbClr val="000000"/>
            </a:solidFill>
          </a:ln>
        </p:spPr>
      </p:pic>
      <p:pic>
        <p:nvPicPr>
          <p:cNvPr id="7" name="Immagine 6"/>
          <p:cNvPicPr>
            <a:picLocks noChangeAspect="1"/>
          </p:cNvPicPr>
          <p:nvPr/>
        </p:nvPicPr>
        <p:blipFill>
          <a:blip r:embed="rId5"/>
          <a:stretch>
            <a:fillRect/>
          </a:stretch>
        </p:blipFill>
        <p:spPr>
          <a:xfrm>
            <a:off x="0" y="3412067"/>
            <a:ext cx="9144000" cy="2835496"/>
          </a:xfrm>
          <a:prstGeom prst="rect">
            <a:avLst/>
          </a:prstGeom>
        </p:spPr>
      </p:pic>
      <p:sp>
        <p:nvSpPr>
          <p:cNvPr id="2" name="Segnaposto numero diapositiva 1"/>
          <p:cNvSpPr>
            <a:spLocks noGrp="1"/>
          </p:cNvSpPr>
          <p:nvPr>
            <p:ph type="sldNum" sz="quarter" idx="12"/>
          </p:nvPr>
        </p:nvSpPr>
        <p:spPr/>
        <p:txBody>
          <a:bodyPr/>
          <a:lstStyle/>
          <a:p>
            <a:fld id="{8D82B5A4-172D-B545-A700-25497901E522}" type="slidenum">
              <a:rPr lang="it-IT" smtClean="0"/>
              <a:t>3</a:t>
            </a:fld>
            <a:endParaRPr lang="it-IT"/>
          </a:p>
        </p:txBody>
      </p:sp>
      <p:sp>
        <p:nvSpPr>
          <p:cNvPr id="4" name="CasellaDiTesto 3"/>
          <p:cNvSpPr txBox="1"/>
          <p:nvPr/>
        </p:nvSpPr>
        <p:spPr>
          <a:xfrm>
            <a:off x="2298700" y="6285663"/>
            <a:ext cx="2199716" cy="369332"/>
          </a:xfrm>
          <a:prstGeom prst="rect">
            <a:avLst/>
          </a:prstGeom>
          <a:noFill/>
          <a:ln>
            <a:solidFill>
              <a:srgbClr val="000000"/>
            </a:solidFill>
          </a:ln>
        </p:spPr>
        <p:txBody>
          <a:bodyPr wrap="none" rtlCol="0">
            <a:spAutoFit/>
          </a:bodyPr>
          <a:lstStyle/>
          <a:p>
            <a:r>
              <a:rPr lang="it-IT" b="1">
                <a:solidFill>
                  <a:srgbClr val="FF0000"/>
                </a:solidFill>
              </a:rPr>
              <a:t>10^6 °K    circa   1keV</a:t>
            </a:r>
          </a:p>
        </p:txBody>
      </p:sp>
    </p:spTree>
    <p:extLst>
      <p:ext uri="{BB962C8B-B14F-4D97-AF65-F5344CB8AC3E}">
        <p14:creationId xmlns:p14="http://schemas.microsoft.com/office/powerpoint/2010/main" val="189141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3874" y="541867"/>
            <a:ext cx="9218690" cy="6186310"/>
          </a:xfrm>
          <a:prstGeom prst="rect">
            <a:avLst/>
          </a:prstGeom>
          <a:noFill/>
        </p:spPr>
        <p:txBody>
          <a:bodyPr wrap="none" rtlCol="0">
            <a:spAutoFit/>
          </a:bodyPr>
          <a:lstStyle/>
          <a:p>
            <a:r>
              <a:rPr lang="it-IT" dirty="0" smtClean="0">
                <a:solidFill>
                  <a:srgbClr val="FF0000"/>
                </a:solidFill>
              </a:rPr>
              <a:t>Infrarosso: 1micron-1mm. possibile a terra 1-30 micron, 350 micron-1mm. Fra 30 e 350 micron.</a:t>
            </a:r>
          </a:p>
          <a:p>
            <a:r>
              <a:rPr lang="it-IT" dirty="0" smtClean="0">
                <a:solidFill>
                  <a:srgbClr val="FF0000"/>
                </a:solidFill>
              </a:rPr>
              <a:t>problemi astronomia infrarossa </a:t>
            </a:r>
            <a:r>
              <a:rPr lang="it-IT" dirty="0" err="1" smtClean="0">
                <a:solidFill>
                  <a:srgbClr val="FF0000"/>
                </a:solidFill>
              </a:rPr>
              <a:t>e’</a:t>
            </a:r>
            <a:r>
              <a:rPr lang="it-IT" dirty="0" smtClean="0">
                <a:solidFill>
                  <a:srgbClr val="FF0000"/>
                </a:solidFill>
              </a:rPr>
              <a:t> che atmosfera e strumentazione sono sorgenti anch’esse.</a:t>
            </a:r>
          </a:p>
          <a:p>
            <a:r>
              <a:rPr lang="it-IT" dirty="0" smtClean="0">
                <a:solidFill>
                  <a:srgbClr val="FF0000"/>
                </a:solidFill>
              </a:rPr>
              <a:t>esempio a 300 K° picco a 10 micron da corpo nero.</a:t>
            </a:r>
          </a:p>
          <a:p>
            <a:r>
              <a:rPr lang="it-IT" dirty="0" smtClean="0">
                <a:solidFill>
                  <a:srgbClr val="FF0000"/>
                </a:solidFill>
              </a:rPr>
              <a:t>ridurre rumore di fondo. confronto segnale in direzione sorgente con segnale zona vuota del </a:t>
            </a:r>
          </a:p>
          <a:p>
            <a:r>
              <a:rPr lang="it-IT" dirty="0" smtClean="0">
                <a:solidFill>
                  <a:srgbClr val="FF0000"/>
                </a:solidFill>
              </a:rPr>
              <a:t>cielo.</a:t>
            </a:r>
          </a:p>
          <a:p>
            <a:r>
              <a:rPr lang="it-IT" dirty="0" smtClean="0">
                <a:solidFill>
                  <a:srgbClr val="FF0000"/>
                </a:solidFill>
              </a:rPr>
              <a:t>Infrarosso consente di esplorare regioni dove sono presenti polvere cosmiche nelle galassie.</a:t>
            </a:r>
          </a:p>
          <a:p>
            <a:r>
              <a:rPr lang="it-IT" dirty="0" smtClean="0"/>
              <a:t>Nel visibile queste attenuano 1000 miliardi di volte segnali provenienti dalla galassia (opaca).</a:t>
            </a:r>
          </a:p>
          <a:p>
            <a:r>
              <a:rPr lang="it-IT" dirty="0" smtClean="0">
                <a:solidFill>
                  <a:srgbClr val="FF0000"/>
                </a:solidFill>
              </a:rPr>
              <a:t>Infrarosso attenuazione solo fattore 10. In queste regioni i granelli di polvere assorbono</a:t>
            </a:r>
          </a:p>
          <a:p>
            <a:r>
              <a:rPr lang="it-IT" dirty="0" smtClean="0">
                <a:solidFill>
                  <a:srgbClr val="FF0000"/>
                </a:solidFill>
              </a:rPr>
              <a:t>e riemettono come piccoli corpi neri.</a:t>
            </a:r>
          </a:p>
          <a:p>
            <a:r>
              <a:rPr lang="it-IT" b="1" u="sng" dirty="0"/>
              <a:t>Emissione alta nelle zone dove si formano le stelle emissione forte di infrarosso  5-100 micron.</a:t>
            </a:r>
          </a:p>
          <a:p>
            <a:r>
              <a:rPr lang="it-IT" b="1" u="sng" dirty="0">
                <a:solidFill>
                  <a:srgbClr val="FF0000"/>
                </a:solidFill>
              </a:rPr>
              <a:t>Emissione dovuta a protostelle che si formano in regioni fredde ricche di </a:t>
            </a:r>
            <a:r>
              <a:rPr lang="it-IT" b="1" u="sng" dirty="0" smtClean="0">
                <a:solidFill>
                  <a:srgbClr val="FF0000"/>
                </a:solidFill>
              </a:rPr>
              <a:t>polveri, stelle </a:t>
            </a:r>
          </a:p>
          <a:p>
            <a:r>
              <a:rPr lang="it-IT" b="1" u="sng" dirty="0" smtClean="0">
                <a:solidFill>
                  <a:srgbClr val="FF0000"/>
                </a:solidFill>
              </a:rPr>
              <a:t>giovanissime. </a:t>
            </a:r>
            <a:r>
              <a:rPr lang="it-IT" b="1" u="sng" dirty="0">
                <a:solidFill>
                  <a:srgbClr val="FF0000"/>
                </a:solidFill>
              </a:rPr>
              <a:t>protostelle</a:t>
            </a:r>
            <a:r>
              <a:rPr lang="it-IT" b="1" u="sng" dirty="0" smtClean="0">
                <a:solidFill>
                  <a:srgbClr val="FF0000"/>
                </a:solidFill>
              </a:rPr>
              <a:t>.</a:t>
            </a:r>
          </a:p>
          <a:p>
            <a:r>
              <a:rPr lang="it-IT" dirty="0">
                <a:solidFill>
                  <a:srgbClr val="FF0000"/>
                </a:solidFill>
              </a:rPr>
              <a:t>Satellite IRAS (10-100 </a:t>
            </a:r>
            <a:r>
              <a:rPr lang="it-IT" dirty="0">
                <a:solidFill>
                  <a:srgbClr val="FF0000"/>
                </a:solidFill>
                <a:latin typeface="Symbol" charset="2"/>
                <a:cs typeface="Symbol" charset="2"/>
              </a:rPr>
              <a:t>m</a:t>
            </a:r>
            <a:r>
              <a:rPr lang="it-IT" dirty="0">
                <a:solidFill>
                  <a:srgbClr val="FF0000"/>
                </a:solidFill>
              </a:rPr>
              <a:t>m) misura intense emissioni nella regioni della nostra galassia e galassie</a:t>
            </a:r>
          </a:p>
          <a:p>
            <a:r>
              <a:rPr lang="it-IT" dirty="0">
                <a:solidFill>
                  <a:srgbClr val="FF0000"/>
                </a:solidFill>
              </a:rPr>
              <a:t> vicine. Per ridurre il fondo strumentazione raffreddata a 4K° (</a:t>
            </a:r>
            <a:r>
              <a:rPr lang="it-IT" dirty="0" err="1">
                <a:solidFill>
                  <a:srgbClr val="FF0000"/>
                </a:solidFill>
              </a:rPr>
              <a:t>Iras</a:t>
            </a:r>
            <a:r>
              <a:rPr lang="it-IT" dirty="0">
                <a:solidFill>
                  <a:srgbClr val="FF0000"/>
                </a:solidFill>
              </a:rPr>
              <a:t>). Osservazioni oggetti freddi</a:t>
            </a:r>
          </a:p>
          <a:p>
            <a:r>
              <a:rPr lang="it-IT" dirty="0">
                <a:solidFill>
                  <a:srgbClr val="FF0000"/>
                </a:solidFill>
              </a:rPr>
              <a:t>(1000°K-3000°K).</a:t>
            </a:r>
          </a:p>
          <a:p>
            <a:r>
              <a:rPr lang="it-IT" b="1" dirty="0" smtClean="0"/>
              <a:t>Gas e polveri forniscono il materiale dal quale si generano nuove stelle.</a:t>
            </a:r>
          </a:p>
          <a:p>
            <a:r>
              <a:rPr lang="it-IT" b="1" dirty="0" smtClean="0"/>
              <a:t>Gas interstellare costituito da: gas in tutte le sue fasi, atomico, molecolare e ionizzato)</a:t>
            </a:r>
          </a:p>
          <a:p>
            <a:r>
              <a:rPr lang="it-IT" b="1" dirty="0" err="1" smtClean="0"/>
              <a:t>partcelle</a:t>
            </a:r>
            <a:r>
              <a:rPr lang="it-IT" b="1" dirty="0" smtClean="0"/>
              <a:t> di alta energia, polveri e campi magnetici-non semplice continuamente</a:t>
            </a:r>
          </a:p>
          <a:p>
            <a:r>
              <a:rPr lang="it-IT" b="1" dirty="0" smtClean="0"/>
              <a:t>rimescolato. In </a:t>
            </a:r>
            <a:r>
              <a:rPr lang="it-IT" b="1" dirty="0" err="1" smtClean="0"/>
              <a:t>piu’</a:t>
            </a:r>
            <a:r>
              <a:rPr lang="it-IT" b="1" dirty="0" smtClean="0"/>
              <a:t> gas caldo espulso da esplosioni di supernove. Particelle alta energia </a:t>
            </a:r>
          </a:p>
          <a:p>
            <a:r>
              <a:rPr lang="it-IT" b="1" dirty="0" smtClean="0"/>
              <a:t>accelerate da esplosioni di supernova. in </a:t>
            </a:r>
            <a:r>
              <a:rPr lang="it-IT" b="1" dirty="0" err="1" smtClean="0"/>
              <a:t>piu’</a:t>
            </a:r>
            <a:r>
              <a:rPr lang="it-IT" b="1" dirty="0" smtClean="0"/>
              <a:t> un debole campo magnetico testimoniato</a:t>
            </a:r>
          </a:p>
          <a:p>
            <a:r>
              <a:rPr lang="it-IT" b="1" dirty="0" smtClean="0"/>
              <a:t>dalla radiazione di </a:t>
            </a:r>
            <a:r>
              <a:rPr lang="it-IT" b="1" dirty="0" err="1" smtClean="0"/>
              <a:t>sicncrotrone</a:t>
            </a:r>
            <a:r>
              <a:rPr lang="it-IT" b="1" dirty="0" smtClean="0"/>
              <a:t> emessa.</a:t>
            </a:r>
          </a:p>
          <a:p>
            <a:endParaRPr lang="it-IT" dirty="0"/>
          </a:p>
        </p:txBody>
      </p:sp>
      <p:sp>
        <p:nvSpPr>
          <p:cNvPr id="3" name="Segnaposto numero diapositiva 2"/>
          <p:cNvSpPr>
            <a:spLocks noGrp="1"/>
          </p:cNvSpPr>
          <p:nvPr>
            <p:ph type="sldNum" sz="quarter" idx="12"/>
          </p:nvPr>
        </p:nvSpPr>
        <p:spPr/>
        <p:txBody>
          <a:bodyPr/>
          <a:lstStyle/>
          <a:p>
            <a:fld id="{8D82B5A4-172D-B545-A700-25497901E522}" type="slidenum">
              <a:rPr lang="it-IT" smtClean="0"/>
              <a:t>4</a:t>
            </a:fld>
            <a:endParaRPr lang="it-IT"/>
          </a:p>
        </p:txBody>
      </p:sp>
    </p:spTree>
    <p:extLst>
      <p:ext uri="{BB962C8B-B14F-4D97-AF65-F5344CB8AC3E}">
        <p14:creationId xmlns:p14="http://schemas.microsoft.com/office/powerpoint/2010/main" val="3156901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2"/>
          <a:stretch>
            <a:fillRect/>
          </a:stretch>
        </p:blipFill>
        <p:spPr>
          <a:xfrm>
            <a:off x="3157097" y="5267325"/>
            <a:ext cx="3058406" cy="1454150"/>
          </a:xfrm>
          <a:prstGeom prst="rect">
            <a:avLst/>
          </a:prstGeom>
        </p:spPr>
      </p:pic>
      <p:pic>
        <p:nvPicPr>
          <p:cNvPr id="3" name="Immagine 2"/>
          <p:cNvPicPr>
            <a:picLocks noChangeAspect="1"/>
          </p:cNvPicPr>
          <p:nvPr/>
        </p:nvPicPr>
        <p:blipFill>
          <a:blip r:embed="rId3"/>
          <a:stretch>
            <a:fillRect/>
          </a:stretch>
        </p:blipFill>
        <p:spPr>
          <a:xfrm>
            <a:off x="2924637" y="165100"/>
            <a:ext cx="5939964" cy="3746500"/>
          </a:xfrm>
          <a:prstGeom prst="rect">
            <a:avLst/>
          </a:prstGeom>
        </p:spPr>
      </p:pic>
      <p:sp>
        <p:nvSpPr>
          <p:cNvPr id="4" name="CasellaDiTesto 3"/>
          <p:cNvSpPr txBox="1"/>
          <p:nvPr/>
        </p:nvSpPr>
        <p:spPr>
          <a:xfrm>
            <a:off x="203200" y="660400"/>
            <a:ext cx="2603500" cy="3693319"/>
          </a:xfrm>
          <a:prstGeom prst="rect">
            <a:avLst/>
          </a:prstGeom>
          <a:noFill/>
          <a:ln>
            <a:solidFill>
              <a:schemeClr val="tx1"/>
            </a:solidFill>
          </a:ln>
        </p:spPr>
        <p:txBody>
          <a:bodyPr wrap="square" rtlCol="0">
            <a:spAutoFit/>
          </a:bodyPr>
          <a:lstStyle/>
          <a:p>
            <a:pPr algn="just"/>
            <a:r>
              <a:rPr lang="it-IT" dirty="0" smtClean="0"/>
              <a:t>In questa regione sotto al mm forte assorbimento in atm. </a:t>
            </a:r>
            <a:r>
              <a:rPr lang="it-IT" dirty="0" err="1" smtClean="0"/>
              <a:t>Dovuto</a:t>
            </a:r>
            <a:r>
              <a:rPr lang="it-IT" dirty="0" smtClean="0"/>
              <a:t> a vapore acqueo, CO2 e altre molecole. Fra 350-850 </a:t>
            </a:r>
            <a:r>
              <a:rPr lang="it-IT" dirty="0" smtClean="0">
                <a:latin typeface="Symbol" charset="2"/>
                <a:cs typeface="Symbol" charset="2"/>
              </a:rPr>
              <a:t>m</a:t>
            </a:r>
            <a:r>
              <a:rPr lang="it-IT" dirty="0" smtClean="0"/>
              <a:t>m bisogna operare in atm secca e/o alta quota</a:t>
            </a:r>
          </a:p>
          <a:p>
            <a:r>
              <a:rPr lang="it-IT" dirty="0" smtClean="0"/>
              <a:t>Hawaii 4200m. JCMT, CSO, SMA.</a:t>
            </a:r>
          </a:p>
          <a:p>
            <a:r>
              <a:rPr lang="it-IT" dirty="0" smtClean="0"/>
              <a:t>Chile 5100m. ALMA</a:t>
            </a:r>
          </a:p>
          <a:p>
            <a:r>
              <a:rPr lang="it-IT" dirty="0" smtClean="0"/>
              <a:t>Polo Sud.</a:t>
            </a:r>
          </a:p>
          <a:p>
            <a:r>
              <a:rPr lang="it-IT" dirty="0" smtClean="0"/>
              <a:t>In altre parti di spettro</a:t>
            </a:r>
          </a:p>
          <a:p>
            <a:r>
              <a:rPr lang="it-IT" dirty="0" smtClean="0"/>
              <a:t>Fuori atm con satelliti…</a:t>
            </a:r>
            <a:endParaRPr lang="it-IT" dirty="0"/>
          </a:p>
        </p:txBody>
      </p:sp>
      <p:sp>
        <p:nvSpPr>
          <p:cNvPr id="6" name="CasellaDiTesto 5"/>
          <p:cNvSpPr txBox="1"/>
          <p:nvPr/>
        </p:nvSpPr>
        <p:spPr>
          <a:xfrm>
            <a:off x="7670800" y="2623066"/>
            <a:ext cx="656299" cy="307777"/>
          </a:xfrm>
          <a:prstGeom prst="rect">
            <a:avLst/>
          </a:prstGeom>
          <a:noFill/>
        </p:spPr>
        <p:txBody>
          <a:bodyPr wrap="none" rtlCol="0">
            <a:spAutoFit/>
          </a:bodyPr>
          <a:lstStyle/>
          <a:p>
            <a:r>
              <a:rPr lang="it-IT" sz="1400" b="1" dirty="0" smtClean="0"/>
              <a:t>1 mm.</a:t>
            </a:r>
            <a:endParaRPr lang="it-IT" dirty="0"/>
          </a:p>
        </p:txBody>
      </p:sp>
      <p:sp>
        <p:nvSpPr>
          <p:cNvPr id="7" name="CasellaDiTesto 6"/>
          <p:cNvSpPr txBox="1"/>
          <p:nvPr/>
        </p:nvSpPr>
        <p:spPr>
          <a:xfrm>
            <a:off x="76200" y="4290219"/>
            <a:ext cx="6149841" cy="1323439"/>
          </a:xfrm>
          <a:prstGeom prst="rect">
            <a:avLst/>
          </a:prstGeom>
          <a:noFill/>
        </p:spPr>
        <p:txBody>
          <a:bodyPr wrap="none" rtlCol="0">
            <a:spAutoFit/>
          </a:bodyPr>
          <a:lstStyle/>
          <a:p>
            <a:r>
              <a:rPr lang="it-IT" sz="1600" dirty="0" smtClean="0"/>
              <a:t>In questa regione i rivelatori usati sono ricevitori eterodina e bolometri.</a:t>
            </a:r>
          </a:p>
          <a:p>
            <a:r>
              <a:rPr lang="it-IT" sz="1600" dirty="0" smtClean="0"/>
              <a:t>-Domina in questa regione CMB osservata a pochi mm (0,5-5 mm).</a:t>
            </a:r>
          </a:p>
          <a:p>
            <a:r>
              <a:rPr lang="it-IT" sz="1600" dirty="0" smtClean="0"/>
              <a:t>-emissione molecole gas interstellare: H non osservato</a:t>
            </a:r>
          </a:p>
          <a:p>
            <a:r>
              <a:rPr lang="it-IT" sz="1600" dirty="0" smtClean="0"/>
              <a:t>0 dipolo elettrico, CO. + diffusa emissione di </a:t>
            </a:r>
          </a:p>
          <a:p>
            <a:r>
              <a:rPr lang="it-IT" sz="1600" dirty="0" smtClean="0"/>
              <a:t>sincrotrone del mezzo interstellare</a:t>
            </a:r>
            <a:endParaRPr lang="it-IT" sz="1600" dirty="0"/>
          </a:p>
        </p:txBody>
      </p:sp>
      <p:sp>
        <p:nvSpPr>
          <p:cNvPr id="9" name="CasellaDiTesto 8"/>
          <p:cNvSpPr txBox="1"/>
          <p:nvPr/>
        </p:nvSpPr>
        <p:spPr>
          <a:xfrm>
            <a:off x="3260245" y="6375400"/>
            <a:ext cx="460583" cy="369332"/>
          </a:xfrm>
          <a:prstGeom prst="rect">
            <a:avLst/>
          </a:prstGeom>
          <a:noFill/>
        </p:spPr>
        <p:txBody>
          <a:bodyPr wrap="none" rtlCol="0">
            <a:spAutoFit/>
          </a:bodyPr>
          <a:lstStyle/>
          <a:p>
            <a:r>
              <a:rPr lang="it-IT" dirty="0" smtClean="0"/>
              <a:t>CO</a:t>
            </a:r>
            <a:endParaRPr lang="it-IT" dirty="0"/>
          </a:p>
        </p:txBody>
      </p:sp>
      <p:pic>
        <p:nvPicPr>
          <p:cNvPr id="2" name="Immagine 1"/>
          <p:cNvPicPr>
            <a:picLocks noChangeAspect="1"/>
          </p:cNvPicPr>
          <p:nvPr/>
        </p:nvPicPr>
        <p:blipFill>
          <a:blip r:embed="rId4"/>
          <a:stretch>
            <a:fillRect/>
          </a:stretch>
        </p:blipFill>
        <p:spPr>
          <a:xfrm>
            <a:off x="203200" y="88900"/>
            <a:ext cx="3162300" cy="457200"/>
          </a:xfrm>
          <a:prstGeom prst="rect">
            <a:avLst/>
          </a:prstGeom>
          <a:ln>
            <a:solidFill>
              <a:srgbClr val="000000"/>
            </a:solidFill>
          </a:ln>
        </p:spPr>
      </p:pic>
      <p:cxnSp>
        <p:nvCxnSpPr>
          <p:cNvPr id="11" name="Connettore 1 10"/>
          <p:cNvCxnSpPr/>
          <p:nvPr/>
        </p:nvCxnSpPr>
        <p:spPr>
          <a:xfrm flipH="1">
            <a:off x="6972300" y="2501900"/>
            <a:ext cx="1354799"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12" name="Immagine 11"/>
          <p:cNvPicPr>
            <a:picLocks noChangeAspect="1"/>
          </p:cNvPicPr>
          <p:nvPr/>
        </p:nvPicPr>
        <p:blipFill>
          <a:blip r:embed="rId5"/>
          <a:stretch>
            <a:fillRect/>
          </a:stretch>
        </p:blipFill>
        <p:spPr>
          <a:xfrm>
            <a:off x="647700" y="5638800"/>
            <a:ext cx="2349500" cy="1149100"/>
          </a:xfrm>
          <a:prstGeom prst="rect">
            <a:avLst/>
          </a:prstGeom>
        </p:spPr>
      </p:pic>
      <p:sp>
        <p:nvSpPr>
          <p:cNvPr id="13" name="CasellaDiTesto 12"/>
          <p:cNvSpPr txBox="1"/>
          <p:nvPr/>
        </p:nvSpPr>
        <p:spPr>
          <a:xfrm>
            <a:off x="203200" y="6426200"/>
            <a:ext cx="633507" cy="369332"/>
          </a:xfrm>
          <a:prstGeom prst="rect">
            <a:avLst/>
          </a:prstGeom>
          <a:noFill/>
        </p:spPr>
        <p:txBody>
          <a:bodyPr wrap="none" rtlCol="0">
            <a:spAutoFit/>
          </a:bodyPr>
          <a:lstStyle/>
          <a:p>
            <a:r>
              <a:rPr lang="it-IT" dirty="0" smtClean="0"/>
              <a:t>CMB</a:t>
            </a:r>
            <a:endParaRPr lang="it-IT" dirty="0"/>
          </a:p>
        </p:txBody>
      </p:sp>
      <p:cxnSp>
        <p:nvCxnSpPr>
          <p:cNvPr id="14" name="Connettore 1 13"/>
          <p:cNvCxnSpPr/>
          <p:nvPr/>
        </p:nvCxnSpPr>
        <p:spPr>
          <a:xfrm flipH="1">
            <a:off x="3509946" y="2489200"/>
            <a:ext cx="2103454"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Segnaposto numero diapositiva 4"/>
          <p:cNvSpPr>
            <a:spLocks noGrp="1"/>
          </p:cNvSpPr>
          <p:nvPr>
            <p:ph type="sldNum" sz="quarter" idx="12"/>
          </p:nvPr>
        </p:nvSpPr>
        <p:spPr/>
        <p:txBody>
          <a:bodyPr/>
          <a:lstStyle/>
          <a:p>
            <a:fld id="{8D82B5A4-172D-B545-A700-25497901E522}" type="slidenum">
              <a:rPr lang="it-IT" smtClean="0"/>
              <a:t>5</a:t>
            </a:fld>
            <a:endParaRPr lang="it-IT"/>
          </a:p>
        </p:txBody>
      </p:sp>
      <p:sp>
        <p:nvSpPr>
          <p:cNvPr id="10" name="CasellaDiTesto 9"/>
          <p:cNvSpPr txBox="1"/>
          <p:nvPr/>
        </p:nvSpPr>
        <p:spPr>
          <a:xfrm>
            <a:off x="6824585" y="4093170"/>
            <a:ext cx="1880530" cy="738664"/>
          </a:xfrm>
          <a:prstGeom prst="rect">
            <a:avLst/>
          </a:prstGeom>
          <a:noFill/>
          <a:ln>
            <a:solidFill>
              <a:schemeClr val="tx1"/>
            </a:solidFill>
          </a:ln>
        </p:spPr>
        <p:txBody>
          <a:bodyPr wrap="none" rtlCol="0">
            <a:spAutoFit/>
          </a:bodyPr>
          <a:lstStyle/>
          <a:p>
            <a:r>
              <a:rPr lang="it-IT" sz="1400" b="1"/>
              <a:t>H : riga a 21 cm</a:t>
            </a:r>
          </a:p>
          <a:p>
            <a:r>
              <a:rPr lang="it-IT" sz="1400" b="1"/>
              <a:t>spin protone-elettrone</a:t>
            </a:r>
          </a:p>
          <a:p>
            <a:r>
              <a:rPr lang="it-IT" sz="1400" b="1"/>
              <a:t>si invertono</a:t>
            </a:r>
          </a:p>
        </p:txBody>
      </p:sp>
      <p:pic>
        <p:nvPicPr>
          <p:cNvPr id="15" name="Immagine 14"/>
          <p:cNvPicPr>
            <a:picLocks noChangeAspect="1"/>
          </p:cNvPicPr>
          <p:nvPr/>
        </p:nvPicPr>
        <p:blipFill>
          <a:blip r:embed="rId6"/>
          <a:stretch>
            <a:fillRect/>
          </a:stretch>
        </p:blipFill>
        <p:spPr>
          <a:xfrm>
            <a:off x="6273800" y="5199546"/>
            <a:ext cx="2743200" cy="1358939"/>
          </a:xfrm>
          <a:prstGeom prst="rect">
            <a:avLst/>
          </a:prstGeom>
        </p:spPr>
      </p:pic>
      <p:sp>
        <p:nvSpPr>
          <p:cNvPr id="16" name="Rettangolo 15"/>
          <p:cNvSpPr/>
          <p:nvPr/>
        </p:nvSpPr>
        <p:spPr>
          <a:xfrm>
            <a:off x="3608719" y="2508766"/>
            <a:ext cx="1316962" cy="369332"/>
          </a:xfrm>
          <a:prstGeom prst="rect">
            <a:avLst/>
          </a:prstGeom>
        </p:spPr>
        <p:txBody>
          <a:bodyPr wrap="none">
            <a:spAutoFit/>
          </a:bodyPr>
          <a:lstStyle/>
          <a:p>
            <a:r>
              <a:rPr lang="it-IT" dirty="0">
                <a:solidFill>
                  <a:srgbClr val="FF0000"/>
                </a:solidFill>
              </a:rPr>
              <a:t>1-30 micron</a:t>
            </a:r>
            <a:endParaRPr lang="it-IT"/>
          </a:p>
        </p:txBody>
      </p:sp>
      <p:sp>
        <p:nvSpPr>
          <p:cNvPr id="17" name="Rettangolo 16"/>
          <p:cNvSpPr/>
          <p:nvPr/>
        </p:nvSpPr>
        <p:spPr>
          <a:xfrm>
            <a:off x="6774111" y="2794000"/>
            <a:ext cx="1458252" cy="307777"/>
          </a:xfrm>
          <a:prstGeom prst="rect">
            <a:avLst/>
          </a:prstGeom>
        </p:spPr>
        <p:txBody>
          <a:bodyPr wrap="none">
            <a:spAutoFit/>
          </a:bodyPr>
          <a:lstStyle/>
          <a:p>
            <a:r>
              <a:rPr lang="it-IT" sz="1400" b="1" dirty="0">
                <a:solidFill>
                  <a:srgbClr val="FF0000"/>
                </a:solidFill>
              </a:rPr>
              <a:t>350 micron-1mm</a:t>
            </a:r>
            <a:endParaRPr lang="it-IT" sz="1400" b="1"/>
          </a:p>
        </p:txBody>
      </p:sp>
    </p:spTree>
    <p:extLst>
      <p:ext uri="{BB962C8B-B14F-4D97-AF65-F5344CB8AC3E}">
        <p14:creationId xmlns:p14="http://schemas.microsoft.com/office/powerpoint/2010/main" val="3858796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8600" y="203200"/>
            <a:ext cx="3924300" cy="4826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3051637" y="698500"/>
            <a:ext cx="5939964" cy="3746500"/>
          </a:xfrm>
          <a:prstGeom prst="rect">
            <a:avLst/>
          </a:prstGeom>
        </p:spPr>
      </p:pic>
      <p:cxnSp>
        <p:nvCxnSpPr>
          <p:cNvPr id="4" name="Connettore 1 3"/>
          <p:cNvCxnSpPr/>
          <p:nvPr/>
        </p:nvCxnSpPr>
        <p:spPr>
          <a:xfrm flipH="1">
            <a:off x="3797300" y="2692400"/>
            <a:ext cx="2586700"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CasellaDiTesto 5"/>
          <p:cNvSpPr txBox="1"/>
          <p:nvPr/>
        </p:nvSpPr>
        <p:spPr>
          <a:xfrm>
            <a:off x="38100" y="4572000"/>
            <a:ext cx="6478569" cy="1754327"/>
          </a:xfrm>
          <a:prstGeom prst="rect">
            <a:avLst/>
          </a:prstGeom>
          <a:noFill/>
        </p:spPr>
        <p:txBody>
          <a:bodyPr wrap="none" rtlCol="0">
            <a:spAutoFit/>
          </a:bodyPr>
          <a:lstStyle/>
          <a:p>
            <a:r>
              <a:rPr lang="it-IT" dirty="0" smtClean="0"/>
              <a:t>Osservazioni a terra e nello spazio: chiara visione galassia</a:t>
            </a:r>
          </a:p>
          <a:p>
            <a:r>
              <a:rPr lang="it-IT" dirty="0" smtClean="0"/>
              <a:t>-</a:t>
            </a:r>
            <a:r>
              <a:rPr lang="it-IT" dirty="0" err="1" smtClean="0"/>
              <a:t>esperimenti:Dirbe</a:t>
            </a:r>
            <a:r>
              <a:rPr lang="it-IT" dirty="0" smtClean="0"/>
              <a:t> (COBE), 2 Mass, IRAS: importanza della regione:</a:t>
            </a:r>
          </a:p>
          <a:p>
            <a:r>
              <a:rPr lang="it-IT" dirty="0" smtClean="0"/>
              <a:t>Formazione di stelle: oggetti freddi</a:t>
            </a:r>
          </a:p>
          <a:p>
            <a:r>
              <a:rPr lang="it-IT" dirty="0" smtClean="0"/>
              <a:t>1-100 </a:t>
            </a:r>
            <a:r>
              <a:rPr lang="it-IT" dirty="0" smtClean="0">
                <a:latin typeface="Symbol" charset="2"/>
                <a:cs typeface="Symbol" charset="2"/>
              </a:rPr>
              <a:t>m</a:t>
            </a:r>
            <a:r>
              <a:rPr lang="it-IT" dirty="0" smtClean="0"/>
              <a:t>m = 1000-100 °K.</a:t>
            </a:r>
          </a:p>
          <a:p>
            <a:r>
              <a:rPr lang="it-IT" dirty="0" smtClean="0"/>
              <a:t>Regioni di formazioni di stelle.</a:t>
            </a:r>
          </a:p>
          <a:p>
            <a:endParaRPr lang="it-IT" dirty="0"/>
          </a:p>
        </p:txBody>
      </p:sp>
      <p:sp>
        <p:nvSpPr>
          <p:cNvPr id="5" name="Segnaposto numero diapositiva 4"/>
          <p:cNvSpPr>
            <a:spLocks noGrp="1"/>
          </p:cNvSpPr>
          <p:nvPr>
            <p:ph type="sldNum" sz="quarter" idx="12"/>
          </p:nvPr>
        </p:nvSpPr>
        <p:spPr/>
        <p:txBody>
          <a:bodyPr/>
          <a:lstStyle/>
          <a:p>
            <a:fld id="{8D82B5A4-172D-B545-A700-25497901E522}" type="slidenum">
              <a:rPr lang="it-IT" smtClean="0"/>
              <a:t>6</a:t>
            </a:fld>
            <a:endParaRPr lang="it-IT"/>
          </a:p>
        </p:txBody>
      </p:sp>
    </p:spTree>
    <p:extLst>
      <p:ext uri="{BB962C8B-B14F-4D97-AF65-F5344CB8AC3E}">
        <p14:creationId xmlns:p14="http://schemas.microsoft.com/office/powerpoint/2010/main" val="3468992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7</a:t>
            </a:fld>
            <a:endParaRPr lang="it-IT"/>
          </a:p>
        </p:txBody>
      </p:sp>
      <p:pic>
        <p:nvPicPr>
          <p:cNvPr id="3" name="Immagine 2"/>
          <p:cNvPicPr>
            <a:picLocks noChangeAspect="1"/>
          </p:cNvPicPr>
          <p:nvPr/>
        </p:nvPicPr>
        <p:blipFill>
          <a:blip r:embed="rId2"/>
          <a:stretch>
            <a:fillRect/>
          </a:stretch>
        </p:blipFill>
        <p:spPr>
          <a:xfrm>
            <a:off x="510226" y="711200"/>
            <a:ext cx="8123548" cy="5422900"/>
          </a:xfrm>
          <a:prstGeom prst="rect">
            <a:avLst/>
          </a:prstGeom>
        </p:spPr>
      </p:pic>
      <p:cxnSp>
        <p:nvCxnSpPr>
          <p:cNvPr id="5" name="Connettore 1 4"/>
          <p:cNvCxnSpPr/>
          <p:nvPr/>
        </p:nvCxnSpPr>
        <p:spPr>
          <a:xfrm flipV="1">
            <a:off x="6718300" y="5499100"/>
            <a:ext cx="16129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Connettore 1 5"/>
          <p:cNvCxnSpPr/>
          <p:nvPr/>
        </p:nvCxnSpPr>
        <p:spPr>
          <a:xfrm flipV="1">
            <a:off x="838200" y="5791200"/>
            <a:ext cx="16129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1340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863596" y="2311395"/>
            <a:ext cx="7382933" cy="4543344"/>
          </a:xfrm>
          <a:prstGeom prst="rect">
            <a:avLst/>
          </a:prstGeom>
        </p:spPr>
      </p:pic>
      <p:pic>
        <p:nvPicPr>
          <p:cNvPr id="4" name="Immagine 3"/>
          <p:cNvPicPr>
            <a:picLocks noChangeAspect="1"/>
          </p:cNvPicPr>
          <p:nvPr/>
        </p:nvPicPr>
        <p:blipFill>
          <a:blip r:embed="rId3"/>
          <a:stretch>
            <a:fillRect/>
          </a:stretch>
        </p:blipFill>
        <p:spPr>
          <a:xfrm>
            <a:off x="609588" y="12700"/>
            <a:ext cx="7992533" cy="2257350"/>
          </a:xfrm>
          <a:prstGeom prst="rect">
            <a:avLst/>
          </a:prstGeom>
        </p:spPr>
      </p:pic>
      <p:sp>
        <p:nvSpPr>
          <p:cNvPr id="2" name="Segnaposto numero diapositiva 1"/>
          <p:cNvSpPr>
            <a:spLocks noGrp="1"/>
          </p:cNvSpPr>
          <p:nvPr>
            <p:ph type="sldNum" sz="quarter" idx="12"/>
          </p:nvPr>
        </p:nvSpPr>
        <p:spPr/>
        <p:txBody>
          <a:bodyPr/>
          <a:lstStyle/>
          <a:p>
            <a:fld id="{8D82B5A4-172D-B545-A700-25497901E522}" type="slidenum">
              <a:rPr lang="it-IT" smtClean="0"/>
              <a:t>8</a:t>
            </a:fld>
            <a:endParaRPr lang="it-IT"/>
          </a:p>
        </p:txBody>
      </p:sp>
    </p:spTree>
    <p:extLst>
      <p:ext uri="{BB962C8B-B14F-4D97-AF65-F5344CB8AC3E}">
        <p14:creationId xmlns:p14="http://schemas.microsoft.com/office/powerpoint/2010/main" val="239599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0241"/>
            <a:ext cx="9144000" cy="1754327"/>
          </a:xfrm>
          <a:prstGeom prst="rect">
            <a:avLst/>
          </a:prstGeom>
        </p:spPr>
        <p:txBody>
          <a:bodyPr wrap="square">
            <a:spAutoFit/>
          </a:bodyPr>
          <a:lstStyle/>
          <a:p>
            <a:pPr algn="just"/>
            <a:r>
              <a:rPr lang="it-IT">
                <a:solidFill>
                  <a:srgbClr val="FF0000"/>
                </a:solidFill>
              </a:rPr>
              <a:t>Lanciato dalla base militare americana di Vandenberg il 25 gennaio 1983, aveva finalità prettamente scientifiche di indagine nella banda dell'infrarosso. IRAS aveva la forma di un cilindro: pesava una tonnellata ed era lungo 3,25 metri. Dentro questa forma anonima si trovava lo strumento più avanzato tecnologicamente fino a quell'epoca, e un sofisticato sistema di raffreddamento che doveva mantenere lo strumento ad una temperatura di 1,6 kelvin (circa −272 °C), in modo da eliminare l'emissione elettromagnetica dello strumento stesso.</a:t>
            </a:r>
          </a:p>
        </p:txBody>
      </p:sp>
      <p:sp>
        <p:nvSpPr>
          <p:cNvPr id="3" name="Rettangolo 2"/>
          <p:cNvSpPr/>
          <p:nvPr/>
        </p:nvSpPr>
        <p:spPr>
          <a:xfrm>
            <a:off x="0" y="1865342"/>
            <a:ext cx="9144000" cy="2308324"/>
          </a:xfrm>
          <a:prstGeom prst="rect">
            <a:avLst/>
          </a:prstGeom>
        </p:spPr>
        <p:txBody>
          <a:bodyPr wrap="square">
            <a:spAutoFit/>
          </a:bodyPr>
          <a:lstStyle/>
          <a:p>
            <a:pPr algn="just"/>
            <a:r>
              <a:rPr lang="it-IT">
                <a:solidFill>
                  <a:srgbClr val="3366FF"/>
                </a:solidFill>
              </a:rPr>
              <a:t>Esso conteneva un telescopio a specchio del diametro di 60 centimetri, ed è stato il primo satellite per il rilevamento delle sorgenti infrarosse. IRAS fece una mappa del 96% del cielo per quattro volte, alle lunghezze d'onda di 12, 25, 60 e 100 micrometri, con risoluzioni che andavano dal mezzo minuto d'arco (a 12 micrometri) fino a due minuti d'arco (a 100 micrometri). La missione durò meno del previsto (10 mesi) a causa di un guasto che fece evaporare più velocemente del previsto la riserva di elio superfluido usato dal sistema di raffreddamento. Una volta riscaldato, il satellite non poté più fare osservazioni nell'infrarosso perché era ormai più caldo delle sorgenti che cercava di misurare.</a:t>
            </a:r>
          </a:p>
        </p:txBody>
      </p:sp>
      <p:sp>
        <p:nvSpPr>
          <p:cNvPr id="4" name="Rettangolo 3"/>
          <p:cNvSpPr/>
          <p:nvPr/>
        </p:nvSpPr>
        <p:spPr>
          <a:xfrm>
            <a:off x="0" y="4462840"/>
            <a:ext cx="9144000" cy="1754327"/>
          </a:xfrm>
          <a:prstGeom prst="rect">
            <a:avLst/>
          </a:prstGeom>
        </p:spPr>
        <p:txBody>
          <a:bodyPr wrap="square">
            <a:spAutoFit/>
          </a:bodyPr>
          <a:lstStyle/>
          <a:p>
            <a:pPr algn="just"/>
            <a:r>
              <a:rPr lang="it-IT">
                <a:solidFill>
                  <a:srgbClr val="FF0000"/>
                </a:solidFill>
              </a:rPr>
              <a:t>La maggior parte delle scoperte di un satellite si ottengono dopo anni o decenni, nel corso del lungo esame del catalogo da loro prodotto: </a:t>
            </a:r>
            <a:r>
              <a:rPr lang="it-IT" b="1" i="1" u="sng">
                <a:solidFill>
                  <a:srgbClr val="FF0000"/>
                </a:solidFill>
              </a:rPr>
              <a:t>IRAS ha scoperto circa 500.000 sorgenti infrarosse</a:t>
            </a:r>
            <a:r>
              <a:rPr lang="it-IT">
                <a:solidFill>
                  <a:srgbClr val="FF0000"/>
                </a:solidFill>
              </a:rPr>
              <a:t>, la maggior parte delle quali devono essere ancora identificate. Si pensa che circa 75.000 siano galassie starburst, ancora nella loro fase di formazione stellare. Molte altre sorgenti sono normali stelle circondate da dischi di polveri, probabilmente le prime fasi della formazione di un sistema planetario.</a:t>
            </a:r>
          </a:p>
        </p:txBody>
      </p:sp>
      <p:sp>
        <p:nvSpPr>
          <p:cNvPr id="5" name="Segnaposto numero diapositiva 4"/>
          <p:cNvSpPr>
            <a:spLocks noGrp="1"/>
          </p:cNvSpPr>
          <p:nvPr>
            <p:ph type="sldNum" sz="quarter" idx="12"/>
          </p:nvPr>
        </p:nvSpPr>
        <p:spPr/>
        <p:txBody>
          <a:bodyPr/>
          <a:lstStyle/>
          <a:p>
            <a:fld id="{8D82B5A4-172D-B545-A700-25497901E522}" type="slidenum">
              <a:rPr lang="it-IT" smtClean="0"/>
              <a:t>9</a:t>
            </a:fld>
            <a:endParaRPr lang="it-IT"/>
          </a:p>
        </p:txBody>
      </p:sp>
    </p:spTree>
    <p:extLst>
      <p:ext uri="{BB962C8B-B14F-4D97-AF65-F5344CB8AC3E}">
        <p14:creationId xmlns:p14="http://schemas.microsoft.com/office/powerpoint/2010/main" val="3463834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09642"/>
            <a:ext cx="4572000" cy="3539430"/>
          </a:xfrm>
          <a:prstGeom prst="rect">
            <a:avLst/>
          </a:prstGeom>
        </p:spPr>
        <p:txBody>
          <a:bodyPr>
            <a:spAutoFit/>
          </a:bodyPr>
          <a:lstStyle/>
          <a:p>
            <a:pPr algn="just"/>
            <a:r>
              <a:rPr lang="it-IT" sz="1600" dirty="0" err="1"/>
              <a:t>This</a:t>
            </a:r>
            <a:r>
              <a:rPr lang="it-IT" sz="1600" dirty="0"/>
              <a:t> suite of </a:t>
            </a:r>
            <a:r>
              <a:rPr lang="it-IT" sz="1600" dirty="0" err="1"/>
              <a:t>infrared</a:t>
            </a:r>
            <a:r>
              <a:rPr lang="it-IT" sz="1600" dirty="0"/>
              <a:t> detector </a:t>
            </a:r>
            <a:r>
              <a:rPr lang="it-IT" sz="1600" dirty="0" err="1"/>
              <a:t>elements</a:t>
            </a:r>
            <a:r>
              <a:rPr lang="it-IT" sz="1600" dirty="0"/>
              <a:t> </a:t>
            </a:r>
            <a:r>
              <a:rPr lang="it-IT" sz="1600" dirty="0" err="1"/>
              <a:t>is</a:t>
            </a:r>
            <a:r>
              <a:rPr lang="it-IT" sz="1600" dirty="0"/>
              <a:t> </a:t>
            </a:r>
            <a:r>
              <a:rPr lang="it-IT" sz="1600" dirty="0" err="1"/>
              <a:t>representative</a:t>
            </a:r>
            <a:r>
              <a:rPr lang="it-IT" sz="1600" dirty="0"/>
              <a:t> of the </a:t>
            </a:r>
            <a:r>
              <a:rPr lang="it-IT" sz="1600" dirty="0" err="1"/>
              <a:t>ones</a:t>
            </a:r>
            <a:r>
              <a:rPr lang="it-IT" sz="1600" dirty="0"/>
              <a:t> </a:t>
            </a:r>
            <a:r>
              <a:rPr lang="it-IT" sz="1600" dirty="0" err="1"/>
              <a:t>utilized</a:t>
            </a:r>
            <a:r>
              <a:rPr lang="it-IT" sz="1600" dirty="0"/>
              <a:t> in the </a:t>
            </a:r>
            <a:r>
              <a:rPr lang="it-IT" sz="1600" dirty="0" err="1"/>
              <a:t>focal</a:t>
            </a:r>
            <a:r>
              <a:rPr lang="it-IT" sz="1600" dirty="0"/>
              <a:t> </a:t>
            </a:r>
            <a:r>
              <a:rPr lang="it-IT" sz="1600" dirty="0" err="1"/>
              <a:t>plane</a:t>
            </a:r>
            <a:r>
              <a:rPr lang="it-IT" sz="1600" dirty="0"/>
              <a:t> </a:t>
            </a:r>
            <a:r>
              <a:rPr lang="it-IT" sz="1600" dirty="0" err="1"/>
              <a:t>assembly</a:t>
            </a:r>
            <a:r>
              <a:rPr lang="it-IT" sz="1600" dirty="0"/>
              <a:t> of the </a:t>
            </a:r>
            <a:r>
              <a:rPr lang="it-IT" sz="1600" dirty="0" err="1"/>
              <a:t>Infrared</a:t>
            </a:r>
            <a:r>
              <a:rPr lang="it-IT" sz="1600" dirty="0"/>
              <a:t> </a:t>
            </a:r>
            <a:r>
              <a:rPr lang="it-IT" sz="1600" dirty="0" err="1"/>
              <a:t>Astronomical</a:t>
            </a:r>
            <a:r>
              <a:rPr lang="it-IT" sz="1600" dirty="0"/>
              <a:t> Satellite (IRAS). </a:t>
            </a:r>
            <a:r>
              <a:rPr lang="it-IT" sz="1600" dirty="0" err="1"/>
              <a:t>They</a:t>
            </a:r>
            <a:r>
              <a:rPr lang="it-IT" sz="1600" dirty="0"/>
              <a:t> </a:t>
            </a:r>
            <a:r>
              <a:rPr lang="it-IT" sz="1600" dirty="0" err="1"/>
              <a:t>consist</a:t>
            </a:r>
            <a:r>
              <a:rPr lang="it-IT" sz="1600" dirty="0"/>
              <a:t> of </a:t>
            </a:r>
            <a:r>
              <a:rPr lang="it-IT" sz="1600" dirty="0" err="1"/>
              <a:t>photoconductive</a:t>
            </a:r>
            <a:r>
              <a:rPr lang="it-IT" sz="1600" dirty="0"/>
              <a:t> </a:t>
            </a:r>
            <a:r>
              <a:rPr lang="it-IT" sz="1600" dirty="0" err="1"/>
              <a:t>materials</a:t>
            </a:r>
            <a:r>
              <a:rPr lang="it-IT" sz="1600" dirty="0"/>
              <a:t> </a:t>
            </a:r>
            <a:r>
              <a:rPr lang="it-IT" sz="1600" dirty="0" err="1"/>
              <a:t>that</a:t>
            </a:r>
            <a:r>
              <a:rPr lang="it-IT" sz="1600" dirty="0"/>
              <a:t> </a:t>
            </a:r>
            <a:r>
              <a:rPr lang="it-IT" sz="1600" dirty="0" err="1"/>
              <a:t>change</a:t>
            </a:r>
            <a:r>
              <a:rPr lang="it-IT" sz="1600" dirty="0"/>
              <a:t> in </a:t>
            </a:r>
            <a:r>
              <a:rPr lang="it-IT" sz="1600" dirty="0" err="1"/>
              <a:t>electrical</a:t>
            </a:r>
            <a:r>
              <a:rPr lang="it-IT" sz="1600" dirty="0"/>
              <a:t> </a:t>
            </a:r>
            <a:r>
              <a:rPr lang="it-IT" sz="1600" dirty="0" err="1"/>
              <a:t>resistance</a:t>
            </a:r>
            <a:r>
              <a:rPr lang="it-IT" sz="1600" dirty="0"/>
              <a:t> in </a:t>
            </a:r>
            <a:r>
              <a:rPr lang="it-IT" sz="1600" dirty="0" err="1"/>
              <a:t>response</a:t>
            </a:r>
            <a:r>
              <a:rPr lang="it-IT" sz="1600" dirty="0"/>
              <a:t> to </a:t>
            </a:r>
            <a:r>
              <a:rPr lang="it-IT" sz="1600" dirty="0" err="1"/>
              <a:t>infrared</a:t>
            </a:r>
            <a:r>
              <a:rPr lang="it-IT" sz="1600" dirty="0"/>
              <a:t> </a:t>
            </a:r>
            <a:r>
              <a:rPr lang="it-IT" sz="1600" dirty="0" err="1"/>
              <a:t>radiation</a:t>
            </a:r>
            <a:r>
              <a:rPr lang="it-IT" sz="1600" dirty="0"/>
              <a:t>. </a:t>
            </a:r>
            <a:r>
              <a:rPr lang="it-IT" sz="1600" dirty="0" err="1"/>
              <a:t>They</a:t>
            </a:r>
            <a:r>
              <a:rPr lang="it-IT" sz="1600" dirty="0"/>
              <a:t> </a:t>
            </a:r>
            <a:r>
              <a:rPr lang="it-IT" sz="1600" dirty="0" err="1"/>
              <a:t>were</a:t>
            </a:r>
            <a:r>
              <a:rPr lang="it-IT" sz="1600" dirty="0"/>
              <a:t> </a:t>
            </a:r>
            <a:r>
              <a:rPr lang="it-IT" sz="1600" dirty="0" err="1"/>
              <a:t>variously</a:t>
            </a:r>
            <a:r>
              <a:rPr lang="it-IT" sz="1600" dirty="0"/>
              <a:t> </a:t>
            </a:r>
            <a:r>
              <a:rPr lang="it-IT" sz="1600" dirty="0" err="1"/>
              <a:t>constructed</a:t>
            </a:r>
            <a:r>
              <a:rPr lang="it-IT" sz="1600" dirty="0"/>
              <a:t> from </a:t>
            </a:r>
            <a:r>
              <a:rPr lang="it-IT" sz="1600" dirty="0" err="1"/>
              <a:t>silicon</a:t>
            </a:r>
            <a:r>
              <a:rPr lang="it-IT" sz="1600" dirty="0"/>
              <a:t> </a:t>
            </a:r>
            <a:r>
              <a:rPr lang="it-IT" sz="1600" dirty="0" err="1"/>
              <a:t>arsenide</a:t>
            </a:r>
            <a:r>
              <a:rPr lang="it-IT" sz="1600" dirty="0"/>
              <a:t>, </a:t>
            </a:r>
            <a:r>
              <a:rPr lang="it-IT" sz="1600" dirty="0" err="1"/>
              <a:t>antimonide</a:t>
            </a:r>
            <a:r>
              <a:rPr lang="it-IT" sz="1600" dirty="0"/>
              <a:t> and </a:t>
            </a:r>
            <a:r>
              <a:rPr lang="it-IT" sz="1600" dirty="0" err="1"/>
              <a:t>germanium</a:t>
            </a:r>
            <a:r>
              <a:rPr lang="it-IT" sz="1600" dirty="0"/>
              <a:t> </a:t>
            </a:r>
            <a:r>
              <a:rPr lang="it-IT" sz="1600" dirty="0" err="1"/>
              <a:t>gadolinium</a:t>
            </a:r>
            <a:r>
              <a:rPr lang="it-IT" sz="1600" dirty="0"/>
              <a:t>. A </a:t>
            </a:r>
            <a:r>
              <a:rPr lang="it-IT" sz="1600" dirty="0" err="1"/>
              <a:t>total</a:t>
            </a:r>
            <a:r>
              <a:rPr lang="it-IT" sz="1600" dirty="0"/>
              <a:t> of 62 detectors </a:t>
            </a:r>
            <a:r>
              <a:rPr lang="it-IT" sz="1600" dirty="0" err="1"/>
              <a:t>were</a:t>
            </a:r>
            <a:r>
              <a:rPr lang="it-IT" sz="1600" dirty="0"/>
              <a:t> </a:t>
            </a:r>
            <a:r>
              <a:rPr lang="it-IT" sz="1600" dirty="0" err="1"/>
              <a:t>mounted</a:t>
            </a:r>
            <a:r>
              <a:rPr lang="it-IT" sz="1600" dirty="0"/>
              <a:t> </a:t>
            </a:r>
            <a:r>
              <a:rPr lang="it-IT" sz="1600" dirty="0" err="1"/>
              <a:t>at</a:t>
            </a:r>
            <a:r>
              <a:rPr lang="it-IT" sz="1600" dirty="0"/>
              <a:t> the </a:t>
            </a:r>
            <a:r>
              <a:rPr lang="it-IT" sz="1600" dirty="0" err="1"/>
              <a:t>telescope's</a:t>
            </a:r>
            <a:r>
              <a:rPr lang="it-IT" sz="1600" dirty="0"/>
              <a:t> </a:t>
            </a:r>
            <a:r>
              <a:rPr lang="it-IT" sz="1600" dirty="0" err="1"/>
              <a:t>focal</a:t>
            </a:r>
            <a:r>
              <a:rPr lang="it-IT" sz="1600" dirty="0"/>
              <a:t> </a:t>
            </a:r>
            <a:r>
              <a:rPr lang="it-IT" sz="1600" dirty="0" err="1"/>
              <a:t>plane</a:t>
            </a:r>
            <a:r>
              <a:rPr lang="it-IT" sz="1600" dirty="0"/>
              <a:t> in an </a:t>
            </a:r>
            <a:r>
              <a:rPr lang="it-IT" sz="1600" dirty="0" err="1"/>
              <a:t>assembly</a:t>
            </a:r>
            <a:r>
              <a:rPr lang="it-IT" sz="1600" dirty="0"/>
              <a:t> </a:t>
            </a:r>
            <a:r>
              <a:rPr lang="it-IT" sz="1600" dirty="0" err="1"/>
              <a:t>that</a:t>
            </a:r>
            <a:r>
              <a:rPr lang="it-IT" sz="1600" dirty="0"/>
              <a:t> </a:t>
            </a:r>
            <a:r>
              <a:rPr lang="it-IT" sz="1600" dirty="0" err="1"/>
              <a:t>also</a:t>
            </a:r>
            <a:r>
              <a:rPr lang="it-IT" sz="1600" dirty="0"/>
              <a:t> </a:t>
            </a:r>
            <a:r>
              <a:rPr lang="it-IT" sz="1600" dirty="0" err="1"/>
              <a:t>included</a:t>
            </a:r>
            <a:r>
              <a:rPr lang="it-IT" sz="1600" dirty="0"/>
              <a:t> </a:t>
            </a:r>
            <a:r>
              <a:rPr lang="it-IT" sz="1600" dirty="0" err="1"/>
              <a:t>such</a:t>
            </a:r>
            <a:r>
              <a:rPr lang="it-IT" sz="1600" dirty="0"/>
              <a:t> </a:t>
            </a:r>
            <a:r>
              <a:rPr lang="it-IT" sz="1600" dirty="0" err="1"/>
              <a:t>accessories</a:t>
            </a:r>
            <a:r>
              <a:rPr lang="it-IT" sz="1600" dirty="0"/>
              <a:t> </a:t>
            </a:r>
            <a:r>
              <a:rPr lang="it-IT" sz="1600" dirty="0" err="1"/>
              <a:t>as</a:t>
            </a:r>
            <a:r>
              <a:rPr lang="it-IT" sz="1600" dirty="0"/>
              <a:t> </a:t>
            </a:r>
            <a:r>
              <a:rPr lang="it-IT" sz="1600" dirty="0" err="1"/>
              <a:t>field</a:t>
            </a:r>
            <a:r>
              <a:rPr lang="it-IT" sz="1600" dirty="0"/>
              <a:t> </a:t>
            </a:r>
            <a:r>
              <a:rPr lang="it-IT" sz="1600" dirty="0" err="1"/>
              <a:t>lenses</a:t>
            </a:r>
            <a:r>
              <a:rPr lang="it-IT" sz="1600" dirty="0"/>
              <a:t> and </a:t>
            </a:r>
            <a:r>
              <a:rPr lang="it-IT" sz="1600" dirty="0" err="1"/>
              <a:t>filters</a:t>
            </a:r>
            <a:r>
              <a:rPr lang="it-IT" sz="1600" dirty="0"/>
              <a:t> </a:t>
            </a:r>
            <a:r>
              <a:rPr lang="it-IT" sz="1600" dirty="0" err="1"/>
              <a:t>that</a:t>
            </a:r>
            <a:r>
              <a:rPr lang="it-IT" sz="1600" dirty="0"/>
              <a:t> </a:t>
            </a:r>
            <a:r>
              <a:rPr lang="it-IT" sz="1600" dirty="0" err="1"/>
              <a:t>further</a:t>
            </a:r>
            <a:r>
              <a:rPr lang="it-IT" sz="1600" dirty="0"/>
              <a:t> </a:t>
            </a:r>
            <a:r>
              <a:rPr lang="it-IT" sz="1600" dirty="0" err="1"/>
              <a:t>narrowed</a:t>
            </a:r>
            <a:r>
              <a:rPr lang="it-IT" sz="1600" dirty="0"/>
              <a:t> the </a:t>
            </a:r>
            <a:r>
              <a:rPr lang="it-IT" sz="1600" dirty="0" err="1"/>
              <a:t>response</a:t>
            </a:r>
            <a:r>
              <a:rPr lang="it-IT" sz="1600" dirty="0"/>
              <a:t> </a:t>
            </a:r>
            <a:r>
              <a:rPr lang="it-IT" sz="1600" dirty="0" err="1"/>
              <a:t>range</a:t>
            </a:r>
            <a:r>
              <a:rPr lang="it-IT" sz="1600" dirty="0"/>
              <a:t>. The </a:t>
            </a:r>
            <a:r>
              <a:rPr lang="it-IT" sz="1600" dirty="0" err="1"/>
              <a:t>entire</a:t>
            </a:r>
            <a:r>
              <a:rPr lang="it-IT" sz="1600" dirty="0"/>
              <a:t> array </a:t>
            </a:r>
            <a:r>
              <a:rPr lang="it-IT" sz="1600" dirty="0" err="1"/>
              <a:t>was</a:t>
            </a:r>
            <a:r>
              <a:rPr lang="it-IT" sz="1600" dirty="0"/>
              <a:t> </a:t>
            </a:r>
            <a:r>
              <a:rPr lang="it-IT" sz="1600" dirty="0" err="1"/>
              <a:t>cooled</a:t>
            </a:r>
            <a:r>
              <a:rPr lang="it-IT" sz="1600" dirty="0"/>
              <a:t> to 2.8 </a:t>
            </a:r>
            <a:r>
              <a:rPr lang="it-IT" sz="1600" dirty="0" err="1"/>
              <a:t>degrees</a:t>
            </a:r>
            <a:r>
              <a:rPr lang="it-IT" sz="1600" dirty="0"/>
              <a:t> K (-269.2 </a:t>
            </a:r>
            <a:r>
              <a:rPr lang="it-IT" sz="1600" dirty="0" err="1"/>
              <a:t>degrees</a:t>
            </a:r>
            <a:r>
              <a:rPr lang="it-IT" sz="1600" dirty="0"/>
              <a:t> Centigrade) by </a:t>
            </a:r>
            <a:r>
              <a:rPr lang="it-IT" sz="1600" dirty="0" err="1"/>
              <a:t>superfluid</a:t>
            </a:r>
            <a:r>
              <a:rPr lang="it-IT" sz="1600" dirty="0"/>
              <a:t> </a:t>
            </a:r>
            <a:r>
              <a:rPr lang="it-IT" sz="1600" dirty="0" err="1"/>
              <a:t>liquid</a:t>
            </a:r>
            <a:r>
              <a:rPr lang="it-IT" sz="1600" dirty="0"/>
              <a:t> </a:t>
            </a:r>
            <a:r>
              <a:rPr lang="it-IT" sz="1600" dirty="0" err="1"/>
              <a:t>helium</a:t>
            </a:r>
            <a:r>
              <a:rPr lang="it-IT" sz="1600" dirty="0"/>
              <a:t> in </a:t>
            </a:r>
            <a:r>
              <a:rPr lang="it-IT" sz="1600" dirty="0" err="1"/>
              <a:t>order</a:t>
            </a:r>
            <a:r>
              <a:rPr lang="it-IT" sz="1600" dirty="0"/>
              <a:t> to </a:t>
            </a:r>
            <a:r>
              <a:rPr lang="it-IT" sz="1600" dirty="0" err="1"/>
              <a:t>maximize</a:t>
            </a:r>
            <a:r>
              <a:rPr lang="it-IT" sz="1600" dirty="0"/>
              <a:t> </a:t>
            </a:r>
            <a:r>
              <a:rPr lang="it-IT" sz="1600" dirty="0" err="1"/>
              <a:t>sensitivity</a:t>
            </a:r>
            <a:r>
              <a:rPr lang="it-IT" sz="1600" dirty="0"/>
              <a:t>.</a:t>
            </a:r>
          </a:p>
        </p:txBody>
      </p:sp>
      <p:pic>
        <p:nvPicPr>
          <p:cNvPr id="3" name="Immagine 2"/>
          <p:cNvPicPr>
            <a:picLocks noChangeAspect="1"/>
          </p:cNvPicPr>
          <p:nvPr/>
        </p:nvPicPr>
        <p:blipFill>
          <a:blip r:embed="rId2"/>
          <a:stretch>
            <a:fillRect/>
          </a:stretch>
        </p:blipFill>
        <p:spPr>
          <a:xfrm>
            <a:off x="4613243" y="889000"/>
            <a:ext cx="4530757" cy="4096672"/>
          </a:xfrm>
          <a:prstGeom prst="rect">
            <a:avLst/>
          </a:prstGeom>
        </p:spPr>
      </p:pic>
      <p:sp>
        <p:nvSpPr>
          <p:cNvPr id="4" name="CasellaDiTesto 3"/>
          <p:cNvSpPr txBox="1"/>
          <p:nvPr/>
        </p:nvSpPr>
        <p:spPr>
          <a:xfrm>
            <a:off x="3683000" y="254000"/>
            <a:ext cx="607859" cy="369332"/>
          </a:xfrm>
          <a:prstGeom prst="rect">
            <a:avLst/>
          </a:prstGeom>
          <a:noFill/>
        </p:spPr>
        <p:txBody>
          <a:bodyPr wrap="none" rtlCol="0">
            <a:spAutoFit/>
          </a:bodyPr>
          <a:lstStyle/>
          <a:p>
            <a:r>
              <a:rPr lang="it-IT" dirty="0" smtClean="0"/>
              <a:t>IRAS</a:t>
            </a:r>
            <a:endParaRPr lang="it-IT" dirty="0"/>
          </a:p>
        </p:txBody>
      </p:sp>
      <p:pic>
        <p:nvPicPr>
          <p:cNvPr id="5" name="Immagine 4"/>
          <p:cNvPicPr>
            <a:picLocks noChangeAspect="1"/>
          </p:cNvPicPr>
          <p:nvPr/>
        </p:nvPicPr>
        <p:blipFill>
          <a:blip r:embed="rId3"/>
          <a:stretch>
            <a:fillRect/>
          </a:stretch>
        </p:blipFill>
        <p:spPr>
          <a:xfrm>
            <a:off x="5270499" y="4974192"/>
            <a:ext cx="3721101" cy="1883807"/>
          </a:xfrm>
          <a:prstGeom prst="rect">
            <a:avLst/>
          </a:prstGeom>
        </p:spPr>
      </p:pic>
      <p:pic>
        <p:nvPicPr>
          <p:cNvPr id="6" name="Immagine 5"/>
          <p:cNvPicPr>
            <a:picLocks noChangeAspect="1"/>
          </p:cNvPicPr>
          <p:nvPr/>
        </p:nvPicPr>
        <p:blipFill>
          <a:blip r:embed="rId4"/>
          <a:stretch>
            <a:fillRect/>
          </a:stretch>
        </p:blipFill>
        <p:spPr>
          <a:xfrm>
            <a:off x="215900" y="4571999"/>
            <a:ext cx="4074959" cy="2009569"/>
          </a:xfrm>
          <a:prstGeom prst="rect">
            <a:avLst/>
          </a:prstGeom>
        </p:spPr>
      </p:pic>
      <p:sp>
        <p:nvSpPr>
          <p:cNvPr id="7" name="CasellaDiTesto 6"/>
          <p:cNvSpPr txBox="1"/>
          <p:nvPr/>
        </p:nvSpPr>
        <p:spPr>
          <a:xfrm>
            <a:off x="304800" y="6273791"/>
            <a:ext cx="2276948" cy="307777"/>
          </a:xfrm>
          <a:prstGeom prst="rect">
            <a:avLst/>
          </a:prstGeom>
          <a:noFill/>
        </p:spPr>
        <p:txBody>
          <a:bodyPr wrap="none" rtlCol="0">
            <a:spAutoFit/>
          </a:bodyPr>
          <a:lstStyle/>
          <a:p>
            <a:r>
              <a:rPr lang="it-IT" sz="1400" dirty="0" err="1" smtClean="0">
                <a:solidFill>
                  <a:srgbClr val="FFFFFF"/>
                </a:solidFill>
              </a:rPr>
              <a:t>Dirbe</a:t>
            </a:r>
            <a:r>
              <a:rPr lang="it-IT" sz="1400" dirty="0" smtClean="0">
                <a:solidFill>
                  <a:srgbClr val="FFFFFF"/>
                </a:solidFill>
              </a:rPr>
              <a:t>(COBE) 60,100,240 mm</a:t>
            </a:r>
            <a:endParaRPr lang="it-IT" sz="1400" dirty="0">
              <a:solidFill>
                <a:srgbClr val="FFFFFF"/>
              </a:solidFill>
            </a:endParaRPr>
          </a:p>
        </p:txBody>
      </p:sp>
      <p:sp>
        <p:nvSpPr>
          <p:cNvPr id="8" name="CasellaDiTesto 7"/>
          <p:cNvSpPr txBox="1"/>
          <p:nvPr/>
        </p:nvSpPr>
        <p:spPr>
          <a:xfrm>
            <a:off x="5943600" y="6375382"/>
            <a:ext cx="2349500" cy="307777"/>
          </a:xfrm>
          <a:prstGeom prst="rect">
            <a:avLst/>
          </a:prstGeom>
          <a:noFill/>
        </p:spPr>
        <p:txBody>
          <a:bodyPr wrap="square" rtlCol="0">
            <a:spAutoFit/>
          </a:bodyPr>
          <a:lstStyle/>
          <a:p>
            <a:r>
              <a:rPr lang="it-IT" sz="1400" dirty="0" err="1" smtClean="0">
                <a:solidFill>
                  <a:srgbClr val="FFFFFF"/>
                </a:solidFill>
              </a:rPr>
              <a:t>Dirbe</a:t>
            </a:r>
            <a:r>
              <a:rPr lang="it-IT" sz="1400" dirty="0" smtClean="0">
                <a:solidFill>
                  <a:srgbClr val="FFFFFF"/>
                </a:solidFill>
              </a:rPr>
              <a:t>(COBE) 1,25-2,2-2,25 m</a:t>
            </a:r>
            <a:endParaRPr lang="it-IT" sz="1400" dirty="0">
              <a:solidFill>
                <a:srgbClr val="FFFFFF"/>
              </a:solidFill>
            </a:endParaRPr>
          </a:p>
        </p:txBody>
      </p:sp>
      <p:sp>
        <p:nvSpPr>
          <p:cNvPr id="9" name="Segnaposto numero diapositiva 8"/>
          <p:cNvSpPr>
            <a:spLocks noGrp="1"/>
          </p:cNvSpPr>
          <p:nvPr>
            <p:ph type="sldNum" sz="quarter" idx="12"/>
          </p:nvPr>
        </p:nvSpPr>
        <p:spPr/>
        <p:txBody>
          <a:bodyPr/>
          <a:lstStyle/>
          <a:p>
            <a:fld id="{8D82B5A4-172D-B545-A700-25497901E522}" type="slidenum">
              <a:rPr lang="it-IT" smtClean="0"/>
              <a:t>10</a:t>
            </a:fld>
            <a:endParaRPr lang="it-IT"/>
          </a:p>
        </p:txBody>
      </p:sp>
      <p:cxnSp>
        <p:nvCxnSpPr>
          <p:cNvPr id="11" name="Connettore 1 10"/>
          <p:cNvCxnSpPr/>
          <p:nvPr/>
        </p:nvCxnSpPr>
        <p:spPr>
          <a:xfrm>
            <a:off x="673100" y="1714500"/>
            <a:ext cx="37973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Connettore 1 11"/>
          <p:cNvCxnSpPr/>
          <p:nvPr/>
        </p:nvCxnSpPr>
        <p:spPr>
          <a:xfrm>
            <a:off x="493559" y="2006600"/>
            <a:ext cx="37973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Connettore 1 12"/>
          <p:cNvCxnSpPr/>
          <p:nvPr/>
        </p:nvCxnSpPr>
        <p:spPr>
          <a:xfrm>
            <a:off x="314018" y="2463800"/>
            <a:ext cx="37973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Connettore 1 13"/>
          <p:cNvCxnSpPr/>
          <p:nvPr/>
        </p:nvCxnSpPr>
        <p:spPr>
          <a:xfrm>
            <a:off x="134477" y="2730500"/>
            <a:ext cx="37973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513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233" y="355600"/>
            <a:ext cx="9254194" cy="6186310"/>
          </a:xfrm>
          <a:prstGeom prst="rect">
            <a:avLst/>
          </a:prstGeom>
          <a:noFill/>
        </p:spPr>
        <p:txBody>
          <a:bodyPr wrap="none" rtlCol="0">
            <a:spAutoFit/>
          </a:bodyPr>
          <a:lstStyle/>
          <a:p>
            <a:r>
              <a:rPr lang="it-IT" dirty="0" smtClean="0">
                <a:solidFill>
                  <a:srgbClr val="FF0000"/>
                </a:solidFill>
              </a:rPr>
              <a:t>8-9)-</a:t>
            </a:r>
            <a:r>
              <a:rPr lang="it-IT" b="1" u="sng" dirty="0" smtClean="0">
                <a:solidFill>
                  <a:srgbClr val="FF0000"/>
                </a:solidFill>
              </a:rPr>
              <a:t>radioemissioni </a:t>
            </a:r>
            <a:r>
              <a:rPr lang="it-IT" dirty="0" smtClean="0">
                <a:solidFill>
                  <a:srgbClr val="FF0000"/>
                </a:solidFill>
              </a:rPr>
              <a:t>degli elettroni relativistici che si muovono nel campo magnetico </a:t>
            </a:r>
          </a:p>
          <a:p>
            <a:pPr algn="just"/>
            <a:r>
              <a:rPr lang="it-IT" dirty="0">
                <a:solidFill>
                  <a:srgbClr val="FF0000"/>
                </a:solidFill>
              </a:rPr>
              <a:t>	</a:t>
            </a:r>
            <a:r>
              <a:rPr lang="it-IT" dirty="0" smtClean="0">
                <a:solidFill>
                  <a:srgbClr val="FF0000"/>
                </a:solidFill>
              </a:rPr>
              <a:t>interstellare, radiazione di sincrotrone-massima nel piano galattico, ma anche lobi</a:t>
            </a:r>
          </a:p>
          <a:p>
            <a:r>
              <a:rPr lang="it-IT" dirty="0">
                <a:solidFill>
                  <a:srgbClr val="FF0000"/>
                </a:solidFill>
              </a:rPr>
              <a:t>	</a:t>
            </a:r>
            <a:r>
              <a:rPr lang="it-IT" dirty="0" smtClean="0">
                <a:solidFill>
                  <a:srgbClr val="FF0000"/>
                </a:solidFill>
              </a:rPr>
              <a:t>fuori di esso. A latitudini elevate rumore radio da emissione del disco galattico. Indi</a:t>
            </a:r>
          </a:p>
          <a:p>
            <a:r>
              <a:rPr lang="it-IT" dirty="0">
                <a:solidFill>
                  <a:srgbClr val="FF0000"/>
                </a:solidFill>
              </a:rPr>
              <a:t>	viduate molti sorgenti extra galattiche. distribuzioni isotrope.</a:t>
            </a:r>
            <a:endParaRPr lang="it-IT" dirty="0" smtClean="0">
              <a:solidFill>
                <a:srgbClr val="FF0000"/>
              </a:solidFill>
            </a:endParaRPr>
          </a:p>
          <a:p>
            <a:endParaRPr lang="it-IT" dirty="0"/>
          </a:p>
          <a:p>
            <a:r>
              <a:rPr lang="it-IT" b="1" u="sng" dirty="0" smtClean="0"/>
              <a:t>pulsar-impulsi radio </a:t>
            </a:r>
            <a:r>
              <a:rPr lang="it-IT" dirty="0" smtClean="0"/>
              <a:t>con periodo molto stabile dell’ordine del secondo. Identificate come</a:t>
            </a:r>
          </a:p>
          <a:p>
            <a:r>
              <a:rPr lang="it-IT" dirty="0"/>
              <a:t>	</a:t>
            </a:r>
            <a:r>
              <a:rPr lang="it-IT" dirty="0" smtClean="0"/>
              <a:t>stelle di neutroni magnetizzate in rapida rotazione. Prova esistenza di stelle molto</a:t>
            </a:r>
          </a:p>
          <a:p>
            <a:r>
              <a:rPr lang="it-IT" dirty="0"/>
              <a:t>	</a:t>
            </a:r>
            <a:r>
              <a:rPr lang="it-IT" dirty="0" smtClean="0"/>
              <a:t>compatte con </a:t>
            </a:r>
            <a:r>
              <a:rPr lang="it-IT" dirty="0" err="1" smtClean="0"/>
              <a:t>densita’</a:t>
            </a:r>
            <a:r>
              <a:rPr lang="it-IT" dirty="0" smtClean="0"/>
              <a:t> 10 </a:t>
            </a:r>
            <a:r>
              <a:rPr lang="it-IT" baseline="30000" dirty="0" smtClean="0"/>
              <a:t>18</a:t>
            </a:r>
            <a:r>
              <a:rPr lang="it-IT" dirty="0" smtClean="0"/>
              <a:t> kg/m3 (un miliardo ton per cm3)</a:t>
            </a:r>
          </a:p>
          <a:p>
            <a:endParaRPr lang="it-IT" dirty="0"/>
          </a:p>
          <a:p>
            <a:r>
              <a:rPr lang="it-IT" b="1" u="sng" dirty="0" smtClean="0">
                <a:solidFill>
                  <a:srgbClr val="FF0000"/>
                </a:solidFill>
              </a:rPr>
              <a:t>Astronomia raggi X </a:t>
            </a:r>
            <a:r>
              <a:rPr lang="it-IT" dirty="0" smtClean="0">
                <a:solidFill>
                  <a:srgbClr val="FF0000"/>
                </a:solidFill>
              </a:rPr>
              <a:t>svolta a grandi altezze causa assorbimento fotoelettrico degli atomi</a:t>
            </a:r>
          </a:p>
          <a:p>
            <a:r>
              <a:rPr lang="it-IT" dirty="0">
                <a:solidFill>
                  <a:srgbClr val="FF0000"/>
                </a:solidFill>
              </a:rPr>
              <a:t>	</a:t>
            </a:r>
            <a:r>
              <a:rPr lang="it-IT" dirty="0" smtClean="0">
                <a:solidFill>
                  <a:srgbClr val="FF0000"/>
                </a:solidFill>
              </a:rPr>
              <a:t>dell’atmosfera. Scoperta </a:t>
            </a:r>
            <a:r>
              <a:rPr lang="it-IT" dirty="0" err="1" smtClean="0">
                <a:solidFill>
                  <a:srgbClr val="FF0000"/>
                </a:solidFill>
              </a:rPr>
              <a:t>variabilita’</a:t>
            </a:r>
            <a:r>
              <a:rPr lang="it-IT" dirty="0" smtClean="0">
                <a:solidFill>
                  <a:srgbClr val="FF0000"/>
                </a:solidFill>
              </a:rPr>
              <a:t>, satellite </a:t>
            </a:r>
            <a:r>
              <a:rPr lang="it-IT" dirty="0" err="1" smtClean="0">
                <a:solidFill>
                  <a:srgbClr val="FF0000"/>
                </a:solidFill>
              </a:rPr>
              <a:t>Uhuru</a:t>
            </a:r>
            <a:r>
              <a:rPr lang="it-IT" dirty="0" smtClean="0">
                <a:solidFill>
                  <a:srgbClr val="FF0000"/>
                </a:solidFill>
              </a:rPr>
              <a:t>, di alcune sorgenti X dovuto al fatto</a:t>
            </a:r>
            <a:endParaRPr lang="it-IT" dirty="0">
              <a:solidFill>
                <a:srgbClr val="FF0000"/>
              </a:solidFill>
            </a:endParaRPr>
          </a:p>
          <a:p>
            <a:r>
              <a:rPr lang="it-IT" dirty="0">
                <a:solidFill>
                  <a:srgbClr val="FF0000"/>
                </a:solidFill>
              </a:rPr>
              <a:t>	</a:t>
            </a:r>
            <a:r>
              <a:rPr lang="it-IT" dirty="0" smtClean="0">
                <a:solidFill>
                  <a:srgbClr val="FF0000"/>
                </a:solidFill>
              </a:rPr>
              <a:t>che l’oggetto compatto emittente o membro di un sistema binario e si eclissa dietro</a:t>
            </a:r>
          </a:p>
          <a:p>
            <a:r>
              <a:rPr lang="it-IT" dirty="0">
                <a:solidFill>
                  <a:srgbClr val="FF0000"/>
                </a:solidFill>
              </a:rPr>
              <a:t>	</a:t>
            </a:r>
            <a:r>
              <a:rPr lang="it-IT" dirty="0" smtClean="0">
                <a:solidFill>
                  <a:srgbClr val="FF0000"/>
                </a:solidFill>
              </a:rPr>
              <a:t> il compagno</a:t>
            </a:r>
            <a:r>
              <a:rPr lang="it-IT" dirty="0" smtClean="0"/>
              <a:t>. Sorgenti pulsanti, identificate come stelle di neutroni con un intenso campo</a:t>
            </a:r>
          </a:p>
          <a:p>
            <a:r>
              <a:rPr lang="it-IT" dirty="0"/>
              <a:t>	</a:t>
            </a:r>
            <a:r>
              <a:rPr lang="it-IT" dirty="0" smtClean="0"/>
              <a:t>magnetico in rapidissima rotazione, </a:t>
            </a:r>
            <a:r>
              <a:rPr lang="it-IT" b="1" u="sng" dirty="0" smtClean="0"/>
              <a:t>e l’origine dell’energia emessa con i </a:t>
            </a:r>
            <a:r>
              <a:rPr lang="it-IT" b="1" u="sng" dirty="0" err="1" smtClean="0"/>
              <a:t>raggiX</a:t>
            </a:r>
            <a:r>
              <a:rPr lang="it-IT" b="1" u="sng" dirty="0" smtClean="0"/>
              <a:t> </a:t>
            </a:r>
            <a:r>
              <a:rPr lang="it-IT" b="1" u="sng" dirty="0" err="1" smtClean="0"/>
              <a:t>e’</a:t>
            </a:r>
            <a:r>
              <a:rPr lang="it-IT" b="1" u="sng" dirty="0" smtClean="0"/>
              <a:t> la caduta</a:t>
            </a:r>
          </a:p>
          <a:p>
            <a:r>
              <a:rPr lang="it-IT" b="1" u="sng" dirty="0"/>
              <a:t>	</a:t>
            </a:r>
            <a:r>
              <a:rPr lang="it-IT" b="1" u="sng" dirty="0" smtClean="0"/>
              <a:t>di materia dalla stella maggiore sull’oggetto compatto, </a:t>
            </a:r>
            <a:r>
              <a:rPr lang="it-IT" dirty="0" smtClean="0"/>
              <a:t>fenomeno di accrescimento.</a:t>
            </a:r>
            <a:endParaRPr lang="it-IT" dirty="0"/>
          </a:p>
          <a:p>
            <a:r>
              <a:rPr lang="it-IT" dirty="0" smtClean="0"/>
              <a:t>	I raggi X sono l’emissione di un gas riscaldato per caduta sui poli magnetici della stella</a:t>
            </a:r>
          </a:p>
          <a:p>
            <a:r>
              <a:rPr lang="it-IT" dirty="0"/>
              <a:t>	</a:t>
            </a:r>
            <a:r>
              <a:rPr lang="it-IT" dirty="0" smtClean="0"/>
              <a:t>di neutroni. Materia fornita dalla stella grande. Possibile meccanismo anche per buchi</a:t>
            </a:r>
          </a:p>
          <a:p>
            <a:r>
              <a:rPr lang="it-IT" dirty="0"/>
              <a:t>	</a:t>
            </a:r>
            <a:r>
              <a:rPr lang="it-IT" dirty="0" smtClean="0"/>
              <a:t>neri. Anche AGN. Einstein X-ray </a:t>
            </a:r>
            <a:r>
              <a:rPr lang="it-IT" dirty="0" err="1" smtClean="0"/>
              <a:t>Observatory</a:t>
            </a:r>
            <a:r>
              <a:rPr lang="it-IT" dirty="0" smtClean="0"/>
              <a:t>. Gas caldo a 10^7-10^8°K.</a:t>
            </a:r>
          </a:p>
          <a:p>
            <a:r>
              <a:rPr lang="it-IT" dirty="0"/>
              <a:t>	</a:t>
            </a:r>
            <a:r>
              <a:rPr lang="it-IT" dirty="0" smtClean="0">
                <a:solidFill>
                  <a:srgbClr val="FF0000"/>
                </a:solidFill>
              </a:rPr>
              <a:t>Gamma visti da OSO III, SAS 2 e COS-B, i gamma dominano sul piano galattico. Per E&gt;100</a:t>
            </a:r>
          </a:p>
          <a:p>
            <a:r>
              <a:rPr lang="it-IT" dirty="0">
                <a:solidFill>
                  <a:srgbClr val="FF0000"/>
                </a:solidFill>
              </a:rPr>
              <a:t>	</a:t>
            </a:r>
            <a:r>
              <a:rPr lang="it-IT" dirty="0" err="1" smtClean="0">
                <a:solidFill>
                  <a:srgbClr val="FF0000"/>
                </a:solidFill>
              </a:rPr>
              <a:t>MeV</a:t>
            </a:r>
            <a:r>
              <a:rPr lang="it-IT" dirty="0" smtClean="0">
                <a:solidFill>
                  <a:srgbClr val="FF0000"/>
                </a:solidFill>
              </a:rPr>
              <a:t> emissioni da </a:t>
            </a:r>
            <a:r>
              <a:rPr lang="it-IT" dirty="0" smtClean="0">
                <a:solidFill>
                  <a:srgbClr val="FF0000"/>
                </a:solidFill>
                <a:latin typeface="Symbol" charset="2"/>
                <a:cs typeface="Symbol" charset="2"/>
              </a:rPr>
              <a:t>p</a:t>
            </a:r>
            <a:r>
              <a:rPr lang="it-IT" dirty="0" smtClean="0">
                <a:solidFill>
                  <a:srgbClr val="FF0000"/>
                </a:solidFill>
              </a:rPr>
              <a:t>0 generati da RC su gas. A energie </a:t>
            </a:r>
            <a:r>
              <a:rPr lang="it-IT" dirty="0" err="1" smtClean="0">
                <a:solidFill>
                  <a:srgbClr val="FF0000"/>
                </a:solidFill>
              </a:rPr>
              <a:t>piu’</a:t>
            </a:r>
            <a:r>
              <a:rPr lang="it-IT" dirty="0" smtClean="0">
                <a:solidFill>
                  <a:srgbClr val="FF0000"/>
                </a:solidFill>
              </a:rPr>
              <a:t> basse </a:t>
            </a:r>
            <a:r>
              <a:rPr lang="it-IT" dirty="0" err="1" smtClean="0">
                <a:solidFill>
                  <a:srgbClr val="FF0000"/>
                </a:solidFill>
              </a:rPr>
              <a:t>irragiamento</a:t>
            </a:r>
            <a:r>
              <a:rPr lang="it-IT" dirty="0" smtClean="0">
                <a:solidFill>
                  <a:srgbClr val="FF0000"/>
                </a:solidFill>
              </a:rPr>
              <a:t> e inverso</a:t>
            </a:r>
          </a:p>
          <a:p>
            <a:r>
              <a:rPr lang="it-IT" dirty="0" smtClean="0">
                <a:solidFill>
                  <a:srgbClr val="FF0000"/>
                </a:solidFill>
              </a:rPr>
              <a:t>	Compton</a:t>
            </a:r>
            <a:r>
              <a:rPr lang="it-IT" b="1" i="1" u="sng" dirty="0" smtClean="0">
                <a:solidFill>
                  <a:srgbClr val="FF0000"/>
                </a:solidFill>
              </a:rPr>
              <a:t>.  Inaspettati </a:t>
            </a:r>
            <a:r>
              <a:rPr lang="it-IT" b="1" i="1" u="sng" dirty="0" err="1" smtClean="0">
                <a:solidFill>
                  <a:srgbClr val="FF0000"/>
                </a:solidFill>
              </a:rPr>
              <a:t>burst</a:t>
            </a:r>
            <a:r>
              <a:rPr lang="it-IT" b="1" i="1" u="sng" dirty="0" smtClean="0">
                <a:solidFill>
                  <a:srgbClr val="FF0000"/>
                </a:solidFill>
              </a:rPr>
              <a:t> di raggi gamma, satellite VELA. Rilevabili a terra con </a:t>
            </a:r>
          </a:p>
          <a:p>
            <a:r>
              <a:rPr lang="it-IT" b="1" i="1" u="sng" dirty="0">
                <a:solidFill>
                  <a:srgbClr val="FF0000"/>
                </a:solidFill>
              </a:rPr>
              <a:t>	</a:t>
            </a:r>
            <a:r>
              <a:rPr lang="it-IT" b="1" i="1" u="sng" dirty="0" smtClean="0">
                <a:solidFill>
                  <a:srgbClr val="FF0000"/>
                </a:solidFill>
              </a:rPr>
              <a:t>cascate </a:t>
            </a:r>
            <a:r>
              <a:rPr lang="it-IT" b="1" i="1" u="sng" dirty="0" err="1" smtClean="0">
                <a:solidFill>
                  <a:srgbClr val="FF0000"/>
                </a:solidFill>
              </a:rPr>
              <a:t>em</a:t>
            </a:r>
            <a:r>
              <a:rPr lang="it-IT" b="1" i="1" u="sng" dirty="0" smtClean="0">
                <a:solidFill>
                  <a:srgbClr val="FF0000"/>
                </a:solidFill>
              </a:rPr>
              <a:t>, </a:t>
            </a:r>
            <a:r>
              <a:rPr lang="it-IT" b="1" i="1" u="sng" dirty="0" err="1" smtClean="0">
                <a:solidFill>
                  <a:srgbClr val="FF0000"/>
                </a:solidFill>
              </a:rPr>
              <a:t>Cerenkov</a:t>
            </a:r>
            <a:endParaRPr lang="it-IT" b="1" i="1" u="sng" dirty="0" smtClean="0">
              <a:solidFill>
                <a:srgbClr val="FF0000"/>
              </a:solidFill>
            </a:endParaRPr>
          </a:p>
        </p:txBody>
      </p:sp>
      <p:sp>
        <p:nvSpPr>
          <p:cNvPr id="3" name="Segnaposto numero diapositiva 2"/>
          <p:cNvSpPr>
            <a:spLocks noGrp="1"/>
          </p:cNvSpPr>
          <p:nvPr>
            <p:ph type="sldNum" sz="quarter" idx="12"/>
          </p:nvPr>
        </p:nvSpPr>
        <p:spPr/>
        <p:txBody>
          <a:bodyPr/>
          <a:lstStyle/>
          <a:p>
            <a:fld id="{8D82B5A4-172D-B545-A700-25497901E522}" type="slidenum">
              <a:rPr lang="it-IT" smtClean="0"/>
              <a:t>11</a:t>
            </a:fld>
            <a:endParaRPr lang="it-IT"/>
          </a:p>
        </p:txBody>
      </p:sp>
    </p:spTree>
    <p:extLst>
      <p:ext uri="{BB962C8B-B14F-4D97-AF65-F5344CB8AC3E}">
        <p14:creationId xmlns:p14="http://schemas.microsoft.com/office/powerpoint/2010/main" val="2387359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6" name="Picture 4" descr="galas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450"/>
            <a:ext cx="9144000" cy="4905375"/>
          </a:xfrm>
          <a:prstGeom prst="rect">
            <a:avLst/>
          </a:prstGeom>
          <a:noFill/>
          <a:extLst>
            <a:ext uri="{909E8E84-426E-40dd-AFC4-6F175D3DCCD1}">
              <a14:hiddenFill xmlns:a14="http://schemas.microsoft.com/office/drawing/2010/main">
                <a:solidFill>
                  <a:srgbClr val="FFFFFF"/>
                </a:solidFill>
              </a14:hiddenFill>
            </a:ext>
          </a:extLst>
        </p:spPr>
      </p:pic>
      <p:pic>
        <p:nvPicPr>
          <p:cNvPr id="2232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941888"/>
            <a:ext cx="2984500" cy="188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23238" name="Text Box 6"/>
          <p:cNvSpPr txBox="1">
            <a:spLocks noChangeArrowheads="1"/>
          </p:cNvSpPr>
          <p:nvPr/>
        </p:nvSpPr>
        <p:spPr bwMode="auto">
          <a:xfrm>
            <a:off x="3314700" y="5445125"/>
            <a:ext cx="1041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dirty="0"/>
              <a:t>Neutrini </a:t>
            </a:r>
          </a:p>
          <a:p>
            <a:pPr algn="ctr"/>
            <a:r>
              <a:rPr lang="it-IT" sz="1600" b="1" dirty="0"/>
              <a:t>Amanda</a:t>
            </a:r>
          </a:p>
          <a:p>
            <a:pPr algn="ctr"/>
            <a:r>
              <a:rPr lang="it-IT" sz="1600" b="1" dirty="0"/>
              <a:t>Polo sud</a:t>
            </a:r>
          </a:p>
        </p:txBody>
      </p:sp>
      <p:pic>
        <p:nvPicPr>
          <p:cNvPr id="2232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935538"/>
            <a:ext cx="2732088"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23240" name="Text Box 8"/>
          <p:cNvSpPr txBox="1">
            <a:spLocks noChangeArrowheads="1"/>
          </p:cNvSpPr>
          <p:nvPr/>
        </p:nvSpPr>
        <p:spPr bwMode="auto">
          <a:xfrm>
            <a:off x="7677150" y="5483225"/>
            <a:ext cx="1312863"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dirty="0"/>
              <a:t>Neutrini </a:t>
            </a:r>
          </a:p>
          <a:p>
            <a:pPr algn="ctr"/>
            <a:r>
              <a:rPr lang="it-IT" sz="1600" b="1" dirty="0"/>
              <a:t>Macro</a:t>
            </a:r>
          </a:p>
          <a:p>
            <a:pPr algn="ctr"/>
            <a:r>
              <a:rPr lang="it-IT" sz="1600" b="1" dirty="0"/>
              <a:t>Gran Sasso</a:t>
            </a:r>
          </a:p>
        </p:txBody>
      </p:sp>
      <p:sp>
        <p:nvSpPr>
          <p:cNvPr id="2" name="CasellaDiTesto 1"/>
          <p:cNvSpPr txBox="1"/>
          <p:nvPr/>
        </p:nvSpPr>
        <p:spPr>
          <a:xfrm>
            <a:off x="5401733" y="3318937"/>
            <a:ext cx="1487795" cy="738664"/>
          </a:xfrm>
          <a:prstGeom prst="rect">
            <a:avLst/>
          </a:prstGeom>
          <a:noFill/>
        </p:spPr>
        <p:txBody>
          <a:bodyPr wrap="none" rtlCol="0">
            <a:spAutoFit/>
          </a:bodyPr>
          <a:lstStyle/>
          <a:p>
            <a:r>
              <a:rPr lang="it-IT" sz="1400" dirty="0" err="1" smtClean="0">
                <a:solidFill>
                  <a:schemeClr val="bg1"/>
                </a:solidFill>
              </a:rPr>
              <a:t>sincrorone</a:t>
            </a:r>
            <a:endParaRPr lang="it-IT" sz="1400" dirty="0" smtClean="0">
              <a:solidFill>
                <a:schemeClr val="bg1"/>
              </a:solidFill>
            </a:endParaRPr>
          </a:p>
          <a:p>
            <a:r>
              <a:rPr lang="it-IT" sz="1400" dirty="0" smtClean="0">
                <a:solidFill>
                  <a:schemeClr val="bg1"/>
                </a:solidFill>
              </a:rPr>
              <a:t>elettroni in</a:t>
            </a:r>
          </a:p>
          <a:p>
            <a:r>
              <a:rPr lang="it-IT" sz="1400" dirty="0" smtClean="0">
                <a:solidFill>
                  <a:schemeClr val="bg1"/>
                </a:solidFill>
              </a:rPr>
              <a:t>campo magnetico</a:t>
            </a:r>
          </a:p>
        </p:txBody>
      </p:sp>
      <p:sp>
        <p:nvSpPr>
          <p:cNvPr id="3" name="CasellaDiTesto 2"/>
          <p:cNvSpPr txBox="1"/>
          <p:nvPr/>
        </p:nvSpPr>
        <p:spPr>
          <a:xfrm>
            <a:off x="-97652" y="3318937"/>
            <a:ext cx="1305891" cy="954107"/>
          </a:xfrm>
          <a:prstGeom prst="rect">
            <a:avLst/>
          </a:prstGeom>
          <a:noFill/>
        </p:spPr>
        <p:txBody>
          <a:bodyPr wrap="none" rtlCol="0">
            <a:spAutoFit/>
          </a:bodyPr>
          <a:lstStyle/>
          <a:p>
            <a:r>
              <a:rPr lang="it-IT" sz="1400" dirty="0" err="1" smtClean="0">
                <a:solidFill>
                  <a:srgbClr val="FFFFFF"/>
                </a:solidFill>
              </a:rPr>
              <a:t>cmb</a:t>
            </a:r>
            <a:r>
              <a:rPr lang="it-IT" sz="1400" dirty="0" smtClean="0">
                <a:solidFill>
                  <a:srgbClr val="FFFFFF"/>
                </a:solidFill>
              </a:rPr>
              <a:t>   emissioni</a:t>
            </a:r>
          </a:p>
          <a:p>
            <a:r>
              <a:rPr lang="it-IT" sz="1400" dirty="0" smtClean="0">
                <a:solidFill>
                  <a:srgbClr val="FFFFFF"/>
                </a:solidFill>
              </a:rPr>
              <a:t>polveri</a:t>
            </a:r>
          </a:p>
          <a:p>
            <a:r>
              <a:rPr lang="it-IT" sz="1400" dirty="0" smtClean="0">
                <a:solidFill>
                  <a:srgbClr val="FFFFFF"/>
                </a:solidFill>
              </a:rPr>
              <a:t>stelle in</a:t>
            </a:r>
          </a:p>
          <a:p>
            <a:r>
              <a:rPr lang="it-IT" sz="1400" dirty="0" smtClean="0">
                <a:solidFill>
                  <a:srgbClr val="FFFFFF"/>
                </a:solidFill>
              </a:rPr>
              <a:t>formazione</a:t>
            </a:r>
            <a:endParaRPr lang="it-IT" sz="1400" dirty="0">
              <a:solidFill>
                <a:srgbClr val="FFFFFF"/>
              </a:solidFill>
            </a:endParaRPr>
          </a:p>
        </p:txBody>
      </p:sp>
      <p:sp>
        <p:nvSpPr>
          <p:cNvPr id="4" name="CasellaDiTesto 3"/>
          <p:cNvSpPr txBox="1"/>
          <p:nvPr/>
        </p:nvSpPr>
        <p:spPr>
          <a:xfrm>
            <a:off x="0" y="1811867"/>
            <a:ext cx="956988" cy="954107"/>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a:t>
            </a:r>
          </a:p>
          <a:p>
            <a:r>
              <a:rPr lang="it-IT" sz="1400" dirty="0" smtClean="0">
                <a:solidFill>
                  <a:srgbClr val="FFFFFF"/>
                </a:solidFill>
              </a:rPr>
              <a:t>galassie</a:t>
            </a:r>
          </a:p>
          <a:p>
            <a:r>
              <a:rPr lang="it-IT" sz="1400" dirty="0" smtClean="0">
                <a:solidFill>
                  <a:srgbClr val="FFFFFF"/>
                </a:solidFill>
              </a:rPr>
              <a:t>uniforme</a:t>
            </a:r>
            <a:endParaRPr lang="it-IT" sz="1400" dirty="0">
              <a:solidFill>
                <a:srgbClr val="FFFFFF"/>
              </a:solidFill>
            </a:endParaRPr>
          </a:p>
        </p:txBody>
      </p:sp>
      <p:sp>
        <p:nvSpPr>
          <p:cNvPr id="10" name="CasellaDiTesto 9"/>
          <p:cNvSpPr txBox="1"/>
          <p:nvPr/>
        </p:nvSpPr>
        <p:spPr>
          <a:xfrm>
            <a:off x="8187012" y="44450"/>
            <a:ext cx="956988" cy="738664"/>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piano</a:t>
            </a:r>
          </a:p>
          <a:p>
            <a:r>
              <a:rPr lang="it-IT" sz="1400" dirty="0" smtClean="0">
                <a:solidFill>
                  <a:srgbClr val="FFFFFF"/>
                </a:solidFill>
              </a:rPr>
              <a:t>galattico</a:t>
            </a:r>
            <a:endParaRPr lang="it-IT" sz="1400" dirty="0">
              <a:solidFill>
                <a:srgbClr val="FFFFFF"/>
              </a:solidFill>
            </a:endParaRPr>
          </a:p>
        </p:txBody>
      </p:sp>
      <p:sp>
        <p:nvSpPr>
          <p:cNvPr id="11" name="CasellaDiTesto 10"/>
          <p:cNvSpPr txBox="1"/>
          <p:nvPr/>
        </p:nvSpPr>
        <p:spPr>
          <a:xfrm>
            <a:off x="2726216" y="16972"/>
            <a:ext cx="1467068" cy="738664"/>
          </a:xfrm>
          <a:prstGeom prst="rect">
            <a:avLst/>
          </a:prstGeom>
          <a:noFill/>
        </p:spPr>
        <p:txBody>
          <a:bodyPr wrap="none" rtlCol="0">
            <a:spAutoFit/>
          </a:bodyPr>
          <a:lstStyle/>
          <a:p>
            <a:r>
              <a:rPr lang="it-IT" sz="1400" dirty="0" smtClean="0">
                <a:solidFill>
                  <a:srgbClr val="FFFFFF"/>
                </a:solidFill>
              </a:rPr>
              <a:t>contributo</a:t>
            </a:r>
          </a:p>
          <a:p>
            <a:r>
              <a:rPr lang="it-IT" sz="1400" dirty="0" smtClean="0">
                <a:solidFill>
                  <a:srgbClr val="FFFFFF"/>
                </a:solidFill>
              </a:rPr>
              <a:t>da </a:t>
            </a:r>
            <a:r>
              <a:rPr lang="it-IT" sz="1400" dirty="0" smtClean="0">
                <a:solidFill>
                  <a:srgbClr val="FFFFFF"/>
                </a:solidFill>
                <a:latin typeface="Symbol" charset="2"/>
                <a:cs typeface="Symbol" charset="2"/>
              </a:rPr>
              <a:t>p0 </a:t>
            </a:r>
            <a:r>
              <a:rPr lang="it-IT" sz="1400" dirty="0" smtClean="0">
                <a:solidFill>
                  <a:srgbClr val="FFFFFF"/>
                </a:solidFill>
                <a:cs typeface="Symbol" charset="2"/>
              </a:rPr>
              <a:t>interazione</a:t>
            </a:r>
          </a:p>
          <a:p>
            <a:r>
              <a:rPr lang="it-IT" sz="1400" dirty="0" smtClean="0">
                <a:solidFill>
                  <a:srgbClr val="FFFFFF"/>
                </a:solidFill>
                <a:cs typeface="Symbol" charset="2"/>
              </a:rPr>
              <a:t>RC-gas</a:t>
            </a:r>
            <a:endParaRPr lang="it-IT" sz="1400" dirty="0" smtClean="0">
              <a:solidFill>
                <a:srgbClr val="FFFFFF"/>
              </a:solidFill>
            </a:endParaRPr>
          </a:p>
        </p:txBody>
      </p:sp>
      <p:sp>
        <p:nvSpPr>
          <p:cNvPr id="5" name="Segnaposto numero diapositiva 4"/>
          <p:cNvSpPr>
            <a:spLocks noGrp="1"/>
          </p:cNvSpPr>
          <p:nvPr>
            <p:ph type="sldNum" sz="quarter" idx="12"/>
          </p:nvPr>
        </p:nvSpPr>
        <p:spPr/>
        <p:txBody>
          <a:bodyPr/>
          <a:lstStyle/>
          <a:p>
            <a:fld id="{8D82B5A4-172D-B545-A700-25497901E522}" type="slidenum">
              <a:rPr lang="it-IT" smtClean="0"/>
              <a:t>12</a:t>
            </a:fld>
            <a:endParaRPr lang="it-IT"/>
          </a:p>
        </p:txBody>
      </p:sp>
    </p:spTree>
    <p:extLst>
      <p:ext uri="{BB962C8B-B14F-4D97-AF65-F5344CB8AC3E}">
        <p14:creationId xmlns:p14="http://schemas.microsoft.com/office/powerpoint/2010/main" val="105645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13</a:t>
            </a:fld>
            <a:endParaRPr lang="it-IT"/>
          </a:p>
        </p:txBody>
      </p:sp>
      <p:pic>
        <p:nvPicPr>
          <p:cNvPr id="3" name="Immagine 2"/>
          <p:cNvPicPr>
            <a:picLocks noChangeAspect="1"/>
          </p:cNvPicPr>
          <p:nvPr/>
        </p:nvPicPr>
        <p:blipFill>
          <a:blip r:embed="rId2"/>
          <a:stretch>
            <a:fillRect/>
          </a:stretch>
        </p:blipFill>
        <p:spPr>
          <a:xfrm>
            <a:off x="1676400" y="55837"/>
            <a:ext cx="5791200" cy="6748423"/>
          </a:xfrm>
          <a:prstGeom prst="rect">
            <a:avLst/>
          </a:prstGeom>
          <a:ln>
            <a:solidFill>
              <a:schemeClr val="tx1"/>
            </a:solidFill>
          </a:ln>
        </p:spPr>
      </p:pic>
    </p:spTree>
    <p:extLst>
      <p:ext uri="{BB962C8B-B14F-4D97-AF65-F5344CB8AC3E}">
        <p14:creationId xmlns:p14="http://schemas.microsoft.com/office/powerpoint/2010/main" val="473515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14</a:t>
            </a:fld>
            <a:endParaRPr lang="it-IT"/>
          </a:p>
        </p:txBody>
      </p:sp>
      <p:pic>
        <p:nvPicPr>
          <p:cNvPr id="3" name="Immagine 2"/>
          <p:cNvPicPr>
            <a:picLocks noChangeAspect="1"/>
          </p:cNvPicPr>
          <p:nvPr/>
        </p:nvPicPr>
        <p:blipFill>
          <a:blip r:embed="rId2"/>
          <a:stretch>
            <a:fillRect/>
          </a:stretch>
        </p:blipFill>
        <p:spPr>
          <a:xfrm>
            <a:off x="357571" y="292100"/>
            <a:ext cx="8468929" cy="6289258"/>
          </a:xfrm>
          <a:prstGeom prst="rect">
            <a:avLst/>
          </a:prstGeom>
          <a:ln>
            <a:solidFill>
              <a:srgbClr val="000000"/>
            </a:solidFill>
          </a:ln>
        </p:spPr>
      </p:pic>
    </p:spTree>
    <p:extLst>
      <p:ext uri="{BB962C8B-B14F-4D97-AF65-F5344CB8AC3E}">
        <p14:creationId xmlns:p14="http://schemas.microsoft.com/office/powerpoint/2010/main" val="2471188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457200" y="-180442"/>
            <a:ext cx="8229600" cy="706437"/>
          </a:xfrm>
        </p:spPr>
        <p:txBody>
          <a:bodyPr>
            <a:normAutofit/>
          </a:bodyPr>
          <a:lstStyle/>
          <a:p>
            <a:r>
              <a:rPr lang="it-IT" sz="2400" dirty="0"/>
              <a:t>Evoluzioni stellari (1)</a:t>
            </a:r>
          </a:p>
        </p:txBody>
      </p:sp>
      <p:pic>
        <p:nvPicPr>
          <p:cNvPr id="15367" name="Picture 7" descr="radio"/>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79388" y="2339984"/>
            <a:ext cx="4105275" cy="2708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5365" name="Text Box 5"/>
          <p:cNvSpPr txBox="1">
            <a:spLocks noChangeArrowheads="1"/>
          </p:cNvSpPr>
          <p:nvPr/>
        </p:nvSpPr>
        <p:spPr bwMode="auto">
          <a:xfrm>
            <a:off x="223838" y="402596"/>
            <a:ext cx="8748712" cy="8309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it-IT" sz="1600">
                <a:solidFill>
                  <a:srgbClr val="FF0000"/>
                </a:solidFill>
              </a:rPr>
              <a:t>Galassie</a:t>
            </a:r>
            <a:r>
              <a:rPr lang="it-IT" sz="1600"/>
              <a:t>: fatte di stelle e mezzo interstellare tenuti insieme da </a:t>
            </a:r>
            <a:r>
              <a:rPr lang="it-IT" sz="1600">
                <a:solidFill>
                  <a:srgbClr val="FF0000"/>
                </a:solidFill>
              </a:rPr>
              <a:t>forze gravitazionali. Nuclei attivi AGN</a:t>
            </a:r>
          </a:p>
          <a:p>
            <a:r>
              <a:rPr lang="it-IT" sz="1600">
                <a:solidFill>
                  <a:srgbClr val="FF0000"/>
                </a:solidFill>
              </a:rPr>
              <a:t>emissione di forti quantita’ di energia, su varie frequenze di osservazione:IR,radio, particelle. Ipotesi</a:t>
            </a:r>
          </a:p>
          <a:p>
            <a:r>
              <a:rPr lang="it-IT" sz="1600">
                <a:solidFill>
                  <a:srgbClr val="FF0000"/>
                </a:solidFill>
              </a:rPr>
              <a:t>di buco nero di grande massa che che acquista materia dalle stelle liberando energia gravitazionale.</a:t>
            </a:r>
          </a:p>
        </p:txBody>
      </p:sp>
      <p:sp>
        <p:nvSpPr>
          <p:cNvPr id="15366" name="Text Box 6"/>
          <p:cNvSpPr txBox="1">
            <a:spLocks noChangeArrowheads="1"/>
          </p:cNvSpPr>
          <p:nvPr/>
        </p:nvSpPr>
        <p:spPr bwMode="auto">
          <a:xfrm>
            <a:off x="223838" y="1509721"/>
            <a:ext cx="8920162" cy="6463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it-IT">
                <a:solidFill>
                  <a:srgbClr val="FF0000"/>
                </a:solidFill>
              </a:rPr>
              <a:t>Stelle (50% binarie)</a:t>
            </a:r>
            <a:r>
              <a:rPr lang="it-IT"/>
              <a:t>: nascono da </a:t>
            </a:r>
            <a:r>
              <a:rPr lang="it-IT">
                <a:solidFill>
                  <a:srgbClr val="FF0000"/>
                </a:solidFill>
              </a:rPr>
              <a:t>contrazioni di nubi molecolari</a:t>
            </a:r>
            <a:r>
              <a:rPr lang="it-IT"/>
              <a:t>: gas e polveri. Le regioni piu</a:t>
            </a:r>
            <a:r>
              <a:rPr lang="ja-JP" altLang="it-IT">
                <a:latin typeface="Arial"/>
              </a:rPr>
              <a:t>’</a:t>
            </a:r>
            <a:r>
              <a:rPr lang="it-IT"/>
              <a:t> dense collassano per </a:t>
            </a:r>
            <a:r>
              <a:rPr lang="it-IT">
                <a:solidFill>
                  <a:srgbClr val="FF0000"/>
                </a:solidFill>
              </a:rPr>
              <a:t>gravita</a:t>
            </a:r>
            <a:r>
              <a:rPr lang="ja-JP" altLang="it-IT">
                <a:latin typeface="Arial"/>
              </a:rPr>
              <a:t>’</a:t>
            </a:r>
            <a:r>
              <a:rPr lang="it-IT"/>
              <a:t>: regioni di emissione radio,microonde, </a:t>
            </a:r>
            <a:r>
              <a:rPr lang="it-IT">
                <a:solidFill>
                  <a:srgbClr val="FF0000"/>
                </a:solidFill>
              </a:rPr>
              <a:t>infrarosso 10-20 K°.</a:t>
            </a:r>
          </a:p>
        </p:txBody>
      </p:sp>
      <p:pic>
        <p:nvPicPr>
          <p:cNvPr id="15369" name="Picture 9" descr="radio1"/>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18050" y="2327284"/>
            <a:ext cx="4175125" cy="2709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5372" name="Text Box 12"/>
          <p:cNvSpPr txBox="1">
            <a:spLocks noChangeArrowheads="1"/>
          </p:cNvSpPr>
          <p:nvPr/>
        </p:nvSpPr>
        <p:spPr bwMode="auto">
          <a:xfrm>
            <a:off x="87313" y="5207012"/>
            <a:ext cx="9056687" cy="1477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dirty="0"/>
              <a:t>Formazione di </a:t>
            </a:r>
            <a:r>
              <a:rPr lang="it-IT" dirty="0">
                <a:solidFill>
                  <a:srgbClr val="FF0000"/>
                </a:solidFill>
              </a:rPr>
              <a:t>protostella</a:t>
            </a:r>
            <a:r>
              <a:rPr lang="it-IT" dirty="0"/>
              <a:t> al centro della nube, </a:t>
            </a:r>
            <a:r>
              <a:rPr lang="it-IT" dirty="0">
                <a:solidFill>
                  <a:srgbClr val="FF0000"/>
                </a:solidFill>
              </a:rPr>
              <a:t>per gravita</a:t>
            </a:r>
            <a:r>
              <a:rPr lang="ja-JP" altLang="it-IT" dirty="0">
                <a:solidFill>
                  <a:srgbClr val="FF0000"/>
                </a:solidFill>
                <a:latin typeface="Arial"/>
              </a:rPr>
              <a:t>’</a:t>
            </a:r>
            <a:r>
              <a:rPr lang="it-IT" dirty="0">
                <a:solidFill>
                  <a:srgbClr val="FF0000"/>
                </a:solidFill>
              </a:rPr>
              <a:t> la </a:t>
            </a:r>
            <a:r>
              <a:rPr lang="it-IT" dirty="0" err="1">
                <a:solidFill>
                  <a:srgbClr val="FF0000"/>
                </a:solidFill>
              </a:rPr>
              <a:t>densita</a:t>
            </a:r>
            <a:r>
              <a:rPr lang="ja-JP" altLang="it-IT" dirty="0">
                <a:solidFill>
                  <a:srgbClr val="FF0000"/>
                </a:solidFill>
                <a:latin typeface="Arial"/>
              </a:rPr>
              <a:t>’</a:t>
            </a:r>
            <a:r>
              <a:rPr lang="it-IT" dirty="0">
                <a:solidFill>
                  <a:srgbClr val="FF0000"/>
                </a:solidFill>
              </a:rPr>
              <a:t> aumenta</a:t>
            </a:r>
            <a:r>
              <a:rPr lang="it-IT" dirty="0"/>
              <a:t>, il gas </a:t>
            </a:r>
          </a:p>
          <a:p>
            <a:r>
              <a:rPr lang="it-IT" dirty="0"/>
              <a:t>diventa opaco e la </a:t>
            </a:r>
            <a:r>
              <a:rPr lang="it-IT" dirty="0">
                <a:solidFill>
                  <a:srgbClr val="FF0000"/>
                </a:solidFill>
              </a:rPr>
              <a:t>temperatura sale</a:t>
            </a:r>
            <a:r>
              <a:rPr lang="it-IT" dirty="0"/>
              <a:t>. </a:t>
            </a:r>
            <a:r>
              <a:rPr lang="it-IT" dirty="0" smtClean="0"/>
              <a:t>Collasso e riscaldamento. Inizio </a:t>
            </a:r>
            <a:r>
              <a:rPr lang="it-IT" dirty="0">
                <a:solidFill>
                  <a:srgbClr val="FF0000"/>
                </a:solidFill>
              </a:rPr>
              <a:t>reazioni nucleari</a:t>
            </a:r>
            <a:r>
              <a:rPr lang="it-IT" dirty="0"/>
              <a:t> H, He. Per T= 10</a:t>
            </a:r>
            <a:r>
              <a:rPr lang="it-IT" baseline="30000" dirty="0"/>
              <a:t>6</a:t>
            </a:r>
            <a:r>
              <a:rPr lang="it-IT" dirty="0"/>
              <a:t> </a:t>
            </a:r>
            <a:r>
              <a:rPr lang="it-IT" dirty="0" smtClean="0"/>
              <a:t>K. </a:t>
            </a:r>
            <a:r>
              <a:rPr lang="it-IT" dirty="0" smtClean="0">
                <a:solidFill>
                  <a:srgbClr val="FF0000"/>
                </a:solidFill>
              </a:rPr>
              <a:t>Equilibrio </a:t>
            </a:r>
            <a:r>
              <a:rPr lang="it-IT" dirty="0">
                <a:solidFill>
                  <a:srgbClr val="FF0000"/>
                </a:solidFill>
              </a:rPr>
              <a:t>fra forza gravitazionale e e pressione interna di riscaldamento</a:t>
            </a:r>
            <a:r>
              <a:rPr lang="it-IT" dirty="0"/>
              <a:t>.	 </a:t>
            </a:r>
            <a:r>
              <a:rPr lang="it-IT" dirty="0" smtClean="0"/>
              <a:t>Rimozione mediante </a:t>
            </a:r>
            <a:r>
              <a:rPr lang="it-IT" dirty="0" err="1"/>
              <a:t>riemissione</a:t>
            </a:r>
            <a:r>
              <a:rPr lang="it-IT" dirty="0"/>
              <a:t> termica </a:t>
            </a:r>
            <a:r>
              <a:rPr lang="it-IT" dirty="0" err="1"/>
              <a:t>dell</a:t>
            </a:r>
            <a:r>
              <a:rPr lang="ja-JP" altLang="it-IT" dirty="0">
                <a:latin typeface="Arial"/>
              </a:rPr>
              <a:t>’</a:t>
            </a:r>
            <a:r>
              <a:rPr lang="it-IT" dirty="0"/>
              <a:t>energia cinetica del materiale di caduta.</a:t>
            </a:r>
          </a:p>
          <a:p>
            <a:pPr algn="ctr"/>
            <a:r>
              <a:rPr lang="it-IT" dirty="0"/>
              <a:t>Emissione </a:t>
            </a:r>
            <a:r>
              <a:rPr lang="it-IT" dirty="0">
                <a:solidFill>
                  <a:srgbClr val="FF0000"/>
                </a:solidFill>
              </a:rPr>
              <a:t>Infrarossa</a:t>
            </a:r>
            <a:r>
              <a:rPr lang="it-IT" dirty="0"/>
              <a:t> e </a:t>
            </a:r>
            <a:r>
              <a:rPr lang="it-IT" dirty="0" err="1" smtClean="0"/>
              <a:t>micronde</a:t>
            </a:r>
            <a:r>
              <a:rPr lang="it-IT" dirty="0" smtClean="0"/>
              <a:t>, </a:t>
            </a:r>
            <a:r>
              <a:rPr lang="it-IT" dirty="0"/>
              <a:t>tipicamente </a:t>
            </a:r>
            <a:r>
              <a:rPr lang="it-IT" dirty="0">
                <a:solidFill>
                  <a:srgbClr val="FF0000"/>
                </a:solidFill>
              </a:rPr>
              <a:t>100-300 K</a:t>
            </a:r>
            <a:r>
              <a:rPr lang="it-IT" dirty="0" smtClean="0">
                <a:solidFill>
                  <a:srgbClr val="FF0000"/>
                </a:solidFill>
              </a:rPr>
              <a:t>°. </a:t>
            </a:r>
            <a:r>
              <a:rPr lang="it-IT" b="1" dirty="0" smtClean="0">
                <a:solidFill>
                  <a:srgbClr val="FF0000"/>
                </a:solidFill>
              </a:rPr>
              <a:t>A 10</a:t>
            </a:r>
            <a:r>
              <a:rPr lang="it-IT" b="1" baseline="30000" dirty="0" smtClean="0">
                <a:solidFill>
                  <a:srgbClr val="FF0000"/>
                </a:solidFill>
              </a:rPr>
              <a:t>6</a:t>
            </a:r>
            <a:r>
              <a:rPr lang="it-IT" b="1" dirty="0" smtClean="0">
                <a:solidFill>
                  <a:srgbClr val="FF0000"/>
                </a:solidFill>
              </a:rPr>
              <a:t> inizio reazioni nucleari</a:t>
            </a:r>
            <a:endParaRPr lang="it-IT" b="1" dirty="0">
              <a:solidFill>
                <a:srgbClr val="FF0000"/>
              </a:solidFill>
            </a:endParaRPr>
          </a:p>
        </p:txBody>
      </p:sp>
      <p:sp>
        <p:nvSpPr>
          <p:cNvPr id="2" name="Segnaposto numero diapositiva 1"/>
          <p:cNvSpPr>
            <a:spLocks noGrp="1"/>
          </p:cNvSpPr>
          <p:nvPr>
            <p:ph type="sldNum" sz="quarter" idx="12"/>
          </p:nvPr>
        </p:nvSpPr>
        <p:spPr/>
        <p:txBody>
          <a:bodyPr/>
          <a:lstStyle/>
          <a:p>
            <a:fld id="{8D82B5A4-172D-B545-A700-25497901E522}" type="slidenum">
              <a:rPr lang="it-IT" smtClean="0"/>
              <a:t>15</a:t>
            </a:fld>
            <a:endParaRPr lang="it-IT"/>
          </a:p>
        </p:txBody>
      </p:sp>
    </p:spTree>
    <p:extLst>
      <p:ext uri="{BB962C8B-B14F-4D97-AF65-F5344CB8AC3E}">
        <p14:creationId xmlns:p14="http://schemas.microsoft.com/office/powerpoint/2010/main" val="2087646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16</a:t>
            </a:fld>
            <a:endParaRPr lang="it-IT"/>
          </a:p>
        </p:txBody>
      </p:sp>
      <p:sp>
        <p:nvSpPr>
          <p:cNvPr id="3" name="Rettangolo 2"/>
          <p:cNvSpPr/>
          <p:nvPr/>
        </p:nvSpPr>
        <p:spPr>
          <a:xfrm>
            <a:off x="889000" y="696248"/>
            <a:ext cx="7442200" cy="4801315"/>
          </a:xfrm>
          <a:prstGeom prst="rect">
            <a:avLst/>
          </a:prstGeom>
          <a:ln>
            <a:solidFill>
              <a:schemeClr val="tx1"/>
            </a:solidFill>
          </a:ln>
        </p:spPr>
        <p:txBody>
          <a:bodyPr wrap="square">
            <a:spAutoFit/>
          </a:bodyPr>
          <a:lstStyle/>
          <a:p>
            <a:r>
              <a:rPr lang="it-IT" dirty="0">
                <a:solidFill>
                  <a:srgbClr val="FF0000"/>
                </a:solidFill>
              </a:rPr>
              <a:t>Galassie=blocchi fondamentali di cui </a:t>
            </a:r>
            <a:r>
              <a:rPr lang="it-IT" dirty="0" err="1">
                <a:solidFill>
                  <a:srgbClr val="FF0000"/>
                </a:solidFill>
              </a:rPr>
              <a:t>e’</a:t>
            </a:r>
            <a:r>
              <a:rPr lang="it-IT" dirty="0">
                <a:solidFill>
                  <a:srgbClr val="FF0000"/>
                </a:solidFill>
              </a:rPr>
              <a:t> costituito l’Universo. Gran parte materia visibile sono stelle e la attrazione gravitazionale le tiene unite. Ci </a:t>
            </a:r>
            <a:r>
              <a:rPr lang="it-IT" dirty="0" err="1">
                <a:solidFill>
                  <a:srgbClr val="FF0000"/>
                </a:solidFill>
              </a:rPr>
              <a:t>puo’</a:t>
            </a:r>
            <a:r>
              <a:rPr lang="it-IT" dirty="0">
                <a:solidFill>
                  <a:srgbClr val="FF0000"/>
                </a:solidFill>
              </a:rPr>
              <a:t> essere materia oscura. Spirali ed ellittiche. Le prime sotto forma di disco, masse diverse (nostra 10-11 </a:t>
            </a:r>
            <a:r>
              <a:rPr lang="it-IT" dirty="0" err="1">
                <a:solidFill>
                  <a:srgbClr val="FF0000"/>
                </a:solidFill>
              </a:rPr>
              <a:t>Ms</a:t>
            </a:r>
            <a:r>
              <a:rPr lang="it-IT" dirty="0">
                <a:solidFill>
                  <a:srgbClr val="FF0000"/>
                </a:solidFill>
              </a:rPr>
              <a:t>) fatte di polveri.  I dischi delle galassie a spirale sono in rotazione. </a:t>
            </a:r>
            <a:r>
              <a:rPr lang="it-IT" dirty="0" err="1">
                <a:solidFill>
                  <a:srgbClr val="FF0000"/>
                </a:solidFill>
              </a:rPr>
              <a:t>Elittiche</a:t>
            </a:r>
            <a:r>
              <a:rPr lang="it-IT" dirty="0">
                <a:solidFill>
                  <a:srgbClr val="FF0000"/>
                </a:solidFill>
              </a:rPr>
              <a:t> invece </a:t>
            </a:r>
            <a:r>
              <a:rPr lang="it-IT" dirty="0" err="1">
                <a:solidFill>
                  <a:srgbClr val="FF0000"/>
                </a:solidFill>
              </a:rPr>
              <a:t>piu’</a:t>
            </a:r>
            <a:r>
              <a:rPr lang="it-IT" dirty="0">
                <a:solidFill>
                  <a:srgbClr val="FF0000"/>
                </a:solidFill>
              </a:rPr>
              <a:t> regolari  con scarsa presenza di polveri.</a:t>
            </a:r>
          </a:p>
          <a:p>
            <a:r>
              <a:rPr lang="it-IT" dirty="0">
                <a:solidFill>
                  <a:srgbClr val="0000FF"/>
                </a:solidFill>
              </a:rPr>
              <a:t>Alcune con nucleo galattico attivo che emettono una grande </a:t>
            </a:r>
            <a:r>
              <a:rPr lang="it-IT" dirty="0" err="1">
                <a:solidFill>
                  <a:srgbClr val="0000FF"/>
                </a:solidFill>
              </a:rPr>
              <a:t>quantita’</a:t>
            </a:r>
            <a:r>
              <a:rPr lang="it-IT" dirty="0">
                <a:solidFill>
                  <a:srgbClr val="0000FF"/>
                </a:solidFill>
              </a:rPr>
              <a:t> di energia. </a:t>
            </a:r>
            <a:r>
              <a:rPr lang="it-IT" u="sng" dirty="0">
                <a:solidFill>
                  <a:srgbClr val="0000FF"/>
                </a:solidFill>
              </a:rPr>
              <a:t>Radiogalassie</a:t>
            </a:r>
          </a:p>
          <a:p>
            <a:pPr algn="just"/>
            <a:r>
              <a:rPr lang="it-IT" u="sng" dirty="0">
                <a:solidFill>
                  <a:srgbClr val="0000FF"/>
                </a:solidFill>
              </a:rPr>
              <a:t>o quasar forti sorgenti di particelle e campi magnetici.  </a:t>
            </a:r>
            <a:r>
              <a:rPr lang="it-IT" dirty="0">
                <a:solidFill>
                  <a:srgbClr val="0000FF"/>
                </a:solidFill>
              </a:rPr>
              <a:t>I nuclei attivi sono sorgenti al loro interno</a:t>
            </a:r>
          </a:p>
          <a:p>
            <a:r>
              <a:rPr lang="it-IT" dirty="0">
                <a:solidFill>
                  <a:srgbClr val="0000FF"/>
                </a:solidFill>
              </a:rPr>
              <a:t>di energia compatta che permette di osservare l’oggetto. I modelli prevedono la presenza di buchi neri di grandissima massa, 106-107 </a:t>
            </a:r>
            <a:r>
              <a:rPr lang="it-IT" dirty="0" err="1">
                <a:solidFill>
                  <a:srgbClr val="0000FF"/>
                </a:solidFill>
              </a:rPr>
              <a:t>Ms</a:t>
            </a:r>
            <a:r>
              <a:rPr lang="it-IT" dirty="0">
                <a:solidFill>
                  <a:srgbClr val="0000FF"/>
                </a:solidFill>
              </a:rPr>
              <a:t>.</a:t>
            </a:r>
          </a:p>
          <a:p>
            <a:r>
              <a:rPr lang="it-IT" dirty="0"/>
              <a:t>Componenti galassie:</a:t>
            </a:r>
          </a:p>
          <a:p>
            <a:r>
              <a:rPr lang="it-IT" dirty="0">
                <a:solidFill>
                  <a:srgbClr val="FF0000"/>
                </a:solidFill>
              </a:rPr>
              <a:t>-stelle, gas e polvere. Massa concentrata nelle stelle che sono responsabili delle forze gravitazionali e rendono la galassia sistema legato, altrove gas e polveri. </a:t>
            </a:r>
            <a:r>
              <a:rPr lang="it-IT" dirty="0" err="1">
                <a:solidFill>
                  <a:srgbClr val="FF0000"/>
                </a:solidFill>
              </a:rPr>
              <a:t>Luminosita’</a:t>
            </a:r>
            <a:r>
              <a:rPr lang="it-IT" dirty="0">
                <a:solidFill>
                  <a:srgbClr val="FF0000"/>
                </a:solidFill>
              </a:rPr>
              <a:t> della stella da corpo nero a temperatura T </a:t>
            </a:r>
            <a:r>
              <a:rPr lang="it-IT" dirty="0" err="1">
                <a:solidFill>
                  <a:srgbClr val="FF0000"/>
                </a:solidFill>
              </a:rPr>
              <a:t>emissivita</a:t>
            </a:r>
            <a:r>
              <a:rPr lang="it-IT" dirty="0">
                <a:solidFill>
                  <a:srgbClr val="FF0000"/>
                </a:solidFill>
              </a:rPr>
              <a:t>’ = </a:t>
            </a:r>
            <a:r>
              <a:rPr lang="it-IT" dirty="0" err="1">
                <a:solidFill>
                  <a:srgbClr val="FF0000"/>
                </a:solidFill>
              </a:rPr>
              <a:t>σ</a:t>
            </a:r>
            <a:r>
              <a:rPr lang="it-IT" dirty="0">
                <a:solidFill>
                  <a:srgbClr val="FF0000"/>
                </a:solidFill>
              </a:rPr>
              <a:t> T4.</a:t>
            </a:r>
            <a:endParaRPr lang="it-IT"/>
          </a:p>
        </p:txBody>
      </p:sp>
    </p:spTree>
    <p:extLst>
      <p:ext uri="{BB962C8B-B14F-4D97-AF65-F5344CB8AC3E}">
        <p14:creationId xmlns:p14="http://schemas.microsoft.com/office/powerpoint/2010/main" val="137784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743210" y="169338"/>
            <a:ext cx="3669193" cy="584776"/>
          </a:xfrm>
          <a:prstGeom prst="rect">
            <a:avLst/>
          </a:prstGeom>
          <a:noFill/>
        </p:spPr>
        <p:txBody>
          <a:bodyPr wrap="none" rtlCol="0">
            <a:spAutoFit/>
          </a:bodyPr>
          <a:lstStyle/>
          <a:p>
            <a:r>
              <a:rPr lang="it-IT" sz="3200"/>
              <a:t>Il mezzo interstellare</a:t>
            </a:r>
          </a:p>
        </p:txBody>
      </p:sp>
      <p:sp>
        <p:nvSpPr>
          <p:cNvPr id="3" name="CasellaDiTesto 2"/>
          <p:cNvSpPr txBox="1"/>
          <p:nvPr/>
        </p:nvSpPr>
        <p:spPr>
          <a:xfrm>
            <a:off x="152404" y="694267"/>
            <a:ext cx="8895284" cy="7478969"/>
          </a:xfrm>
          <a:prstGeom prst="rect">
            <a:avLst/>
          </a:prstGeom>
          <a:noFill/>
        </p:spPr>
        <p:txBody>
          <a:bodyPr wrap="none" rtlCol="0">
            <a:spAutoFit/>
          </a:bodyPr>
          <a:lstStyle/>
          <a:p>
            <a:r>
              <a:rPr lang="it-IT" sz="2400"/>
              <a:t>No mezzo semplice e tranquillo</a:t>
            </a:r>
          </a:p>
          <a:p>
            <a:r>
              <a:rPr lang="it-IT" sz="2400"/>
              <a:t>4 componenti principali: </a:t>
            </a:r>
          </a:p>
          <a:p>
            <a:r>
              <a:rPr lang="it-IT" sz="2400"/>
              <a:t>-gas in tutte le sue fasi, atomico, molecolare e ionizzato (H</a:t>
            </a:r>
            <a:r>
              <a:rPr lang="it-IT" sz="2400" baseline="-25000"/>
              <a:t>2</a:t>
            </a:r>
            <a:r>
              <a:rPr lang="it-IT" sz="2400"/>
              <a:t>)</a:t>
            </a:r>
          </a:p>
          <a:p>
            <a:r>
              <a:rPr lang="it-IT" sz="2400"/>
              <a:t>-particelle di alta energia</a:t>
            </a:r>
          </a:p>
          <a:p>
            <a:r>
              <a:rPr lang="it-IT" sz="2400"/>
              <a:t>-polveri e campi magnetici</a:t>
            </a:r>
          </a:p>
          <a:p>
            <a:endParaRPr lang="it-IT" sz="2400"/>
          </a:p>
          <a:p>
            <a:r>
              <a:rPr lang="it-IT" sz="2400"/>
              <a:t>Mezzo interstellare non stazionario ma continuamente rimescolato</a:t>
            </a:r>
          </a:p>
          <a:p>
            <a:r>
              <a:rPr lang="it-IT" sz="2400"/>
              <a:t>dai venti provenienti da stelle, esplosioni di supernova</a:t>
            </a:r>
          </a:p>
          <a:p>
            <a:endParaRPr lang="it-IT" sz="2400"/>
          </a:p>
          <a:p>
            <a:r>
              <a:rPr lang="it-IT" sz="2400"/>
              <a:t>Consumato nella formazione di stelle e rifornito dai vari tipi di perdite</a:t>
            </a:r>
          </a:p>
          <a:p>
            <a:r>
              <a:rPr lang="it-IT" sz="2400"/>
              <a:t>di materia da parte di queste.</a:t>
            </a:r>
          </a:p>
          <a:p>
            <a:endParaRPr lang="it-IT" sz="2400"/>
          </a:p>
          <a:p>
            <a:r>
              <a:rPr lang="it-IT" sz="2400"/>
              <a:t>Resti di supernova: potente fonte di riscaldamento gas interstellare</a:t>
            </a:r>
          </a:p>
          <a:p>
            <a:r>
              <a:rPr lang="it-IT" sz="2400"/>
              <a:t>regioni con temperature fortemente disuniformi.</a:t>
            </a:r>
          </a:p>
          <a:p>
            <a:endParaRPr lang="it-IT" sz="2400"/>
          </a:p>
          <a:p>
            <a:r>
              <a:rPr lang="it-IT" sz="2400"/>
              <a:t>temperature: 10-100°K   ma anche   10000°K: IR, X</a:t>
            </a:r>
          </a:p>
          <a:p>
            <a:endParaRPr lang="it-IT" sz="2400"/>
          </a:p>
          <a:p>
            <a:endParaRPr lang="it-IT" sz="2400"/>
          </a:p>
          <a:p>
            <a:endParaRPr lang="it-IT" sz="2400"/>
          </a:p>
          <a:p>
            <a:endParaRPr lang="it-IT" sz="2400"/>
          </a:p>
        </p:txBody>
      </p:sp>
      <p:sp>
        <p:nvSpPr>
          <p:cNvPr id="4" name="Segnaposto numero diapositiva 3"/>
          <p:cNvSpPr>
            <a:spLocks noGrp="1"/>
          </p:cNvSpPr>
          <p:nvPr>
            <p:ph type="sldNum" sz="quarter" idx="12"/>
          </p:nvPr>
        </p:nvSpPr>
        <p:spPr/>
        <p:txBody>
          <a:bodyPr/>
          <a:lstStyle/>
          <a:p>
            <a:fld id="{8D82B5A4-172D-B545-A700-25497901E522}" type="slidenum">
              <a:rPr lang="it-IT" smtClean="0"/>
              <a:t>17</a:t>
            </a:fld>
            <a:endParaRPr lang="it-IT"/>
          </a:p>
        </p:txBody>
      </p:sp>
    </p:spTree>
    <p:extLst>
      <p:ext uri="{BB962C8B-B14F-4D97-AF65-F5344CB8AC3E}">
        <p14:creationId xmlns:p14="http://schemas.microsoft.com/office/powerpoint/2010/main" val="2996781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77333" y="677333"/>
            <a:ext cx="8314267" cy="5139869"/>
          </a:xfrm>
          <a:prstGeom prst="rect">
            <a:avLst/>
          </a:prstGeom>
          <a:noFill/>
        </p:spPr>
        <p:txBody>
          <a:bodyPr wrap="square" rtlCol="0">
            <a:spAutoFit/>
          </a:bodyPr>
          <a:lstStyle/>
          <a:p>
            <a:r>
              <a:rPr lang="it-IT" sz="2800" u="sng"/>
              <a:t>Particelle di alta energia</a:t>
            </a:r>
            <a:r>
              <a:rPr lang="it-IT" sz="2800"/>
              <a:t>.</a:t>
            </a:r>
          </a:p>
          <a:p>
            <a:endParaRPr lang="it-IT" sz="2800"/>
          </a:p>
          <a:p>
            <a:r>
              <a:rPr lang="it-IT" sz="2800"/>
              <a:t>-Ci sono particelle accelerate da esplosioni di supernova, </a:t>
            </a:r>
          </a:p>
          <a:p>
            <a:r>
              <a:rPr lang="it-IT" sz="2800"/>
              <a:t>pulsar e disperse nello spazio. Elettroni rivelati da </a:t>
            </a:r>
          </a:p>
          <a:p>
            <a:r>
              <a:rPr lang="it-IT" sz="2800"/>
              <a:t>radiazione di sincrotrone.</a:t>
            </a:r>
          </a:p>
          <a:p>
            <a:r>
              <a:rPr lang="it-IT" sz="2800"/>
              <a:t>-Protoni rivelati da gamma quando collidono con gas </a:t>
            </a:r>
          </a:p>
          <a:p>
            <a:r>
              <a:rPr lang="it-IT" sz="2800"/>
              <a:t>Della materia ordinaria. Prodotti pioni neutri.</a:t>
            </a:r>
          </a:p>
          <a:p>
            <a:r>
              <a:rPr lang="it-IT" sz="2800"/>
              <a:t>Debole campo magnetico</a:t>
            </a:r>
          </a:p>
          <a:p>
            <a:endParaRPr lang="it-IT" sz="2800"/>
          </a:p>
          <a:p>
            <a:r>
              <a:rPr lang="it-IT" sz="2400"/>
              <a:t>La distribuzione del gas e’ determinata dal potenziale</a:t>
            </a:r>
          </a:p>
          <a:p>
            <a:r>
              <a:rPr lang="it-IT" sz="2400"/>
              <a:t>gravitazionale. </a:t>
            </a:r>
          </a:p>
        </p:txBody>
      </p:sp>
      <p:sp>
        <p:nvSpPr>
          <p:cNvPr id="3" name="Segnaposto numero diapositiva 2"/>
          <p:cNvSpPr>
            <a:spLocks noGrp="1"/>
          </p:cNvSpPr>
          <p:nvPr>
            <p:ph type="sldNum" sz="quarter" idx="12"/>
          </p:nvPr>
        </p:nvSpPr>
        <p:spPr/>
        <p:txBody>
          <a:bodyPr/>
          <a:lstStyle/>
          <a:p>
            <a:fld id="{8D82B5A4-172D-B545-A700-25497901E522}" type="slidenum">
              <a:rPr lang="it-IT" smtClean="0"/>
              <a:t>18</a:t>
            </a:fld>
            <a:endParaRPr lang="it-IT"/>
          </a:p>
        </p:txBody>
      </p:sp>
    </p:spTree>
    <p:extLst>
      <p:ext uri="{BB962C8B-B14F-4D97-AF65-F5344CB8AC3E}">
        <p14:creationId xmlns:p14="http://schemas.microsoft.com/office/powerpoint/2010/main" val="2199107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2408" y="575733"/>
            <a:ext cx="8754525" cy="5632310"/>
          </a:xfrm>
          <a:prstGeom prst="rect">
            <a:avLst/>
          </a:prstGeom>
          <a:noFill/>
        </p:spPr>
        <p:txBody>
          <a:bodyPr wrap="square" rtlCol="0">
            <a:spAutoFit/>
          </a:bodyPr>
          <a:lstStyle/>
          <a:p>
            <a:r>
              <a:rPr lang="it-IT" sz="2400" u="sng">
                <a:solidFill>
                  <a:srgbClr val="FF0000"/>
                </a:solidFill>
              </a:rPr>
              <a:t>Gas:</a:t>
            </a:r>
            <a:r>
              <a:rPr lang="it-IT" sz="2400">
                <a:solidFill>
                  <a:srgbClr val="FF0000"/>
                </a:solidFill>
              </a:rPr>
              <a:t> componemti fredde da nubi molecolare osservate a lunghezze d’onda millimetrica e submillimetrica. </a:t>
            </a:r>
          </a:p>
          <a:p>
            <a:r>
              <a:rPr lang="it-IT" sz="2400">
                <a:solidFill>
                  <a:srgbClr val="FF0000"/>
                </a:solidFill>
              </a:rPr>
              <a:t>con T=10-100 °K Idrogeno molecolare piu’ o meno denso. Qui si formano le stelle. </a:t>
            </a:r>
            <a:r>
              <a:rPr lang="it-IT" sz="2400"/>
              <a:t>Attorno gas molecolare riscaldato.</a:t>
            </a:r>
          </a:p>
          <a:p>
            <a:r>
              <a:rPr lang="it-IT" sz="2400"/>
              <a:t>Attorno a stelle giovani e quelle morenti calde si osserva </a:t>
            </a:r>
            <a:r>
              <a:rPr lang="it-IT" sz="2400" u="sng">
                <a:solidFill>
                  <a:srgbClr val="FF0000"/>
                </a:solidFill>
              </a:rPr>
              <a:t>gas</a:t>
            </a:r>
            <a:r>
              <a:rPr lang="it-IT" sz="2400">
                <a:solidFill>
                  <a:srgbClr val="FF0000"/>
                </a:solidFill>
              </a:rPr>
              <a:t> </a:t>
            </a:r>
            <a:r>
              <a:rPr lang="it-IT" sz="2400" u="sng">
                <a:solidFill>
                  <a:srgbClr val="FF0000"/>
                </a:solidFill>
              </a:rPr>
              <a:t>ionizzato</a:t>
            </a:r>
            <a:r>
              <a:rPr lang="it-IT" sz="2400">
                <a:solidFill>
                  <a:srgbClr val="FF0000"/>
                </a:solidFill>
              </a:rPr>
              <a:t> alla temperatura di 10000 K e oltre.</a:t>
            </a:r>
          </a:p>
          <a:p>
            <a:r>
              <a:rPr lang="it-IT" sz="2400"/>
              <a:t>Oltre a queste c’e’ il </a:t>
            </a:r>
            <a:r>
              <a:rPr lang="it-IT" sz="2400" u="sng"/>
              <a:t>gas caldissimo </a:t>
            </a:r>
            <a:r>
              <a:rPr lang="it-IT" sz="2400"/>
              <a:t>espulso da esplosioni di supernova. Fino a T=10x10^6 K . Si scalda il gas interstellare si riscalda ad alta temperatura. </a:t>
            </a:r>
            <a:r>
              <a:rPr lang="it-IT" sz="2400">
                <a:solidFill>
                  <a:srgbClr val="FF0000"/>
                </a:solidFill>
              </a:rPr>
              <a:t>Emissioni raggi X. Rivelate grazie emissione di raggi  X da 0,1-1 KeV. 10^6 K.</a:t>
            </a:r>
          </a:p>
          <a:p>
            <a:endParaRPr lang="it-IT" sz="2400"/>
          </a:p>
          <a:p>
            <a:r>
              <a:rPr lang="it-IT" sz="2400" u="sng"/>
              <a:t>Polvere</a:t>
            </a:r>
            <a:r>
              <a:rPr lang="it-IT" sz="2400"/>
              <a:t>: impedisce di vedere alcune zone interne.Pero’ la polvere e’ trasparente</a:t>
            </a:r>
          </a:p>
          <a:p>
            <a:r>
              <a:rPr lang="it-IT" sz="2400"/>
              <a:t>All’infrarosso e si puo’ osservare in profondita’. </a:t>
            </a:r>
            <a:r>
              <a:rPr lang="it-IT" sz="2400">
                <a:solidFill>
                  <a:srgbClr val="FF0000"/>
                </a:solidFill>
              </a:rPr>
              <a:t>Polvere riscaldate a 30-500 °K</a:t>
            </a:r>
          </a:p>
        </p:txBody>
      </p:sp>
      <p:sp>
        <p:nvSpPr>
          <p:cNvPr id="3" name="Segnaposto numero diapositiva 2"/>
          <p:cNvSpPr>
            <a:spLocks noGrp="1"/>
          </p:cNvSpPr>
          <p:nvPr>
            <p:ph type="sldNum" sz="quarter" idx="12"/>
          </p:nvPr>
        </p:nvSpPr>
        <p:spPr/>
        <p:txBody>
          <a:bodyPr/>
          <a:lstStyle/>
          <a:p>
            <a:fld id="{8D82B5A4-172D-B545-A700-25497901E522}" type="slidenum">
              <a:rPr lang="it-IT" smtClean="0"/>
              <a:t>19</a:t>
            </a:fld>
            <a:endParaRPr lang="it-IT"/>
          </a:p>
        </p:txBody>
      </p:sp>
    </p:spTree>
    <p:extLst>
      <p:ext uri="{BB962C8B-B14F-4D97-AF65-F5344CB8AC3E}">
        <p14:creationId xmlns:p14="http://schemas.microsoft.com/office/powerpoint/2010/main" val="624779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81849" y="7"/>
            <a:ext cx="2356271" cy="369332"/>
          </a:xfrm>
          <a:prstGeom prst="rect">
            <a:avLst/>
          </a:prstGeom>
          <a:noFill/>
        </p:spPr>
        <p:txBody>
          <a:bodyPr wrap="none" rtlCol="0">
            <a:spAutoFit/>
          </a:bodyPr>
          <a:lstStyle/>
          <a:p>
            <a:r>
              <a:rPr lang="it-IT" dirty="0" smtClean="0"/>
              <a:t>EVOLUZIONE STELLARE</a:t>
            </a:r>
            <a:endParaRPr lang="it-IT" dirty="0"/>
          </a:p>
        </p:txBody>
      </p:sp>
      <p:sp>
        <p:nvSpPr>
          <p:cNvPr id="3" name="CasellaDiTesto 2"/>
          <p:cNvSpPr txBox="1"/>
          <p:nvPr/>
        </p:nvSpPr>
        <p:spPr>
          <a:xfrm>
            <a:off x="-84662" y="719678"/>
            <a:ext cx="9228662" cy="3970318"/>
          </a:xfrm>
          <a:prstGeom prst="rect">
            <a:avLst/>
          </a:prstGeom>
          <a:noFill/>
        </p:spPr>
        <p:txBody>
          <a:bodyPr wrap="square" rtlCol="0">
            <a:spAutoFit/>
          </a:bodyPr>
          <a:lstStyle/>
          <a:p>
            <a:endParaRPr lang="it-IT" dirty="0" smtClean="0">
              <a:solidFill>
                <a:srgbClr val="FF0000"/>
              </a:solidFill>
            </a:endParaRPr>
          </a:p>
          <a:p>
            <a:r>
              <a:rPr lang="it-IT" dirty="0" smtClean="0">
                <a:solidFill>
                  <a:srgbClr val="3366FF"/>
                </a:solidFill>
              </a:rPr>
              <a:t>-Formazione stelle:</a:t>
            </a:r>
          </a:p>
          <a:p>
            <a:r>
              <a:rPr lang="it-IT" dirty="0" smtClean="0">
                <a:solidFill>
                  <a:srgbClr val="3366FF"/>
                </a:solidFill>
              </a:rPr>
              <a:t>-si formano per contrazione gravitazionale dl gas, tempi impiegati dipendono dalle masse 20</a:t>
            </a:r>
          </a:p>
          <a:p>
            <a:r>
              <a:rPr lang="it-IT" dirty="0" smtClean="0">
                <a:solidFill>
                  <a:srgbClr val="3366FF"/>
                </a:solidFill>
              </a:rPr>
              <a:t>milioni di anni per masse solari, </a:t>
            </a:r>
            <a:r>
              <a:rPr lang="it-IT" dirty="0" err="1" smtClean="0">
                <a:solidFill>
                  <a:srgbClr val="3366FF"/>
                </a:solidFill>
              </a:rPr>
              <a:t>perche</a:t>
            </a:r>
            <a:r>
              <a:rPr lang="it-IT" dirty="0" smtClean="0">
                <a:solidFill>
                  <a:srgbClr val="3366FF"/>
                </a:solidFill>
              </a:rPr>
              <a:t>’ </a:t>
            </a:r>
            <a:r>
              <a:rPr lang="it-IT" dirty="0" err="1" smtClean="0">
                <a:solidFill>
                  <a:srgbClr val="3366FF"/>
                </a:solidFill>
              </a:rPr>
              <a:t>intensita’</a:t>
            </a:r>
            <a:r>
              <a:rPr lang="it-IT" dirty="0" smtClean="0">
                <a:solidFill>
                  <a:srgbClr val="3366FF"/>
                </a:solidFill>
              </a:rPr>
              <a:t> delle forze cresce con la massa della nube.</a:t>
            </a:r>
          </a:p>
          <a:p>
            <a:r>
              <a:rPr lang="it-IT" u="sng" dirty="0" smtClean="0">
                <a:solidFill>
                  <a:srgbClr val="3366FF"/>
                </a:solidFill>
              </a:rPr>
              <a:t>-Teorema del </a:t>
            </a:r>
            <a:r>
              <a:rPr lang="it-IT" u="sng" dirty="0" err="1" smtClean="0">
                <a:solidFill>
                  <a:srgbClr val="3366FF"/>
                </a:solidFill>
              </a:rPr>
              <a:t>viriale</a:t>
            </a:r>
            <a:r>
              <a:rPr lang="it-IT" u="sng" dirty="0" smtClean="0">
                <a:solidFill>
                  <a:srgbClr val="3366FF"/>
                </a:solidFill>
              </a:rPr>
              <a:t>, in queste condizioni di quasi equilibrio,  vale: </a:t>
            </a:r>
            <a:r>
              <a:rPr lang="it-IT" b="1" i="1" dirty="0" smtClean="0">
                <a:solidFill>
                  <a:srgbClr val="3366FF"/>
                </a:solidFill>
              </a:rPr>
              <a:t>2Et+Ep=0 con Et=energia</a:t>
            </a:r>
          </a:p>
          <a:p>
            <a:r>
              <a:rPr lang="it-IT" b="1" i="1" dirty="0" smtClean="0">
                <a:solidFill>
                  <a:srgbClr val="3366FF"/>
                </a:solidFill>
              </a:rPr>
              <a:t>termica e </a:t>
            </a:r>
            <a:r>
              <a:rPr lang="it-IT" b="1" i="1" dirty="0" err="1" smtClean="0">
                <a:solidFill>
                  <a:srgbClr val="3366FF"/>
                </a:solidFill>
              </a:rPr>
              <a:t>Ep</a:t>
            </a:r>
            <a:r>
              <a:rPr lang="it-IT" b="1" i="1" dirty="0" smtClean="0">
                <a:solidFill>
                  <a:srgbClr val="3366FF"/>
                </a:solidFill>
              </a:rPr>
              <a:t>=</a:t>
            </a:r>
            <a:r>
              <a:rPr lang="it-IT" b="1" i="1" dirty="0" err="1" smtClean="0">
                <a:solidFill>
                  <a:srgbClr val="3366FF"/>
                </a:solidFill>
              </a:rPr>
              <a:t>energia</a:t>
            </a:r>
            <a:r>
              <a:rPr lang="it-IT" b="1" i="1" dirty="0" smtClean="0">
                <a:solidFill>
                  <a:srgbClr val="3366FF"/>
                </a:solidFill>
              </a:rPr>
              <a:t> potenziale e fornisce le caratteristiche energetiche del processo: Et=-1/2 </a:t>
            </a:r>
            <a:r>
              <a:rPr lang="it-IT" b="1" i="1" dirty="0" err="1" smtClean="0">
                <a:solidFill>
                  <a:srgbClr val="3366FF"/>
                </a:solidFill>
              </a:rPr>
              <a:t>Ep</a:t>
            </a:r>
            <a:r>
              <a:rPr lang="it-IT" b="1" i="1" dirty="0">
                <a:solidFill>
                  <a:srgbClr val="3366FF"/>
                </a:solidFill>
              </a:rPr>
              <a:t> </a:t>
            </a:r>
            <a:r>
              <a:rPr lang="it-IT" b="1" i="1" dirty="0" smtClean="0">
                <a:solidFill>
                  <a:srgbClr val="3366FF"/>
                </a:solidFill>
              </a:rPr>
              <a:t>durante la contrazione gravitazionale </a:t>
            </a:r>
            <a:r>
              <a:rPr lang="it-IT" b="1" i="1" dirty="0" err="1" smtClean="0">
                <a:solidFill>
                  <a:srgbClr val="3366FF"/>
                </a:solidFill>
              </a:rPr>
              <a:t>meta’</a:t>
            </a:r>
            <a:r>
              <a:rPr lang="it-IT" b="1" i="1" dirty="0" smtClean="0">
                <a:solidFill>
                  <a:srgbClr val="3366FF"/>
                </a:solidFill>
              </a:rPr>
              <a:t> della energia potenziale si trasforma in energia termica intrappolata, aumenta T l’altra </a:t>
            </a:r>
            <a:r>
              <a:rPr lang="it-IT" b="1" i="1" dirty="0" err="1" smtClean="0">
                <a:solidFill>
                  <a:srgbClr val="3366FF"/>
                </a:solidFill>
              </a:rPr>
              <a:t>meta’</a:t>
            </a:r>
            <a:r>
              <a:rPr lang="it-IT" b="1" i="1" dirty="0" smtClean="0">
                <a:solidFill>
                  <a:srgbClr val="3366FF"/>
                </a:solidFill>
              </a:rPr>
              <a:t> </a:t>
            </a:r>
            <a:r>
              <a:rPr lang="it-IT" b="1" i="1" dirty="0" err="1" smtClean="0">
                <a:solidFill>
                  <a:srgbClr val="3366FF"/>
                </a:solidFill>
              </a:rPr>
              <a:t>e’</a:t>
            </a:r>
            <a:r>
              <a:rPr lang="it-IT" b="1" i="1" dirty="0" smtClean="0">
                <a:solidFill>
                  <a:srgbClr val="3366FF"/>
                </a:solidFill>
              </a:rPr>
              <a:t> emessa sotto forma di </a:t>
            </a:r>
            <a:r>
              <a:rPr lang="it-IT" b="1" i="1" dirty="0" err="1" smtClean="0">
                <a:solidFill>
                  <a:srgbClr val="3366FF"/>
                </a:solidFill>
              </a:rPr>
              <a:t>rad</a:t>
            </a:r>
            <a:r>
              <a:rPr lang="it-IT" b="1" i="1" dirty="0" smtClean="0">
                <a:solidFill>
                  <a:srgbClr val="3366FF"/>
                </a:solidFill>
              </a:rPr>
              <a:t>. </a:t>
            </a:r>
            <a:r>
              <a:rPr lang="it-IT" b="1" i="1" dirty="0" err="1" smtClean="0">
                <a:solidFill>
                  <a:srgbClr val="3366FF"/>
                </a:solidFill>
              </a:rPr>
              <a:t>e.m</a:t>
            </a:r>
            <a:r>
              <a:rPr lang="it-IT" b="1" i="1" dirty="0" smtClean="0">
                <a:solidFill>
                  <a:srgbClr val="3366FF"/>
                </a:solidFill>
              </a:rPr>
              <a:t>. (infrarosso).</a:t>
            </a:r>
          </a:p>
          <a:p>
            <a:r>
              <a:rPr lang="it-IT" b="1" i="1" dirty="0">
                <a:solidFill>
                  <a:srgbClr val="3366FF"/>
                </a:solidFill>
              </a:rPr>
              <a:t>fotoni all’esterno, luminosita’</a:t>
            </a:r>
          </a:p>
          <a:p>
            <a:r>
              <a:rPr lang="it-IT" b="1" i="1" dirty="0" smtClean="0">
                <a:solidFill>
                  <a:srgbClr val="3366FF"/>
                </a:solidFill>
              </a:rPr>
              <a:t> </a:t>
            </a:r>
            <a:r>
              <a:rPr lang="it-IT" u="sng" dirty="0" smtClean="0">
                <a:solidFill>
                  <a:srgbClr val="3366FF"/>
                </a:solidFill>
              </a:rPr>
              <a:t>Nelle fasi iniziali la nube rarefatta </a:t>
            </a:r>
            <a:r>
              <a:rPr lang="it-IT" u="sng" dirty="0" err="1" smtClean="0">
                <a:solidFill>
                  <a:srgbClr val="3366FF"/>
                </a:solidFill>
              </a:rPr>
              <a:t>e’</a:t>
            </a:r>
            <a:r>
              <a:rPr lang="it-IT" u="sng" dirty="0" smtClean="0">
                <a:solidFill>
                  <a:srgbClr val="3366FF"/>
                </a:solidFill>
              </a:rPr>
              <a:t> molto trasparente poi diventa opaca e densa.</a:t>
            </a:r>
            <a:r>
              <a:rPr lang="it-IT" dirty="0" smtClean="0">
                <a:solidFill>
                  <a:srgbClr val="3366FF"/>
                </a:solidFill>
              </a:rPr>
              <a:t> La contrazione cessa quando la stella innesca le reazioni  termonucleari nelle parti centrali che forniscono l’energia necessaria a mantenere la stella in equilibrio e </a:t>
            </a:r>
            <a:r>
              <a:rPr lang="it-IT" dirty="0" err="1" smtClean="0">
                <a:solidFill>
                  <a:srgbClr val="3366FF"/>
                </a:solidFill>
              </a:rPr>
              <a:t>abilanciare</a:t>
            </a:r>
            <a:r>
              <a:rPr lang="it-IT" dirty="0" smtClean="0">
                <a:solidFill>
                  <a:srgbClr val="3366FF"/>
                </a:solidFill>
              </a:rPr>
              <a:t> l’energia emessa  dalla superficie.</a:t>
            </a:r>
          </a:p>
          <a:p>
            <a:r>
              <a:rPr lang="it-IT" dirty="0" smtClean="0"/>
              <a:t>           </a:t>
            </a:r>
            <a:endParaRPr lang="it-IT" dirty="0"/>
          </a:p>
        </p:txBody>
      </p:sp>
      <p:sp>
        <p:nvSpPr>
          <p:cNvPr id="4" name="Segnaposto numero diapositiva 3"/>
          <p:cNvSpPr>
            <a:spLocks noGrp="1"/>
          </p:cNvSpPr>
          <p:nvPr>
            <p:ph type="sldNum" sz="quarter" idx="12"/>
          </p:nvPr>
        </p:nvSpPr>
        <p:spPr/>
        <p:txBody>
          <a:bodyPr/>
          <a:lstStyle/>
          <a:p>
            <a:fld id="{8D82B5A4-172D-B545-A700-25497901E522}" type="slidenum">
              <a:rPr lang="it-IT" smtClean="0"/>
              <a:t>20</a:t>
            </a:fld>
            <a:endParaRPr lang="it-IT"/>
          </a:p>
        </p:txBody>
      </p:sp>
    </p:spTree>
    <p:extLst>
      <p:ext uri="{BB962C8B-B14F-4D97-AF65-F5344CB8AC3E}">
        <p14:creationId xmlns:p14="http://schemas.microsoft.com/office/powerpoint/2010/main" val="326404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8D82B5A4-172D-B545-A700-25497901E522}" type="slidenum">
              <a:rPr lang="it-IT" smtClean="0"/>
              <a:t>21</a:t>
            </a:fld>
            <a:endParaRPr lang="it-IT"/>
          </a:p>
        </p:txBody>
      </p:sp>
      <p:sp>
        <p:nvSpPr>
          <p:cNvPr id="4" name="CasellaDiTesto 3"/>
          <p:cNvSpPr txBox="1"/>
          <p:nvPr/>
        </p:nvSpPr>
        <p:spPr>
          <a:xfrm>
            <a:off x="596900" y="723900"/>
            <a:ext cx="8089900" cy="5909311"/>
          </a:xfrm>
          <a:prstGeom prst="rect">
            <a:avLst/>
          </a:prstGeom>
          <a:noFill/>
        </p:spPr>
        <p:txBody>
          <a:bodyPr wrap="square" rtlCol="0">
            <a:spAutoFit/>
          </a:bodyPr>
          <a:lstStyle/>
          <a:p>
            <a:r>
              <a:rPr lang="it-IT"/>
              <a:t>-zone di nubi dense, avviano il collasso gravitazionale.</a:t>
            </a:r>
          </a:p>
          <a:p>
            <a:r>
              <a:rPr lang="it-IT"/>
              <a:t>-si generano protostelle sotto l’azione della contrazione gravitazionale.</a:t>
            </a:r>
          </a:p>
          <a:p>
            <a:r>
              <a:rPr lang="it-IT"/>
              <a:t>-la densita’ aumenta, il gas diventa opaco, si alza la temperatura a 100-300°K</a:t>
            </a:r>
          </a:p>
          <a:p>
            <a:r>
              <a:rPr lang="it-IT"/>
              <a:t>	la protostella e’ osservabile nelle microonde e infrarosso.</a:t>
            </a:r>
          </a:p>
          <a:p>
            <a:r>
              <a:rPr lang="it-IT"/>
              <a:t>-inizia il collasso, sale la T della protostella, la pressione del gas caldo si oppone alla</a:t>
            </a:r>
          </a:p>
          <a:p>
            <a:r>
              <a:rPr lang="it-IT"/>
              <a:t>	caduta di altra massa.</a:t>
            </a:r>
          </a:p>
          <a:p>
            <a:r>
              <a:rPr lang="it-IT"/>
              <a:t>-a 10^6°K si innescano le prime reazioni mucleari.</a:t>
            </a:r>
          </a:p>
          <a:p>
            <a:r>
              <a:rPr lang="it-IT"/>
              <a:t>-equilibrio termico: tanta energia prodotta nel nocciolo, tanta deve essere irradiata dalla superficie, luminosita’.</a:t>
            </a:r>
          </a:p>
          <a:p>
            <a:r>
              <a:rPr lang="it-IT"/>
              <a:t>-maggiore massa collassante maggiore superficie radiante.</a:t>
            </a:r>
          </a:p>
          <a:p>
            <a:r>
              <a:rPr lang="it-IT"/>
              <a:t>-1000-3000°K emettono nel rosso.</a:t>
            </a:r>
          </a:p>
          <a:p>
            <a:r>
              <a:rPr lang="it-IT"/>
              <a:t>-temperatura superficiale 2000 volte meno del nocciolo.</a:t>
            </a:r>
          </a:p>
          <a:p>
            <a:r>
              <a:rPr lang="it-IT"/>
              <a:t>-pressione di radiazione va come T^4. predominante con grandi masse. Con masse&gt;</a:t>
            </a:r>
          </a:p>
          <a:p>
            <a:r>
              <a:rPr lang="it-IT"/>
              <a:t>	di 50 masse solari, imposibile collassare, instabilita’.</a:t>
            </a:r>
          </a:p>
          <a:p>
            <a:r>
              <a:rPr lang="it-IT"/>
              <a:t>-lo stesso con piccole masse non c’e’ temperatura per fare reazioni nucleari.</a:t>
            </a:r>
          </a:p>
          <a:p>
            <a:r>
              <a:rPr lang="it-IT"/>
              <a:t>-protostelle, reazioni di fusione, protoni, elio. 10^8°.Posizione di equlibrio, gigante rossa. Caso del Sole. Dissipazione calore verso la superficie molto lenta, opacita’.</a:t>
            </a:r>
          </a:p>
          <a:p>
            <a:r>
              <a:rPr lang="it-IT"/>
              <a:t>-Equlibrio dinamico:pulsazioni, si perdono parti esterne, vento stellare, per masse&lt;di</a:t>
            </a:r>
          </a:p>
          <a:p>
            <a:r>
              <a:rPr lang="it-IT"/>
              <a:t>	3 M solari, alla fine </a:t>
            </a:r>
            <a:r>
              <a:rPr lang="it-IT" b="1">
                <a:solidFill>
                  <a:srgbClr val="FF0000"/>
                </a:solidFill>
              </a:rPr>
              <a:t>nana bianca</a:t>
            </a:r>
            <a:r>
              <a:rPr lang="it-IT"/>
              <a:t>. A 0,5 M solari non si forma gigante rossa.</a:t>
            </a:r>
          </a:p>
          <a:p>
            <a:endParaRPr lang="it-IT"/>
          </a:p>
          <a:p>
            <a:endParaRPr lang="it-IT"/>
          </a:p>
        </p:txBody>
      </p:sp>
    </p:spTree>
    <p:extLst>
      <p:ext uri="{BB962C8B-B14F-4D97-AF65-F5344CB8AC3E}">
        <p14:creationId xmlns:p14="http://schemas.microsoft.com/office/powerpoint/2010/main" val="4239002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457200" y="44450"/>
            <a:ext cx="8229600" cy="720725"/>
          </a:xfrm>
        </p:spPr>
        <p:txBody>
          <a:bodyPr/>
          <a:lstStyle/>
          <a:p>
            <a:r>
              <a:rPr lang="it-IT" sz="3600"/>
              <a:t>Evoluzioni stellari (2)</a:t>
            </a:r>
          </a:p>
        </p:txBody>
      </p:sp>
      <p:sp>
        <p:nvSpPr>
          <p:cNvPr id="62469" name="Text Box 5"/>
          <p:cNvSpPr txBox="1">
            <a:spLocks noChangeArrowheads="1"/>
          </p:cNvSpPr>
          <p:nvPr/>
        </p:nvSpPr>
        <p:spPr bwMode="auto">
          <a:xfrm>
            <a:off x="303213" y="12160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a:p>
        </p:txBody>
      </p:sp>
      <p:sp>
        <p:nvSpPr>
          <p:cNvPr id="62470" name="Text Box 6"/>
          <p:cNvSpPr txBox="1">
            <a:spLocks noChangeArrowheads="1"/>
          </p:cNvSpPr>
          <p:nvPr/>
        </p:nvSpPr>
        <p:spPr bwMode="auto">
          <a:xfrm>
            <a:off x="2700338" y="559333"/>
            <a:ext cx="3178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dirty="0"/>
              <a:t>Fine della vita di una stella</a:t>
            </a:r>
          </a:p>
        </p:txBody>
      </p:sp>
      <p:sp>
        <p:nvSpPr>
          <p:cNvPr id="62472" name="Text Box 8"/>
          <p:cNvSpPr txBox="1">
            <a:spLocks noChangeArrowheads="1"/>
          </p:cNvSpPr>
          <p:nvPr/>
        </p:nvSpPr>
        <p:spPr bwMode="auto">
          <a:xfrm>
            <a:off x="158750" y="43132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a:p>
        </p:txBody>
      </p:sp>
      <p:sp>
        <p:nvSpPr>
          <p:cNvPr id="62473" name="Text Box 9"/>
          <p:cNvSpPr txBox="1">
            <a:spLocks noChangeArrowheads="1"/>
          </p:cNvSpPr>
          <p:nvPr/>
        </p:nvSpPr>
        <p:spPr bwMode="auto">
          <a:xfrm>
            <a:off x="158750" y="1012834"/>
            <a:ext cx="8778875" cy="1749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-Processo fondamentale all</a:t>
            </a:r>
            <a:r>
              <a:rPr lang="ja-JP" altLang="it-IT">
                <a:latin typeface="Arial"/>
              </a:rPr>
              <a:t>’</a:t>
            </a:r>
            <a:r>
              <a:rPr lang="it-IT"/>
              <a:t>interno della stella: </a:t>
            </a:r>
            <a:r>
              <a:rPr lang="it-IT">
                <a:solidFill>
                  <a:srgbClr val="FF0000"/>
                </a:solidFill>
              </a:rPr>
              <a:t>reazioni di fusione nucleare  </a:t>
            </a:r>
            <a:r>
              <a:rPr lang="it-IT" b="1">
                <a:solidFill>
                  <a:srgbClr val="FF0000"/>
                </a:solidFill>
                <a:sym typeface="Symbol" charset="0"/>
              </a:rPr>
              <a:t>  M</a:t>
            </a:r>
          </a:p>
          <a:p>
            <a:r>
              <a:rPr lang="it-IT"/>
              <a:t>-Stelle di grande massa: </a:t>
            </a:r>
            <a:r>
              <a:rPr lang="it-IT">
                <a:solidFill>
                  <a:srgbClr val="FF0000"/>
                </a:solidFill>
              </a:rPr>
              <a:t>maggiore massa</a:t>
            </a:r>
            <a:r>
              <a:rPr lang="it-IT"/>
              <a:t> </a:t>
            </a:r>
            <a:r>
              <a:rPr lang="it-IT">
                <a:solidFill>
                  <a:srgbClr val="FF0000"/>
                </a:solidFill>
              </a:rPr>
              <a:t>collassante-maggiore temperatura</a:t>
            </a:r>
            <a:r>
              <a:rPr lang="it-IT"/>
              <a:t> interna-</a:t>
            </a:r>
          </a:p>
          <a:p>
            <a:r>
              <a:rPr lang="it-IT"/>
              <a:t>	 maggiori </a:t>
            </a:r>
            <a:r>
              <a:rPr lang="it-IT">
                <a:solidFill>
                  <a:srgbClr val="FF0000"/>
                </a:solidFill>
              </a:rPr>
              <a:t>fusioni nucleari</a:t>
            </a:r>
            <a:r>
              <a:rPr lang="it-IT"/>
              <a:t> (T) </a:t>
            </a:r>
            <a:r>
              <a:rPr lang="it-IT" b="1">
                <a:sym typeface="Symbol" charset="0"/>
              </a:rPr>
              <a:t></a:t>
            </a:r>
            <a:r>
              <a:rPr lang="it-IT"/>
              <a:t> maggiore raggio e </a:t>
            </a:r>
            <a:r>
              <a:rPr lang="it-IT">
                <a:solidFill>
                  <a:srgbClr val="FF0000"/>
                </a:solidFill>
              </a:rPr>
              <a:t>superficie</a:t>
            </a:r>
            <a:r>
              <a:rPr lang="it-IT"/>
              <a:t> per equilibrio</a:t>
            </a:r>
          </a:p>
          <a:p>
            <a:r>
              <a:rPr lang="it-IT"/>
              <a:t>	 termico-maggiore luminosita</a:t>
            </a:r>
            <a:r>
              <a:rPr lang="ja-JP" altLang="it-IT">
                <a:latin typeface="Arial"/>
              </a:rPr>
              <a:t>’</a:t>
            </a:r>
            <a:endParaRPr lang="it-IT"/>
          </a:p>
          <a:p>
            <a:r>
              <a:rPr lang="it-IT"/>
              <a:t>-Continuo </a:t>
            </a:r>
            <a:r>
              <a:rPr lang="it-IT">
                <a:solidFill>
                  <a:srgbClr val="FF0000"/>
                </a:solidFill>
              </a:rPr>
              <a:t>equilibrio tra forza gravitazionale e pressione del gas</a:t>
            </a:r>
          </a:p>
          <a:p>
            <a:r>
              <a:rPr lang="it-IT"/>
              <a:t>-Grandi masse (&gt;60 MSole) e piccole masse (&lt;0,08MSole) instabili.</a:t>
            </a:r>
          </a:p>
        </p:txBody>
      </p:sp>
      <p:pic>
        <p:nvPicPr>
          <p:cNvPr id="62474" name="Picture 10" descr="EQUI"/>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324100" y="3534304"/>
            <a:ext cx="4495800" cy="285750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62476" name="Line 12"/>
          <p:cNvSpPr>
            <a:spLocks noChangeShapeType="1"/>
          </p:cNvSpPr>
          <p:nvPr/>
        </p:nvSpPr>
        <p:spPr bwMode="auto">
          <a:xfrm>
            <a:off x="5795963" y="4797425"/>
            <a:ext cx="1512887"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62477" name="Text Box 13"/>
          <p:cNvSpPr txBox="1">
            <a:spLocks noChangeArrowheads="1"/>
          </p:cNvSpPr>
          <p:nvPr/>
        </p:nvSpPr>
        <p:spPr bwMode="auto">
          <a:xfrm>
            <a:off x="7143750" y="5489575"/>
            <a:ext cx="1897063"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a:solidFill>
                  <a:srgbClr val="FF0000"/>
                </a:solidFill>
              </a:rPr>
              <a:t>Reazioni di fusione</a:t>
            </a:r>
          </a:p>
          <a:p>
            <a:pPr algn="ctr"/>
            <a:r>
              <a:rPr lang="it-IT" sz="1600">
                <a:solidFill>
                  <a:srgbClr val="FF0000"/>
                </a:solidFill>
              </a:rPr>
              <a:t>nucleare</a:t>
            </a:r>
          </a:p>
        </p:txBody>
      </p:sp>
      <p:sp>
        <p:nvSpPr>
          <p:cNvPr id="62478" name="Line 14"/>
          <p:cNvSpPr>
            <a:spLocks noChangeShapeType="1"/>
          </p:cNvSpPr>
          <p:nvPr/>
        </p:nvSpPr>
        <p:spPr bwMode="auto">
          <a:xfrm flipH="1">
            <a:off x="827088" y="4005263"/>
            <a:ext cx="1873250" cy="360362"/>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62479" name="Text Box 15"/>
          <p:cNvSpPr txBox="1">
            <a:spLocks noChangeArrowheads="1"/>
          </p:cNvSpPr>
          <p:nvPr/>
        </p:nvSpPr>
        <p:spPr bwMode="auto">
          <a:xfrm>
            <a:off x="-92075" y="4456113"/>
            <a:ext cx="43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    </a:t>
            </a:r>
          </a:p>
        </p:txBody>
      </p:sp>
      <p:sp>
        <p:nvSpPr>
          <p:cNvPr id="62480" name="Text Box 16"/>
          <p:cNvSpPr txBox="1">
            <a:spLocks noChangeArrowheads="1"/>
          </p:cNvSpPr>
          <p:nvPr/>
        </p:nvSpPr>
        <p:spPr bwMode="auto">
          <a:xfrm>
            <a:off x="303213" y="4479925"/>
            <a:ext cx="884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a:t>Gravita</a:t>
            </a:r>
            <a:r>
              <a:rPr lang="ja-JP" altLang="it-IT" sz="1600">
                <a:latin typeface="Arial"/>
              </a:rPr>
              <a:t>’</a:t>
            </a:r>
            <a:endParaRPr lang="it-IT" sz="1600"/>
          </a:p>
        </p:txBody>
      </p:sp>
      <p:sp>
        <p:nvSpPr>
          <p:cNvPr id="62481" name="Line 17"/>
          <p:cNvSpPr>
            <a:spLocks noChangeShapeType="1"/>
          </p:cNvSpPr>
          <p:nvPr/>
        </p:nvSpPr>
        <p:spPr bwMode="auto">
          <a:xfrm flipV="1">
            <a:off x="1042988" y="4581525"/>
            <a:ext cx="20161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62482" name="Text Box 18"/>
          <p:cNvSpPr txBox="1">
            <a:spLocks noChangeArrowheads="1"/>
          </p:cNvSpPr>
          <p:nvPr/>
        </p:nvSpPr>
        <p:spPr bwMode="auto">
          <a:xfrm>
            <a:off x="231775" y="5416550"/>
            <a:ext cx="183355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a:t>Radiazione:</a:t>
            </a:r>
          </a:p>
          <a:p>
            <a:r>
              <a:rPr lang="it-IT" sz="1600"/>
              <a:t>Riscalda e rallenta</a:t>
            </a:r>
          </a:p>
          <a:p>
            <a:r>
              <a:rPr lang="it-IT" sz="1600"/>
              <a:t>Il processo opacita’.</a:t>
            </a:r>
          </a:p>
        </p:txBody>
      </p:sp>
      <p:sp>
        <p:nvSpPr>
          <p:cNvPr id="2" name="Segnaposto numero diapositiva 1"/>
          <p:cNvSpPr>
            <a:spLocks noGrp="1"/>
          </p:cNvSpPr>
          <p:nvPr>
            <p:ph type="sldNum" sz="quarter" idx="12"/>
          </p:nvPr>
        </p:nvSpPr>
        <p:spPr/>
        <p:txBody>
          <a:bodyPr/>
          <a:lstStyle/>
          <a:p>
            <a:fld id="{8D82B5A4-172D-B545-A700-25497901E522}" type="slidenum">
              <a:rPr lang="it-IT" smtClean="0"/>
              <a:t>22</a:t>
            </a:fld>
            <a:endParaRPr lang="it-IT"/>
          </a:p>
        </p:txBody>
      </p:sp>
    </p:spTree>
    <p:extLst>
      <p:ext uri="{BB962C8B-B14F-4D97-AF65-F5344CB8AC3E}">
        <p14:creationId xmlns:p14="http://schemas.microsoft.com/office/powerpoint/2010/main" val="910853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sz="quarter"/>
          </p:nvPr>
        </p:nvSpPr>
        <p:spPr>
          <a:xfrm>
            <a:off x="250825" y="130175"/>
            <a:ext cx="8686800" cy="561975"/>
          </a:xfrm>
        </p:spPr>
        <p:txBody>
          <a:bodyPr>
            <a:normAutofit fontScale="90000"/>
          </a:bodyPr>
          <a:lstStyle/>
          <a:p>
            <a:r>
              <a:rPr lang="it-IT" sz="3600"/>
              <a:t>Evoluzioni stellari (3): la fusione nucleare</a:t>
            </a:r>
          </a:p>
        </p:txBody>
      </p:sp>
      <p:pic>
        <p:nvPicPr>
          <p:cNvPr id="66568" name="Picture 8" descr="enrgialegame"/>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2875" y="776288"/>
            <a:ext cx="4500563" cy="3373437"/>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66570" name="Picture 10" descr="fissione"/>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362575" y="2743200"/>
            <a:ext cx="3457575" cy="2008188"/>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66572" name="Picture 12" descr="fusione"/>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79388" y="4659313"/>
            <a:ext cx="2595562" cy="208280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66574" name="Line 14"/>
          <p:cNvSpPr>
            <a:spLocks noChangeShapeType="1"/>
          </p:cNvSpPr>
          <p:nvPr/>
        </p:nvSpPr>
        <p:spPr bwMode="auto">
          <a:xfrm flipV="1">
            <a:off x="900113" y="4005263"/>
            <a:ext cx="0" cy="6477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66575" name="Line 15"/>
          <p:cNvSpPr>
            <a:spLocks noChangeShapeType="1"/>
          </p:cNvSpPr>
          <p:nvPr/>
        </p:nvSpPr>
        <p:spPr bwMode="auto">
          <a:xfrm flipH="1" flipV="1">
            <a:off x="4356100" y="3789363"/>
            <a:ext cx="1008063" cy="57626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66591" name="Text Box 31"/>
          <p:cNvSpPr txBox="1">
            <a:spLocks noChangeArrowheads="1"/>
          </p:cNvSpPr>
          <p:nvPr/>
        </p:nvSpPr>
        <p:spPr bwMode="auto">
          <a:xfrm>
            <a:off x="4911725" y="857250"/>
            <a:ext cx="3986213" cy="9255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Nuclei</a:t>
            </a:r>
            <a:r>
              <a:rPr lang="it-IT"/>
              <a:t> costituiti da masse </a:t>
            </a:r>
            <a:r>
              <a:rPr lang="it-IT">
                <a:solidFill>
                  <a:srgbClr val="FF0000"/>
                </a:solidFill>
              </a:rPr>
              <a:t>protoni </a:t>
            </a:r>
            <a:r>
              <a:rPr lang="it-IT"/>
              <a:t>e</a:t>
            </a:r>
          </a:p>
          <a:p>
            <a:r>
              <a:rPr lang="it-IT">
                <a:solidFill>
                  <a:srgbClr val="FF0000"/>
                </a:solidFill>
              </a:rPr>
              <a:t>neutroni</a:t>
            </a:r>
            <a:r>
              <a:rPr lang="it-IT"/>
              <a:t>. Per essere legati una parte</a:t>
            </a:r>
          </a:p>
          <a:p>
            <a:r>
              <a:rPr lang="it-IT"/>
              <a:t>di </a:t>
            </a:r>
            <a:r>
              <a:rPr lang="it-IT">
                <a:solidFill>
                  <a:srgbClr val="FF0000"/>
                </a:solidFill>
              </a:rPr>
              <a:t>massa va in energia di legame mc</a:t>
            </a:r>
            <a:r>
              <a:rPr lang="it-IT" baseline="30000">
                <a:solidFill>
                  <a:srgbClr val="FF0000"/>
                </a:solidFill>
              </a:rPr>
              <a:t>2</a:t>
            </a:r>
          </a:p>
        </p:txBody>
      </p:sp>
      <p:sp>
        <p:nvSpPr>
          <p:cNvPr id="66592" name="Text Box 32"/>
          <p:cNvSpPr txBox="1">
            <a:spLocks noChangeArrowheads="1"/>
          </p:cNvSpPr>
          <p:nvPr/>
        </p:nvSpPr>
        <p:spPr bwMode="auto">
          <a:xfrm>
            <a:off x="5510213" y="2011363"/>
            <a:ext cx="27336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solidFill>
                  <a:srgbClr val="FF0000"/>
                </a:solidFill>
              </a:rPr>
              <a:t>Fissione</a:t>
            </a:r>
            <a:r>
              <a:rPr lang="it-IT"/>
              <a:t>: rottura di nuclei</a:t>
            </a:r>
          </a:p>
          <a:p>
            <a:pPr algn="ctr"/>
            <a:r>
              <a:rPr lang="it-IT"/>
              <a:t> pesanti M</a:t>
            </a:r>
            <a:r>
              <a:rPr lang="it-IT" baseline="-25000"/>
              <a:t>i</a:t>
            </a:r>
            <a:r>
              <a:rPr lang="it-IT"/>
              <a:t>&gt;M</a:t>
            </a:r>
            <a:r>
              <a:rPr lang="it-IT" baseline="-25000"/>
              <a:t>f    </a:t>
            </a:r>
            <a:r>
              <a:rPr lang="it-IT" b="1">
                <a:sym typeface="Symbol" charset="0"/>
              </a:rPr>
              <a:t>   </a:t>
            </a:r>
            <a:r>
              <a:rPr lang="el-GR" b="1">
                <a:cs typeface="Arial" charset="0"/>
                <a:sym typeface="Symbol" charset="0"/>
              </a:rPr>
              <a:t>Δ</a:t>
            </a:r>
            <a:r>
              <a:rPr lang="it-IT" b="1">
                <a:cs typeface="Arial" charset="0"/>
                <a:sym typeface="Symbol" charset="0"/>
              </a:rPr>
              <a:t>E</a:t>
            </a:r>
            <a:endParaRPr lang="el-GR" b="1">
              <a:cs typeface="Arial" charset="0"/>
              <a:sym typeface="Symbol" charset="0"/>
            </a:endParaRPr>
          </a:p>
        </p:txBody>
      </p:sp>
      <p:sp>
        <p:nvSpPr>
          <p:cNvPr id="66593" name="Text Box 33"/>
          <p:cNvSpPr txBox="1">
            <a:spLocks noChangeArrowheads="1"/>
          </p:cNvSpPr>
          <p:nvPr/>
        </p:nvSpPr>
        <p:spPr bwMode="auto">
          <a:xfrm>
            <a:off x="2859088" y="4837113"/>
            <a:ext cx="27209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solidFill>
                  <a:srgbClr val="FF0000"/>
                </a:solidFill>
              </a:rPr>
              <a:t>Fusione</a:t>
            </a:r>
            <a:r>
              <a:rPr lang="it-IT"/>
              <a:t> di nuclei leggeri:</a:t>
            </a:r>
          </a:p>
          <a:p>
            <a:pPr algn="ctr"/>
            <a:r>
              <a:rPr lang="it-IT"/>
              <a:t>Mi&gt;Mf    </a:t>
            </a:r>
            <a:r>
              <a:rPr lang="it-IT" b="1">
                <a:sym typeface="Symbol" charset="0"/>
              </a:rPr>
              <a:t>   </a:t>
            </a:r>
            <a:r>
              <a:rPr lang="el-GR" b="1">
                <a:sym typeface="Symbol" charset="0"/>
              </a:rPr>
              <a:t>Δ</a:t>
            </a:r>
            <a:r>
              <a:rPr lang="it-IT" b="1">
                <a:sym typeface="Symbol" charset="0"/>
              </a:rPr>
              <a:t>E</a:t>
            </a:r>
            <a:endParaRPr lang="it-IT"/>
          </a:p>
        </p:txBody>
      </p:sp>
      <p:pic>
        <p:nvPicPr>
          <p:cNvPr id="2" name="Immagine 1"/>
          <p:cNvPicPr>
            <a:picLocks noChangeAspect="1"/>
          </p:cNvPicPr>
          <p:nvPr/>
        </p:nvPicPr>
        <p:blipFill>
          <a:blip r:embed="rId6"/>
          <a:stretch>
            <a:fillRect/>
          </a:stretch>
        </p:blipFill>
        <p:spPr>
          <a:xfrm>
            <a:off x="5849938" y="5078413"/>
            <a:ext cx="2933700" cy="711200"/>
          </a:xfrm>
          <a:prstGeom prst="rect">
            <a:avLst/>
          </a:prstGeom>
          <a:ln>
            <a:solidFill>
              <a:schemeClr val="tx1"/>
            </a:solidFill>
          </a:ln>
        </p:spPr>
      </p:pic>
      <p:sp>
        <p:nvSpPr>
          <p:cNvPr id="3" name="Rettangolo 2"/>
          <p:cNvSpPr/>
          <p:nvPr/>
        </p:nvSpPr>
        <p:spPr>
          <a:xfrm>
            <a:off x="3581400" y="5961748"/>
            <a:ext cx="5468938" cy="307777"/>
          </a:xfrm>
          <a:prstGeom prst="rect">
            <a:avLst/>
          </a:prstGeom>
        </p:spPr>
        <p:txBody>
          <a:bodyPr wrap="square">
            <a:spAutoFit/>
          </a:bodyPr>
          <a:lstStyle/>
          <a:p>
            <a:r>
              <a:rPr lang="it-IT" sz="1400"/>
              <a:t>A il numero di nucleoni, Z il numero di protoni ed N il numero di neutroni</a:t>
            </a:r>
          </a:p>
        </p:txBody>
      </p:sp>
      <p:sp>
        <p:nvSpPr>
          <p:cNvPr id="4" name="Rettangolo 3"/>
          <p:cNvSpPr/>
          <p:nvPr/>
        </p:nvSpPr>
        <p:spPr>
          <a:xfrm>
            <a:off x="3716338" y="6256825"/>
            <a:ext cx="5575300" cy="523220"/>
          </a:xfrm>
          <a:prstGeom prst="rect">
            <a:avLst/>
          </a:prstGeom>
        </p:spPr>
        <p:txBody>
          <a:bodyPr wrap="square">
            <a:spAutoFit/>
          </a:bodyPr>
          <a:lstStyle/>
          <a:p>
            <a:r>
              <a:rPr lang="it-IT" sz="1400"/>
              <a:t>dove m_{p} ed m_{n} sono le masse di protone e neutrone, ed E_{B} è l'energia di legame del nucleo</a:t>
            </a:r>
          </a:p>
        </p:txBody>
      </p:sp>
      <p:sp>
        <p:nvSpPr>
          <p:cNvPr id="5" name="Segnaposto numero diapositiva 4"/>
          <p:cNvSpPr>
            <a:spLocks noGrp="1"/>
          </p:cNvSpPr>
          <p:nvPr>
            <p:ph type="sldNum" sz="quarter" idx="12"/>
          </p:nvPr>
        </p:nvSpPr>
        <p:spPr/>
        <p:txBody>
          <a:bodyPr/>
          <a:lstStyle/>
          <a:p>
            <a:fld id="{95F67531-1749-9443-9B02-0F3CB488EDF4}" type="slidenum">
              <a:rPr lang="it-IT"/>
              <a:pPr/>
              <a:t>23</a:t>
            </a:fld>
            <a:endParaRPr lang="it-IT"/>
          </a:p>
        </p:txBody>
      </p:sp>
    </p:spTree>
    <p:extLst>
      <p:ext uri="{BB962C8B-B14F-4D97-AF65-F5344CB8AC3E}">
        <p14:creationId xmlns:p14="http://schemas.microsoft.com/office/powerpoint/2010/main" val="2791044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Text Box 4"/>
          <p:cNvSpPr txBox="1">
            <a:spLocks noChangeArrowheads="1"/>
          </p:cNvSpPr>
          <p:nvPr/>
        </p:nvSpPr>
        <p:spPr bwMode="auto">
          <a:xfrm>
            <a:off x="528638" y="260350"/>
            <a:ext cx="8043862" cy="711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2000"/>
              <a:t>Le fasi finali della evoluzione stellare diventano sorgenti di radiazione </a:t>
            </a:r>
          </a:p>
          <a:p>
            <a:pPr algn="ctr"/>
            <a:r>
              <a:rPr lang="it-IT" sz="2000"/>
              <a:t>elettromagnetica e corpuscolare </a:t>
            </a:r>
          </a:p>
        </p:txBody>
      </p:sp>
      <p:sp>
        <p:nvSpPr>
          <p:cNvPr id="237573" name="Text Box 5"/>
          <p:cNvSpPr txBox="1">
            <a:spLocks noChangeArrowheads="1"/>
          </p:cNvSpPr>
          <p:nvPr/>
        </p:nvSpPr>
        <p:spPr bwMode="auto">
          <a:xfrm>
            <a:off x="223838" y="1196975"/>
            <a:ext cx="87407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Stelle</a:t>
            </a:r>
            <a:r>
              <a:rPr lang="it-IT"/>
              <a:t>: nascono da </a:t>
            </a:r>
            <a:r>
              <a:rPr lang="it-IT">
                <a:solidFill>
                  <a:srgbClr val="FF0000"/>
                </a:solidFill>
              </a:rPr>
              <a:t>contrazioni di nubi molecolari</a:t>
            </a:r>
            <a:r>
              <a:rPr lang="it-IT"/>
              <a:t>: gas e polveri. Le regioni piu</a:t>
            </a:r>
            <a:r>
              <a:rPr lang="ja-JP" altLang="it-IT">
                <a:latin typeface="Arial"/>
              </a:rPr>
              <a:t>’</a:t>
            </a:r>
            <a:r>
              <a:rPr lang="it-IT"/>
              <a:t> dense</a:t>
            </a:r>
          </a:p>
          <a:p>
            <a:r>
              <a:rPr lang="it-IT"/>
              <a:t>collassano per </a:t>
            </a:r>
            <a:r>
              <a:rPr lang="it-IT">
                <a:solidFill>
                  <a:srgbClr val="FF0000"/>
                </a:solidFill>
              </a:rPr>
              <a:t>gravita</a:t>
            </a:r>
            <a:r>
              <a:rPr lang="ja-JP" altLang="it-IT">
                <a:latin typeface="Arial"/>
              </a:rPr>
              <a:t>’</a:t>
            </a:r>
            <a:r>
              <a:rPr lang="it-IT"/>
              <a:t>: regioni di emissione radio,microonde, </a:t>
            </a:r>
            <a:r>
              <a:rPr lang="it-IT">
                <a:solidFill>
                  <a:srgbClr val="FF0000"/>
                </a:solidFill>
              </a:rPr>
              <a:t>infrarosso 10-20 K°.</a:t>
            </a:r>
          </a:p>
        </p:txBody>
      </p:sp>
      <p:sp>
        <p:nvSpPr>
          <p:cNvPr id="237574" name="Text Box 6"/>
          <p:cNvSpPr txBox="1">
            <a:spLocks noChangeArrowheads="1"/>
          </p:cNvSpPr>
          <p:nvPr/>
        </p:nvSpPr>
        <p:spPr bwMode="auto">
          <a:xfrm>
            <a:off x="179388" y="1989138"/>
            <a:ext cx="8785225"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a:solidFill>
                  <a:srgbClr val="FF0000"/>
                </a:solidFill>
              </a:rPr>
              <a:t>per gravita</a:t>
            </a:r>
            <a:r>
              <a:rPr lang="ja-JP" altLang="it-IT">
                <a:solidFill>
                  <a:srgbClr val="FF0000"/>
                </a:solidFill>
                <a:latin typeface="Arial"/>
              </a:rPr>
              <a:t>’</a:t>
            </a:r>
            <a:r>
              <a:rPr lang="it-IT">
                <a:solidFill>
                  <a:srgbClr val="FF0000"/>
                </a:solidFill>
              </a:rPr>
              <a:t> la densita</a:t>
            </a:r>
            <a:r>
              <a:rPr lang="ja-JP" altLang="it-IT">
                <a:solidFill>
                  <a:srgbClr val="FF0000"/>
                </a:solidFill>
                <a:latin typeface="Arial"/>
              </a:rPr>
              <a:t>’</a:t>
            </a:r>
            <a:r>
              <a:rPr lang="it-IT">
                <a:solidFill>
                  <a:srgbClr val="FF0000"/>
                </a:solidFill>
              </a:rPr>
              <a:t> aumenta</a:t>
            </a:r>
            <a:r>
              <a:rPr lang="it-IT"/>
              <a:t>, il gas diventa opaco e la </a:t>
            </a:r>
            <a:r>
              <a:rPr lang="it-IT">
                <a:solidFill>
                  <a:srgbClr val="FF0000"/>
                </a:solidFill>
              </a:rPr>
              <a:t>temperatura sale</a:t>
            </a:r>
            <a:r>
              <a:rPr lang="it-IT"/>
              <a:t>. Inizio </a:t>
            </a:r>
            <a:r>
              <a:rPr lang="it-IT">
                <a:solidFill>
                  <a:srgbClr val="FF0000"/>
                </a:solidFill>
              </a:rPr>
              <a:t>reazioni di fusione nucleare </a:t>
            </a:r>
            <a:r>
              <a:rPr lang="it-IT"/>
              <a:t>H, He. Per T= 10</a:t>
            </a:r>
            <a:r>
              <a:rPr lang="it-IT" baseline="30000"/>
              <a:t>6</a:t>
            </a:r>
            <a:r>
              <a:rPr lang="it-IT"/>
              <a:t> K. </a:t>
            </a:r>
            <a:r>
              <a:rPr lang="it-IT">
                <a:solidFill>
                  <a:srgbClr val="FF0000"/>
                </a:solidFill>
              </a:rPr>
              <a:t>Equilibrio fra forza gravitazionale e e pressione interna di riscaldamento</a:t>
            </a:r>
            <a:r>
              <a:rPr lang="it-IT"/>
              <a:t>.	</a:t>
            </a:r>
            <a:endParaRPr lang="it-IT">
              <a:solidFill>
                <a:srgbClr val="FF0000"/>
              </a:solidFill>
            </a:endParaRPr>
          </a:p>
        </p:txBody>
      </p:sp>
      <p:sp>
        <p:nvSpPr>
          <p:cNvPr id="237584" name="Text Box 16"/>
          <p:cNvSpPr txBox="1">
            <a:spLocks noChangeArrowheads="1"/>
          </p:cNvSpPr>
          <p:nvPr/>
        </p:nvSpPr>
        <p:spPr bwMode="auto">
          <a:xfrm>
            <a:off x="-684213" y="43132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a:p>
        </p:txBody>
      </p:sp>
      <p:pic>
        <p:nvPicPr>
          <p:cNvPr id="237592" name="Picture 24" descr="enrgialeg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2708275"/>
            <a:ext cx="2916237" cy="2185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7593" name="Picture 25" descr="f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3892550"/>
            <a:ext cx="9074150" cy="270510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8D82B5A4-172D-B545-A700-25497901E522}" type="slidenum">
              <a:rPr lang="it-IT" smtClean="0"/>
              <a:t>24</a:t>
            </a:fld>
            <a:endParaRPr lang="it-IT"/>
          </a:p>
        </p:txBody>
      </p:sp>
    </p:spTree>
    <p:extLst>
      <p:ext uri="{BB962C8B-B14F-4D97-AF65-F5344CB8AC3E}">
        <p14:creationId xmlns:p14="http://schemas.microsoft.com/office/powerpoint/2010/main" val="492689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454400" y="287867"/>
            <a:ext cx="1946116" cy="369332"/>
          </a:xfrm>
          <a:prstGeom prst="rect">
            <a:avLst/>
          </a:prstGeom>
          <a:noFill/>
        </p:spPr>
        <p:txBody>
          <a:bodyPr wrap="none" rtlCol="0">
            <a:spAutoFit/>
          </a:bodyPr>
          <a:lstStyle/>
          <a:p>
            <a:r>
              <a:rPr lang="it-IT" dirty="0" smtClean="0"/>
              <a:t>Evoluzione stellare</a:t>
            </a:r>
            <a:endParaRPr lang="it-IT" dirty="0"/>
          </a:p>
        </p:txBody>
      </p:sp>
      <p:sp>
        <p:nvSpPr>
          <p:cNvPr id="3" name="CasellaDiTesto 2"/>
          <p:cNvSpPr txBox="1"/>
          <p:nvPr/>
        </p:nvSpPr>
        <p:spPr>
          <a:xfrm>
            <a:off x="-33863" y="1278467"/>
            <a:ext cx="9177863" cy="4801315"/>
          </a:xfrm>
          <a:prstGeom prst="rect">
            <a:avLst/>
          </a:prstGeom>
          <a:noFill/>
        </p:spPr>
        <p:txBody>
          <a:bodyPr wrap="square" rtlCol="0">
            <a:spAutoFit/>
          </a:bodyPr>
          <a:lstStyle/>
          <a:p>
            <a:r>
              <a:rPr lang="it-IT" dirty="0" smtClean="0">
                <a:solidFill>
                  <a:srgbClr val="FF0000"/>
                </a:solidFill>
              </a:rPr>
              <a:t>Energia disponibile nella stella proporzionale Massa. Le stesse massive evolvono molto </a:t>
            </a:r>
            <a:r>
              <a:rPr lang="it-IT" dirty="0" err="1" smtClean="0">
                <a:solidFill>
                  <a:srgbClr val="FF0000"/>
                </a:solidFill>
              </a:rPr>
              <a:t>piu’</a:t>
            </a:r>
            <a:r>
              <a:rPr lang="it-IT" dirty="0" smtClean="0">
                <a:solidFill>
                  <a:srgbClr val="FF0000"/>
                </a:solidFill>
              </a:rPr>
              <a:t> </a:t>
            </a:r>
          </a:p>
          <a:p>
            <a:r>
              <a:rPr lang="it-IT" dirty="0" err="1" smtClean="0">
                <a:solidFill>
                  <a:srgbClr val="FF0000"/>
                </a:solidFill>
              </a:rPr>
              <a:t>rapidamente</a:t>
            </a:r>
            <a:r>
              <a:rPr lang="it-IT" dirty="0">
                <a:solidFill>
                  <a:srgbClr val="FF0000"/>
                </a:solidFill>
              </a:rPr>
              <a:t> </a:t>
            </a:r>
            <a:r>
              <a:rPr lang="it-IT" dirty="0" smtClean="0">
                <a:solidFill>
                  <a:srgbClr val="FF0000"/>
                </a:solidFill>
              </a:rPr>
              <a:t>e quelle con M&gt; 4 </a:t>
            </a:r>
            <a:r>
              <a:rPr lang="it-IT" dirty="0" err="1" smtClean="0">
                <a:solidFill>
                  <a:srgbClr val="FF0000"/>
                </a:solidFill>
              </a:rPr>
              <a:t>Mo</a:t>
            </a:r>
            <a:r>
              <a:rPr lang="it-IT" dirty="0" smtClean="0">
                <a:solidFill>
                  <a:srgbClr val="FF0000"/>
                </a:solidFill>
              </a:rPr>
              <a:t> vanno verso una esplosione di supernova. Per M ≈ </a:t>
            </a:r>
            <a:r>
              <a:rPr lang="it-IT" dirty="0" err="1" smtClean="0">
                <a:solidFill>
                  <a:srgbClr val="FF0000"/>
                </a:solidFill>
              </a:rPr>
              <a:t>Mo</a:t>
            </a:r>
            <a:r>
              <a:rPr lang="it-IT" dirty="0" smtClean="0">
                <a:solidFill>
                  <a:srgbClr val="FF0000"/>
                </a:solidFill>
              </a:rPr>
              <a:t> la stella collassa formando una nana bianca</a:t>
            </a:r>
            <a:r>
              <a:rPr lang="it-IT" u="sng" dirty="0" smtClean="0">
                <a:solidFill>
                  <a:srgbClr val="FF0000"/>
                </a:solidFill>
              </a:rPr>
              <a:t>. l’evoluzione dipende molto dalla massa e dalla  </a:t>
            </a:r>
            <a:r>
              <a:rPr lang="it-IT" u="sng" dirty="0" err="1" smtClean="0">
                <a:solidFill>
                  <a:srgbClr val="FF0000"/>
                </a:solidFill>
              </a:rPr>
              <a:t>capacita’</a:t>
            </a:r>
            <a:r>
              <a:rPr lang="it-IT" u="sng" dirty="0" smtClean="0">
                <a:solidFill>
                  <a:srgbClr val="FF0000"/>
                </a:solidFill>
              </a:rPr>
              <a:t> della stella di liberarsi della energia in eccesso</a:t>
            </a:r>
            <a:r>
              <a:rPr lang="it-IT" u="sng" dirty="0" smtClean="0"/>
              <a:t>.</a:t>
            </a:r>
          </a:p>
          <a:p>
            <a:r>
              <a:rPr lang="it-IT" dirty="0" smtClean="0"/>
              <a:t>Fine di una stella (non </a:t>
            </a:r>
            <a:r>
              <a:rPr lang="it-IT" dirty="0" err="1" smtClean="0"/>
              <a:t>c’e’</a:t>
            </a:r>
            <a:r>
              <a:rPr lang="it-IT" dirty="0" smtClean="0"/>
              <a:t> </a:t>
            </a:r>
            <a:r>
              <a:rPr lang="it-IT" dirty="0" err="1" smtClean="0"/>
              <a:t>piu’</a:t>
            </a:r>
            <a:r>
              <a:rPr lang="it-IT" dirty="0" smtClean="0"/>
              <a:t> alcuna produzione di energia nucleare nella regione centrale):</a:t>
            </a:r>
          </a:p>
          <a:p>
            <a:r>
              <a:rPr lang="it-IT" dirty="0" smtClean="0"/>
              <a:t>-</a:t>
            </a:r>
            <a:r>
              <a:rPr lang="it-IT" b="1" dirty="0" smtClean="0"/>
              <a:t>Nane bianche</a:t>
            </a:r>
            <a:r>
              <a:rPr lang="it-IT" dirty="0" smtClean="0"/>
              <a:t>, </a:t>
            </a:r>
            <a:r>
              <a:rPr lang="it-IT" b="1" dirty="0" smtClean="0"/>
              <a:t>1-4 Ms</a:t>
            </a:r>
            <a:r>
              <a:rPr lang="it-IT" dirty="0" smtClean="0"/>
              <a:t>, </a:t>
            </a:r>
            <a:r>
              <a:rPr lang="it-IT" dirty="0" err="1" smtClean="0"/>
              <a:t>stabilita’</a:t>
            </a:r>
            <a:r>
              <a:rPr lang="it-IT" dirty="0" smtClean="0"/>
              <a:t> resa possibile dalla pressione di </a:t>
            </a:r>
            <a:r>
              <a:rPr lang="it-IT" dirty="0" err="1" smtClean="0"/>
              <a:t>degerazione</a:t>
            </a:r>
            <a:r>
              <a:rPr lang="it-IT" dirty="0" smtClean="0"/>
              <a:t> degli elettroni.</a:t>
            </a:r>
          </a:p>
          <a:p>
            <a:r>
              <a:rPr lang="it-IT" dirty="0" smtClean="0"/>
              <a:t>-</a:t>
            </a:r>
            <a:r>
              <a:rPr lang="it-IT" b="1" dirty="0" smtClean="0"/>
              <a:t>Stelle di neutroni, 4-10 Ms</a:t>
            </a:r>
            <a:r>
              <a:rPr lang="it-IT" dirty="0" smtClean="0"/>
              <a:t>: pressione interna di sostegno </a:t>
            </a:r>
            <a:r>
              <a:rPr lang="it-IT" dirty="0" err="1" smtClean="0"/>
              <a:t>e’</a:t>
            </a:r>
            <a:r>
              <a:rPr lang="it-IT" dirty="0" smtClean="0"/>
              <a:t> la pressione di degenerazione dei neutroni.</a:t>
            </a:r>
          </a:p>
          <a:p>
            <a:r>
              <a:rPr lang="it-IT" dirty="0" smtClean="0"/>
              <a:t>oggetti molto compatti di circa 10 km di raggio: sono osservate in 2 modi: </a:t>
            </a:r>
            <a:r>
              <a:rPr lang="it-IT" u="sng" dirty="0" smtClean="0"/>
              <a:t>pulsar, stelle di neutroni </a:t>
            </a:r>
          </a:p>
          <a:p>
            <a:r>
              <a:rPr lang="it-IT" dirty="0" smtClean="0"/>
              <a:t>rapidamente rotanti circondate da campi magnetici che emettono impulsi radio, o come </a:t>
            </a:r>
            <a:r>
              <a:rPr lang="it-IT" u="sng" dirty="0" smtClean="0"/>
              <a:t>binarie</a:t>
            </a:r>
          </a:p>
          <a:p>
            <a:r>
              <a:rPr lang="it-IT" dirty="0" smtClean="0"/>
              <a:t>i quali emettono </a:t>
            </a:r>
            <a:r>
              <a:rPr lang="it-IT" dirty="0" err="1" smtClean="0"/>
              <a:t>raggiX</a:t>
            </a:r>
            <a:r>
              <a:rPr lang="it-IT" dirty="0" smtClean="0"/>
              <a:t> prodotti da un gas riscaldato dalla stella primaria sulla stella di neutroni.</a:t>
            </a:r>
          </a:p>
          <a:p>
            <a:r>
              <a:rPr lang="it-IT" dirty="0" smtClean="0"/>
              <a:t>-</a:t>
            </a:r>
            <a:r>
              <a:rPr lang="it-IT" b="1" dirty="0" smtClean="0"/>
              <a:t>Buchi neri</a:t>
            </a:r>
            <a:r>
              <a:rPr lang="it-IT" dirty="0" smtClean="0"/>
              <a:t>. (Se la massa </a:t>
            </a:r>
            <a:r>
              <a:rPr lang="it-IT" dirty="0" err="1" smtClean="0"/>
              <a:t>e’</a:t>
            </a:r>
            <a:r>
              <a:rPr lang="it-IT" dirty="0" smtClean="0"/>
              <a:t> </a:t>
            </a:r>
            <a:r>
              <a:rPr lang="it-IT" b="1" dirty="0" smtClean="0"/>
              <a:t>&gt; 5-10 </a:t>
            </a:r>
            <a:r>
              <a:rPr lang="it-IT" b="1" dirty="0" err="1" smtClean="0"/>
              <a:t>Ms)</a:t>
            </a:r>
            <a:endParaRPr lang="it-IT" b="1" dirty="0" smtClean="0"/>
          </a:p>
          <a:p>
            <a:endParaRPr lang="it-IT" dirty="0" smtClean="0"/>
          </a:p>
          <a:p>
            <a:endParaRPr lang="it-IT" dirty="0" smtClean="0"/>
          </a:p>
          <a:p>
            <a:endParaRPr lang="it-IT" dirty="0" smtClean="0"/>
          </a:p>
          <a:p>
            <a:r>
              <a:rPr lang="it-IT" dirty="0" smtClean="0"/>
              <a:t> </a:t>
            </a:r>
            <a:endParaRPr lang="it-IT" dirty="0"/>
          </a:p>
        </p:txBody>
      </p:sp>
      <p:sp>
        <p:nvSpPr>
          <p:cNvPr id="4" name="Segnaposto numero diapositiva 3"/>
          <p:cNvSpPr>
            <a:spLocks noGrp="1"/>
          </p:cNvSpPr>
          <p:nvPr>
            <p:ph type="sldNum" sz="quarter" idx="12"/>
          </p:nvPr>
        </p:nvSpPr>
        <p:spPr/>
        <p:txBody>
          <a:bodyPr/>
          <a:lstStyle/>
          <a:p>
            <a:fld id="{8D82B5A4-172D-B545-A700-25497901E522}" type="slidenum">
              <a:rPr lang="it-IT" smtClean="0"/>
              <a:t>25</a:t>
            </a:fld>
            <a:endParaRPr lang="it-IT"/>
          </a:p>
        </p:txBody>
      </p:sp>
    </p:spTree>
    <p:extLst>
      <p:ext uri="{BB962C8B-B14F-4D97-AF65-F5344CB8AC3E}">
        <p14:creationId xmlns:p14="http://schemas.microsoft.com/office/powerpoint/2010/main" val="20646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403600" y="67739"/>
            <a:ext cx="2856521" cy="461665"/>
          </a:xfrm>
          <a:prstGeom prst="rect">
            <a:avLst/>
          </a:prstGeom>
          <a:noFill/>
        </p:spPr>
        <p:txBody>
          <a:bodyPr wrap="none" rtlCol="0">
            <a:spAutoFit/>
          </a:bodyPr>
          <a:lstStyle/>
          <a:p>
            <a:r>
              <a:rPr lang="it-IT" sz="2400" dirty="0" err="1" smtClean="0"/>
              <a:t>Nucleosintesi</a:t>
            </a:r>
            <a:r>
              <a:rPr lang="it-IT" sz="2400" dirty="0" smtClean="0"/>
              <a:t> stellare</a:t>
            </a:r>
            <a:endParaRPr lang="it-IT" sz="2400" dirty="0"/>
          </a:p>
        </p:txBody>
      </p:sp>
      <p:sp>
        <p:nvSpPr>
          <p:cNvPr id="3" name="CasellaDiTesto 2"/>
          <p:cNvSpPr txBox="1"/>
          <p:nvPr/>
        </p:nvSpPr>
        <p:spPr>
          <a:xfrm>
            <a:off x="-50792" y="558805"/>
            <a:ext cx="9498326" cy="6463309"/>
          </a:xfrm>
          <a:prstGeom prst="rect">
            <a:avLst/>
          </a:prstGeom>
          <a:noFill/>
        </p:spPr>
        <p:txBody>
          <a:bodyPr wrap="none" rtlCol="0">
            <a:spAutoFit/>
          </a:bodyPr>
          <a:lstStyle/>
          <a:p>
            <a:r>
              <a:rPr lang="it-IT" dirty="0" smtClean="0"/>
              <a:t>-Alle temperature degli interni stellari, milioni di gradi, E cin = kT≈ 1keV insufficienti a superare </a:t>
            </a:r>
          </a:p>
          <a:p>
            <a:r>
              <a:rPr lang="it-IT" dirty="0"/>
              <a:t>l</a:t>
            </a:r>
            <a:r>
              <a:rPr lang="it-IT" dirty="0" smtClean="0"/>
              <a:t>a barriera coulombiana Z1xZ2e^2/</a:t>
            </a:r>
            <a:r>
              <a:rPr lang="it-IT" dirty="0" err="1" smtClean="0"/>
              <a:t>r</a:t>
            </a:r>
            <a:r>
              <a:rPr lang="it-IT" dirty="0" smtClean="0"/>
              <a:t> che </a:t>
            </a:r>
            <a:r>
              <a:rPr lang="it-IT" dirty="0" err="1" smtClean="0"/>
              <a:t>e’</a:t>
            </a:r>
            <a:r>
              <a:rPr lang="it-IT" dirty="0" smtClean="0"/>
              <a:t> circa 100 volte maggiore nel caso di protoni alla distanza</a:t>
            </a:r>
          </a:p>
          <a:p>
            <a:r>
              <a:rPr lang="it-IT" dirty="0" smtClean="0"/>
              <a:t>Di 10-12 cm. Gli </a:t>
            </a:r>
            <a:r>
              <a:rPr lang="it-IT" dirty="0" err="1" smtClean="0"/>
              <a:t>urti</a:t>
            </a:r>
            <a:r>
              <a:rPr lang="it-IT" dirty="0" smtClean="0"/>
              <a:t> sono allora quasi tutti elastici, per effetto tunnel si </a:t>
            </a:r>
            <a:r>
              <a:rPr lang="it-IT" dirty="0" err="1" smtClean="0"/>
              <a:t>puo’</a:t>
            </a:r>
            <a:r>
              <a:rPr lang="it-IT" dirty="0" smtClean="0"/>
              <a:t> indurre la fusione.</a:t>
            </a:r>
          </a:p>
          <a:p>
            <a:r>
              <a:rPr lang="it-IT" dirty="0" smtClean="0"/>
              <a:t>Prima reazione: fusione protoni</a:t>
            </a:r>
            <a:r>
              <a:rPr lang="it-IT" dirty="0" smtClean="0">
                <a:solidFill>
                  <a:srgbClr val="FF0000"/>
                </a:solidFill>
              </a:rPr>
              <a:t>. Fortunatamente non esiste stato legato 2He (il sole si </a:t>
            </a:r>
            <a:r>
              <a:rPr lang="it-IT" dirty="0" err="1" smtClean="0">
                <a:solidFill>
                  <a:srgbClr val="FF0000"/>
                </a:solidFill>
              </a:rPr>
              <a:t>sarebbe</a:t>
            </a:r>
            <a:r>
              <a:rPr lang="it-IT" dirty="0" smtClean="0">
                <a:solidFill>
                  <a:srgbClr val="FF0000"/>
                </a:solidFill>
              </a:rPr>
              <a:t> </a:t>
            </a:r>
          </a:p>
          <a:p>
            <a:r>
              <a:rPr lang="it-IT" dirty="0" smtClean="0">
                <a:solidFill>
                  <a:srgbClr val="FF0000"/>
                </a:solidFill>
              </a:rPr>
              <a:t>consumato In tempi molto brevi) e la reazione di bruciamento </a:t>
            </a:r>
            <a:r>
              <a:rPr lang="it-IT" dirty="0" err="1" smtClean="0">
                <a:solidFill>
                  <a:srgbClr val="FF0000"/>
                </a:solidFill>
              </a:rPr>
              <a:t>e’</a:t>
            </a:r>
            <a:r>
              <a:rPr lang="it-IT" dirty="0" smtClean="0">
                <a:solidFill>
                  <a:srgbClr val="FF0000"/>
                </a:solidFill>
              </a:rPr>
              <a:t> molto lenta e debole: </a:t>
            </a:r>
          </a:p>
          <a:p>
            <a:r>
              <a:rPr lang="it-IT" b="1" i="1" u="sng" dirty="0" err="1" smtClean="0">
                <a:solidFill>
                  <a:srgbClr val="FF0000"/>
                </a:solidFill>
              </a:rPr>
              <a:t>p+p----d+e</a:t>
            </a:r>
            <a:r>
              <a:rPr lang="it-IT" b="1" i="1" u="sng" dirty="0" smtClean="0">
                <a:solidFill>
                  <a:srgbClr val="FF0000"/>
                </a:solidFill>
              </a:rPr>
              <a:t>+ +</a:t>
            </a:r>
            <a:r>
              <a:rPr lang="it-IT" b="1" i="1" u="sng" dirty="0" err="1" smtClean="0">
                <a:solidFill>
                  <a:srgbClr val="FF0000"/>
                </a:solidFill>
                <a:latin typeface="Symbol" charset="2"/>
                <a:cs typeface="Symbol" charset="2"/>
              </a:rPr>
              <a:t>n</a:t>
            </a:r>
            <a:r>
              <a:rPr lang="it-IT" b="1" i="1" u="sng" dirty="0" smtClean="0">
                <a:solidFill>
                  <a:srgbClr val="FF0000"/>
                </a:solidFill>
              </a:rPr>
              <a:t> (debole) </a:t>
            </a:r>
            <a:r>
              <a:rPr lang="it-IT" dirty="0" smtClean="0">
                <a:solidFill>
                  <a:srgbClr val="FF0000"/>
                </a:solidFill>
              </a:rPr>
              <a:t>con d Deutone 2H tempo usione 10^10 anni, 100 W/m3. </a:t>
            </a:r>
            <a:r>
              <a:rPr lang="it-IT" dirty="0" smtClean="0">
                <a:solidFill>
                  <a:srgbClr val="3366FF"/>
                </a:solidFill>
              </a:rPr>
              <a:t>Terminato </a:t>
            </a:r>
          </a:p>
          <a:p>
            <a:r>
              <a:rPr lang="it-IT" dirty="0" smtClean="0">
                <a:solidFill>
                  <a:srgbClr val="3366FF"/>
                </a:solidFill>
              </a:rPr>
              <a:t>il bruciamento dell’idrogeno</a:t>
            </a:r>
            <a:r>
              <a:rPr lang="it-IT" dirty="0" smtClean="0"/>
              <a:t>, la stella continua la contrazione gravitazionale, aumenta la </a:t>
            </a:r>
          </a:p>
          <a:p>
            <a:r>
              <a:rPr lang="it-IT" dirty="0" smtClean="0"/>
              <a:t>temperatura e </a:t>
            </a:r>
            <a:r>
              <a:rPr lang="it-IT" dirty="0" smtClean="0">
                <a:solidFill>
                  <a:srgbClr val="3366FF"/>
                </a:solidFill>
              </a:rPr>
              <a:t>i nuclei di elio diventano il combustibile. si libera energia, pressione di radiazione </a:t>
            </a:r>
          </a:p>
          <a:p>
            <a:r>
              <a:rPr lang="it-IT" dirty="0" smtClean="0">
                <a:solidFill>
                  <a:srgbClr val="3366FF"/>
                </a:solidFill>
              </a:rPr>
              <a:t>trasparenza, luminosita’ esterna.</a:t>
            </a:r>
          </a:p>
          <a:p>
            <a:r>
              <a:rPr lang="it-IT" dirty="0" smtClean="0"/>
              <a:t>Reazione successiva: </a:t>
            </a:r>
            <a:r>
              <a:rPr lang="it-IT" b="1" i="1" u="sng" dirty="0" smtClean="0">
                <a:solidFill>
                  <a:srgbClr val="FF0000"/>
                </a:solidFill>
              </a:rPr>
              <a:t>12C da fusione di 3 nuclei 4He</a:t>
            </a:r>
            <a:r>
              <a:rPr lang="it-IT" dirty="0" smtClean="0"/>
              <a:t>, processo a 3 corpi </a:t>
            </a:r>
            <a:r>
              <a:rPr lang="it-IT" dirty="0" err="1" smtClean="0"/>
              <a:t>piu’</a:t>
            </a:r>
            <a:r>
              <a:rPr lang="it-IT" dirty="0" smtClean="0"/>
              <a:t> raro che a due.</a:t>
            </a:r>
          </a:p>
          <a:p>
            <a:r>
              <a:rPr lang="it-IT" dirty="0" smtClean="0"/>
              <a:t>Ma la reazione </a:t>
            </a:r>
            <a:r>
              <a:rPr lang="it-IT" b="1" i="1" u="sng" dirty="0" smtClean="0">
                <a:solidFill>
                  <a:srgbClr val="FF0000"/>
                </a:solidFill>
              </a:rPr>
              <a:t>4He+4He darebbe 8Be un nucleo instabile</a:t>
            </a:r>
            <a:r>
              <a:rPr lang="it-IT" dirty="0" smtClean="0"/>
              <a:t>. Il processo a 3 corpi richiede</a:t>
            </a:r>
          </a:p>
          <a:p>
            <a:r>
              <a:rPr lang="it-IT" dirty="0" err="1" smtClean="0"/>
              <a:t>densita’</a:t>
            </a:r>
            <a:r>
              <a:rPr lang="it-IT" dirty="0" smtClean="0"/>
              <a:t> molto elevate 103-104 gr/cm3. La </a:t>
            </a:r>
            <a:r>
              <a:rPr lang="it-IT" dirty="0" err="1" smtClean="0"/>
              <a:t>nucleosintesi</a:t>
            </a:r>
            <a:r>
              <a:rPr lang="it-IT" dirty="0" smtClean="0"/>
              <a:t> prosegue </a:t>
            </a:r>
            <a:r>
              <a:rPr lang="it-IT" dirty="0" smtClean="0">
                <a:solidFill>
                  <a:srgbClr val="FF0000"/>
                </a:solidFill>
              </a:rPr>
              <a:t>fino al Fe e Bismuto</a:t>
            </a:r>
            <a:r>
              <a:rPr lang="it-IT" dirty="0" smtClean="0"/>
              <a:t>. Per gli </a:t>
            </a:r>
          </a:p>
          <a:p>
            <a:r>
              <a:rPr lang="it-IT" dirty="0" smtClean="0"/>
              <a:t>elementi </a:t>
            </a:r>
            <a:r>
              <a:rPr lang="it-IT" dirty="0" err="1" smtClean="0"/>
              <a:t>piu’</a:t>
            </a:r>
            <a:r>
              <a:rPr lang="it-IT" dirty="0" smtClean="0"/>
              <a:t> pesanti </a:t>
            </a:r>
            <a:r>
              <a:rPr lang="it-IT" dirty="0" err="1" smtClean="0"/>
              <a:t>e’</a:t>
            </a:r>
            <a:r>
              <a:rPr lang="it-IT" dirty="0" smtClean="0"/>
              <a:t> necessaria </a:t>
            </a:r>
            <a:r>
              <a:rPr lang="it-IT" dirty="0" err="1" smtClean="0"/>
              <a:t>la</a:t>
            </a:r>
            <a:r>
              <a:rPr lang="it-IT" dirty="0" smtClean="0"/>
              <a:t> </a:t>
            </a:r>
            <a:r>
              <a:rPr lang="it-IT" b="1" u="sng" dirty="0" err="1" smtClean="0">
                <a:solidFill>
                  <a:srgbClr val="FF0000"/>
                </a:solidFill>
              </a:rPr>
              <a:t>nucleosintesi</a:t>
            </a:r>
            <a:r>
              <a:rPr lang="it-IT" b="1" u="sng" dirty="0" smtClean="0">
                <a:solidFill>
                  <a:srgbClr val="FF0000"/>
                </a:solidFill>
              </a:rPr>
              <a:t> esplosiva </a:t>
            </a:r>
            <a:r>
              <a:rPr lang="it-IT" dirty="0" smtClean="0"/>
              <a:t>da supernova e giustifica la presenza</a:t>
            </a:r>
          </a:p>
          <a:p>
            <a:r>
              <a:rPr lang="it-IT" dirty="0" smtClean="0"/>
              <a:t>di </a:t>
            </a:r>
            <a:r>
              <a:rPr lang="it-IT" dirty="0" err="1" smtClean="0"/>
              <a:t>elementi</a:t>
            </a:r>
            <a:r>
              <a:rPr lang="it-IT" dirty="0" smtClean="0"/>
              <a:t> </a:t>
            </a:r>
            <a:r>
              <a:rPr lang="it-IT" dirty="0" err="1" smtClean="0"/>
              <a:t>piu’</a:t>
            </a:r>
            <a:r>
              <a:rPr lang="it-IT" dirty="0" smtClean="0"/>
              <a:t> pesanti sulla terra. Si ridistribuisce nello spazio elementi sintetizzati.</a:t>
            </a:r>
          </a:p>
          <a:p>
            <a:r>
              <a:rPr lang="it-IT" dirty="0" smtClean="0"/>
              <a:t>-Per masse inferiori a 2 </a:t>
            </a:r>
            <a:r>
              <a:rPr lang="it-IT" dirty="0" err="1" smtClean="0"/>
              <a:t>Mo</a:t>
            </a:r>
            <a:r>
              <a:rPr lang="it-IT" dirty="0" smtClean="0"/>
              <a:t> la catena </a:t>
            </a:r>
            <a:r>
              <a:rPr lang="it-IT" dirty="0" err="1" smtClean="0"/>
              <a:t>pp</a:t>
            </a:r>
            <a:r>
              <a:rPr lang="it-IT" dirty="0" smtClean="0"/>
              <a:t> </a:t>
            </a:r>
            <a:r>
              <a:rPr lang="it-IT" dirty="0" err="1" smtClean="0"/>
              <a:t>e’</a:t>
            </a:r>
            <a:r>
              <a:rPr lang="it-IT" dirty="0" smtClean="0"/>
              <a:t> la strada principale per la sintesi dell’elio. Aumentando</a:t>
            </a:r>
          </a:p>
          <a:p>
            <a:r>
              <a:rPr lang="it-IT" dirty="0"/>
              <a:t>l</a:t>
            </a:r>
            <a:r>
              <a:rPr lang="it-IT" dirty="0" smtClean="0"/>
              <a:t>a massa, aumenta la temperatura al centro e si </a:t>
            </a:r>
            <a:r>
              <a:rPr lang="it-IT" dirty="0" err="1" smtClean="0"/>
              <a:t>innesca il</a:t>
            </a:r>
            <a:r>
              <a:rPr lang="it-IT" dirty="0" smtClean="0"/>
              <a:t> ciclo CNO (carbonio-azoto-ossigeno) </a:t>
            </a:r>
            <a:endParaRPr lang="it-IT" dirty="0"/>
          </a:p>
          <a:p>
            <a:r>
              <a:rPr lang="it-IT" dirty="0" smtClean="0"/>
              <a:t>Produzione di energia ∞ </a:t>
            </a:r>
            <a:r>
              <a:rPr lang="it-IT" b="1" dirty="0" smtClean="0">
                <a:solidFill>
                  <a:srgbClr val="FF0000"/>
                </a:solidFill>
              </a:rPr>
              <a:t>T17, in </a:t>
            </a:r>
            <a:r>
              <a:rPr lang="it-IT" b="1" dirty="0" err="1" smtClean="0">
                <a:solidFill>
                  <a:srgbClr val="FF0000"/>
                </a:solidFill>
              </a:rPr>
              <a:t>pp</a:t>
            </a:r>
            <a:r>
              <a:rPr lang="it-IT" b="1" dirty="0" smtClean="0">
                <a:solidFill>
                  <a:srgbClr val="FF0000"/>
                </a:solidFill>
              </a:rPr>
              <a:t> T4</a:t>
            </a:r>
            <a:r>
              <a:rPr lang="it-IT" dirty="0" smtClean="0"/>
              <a:t>. Aggiunte successive di protoni al nucleo di 12C</a:t>
            </a:r>
          </a:p>
          <a:p>
            <a:r>
              <a:rPr lang="it-IT" dirty="0" smtClean="0"/>
              <a:t>-Reazioni:</a:t>
            </a:r>
          </a:p>
          <a:p>
            <a:r>
              <a:rPr lang="it-IT" baseline="30000" dirty="0" smtClean="0"/>
              <a:t>12</a:t>
            </a:r>
            <a:r>
              <a:rPr lang="it-IT" dirty="0" smtClean="0"/>
              <a:t>C + </a:t>
            </a:r>
            <a:r>
              <a:rPr lang="it-IT" dirty="0" err="1" smtClean="0"/>
              <a:t>p</a:t>
            </a:r>
            <a:r>
              <a:rPr lang="it-IT" dirty="0" smtClean="0"/>
              <a:t> = 13N + </a:t>
            </a:r>
            <a:r>
              <a:rPr lang="it-IT" dirty="0" smtClean="0">
                <a:latin typeface="Symbol" charset="2"/>
                <a:cs typeface="Symbol" charset="2"/>
              </a:rPr>
              <a:t>g</a:t>
            </a:r>
            <a:r>
              <a:rPr lang="it-IT" dirty="0" smtClean="0"/>
              <a:t>   ;   13N = 13C + e+ + </a:t>
            </a:r>
            <a:r>
              <a:rPr lang="it-IT" dirty="0" err="1" smtClean="0">
                <a:latin typeface="Symbol" charset="2"/>
                <a:cs typeface="Symbol" charset="2"/>
              </a:rPr>
              <a:t>n</a:t>
            </a:r>
            <a:r>
              <a:rPr lang="it-IT" dirty="0" smtClean="0"/>
              <a:t>             e          13C + </a:t>
            </a:r>
            <a:r>
              <a:rPr lang="it-IT" dirty="0" err="1" smtClean="0"/>
              <a:t>p</a:t>
            </a:r>
            <a:r>
              <a:rPr lang="it-IT" dirty="0" smtClean="0"/>
              <a:t> = 14N + </a:t>
            </a:r>
            <a:r>
              <a:rPr lang="it-IT" dirty="0" smtClean="0">
                <a:latin typeface="Symbol" charset="2"/>
                <a:cs typeface="Symbol" charset="2"/>
              </a:rPr>
              <a:t>g</a:t>
            </a:r>
          </a:p>
          <a:p>
            <a:r>
              <a:rPr lang="it-IT" dirty="0" smtClean="0"/>
              <a:t>14N + </a:t>
            </a:r>
            <a:r>
              <a:rPr lang="it-IT" dirty="0" err="1" smtClean="0"/>
              <a:t>p</a:t>
            </a:r>
            <a:r>
              <a:rPr lang="it-IT" dirty="0" smtClean="0"/>
              <a:t> = 15O +</a:t>
            </a:r>
            <a:r>
              <a:rPr lang="it-IT" dirty="0" smtClean="0">
                <a:latin typeface="Symbol" charset="2"/>
                <a:cs typeface="Symbol" charset="2"/>
              </a:rPr>
              <a:t> g</a:t>
            </a:r>
            <a:r>
              <a:rPr lang="it-IT" dirty="0" smtClean="0"/>
              <a:t>  ;   15O = 15N + e+ + </a:t>
            </a:r>
            <a:r>
              <a:rPr lang="it-IT" dirty="0" err="1" smtClean="0">
                <a:latin typeface="Symbol" charset="2"/>
                <a:cs typeface="Symbol" charset="2"/>
              </a:rPr>
              <a:t>n</a:t>
            </a:r>
            <a:r>
              <a:rPr lang="it-IT" dirty="0" smtClean="0"/>
              <a:t>	            e           15N + </a:t>
            </a:r>
            <a:r>
              <a:rPr lang="it-IT" dirty="0" err="1" smtClean="0"/>
              <a:t>p</a:t>
            </a:r>
            <a:r>
              <a:rPr lang="it-IT" dirty="0" smtClean="0"/>
              <a:t> = 4He + 12C</a:t>
            </a:r>
          </a:p>
          <a:p>
            <a:r>
              <a:rPr lang="it-IT" dirty="0" smtClean="0"/>
              <a:t>-Nelle stelle massive dopo combustione elio che da’ carbonio, vengono bruciati  carbonio e </a:t>
            </a:r>
          </a:p>
          <a:p>
            <a:r>
              <a:rPr lang="it-IT" dirty="0" smtClean="0"/>
              <a:t>Ossigeno dai quali si produce silicio ed elementi </a:t>
            </a:r>
            <a:r>
              <a:rPr lang="it-IT" dirty="0" err="1" smtClean="0"/>
              <a:t>piu’</a:t>
            </a:r>
            <a:r>
              <a:rPr lang="it-IT" dirty="0" smtClean="0"/>
              <a:t> pesanti.</a:t>
            </a:r>
          </a:p>
          <a:p>
            <a:r>
              <a:rPr lang="it-IT" dirty="0" smtClean="0"/>
              <a:t>  </a:t>
            </a:r>
          </a:p>
        </p:txBody>
      </p:sp>
      <p:sp>
        <p:nvSpPr>
          <p:cNvPr id="4" name="Segnaposto numero diapositiva 3"/>
          <p:cNvSpPr>
            <a:spLocks noGrp="1"/>
          </p:cNvSpPr>
          <p:nvPr>
            <p:ph type="sldNum" sz="quarter" idx="12"/>
          </p:nvPr>
        </p:nvSpPr>
        <p:spPr/>
        <p:txBody>
          <a:bodyPr/>
          <a:lstStyle/>
          <a:p>
            <a:fld id="{8D82B5A4-172D-B545-A700-25497901E522}" type="slidenum">
              <a:rPr lang="it-IT" smtClean="0"/>
              <a:t>26</a:t>
            </a:fld>
            <a:endParaRPr lang="it-IT"/>
          </a:p>
        </p:txBody>
      </p:sp>
    </p:spTree>
    <p:extLst>
      <p:ext uri="{BB962C8B-B14F-4D97-AF65-F5344CB8AC3E}">
        <p14:creationId xmlns:p14="http://schemas.microsoft.com/office/powerpoint/2010/main" val="3530077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8" name="Rectangle 8"/>
          <p:cNvSpPr>
            <a:spLocks noGrp="1" noChangeArrowheads="1"/>
          </p:cNvSpPr>
          <p:nvPr>
            <p:ph type="title"/>
          </p:nvPr>
        </p:nvSpPr>
        <p:spPr>
          <a:xfrm>
            <a:off x="-323850" y="115888"/>
            <a:ext cx="9864725" cy="633412"/>
          </a:xfrm>
        </p:spPr>
        <p:txBody>
          <a:bodyPr/>
          <a:lstStyle/>
          <a:p>
            <a:r>
              <a:rPr lang="it-IT" sz="3200"/>
              <a:t>Evoluzioni stellari (4): cicli di fusione nella stella</a:t>
            </a:r>
          </a:p>
        </p:txBody>
      </p:sp>
      <p:pic>
        <p:nvPicPr>
          <p:cNvPr id="71692" name="Picture 12" descr="pp_chain"/>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4925" y="908050"/>
            <a:ext cx="4751388" cy="254635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71693" name="Picture 13" descr="cno_cycle"/>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690688" y="3670300"/>
            <a:ext cx="3097212" cy="3097213"/>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71696" name="Text Box 16"/>
          <p:cNvSpPr txBox="1">
            <a:spLocks noChangeArrowheads="1"/>
          </p:cNvSpPr>
          <p:nvPr/>
        </p:nvSpPr>
        <p:spPr bwMode="auto">
          <a:xfrm>
            <a:off x="5418138" y="765175"/>
            <a:ext cx="2609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Catena protone-protone</a:t>
            </a:r>
          </a:p>
        </p:txBody>
      </p:sp>
      <p:sp>
        <p:nvSpPr>
          <p:cNvPr id="71697" name="Text Box 17"/>
          <p:cNvSpPr txBox="1">
            <a:spLocks noChangeArrowheads="1"/>
          </p:cNvSpPr>
          <p:nvPr/>
        </p:nvSpPr>
        <p:spPr bwMode="auto">
          <a:xfrm>
            <a:off x="5076825" y="2152650"/>
            <a:ext cx="38862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i="1"/>
              <a:t>2H + 1H ==&gt; 3He + energia gamma</a:t>
            </a:r>
            <a:r>
              <a:rPr lang="it-IT"/>
              <a:t> </a:t>
            </a:r>
          </a:p>
          <a:p>
            <a:pPr algn="ctr"/>
            <a:r>
              <a:rPr lang="it-IT" sz="1400"/>
              <a:t>(deuterio + protone ==&gt; elio 3 + fotone)</a:t>
            </a:r>
            <a:r>
              <a:rPr lang="it-IT"/>
              <a:t> </a:t>
            </a:r>
          </a:p>
          <a:p>
            <a:pPr algn="ctr"/>
            <a:r>
              <a:rPr lang="it-IT" sz="1400"/>
              <a:t>15 ML K°  sec.</a:t>
            </a:r>
          </a:p>
        </p:txBody>
      </p:sp>
      <p:sp>
        <p:nvSpPr>
          <p:cNvPr id="71698" name="Text Box 18"/>
          <p:cNvSpPr txBox="1">
            <a:spLocks noChangeArrowheads="1"/>
          </p:cNvSpPr>
          <p:nvPr/>
        </p:nvSpPr>
        <p:spPr bwMode="auto">
          <a:xfrm>
            <a:off x="4716463" y="1144588"/>
            <a:ext cx="45370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i="1"/>
              <a:t>1H + 1H ==&gt; 2H + e+ + v</a:t>
            </a:r>
            <a:r>
              <a:rPr lang="it-IT"/>
              <a:t> </a:t>
            </a:r>
          </a:p>
          <a:p>
            <a:pPr algn="ctr"/>
            <a:r>
              <a:rPr lang="it-IT" sz="1400"/>
              <a:t>(protone + protone ==&gt;deuterio + positrone + neutrino)</a:t>
            </a:r>
            <a:r>
              <a:rPr lang="it-IT"/>
              <a:t> </a:t>
            </a:r>
          </a:p>
          <a:p>
            <a:pPr algn="ctr"/>
            <a:r>
              <a:rPr lang="it-IT" sz="1400"/>
              <a:t>6 ML K° 10</a:t>
            </a:r>
            <a:r>
              <a:rPr lang="it-IT" sz="1400" baseline="30000"/>
              <a:t>10</a:t>
            </a:r>
            <a:r>
              <a:rPr lang="it-IT" sz="1400"/>
              <a:t> anni</a:t>
            </a:r>
          </a:p>
        </p:txBody>
      </p:sp>
      <p:sp>
        <p:nvSpPr>
          <p:cNvPr id="71700" name="Text Box 20"/>
          <p:cNvSpPr txBox="1">
            <a:spLocks noChangeArrowheads="1"/>
          </p:cNvSpPr>
          <p:nvPr/>
        </p:nvSpPr>
        <p:spPr bwMode="auto">
          <a:xfrm>
            <a:off x="5033963" y="3213100"/>
            <a:ext cx="3786187"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i="1"/>
              <a:t>3He + 3He ==&gt; 4He + 2 1H</a:t>
            </a:r>
            <a:r>
              <a:rPr lang="it-IT"/>
              <a:t> </a:t>
            </a:r>
          </a:p>
          <a:p>
            <a:pPr algn="ctr"/>
            <a:r>
              <a:rPr lang="it-IT" sz="1400"/>
              <a:t>(elio 3 + elio 3 ==&gt; elio 4 + protone + protone)</a:t>
            </a:r>
          </a:p>
          <a:p>
            <a:pPr algn="ctr"/>
            <a:r>
              <a:rPr lang="it-IT" sz="1400"/>
              <a:t>10</a:t>
            </a:r>
            <a:r>
              <a:rPr lang="it-IT" sz="1400" baseline="30000"/>
              <a:t>6</a:t>
            </a:r>
            <a:r>
              <a:rPr lang="it-IT" sz="1400"/>
              <a:t> anni</a:t>
            </a:r>
          </a:p>
        </p:txBody>
      </p:sp>
      <p:sp>
        <p:nvSpPr>
          <p:cNvPr id="71701" name="Text Box 21"/>
          <p:cNvSpPr txBox="1">
            <a:spLocks noChangeArrowheads="1"/>
          </p:cNvSpPr>
          <p:nvPr/>
        </p:nvSpPr>
        <p:spPr bwMode="auto">
          <a:xfrm>
            <a:off x="-14288" y="3644900"/>
            <a:ext cx="1682751"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Ciclo CNO</a:t>
            </a:r>
          </a:p>
          <a:p>
            <a:pPr algn="ctr"/>
            <a:r>
              <a:rPr lang="it-IT" i="1"/>
              <a:t>3x</a:t>
            </a:r>
            <a:r>
              <a:rPr lang="it-IT"/>
              <a:t>(</a:t>
            </a:r>
            <a:r>
              <a:rPr lang="it-IT" i="1"/>
              <a:t>4He)</a:t>
            </a:r>
            <a:r>
              <a:rPr lang="it-IT"/>
              <a:t>=&gt;</a:t>
            </a:r>
            <a:r>
              <a:rPr lang="it-IT" i="1"/>
              <a:t>12C</a:t>
            </a:r>
            <a:endParaRPr lang="it-IT"/>
          </a:p>
          <a:p>
            <a:pPr algn="ctr"/>
            <a:r>
              <a:rPr lang="it-IT" sz="1400"/>
              <a:t>Nella stella </a:t>
            </a:r>
            <a:r>
              <a:rPr lang="it-IT" i="1"/>
              <a:t>12C</a:t>
            </a:r>
            <a:r>
              <a:rPr lang="it-IT"/>
              <a:t> </a:t>
            </a:r>
            <a:endParaRPr lang="it-IT" sz="1400"/>
          </a:p>
          <a:p>
            <a:pPr algn="ctr"/>
            <a:r>
              <a:rPr lang="it-IT"/>
              <a:t>Fusione</a:t>
            </a:r>
          </a:p>
          <a:p>
            <a:pPr algn="ctr"/>
            <a:r>
              <a:rPr lang="it-IT" i="1"/>
              <a:t>12C + 1H</a:t>
            </a:r>
            <a:r>
              <a:rPr lang="it-IT"/>
              <a:t> </a:t>
            </a:r>
          </a:p>
          <a:p>
            <a:pPr algn="ctr"/>
            <a:r>
              <a:rPr lang="it-IT"/>
              <a:t>---------</a:t>
            </a:r>
          </a:p>
          <a:p>
            <a:pPr algn="ctr"/>
            <a:r>
              <a:rPr lang="it-IT" i="1"/>
              <a:t>12C + 4He</a:t>
            </a:r>
          </a:p>
          <a:p>
            <a:pPr algn="ctr"/>
            <a:r>
              <a:rPr lang="it-IT" i="1"/>
              <a:t>-----</a:t>
            </a:r>
          </a:p>
          <a:p>
            <a:pPr algn="ctr"/>
            <a:r>
              <a:rPr lang="it-IT" i="1"/>
              <a:t>12C +12C</a:t>
            </a:r>
            <a:r>
              <a:rPr lang="it-IT"/>
              <a:t> </a:t>
            </a:r>
          </a:p>
          <a:p>
            <a:pPr algn="ctr"/>
            <a:r>
              <a:rPr lang="it-IT" i="1"/>
              <a:t>16O+16O</a:t>
            </a:r>
            <a:endParaRPr lang="it-IT"/>
          </a:p>
          <a:p>
            <a:pPr algn="ctr"/>
            <a:r>
              <a:rPr lang="it-IT" sz="1400"/>
              <a:t>GL K°</a:t>
            </a:r>
            <a:r>
              <a:rPr lang="it-IT"/>
              <a:t> </a:t>
            </a:r>
          </a:p>
        </p:txBody>
      </p:sp>
      <p:sp>
        <p:nvSpPr>
          <p:cNvPr id="71702" name="Text Box 22"/>
          <p:cNvSpPr txBox="1">
            <a:spLocks noChangeArrowheads="1"/>
          </p:cNvSpPr>
          <p:nvPr/>
        </p:nvSpPr>
        <p:spPr bwMode="auto">
          <a:xfrm>
            <a:off x="5127625" y="4221163"/>
            <a:ext cx="3381375" cy="2298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-Contrazione </a:t>
            </a:r>
            <a:r>
              <a:rPr lang="it-IT">
                <a:solidFill>
                  <a:srgbClr val="FF0000"/>
                </a:solidFill>
              </a:rPr>
              <a:t>gravitazionale</a:t>
            </a:r>
          </a:p>
          <a:p>
            <a:r>
              <a:rPr lang="it-IT"/>
              <a:t>-Aumento di </a:t>
            </a:r>
            <a:r>
              <a:rPr lang="it-IT">
                <a:solidFill>
                  <a:srgbClr val="FF0000"/>
                </a:solidFill>
              </a:rPr>
              <a:t>temperatura</a:t>
            </a:r>
          </a:p>
          <a:p>
            <a:r>
              <a:rPr lang="it-IT"/>
              <a:t>-Innesco </a:t>
            </a:r>
            <a:r>
              <a:rPr lang="it-IT">
                <a:solidFill>
                  <a:srgbClr val="FF0000"/>
                </a:solidFill>
              </a:rPr>
              <a:t>reazioni termonucleari</a:t>
            </a:r>
          </a:p>
          <a:p>
            <a:r>
              <a:rPr lang="it-IT"/>
              <a:t>-Espulsione di </a:t>
            </a:r>
            <a:r>
              <a:rPr lang="it-IT">
                <a:solidFill>
                  <a:srgbClr val="FF0000"/>
                </a:solidFill>
              </a:rPr>
              <a:t>radiazione </a:t>
            </a:r>
          </a:p>
          <a:p>
            <a:r>
              <a:rPr lang="it-IT"/>
              <a:t>-Per stelle di </a:t>
            </a:r>
            <a:r>
              <a:rPr lang="it-IT">
                <a:solidFill>
                  <a:srgbClr val="FF0000"/>
                </a:solidFill>
              </a:rPr>
              <a:t>grande massa</a:t>
            </a:r>
            <a:r>
              <a:rPr lang="it-IT"/>
              <a:t>:</a:t>
            </a:r>
          </a:p>
          <a:p>
            <a:r>
              <a:rPr lang="it-IT"/>
              <a:t> Fusione fino al </a:t>
            </a:r>
            <a:r>
              <a:rPr lang="it-IT">
                <a:solidFill>
                  <a:srgbClr val="FF0000"/>
                </a:solidFill>
              </a:rPr>
              <a:t>ferro</a:t>
            </a:r>
          </a:p>
          <a:p>
            <a:r>
              <a:rPr lang="it-IT"/>
              <a:t>-</a:t>
            </a:r>
            <a:r>
              <a:rPr lang="it-IT">
                <a:solidFill>
                  <a:srgbClr val="FF0000"/>
                </a:solidFill>
              </a:rPr>
              <a:t>collasso</a:t>
            </a:r>
            <a:r>
              <a:rPr lang="it-IT"/>
              <a:t> per gravita</a:t>
            </a:r>
            <a:r>
              <a:rPr lang="ja-JP" altLang="it-IT">
                <a:latin typeface="Arial"/>
              </a:rPr>
              <a:t>’</a:t>
            </a:r>
            <a:endParaRPr lang="it-IT"/>
          </a:p>
          <a:p>
            <a:r>
              <a:rPr lang="it-IT"/>
              <a:t>-Nuovi equilibri</a:t>
            </a:r>
          </a:p>
        </p:txBody>
      </p:sp>
      <p:sp>
        <p:nvSpPr>
          <p:cNvPr id="71703" name="AutoShape 23"/>
          <p:cNvSpPr>
            <a:spLocks noChangeArrowheads="1"/>
          </p:cNvSpPr>
          <p:nvPr/>
        </p:nvSpPr>
        <p:spPr bwMode="auto">
          <a:xfrm>
            <a:off x="6804025" y="6235700"/>
            <a:ext cx="1871663" cy="288925"/>
          </a:xfrm>
          <a:prstGeom prst="rightArrow">
            <a:avLst>
              <a:gd name="adj1" fmla="val 50000"/>
              <a:gd name="adj2" fmla="val 16195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266D962C-0A97-EC4B-B8C8-4D972C5D692E}" type="slidenum">
              <a:rPr lang="it-IT"/>
              <a:pPr/>
              <a:t>27</a:t>
            </a:fld>
            <a:endParaRPr lang="it-IT"/>
          </a:p>
        </p:txBody>
      </p:sp>
      <p:sp>
        <p:nvSpPr>
          <p:cNvPr id="3" name="CasellaDiTesto 2"/>
          <p:cNvSpPr txBox="1"/>
          <p:nvPr/>
        </p:nvSpPr>
        <p:spPr>
          <a:xfrm>
            <a:off x="5359400" y="1157288"/>
            <a:ext cx="301660" cy="369332"/>
          </a:xfrm>
          <a:prstGeom prst="rect">
            <a:avLst/>
          </a:prstGeom>
          <a:noFill/>
          <a:ln>
            <a:solidFill>
              <a:srgbClr val="000000"/>
            </a:solidFill>
          </a:ln>
        </p:spPr>
        <p:txBody>
          <a:bodyPr wrap="none" rtlCol="0">
            <a:spAutoFit/>
          </a:bodyPr>
          <a:lstStyle/>
          <a:p>
            <a:r>
              <a:rPr lang="it-IT" b="1">
                <a:solidFill>
                  <a:srgbClr val="FF0000"/>
                </a:solidFill>
              </a:rPr>
              <a:t>1</a:t>
            </a:r>
          </a:p>
        </p:txBody>
      </p:sp>
      <p:sp>
        <p:nvSpPr>
          <p:cNvPr id="14" name="CasellaDiTesto 13"/>
          <p:cNvSpPr txBox="1"/>
          <p:nvPr/>
        </p:nvSpPr>
        <p:spPr>
          <a:xfrm>
            <a:off x="139700" y="1783318"/>
            <a:ext cx="301660" cy="369332"/>
          </a:xfrm>
          <a:prstGeom prst="rect">
            <a:avLst/>
          </a:prstGeom>
          <a:noFill/>
          <a:ln>
            <a:solidFill>
              <a:srgbClr val="000000"/>
            </a:solidFill>
          </a:ln>
        </p:spPr>
        <p:txBody>
          <a:bodyPr wrap="none" rtlCol="0">
            <a:spAutoFit/>
          </a:bodyPr>
          <a:lstStyle/>
          <a:p>
            <a:r>
              <a:rPr lang="it-IT" b="1">
                <a:solidFill>
                  <a:srgbClr val="FF0000"/>
                </a:solidFill>
              </a:rPr>
              <a:t>1</a:t>
            </a:r>
          </a:p>
        </p:txBody>
      </p:sp>
      <p:sp>
        <p:nvSpPr>
          <p:cNvPr id="15" name="CasellaDiTesto 14"/>
          <p:cNvSpPr txBox="1"/>
          <p:nvPr/>
        </p:nvSpPr>
        <p:spPr>
          <a:xfrm>
            <a:off x="5054600" y="2152650"/>
            <a:ext cx="301660" cy="369332"/>
          </a:xfrm>
          <a:prstGeom prst="rect">
            <a:avLst/>
          </a:prstGeom>
          <a:noFill/>
          <a:ln>
            <a:solidFill>
              <a:srgbClr val="000000"/>
            </a:solidFill>
          </a:ln>
        </p:spPr>
        <p:txBody>
          <a:bodyPr wrap="none" rtlCol="0">
            <a:spAutoFit/>
          </a:bodyPr>
          <a:lstStyle/>
          <a:p>
            <a:r>
              <a:rPr lang="it-IT" b="1">
                <a:solidFill>
                  <a:srgbClr val="FF0000"/>
                </a:solidFill>
              </a:rPr>
              <a:t>2</a:t>
            </a:r>
          </a:p>
        </p:txBody>
      </p:sp>
      <p:sp>
        <p:nvSpPr>
          <p:cNvPr id="16" name="CasellaDiTesto 15"/>
          <p:cNvSpPr txBox="1"/>
          <p:nvPr/>
        </p:nvSpPr>
        <p:spPr>
          <a:xfrm>
            <a:off x="1303303" y="1985963"/>
            <a:ext cx="301660" cy="369332"/>
          </a:xfrm>
          <a:prstGeom prst="rect">
            <a:avLst/>
          </a:prstGeom>
          <a:noFill/>
          <a:ln>
            <a:solidFill>
              <a:srgbClr val="000000"/>
            </a:solidFill>
          </a:ln>
        </p:spPr>
        <p:txBody>
          <a:bodyPr wrap="none" rtlCol="0">
            <a:spAutoFit/>
          </a:bodyPr>
          <a:lstStyle/>
          <a:p>
            <a:r>
              <a:rPr lang="it-IT" b="1">
                <a:solidFill>
                  <a:srgbClr val="FF0000"/>
                </a:solidFill>
              </a:rPr>
              <a:t>2</a:t>
            </a:r>
          </a:p>
        </p:txBody>
      </p:sp>
      <p:sp>
        <p:nvSpPr>
          <p:cNvPr id="18" name="CasellaDiTesto 17"/>
          <p:cNvSpPr txBox="1"/>
          <p:nvPr/>
        </p:nvSpPr>
        <p:spPr>
          <a:xfrm>
            <a:off x="3500403" y="1557894"/>
            <a:ext cx="301660" cy="369332"/>
          </a:xfrm>
          <a:prstGeom prst="rect">
            <a:avLst/>
          </a:prstGeom>
          <a:noFill/>
          <a:ln>
            <a:solidFill>
              <a:srgbClr val="000000"/>
            </a:solidFill>
          </a:ln>
        </p:spPr>
        <p:txBody>
          <a:bodyPr wrap="none" rtlCol="0">
            <a:spAutoFit/>
          </a:bodyPr>
          <a:lstStyle/>
          <a:p>
            <a:r>
              <a:rPr lang="it-IT" b="1">
                <a:solidFill>
                  <a:srgbClr val="FF0000"/>
                </a:solidFill>
              </a:rPr>
              <a:t>3</a:t>
            </a:r>
          </a:p>
        </p:txBody>
      </p:sp>
      <p:sp>
        <p:nvSpPr>
          <p:cNvPr id="20" name="CasellaDiTesto 19"/>
          <p:cNvSpPr txBox="1"/>
          <p:nvPr/>
        </p:nvSpPr>
        <p:spPr>
          <a:xfrm>
            <a:off x="5335623" y="3085068"/>
            <a:ext cx="301660" cy="369332"/>
          </a:xfrm>
          <a:prstGeom prst="rect">
            <a:avLst/>
          </a:prstGeom>
          <a:noFill/>
          <a:ln>
            <a:solidFill>
              <a:srgbClr val="000000"/>
            </a:solidFill>
          </a:ln>
        </p:spPr>
        <p:txBody>
          <a:bodyPr wrap="none" rtlCol="0">
            <a:spAutoFit/>
          </a:bodyPr>
          <a:lstStyle/>
          <a:p>
            <a:r>
              <a:rPr lang="it-IT" b="1">
                <a:solidFill>
                  <a:srgbClr val="FF0000"/>
                </a:solidFill>
              </a:rPr>
              <a:t>3</a:t>
            </a:r>
          </a:p>
        </p:txBody>
      </p:sp>
      <p:sp>
        <p:nvSpPr>
          <p:cNvPr id="4" name="CasellaDiTesto 3"/>
          <p:cNvSpPr txBox="1"/>
          <p:nvPr/>
        </p:nvSpPr>
        <p:spPr>
          <a:xfrm>
            <a:off x="8166100" y="1155225"/>
            <a:ext cx="1107996" cy="338554"/>
          </a:xfrm>
          <a:prstGeom prst="rect">
            <a:avLst/>
          </a:prstGeom>
          <a:noFill/>
        </p:spPr>
        <p:txBody>
          <a:bodyPr wrap="none" rtlCol="0">
            <a:spAutoFit/>
          </a:bodyPr>
          <a:lstStyle/>
          <a:p>
            <a:r>
              <a:rPr lang="it-IT" sz="1600"/>
              <a:t>+0,42 MeV</a:t>
            </a:r>
          </a:p>
        </p:txBody>
      </p:sp>
      <p:sp>
        <p:nvSpPr>
          <p:cNvPr id="22" name="CasellaDiTesto 21"/>
          <p:cNvSpPr txBox="1"/>
          <p:nvPr/>
        </p:nvSpPr>
        <p:spPr>
          <a:xfrm>
            <a:off x="7724854" y="2746514"/>
            <a:ext cx="1107996" cy="338554"/>
          </a:xfrm>
          <a:prstGeom prst="rect">
            <a:avLst/>
          </a:prstGeom>
          <a:noFill/>
        </p:spPr>
        <p:txBody>
          <a:bodyPr wrap="none" rtlCol="0">
            <a:spAutoFit/>
          </a:bodyPr>
          <a:lstStyle/>
          <a:p>
            <a:r>
              <a:rPr lang="it-IT" sz="1600"/>
              <a:t>+5,49 MeV</a:t>
            </a:r>
          </a:p>
        </p:txBody>
      </p:sp>
      <p:sp>
        <p:nvSpPr>
          <p:cNvPr id="23" name="CasellaDiTesto 22"/>
          <p:cNvSpPr txBox="1"/>
          <p:nvPr/>
        </p:nvSpPr>
        <p:spPr>
          <a:xfrm>
            <a:off x="7359808" y="3690103"/>
            <a:ext cx="1210588" cy="338554"/>
          </a:xfrm>
          <a:prstGeom prst="rect">
            <a:avLst/>
          </a:prstGeom>
          <a:noFill/>
        </p:spPr>
        <p:txBody>
          <a:bodyPr wrap="none" rtlCol="0">
            <a:spAutoFit/>
          </a:bodyPr>
          <a:lstStyle/>
          <a:p>
            <a:r>
              <a:rPr lang="it-IT" sz="1600"/>
              <a:t>+12,86 MeV</a:t>
            </a:r>
          </a:p>
        </p:txBody>
      </p:sp>
    </p:spTree>
    <p:extLst>
      <p:ext uri="{BB962C8B-B14F-4D97-AF65-F5344CB8AC3E}">
        <p14:creationId xmlns:p14="http://schemas.microsoft.com/office/powerpoint/2010/main" val="2371748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28</a:t>
            </a:fld>
            <a:endParaRPr lang="it-IT"/>
          </a:p>
        </p:txBody>
      </p:sp>
      <p:pic>
        <p:nvPicPr>
          <p:cNvPr id="3" name="Immagine 2"/>
          <p:cNvPicPr>
            <a:picLocks noChangeAspect="1"/>
          </p:cNvPicPr>
          <p:nvPr/>
        </p:nvPicPr>
        <p:blipFill>
          <a:blip r:embed="rId2"/>
          <a:stretch>
            <a:fillRect/>
          </a:stretch>
        </p:blipFill>
        <p:spPr>
          <a:xfrm rot="16200000">
            <a:off x="2709697" y="-2153922"/>
            <a:ext cx="3733801" cy="9032243"/>
          </a:xfrm>
          <a:prstGeom prst="rect">
            <a:avLst/>
          </a:prstGeom>
          <a:ln>
            <a:solidFill>
              <a:schemeClr val="tx1"/>
            </a:solidFill>
          </a:ln>
        </p:spPr>
      </p:pic>
      <p:sp>
        <p:nvSpPr>
          <p:cNvPr id="4" name="CasellaDiTesto 3"/>
          <p:cNvSpPr txBox="1"/>
          <p:nvPr/>
        </p:nvSpPr>
        <p:spPr>
          <a:xfrm>
            <a:off x="3086100" y="634998"/>
            <a:ext cx="5747086" cy="338554"/>
          </a:xfrm>
          <a:prstGeom prst="rect">
            <a:avLst/>
          </a:prstGeom>
          <a:noFill/>
          <a:ln>
            <a:solidFill>
              <a:schemeClr val="tx1"/>
            </a:solidFill>
          </a:ln>
        </p:spPr>
        <p:txBody>
          <a:bodyPr wrap="none" rtlCol="0">
            <a:spAutoFit/>
          </a:bodyPr>
          <a:lstStyle/>
          <a:p>
            <a:r>
              <a:rPr lang="it-IT" sz="1600"/>
              <a:t>energia del neutrino 0-0,49 MeV: interazione debole lenta barriera</a:t>
            </a:r>
          </a:p>
        </p:txBody>
      </p:sp>
      <p:pic>
        <p:nvPicPr>
          <p:cNvPr id="5" name="Immagine 4"/>
          <p:cNvPicPr>
            <a:picLocks noChangeAspect="1"/>
          </p:cNvPicPr>
          <p:nvPr/>
        </p:nvPicPr>
        <p:blipFill>
          <a:blip r:embed="rId3"/>
          <a:stretch>
            <a:fillRect/>
          </a:stretch>
        </p:blipFill>
        <p:spPr>
          <a:xfrm>
            <a:off x="6648786" y="342898"/>
            <a:ext cx="2184400" cy="292100"/>
          </a:xfrm>
          <a:prstGeom prst="rect">
            <a:avLst/>
          </a:prstGeom>
          <a:ln>
            <a:solidFill>
              <a:schemeClr val="tx1"/>
            </a:solidFill>
          </a:ln>
        </p:spPr>
      </p:pic>
      <p:sp>
        <p:nvSpPr>
          <p:cNvPr id="6" name="CasellaDiTesto 5"/>
          <p:cNvSpPr txBox="1"/>
          <p:nvPr/>
        </p:nvSpPr>
        <p:spPr>
          <a:xfrm>
            <a:off x="2413000" y="1041400"/>
            <a:ext cx="1107996" cy="338554"/>
          </a:xfrm>
          <a:prstGeom prst="rect">
            <a:avLst/>
          </a:prstGeom>
          <a:noFill/>
          <a:ln>
            <a:solidFill>
              <a:schemeClr val="tx1"/>
            </a:solidFill>
          </a:ln>
        </p:spPr>
        <p:txBody>
          <a:bodyPr wrap="none" rtlCol="0">
            <a:spAutoFit/>
          </a:bodyPr>
          <a:lstStyle/>
          <a:p>
            <a:r>
              <a:rPr lang="it-IT" sz="1600"/>
              <a:t>+5,49 MeV</a:t>
            </a:r>
          </a:p>
        </p:txBody>
      </p:sp>
      <p:sp>
        <p:nvSpPr>
          <p:cNvPr id="7" name="CasellaDiTesto 6"/>
          <p:cNvSpPr txBox="1"/>
          <p:nvPr/>
        </p:nvSpPr>
        <p:spPr>
          <a:xfrm>
            <a:off x="3594100" y="1663700"/>
            <a:ext cx="1210588" cy="338554"/>
          </a:xfrm>
          <a:prstGeom prst="rect">
            <a:avLst/>
          </a:prstGeom>
          <a:noFill/>
          <a:ln>
            <a:solidFill>
              <a:schemeClr val="tx1"/>
            </a:solidFill>
          </a:ln>
        </p:spPr>
        <p:txBody>
          <a:bodyPr wrap="none" rtlCol="0">
            <a:spAutoFit/>
          </a:bodyPr>
          <a:lstStyle/>
          <a:p>
            <a:r>
              <a:rPr lang="it-IT" sz="1600"/>
              <a:t>+26,73 MeV</a:t>
            </a:r>
          </a:p>
        </p:txBody>
      </p:sp>
      <p:sp>
        <p:nvSpPr>
          <p:cNvPr id="8" name="CasellaDiTesto 7"/>
          <p:cNvSpPr txBox="1"/>
          <p:nvPr/>
        </p:nvSpPr>
        <p:spPr>
          <a:xfrm>
            <a:off x="4652288" y="2933700"/>
            <a:ext cx="1107996" cy="338554"/>
          </a:xfrm>
          <a:prstGeom prst="rect">
            <a:avLst/>
          </a:prstGeom>
          <a:noFill/>
          <a:ln>
            <a:solidFill>
              <a:schemeClr val="tx1"/>
            </a:solidFill>
          </a:ln>
        </p:spPr>
        <p:txBody>
          <a:bodyPr wrap="none" rtlCol="0">
            <a:spAutoFit/>
          </a:bodyPr>
          <a:lstStyle/>
          <a:p>
            <a:r>
              <a:rPr lang="it-IT" sz="1600"/>
              <a:t>0,861 MeV</a:t>
            </a:r>
          </a:p>
        </p:txBody>
      </p:sp>
      <p:sp>
        <p:nvSpPr>
          <p:cNvPr id="9" name="CasellaDiTesto 8"/>
          <p:cNvSpPr txBox="1"/>
          <p:nvPr/>
        </p:nvSpPr>
        <p:spPr>
          <a:xfrm>
            <a:off x="8077200" y="3492500"/>
            <a:ext cx="1107996" cy="338554"/>
          </a:xfrm>
          <a:prstGeom prst="rect">
            <a:avLst/>
          </a:prstGeom>
          <a:noFill/>
          <a:ln>
            <a:solidFill>
              <a:schemeClr val="tx1"/>
            </a:solidFill>
          </a:ln>
        </p:spPr>
        <p:txBody>
          <a:bodyPr wrap="none" rtlCol="0">
            <a:spAutoFit/>
          </a:bodyPr>
          <a:lstStyle/>
          <a:p>
            <a:r>
              <a:rPr lang="it-IT" sz="1600"/>
              <a:t>14,06 MeV</a:t>
            </a:r>
          </a:p>
        </p:txBody>
      </p:sp>
      <p:pic>
        <p:nvPicPr>
          <p:cNvPr id="10" name="Immagine 9"/>
          <p:cNvPicPr>
            <a:picLocks noChangeAspect="1"/>
          </p:cNvPicPr>
          <p:nvPr/>
        </p:nvPicPr>
        <p:blipFill>
          <a:blip r:embed="rId4"/>
          <a:stretch>
            <a:fillRect/>
          </a:stretch>
        </p:blipFill>
        <p:spPr>
          <a:xfrm>
            <a:off x="162075" y="4470400"/>
            <a:ext cx="8826500" cy="1054100"/>
          </a:xfrm>
          <a:prstGeom prst="rect">
            <a:avLst/>
          </a:prstGeom>
          <a:ln>
            <a:solidFill>
              <a:schemeClr val="tx1"/>
            </a:solidFill>
          </a:ln>
        </p:spPr>
      </p:pic>
      <p:pic>
        <p:nvPicPr>
          <p:cNvPr id="11" name="Immagine 10"/>
          <p:cNvPicPr>
            <a:picLocks noChangeAspect="1"/>
          </p:cNvPicPr>
          <p:nvPr/>
        </p:nvPicPr>
        <p:blipFill>
          <a:blip r:embed="rId5"/>
          <a:stretch>
            <a:fillRect/>
          </a:stretch>
        </p:blipFill>
        <p:spPr>
          <a:xfrm>
            <a:off x="162075" y="5676900"/>
            <a:ext cx="8775700" cy="762000"/>
          </a:xfrm>
          <a:prstGeom prst="rect">
            <a:avLst/>
          </a:prstGeom>
          <a:ln>
            <a:solidFill>
              <a:srgbClr val="000000"/>
            </a:solidFill>
          </a:ln>
        </p:spPr>
      </p:pic>
    </p:spTree>
    <p:extLst>
      <p:ext uri="{BB962C8B-B14F-4D97-AF65-F5344CB8AC3E}">
        <p14:creationId xmlns:p14="http://schemas.microsoft.com/office/powerpoint/2010/main" val="178173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69332" y="372533"/>
            <a:ext cx="8974668" cy="6740308"/>
          </a:xfrm>
          <a:prstGeom prst="rect">
            <a:avLst/>
          </a:prstGeom>
          <a:noFill/>
        </p:spPr>
        <p:txBody>
          <a:bodyPr wrap="square" rtlCol="0">
            <a:spAutoFit/>
          </a:bodyPr>
          <a:lstStyle/>
          <a:p>
            <a:r>
              <a:rPr lang="it-IT" dirty="0" smtClean="0"/>
              <a:t>12C + 12C = 24Mg + </a:t>
            </a:r>
            <a:r>
              <a:rPr lang="it-IT" dirty="0" smtClean="0">
                <a:latin typeface="Symbol" charset="2"/>
                <a:cs typeface="Symbol" charset="2"/>
              </a:rPr>
              <a:t>g</a:t>
            </a:r>
          </a:p>
          <a:p>
            <a:r>
              <a:rPr lang="it-IT" dirty="0"/>
              <a:t>	</a:t>
            </a:r>
            <a:r>
              <a:rPr lang="it-IT" dirty="0" smtClean="0"/>
              <a:t>	    23Na + </a:t>
            </a:r>
            <a:r>
              <a:rPr lang="it-IT" dirty="0" err="1" smtClean="0"/>
              <a:t>p</a:t>
            </a:r>
            <a:r>
              <a:rPr lang="it-IT" dirty="0"/>
              <a:t> </a:t>
            </a:r>
            <a:r>
              <a:rPr lang="it-IT" dirty="0" smtClean="0"/>
              <a:t>                   T&gt;5. 10^8 K </a:t>
            </a:r>
          </a:p>
          <a:p>
            <a:r>
              <a:rPr lang="it-IT" dirty="0"/>
              <a:t>	</a:t>
            </a:r>
            <a:r>
              <a:rPr lang="it-IT" dirty="0" smtClean="0"/>
              <a:t>	    20Ne + 4He</a:t>
            </a:r>
          </a:p>
          <a:p>
            <a:endParaRPr lang="it-IT" dirty="0"/>
          </a:p>
          <a:p>
            <a:r>
              <a:rPr lang="it-IT" dirty="0" smtClean="0"/>
              <a:t>16O + 16O = 32S + </a:t>
            </a:r>
            <a:r>
              <a:rPr lang="it-IT" dirty="0" smtClean="0">
                <a:latin typeface="Symbol" charset="2"/>
                <a:cs typeface="Symbol" charset="2"/>
              </a:rPr>
              <a:t>g</a:t>
            </a:r>
          </a:p>
          <a:p>
            <a:r>
              <a:rPr lang="it-IT" dirty="0"/>
              <a:t>	</a:t>
            </a:r>
            <a:r>
              <a:rPr lang="it-IT" dirty="0" smtClean="0"/>
              <a:t>	  = 31P + </a:t>
            </a:r>
            <a:r>
              <a:rPr lang="it-IT" dirty="0" err="1" smtClean="0"/>
              <a:t>p</a:t>
            </a:r>
            <a:r>
              <a:rPr lang="it-IT" dirty="0" smtClean="0"/>
              <a:t>		    T&gt;10^9 K</a:t>
            </a:r>
          </a:p>
          <a:p>
            <a:r>
              <a:rPr lang="it-IT" dirty="0"/>
              <a:t>	</a:t>
            </a:r>
            <a:r>
              <a:rPr lang="it-IT" dirty="0" smtClean="0"/>
              <a:t>	  = 31S + </a:t>
            </a:r>
            <a:r>
              <a:rPr lang="it-IT" dirty="0" err="1" smtClean="0"/>
              <a:t>n</a:t>
            </a:r>
            <a:endParaRPr lang="it-IT" dirty="0" smtClean="0"/>
          </a:p>
          <a:p>
            <a:r>
              <a:rPr lang="it-IT" dirty="0"/>
              <a:t>	</a:t>
            </a:r>
            <a:r>
              <a:rPr lang="it-IT" dirty="0" smtClean="0"/>
              <a:t>	  = 28 Si + 4He</a:t>
            </a:r>
          </a:p>
          <a:p>
            <a:r>
              <a:rPr lang="it-IT" dirty="0" smtClean="0"/>
              <a:t> </a:t>
            </a:r>
          </a:p>
          <a:p>
            <a:r>
              <a:rPr lang="it-IT" dirty="0" smtClean="0">
                <a:solidFill>
                  <a:srgbClr val="FF0000"/>
                </a:solidFill>
              </a:rPr>
              <a:t>Nella combustione del silicio che comincia a 2 .10^9 K le reazioni  procedono in modo diverso:</a:t>
            </a:r>
          </a:p>
          <a:p>
            <a:r>
              <a:rPr lang="it-IT" b="1" i="1" u="sng" dirty="0" smtClean="0">
                <a:solidFill>
                  <a:srgbClr val="FF0000"/>
                </a:solidFill>
              </a:rPr>
              <a:t>I </a:t>
            </a:r>
            <a:r>
              <a:rPr lang="it-IT" b="1" i="1" u="sng" dirty="0" smtClean="0">
                <a:solidFill>
                  <a:srgbClr val="FF0000"/>
                </a:solidFill>
                <a:latin typeface="Symbol" charset="2"/>
                <a:cs typeface="Symbol" charset="2"/>
              </a:rPr>
              <a:t>g</a:t>
            </a:r>
            <a:r>
              <a:rPr lang="it-IT" b="1" i="1" u="sng" dirty="0" smtClean="0">
                <a:solidFill>
                  <a:srgbClr val="FF0000"/>
                </a:solidFill>
              </a:rPr>
              <a:t> ad alte </a:t>
            </a:r>
            <a:r>
              <a:rPr lang="it-IT" b="1" i="1" u="sng" dirty="0" err="1" smtClean="0">
                <a:solidFill>
                  <a:srgbClr val="FF0000"/>
                </a:solidFill>
              </a:rPr>
              <a:t>energie</a:t>
            </a:r>
            <a:r>
              <a:rPr lang="it-IT" b="1" i="1" u="sng" dirty="0" smtClean="0">
                <a:solidFill>
                  <a:srgbClr val="FF0000"/>
                </a:solidFill>
              </a:rPr>
              <a:t> rimuovono protoni e 4He dai nuclei di silicio e gli elementi </a:t>
            </a:r>
            <a:r>
              <a:rPr lang="it-IT" b="1" i="1" u="sng" dirty="0" err="1" smtClean="0">
                <a:solidFill>
                  <a:srgbClr val="FF0000"/>
                </a:solidFill>
              </a:rPr>
              <a:t>piu’</a:t>
            </a:r>
            <a:r>
              <a:rPr lang="it-IT" b="1" i="1" u="sng" dirty="0" smtClean="0">
                <a:solidFill>
                  <a:srgbClr val="FF0000"/>
                </a:solidFill>
              </a:rPr>
              <a:t> pesanti sono sintetizzati dall’aggiunta di questi nuclei e </a:t>
            </a:r>
            <a:r>
              <a:rPr lang="it-IT" b="1" i="1" u="sng" dirty="0" err="1" smtClean="0">
                <a:solidFill>
                  <a:srgbClr val="FF0000"/>
                </a:solidFill>
              </a:rPr>
              <a:t>cioe’</a:t>
            </a:r>
            <a:r>
              <a:rPr lang="it-IT" b="1" i="1" u="sng" dirty="0" smtClean="0">
                <a:solidFill>
                  <a:srgbClr val="FF0000"/>
                </a:solidFill>
              </a:rPr>
              <a:t>:</a:t>
            </a:r>
          </a:p>
          <a:p>
            <a:r>
              <a:rPr lang="it-IT" dirty="0" smtClean="0"/>
              <a:t>-28Si + (vari) </a:t>
            </a:r>
            <a:r>
              <a:rPr lang="it-IT" dirty="0" smtClean="0">
                <a:latin typeface="Symbol" charset="2"/>
                <a:cs typeface="Symbol" charset="2"/>
              </a:rPr>
              <a:t>g</a:t>
            </a:r>
            <a:r>
              <a:rPr lang="it-IT" dirty="0" smtClean="0"/>
              <a:t> = 7x 4He</a:t>
            </a:r>
          </a:p>
          <a:p>
            <a:r>
              <a:rPr lang="it-IT" dirty="0" smtClean="0"/>
              <a:t>28Si + (varie) 4He = 56Ni</a:t>
            </a:r>
          </a:p>
          <a:p>
            <a:r>
              <a:rPr lang="it-IT" dirty="0" smtClean="0"/>
              <a:t>Ci si aspetta struttura a cipolla con </a:t>
            </a:r>
            <a:r>
              <a:rPr lang="it-IT" dirty="0" smtClean="0">
                <a:solidFill>
                  <a:srgbClr val="3366FF"/>
                </a:solidFill>
              </a:rPr>
              <a:t>nucleo centrale di elementi pesanti e gusci successivi </a:t>
            </a:r>
            <a:r>
              <a:rPr lang="it-IT" dirty="0" err="1" smtClean="0">
                <a:solidFill>
                  <a:srgbClr val="3366FF"/>
                </a:solidFill>
              </a:rPr>
              <a:t>piu’</a:t>
            </a:r>
            <a:r>
              <a:rPr lang="it-IT" dirty="0" smtClean="0">
                <a:solidFill>
                  <a:srgbClr val="3366FF"/>
                </a:solidFill>
              </a:rPr>
              <a:t> leggeri. </a:t>
            </a:r>
            <a:r>
              <a:rPr lang="it-IT" u="sng" dirty="0" smtClean="0"/>
              <a:t>Per andare oltre il ferro, sono importanti 2 processi che coinvolgono neutroni e nuclei.</a:t>
            </a:r>
          </a:p>
          <a:p>
            <a:r>
              <a:rPr lang="it-IT" u="sng" dirty="0" smtClean="0"/>
              <a:t>-</a:t>
            </a:r>
            <a:r>
              <a:rPr lang="it-IT" u="sng" dirty="0" err="1" smtClean="0"/>
              <a:t>n</a:t>
            </a:r>
            <a:r>
              <a:rPr lang="it-IT" u="sng" dirty="0" smtClean="0"/>
              <a:t> + Nucleo = Nucleo diverso a seconda del tempo di decadimento del nucleo.</a:t>
            </a:r>
          </a:p>
          <a:p>
            <a:r>
              <a:rPr lang="it-IT" u="sng" dirty="0" smtClean="0"/>
              <a:t>-secondo caso: </a:t>
            </a:r>
            <a:r>
              <a:rPr lang="it-IT" u="sng" dirty="0" smtClean="0">
                <a:solidFill>
                  <a:srgbClr val="FF0000"/>
                </a:solidFill>
              </a:rPr>
              <a:t>condizioni estreme che si verificano durante la </a:t>
            </a:r>
            <a:r>
              <a:rPr lang="it-IT" u="sng" dirty="0" err="1" smtClean="0">
                <a:solidFill>
                  <a:srgbClr val="FF0000"/>
                </a:solidFill>
              </a:rPr>
              <a:t>nucleosintesi</a:t>
            </a:r>
            <a:r>
              <a:rPr lang="it-IT" u="sng" dirty="0" smtClean="0">
                <a:solidFill>
                  <a:srgbClr val="FF0000"/>
                </a:solidFill>
              </a:rPr>
              <a:t> esplosiva dove la</a:t>
            </a:r>
          </a:p>
          <a:p>
            <a:r>
              <a:rPr lang="it-IT" u="sng" dirty="0" err="1" smtClean="0">
                <a:solidFill>
                  <a:srgbClr val="FF0000"/>
                </a:solidFill>
              </a:rPr>
              <a:t>densita’</a:t>
            </a:r>
            <a:r>
              <a:rPr lang="it-IT" u="sng" dirty="0" smtClean="0">
                <a:solidFill>
                  <a:srgbClr val="FF0000"/>
                </a:solidFill>
              </a:rPr>
              <a:t> e temperature sono elevate. </a:t>
            </a:r>
            <a:r>
              <a:rPr lang="it-IT" u="sng" dirty="0" smtClean="0"/>
              <a:t>Aggiunte di neutroni e nuclei, creazione di elementi</a:t>
            </a:r>
          </a:p>
          <a:p>
            <a:r>
              <a:rPr lang="it-IT" u="sng" dirty="0" smtClean="0"/>
              <a:t>radioattivi seguiti d beta decay </a:t>
            </a:r>
            <a:r>
              <a:rPr lang="it-IT" b="1" u="sng" dirty="0" smtClean="0"/>
              <a:t>(neutrini e). </a:t>
            </a:r>
          </a:p>
          <a:p>
            <a:r>
              <a:rPr lang="it-IT" dirty="0" smtClean="0"/>
              <a:t>La temperatura nel centro della stella e la </a:t>
            </a:r>
            <a:r>
              <a:rPr lang="it-IT" dirty="0" err="1" smtClean="0"/>
              <a:t>luminosita’</a:t>
            </a:r>
            <a:r>
              <a:rPr lang="it-IT" dirty="0" smtClean="0"/>
              <a:t> sono proporzionali alla massa. Se </a:t>
            </a:r>
          </a:p>
          <a:p>
            <a:r>
              <a:rPr lang="it-IT" dirty="0" smtClean="0"/>
              <a:t>diminuisce la massa, diminuisce la temperatura. A T basse le reazioni </a:t>
            </a:r>
            <a:r>
              <a:rPr lang="it-IT" dirty="0" err="1" smtClean="0"/>
              <a:t>pp</a:t>
            </a:r>
            <a:r>
              <a:rPr lang="it-IT" dirty="0" smtClean="0"/>
              <a:t> non crea abbastanza</a:t>
            </a:r>
          </a:p>
          <a:p>
            <a:r>
              <a:rPr lang="it-IT" dirty="0" smtClean="0"/>
              <a:t>pressione interna in grado di evitare il collasso: limite inferiore 0,08 </a:t>
            </a:r>
            <a:r>
              <a:rPr lang="it-IT" dirty="0" err="1" smtClean="0"/>
              <a:t>Mo</a:t>
            </a:r>
            <a:r>
              <a:rPr lang="it-IT" dirty="0" smtClean="0"/>
              <a:t>. (nane brune)</a:t>
            </a:r>
          </a:p>
          <a:p>
            <a:endParaRPr lang="it-IT" dirty="0"/>
          </a:p>
        </p:txBody>
      </p:sp>
      <p:sp>
        <p:nvSpPr>
          <p:cNvPr id="3" name="Segnaposto numero diapositiva 2"/>
          <p:cNvSpPr>
            <a:spLocks noGrp="1"/>
          </p:cNvSpPr>
          <p:nvPr>
            <p:ph type="sldNum" sz="quarter" idx="12"/>
          </p:nvPr>
        </p:nvSpPr>
        <p:spPr/>
        <p:txBody>
          <a:bodyPr/>
          <a:lstStyle/>
          <a:p>
            <a:fld id="{8D82B5A4-172D-B545-A700-25497901E522}" type="slidenum">
              <a:rPr lang="it-IT" smtClean="0"/>
              <a:t>29</a:t>
            </a:fld>
            <a:endParaRPr lang="it-IT"/>
          </a:p>
        </p:txBody>
      </p:sp>
    </p:spTree>
    <p:extLst>
      <p:ext uri="{BB962C8B-B14F-4D97-AF65-F5344CB8AC3E}">
        <p14:creationId xmlns:p14="http://schemas.microsoft.com/office/powerpoint/2010/main" val="20465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90700" y="0"/>
            <a:ext cx="5543826" cy="68580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30</a:t>
            </a:fld>
            <a:endParaRPr lang="it-IT"/>
          </a:p>
        </p:txBody>
      </p:sp>
    </p:spTree>
    <p:extLst>
      <p:ext uri="{BB962C8B-B14F-4D97-AF65-F5344CB8AC3E}">
        <p14:creationId xmlns:p14="http://schemas.microsoft.com/office/powerpoint/2010/main" val="2930776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5070" y="186295"/>
            <a:ext cx="8937332" cy="49784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31</a:t>
            </a:fld>
            <a:endParaRPr lang="it-IT"/>
          </a:p>
        </p:txBody>
      </p:sp>
    </p:spTree>
    <p:extLst>
      <p:ext uri="{BB962C8B-B14F-4D97-AF65-F5344CB8AC3E}">
        <p14:creationId xmlns:p14="http://schemas.microsoft.com/office/powerpoint/2010/main" val="3254681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2562" y="131915"/>
            <a:ext cx="9291050" cy="6463309"/>
          </a:xfrm>
          <a:prstGeom prst="rect">
            <a:avLst/>
          </a:prstGeom>
          <a:noFill/>
        </p:spPr>
        <p:txBody>
          <a:bodyPr wrap="none" rtlCol="0">
            <a:spAutoFit/>
          </a:bodyPr>
          <a:lstStyle/>
          <a:p>
            <a:r>
              <a:rPr lang="it-IT" dirty="0" smtClean="0"/>
              <a:t>Le stelle perdono massa dalla superficie. Scoperta Einstein X-ray </a:t>
            </a:r>
            <a:r>
              <a:rPr lang="it-IT" dirty="0" err="1" smtClean="0"/>
              <a:t>Observatory</a:t>
            </a:r>
            <a:r>
              <a:rPr lang="it-IT" dirty="0" smtClean="0"/>
              <a:t>, emettono</a:t>
            </a:r>
          </a:p>
          <a:p>
            <a:r>
              <a:rPr lang="it-IT" dirty="0" smtClean="0">
                <a:solidFill>
                  <a:srgbClr val="3366FF"/>
                </a:solidFill>
              </a:rPr>
              <a:t>raggi X che vengono dal gas ad altissima temperatura della corona, plasma </a:t>
            </a:r>
            <a:r>
              <a:rPr lang="it-IT" dirty="0" err="1" smtClean="0">
                <a:solidFill>
                  <a:srgbClr val="3366FF"/>
                </a:solidFill>
              </a:rPr>
              <a:t>ad</a:t>
            </a:r>
            <a:r>
              <a:rPr lang="it-IT" dirty="0" smtClean="0">
                <a:solidFill>
                  <a:srgbClr val="3366FF"/>
                </a:solidFill>
              </a:rPr>
              <a:t> alta</a:t>
            </a:r>
          </a:p>
          <a:p>
            <a:r>
              <a:rPr lang="it-IT" dirty="0" smtClean="0">
                <a:solidFill>
                  <a:srgbClr val="3366FF"/>
                </a:solidFill>
              </a:rPr>
              <a:t>temperatura (1-100 milioni di K), </a:t>
            </a:r>
            <a:r>
              <a:rPr lang="it-IT" dirty="0" smtClean="0"/>
              <a:t>analogamente ad una gas in cui la radiazione visibile </a:t>
            </a:r>
            <a:r>
              <a:rPr lang="it-IT" dirty="0" err="1" smtClean="0"/>
              <a:t>e’</a:t>
            </a:r>
            <a:endParaRPr lang="it-IT" dirty="0" smtClean="0"/>
          </a:p>
          <a:p>
            <a:r>
              <a:rPr lang="it-IT" dirty="0" smtClean="0"/>
              <a:t>prodotta a migliaia di gradi. Gli X sono emessi anche quando gli elettroni interagiscono</a:t>
            </a:r>
          </a:p>
          <a:p>
            <a:r>
              <a:rPr lang="it-IT" dirty="0" smtClean="0"/>
              <a:t>con campi H. Assorbiti dall’atmosfera esperimenti su satellite. satellite </a:t>
            </a:r>
            <a:r>
              <a:rPr lang="it-IT" dirty="0" err="1" smtClean="0"/>
              <a:t>Rosat</a:t>
            </a:r>
            <a:r>
              <a:rPr lang="it-IT" dirty="0" smtClean="0"/>
              <a:t>.</a:t>
            </a:r>
          </a:p>
          <a:p>
            <a:r>
              <a:rPr lang="it-IT" dirty="0" smtClean="0"/>
              <a:t>-</a:t>
            </a:r>
            <a:r>
              <a:rPr lang="it-IT" dirty="0" smtClean="0">
                <a:solidFill>
                  <a:srgbClr val="FF0000"/>
                </a:solidFill>
              </a:rPr>
              <a:t>Stelle sopra a 60 </a:t>
            </a:r>
            <a:r>
              <a:rPr lang="it-IT" dirty="0" err="1" smtClean="0">
                <a:solidFill>
                  <a:srgbClr val="FF0000"/>
                </a:solidFill>
              </a:rPr>
              <a:t>Ms</a:t>
            </a:r>
            <a:r>
              <a:rPr lang="it-IT" dirty="0" smtClean="0">
                <a:solidFill>
                  <a:srgbClr val="FF0000"/>
                </a:solidFill>
              </a:rPr>
              <a:t> possono diventare instabili</a:t>
            </a:r>
            <a:r>
              <a:rPr lang="it-IT" dirty="0" smtClean="0"/>
              <a:t>, perdono enormi masse. La temperatura</a:t>
            </a:r>
          </a:p>
          <a:p>
            <a:r>
              <a:rPr lang="it-IT" dirty="0"/>
              <a:t>Nel centro della stella e la luminosita’ sono proporzionali alla massa. </a:t>
            </a:r>
            <a:r>
              <a:rPr lang="it-IT" b="1" u="sng" dirty="0"/>
              <a:t>Diminuendo la massa</a:t>
            </a:r>
          </a:p>
          <a:p>
            <a:r>
              <a:rPr lang="it-IT" b="1" u="sng" dirty="0" smtClean="0"/>
              <a:t>diminuisce la temperatura, non si innescano piu’reazioni e non c’e’ piu’ la pressione interna</a:t>
            </a:r>
          </a:p>
          <a:p>
            <a:r>
              <a:rPr lang="it-IT" b="1" u="sng" dirty="0" smtClean="0"/>
              <a:t>che contrasta il collasso gravitazionale. La teoria indica un valore di massa 0,08 Ms: </a:t>
            </a:r>
            <a:r>
              <a:rPr lang="it-IT" b="1" u="sng" dirty="0" smtClean="0">
                <a:solidFill>
                  <a:srgbClr val="FF0000"/>
                </a:solidFill>
              </a:rPr>
              <a:t>nane brune</a:t>
            </a:r>
          </a:p>
          <a:p>
            <a:r>
              <a:rPr lang="it-IT" dirty="0" smtClean="0"/>
              <a:t>-</a:t>
            </a:r>
            <a:r>
              <a:rPr lang="it-IT" dirty="0" smtClean="0">
                <a:solidFill>
                  <a:srgbClr val="FF0000"/>
                </a:solidFill>
              </a:rPr>
              <a:t>Binarie.</a:t>
            </a:r>
          </a:p>
          <a:p>
            <a:r>
              <a:rPr lang="it-IT" b="1" u="sng" dirty="0" smtClean="0"/>
              <a:t>50% di stelle sono binarie, coppie di stelle primaria e compagna. Hanno un potenziale</a:t>
            </a:r>
          </a:p>
          <a:p>
            <a:r>
              <a:rPr lang="it-IT" b="1" u="sng" dirty="0" smtClean="0"/>
              <a:t>gravitazionale + termine centrifugo associato al moto. Trasferimento di materia dalla</a:t>
            </a:r>
          </a:p>
          <a:p>
            <a:r>
              <a:rPr lang="it-IT" b="1" u="sng" dirty="0" smtClean="0"/>
              <a:t>compagna alla stella di neutroni. </a:t>
            </a:r>
            <a:r>
              <a:rPr lang="it-IT" b="1" u="sng" dirty="0"/>
              <a:t>Il sistema cerca di rendere minimo il proprio potenziale</a:t>
            </a:r>
          </a:p>
          <a:p>
            <a:r>
              <a:rPr lang="it-IT" b="1" u="sng" dirty="0"/>
              <a:t>gravitazionale e questo si ottiene in genere con trasferimento di materia dalla compagna a</a:t>
            </a:r>
          </a:p>
          <a:p>
            <a:r>
              <a:rPr lang="it-IT" b="1" u="sng" dirty="0"/>
              <a:t>quella </a:t>
            </a:r>
            <a:r>
              <a:rPr lang="it-IT" b="1" u="sng" dirty="0" err="1"/>
              <a:t>piu’</a:t>
            </a:r>
            <a:r>
              <a:rPr lang="it-IT" b="1" u="sng" dirty="0"/>
              <a:t> massiva</a:t>
            </a:r>
            <a:endParaRPr lang="it-IT" b="1" u="sng" dirty="0" smtClean="0"/>
          </a:p>
          <a:p>
            <a:r>
              <a:rPr lang="it-IT" b="1" dirty="0" smtClean="0">
                <a:solidFill>
                  <a:srgbClr val="FF0000"/>
                </a:solidFill>
              </a:rPr>
              <a:t>Stelle morte</a:t>
            </a:r>
          </a:p>
          <a:p>
            <a:r>
              <a:rPr lang="it-IT" dirty="0" smtClean="0"/>
              <a:t>Nelle stelle di </a:t>
            </a:r>
            <a:r>
              <a:rPr lang="it-IT" dirty="0" err="1" smtClean="0"/>
              <a:t>grande</a:t>
            </a:r>
            <a:r>
              <a:rPr lang="it-IT" dirty="0"/>
              <a:t> massa le reazioni di fusione conducono alla formazione di </a:t>
            </a:r>
            <a:r>
              <a:rPr lang="it-IT" dirty="0" smtClean="0"/>
              <a:t>nucleo di </a:t>
            </a:r>
          </a:p>
          <a:p>
            <a:r>
              <a:rPr lang="it-IT" dirty="0" smtClean="0"/>
              <a:t>ferro, l’elemento </a:t>
            </a:r>
            <a:r>
              <a:rPr lang="it-IT" dirty="0" err="1" smtClean="0"/>
              <a:t>piu’</a:t>
            </a:r>
            <a:r>
              <a:rPr lang="it-IT" dirty="0" smtClean="0"/>
              <a:t> legato e qui si arresta il processo e cessa la produzione di energia.</a:t>
            </a:r>
          </a:p>
          <a:p>
            <a:r>
              <a:rPr lang="it-IT" dirty="0" smtClean="0"/>
              <a:t>Non </a:t>
            </a:r>
            <a:r>
              <a:rPr lang="it-IT" dirty="0" err="1" smtClean="0"/>
              <a:t>piu’</a:t>
            </a:r>
            <a:r>
              <a:rPr lang="it-IT" dirty="0" smtClean="0"/>
              <a:t> bilanciata dalla pressione interna la forza gravitazionale provoca il collasso ostacolato</a:t>
            </a:r>
          </a:p>
          <a:p>
            <a:r>
              <a:rPr lang="it-IT" dirty="0" err="1" smtClean="0"/>
              <a:t>pero’</a:t>
            </a:r>
            <a:r>
              <a:rPr lang="it-IT" dirty="0" smtClean="0"/>
              <a:t> da una diversa pressione:</a:t>
            </a:r>
          </a:p>
          <a:p>
            <a:r>
              <a:rPr lang="it-IT" u="sng" dirty="0" smtClean="0"/>
              <a:t>-pressione quantistica: nane bianche sostenute dalla pressione quantistica degli elettroni</a:t>
            </a:r>
          </a:p>
          <a:p>
            <a:r>
              <a:rPr lang="it-IT" u="sng" dirty="0" smtClean="0"/>
              <a:t>massa 1,4 </a:t>
            </a:r>
            <a:r>
              <a:rPr lang="it-IT" u="sng" dirty="0" err="1" smtClean="0"/>
              <a:t>Mo</a:t>
            </a:r>
            <a:r>
              <a:rPr lang="it-IT" u="sng" dirty="0" smtClean="0"/>
              <a:t>, stelle di neutroni sostenute dalla massa quantistica d ineutroni, buchi neri</a:t>
            </a:r>
          </a:p>
          <a:p>
            <a:r>
              <a:rPr lang="it-IT" u="sng" dirty="0" smtClean="0"/>
              <a:t>con masse M &gt; 2Mo.</a:t>
            </a:r>
          </a:p>
        </p:txBody>
      </p:sp>
      <p:sp>
        <p:nvSpPr>
          <p:cNvPr id="3" name="Segnaposto numero diapositiva 2"/>
          <p:cNvSpPr>
            <a:spLocks noGrp="1"/>
          </p:cNvSpPr>
          <p:nvPr>
            <p:ph type="sldNum" sz="quarter" idx="12"/>
          </p:nvPr>
        </p:nvSpPr>
        <p:spPr/>
        <p:txBody>
          <a:bodyPr/>
          <a:lstStyle/>
          <a:p>
            <a:fld id="{8D82B5A4-172D-B545-A700-25497901E522}" type="slidenum">
              <a:rPr lang="it-IT" smtClean="0"/>
              <a:t>32</a:t>
            </a:fld>
            <a:endParaRPr lang="it-IT"/>
          </a:p>
        </p:txBody>
      </p:sp>
    </p:spTree>
    <p:extLst>
      <p:ext uri="{BB962C8B-B14F-4D97-AF65-F5344CB8AC3E}">
        <p14:creationId xmlns:p14="http://schemas.microsoft.com/office/powerpoint/2010/main" val="3977481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134533"/>
            <a:ext cx="8940800" cy="4801315"/>
          </a:xfrm>
          <a:prstGeom prst="rect">
            <a:avLst/>
          </a:prstGeom>
          <a:noFill/>
        </p:spPr>
        <p:txBody>
          <a:bodyPr wrap="square" rtlCol="0">
            <a:spAutoFit/>
          </a:bodyPr>
          <a:lstStyle/>
          <a:p>
            <a:r>
              <a:rPr lang="it-IT" dirty="0" smtClean="0">
                <a:solidFill>
                  <a:srgbClr val="FF0000"/>
                </a:solidFill>
              </a:rPr>
              <a:t>statisticamente stelle di piccola massa 1-4 </a:t>
            </a:r>
            <a:r>
              <a:rPr lang="it-IT" dirty="0" err="1" smtClean="0">
                <a:solidFill>
                  <a:srgbClr val="FF0000"/>
                </a:solidFill>
              </a:rPr>
              <a:t>Mo</a:t>
            </a:r>
            <a:r>
              <a:rPr lang="it-IT" dirty="0" smtClean="0">
                <a:solidFill>
                  <a:srgbClr val="FF0000"/>
                </a:solidFill>
              </a:rPr>
              <a:t> diventano nane bianche</a:t>
            </a:r>
            <a:r>
              <a:rPr lang="it-IT" u="sng" dirty="0" smtClean="0">
                <a:solidFill>
                  <a:srgbClr val="FF0000"/>
                </a:solidFill>
              </a:rPr>
              <a:t>, le stelle di 4-10 </a:t>
            </a:r>
            <a:r>
              <a:rPr lang="it-IT" u="sng" dirty="0" err="1" smtClean="0">
                <a:solidFill>
                  <a:srgbClr val="FF0000"/>
                </a:solidFill>
              </a:rPr>
              <a:t>Mo</a:t>
            </a:r>
            <a:endParaRPr lang="it-IT" u="sng" dirty="0" smtClean="0">
              <a:solidFill>
                <a:srgbClr val="FF0000"/>
              </a:solidFill>
            </a:endParaRPr>
          </a:p>
          <a:p>
            <a:r>
              <a:rPr lang="it-IT" u="sng" dirty="0" smtClean="0">
                <a:solidFill>
                  <a:srgbClr val="FF0000"/>
                </a:solidFill>
              </a:rPr>
              <a:t>formano stelle di neutroni molte delle quali si formano dopo da esplosione di supernova.</a:t>
            </a:r>
          </a:p>
          <a:p>
            <a:r>
              <a:rPr lang="it-IT" dirty="0" smtClean="0">
                <a:solidFill>
                  <a:srgbClr val="FF0000"/>
                </a:solidFill>
              </a:rPr>
              <a:t>I buchi neri si formano a seguito di esplosioni di supernova di stelle </a:t>
            </a:r>
            <a:r>
              <a:rPr lang="it-IT" dirty="0" err="1" smtClean="0">
                <a:solidFill>
                  <a:srgbClr val="FF0000"/>
                </a:solidFill>
              </a:rPr>
              <a:t>piu’</a:t>
            </a:r>
            <a:r>
              <a:rPr lang="it-IT" dirty="0" smtClean="0">
                <a:solidFill>
                  <a:srgbClr val="FF0000"/>
                </a:solidFill>
              </a:rPr>
              <a:t> massive da 5 a 10 </a:t>
            </a:r>
            <a:r>
              <a:rPr lang="it-IT" dirty="0" err="1" smtClean="0">
                <a:solidFill>
                  <a:srgbClr val="FF0000"/>
                </a:solidFill>
              </a:rPr>
              <a:t>Mo</a:t>
            </a:r>
            <a:endParaRPr lang="it-IT" dirty="0" smtClean="0">
              <a:solidFill>
                <a:srgbClr val="FF0000"/>
              </a:solidFill>
            </a:endParaRPr>
          </a:p>
          <a:p>
            <a:r>
              <a:rPr lang="it-IT" dirty="0" smtClean="0">
                <a:solidFill>
                  <a:srgbClr val="FF0000"/>
                </a:solidFill>
              </a:rPr>
              <a:t>sicuramente in oggetti  collassati con massa maggiore di 10 </a:t>
            </a:r>
            <a:r>
              <a:rPr lang="it-IT" dirty="0" err="1" smtClean="0">
                <a:solidFill>
                  <a:srgbClr val="FF0000"/>
                </a:solidFill>
              </a:rPr>
              <a:t>Mo</a:t>
            </a:r>
            <a:r>
              <a:rPr lang="it-IT" dirty="0" smtClean="0">
                <a:solidFill>
                  <a:srgbClr val="FF0000"/>
                </a:solidFill>
              </a:rPr>
              <a:t>.</a:t>
            </a:r>
          </a:p>
          <a:p>
            <a:r>
              <a:rPr lang="it-IT" dirty="0" smtClean="0"/>
              <a:t>Morte tranquilla per nane bianche, stelle di neutroni e buchi neri sono associati a grandi</a:t>
            </a:r>
          </a:p>
          <a:p>
            <a:r>
              <a:rPr lang="it-IT" dirty="0" err="1" smtClean="0"/>
              <a:t>quantita’</a:t>
            </a:r>
            <a:r>
              <a:rPr lang="it-IT" dirty="0" smtClean="0"/>
              <a:t> di energia liberata: eventi di </a:t>
            </a:r>
            <a:r>
              <a:rPr lang="it-IT" dirty="0" err="1" smtClean="0"/>
              <a:t>supernovae</a:t>
            </a:r>
          </a:p>
          <a:p>
            <a:endParaRPr lang="it-IT" dirty="0" err="1"/>
          </a:p>
          <a:p>
            <a:endParaRPr lang="it-IT" dirty="0" err="1"/>
          </a:p>
          <a:p>
            <a:endParaRPr lang="it-IT" dirty="0" err="1"/>
          </a:p>
          <a:p>
            <a:r>
              <a:rPr lang="it-IT" dirty="0" err="1"/>
              <a:t>-Tipo I e II</a:t>
            </a:r>
          </a:p>
          <a:p>
            <a:r>
              <a:rPr lang="it-IT" u="sng" dirty="0" err="1" smtClean="0"/>
              <a:t>Tipo I</a:t>
            </a:r>
            <a:r>
              <a:rPr lang="it-IT" u="sng" dirty="0" err="1" smtClean="0">
                <a:solidFill>
                  <a:srgbClr val="FF0000"/>
                </a:solidFill>
              </a:rPr>
              <a:t>: collassi identici, possibile spiegazione come il risultato del collasso di una nana bianca</a:t>
            </a:r>
          </a:p>
          <a:p>
            <a:r>
              <a:rPr lang="it-IT" u="sng" dirty="0" err="1">
                <a:solidFill>
                  <a:srgbClr val="FF0000"/>
                </a:solidFill>
              </a:rPr>
              <a:t>che acquista materia da una compagna vicina. </a:t>
            </a:r>
            <a:r>
              <a:rPr lang="it-IT" u="sng" dirty="0" err="1"/>
              <a:t>Quando la massa totale supera il valore critico per la stabilita’ di una nana bianca, la stella collassa fino a ridursi a una stella di neutroni. Partendo sempre da una nana bianca questo spiega la similarita’.</a:t>
            </a:r>
          </a:p>
          <a:p>
            <a:r>
              <a:rPr lang="it-IT" u="sng" dirty="0" err="1" smtClean="0"/>
              <a:t>Tipo II: </a:t>
            </a:r>
            <a:r>
              <a:rPr lang="it-IT" u="sng" dirty="0" err="1" smtClean="0">
                <a:solidFill>
                  <a:srgbClr val="FF0000"/>
                </a:solidFill>
              </a:rPr>
              <a:t>le supernove di tipo II possono avere origine da stelle di massa maggiore di 8 Ms</a:t>
            </a:r>
            <a:endParaRPr lang="it-IT" u="sng" dirty="0" smtClean="0">
              <a:solidFill>
                <a:srgbClr val="FF0000"/>
              </a:solidFill>
            </a:endParaRPr>
          </a:p>
          <a:p>
            <a:endParaRPr lang="it-IT" u="sng" dirty="0" smtClean="0">
              <a:solidFill>
                <a:srgbClr val="FF0000"/>
              </a:solidFill>
            </a:endParaRPr>
          </a:p>
          <a:p>
            <a:endParaRPr lang="it-IT" dirty="0">
              <a:solidFill>
                <a:srgbClr val="FF0000"/>
              </a:solidFill>
            </a:endParaRPr>
          </a:p>
        </p:txBody>
      </p:sp>
      <p:sp>
        <p:nvSpPr>
          <p:cNvPr id="3" name="Segnaposto numero diapositiva 2"/>
          <p:cNvSpPr>
            <a:spLocks noGrp="1"/>
          </p:cNvSpPr>
          <p:nvPr>
            <p:ph type="sldNum" sz="quarter" idx="12"/>
          </p:nvPr>
        </p:nvSpPr>
        <p:spPr/>
        <p:txBody>
          <a:bodyPr/>
          <a:lstStyle/>
          <a:p>
            <a:fld id="{8D82B5A4-172D-B545-A700-25497901E522}" type="slidenum">
              <a:rPr lang="it-IT" smtClean="0"/>
              <a:t>33</a:t>
            </a:fld>
            <a:endParaRPr lang="it-IT"/>
          </a:p>
        </p:txBody>
      </p:sp>
    </p:spTree>
    <p:extLst>
      <p:ext uri="{BB962C8B-B14F-4D97-AF65-F5344CB8AC3E}">
        <p14:creationId xmlns:p14="http://schemas.microsoft.com/office/powerpoint/2010/main" val="3409140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850356"/>
            <a:ext cx="9144000" cy="5909311"/>
          </a:xfrm>
          <a:prstGeom prst="rect">
            <a:avLst/>
          </a:prstGeom>
        </p:spPr>
        <p:txBody>
          <a:bodyPr wrap="square">
            <a:spAutoFit/>
          </a:bodyPr>
          <a:lstStyle/>
          <a:p>
            <a:r>
              <a:rPr lang="it-IT" dirty="0"/>
              <a:t>-Collasso: al centro della stella in fase di collasso temperatura e </a:t>
            </a:r>
            <a:r>
              <a:rPr lang="it-IT" dirty="0" err="1"/>
              <a:t>densita’</a:t>
            </a:r>
            <a:r>
              <a:rPr lang="it-IT" dirty="0"/>
              <a:t> sono elevatissime</a:t>
            </a:r>
          </a:p>
          <a:p>
            <a:r>
              <a:rPr lang="it-IT" dirty="0"/>
              <a:t>e si creano le condizioni  per cui diventa importante il decadimento beta inverso:</a:t>
            </a:r>
          </a:p>
          <a:p>
            <a:r>
              <a:rPr lang="it-IT" dirty="0"/>
              <a:t>	</a:t>
            </a:r>
            <a:r>
              <a:rPr lang="it-IT" dirty="0" err="1">
                <a:solidFill>
                  <a:srgbClr val="3366FF"/>
                </a:solidFill>
              </a:rPr>
              <a:t>p</a:t>
            </a:r>
            <a:r>
              <a:rPr lang="it-IT" dirty="0">
                <a:solidFill>
                  <a:srgbClr val="3366FF"/>
                </a:solidFill>
              </a:rPr>
              <a:t> + e- = </a:t>
            </a:r>
            <a:r>
              <a:rPr lang="it-IT" dirty="0" err="1">
                <a:solidFill>
                  <a:srgbClr val="3366FF"/>
                </a:solidFill>
              </a:rPr>
              <a:t>n</a:t>
            </a:r>
            <a:r>
              <a:rPr lang="it-IT" dirty="0">
                <a:solidFill>
                  <a:srgbClr val="3366FF"/>
                </a:solidFill>
              </a:rPr>
              <a:t> + </a:t>
            </a:r>
            <a:r>
              <a:rPr lang="it-IT" dirty="0" err="1">
                <a:solidFill>
                  <a:srgbClr val="3366FF"/>
                </a:solidFill>
                <a:latin typeface="Symbol" charset="2"/>
                <a:cs typeface="Symbol" charset="2"/>
              </a:rPr>
              <a:t>n</a:t>
            </a:r>
            <a:r>
              <a:rPr lang="it-IT" dirty="0"/>
              <a:t>		vengono </a:t>
            </a:r>
            <a:r>
              <a:rPr lang="it-IT" dirty="0">
                <a:solidFill>
                  <a:srgbClr val="3366FF"/>
                </a:solidFill>
              </a:rPr>
              <a:t>generati intensi flussi di neutroni e neutrini </a:t>
            </a:r>
            <a:r>
              <a:rPr lang="it-IT" dirty="0"/>
              <a:t>che data la elevata densita’creano una opacita’ </a:t>
            </a:r>
            <a:r>
              <a:rPr lang="it-IT" dirty="0">
                <a:solidFill>
                  <a:srgbClr val="3366FF"/>
                </a:solidFill>
              </a:rPr>
              <a:t>non sfuggono </a:t>
            </a:r>
            <a:r>
              <a:rPr lang="it-IT" dirty="0"/>
              <a:t>per la </a:t>
            </a:r>
            <a:r>
              <a:rPr lang="it-IT" dirty="0">
                <a:solidFill>
                  <a:srgbClr val="3366FF"/>
                </a:solidFill>
              </a:rPr>
              <a:t>interazione di neutrini su nucleoni. </a:t>
            </a:r>
            <a:r>
              <a:rPr lang="it-IT" b="1" i="1" u="sng" dirty="0">
                <a:solidFill>
                  <a:srgbClr val="FF0000"/>
                </a:solidFill>
              </a:rPr>
              <a:t>Energia rimane intrappolata all’interno e si libera solo con esplosione.</a:t>
            </a:r>
            <a:r>
              <a:rPr lang="it-IT" b="1" i="1" u="sng" dirty="0"/>
              <a:t> </a:t>
            </a:r>
            <a:r>
              <a:rPr lang="it-IT" u="sng" dirty="0"/>
              <a:t>Ipotesi: collasso interno con formazione stella di neutroni che si assesta con oscillazioni radiali smorzate</a:t>
            </a:r>
            <a:r>
              <a:rPr lang="it-IT" u="sng" dirty="0">
                <a:solidFill>
                  <a:srgbClr val="FF0000"/>
                </a:solidFill>
              </a:rPr>
              <a:t>, </a:t>
            </a:r>
            <a:r>
              <a:rPr lang="it-IT" b="1" i="1" u="sng" dirty="0">
                <a:solidFill>
                  <a:srgbClr val="FF0000"/>
                </a:solidFill>
              </a:rPr>
              <a:t>si genera una onda d’urto che se ha sufficiente energia spazza via l’involucro e la stella esplode come supernova. </a:t>
            </a:r>
          </a:p>
          <a:p>
            <a:r>
              <a:rPr lang="it-IT" dirty="0"/>
              <a:t>Ultima 1987 A. Anomalie, luminosita’ costante per circa 2 mesi, rivelazione dei neutrini.</a:t>
            </a:r>
          </a:p>
          <a:p>
            <a:r>
              <a:rPr lang="it-IT" b="1" i="1" dirty="0"/>
              <a:t>Fenomeno complesso, possibili asimmetrie con effetti di rotazione e momenti di quadrupolo che generano onde gravitazionali.</a:t>
            </a:r>
            <a:r>
              <a:rPr lang="it-IT" u="sng" dirty="0"/>
              <a:t> </a:t>
            </a:r>
            <a:r>
              <a:rPr lang="it-IT" dirty="0"/>
              <a:t>Al collasso la </a:t>
            </a:r>
            <a:r>
              <a:rPr lang="it-IT" b="1" dirty="0"/>
              <a:t>temperatura centrale </a:t>
            </a:r>
            <a:r>
              <a:rPr lang="it-IT" b="1" dirty="0" err="1"/>
              <a:t>e’</a:t>
            </a:r>
            <a:r>
              <a:rPr lang="it-IT" b="1" dirty="0"/>
              <a:t> elevatissima </a:t>
            </a:r>
            <a:r>
              <a:rPr lang="it-IT" dirty="0"/>
              <a:t>e durante l’esplosione avviene</a:t>
            </a:r>
            <a:r>
              <a:rPr lang="it-IT" b="1" i="1" u="sng" dirty="0"/>
              <a:t> </a:t>
            </a:r>
            <a:r>
              <a:rPr lang="it-IT" b="1" i="1" u="sng" dirty="0">
                <a:solidFill>
                  <a:srgbClr val="FF0000"/>
                </a:solidFill>
              </a:rPr>
              <a:t>la </a:t>
            </a:r>
            <a:r>
              <a:rPr lang="it-IT" b="1" i="1" u="sng" dirty="0" err="1">
                <a:solidFill>
                  <a:srgbClr val="FF0000"/>
                </a:solidFill>
              </a:rPr>
              <a:t>nucleosintesi</a:t>
            </a:r>
            <a:r>
              <a:rPr lang="it-IT" b="1" i="1" u="sng" dirty="0">
                <a:solidFill>
                  <a:srgbClr val="FF0000"/>
                </a:solidFill>
              </a:rPr>
              <a:t> non stazionaria, </a:t>
            </a:r>
            <a:r>
              <a:rPr lang="it-IT" b="1" i="1" u="sng" dirty="0" err="1">
                <a:solidFill>
                  <a:srgbClr val="FF0000"/>
                </a:solidFill>
              </a:rPr>
              <a:t>nucleosintesi</a:t>
            </a:r>
            <a:r>
              <a:rPr lang="it-IT" b="1" i="1" u="sng" dirty="0">
                <a:solidFill>
                  <a:srgbClr val="FF0000"/>
                </a:solidFill>
              </a:rPr>
              <a:t> esplosiva che genera elementi pesanti.</a:t>
            </a:r>
            <a:r>
              <a:rPr lang="it-IT" u="sng" dirty="0">
                <a:solidFill>
                  <a:srgbClr val="FF0000"/>
                </a:solidFill>
              </a:rPr>
              <a:t> </a:t>
            </a:r>
            <a:r>
              <a:rPr lang="it-IT" dirty="0"/>
              <a:t>Gusci di carbonio, ossigeno e silicio vengono riscaldati rapidamente a temperature molto elevate e ha luogo la sintesi di elementi </a:t>
            </a:r>
            <a:r>
              <a:rPr lang="it-IT" dirty="0" err="1"/>
              <a:t>piu’</a:t>
            </a:r>
            <a:r>
              <a:rPr lang="it-IT" dirty="0"/>
              <a:t> pesanti (T= 10^9K). Elementi pesanti espulsi nel mezzo interstellare.</a:t>
            </a:r>
          </a:p>
          <a:p>
            <a:r>
              <a:rPr lang="it-IT" dirty="0"/>
              <a:t>-</a:t>
            </a:r>
            <a:r>
              <a:rPr lang="it-IT" b="1" i="1" u="sng" dirty="0" err="1">
                <a:solidFill>
                  <a:srgbClr val="FF0000"/>
                </a:solidFill>
              </a:rPr>
              <a:t>L’esposione</a:t>
            </a:r>
            <a:r>
              <a:rPr lang="it-IT" b="1" i="1" u="sng" dirty="0">
                <a:solidFill>
                  <a:srgbClr val="FF0000"/>
                </a:solidFill>
              </a:rPr>
              <a:t> produce un forte riscaldamento del gas interstellare circostante</a:t>
            </a:r>
            <a:r>
              <a:rPr lang="it-IT" b="1" i="1" u="sng" dirty="0"/>
              <a:t>, </a:t>
            </a:r>
            <a:r>
              <a:rPr lang="it-IT" u="sng" dirty="0"/>
              <a:t>raggi X emessi anche dal gas emesso e poi dal </a:t>
            </a:r>
            <a:r>
              <a:rPr lang="it-IT" b="1" i="1" dirty="0"/>
              <a:t>gas ambiente riscaldato dall’onda d’urto </a:t>
            </a:r>
            <a:r>
              <a:rPr lang="it-IT" u="sng" dirty="0"/>
              <a:t>(10^6 K).</a:t>
            </a:r>
            <a:r>
              <a:rPr lang="it-IT" b="1" i="1" dirty="0">
                <a:solidFill>
                  <a:srgbClr val="FF0000"/>
                </a:solidFill>
              </a:rPr>
              <a:t>(R  supernova)</a:t>
            </a:r>
          </a:p>
          <a:p>
            <a:r>
              <a:rPr lang="it-IT" b="1" i="1" u="sng" dirty="0"/>
              <a:t>-</a:t>
            </a:r>
            <a:r>
              <a:rPr lang="it-IT" b="1" i="1" u="sng" dirty="0" err="1">
                <a:solidFill>
                  <a:srgbClr val="FF0000"/>
                </a:solidFill>
              </a:rPr>
              <a:t>supernovae</a:t>
            </a:r>
            <a:r>
              <a:rPr lang="it-IT" b="1" i="1" u="sng" dirty="0">
                <a:solidFill>
                  <a:srgbClr val="FF0000"/>
                </a:solidFill>
              </a:rPr>
              <a:t> sorgenti di particelle di alta energia. </a:t>
            </a:r>
            <a:r>
              <a:rPr lang="it-IT" u="sng" dirty="0"/>
              <a:t>Radiazione di sincrotrone da elettroni relativistici in H. Radiazione cosmica proveniente in gran parte da </a:t>
            </a:r>
            <a:r>
              <a:rPr lang="it-IT" u="sng" dirty="0" err="1"/>
              <a:t>supernovae</a:t>
            </a:r>
            <a:r>
              <a:rPr lang="it-IT" u="sng" dirty="0"/>
              <a:t>, pulsar e binarie.</a:t>
            </a:r>
          </a:p>
          <a:p>
            <a:r>
              <a:rPr lang="it-IT" b="1" i="1" dirty="0"/>
              <a:t>Per </a:t>
            </a:r>
            <a:r>
              <a:rPr lang="it-IT" b="1" i="1" dirty="0" err="1"/>
              <a:t>supernovae</a:t>
            </a:r>
            <a:r>
              <a:rPr lang="it-IT" b="1" i="1" dirty="0"/>
              <a:t> accelerazioni nei gusci dei resti in espansione dovuti all’onda d’urto. </a:t>
            </a:r>
            <a:r>
              <a:rPr lang="it-IT" u="sng" dirty="0"/>
              <a:t>Spettro e-2,7</a:t>
            </a:r>
          </a:p>
        </p:txBody>
      </p:sp>
      <p:sp>
        <p:nvSpPr>
          <p:cNvPr id="3" name="Segnaposto numero diapositiva 2"/>
          <p:cNvSpPr>
            <a:spLocks noGrp="1"/>
          </p:cNvSpPr>
          <p:nvPr>
            <p:ph type="sldNum" sz="quarter" idx="12"/>
          </p:nvPr>
        </p:nvSpPr>
        <p:spPr/>
        <p:txBody>
          <a:bodyPr/>
          <a:lstStyle/>
          <a:p>
            <a:fld id="{8D82B5A4-172D-B545-A700-25497901E522}" type="slidenum">
              <a:rPr lang="it-IT" smtClean="0"/>
              <a:t>34</a:t>
            </a:fld>
            <a:endParaRPr lang="it-IT"/>
          </a:p>
        </p:txBody>
      </p:sp>
    </p:spTree>
    <p:extLst>
      <p:ext uri="{BB962C8B-B14F-4D97-AF65-F5344CB8AC3E}">
        <p14:creationId xmlns:p14="http://schemas.microsoft.com/office/powerpoint/2010/main" val="3627049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0133" y="220138"/>
            <a:ext cx="8771467" cy="6001642"/>
          </a:xfrm>
          <a:prstGeom prst="rect">
            <a:avLst/>
          </a:prstGeom>
          <a:noFill/>
        </p:spPr>
        <p:txBody>
          <a:bodyPr wrap="square" rtlCol="0">
            <a:spAutoFit/>
          </a:bodyPr>
          <a:lstStyle/>
          <a:p>
            <a:r>
              <a:rPr lang="it-IT" sz="2400"/>
              <a:t>Due meccanismi di accelerazione</a:t>
            </a:r>
          </a:p>
          <a:p>
            <a:endParaRPr lang="it-IT" sz="2400"/>
          </a:p>
          <a:p>
            <a:r>
              <a:rPr lang="it-IT" sz="2400"/>
              <a:t>-accelerazione in prossimita’ della stella di neutroni a seguito all’esplosione di supernova: e’ </a:t>
            </a:r>
            <a:r>
              <a:rPr lang="it-IT" sz="2400" u="sng"/>
              <a:t>il caso della nebula (Crab) dove una giovane pulsar fornisce particelle relativistiche che mantengono l’emissione dei raggi X e radio.(sistema pulsar+nebula)</a:t>
            </a:r>
          </a:p>
          <a:p>
            <a:endParaRPr lang="it-IT" sz="2400"/>
          </a:p>
          <a:p>
            <a:r>
              <a:rPr lang="it-IT" sz="2400"/>
              <a:t>-</a:t>
            </a:r>
            <a:r>
              <a:rPr lang="it-IT" sz="2400" u="sng"/>
              <a:t>in alternativa  le particelle possono venire accelerate nel guscio dei resti di supernova. particelle acquistano energia nelle condizioni di diffusione nello spazio interstellare.</a:t>
            </a:r>
          </a:p>
          <a:p>
            <a:endParaRPr lang="it-IT" sz="2400" u="sng"/>
          </a:p>
          <a:p>
            <a:endParaRPr lang="it-IT" sz="2400"/>
          </a:p>
          <a:p>
            <a:r>
              <a:rPr lang="it-IT" sz="2400"/>
              <a:t>-</a:t>
            </a:r>
            <a:r>
              <a:rPr lang="it-IT" sz="2400" u="sng"/>
              <a:t>in un ampia gamma di ambienti cosmici lo spettro di emissione degli elettroni dei raggi cosmici corrisponde a una legge di potenza del tipo E-2,7.</a:t>
            </a:r>
          </a:p>
          <a:p>
            <a:endParaRPr lang="it-IT" sz="2400"/>
          </a:p>
        </p:txBody>
      </p:sp>
      <p:sp>
        <p:nvSpPr>
          <p:cNvPr id="3" name="Segnaposto numero diapositiva 2"/>
          <p:cNvSpPr>
            <a:spLocks noGrp="1"/>
          </p:cNvSpPr>
          <p:nvPr>
            <p:ph type="sldNum" sz="quarter" idx="12"/>
          </p:nvPr>
        </p:nvSpPr>
        <p:spPr/>
        <p:txBody>
          <a:bodyPr/>
          <a:lstStyle/>
          <a:p>
            <a:fld id="{8D82B5A4-172D-B545-A700-25497901E522}" type="slidenum">
              <a:rPr lang="it-IT" smtClean="0"/>
              <a:t>35</a:t>
            </a:fld>
            <a:endParaRPr lang="it-IT"/>
          </a:p>
        </p:txBody>
      </p:sp>
    </p:spTree>
    <p:extLst>
      <p:ext uri="{BB962C8B-B14F-4D97-AF65-F5344CB8AC3E}">
        <p14:creationId xmlns:p14="http://schemas.microsoft.com/office/powerpoint/2010/main" val="3267455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a:xfrm>
            <a:off x="457200" y="115888"/>
            <a:ext cx="8229600" cy="433387"/>
          </a:xfrm>
        </p:spPr>
        <p:txBody>
          <a:bodyPr>
            <a:normAutofit fontScale="90000"/>
          </a:bodyPr>
          <a:lstStyle/>
          <a:p>
            <a:r>
              <a:rPr lang="it-IT" sz="3600"/>
              <a:t>Successive evoluzioni stellari </a:t>
            </a:r>
          </a:p>
        </p:txBody>
      </p:sp>
      <p:pic>
        <p:nvPicPr>
          <p:cNvPr id="75790" name="Picture 14" descr="019"/>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7950" y="803275"/>
            <a:ext cx="3143250" cy="1933575"/>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75794" name="Picture 18" descr="020"/>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07950" y="2819400"/>
            <a:ext cx="3143250" cy="1933575"/>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75792" name="Text Box 16"/>
          <p:cNvSpPr txBox="1">
            <a:spLocks noChangeArrowheads="1"/>
          </p:cNvSpPr>
          <p:nvPr/>
        </p:nvSpPr>
        <p:spPr bwMode="auto">
          <a:xfrm>
            <a:off x="3581969" y="620713"/>
            <a:ext cx="47137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b="1"/>
              <a:t>3 tipi di evoluzione legati alla massa della stella</a:t>
            </a:r>
          </a:p>
        </p:txBody>
      </p:sp>
      <p:sp>
        <p:nvSpPr>
          <p:cNvPr id="75793" name="Text Box 17"/>
          <p:cNvSpPr txBox="1">
            <a:spLocks noChangeArrowheads="1"/>
          </p:cNvSpPr>
          <p:nvPr/>
        </p:nvSpPr>
        <p:spPr bwMode="auto">
          <a:xfrm>
            <a:off x="4071938" y="1268413"/>
            <a:ext cx="4244975"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Stelle da 1-4 masse Sole</a:t>
            </a:r>
            <a:r>
              <a:rPr lang="it-IT"/>
              <a:t>: Fusione fino</a:t>
            </a:r>
          </a:p>
          <a:p>
            <a:r>
              <a:rPr lang="it-IT"/>
              <a:t>a Carbonio, Ossigeno, </a:t>
            </a:r>
            <a:r>
              <a:rPr lang="it-IT">
                <a:solidFill>
                  <a:srgbClr val="FF0000"/>
                </a:solidFill>
              </a:rPr>
              <a:t>NANE BIANCHE</a:t>
            </a:r>
          </a:p>
          <a:p>
            <a:r>
              <a:rPr lang="en-US"/>
              <a:t>stabilita’ data dalla pressione di elettroni</a:t>
            </a:r>
          </a:p>
          <a:p>
            <a:r>
              <a:rPr lang="en-US"/>
              <a:t>1,4 Masse Sole. </a:t>
            </a:r>
            <a:r>
              <a:rPr lang="en-US">
                <a:solidFill>
                  <a:srgbClr val="FF0000"/>
                </a:solidFill>
              </a:rPr>
              <a:t>Emissione X e materia</a:t>
            </a:r>
            <a:endParaRPr lang="it-IT">
              <a:solidFill>
                <a:srgbClr val="FF0000"/>
              </a:solidFill>
            </a:endParaRPr>
          </a:p>
        </p:txBody>
      </p:sp>
      <p:pic>
        <p:nvPicPr>
          <p:cNvPr id="75796" name="Picture 20" descr="021"/>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07950" y="4835525"/>
            <a:ext cx="3143250" cy="1933575"/>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75798" name="Text Box 22"/>
          <p:cNvSpPr txBox="1">
            <a:spLocks noChangeArrowheads="1"/>
          </p:cNvSpPr>
          <p:nvPr/>
        </p:nvSpPr>
        <p:spPr bwMode="auto">
          <a:xfrm>
            <a:off x="3348038" y="2924175"/>
            <a:ext cx="5795962" cy="2031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it-IT">
                <a:solidFill>
                  <a:srgbClr val="FF0000"/>
                </a:solidFill>
              </a:rPr>
              <a:t>Stelle da 4-10 masse Sole</a:t>
            </a:r>
            <a:r>
              <a:rPr lang="it-IT"/>
              <a:t>: Fusione fino a Ferro</a:t>
            </a:r>
          </a:p>
          <a:p>
            <a:r>
              <a:rPr lang="it-IT"/>
              <a:t>e Nichel e gusci di elementi leggeri, H, He. Se </a:t>
            </a:r>
          </a:p>
          <a:p>
            <a:r>
              <a:rPr lang="it-IT"/>
              <a:t>La massa &gt; 1.4 masse Sole, forte contrazione,</a:t>
            </a:r>
          </a:p>
          <a:p>
            <a:r>
              <a:rPr lang="it-IT" b="1" u="sng">
                <a:solidFill>
                  <a:srgbClr val="FF0000"/>
                </a:solidFill>
              </a:rPr>
              <a:t>p + e</a:t>
            </a:r>
            <a:r>
              <a:rPr lang="it-IT" b="1" u="sng" baseline="30000">
                <a:solidFill>
                  <a:srgbClr val="FF0000"/>
                </a:solidFill>
              </a:rPr>
              <a:t>-</a:t>
            </a:r>
            <a:r>
              <a:rPr lang="it-IT" b="1" u="sng">
                <a:solidFill>
                  <a:srgbClr val="FF0000"/>
                </a:solidFill>
              </a:rPr>
              <a:t> </a:t>
            </a:r>
            <a:r>
              <a:rPr lang="it-IT" b="1" i="1" u="sng">
                <a:solidFill>
                  <a:srgbClr val="FF0000"/>
                </a:solidFill>
              </a:rPr>
              <a:t>=&gt;</a:t>
            </a:r>
            <a:r>
              <a:rPr lang="it-IT" b="1" u="sng">
                <a:solidFill>
                  <a:srgbClr val="FF0000"/>
                </a:solidFill>
              </a:rPr>
              <a:t> n + </a:t>
            </a:r>
            <a:r>
              <a:rPr lang="it-IT" b="1" u="sng">
                <a:solidFill>
                  <a:srgbClr val="FF0000"/>
                </a:solidFill>
                <a:latin typeface="Symbol" charset="0"/>
              </a:rPr>
              <a:t>n</a:t>
            </a:r>
            <a:r>
              <a:rPr lang="it-IT" b="1" u="sng" baseline="-25000">
                <a:solidFill>
                  <a:srgbClr val="FF0000"/>
                </a:solidFill>
              </a:rPr>
              <a:t>e</a:t>
            </a:r>
            <a:r>
              <a:rPr lang="it-IT" b="1" u="sng"/>
              <a:t> neutronizzazione, riduzione pressione </a:t>
            </a:r>
          </a:p>
          <a:p>
            <a:r>
              <a:rPr lang="it-IT" b="1" u="sng"/>
              <a:t>elettronica, alta temperatura, </a:t>
            </a:r>
            <a:r>
              <a:rPr lang="it-IT" b="1" u="sng">
                <a:solidFill>
                  <a:srgbClr val="FF0000"/>
                </a:solidFill>
              </a:rPr>
              <a:t>rottura nuclei Fe</a:t>
            </a:r>
            <a:r>
              <a:rPr lang="it-IT" b="1" u="sng"/>
              <a:t>,</a:t>
            </a:r>
          </a:p>
          <a:p>
            <a:r>
              <a:rPr lang="it-IT" b="1" u="sng"/>
              <a:t>stella di neutroni, </a:t>
            </a:r>
            <a:r>
              <a:rPr lang="it-IT" b="1" u="sng">
                <a:solidFill>
                  <a:srgbClr val="FF0000"/>
                </a:solidFill>
              </a:rPr>
              <a:t>implode</a:t>
            </a:r>
            <a:r>
              <a:rPr lang="it-IT" b="1" u="sng"/>
              <a:t>, T sale, </a:t>
            </a:r>
            <a:r>
              <a:rPr lang="it-IT" b="1" u="sng">
                <a:solidFill>
                  <a:srgbClr val="FF0000"/>
                </a:solidFill>
              </a:rPr>
              <a:t>esplosione</a:t>
            </a:r>
            <a:r>
              <a:rPr lang="it-IT" b="1" u="sng"/>
              <a:t>.</a:t>
            </a:r>
          </a:p>
          <a:p>
            <a:r>
              <a:rPr lang="it-IT" b="1" u="sng"/>
              <a:t>Emissione particelle, </a:t>
            </a:r>
            <a:r>
              <a:rPr lang="it-IT" b="1" u="sng">
                <a:solidFill>
                  <a:srgbClr val="FF0000"/>
                </a:solidFill>
              </a:rPr>
              <a:t>p, X, </a:t>
            </a:r>
            <a:r>
              <a:rPr lang="it-IT" b="1" u="sng">
                <a:solidFill>
                  <a:srgbClr val="FF0000"/>
                </a:solidFill>
                <a:latin typeface="Symbol" charset="0"/>
              </a:rPr>
              <a:t>g. </a:t>
            </a:r>
            <a:r>
              <a:rPr lang="it-IT" b="1">
                <a:solidFill>
                  <a:srgbClr val="3366FF"/>
                </a:solidFill>
                <a:latin typeface="+mj-lt"/>
              </a:rPr>
              <a:t>Emissione da resti di SN (X, p,)</a:t>
            </a:r>
            <a:endParaRPr lang="it-IT" b="1" baseline="-25000">
              <a:solidFill>
                <a:srgbClr val="3366FF"/>
              </a:solidFill>
              <a:latin typeface="+mj-lt"/>
            </a:endParaRPr>
          </a:p>
        </p:txBody>
      </p:sp>
      <p:sp>
        <p:nvSpPr>
          <p:cNvPr id="75799" name="Text Box 23"/>
          <p:cNvSpPr txBox="1">
            <a:spLocks noChangeArrowheads="1"/>
          </p:cNvSpPr>
          <p:nvPr/>
        </p:nvSpPr>
        <p:spPr bwMode="auto">
          <a:xfrm>
            <a:off x="3398838" y="5157788"/>
            <a:ext cx="5565775" cy="14747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Stelle da 5-10 masse Sole</a:t>
            </a:r>
            <a:r>
              <a:rPr lang="it-IT"/>
              <a:t>. Nucleo con massa</a:t>
            </a:r>
          </a:p>
          <a:p>
            <a:r>
              <a:rPr lang="it-IT"/>
              <a:t>Residua &gt; 3 masse Sole. Continua </a:t>
            </a:r>
            <a:r>
              <a:rPr lang="it-IT">
                <a:solidFill>
                  <a:srgbClr val="FF0000"/>
                </a:solidFill>
              </a:rPr>
              <a:t>collasso.</a:t>
            </a:r>
          </a:p>
          <a:p>
            <a:r>
              <a:rPr lang="it-IT" b="1" u="sng"/>
              <a:t>Altissima energia tale da formare materia-antimateria</a:t>
            </a:r>
          </a:p>
          <a:p>
            <a:r>
              <a:rPr lang="it-IT"/>
              <a:t>Annichilazione o assorbimento di una componente.</a:t>
            </a:r>
          </a:p>
          <a:p>
            <a:r>
              <a:rPr lang="it-IT">
                <a:solidFill>
                  <a:srgbClr val="FF0000"/>
                </a:solidFill>
              </a:rPr>
              <a:t>Emissione particelle X, </a:t>
            </a:r>
            <a:r>
              <a:rPr lang="it-IT">
                <a:solidFill>
                  <a:srgbClr val="FF0000"/>
                </a:solidFill>
                <a:latin typeface="Symbol" charset="0"/>
              </a:rPr>
              <a:t>g </a:t>
            </a:r>
          </a:p>
        </p:txBody>
      </p:sp>
      <p:sp>
        <p:nvSpPr>
          <p:cNvPr id="75800" name="Text Box 24"/>
          <p:cNvSpPr txBox="1">
            <a:spLocks noChangeArrowheads="1"/>
          </p:cNvSpPr>
          <p:nvPr/>
        </p:nvSpPr>
        <p:spPr bwMode="auto">
          <a:xfrm>
            <a:off x="1958975" y="42703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a:t>+X</a:t>
            </a:r>
          </a:p>
        </p:txBody>
      </p:sp>
      <p:sp>
        <p:nvSpPr>
          <p:cNvPr id="2" name="Segnaposto numero diapositiva 1"/>
          <p:cNvSpPr>
            <a:spLocks noGrp="1"/>
          </p:cNvSpPr>
          <p:nvPr>
            <p:ph type="sldNum" sz="quarter" idx="12"/>
          </p:nvPr>
        </p:nvSpPr>
        <p:spPr/>
        <p:txBody>
          <a:bodyPr/>
          <a:lstStyle/>
          <a:p>
            <a:fld id="{BD77BAB9-FDFB-3243-9242-6130CE70D87D}" type="slidenum">
              <a:rPr lang="it-IT"/>
              <a:pPr/>
              <a:t>36</a:t>
            </a:fld>
            <a:endParaRPr lang="it-IT"/>
          </a:p>
        </p:txBody>
      </p:sp>
    </p:spTree>
    <p:extLst>
      <p:ext uri="{BB962C8B-B14F-4D97-AF65-F5344CB8AC3E}">
        <p14:creationId xmlns:p14="http://schemas.microsoft.com/office/powerpoint/2010/main" val="3737661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a:xfrm>
            <a:off x="457200" y="201613"/>
            <a:ext cx="8229600" cy="490537"/>
          </a:xfrm>
        </p:spPr>
        <p:txBody>
          <a:bodyPr>
            <a:normAutofit fontScale="90000"/>
          </a:bodyPr>
          <a:lstStyle/>
          <a:p>
            <a:r>
              <a:rPr lang="it-IT" sz="3200"/>
              <a:t>Processi che generano raggi X e gamma</a:t>
            </a:r>
            <a:br>
              <a:rPr lang="it-IT" sz="3200"/>
            </a:br>
            <a:r>
              <a:rPr lang="it-IT" sz="2000">
                <a:solidFill>
                  <a:srgbClr val="FF0000"/>
                </a:solidFill>
              </a:rPr>
              <a:t>processi elettromagnetici</a:t>
            </a:r>
            <a:endParaRPr lang="it-IT" sz="3200">
              <a:solidFill>
                <a:srgbClr val="FF0000"/>
              </a:solidFill>
            </a:endParaRPr>
          </a:p>
        </p:txBody>
      </p:sp>
      <p:pic>
        <p:nvPicPr>
          <p:cNvPr id="124933" name="Picture 5" descr="radsinc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00113" y="962025"/>
            <a:ext cx="7559675" cy="534670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24938" name="Text Box 10"/>
          <p:cNvSpPr txBox="1">
            <a:spLocks noChangeArrowheads="1"/>
          </p:cNvSpPr>
          <p:nvPr/>
        </p:nvSpPr>
        <p:spPr bwMode="auto">
          <a:xfrm>
            <a:off x="1403350" y="6375400"/>
            <a:ext cx="657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Lo studio di X e gamma ci permette di risalire al processo fisico</a:t>
            </a:r>
          </a:p>
        </p:txBody>
      </p:sp>
      <p:sp>
        <p:nvSpPr>
          <p:cNvPr id="124939" name="Text Box 11"/>
          <p:cNvSpPr txBox="1">
            <a:spLocks noChangeArrowheads="1"/>
          </p:cNvSpPr>
          <p:nvPr/>
        </p:nvSpPr>
        <p:spPr bwMode="auto">
          <a:xfrm>
            <a:off x="3543300" y="1335088"/>
            <a:ext cx="118903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a:t>radiazione</a:t>
            </a:r>
          </a:p>
          <a:p>
            <a:pPr algn="ctr"/>
            <a:r>
              <a:rPr lang="it-IT" sz="1600" b="1"/>
              <a:t>fotoni</a:t>
            </a:r>
          </a:p>
        </p:txBody>
      </p:sp>
      <p:sp>
        <p:nvSpPr>
          <p:cNvPr id="124940" name="Text Box 12"/>
          <p:cNvSpPr txBox="1">
            <a:spLocks noChangeArrowheads="1"/>
          </p:cNvSpPr>
          <p:nvPr/>
        </p:nvSpPr>
        <p:spPr bwMode="auto">
          <a:xfrm>
            <a:off x="3368675" y="2516188"/>
            <a:ext cx="9874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t>elettroni</a:t>
            </a:r>
          </a:p>
        </p:txBody>
      </p:sp>
      <p:sp>
        <p:nvSpPr>
          <p:cNvPr id="124941" name="Text Box 13"/>
          <p:cNvSpPr txBox="1">
            <a:spLocks noChangeArrowheads="1"/>
          </p:cNvSpPr>
          <p:nvPr/>
        </p:nvSpPr>
        <p:spPr bwMode="auto">
          <a:xfrm>
            <a:off x="7697788" y="2343150"/>
            <a:ext cx="112236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a:t>Fotoni</a:t>
            </a:r>
          </a:p>
          <a:p>
            <a:pPr algn="ctr"/>
            <a:r>
              <a:rPr lang="it-IT" sz="1600" b="1"/>
              <a:t>accelerati</a:t>
            </a:r>
          </a:p>
        </p:txBody>
      </p:sp>
      <p:sp>
        <p:nvSpPr>
          <p:cNvPr id="124942" name="Text Box 14"/>
          <p:cNvSpPr txBox="1">
            <a:spLocks noChangeArrowheads="1"/>
          </p:cNvSpPr>
          <p:nvPr/>
        </p:nvSpPr>
        <p:spPr bwMode="auto">
          <a:xfrm>
            <a:off x="7832725" y="1292225"/>
            <a:ext cx="9874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t>elettroni</a:t>
            </a:r>
          </a:p>
        </p:txBody>
      </p:sp>
      <p:sp>
        <p:nvSpPr>
          <p:cNvPr id="124943" name="Text Box 15"/>
          <p:cNvSpPr txBox="1">
            <a:spLocks noChangeArrowheads="1"/>
          </p:cNvSpPr>
          <p:nvPr/>
        </p:nvSpPr>
        <p:spPr bwMode="auto">
          <a:xfrm>
            <a:off x="4859338" y="977900"/>
            <a:ext cx="240665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1600" b="1"/>
              <a:t>Spiegano </a:t>
            </a:r>
            <a:r>
              <a:rPr lang="it-IT" b="1">
                <a:latin typeface="Symbol" charset="0"/>
              </a:rPr>
              <a:t>g</a:t>
            </a:r>
            <a:r>
              <a:rPr lang="it-IT" sz="1600" b="1"/>
              <a:t> max 10</a:t>
            </a:r>
            <a:r>
              <a:rPr lang="it-IT" sz="1600" b="1" baseline="30000"/>
              <a:t>12</a:t>
            </a:r>
            <a:r>
              <a:rPr lang="it-IT" sz="1600" b="1"/>
              <a:t>eV</a:t>
            </a:r>
          </a:p>
          <a:p>
            <a:pPr algn="ctr"/>
            <a:r>
              <a:rPr lang="it-IT" sz="1600" b="1"/>
              <a:t>E&gt;      </a:t>
            </a:r>
            <a:r>
              <a:rPr lang="it-IT" b="1">
                <a:latin typeface="Symbol" charset="0"/>
              </a:rPr>
              <a:t>g</a:t>
            </a:r>
            <a:r>
              <a:rPr lang="it-IT" sz="1600" b="1"/>
              <a:t> </a:t>
            </a:r>
            <a:r>
              <a:rPr lang="it-IT" b="1">
                <a:sym typeface="Symbol" charset="0"/>
              </a:rPr>
              <a:t></a:t>
            </a:r>
            <a:r>
              <a:rPr lang="it-IT" sz="1600" b="1"/>
              <a:t> e+e-</a:t>
            </a:r>
          </a:p>
        </p:txBody>
      </p:sp>
      <p:sp>
        <p:nvSpPr>
          <p:cNvPr id="124944" name="Rectangle 16"/>
          <p:cNvSpPr>
            <a:spLocks noChangeArrowheads="1"/>
          </p:cNvSpPr>
          <p:nvPr/>
        </p:nvSpPr>
        <p:spPr bwMode="auto">
          <a:xfrm>
            <a:off x="4367213" y="3246438"/>
            <a:ext cx="4095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a:sym typeface="Symbol" charset="0"/>
              </a:rPr>
              <a:t></a:t>
            </a:r>
          </a:p>
        </p:txBody>
      </p:sp>
      <p:sp>
        <p:nvSpPr>
          <p:cNvPr id="2" name="Segnaposto numero diapositiva 1"/>
          <p:cNvSpPr>
            <a:spLocks noGrp="1"/>
          </p:cNvSpPr>
          <p:nvPr>
            <p:ph type="sldNum" sz="quarter" idx="12"/>
          </p:nvPr>
        </p:nvSpPr>
        <p:spPr/>
        <p:txBody>
          <a:bodyPr/>
          <a:lstStyle/>
          <a:p>
            <a:fld id="{8D82B5A4-172D-B545-A700-25497901E522}" type="slidenum">
              <a:rPr lang="it-IT" smtClean="0"/>
              <a:t>37</a:t>
            </a:fld>
            <a:endParaRPr lang="it-IT"/>
          </a:p>
        </p:txBody>
      </p:sp>
    </p:spTree>
    <p:extLst>
      <p:ext uri="{BB962C8B-B14F-4D97-AF65-F5344CB8AC3E}">
        <p14:creationId xmlns:p14="http://schemas.microsoft.com/office/powerpoint/2010/main" val="3001666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30200" y="330200"/>
            <a:ext cx="8661400" cy="3139321"/>
          </a:xfrm>
          <a:prstGeom prst="rect">
            <a:avLst/>
          </a:prstGeom>
          <a:noFill/>
        </p:spPr>
        <p:txBody>
          <a:bodyPr wrap="square" rtlCol="0">
            <a:spAutoFit/>
          </a:bodyPr>
          <a:lstStyle/>
          <a:p>
            <a:pPr algn="just"/>
            <a:r>
              <a:rPr lang="it-IT" b="1" i="1" dirty="0" smtClean="0"/>
              <a:t>Nane bianche e stelle di neutroni sono sostenute dalla pressione di degenerazione</a:t>
            </a:r>
            <a:r>
              <a:rPr lang="it-IT" dirty="0" smtClean="0"/>
              <a:t>. Al centro  la </a:t>
            </a:r>
            <a:r>
              <a:rPr lang="it-IT" dirty="0" err="1" smtClean="0"/>
              <a:t>densita’</a:t>
            </a:r>
            <a:r>
              <a:rPr lang="it-IT" dirty="0" smtClean="0"/>
              <a:t> </a:t>
            </a:r>
            <a:r>
              <a:rPr lang="it-IT" dirty="0" err="1" smtClean="0"/>
              <a:t>e’</a:t>
            </a:r>
            <a:r>
              <a:rPr lang="it-IT" dirty="0" smtClean="0"/>
              <a:t> molto grande e la distanza tra particelle </a:t>
            </a:r>
            <a:r>
              <a:rPr lang="it-IT" dirty="0" err="1" smtClean="0"/>
              <a:t>e’</a:t>
            </a:r>
            <a:r>
              <a:rPr lang="it-IT" dirty="0" smtClean="0"/>
              <a:t> piccola dal principio di indeterminazione </a:t>
            </a:r>
            <a:r>
              <a:rPr lang="it-IT" b="1" i="1" u="sng" dirty="0" err="1" smtClean="0">
                <a:solidFill>
                  <a:srgbClr val="FF0000"/>
                </a:solidFill>
                <a:latin typeface="Symbol" charset="2"/>
                <a:cs typeface="Symbol" charset="2"/>
              </a:rPr>
              <a:t>D</a:t>
            </a:r>
            <a:r>
              <a:rPr lang="it-IT" b="1" i="1" u="sng" dirty="0" err="1" smtClean="0">
                <a:solidFill>
                  <a:srgbClr val="FF0000"/>
                </a:solidFill>
              </a:rPr>
              <a:t>p</a:t>
            </a:r>
            <a:r>
              <a:rPr lang="it-IT" b="1" i="1" u="sng" dirty="0" err="1">
                <a:solidFill>
                  <a:srgbClr val="FF0000"/>
                </a:solidFill>
                <a:latin typeface="Symbol" charset="2"/>
                <a:cs typeface="Symbol" charset="2"/>
              </a:rPr>
              <a:t>D</a:t>
            </a:r>
            <a:r>
              <a:rPr lang="it-IT" b="1" i="1" u="sng" dirty="0" err="1" smtClean="0">
                <a:solidFill>
                  <a:srgbClr val="FF0000"/>
                </a:solidFill>
              </a:rPr>
              <a:t>x</a:t>
            </a:r>
            <a:r>
              <a:rPr lang="it-IT" b="1" i="1" u="sng" dirty="0" smtClean="0">
                <a:solidFill>
                  <a:srgbClr val="FF0000"/>
                </a:solidFill>
              </a:rPr>
              <a:t> &gt; h/2 </a:t>
            </a:r>
            <a:r>
              <a:rPr lang="it-IT" u="sng" dirty="0" smtClean="0"/>
              <a:t>le particelle devono avere grande </a:t>
            </a:r>
            <a:r>
              <a:rPr lang="it-IT" u="sng" dirty="0" err="1" smtClean="0"/>
              <a:t>quantita’</a:t>
            </a:r>
            <a:r>
              <a:rPr lang="it-IT" u="sng" dirty="0" smtClean="0"/>
              <a:t> di </a:t>
            </a:r>
            <a:r>
              <a:rPr lang="it-IT" b="1" i="1" u="sng" dirty="0" smtClean="0">
                <a:solidFill>
                  <a:srgbClr val="FF0000"/>
                </a:solidFill>
              </a:rPr>
              <a:t>moto che da’ luogo alla pressione di gas degenere. </a:t>
            </a:r>
            <a:r>
              <a:rPr lang="it-IT" u="sng" dirty="0" smtClean="0"/>
              <a:t>Nelle nane bianche con </a:t>
            </a:r>
            <a:r>
              <a:rPr lang="it-IT" u="sng" dirty="0" err="1" smtClean="0"/>
              <a:t>densita’</a:t>
            </a:r>
            <a:r>
              <a:rPr lang="it-IT" u="sng" dirty="0" smtClean="0"/>
              <a:t> di 10^9 kg/m3 </a:t>
            </a:r>
            <a:r>
              <a:rPr lang="it-IT" b="1" i="1" u="sng" dirty="0" smtClean="0">
                <a:solidFill>
                  <a:srgbClr val="FF0000"/>
                </a:solidFill>
              </a:rPr>
              <a:t>gli elettroni sono cosi’ vicini da far si che la pressione quantistica sostiene la stella.</a:t>
            </a:r>
            <a:r>
              <a:rPr lang="it-IT" u="sng" dirty="0" smtClean="0"/>
              <a:t> </a:t>
            </a:r>
            <a:r>
              <a:rPr lang="it-IT" dirty="0" smtClean="0"/>
              <a:t> All’aumentare della </a:t>
            </a:r>
            <a:r>
              <a:rPr lang="it-IT" dirty="0" err="1" smtClean="0"/>
              <a:t>densita’</a:t>
            </a:r>
            <a:r>
              <a:rPr lang="it-IT" dirty="0" smtClean="0"/>
              <a:t> a 10^14 kg/m3 le energie </a:t>
            </a:r>
            <a:r>
              <a:rPr lang="it-IT" u="sng" dirty="0" smtClean="0"/>
              <a:t>permettono la reazione di beta inversa con </a:t>
            </a:r>
            <a:r>
              <a:rPr lang="it-IT" b="1" i="1" u="sng" dirty="0" smtClean="0">
                <a:solidFill>
                  <a:srgbClr val="FF0000"/>
                </a:solidFill>
              </a:rPr>
              <a:t>conversione dei protoni in neutroni dando luogo a nuclei ricchi di neutroni, gas di neutroni liberi,  un gas degenere di elettroni relativistici ed </a:t>
            </a:r>
            <a:r>
              <a:rPr lang="it-IT" b="1" i="1" u="sng" dirty="0" err="1" smtClean="0">
                <a:solidFill>
                  <a:srgbClr val="FF0000"/>
                </a:solidFill>
              </a:rPr>
              <a:t>e’</a:t>
            </a:r>
            <a:r>
              <a:rPr lang="it-IT" b="1" i="1" u="sng" dirty="0" smtClean="0">
                <a:solidFill>
                  <a:srgbClr val="FF0000"/>
                </a:solidFill>
              </a:rPr>
              <a:t> la pressione gas di neutroni a impedire il collasso.</a:t>
            </a:r>
            <a:r>
              <a:rPr lang="it-IT" u="sng" dirty="0" smtClean="0"/>
              <a:t> A 10^17 kg/m3 la maggior parte di protoni ed elettroni sono convertiti in neutroni.</a:t>
            </a:r>
            <a:r>
              <a:rPr lang="it-IT" dirty="0" smtClean="0"/>
              <a:t> Stesso meccanismo nane bianche, neutrone 2000 volte elettrone, degenerazione a energie maggiori. </a:t>
            </a:r>
            <a:endParaRPr lang="it-IT" dirty="0"/>
          </a:p>
        </p:txBody>
      </p:sp>
      <p:pic>
        <p:nvPicPr>
          <p:cNvPr id="3" name="Immagine 2"/>
          <p:cNvPicPr>
            <a:picLocks noChangeAspect="1"/>
          </p:cNvPicPr>
          <p:nvPr/>
        </p:nvPicPr>
        <p:blipFill>
          <a:blip r:embed="rId2"/>
          <a:stretch>
            <a:fillRect/>
          </a:stretch>
        </p:blipFill>
        <p:spPr>
          <a:xfrm>
            <a:off x="-812781" y="3831154"/>
            <a:ext cx="6828735" cy="3162300"/>
          </a:xfrm>
          <a:prstGeom prst="rect">
            <a:avLst/>
          </a:prstGeom>
        </p:spPr>
      </p:pic>
      <p:sp>
        <p:nvSpPr>
          <p:cNvPr id="4" name="CasellaDiTesto 3"/>
          <p:cNvSpPr txBox="1"/>
          <p:nvPr/>
        </p:nvSpPr>
        <p:spPr>
          <a:xfrm>
            <a:off x="5405966" y="3456821"/>
            <a:ext cx="3585633" cy="3139321"/>
          </a:xfrm>
          <a:prstGeom prst="rect">
            <a:avLst/>
          </a:prstGeom>
          <a:noFill/>
          <a:ln>
            <a:solidFill>
              <a:schemeClr val="tx1"/>
            </a:solidFill>
          </a:ln>
        </p:spPr>
        <p:txBody>
          <a:bodyPr wrap="square" rtlCol="0">
            <a:spAutoFit/>
          </a:bodyPr>
          <a:lstStyle/>
          <a:p>
            <a:r>
              <a:rPr lang="it-IT" b="1" i="1"/>
              <a:t>Se energia gravitazionale maggiore di quella interna la stella non trova stato stabile</a:t>
            </a:r>
          </a:p>
          <a:p>
            <a:r>
              <a:rPr lang="it-IT"/>
              <a:t>-</a:t>
            </a:r>
            <a:r>
              <a:rPr lang="it-IT" b="1">
                <a:solidFill>
                  <a:srgbClr val="FF0000"/>
                </a:solidFill>
              </a:rPr>
              <a:t>E gravitazionale aumenta con M^2</a:t>
            </a:r>
          </a:p>
          <a:p>
            <a:r>
              <a:rPr lang="it-IT"/>
              <a:t>-</a:t>
            </a:r>
            <a:r>
              <a:rPr lang="it-IT" b="1">
                <a:solidFill>
                  <a:srgbClr val="FF0000"/>
                </a:solidFill>
              </a:rPr>
              <a:t>energia interna sale piu’ lentamente.</a:t>
            </a:r>
            <a:r>
              <a:rPr lang="it-IT" b="1" dirty="0">
                <a:solidFill>
                  <a:srgbClr val="FF0000"/>
                </a:solidFill>
              </a:rPr>
              <a:t> </a:t>
            </a:r>
            <a:r>
              <a:rPr lang="it-IT" dirty="0"/>
              <a:t>Se si considerano stelle con massa M sempre maggiore ci deve essere un limite superiore per la massa della stella degenere stabile. </a:t>
            </a:r>
            <a:r>
              <a:rPr lang="it-IT" b="1" dirty="0">
                <a:solidFill>
                  <a:srgbClr val="FF0000"/>
                </a:solidFill>
              </a:rPr>
              <a:t>Limite di </a:t>
            </a:r>
            <a:r>
              <a:rPr lang="it-IT" b="1" dirty="0" err="1">
                <a:solidFill>
                  <a:srgbClr val="FF0000"/>
                </a:solidFill>
              </a:rPr>
              <a:t>Chandrasekar</a:t>
            </a:r>
            <a:r>
              <a:rPr lang="it-IT" b="1" dirty="0">
                <a:solidFill>
                  <a:srgbClr val="FF0000"/>
                </a:solidFill>
              </a:rPr>
              <a:t> ≈ 2Mo.</a:t>
            </a:r>
          </a:p>
        </p:txBody>
      </p:sp>
      <p:sp>
        <p:nvSpPr>
          <p:cNvPr id="5" name="Segnaposto numero diapositiva 4"/>
          <p:cNvSpPr>
            <a:spLocks noGrp="1"/>
          </p:cNvSpPr>
          <p:nvPr>
            <p:ph type="sldNum" sz="quarter" idx="12"/>
          </p:nvPr>
        </p:nvSpPr>
        <p:spPr/>
        <p:txBody>
          <a:bodyPr/>
          <a:lstStyle/>
          <a:p>
            <a:fld id="{8D82B5A4-172D-B545-A700-25497901E522}" type="slidenum">
              <a:rPr lang="it-IT" smtClean="0"/>
              <a:t>38</a:t>
            </a:fld>
            <a:endParaRPr lang="it-IT"/>
          </a:p>
        </p:txBody>
      </p:sp>
      <p:sp>
        <p:nvSpPr>
          <p:cNvPr id="6" name="CasellaDiTesto 5"/>
          <p:cNvSpPr txBox="1"/>
          <p:nvPr/>
        </p:nvSpPr>
        <p:spPr>
          <a:xfrm>
            <a:off x="534408" y="3534777"/>
            <a:ext cx="762198" cy="646331"/>
          </a:xfrm>
          <a:prstGeom prst="rect">
            <a:avLst/>
          </a:prstGeom>
          <a:noFill/>
        </p:spPr>
        <p:txBody>
          <a:bodyPr wrap="none" rtlCol="0">
            <a:spAutoFit/>
          </a:bodyPr>
          <a:lstStyle/>
          <a:p>
            <a:r>
              <a:rPr lang="it-IT" b="1"/>
              <a:t>Fe</a:t>
            </a:r>
          </a:p>
          <a:p>
            <a:r>
              <a:rPr lang="it-IT" b="1"/>
              <a:t>solido</a:t>
            </a:r>
          </a:p>
        </p:txBody>
      </p:sp>
      <p:sp>
        <p:nvSpPr>
          <p:cNvPr id="7" name="CasellaDiTesto 6"/>
          <p:cNvSpPr txBox="1"/>
          <p:nvPr/>
        </p:nvSpPr>
        <p:spPr>
          <a:xfrm>
            <a:off x="1402795" y="3742546"/>
            <a:ext cx="798378" cy="369332"/>
          </a:xfrm>
          <a:prstGeom prst="rect">
            <a:avLst/>
          </a:prstGeom>
          <a:noFill/>
        </p:spPr>
        <p:txBody>
          <a:bodyPr wrap="none" rtlCol="0">
            <a:spAutoFit/>
          </a:bodyPr>
          <a:lstStyle/>
          <a:p>
            <a:r>
              <a:rPr lang="it-IT"/>
              <a:t>p+e--n</a:t>
            </a:r>
          </a:p>
        </p:txBody>
      </p:sp>
    </p:spTree>
    <p:extLst>
      <p:ext uri="{BB962C8B-B14F-4D97-AF65-F5344CB8AC3E}">
        <p14:creationId xmlns:p14="http://schemas.microsoft.com/office/powerpoint/2010/main" val="1209777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4000" y="303937"/>
            <a:ext cx="8661400" cy="1754327"/>
          </a:xfrm>
          <a:prstGeom prst="rect">
            <a:avLst/>
          </a:prstGeom>
          <a:ln>
            <a:solidFill>
              <a:schemeClr val="tx1"/>
            </a:solidFill>
          </a:ln>
        </p:spPr>
        <p:txBody>
          <a:bodyPr wrap="square">
            <a:spAutoFit/>
          </a:bodyPr>
          <a:lstStyle/>
          <a:p>
            <a:r>
              <a:rPr lang="it-IT"/>
              <a:t>l </a:t>
            </a:r>
            <a:r>
              <a:rPr lang="it-IT" b="1"/>
              <a:t>limite di Chandrasekhar</a:t>
            </a:r>
            <a:r>
              <a:rPr lang="it-IT"/>
              <a:t>, o </a:t>
            </a:r>
            <a:r>
              <a:rPr lang="it-IT" b="1"/>
              <a:t>massa di Chandrasekhar</a:t>
            </a:r>
            <a:r>
              <a:rPr lang="it-IT"/>
              <a:t>, è il limite superiore che può </a:t>
            </a:r>
            <a:r>
              <a:rPr lang="it-IT" b="1" i="1" u="sng"/>
              <a:t>raggiungere la massa di corpo costituito da materia degenere, vale a dire un denso stato della materia che consiste di nuclei atomici immersi in un gas di elettroni. </a:t>
            </a:r>
            <a:r>
              <a:rPr lang="it-IT"/>
              <a:t>Il suo valore rappresenta la massa non rotante limite che può opporsi al collasso gravitazionale, sostenuta dalla pressione di degenerazione degli elettroni; il suo valore</a:t>
            </a:r>
          </a:p>
          <a:p>
            <a:r>
              <a:rPr lang="it-IT"/>
              <a:t>corrisponde a 3·10^30 kg, una massa pari a circa 1,44 volte quella del Sole. </a:t>
            </a:r>
          </a:p>
        </p:txBody>
      </p:sp>
      <p:sp>
        <p:nvSpPr>
          <p:cNvPr id="3" name="Rettangolo 2"/>
          <p:cNvSpPr/>
          <p:nvPr/>
        </p:nvSpPr>
        <p:spPr>
          <a:xfrm>
            <a:off x="254000" y="2251839"/>
            <a:ext cx="8661400" cy="3416320"/>
          </a:xfrm>
          <a:prstGeom prst="rect">
            <a:avLst/>
          </a:prstGeom>
          <a:ln>
            <a:solidFill>
              <a:schemeClr val="tx1"/>
            </a:solidFill>
          </a:ln>
        </p:spPr>
        <p:txBody>
          <a:bodyPr wrap="square">
            <a:spAutoFit/>
          </a:bodyPr>
          <a:lstStyle/>
          <a:p>
            <a:r>
              <a:rPr lang="it-IT"/>
              <a:t>Normalmente, il calore generato da una stella sostiene il peso della sua atmosfera. Quando la stella finisce il suo combustibile nucleare, gli strati esterni collassano sul nucleo. </a:t>
            </a:r>
            <a:r>
              <a:rPr lang="it-IT" u="sng"/>
              <a:t>Se, giunta a questo punto, la stella possiede una </a:t>
            </a:r>
            <a:r>
              <a:rPr lang="it-IT" b="1" u="sng">
                <a:solidFill>
                  <a:srgbClr val="FF0000"/>
                </a:solidFill>
              </a:rPr>
              <a:t>massa minore del limite di Chandrasekhar</a:t>
            </a:r>
            <a:r>
              <a:rPr lang="it-IT" u="sng"/>
              <a:t>, il collasso è fermato dalla pressione degli elettroni degeneri, e il risultato </a:t>
            </a:r>
            <a:r>
              <a:rPr lang="it-IT" b="1" i="1" u="sng">
                <a:solidFill>
                  <a:srgbClr val="FF0000"/>
                </a:solidFill>
              </a:rPr>
              <a:t>è una nana bianca stabile.</a:t>
            </a:r>
          </a:p>
          <a:p>
            <a:r>
              <a:rPr lang="it-IT"/>
              <a:t>Se una stella incapace di produrre ulteriore energia (non è, in generale, il caso delle nane bianche) ha una </a:t>
            </a:r>
            <a:r>
              <a:rPr lang="it-IT" b="1" i="1">
                <a:solidFill>
                  <a:srgbClr val="FF0000"/>
                </a:solidFill>
              </a:rPr>
              <a:t>massa maggiore, </a:t>
            </a:r>
            <a:r>
              <a:rPr lang="it-IT" b="1" i="1" u="sng">
                <a:solidFill>
                  <a:srgbClr val="FF0000"/>
                </a:solidFill>
              </a:rPr>
              <a:t>la pressione di degenerazione degli elettroni non è sufficiente a contrastare la gravità; </a:t>
            </a:r>
            <a:r>
              <a:rPr lang="it-IT" b="1" i="1" u="sng"/>
              <a:t>i protoni si fondono con gli elettroni, liberando neutrini, e la stella diventa una stella di neutroni. </a:t>
            </a:r>
            <a:r>
              <a:rPr lang="it-IT"/>
              <a:t>Poiché i neutroni hanno una massa circa 1800 volte superiore a quella degli elettroni, acquistano energia più lentamente e </a:t>
            </a:r>
            <a:r>
              <a:rPr lang="it-IT" b="1" i="1"/>
              <a:t>riescono a resistere alla forza gravitazionale fino al limite di circa 2,5 masse solari.</a:t>
            </a:r>
          </a:p>
          <a:p>
            <a:r>
              <a:rPr lang="it-IT" b="1" u="sng">
                <a:solidFill>
                  <a:srgbClr val="FF0000"/>
                </a:solidFill>
              </a:rPr>
              <a:t>Oltre questo secondo limite la stella collassa in un buco nero.</a:t>
            </a:r>
          </a:p>
        </p:txBody>
      </p:sp>
      <p:sp>
        <p:nvSpPr>
          <p:cNvPr id="4" name="Segnaposto numero diapositiva 3"/>
          <p:cNvSpPr>
            <a:spLocks noGrp="1"/>
          </p:cNvSpPr>
          <p:nvPr>
            <p:ph type="sldNum" sz="quarter" idx="12"/>
          </p:nvPr>
        </p:nvSpPr>
        <p:spPr/>
        <p:txBody>
          <a:bodyPr/>
          <a:lstStyle/>
          <a:p>
            <a:fld id="{8D82B5A4-172D-B545-A700-25497901E522}" type="slidenum">
              <a:rPr lang="it-IT" smtClean="0"/>
              <a:t>39</a:t>
            </a:fld>
            <a:endParaRPr lang="it-IT"/>
          </a:p>
        </p:txBody>
      </p:sp>
      <p:sp>
        <p:nvSpPr>
          <p:cNvPr id="5" name="Rettangolo 4"/>
          <p:cNvSpPr/>
          <p:nvPr/>
        </p:nvSpPr>
        <p:spPr>
          <a:xfrm>
            <a:off x="771979" y="5958101"/>
            <a:ext cx="1732641" cy="415498"/>
          </a:xfrm>
          <a:prstGeom prst="rect">
            <a:avLst/>
          </a:prstGeom>
        </p:spPr>
        <p:txBody>
          <a:bodyPr wrap="none">
            <a:spAutoFit/>
          </a:bodyPr>
          <a:lstStyle/>
          <a:p>
            <a:pPr algn="ctr" defTabSz="914400" fontAlgn="base">
              <a:lnSpc>
                <a:spcPct val="120000"/>
              </a:lnSpc>
              <a:spcBef>
                <a:spcPct val="0"/>
              </a:spcBef>
              <a:spcAft>
                <a:spcPct val="0"/>
              </a:spcAft>
              <a:defRPr/>
            </a:pPr>
            <a:r>
              <a:rPr lang="en-US" b="1">
                <a:solidFill>
                  <a:srgbClr val="FF0000"/>
                </a:solidFill>
                <a:latin typeface="HGGyoshotai" charset="0"/>
                <a:ea typeface="ＭＳ Ｐゴシック" charset="0"/>
                <a:cs typeface="ＭＳ Ｐゴシック" charset="0"/>
              </a:rPr>
              <a:t>e</a:t>
            </a:r>
            <a:r>
              <a:rPr lang="en-US" b="1" baseline="30000">
                <a:solidFill>
                  <a:srgbClr val="FF0000"/>
                </a:solidFill>
                <a:latin typeface="HGGyoshotai" charset="0"/>
                <a:ea typeface="ＭＳ Ｐゴシック" charset="0"/>
                <a:cs typeface="ＭＳ Ｐゴシック" charset="0"/>
              </a:rPr>
              <a:t>-</a:t>
            </a:r>
            <a:r>
              <a:rPr lang="en-US" b="1">
                <a:solidFill>
                  <a:srgbClr val="FF0000"/>
                </a:solidFill>
                <a:latin typeface="HGGyoshotai" charset="0"/>
                <a:ea typeface="ＭＳ Ｐゴシック" charset="0"/>
                <a:cs typeface="ＭＳ Ｐゴシック" charset="0"/>
              </a:rPr>
              <a:t> + p </a:t>
            </a:r>
            <a:r>
              <a:rPr lang="en-US" b="1">
                <a:solidFill>
                  <a:srgbClr val="FF0000"/>
                </a:solidFill>
                <a:latin typeface="HGGyoshotai" charset="0"/>
                <a:ea typeface="ＭＳ Ｐゴシック" charset="0"/>
                <a:cs typeface="ＭＳ Ｐゴシック" charset="0"/>
                <a:sym typeface="Wingdings" charset="0"/>
              </a:rPr>
              <a:t> n + </a:t>
            </a:r>
            <a:r>
              <a:rPr lang="en-US" b="1">
                <a:solidFill>
                  <a:srgbClr val="FF0000"/>
                </a:solidFill>
                <a:latin typeface="Symbol" charset="0"/>
                <a:ea typeface="ＭＳ Ｐゴシック" charset="0"/>
                <a:cs typeface="ＭＳ Ｐゴシック" charset="0"/>
                <a:sym typeface="Wingdings" charset="0"/>
              </a:rPr>
              <a:t>n</a:t>
            </a:r>
            <a:r>
              <a:rPr lang="en-US" b="1" baseline="-25000">
                <a:solidFill>
                  <a:srgbClr val="FF0000"/>
                </a:solidFill>
                <a:latin typeface="HGGyoshotai" charset="0"/>
                <a:ea typeface="ＭＳ Ｐゴシック" charset="0"/>
                <a:cs typeface="ＭＳ Ｐゴシック" charset="0"/>
                <a:sym typeface="Wingdings" charset="0"/>
              </a:rPr>
              <a:t>e</a:t>
            </a:r>
            <a:r>
              <a:rPr lang="en-US" b="1" baseline="-25000">
                <a:solidFill>
                  <a:srgbClr val="3333CC"/>
                </a:solidFill>
                <a:latin typeface="HGGyoshotai" charset="0"/>
                <a:ea typeface="ＭＳ Ｐゴシック" charset="0"/>
                <a:cs typeface="ＭＳ Ｐゴシック" charset="0"/>
                <a:sym typeface="Wingdings" charset="0"/>
              </a:rPr>
              <a:t> </a:t>
            </a:r>
          </a:p>
        </p:txBody>
      </p:sp>
      <p:cxnSp>
        <p:nvCxnSpPr>
          <p:cNvPr id="7" name="Connettore 2 6"/>
          <p:cNvCxnSpPr/>
          <p:nvPr/>
        </p:nvCxnSpPr>
        <p:spPr>
          <a:xfrm flipH="1">
            <a:off x="1981200" y="4724400"/>
            <a:ext cx="2387600" cy="13335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9891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3199" y="965200"/>
            <a:ext cx="6828735" cy="3162300"/>
          </a:xfrm>
          <a:prstGeom prst="rect">
            <a:avLst/>
          </a:prstGeom>
        </p:spPr>
      </p:pic>
      <p:pic>
        <p:nvPicPr>
          <p:cNvPr id="3" name="Immagine 2"/>
          <p:cNvPicPr>
            <a:picLocks noChangeAspect="1"/>
          </p:cNvPicPr>
          <p:nvPr/>
        </p:nvPicPr>
        <p:blipFill>
          <a:blip r:embed="rId3"/>
          <a:stretch>
            <a:fillRect/>
          </a:stretch>
        </p:blipFill>
        <p:spPr>
          <a:xfrm>
            <a:off x="203199" y="4102100"/>
            <a:ext cx="6828735" cy="2731494"/>
          </a:xfrm>
          <a:prstGeom prst="rect">
            <a:avLst/>
          </a:prstGeom>
        </p:spPr>
      </p:pic>
      <p:sp>
        <p:nvSpPr>
          <p:cNvPr id="4" name="CasellaDiTesto 3"/>
          <p:cNvSpPr txBox="1"/>
          <p:nvPr/>
        </p:nvSpPr>
        <p:spPr>
          <a:xfrm>
            <a:off x="7031934" y="5448300"/>
            <a:ext cx="1794566" cy="1077218"/>
          </a:xfrm>
          <a:prstGeom prst="rect">
            <a:avLst/>
          </a:prstGeom>
          <a:noFill/>
          <a:ln>
            <a:solidFill>
              <a:srgbClr val="000000"/>
            </a:solidFill>
          </a:ln>
        </p:spPr>
        <p:txBody>
          <a:bodyPr wrap="square" rtlCol="0">
            <a:spAutoFit/>
          </a:bodyPr>
          <a:lstStyle/>
          <a:p>
            <a:r>
              <a:rPr lang="it-IT" sz="1600"/>
              <a:t>Ee&gt;1,29 MeV differenza di massa</a:t>
            </a:r>
          </a:p>
          <a:p>
            <a:r>
              <a:rPr lang="it-IT" sz="1600"/>
              <a:t>n-p per reazione di cattura elettronica</a:t>
            </a:r>
          </a:p>
        </p:txBody>
      </p:sp>
      <p:sp>
        <p:nvSpPr>
          <p:cNvPr id="5" name="Segnaposto numero diapositiva 4"/>
          <p:cNvSpPr>
            <a:spLocks noGrp="1"/>
          </p:cNvSpPr>
          <p:nvPr>
            <p:ph type="sldNum" sz="quarter" idx="12"/>
          </p:nvPr>
        </p:nvSpPr>
        <p:spPr/>
        <p:txBody>
          <a:bodyPr/>
          <a:lstStyle/>
          <a:p>
            <a:fld id="{8D82B5A4-172D-B545-A700-25497901E522}" type="slidenum">
              <a:rPr lang="it-IT" smtClean="0"/>
              <a:t>40</a:t>
            </a:fld>
            <a:endParaRPr lang="it-IT"/>
          </a:p>
        </p:txBody>
      </p:sp>
      <p:sp>
        <p:nvSpPr>
          <p:cNvPr id="6" name="Rettangolo 5"/>
          <p:cNvSpPr/>
          <p:nvPr/>
        </p:nvSpPr>
        <p:spPr>
          <a:xfrm>
            <a:off x="7142133" y="4374634"/>
            <a:ext cx="1146468" cy="338554"/>
          </a:xfrm>
          <a:prstGeom prst="rect">
            <a:avLst/>
          </a:prstGeom>
        </p:spPr>
        <p:txBody>
          <a:bodyPr wrap="none">
            <a:spAutoFit/>
          </a:bodyPr>
          <a:lstStyle/>
          <a:p>
            <a:r>
              <a:rPr lang="it-IT" sz="1600" b="1" u="sng" dirty="0" err="1">
                <a:solidFill>
                  <a:srgbClr val="FF0000"/>
                </a:solidFill>
                <a:latin typeface="Symbol" charset="2"/>
                <a:cs typeface="Symbol" charset="2"/>
              </a:rPr>
              <a:t>D</a:t>
            </a:r>
            <a:r>
              <a:rPr lang="it-IT" sz="1600" b="1" u="sng" dirty="0" err="1">
                <a:solidFill>
                  <a:srgbClr val="FF0000"/>
                </a:solidFill>
              </a:rPr>
              <a:t>p</a:t>
            </a:r>
            <a:r>
              <a:rPr lang="it-IT" sz="1600" b="1" u="sng" dirty="0" err="1">
                <a:solidFill>
                  <a:srgbClr val="FF0000"/>
                </a:solidFill>
                <a:latin typeface="Symbol" charset="2"/>
                <a:cs typeface="Symbol" charset="2"/>
              </a:rPr>
              <a:t>D</a:t>
            </a:r>
            <a:r>
              <a:rPr lang="it-IT" sz="1600" b="1" u="sng" dirty="0" err="1">
                <a:solidFill>
                  <a:srgbClr val="FF0000"/>
                </a:solidFill>
              </a:rPr>
              <a:t>x</a:t>
            </a:r>
            <a:r>
              <a:rPr lang="it-IT" sz="1600" b="1" u="sng" dirty="0">
                <a:solidFill>
                  <a:srgbClr val="FF0000"/>
                </a:solidFill>
              </a:rPr>
              <a:t> &gt; h/2 </a:t>
            </a:r>
            <a:endParaRPr lang="it-IT" sz="1600" b="1">
              <a:solidFill>
                <a:srgbClr val="FF0000"/>
              </a:solidFill>
            </a:endParaRPr>
          </a:p>
        </p:txBody>
      </p:sp>
      <p:cxnSp>
        <p:nvCxnSpPr>
          <p:cNvPr id="10" name="Connettore 1 9"/>
          <p:cNvCxnSpPr/>
          <p:nvPr/>
        </p:nvCxnSpPr>
        <p:spPr>
          <a:xfrm>
            <a:off x="431800" y="6797675"/>
            <a:ext cx="6477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CasellaDiTesto 10"/>
          <p:cNvSpPr txBox="1"/>
          <p:nvPr/>
        </p:nvSpPr>
        <p:spPr>
          <a:xfrm>
            <a:off x="1422400" y="2057400"/>
            <a:ext cx="405580" cy="369332"/>
          </a:xfrm>
          <a:prstGeom prst="rect">
            <a:avLst/>
          </a:prstGeom>
          <a:noFill/>
        </p:spPr>
        <p:txBody>
          <a:bodyPr wrap="none" rtlCol="0">
            <a:spAutoFit/>
          </a:bodyPr>
          <a:lstStyle/>
          <a:p>
            <a:r>
              <a:rPr lang="it-IT" b="1"/>
              <a:t>Fe</a:t>
            </a:r>
          </a:p>
        </p:txBody>
      </p:sp>
      <p:sp>
        <p:nvSpPr>
          <p:cNvPr id="12" name="CasellaDiTesto 11"/>
          <p:cNvSpPr txBox="1"/>
          <p:nvPr/>
        </p:nvSpPr>
        <p:spPr>
          <a:xfrm rot="17669842">
            <a:off x="1485900" y="2647434"/>
            <a:ext cx="778316" cy="369332"/>
          </a:xfrm>
          <a:prstGeom prst="rect">
            <a:avLst/>
          </a:prstGeom>
          <a:noFill/>
        </p:spPr>
        <p:txBody>
          <a:bodyPr wrap="none" rtlCol="0">
            <a:spAutoFit/>
          </a:bodyPr>
          <a:lstStyle/>
          <a:p>
            <a:r>
              <a:rPr lang="it-IT" b="1"/>
              <a:t>ep=n</a:t>
            </a:r>
            <a:r>
              <a:rPr lang="it-IT" b="1">
                <a:latin typeface="Symbol" charset="2"/>
                <a:cs typeface="Symbol" charset="2"/>
              </a:rPr>
              <a:t>n</a:t>
            </a:r>
          </a:p>
        </p:txBody>
      </p:sp>
    </p:spTree>
    <p:extLst>
      <p:ext uri="{BB962C8B-B14F-4D97-AF65-F5344CB8AC3E}">
        <p14:creationId xmlns:p14="http://schemas.microsoft.com/office/powerpoint/2010/main" val="107226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54099" y="952500"/>
            <a:ext cx="6828735" cy="3162300"/>
          </a:xfrm>
          <a:prstGeom prst="rect">
            <a:avLst/>
          </a:prstGeom>
        </p:spPr>
      </p:pic>
      <p:pic>
        <p:nvPicPr>
          <p:cNvPr id="3" name="Immagine 2"/>
          <p:cNvPicPr>
            <a:picLocks noChangeAspect="1"/>
          </p:cNvPicPr>
          <p:nvPr/>
        </p:nvPicPr>
        <p:blipFill>
          <a:blip r:embed="rId3"/>
          <a:stretch>
            <a:fillRect/>
          </a:stretch>
        </p:blipFill>
        <p:spPr>
          <a:xfrm>
            <a:off x="381227" y="4356100"/>
            <a:ext cx="8441871" cy="2235200"/>
          </a:xfrm>
          <a:prstGeom prst="rect">
            <a:avLst/>
          </a:prstGeom>
        </p:spPr>
      </p:pic>
      <p:sp>
        <p:nvSpPr>
          <p:cNvPr id="4" name="Segnaposto numero diapositiva 3"/>
          <p:cNvSpPr>
            <a:spLocks noGrp="1"/>
          </p:cNvSpPr>
          <p:nvPr>
            <p:ph type="sldNum" sz="quarter" idx="12"/>
          </p:nvPr>
        </p:nvSpPr>
        <p:spPr/>
        <p:txBody>
          <a:bodyPr/>
          <a:lstStyle/>
          <a:p>
            <a:fld id="{8D82B5A4-172D-B545-A700-25497901E522}" type="slidenum">
              <a:rPr lang="it-IT" smtClean="0"/>
              <a:t>41</a:t>
            </a:fld>
            <a:endParaRPr lang="it-IT"/>
          </a:p>
        </p:txBody>
      </p:sp>
      <p:sp>
        <p:nvSpPr>
          <p:cNvPr id="5" name="CasellaDiTesto 4"/>
          <p:cNvSpPr txBox="1"/>
          <p:nvPr/>
        </p:nvSpPr>
        <p:spPr>
          <a:xfrm>
            <a:off x="3035300" y="2235200"/>
            <a:ext cx="585016" cy="830997"/>
          </a:xfrm>
          <a:prstGeom prst="rect">
            <a:avLst/>
          </a:prstGeom>
          <a:noFill/>
        </p:spPr>
        <p:txBody>
          <a:bodyPr wrap="none" rtlCol="0">
            <a:spAutoFit/>
          </a:bodyPr>
          <a:lstStyle/>
          <a:p>
            <a:r>
              <a:rPr lang="it-IT" sz="1600" b="1"/>
              <a:t>N</a:t>
            </a:r>
          </a:p>
          <a:p>
            <a:r>
              <a:rPr lang="it-IT" sz="1600" b="1"/>
              <a:t>ricco</a:t>
            </a:r>
          </a:p>
          <a:p>
            <a:r>
              <a:rPr lang="it-IT" sz="1600" b="1"/>
              <a:t>n</a:t>
            </a:r>
          </a:p>
        </p:txBody>
      </p:sp>
      <p:cxnSp>
        <p:nvCxnSpPr>
          <p:cNvPr id="7" name="Connettore 1 6"/>
          <p:cNvCxnSpPr/>
          <p:nvPr/>
        </p:nvCxnSpPr>
        <p:spPr>
          <a:xfrm flipV="1">
            <a:off x="3924300" y="5143500"/>
            <a:ext cx="24130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CasellaDiTesto 7"/>
          <p:cNvSpPr txBox="1"/>
          <p:nvPr/>
        </p:nvSpPr>
        <p:spPr>
          <a:xfrm>
            <a:off x="3873500" y="2197100"/>
            <a:ext cx="831478" cy="584776"/>
          </a:xfrm>
          <a:prstGeom prst="rect">
            <a:avLst/>
          </a:prstGeom>
          <a:noFill/>
        </p:spPr>
        <p:txBody>
          <a:bodyPr wrap="none" rtlCol="0">
            <a:spAutoFit/>
          </a:bodyPr>
          <a:lstStyle/>
          <a:p>
            <a:r>
              <a:rPr lang="it-IT" sz="1600"/>
              <a:t>n</a:t>
            </a:r>
          </a:p>
          <a:p>
            <a:r>
              <a:rPr lang="it-IT" sz="1600">
                <a:latin typeface="Symbol" charset="2"/>
                <a:cs typeface="Symbol" charset="2"/>
              </a:rPr>
              <a:t>b</a:t>
            </a:r>
            <a:r>
              <a:rPr lang="it-IT" sz="1600"/>
              <a:t> decay</a:t>
            </a:r>
          </a:p>
        </p:txBody>
      </p:sp>
      <p:cxnSp>
        <p:nvCxnSpPr>
          <p:cNvPr id="9" name="Connettore 1 8"/>
          <p:cNvCxnSpPr/>
          <p:nvPr/>
        </p:nvCxnSpPr>
        <p:spPr>
          <a:xfrm flipV="1">
            <a:off x="3924300" y="6235700"/>
            <a:ext cx="47625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Connettore 1 10"/>
          <p:cNvCxnSpPr/>
          <p:nvPr/>
        </p:nvCxnSpPr>
        <p:spPr>
          <a:xfrm flipV="1">
            <a:off x="1054099" y="6578600"/>
            <a:ext cx="24130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802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400300" y="-16165"/>
            <a:ext cx="6038089" cy="6861465"/>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42</a:t>
            </a:fld>
            <a:endParaRPr lang="it-IT"/>
          </a:p>
        </p:txBody>
      </p:sp>
      <p:sp>
        <p:nvSpPr>
          <p:cNvPr id="4" name="CasellaDiTesto 3"/>
          <p:cNvSpPr txBox="1"/>
          <p:nvPr/>
        </p:nvSpPr>
        <p:spPr>
          <a:xfrm>
            <a:off x="-38100" y="838200"/>
            <a:ext cx="2558312" cy="6247866"/>
          </a:xfrm>
          <a:prstGeom prst="rect">
            <a:avLst/>
          </a:prstGeom>
          <a:noFill/>
        </p:spPr>
        <p:txBody>
          <a:bodyPr wrap="none" rtlCol="0">
            <a:spAutoFit/>
          </a:bodyPr>
          <a:lstStyle/>
          <a:p>
            <a:r>
              <a:rPr lang="it-IT" sz="1600" b="1"/>
              <a:t>ulteriore neutronizzazione</a:t>
            </a:r>
          </a:p>
          <a:p>
            <a:r>
              <a:rPr lang="it-IT" sz="1600" b="1"/>
              <a:t>attraverso la rottura dei</a:t>
            </a:r>
          </a:p>
          <a:p>
            <a:r>
              <a:rPr lang="it-IT" sz="1600" b="1"/>
              <a:t>nuclei per fotodissociazione</a:t>
            </a:r>
          </a:p>
          <a:p>
            <a:endParaRPr lang="it-IT" sz="1600" b="1"/>
          </a:p>
          <a:p>
            <a:r>
              <a:rPr lang="it-IT" sz="1600" b="1">
                <a:latin typeface="Symbol" charset="2"/>
                <a:ea typeface="Apple SD 산돌고딕 Neo 일반체"/>
                <a:cs typeface="Symbol" charset="2"/>
              </a:rPr>
              <a:t>g</a:t>
            </a:r>
            <a:r>
              <a:rPr lang="it-IT" sz="1600" b="1"/>
              <a:t> + Fe = 13 </a:t>
            </a:r>
            <a:r>
              <a:rPr lang="it-IT" sz="1600" b="1">
                <a:latin typeface="Symbol" charset="2"/>
                <a:cs typeface="Symbol" charset="2"/>
              </a:rPr>
              <a:t>a</a:t>
            </a:r>
            <a:r>
              <a:rPr lang="it-IT" sz="1600" b="1"/>
              <a:t> + 4n</a:t>
            </a:r>
          </a:p>
          <a:p>
            <a:pPr marL="285750" indent="-285750">
              <a:buFont typeface="Symbol" charset="0"/>
              <a:buChar char="a"/>
            </a:pPr>
            <a:r>
              <a:rPr lang="it-IT" sz="1600" b="1"/>
              <a:t>= 2n + 2p</a:t>
            </a:r>
          </a:p>
          <a:p>
            <a:pPr marL="285750" indent="-285750">
              <a:buFont typeface="Symbol" charset="0"/>
              <a:buChar char="a"/>
            </a:pPr>
            <a:endParaRPr lang="it-IT" sz="1600" b="1"/>
          </a:p>
          <a:p>
            <a:r>
              <a:rPr lang="it-IT" sz="1600" b="1"/>
              <a:t>configurazione completa</a:t>
            </a:r>
          </a:p>
          <a:p>
            <a:r>
              <a:rPr lang="it-IT" sz="1600" b="1"/>
              <a:t>stella di neutroni</a:t>
            </a:r>
          </a:p>
          <a:p>
            <a:endParaRPr lang="it-IT" sz="1600" b="1"/>
          </a:p>
          <a:p>
            <a:r>
              <a:rPr lang="it-IT" sz="1600" b="1"/>
              <a:t>reazione endotermica:</a:t>
            </a:r>
          </a:p>
          <a:p>
            <a:r>
              <a:rPr lang="it-IT" sz="1600" b="1"/>
              <a:t>-richiede energia</a:t>
            </a:r>
          </a:p>
          <a:p>
            <a:r>
              <a:rPr lang="it-IT" sz="1600" b="1"/>
              <a:t>-la temperatura del</a:t>
            </a:r>
          </a:p>
          <a:p>
            <a:r>
              <a:rPr lang="it-IT" sz="1600" b="1"/>
              <a:t>	nocciolo scende</a:t>
            </a:r>
          </a:p>
          <a:p>
            <a:r>
              <a:rPr lang="it-IT" sz="1600" b="1"/>
              <a:t>-la pressione scende</a:t>
            </a:r>
          </a:p>
          <a:p>
            <a:r>
              <a:rPr lang="it-IT" sz="1600" b="1"/>
              <a:t>-la materia collassa.</a:t>
            </a:r>
          </a:p>
          <a:p>
            <a:r>
              <a:rPr lang="it-IT" sz="1600" b="1"/>
              <a:t>-risale la temperatura</a:t>
            </a:r>
          </a:p>
          <a:p>
            <a:r>
              <a:rPr lang="it-IT" sz="1600" b="1"/>
              <a:t>-ulteriori fusioni</a:t>
            </a:r>
          </a:p>
          <a:p>
            <a:r>
              <a:rPr lang="it-IT" sz="1600" b="1"/>
              <a:t>-non puo’ dissipare energia</a:t>
            </a:r>
          </a:p>
          <a:p>
            <a:r>
              <a:rPr lang="it-IT" sz="1600" b="1"/>
              <a:t>-esplosione</a:t>
            </a:r>
          </a:p>
          <a:p>
            <a:r>
              <a:rPr lang="it-IT" sz="1600" b="1"/>
              <a:t>-onda urto assestamento</a:t>
            </a:r>
          </a:p>
          <a:p>
            <a:r>
              <a:rPr lang="it-IT" sz="1600" b="1"/>
              <a:t>	del “core”.</a:t>
            </a:r>
          </a:p>
          <a:p>
            <a:endParaRPr lang="it-IT" sz="1600" b="1"/>
          </a:p>
          <a:p>
            <a:endParaRPr lang="it-IT" sz="1600" b="1"/>
          </a:p>
          <a:p>
            <a:endParaRPr lang="it-IT" sz="1600" b="1"/>
          </a:p>
        </p:txBody>
      </p:sp>
    </p:spTree>
    <p:extLst>
      <p:ext uri="{BB962C8B-B14F-4D97-AF65-F5344CB8AC3E}">
        <p14:creationId xmlns:p14="http://schemas.microsoft.com/office/powerpoint/2010/main" val="10559738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p:cNvSpPr txBox="1">
            <a:spLocks noChangeArrowheads="1"/>
          </p:cNvSpPr>
          <p:nvPr/>
        </p:nvSpPr>
        <p:spPr bwMode="auto">
          <a:xfrm>
            <a:off x="228600" y="838200"/>
            <a:ext cx="8763000" cy="6026266"/>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rPr>
              <a:t>l’aumento della densita’ porta ad un aumento dell’energia di Fermi del gas di elettroni. Questi hanno ora energia sufficiente per dar luogo a reazioni quali:</a:t>
            </a:r>
          </a:p>
          <a:p>
            <a:pPr defTabSz="914400" fontAlgn="base">
              <a:lnSpc>
                <a:spcPct val="120000"/>
              </a:lnSpc>
              <a:spcBef>
                <a:spcPct val="0"/>
              </a:spcBef>
              <a:spcAft>
                <a:spcPct val="0"/>
              </a:spcAft>
              <a:defRPr/>
            </a:pPr>
            <a:endParaRPr lang="en-US" sz="800" b="1">
              <a:solidFill>
                <a:srgbClr val="3333CC"/>
              </a:solidFill>
              <a:latin typeface="HGGyoshotai" charset="0"/>
              <a:ea typeface="ＭＳ Ｐゴシック" charset="0"/>
              <a:cs typeface="ＭＳ Ｐゴシック" charset="0"/>
            </a:endParaRPr>
          </a:p>
          <a:p>
            <a:pPr algn="ctr" defTabSz="914400" fontAlgn="base">
              <a:lnSpc>
                <a:spcPct val="120000"/>
              </a:lnSpc>
              <a:spcBef>
                <a:spcPct val="0"/>
              </a:spcBef>
              <a:spcAft>
                <a:spcPct val="0"/>
              </a:spcAft>
              <a:defRPr/>
            </a:pPr>
            <a:r>
              <a:rPr lang="en-US" b="1">
                <a:solidFill>
                  <a:srgbClr val="FF0000"/>
                </a:solidFill>
                <a:latin typeface="HGGyoshotai" charset="0"/>
                <a:ea typeface="ＭＳ Ｐゴシック" charset="0"/>
                <a:cs typeface="ＭＳ Ｐゴシック" charset="0"/>
              </a:rPr>
              <a:t>e</a:t>
            </a:r>
            <a:r>
              <a:rPr lang="en-US" b="1" baseline="30000">
                <a:solidFill>
                  <a:srgbClr val="FF0000"/>
                </a:solidFill>
                <a:latin typeface="HGGyoshotai" charset="0"/>
                <a:ea typeface="ＭＳ Ｐゴシック" charset="0"/>
                <a:cs typeface="ＭＳ Ｐゴシック" charset="0"/>
              </a:rPr>
              <a:t>-</a:t>
            </a:r>
            <a:r>
              <a:rPr lang="en-US" b="1">
                <a:solidFill>
                  <a:srgbClr val="FF0000"/>
                </a:solidFill>
                <a:latin typeface="HGGyoshotai" charset="0"/>
                <a:ea typeface="ＭＳ Ｐゴシック" charset="0"/>
                <a:cs typeface="ＭＳ Ｐゴシック" charset="0"/>
              </a:rPr>
              <a:t> + p </a:t>
            </a:r>
            <a:r>
              <a:rPr lang="en-US" b="1">
                <a:solidFill>
                  <a:srgbClr val="FF0000"/>
                </a:solidFill>
                <a:latin typeface="HGGyoshotai" charset="0"/>
                <a:ea typeface="ＭＳ Ｐゴシック" charset="0"/>
                <a:cs typeface="ＭＳ Ｐゴシック" charset="0"/>
                <a:sym typeface="Wingdings" charset="0"/>
              </a:rPr>
              <a:t> n + </a:t>
            </a:r>
            <a:r>
              <a:rPr lang="en-US" b="1">
                <a:solidFill>
                  <a:srgbClr val="FF0000"/>
                </a:solidFill>
                <a:latin typeface="Symbol" charset="0"/>
                <a:ea typeface="ＭＳ Ｐゴシック" charset="0"/>
                <a:cs typeface="ＭＳ Ｐゴシック" charset="0"/>
                <a:sym typeface="Wingdings" charset="0"/>
              </a:rPr>
              <a:t>n</a:t>
            </a:r>
            <a:r>
              <a:rPr lang="en-US" b="1" baseline="-25000">
                <a:solidFill>
                  <a:srgbClr val="FF0000"/>
                </a:solidFill>
                <a:latin typeface="HGGyoshotai" charset="0"/>
                <a:ea typeface="ＭＳ Ｐゴシック" charset="0"/>
                <a:cs typeface="ＭＳ Ｐゴシック" charset="0"/>
                <a:sym typeface="Wingdings" charset="0"/>
              </a:rPr>
              <a:t>e</a:t>
            </a:r>
            <a:r>
              <a:rPr lang="en-US" b="1" baseline="-25000">
                <a:solidFill>
                  <a:srgbClr val="3333CC"/>
                </a:solidFill>
                <a:latin typeface="HGGyoshotai" charset="0"/>
                <a:ea typeface="ＭＳ Ｐゴシック" charset="0"/>
                <a:cs typeface="ＭＳ Ｐゴシック" charset="0"/>
                <a:sym typeface="Wingdings" charset="0"/>
              </a:rPr>
              <a:t>       </a:t>
            </a:r>
            <a:r>
              <a:rPr lang="en-US" b="1" i="1" u="sng">
                <a:solidFill>
                  <a:srgbClr val="3333CC"/>
                </a:solidFill>
                <a:latin typeface="HGGyoshotai" charset="0"/>
                <a:ea typeface="ＭＳ Ｐゴシック" charset="0"/>
                <a:cs typeface="ＭＳ Ｐゴシック" charset="0"/>
                <a:sym typeface="Wingdings" charset="0"/>
              </a:rPr>
              <a:t>(punto di partenza, neutronizzazione)</a:t>
            </a:r>
          </a:p>
          <a:p>
            <a:pPr algn="ctr" defTabSz="914400" fontAlgn="base">
              <a:lnSpc>
                <a:spcPct val="120000"/>
              </a:lnSpc>
              <a:spcBef>
                <a:spcPct val="0"/>
              </a:spcBef>
              <a:spcAft>
                <a:spcPct val="0"/>
              </a:spcAft>
              <a:defRPr/>
            </a:pPr>
            <a:r>
              <a:rPr lang="en-US" b="1" i="1" u="sng">
                <a:solidFill>
                  <a:srgbClr val="3333CC"/>
                </a:solidFill>
                <a:latin typeface="HGGyoshotai" charset="0"/>
                <a:ea typeface="ＭＳ Ｐゴシック" charset="0"/>
                <a:cs typeface="ＭＳ Ｐゴシック" charset="0"/>
                <a:sym typeface="Wingdings" charset="0"/>
              </a:rPr>
              <a:t>prima dell’onda d’urto</a:t>
            </a:r>
          </a:p>
          <a:p>
            <a:pPr algn="ctr" defTabSz="914400" fontAlgn="base">
              <a:lnSpc>
                <a:spcPct val="120000"/>
              </a:lnSpc>
              <a:spcBef>
                <a:spcPct val="0"/>
              </a:spcBef>
              <a:spcAft>
                <a:spcPct val="0"/>
              </a:spcAft>
              <a:defRPr/>
            </a:pPr>
            <a:endParaRPr lang="en-US" sz="800" b="1" baseline="-25000">
              <a:solidFill>
                <a:srgbClr val="3333CC"/>
              </a:solidFill>
              <a:latin typeface="HGGyoshotai" charset="0"/>
              <a:ea typeface="ＭＳ Ｐゴシック" charset="0"/>
              <a:cs typeface="ＭＳ Ｐゴシック" charset="0"/>
              <a:sym typeface="Wingdings" charset="0"/>
            </a:endParaRPr>
          </a:p>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rPr>
              <a:t>(deleptonizzazione) ed altre reazioni di disintegrazione nucleare:</a:t>
            </a:r>
          </a:p>
          <a:p>
            <a:pPr algn="ctr" defTabSz="914400" fontAlgn="base">
              <a:lnSpc>
                <a:spcPct val="120000"/>
              </a:lnSpc>
              <a:spcBef>
                <a:spcPct val="0"/>
              </a:spcBef>
              <a:spcAft>
                <a:spcPct val="0"/>
              </a:spcAft>
              <a:defRPr/>
            </a:pPr>
            <a:endParaRPr lang="en-US" sz="800" b="1">
              <a:solidFill>
                <a:srgbClr val="3333CC"/>
              </a:solidFill>
              <a:latin typeface="HGGyoshotai" charset="0"/>
              <a:ea typeface="ＭＳ Ｐゴシック" charset="0"/>
              <a:cs typeface="ＭＳ Ｐゴシック" charset="0"/>
            </a:endParaRPr>
          </a:p>
          <a:p>
            <a:pPr algn="ctr" defTabSz="914400" fontAlgn="base">
              <a:lnSpc>
                <a:spcPct val="120000"/>
              </a:lnSpc>
              <a:spcBef>
                <a:spcPct val="0"/>
              </a:spcBef>
              <a:spcAft>
                <a:spcPct val="0"/>
              </a:spcAft>
              <a:defRPr/>
            </a:pPr>
            <a:r>
              <a:rPr lang="en-US" b="1">
                <a:solidFill>
                  <a:srgbClr val="FF0000"/>
                </a:solidFill>
                <a:latin typeface="HGGyoshotai" charset="0"/>
                <a:ea typeface="ＭＳ Ｐゴシック" charset="0"/>
                <a:cs typeface="ＭＳ Ｐゴシック" charset="0"/>
              </a:rPr>
              <a:t>Fe</a:t>
            </a:r>
            <a:r>
              <a:rPr lang="en-US" b="1" baseline="30000">
                <a:solidFill>
                  <a:srgbClr val="FF0000"/>
                </a:solidFill>
                <a:latin typeface="HGGyoshotai" charset="0"/>
                <a:ea typeface="ＭＳ Ｐゴシック" charset="0"/>
                <a:cs typeface="ＭＳ Ｐゴシック" charset="0"/>
              </a:rPr>
              <a:t>56</a:t>
            </a:r>
            <a:r>
              <a:rPr lang="en-US" b="1">
                <a:solidFill>
                  <a:srgbClr val="FF0000"/>
                </a:solidFill>
                <a:latin typeface="HGGyoshotai" charset="0"/>
                <a:ea typeface="ＭＳ Ｐゴシック" charset="0"/>
                <a:cs typeface="ＭＳ Ｐゴシック" charset="0"/>
              </a:rPr>
              <a:t> + e</a:t>
            </a:r>
            <a:r>
              <a:rPr lang="en-US" b="1" baseline="30000">
                <a:solidFill>
                  <a:srgbClr val="FF0000"/>
                </a:solidFill>
                <a:latin typeface="HGGyoshotai" charset="0"/>
                <a:ea typeface="ＭＳ Ｐゴシック" charset="0"/>
                <a:cs typeface="ＭＳ Ｐゴシック" charset="0"/>
              </a:rPr>
              <a:t>-</a:t>
            </a:r>
            <a:r>
              <a:rPr lang="en-US" b="1">
                <a:solidFill>
                  <a:srgbClr val="FF0000"/>
                </a:solidFill>
                <a:latin typeface="HGGyoshotai" charset="0"/>
                <a:ea typeface="ＭＳ Ｐゴシック" charset="0"/>
                <a:cs typeface="ＭＳ Ｐゴシック" charset="0"/>
              </a:rPr>
              <a:t> </a:t>
            </a:r>
            <a:r>
              <a:rPr lang="en-US" b="1">
                <a:solidFill>
                  <a:srgbClr val="FF0000"/>
                </a:solidFill>
                <a:latin typeface="HGGyoshotai" charset="0"/>
                <a:ea typeface="ＭＳ Ｐゴシック" charset="0"/>
                <a:cs typeface="ＭＳ Ｐゴシック" charset="0"/>
                <a:sym typeface="Wingdings" charset="0"/>
              </a:rPr>
              <a:t> Mn</a:t>
            </a:r>
            <a:r>
              <a:rPr lang="en-US" b="1" baseline="30000">
                <a:solidFill>
                  <a:srgbClr val="FF0000"/>
                </a:solidFill>
                <a:latin typeface="HGGyoshotai" charset="0"/>
                <a:ea typeface="ＭＳ Ｐゴシック" charset="0"/>
                <a:cs typeface="ＭＳ Ｐゴシック" charset="0"/>
                <a:sym typeface="Wingdings" charset="0"/>
              </a:rPr>
              <a:t>56</a:t>
            </a:r>
            <a:r>
              <a:rPr lang="en-US" b="1">
                <a:solidFill>
                  <a:srgbClr val="FF0000"/>
                </a:solidFill>
                <a:latin typeface="HGGyoshotai" charset="0"/>
                <a:ea typeface="ＭＳ Ｐゴシック" charset="0"/>
                <a:cs typeface="ＭＳ Ｐゴシック" charset="0"/>
                <a:sym typeface="Wingdings" charset="0"/>
              </a:rPr>
              <a:t> + </a:t>
            </a:r>
            <a:r>
              <a:rPr lang="en-US" b="1">
                <a:solidFill>
                  <a:srgbClr val="FF0000"/>
                </a:solidFill>
                <a:latin typeface="Symbol" charset="0"/>
                <a:ea typeface="ＭＳ Ｐゴシック" charset="0"/>
                <a:cs typeface="ＭＳ Ｐゴシック" charset="0"/>
                <a:sym typeface="Wingdings" charset="0"/>
              </a:rPr>
              <a:t>n</a:t>
            </a:r>
            <a:r>
              <a:rPr lang="en-US" b="1" baseline="-25000">
                <a:solidFill>
                  <a:srgbClr val="FF0000"/>
                </a:solidFill>
                <a:latin typeface="HGGyoshotai" charset="0"/>
                <a:ea typeface="ＭＳ Ｐゴシック" charset="0"/>
                <a:cs typeface="ＭＳ Ｐゴシック" charset="0"/>
                <a:sym typeface="Wingdings" charset="0"/>
              </a:rPr>
              <a:t>e</a:t>
            </a:r>
            <a:r>
              <a:rPr lang="en-US" b="1" baseline="-25000">
                <a:solidFill>
                  <a:srgbClr val="3333CC"/>
                </a:solidFill>
                <a:latin typeface="HGGyoshotai" charset="0"/>
                <a:ea typeface="ＭＳ Ｐゴシック" charset="0"/>
                <a:cs typeface="ＭＳ Ｐゴシック" charset="0"/>
                <a:sym typeface="Wingdings" charset="0"/>
              </a:rPr>
              <a:t> </a:t>
            </a:r>
          </a:p>
          <a:p>
            <a:pPr algn="ctr" defTabSz="914400" fontAlgn="base">
              <a:lnSpc>
                <a:spcPct val="120000"/>
              </a:lnSpc>
              <a:spcBef>
                <a:spcPct val="0"/>
              </a:spcBef>
              <a:spcAft>
                <a:spcPct val="0"/>
              </a:spcAft>
              <a:defRPr/>
            </a:pPr>
            <a:endParaRPr lang="en-US" b="1" baseline="-25000">
              <a:solidFill>
                <a:srgbClr val="3333CC"/>
              </a:solidFill>
              <a:latin typeface="HGGyoshotai" charset="0"/>
              <a:ea typeface="ＭＳ Ｐゴシック" charset="0"/>
              <a:cs typeface="ＭＳ Ｐゴシック" charset="0"/>
              <a:sym typeface="Wingdings" charset="0"/>
            </a:endParaRPr>
          </a:p>
          <a:p>
            <a:pPr algn="ct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 scomparsa di elettroni e diminuzione ulteriore di pressione.</a:t>
            </a:r>
            <a:endParaRPr lang="en-US" b="1" baseline="-25000">
              <a:solidFill>
                <a:srgbClr val="3333CC"/>
              </a:solidFill>
              <a:latin typeface="HGGyoshotai" charset="0"/>
              <a:ea typeface="ＭＳ Ｐゴシック" charset="0"/>
              <a:cs typeface="ＭＳ Ｐゴシック" charset="0"/>
            </a:endParaRPr>
          </a:p>
          <a:p>
            <a:pPr defTabSz="914400" fontAlgn="base">
              <a:lnSpc>
                <a:spcPct val="120000"/>
              </a:lnSpc>
              <a:spcBef>
                <a:spcPct val="0"/>
              </a:spcBef>
              <a:spcAft>
                <a:spcPct val="0"/>
              </a:spcAft>
              <a:defRPr/>
            </a:pPr>
            <a:endParaRPr lang="en-US" sz="800" b="1">
              <a:solidFill>
                <a:srgbClr val="3333CC"/>
              </a:solidFill>
              <a:latin typeface="HGGyoshotai" charset="0"/>
              <a:ea typeface="ＭＳ Ｐゴシック" charset="0"/>
              <a:cs typeface="ＭＳ Ｐゴシック" charset="0"/>
            </a:endParaRPr>
          </a:p>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rPr>
              <a:t>Continua contrazione </a:t>
            </a:r>
            <a:r>
              <a:rPr lang="en-US" b="1">
                <a:solidFill>
                  <a:srgbClr val="3333CC"/>
                </a:solidFill>
                <a:latin typeface="HGGyoshotai" charset="0"/>
                <a:ea typeface="ＭＳ Ｐゴシック" charset="0"/>
                <a:cs typeface="ＭＳ Ｐゴシック" charset="0"/>
                <a:sym typeface="Wingdings" charset="0"/>
              </a:rPr>
              <a:t> pressione interna approx. costante</a:t>
            </a:r>
          </a:p>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Processo estremamente veloce: raggio iniziale della regione interessata </a:t>
            </a:r>
            <a:r>
              <a:rPr lang="en-US" b="1">
                <a:solidFill>
                  <a:srgbClr val="3333CC"/>
                </a:solidFill>
                <a:latin typeface="Symbol" charset="0"/>
                <a:ea typeface="ＭＳ Ｐゴシック" charset="0"/>
                <a:cs typeface="ＭＳ Ｐゴシック" charset="0"/>
                <a:sym typeface="Wingdings" charset="0"/>
              </a:rPr>
              <a:t>~</a:t>
            </a:r>
            <a:r>
              <a:rPr lang="en-US" b="1">
                <a:solidFill>
                  <a:srgbClr val="3333CC"/>
                </a:solidFill>
                <a:latin typeface="HGGyoshotai" charset="0"/>
                <a:ea typeface="ＭＳ Ｐゴシック" charset="0"/>
                <a:cs typeface="ＭＳ Ｐゴシック" charset="0"/>
                <a:sym typeface="Wingdings" charset="0"/>
              </a:rPr>
              <a:t> migliaia di km  raggio finale </a:t>
            </a:r>
            <a:r>
              <a:rPr lang="en-US" b="1">
                <a:solidFill>
                  <a:srgbClr val="3333CC"/>
                </a:solidFill>
                <a:latin typeface="Symbol" charset="0"/>
                <a:ea typeface="ＭＳ Ｐゴシック" charset="0"/>
                <a:cs typeface="ＭＳ Ｐゴシック" charset="0"/>
                <a:sym typeface="Wingdings" charset="0"/>
              </a:rPr>
              <a:t>~</a:t>
            </a:r>
            <a:r>
              <a:rPr lang="en-US" b="1">
                <a:solidFill>
                  <a:srgbClr val="3333CC"/>
                </a:solidFill>
                <a:latin typeface="HGGyoshotai" charset="0"/>
                <a:ea typeface="ＭＳ Ｐゴシック" charset="0"/>
                <a:cs typeface="ＭＳ Ｐゴシック" charset="0"/>
                <a:sym typeface="Wingdings" charset="0"/>
              </a:rPr>
              <a:t> 50 km !</a:t>
            </a:r>
          </a:p>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(Cio’ che rimane alla fine e’ una stella di neutroni)</a:t>
            </a:r>
          </a:p>
          <a:p>
            <a:pPr defTabSz="914400" fontAlgn="base">
              <a:lnSpc>
                <a:spcPct val="120000"/>
              </a:lnSpc>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Densita’ nella zona centrale superiore a quella nucleare (10</a:t>
            </a:r>
            <a:r>
              <a:rPr lang="en-US" b="1" baseline="30000">
                <a:solidFill>
                  <a:srgbClr val="3333CC"/>
                </a:solidFill>
                <a:latin typeface="HGGyoshotai" charset="0"/>
                <a:ea typeface="ＭＳ Ｐゴシック" charset="0"/>
                <a:cs typeface="ＭＳ Ｐゴシック" charset="0"/>
                <a:sym typeface="Wingdings" charset="0"/>
              </a:rPr>
              <a:t>14</a:t>
            </a:r>
            <a:r>
              <a:rPr lang="en-US" b="1">
                <a:solidFill>
                  <a:srgbClr val="3333CC"/>
                </a:solidFill>
                <a:latin typeface="HGGyoshotai" charset="0"/>
                <a:ea typeface="ＭＳ Ｐゴシック" charset="0"/>
                <a:cs typeface="ＭＳ Ｐゴシック" charset="0"/>
                <a:sym typeface="Wingdings" charset="0"/>
              </a:rPr>
              <a:t> g/cm</a:t>
            </a:r>
            <a:r>
              <a:rPr lang="en-US" b="1" baseline="30000">
                <a:solidFill>
                  <a:srgbClr val="3333CC"/>
                </a:solidFill>
                <a:latin typeface="HGGyoshotai" charset="0"/>
                <a:ea typeface="ＭＳ Ｐゴシック" charset="0"/>
                <a:cs typeface="ＭＳ Ｐゴシック" charset="0"/>
                <a:sym typeface="Wingdings" charset="0"/>
              </a:rPr>
              <a:t>3</a:t>
            </a:r>
            <a:r>
              <a:rPr lang="en-US" b="1">
                <a:solidFill>
                  <a:srgbClr val="3333CC"/>
                </a:solidFill>
                <a:latin typeface="HGGyoshotai" charset="0"/>
                <a:ea typeface="ＭＳ Ｐゴシック" charset="0"/>
                <a:cs typeface="ＭＳ Ｐゴシック" charset="0"/>
                <a:sym typeface="Wingdings" charset="0"/>
              </a:rPr>
              <a:t>)</a:t>
            </a:r>
          </a:p>
          <a:p>
            <a:pPr defTabSz="914400" fontAlgn="base">
              <a:lnSpc>
                <a:spcPct val="120000"/>
              </a:lnSpc>
              <a:spcBef>
                <a:spcPct val="0"/>
              </a:spcBef>
              <a:spcAft>
                <a:spcPct val="0"/>
              </a:spcAft>
              <a:defRPr/>
            </a:pPr>
            <a:r>
              <a:rPr lang="en-US" b="1" i="1" u="sng">
                <a:solidFill>
                  <a:srgbClr val="FF0000"/>
                </a:solidFill>
                <a:latin typeface="HGGyoshotai" charset="0"/>
                <a:ea typeface="ＭＳ Ｐゴシック" charset="0"/>
                <a:cs typeface="ＭＳ Ｐゴシック" charset="0"/>
                <a:sym typeface="Wingdings" charset="0"/>
              </a:rPr>
              <a:t>“Rimbalzo” della zona centrale e collisione con gli strati che continuano a </a:t>
            </a:r>
            <a:r>
              <a:rPr lang="en-US" b="1">
                <a:solidFill>
                  <a:srgbClr val="3333CC"/>
                </a:solidFill>
                <a:latin typeface="HGGyoshotai" charset="0"/>
                <a:ea typeface="ＭＳ Ｐゴシック" charset="0"/>
                <a:cs typeface="ＭＳ Ｐゴシック" charset="0"/>
                <a:sym typeface="Wingdings" charset="0"/>
              </a:rPr>
              <a:t>“cadere”  shock attraversa gli strati che stanno collassando  espulsione degli strati esterni</a:t>
            </a:r>
          </a:p>
          <a:p>
            <a:pPr algn="ctr" defTabSz="914400" fontAlgn="base">
              <a:spcBef>
                <a:spcPct val="0"/>
              </a:spcBef>
              <a:spcAft>
                <a:spcPct val="0"/>
              </a:spcAft>
              <a:defRPr/>
            </a:pPr>
            <a:endParaRPr lang="en-US" b="1" baseline="-25000">
              <a:solidFill>
                <a:srgbClr val="FF0000"/>
              </a:solidFill>
              <a:latin typeface="HGGyoshotai" charset="0"/>
              <a:ea typeface="ＭＳ Ｐゴシック" charset="0"/>
              <a:cs typeface="ＭＳ Ｐゴシック" charset="0"/>
            </a:endParaRPr>
          </a:p>
        </p:txBody>
      </p:sp>
    </p:spTree>
    <p:extLst>
      <p:ext uri="{BB962C8B-B14F-4D97-AF65-F5344CB8AC3E}">
        <p14:creationId xmlns:p14="http://schemas.microsoft.com/office/powerpoint/2010/main" val="419203234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406400"/>
            <a:ext cx="9144000" cy="6038163"/>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44</a:t>
            </a:fld>
            <a:endParaRPr lang="it-IT"/>
          </a:p>
        </p:txBody>
      </p:sp>
    </p:spTree>
    <p:extLst>
      <p:ext uri="{BB962C8B-B14F-4D97-AF65-F5344CB8AC3E}">
        <p14:creationId xmlns:p14="http://schemas.microsoft.com/office/powerpoint/2010/main" val="454175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45</a:t>
            </a:fld>
            <a:endParaRPr lang="it-IT"/>
          </a:p>
        </p:txBody>
      </p:sp>
      <p:pic>
        <p:nvPicPr>
          <p:cNvPr id="3" name="Immagine 2"/>
          <p:cNvPicPr>
            <a:picLocks noChangeAspect="1"/>
          </p:cNvPicPr>
          <p:nvPr/>
        </p:nvPicPr>
        <p:blipFill>
          <a:blip r:embed="rId2"/>
          <a:stretch>
            <a:fillRect/>
          </a:stretch>
        </p:blipFill>
        <p:spPr>
          <a:xfrm>
            <a:off x="115924" y="457199"/>
            <a:ext cx="4062376" cy="4412581"/>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4254499" y="457200"/>
            <a:ext cx="4864101" cy="4412581"/>
          </a:xfrm>
          <a:prstGeom prst="rect">
            <a:avLst/>
          </a:prstGeom>
          <a:ln>
            <a:solidFill>
              <a:srgbClr val="000000"/>
            </a:solidFill>
          </a:ln>
        </p:spPr>
      </p:pic>
      <p:sp>
        <p:nvSpPr>
          <p:cNvPr id="5" name="CasellaDiTesto 4"/>
          <p:cNvSpPr txBox="1"/>
          <p:nvPr/>
        </p:nvSpPr>
        <p:spPr>
          <a:xfrm>
            <a:off x="3263900" y="0"/>
            <a:ext cx="2700880" cy="400110"/>
          </a:xfrm>
          <a:prstGeom prst="rect">
            <a:avLst/>
          </a:prstGeom>
          <a:noFill/>
        </p:spPr>
        <p:txBody>
          <a:bodyPr wrap="none" rtlCol="0">
            <a:spAutoFit/>
          </a:bodyPr>
          <a:lstStyle/>
          <a:p>
            <a:r>
              <a:rPr lang="it-IT" sz="2000" b="1" u="sng"/>
              <a:t>NEUTRINI da COLLASSO</a:t>
            </a:r>
          </a:p>
        </p:txBody>
      </p:sp>
      <p:sp>
        <p:nvSpPr>
          <p:cNvPr id="6" name="CasellaDiTesto 5"/>
          <p:cNvSpPr txBox="1"/>
          <p:nvPr/>
        </p:nvSpPr>
        <p:spPr>
          <a:xfrm>
            <a:off x="6726780" y="5092700"/>
            <a:ext cx="2108269" cy="1200329"/>
          </a:xfrm>
          <a:prstGeom prst="rect">
            <a:avLst/>
          </a:prstGeom>
          <a:noFill/>
          <a:ln>
            <a:solidFill>
              <a:srgbClr val="000000"/>
            </a:solidFill>
          </a:ln>
        </p:spPr>
        <p:txBody>
          <a:bodyPr wrap="none" rtlCol="0">
            <a:spAutoFit/>
          </a:bodyPr>
          <a:lstStyle/>
          <a:p>
            <a:r>
              <a:rPr lang="it-IT" b="1">
                <a:solidFill>
                  <a:srgbClr val="FF0000"/>
                </a:solidFill>
              </a:rPr>
              <a:t>3 fasi</a:t>
            </a:r>
          </a:p>
          <a:p>
            <a:r>
              <a:rPr lang="it-IT" b="1">
                <a:solidFill>
                  <a:srgbClr val="FF0000"/>
                </a:solidFill>
              </a:rPr>
              <a:t>1-neutronizzazione</a:t>
            </a:r>
          </a:p>
          <a:p>
            <a:r>
              <a:rPr lang="it-IT" b="1">
                <a:solidFill>
                  <a:srgbClr val="FF0000"/>
                </a:solidFill>
              </a:rPr>
              <a:t>2-deleptonizzazione</a:t>
            </a:r>
          </a:p>
          <a:p>
            <a:r>
              <a:rPr lang="it-IT" b="1">
                <a:solidFill>
                  <a:srgbClr val="FF0000"/>
                </a:solidFill>
              </a:rPr>
              <a:t>3-raffreddamento</a:t>
            </a:r>
          </a:p>
        </p:txBody>
      </p:sp>
      <p:sp>
        <p:nvSpPr>
          <p:cNvPr id="7" name="CasellaDiTesto 6"/>
          <p:cNvSpPr txBox="1"/>
          <p:nvPr/>
        </p:nvSpPr>
        <p:spPr>
          <a:xfrm>
            <a:off x="115924" y="4876800"/>
            <a:ext cx="6610856" cy="2062103"/>
          </a:xfrm>
          <a:prstGeom prst="rect">
            <a:avLst/>
          </a:prstGeom>
          <a:noFill/>
        </p:spPr>
        <p:txBody>
          <a:bodyPr wrap="square" rtlCol="0">
            <a:spAutoFit/>
          </a:bodyPr>
          <a:lstStyle/>
          <a:p>
            <a:r>
              <a:rPr lang="it-IT" sz="1600" b="1"/>
              <a:t>1+2: emissione </a:t>
            </a:r>
            <a:r>
              <a:rPr lang="it-IT" sz="1600" b="1">
                <a:latin typeface="Symbol" charset="2"/>
                <a:cs typeface="Symbol" charset="2"/>
              </a:rPr>
              <a:t>n</a:t>
            </a:r>
            <a:r>
              <a:rPr lang="it-IT" sz="1600" b="1" baseline="-25000"/>
              <a:t>e</a:t>
            </a:r>
            <a:r>
              <a:rPr lang="it-IT" sz="1600" b="1"/>
              <a:t>, anti </a:t>
            </a:r>
            <a:r>
              <a:rPr lang="it-IT" sz="1600" b="1">
                <a:latin typeface="Symbol" charset="2"/>
                <a:cs typeface="Symbol" charset="2"/>
              </a:rPr>
              <a:t>n</a:t>
            </a:r>
            <a:r>
              <a:rPr lang="it-IT" sz="1600" b="1" baseline="-25000"/>
              <a:t>e</a:t>
            </a:r>
            <a:r>
              <a:rPr lang="it-IT" sz="1600" b="1"/>
              <a:t>, finche’ per correnti neutre (cariche) rimangono</a:t>
            </a:r>
          </a:p>
          <a:p>
            <a:r>
              <a:rPr lang="it-IT" sz="1600" b="1"/>
              <a:t>	intrappolati, diffondono verso la superficie, neutrinosfera</a:t>
            </a:r>
          </a:p>
          <a:p>
            <a:r>
              <a:rPr lang="it-IT" sz="1600" b="1"/>
              <a:t>	equivalente a fotosfera delle stelle responsabile di luminosita’</a:t>
            </a:r>
          </a:p>
          <a:p>
            <a:pPr lvl="0" defTabSz="914400" fontAlgn="base">
              <a:spcBef>
                <a:spcPct val="0"/>
              </a:spcBef>
              <a:spcAft>
                <a:spcPct val="0"/>
              </a:spcAft>
              <a:defRPr/>
            </a:pPr>
            <a:r>
              <a:rPr lang="it-IT" sz="1600" b="1"/>
              <a:t>2: </a:t>
            </a:r>
            <a:r>
              <a:rPr lang="en-US" sz="1600" b="1">
                <a:solidFill>
                  <a:srgbClr val="FF0000"/>
                </a:solidFill>
                <a:latin typeface="HGGyoshotai" charset="0"/>
                <a:ea typeface="ＭＳ Ｐゴシック" charset="0"/>
                <a:cs typeface="ＭＳ Ｐゴシック" charset="0"/>
                <a:sym typeface="Wingdings" charset="0"/>
              </a:rPr>
              <a:t>Temperatura del nucleo </a:t>
            </a:r>
            <a:r>
              <a:rPr lang="en-US" sz="1600" b="1">
                <a:solidFill>
                  <a:srgbClr val="FF0000"/>
                </a:solidFill>
                <a:latin typeface="Times New Roman" charset="0"/>
                <a:ea typeface="ＭＳ Ｐゴシック" charset="0"/>
                <a:cs typeface="ＭＳ Ｐゴシック" charset="0"/>
                <a:sym typeface="Wingdings" charset="0"/>
              </a:rPr>
              <a:t>&gt;</a:t>
            </a:r>
            <a:r>
              <a:rPr lang="en-US" sz="1600" b="1">
                <a:solidFill>
                  <a:srgbClr val="FF0000"/>
                </a:solidFill>
                <a:latin typeface="HGGyoshotai" charset="0"/>
                <a:ea typeface="ＭＳ Ｐゴシック" charset="0"/>
                <a:cs typeface="ＭＳ Ｐゴシック" charset="0"/>
                <a:sym typeface="Wingdings" charset="0"/>
              </a:rPr>
              <a:t> 2 10</a:t>
            </a:r>
            <a:r>
              <a:rPr lang="en-US" sz="1600" b="1" baseline="30000">
                <a:solidFill>
                  <a:srgbClr val="FF0000"/>
                </a:solidFill>
                <a:latin typeface="HGGyoshotai" charset="0"/>
                <a:ea typeface="ＭＳ Ｐゴシック" charset="0"/>
                <a:cs typeface="ＭＳ Ｐゴシック" charset="0"/>
                <a:sym typeface="Wingdings" charset="0"/>
              </a:rPr>
              <a:t>12</a:t>
            </a:r>
            <a:r>
              <a:rPr lang="en-US" sz="1600" b="1">
                <a:solidFill>
                  <a:srgbClr val="FF0000"/>
                </a:solidFill>
                <a:latin typeface="HGGyoshotai" charset="0"/>
                <a:ea typeface="ＭＳ Ｐゴシック" charset="0"/>
                <a:cs typeface="ＭＳ Ｐゴシック" charset="0"/>
                <a:sym typeface="Wingdings" charset="0"/>
              </a:rPr>
              <a:t> K (200 MeV). Produzione di coppie di leptoni e neutrini  [</a:t>
            </a:r>
            <a:r>
              <a:rPr lang="en-US" sz="1600" b="1">
                <a:solidFill>
                  <a:srgbClr val="FF0000"/>
                </a:solidFill>
                <a:latin typeface="Symbol" charset="0"/>
                <a:ea typeface="ＭＳ Ｐゴシック" charset="0"/>
                <a:cs typeface="ＭＳ Ｐゴシック" charset="0"/>
                <a:sym typeface="Wingdings" charset="0"/>
              </a:rPr>
              <a:t>g</a:t>
            </a:r>
            <a:r>
              <a:rPr lang="en-US" sz="1600" b="1">
                <a:solidFill>
                  <a:srgbClr val="FF0000"/>
                </a:solidFill>
                <a:latin typeface="HGGyoshotai" charset="0"/>
                <a:ea typeface="ＭＳ Ｐゴシック" charset="0"/>
                <a:cs typeface="ＭＳ Ｐゴシック" charset="0"/>
                <a:sym typeface="Wingdings" charset="0"/>
              </a:rPr>
              <a:t>  e</a:t>
            </a:r>
            <a:r>
              <a:rPr lang="en-US" sz="1600" b="1" baseline="30000">
                <a:solidFill>
                  <a:srgbClr val="FF0000"/>
                </a:solidFill>
                <a:latin typeface="HGGyoshotai" charset="0"/>
                <a:ea typeface="ＭＳ Ｐゴシック" charset="0"/>
                <a:cs typeface="ＭＳ Ｐゴシック" charset="0"/>
                <a:sym typeface="Wingdings" charset="0"/>
              </a:rPr>
              <a:t>+</a:t>
            </a:r>
            <a:r>
              <a:rPr lang="en-US" sz="1600" b="1">
                <a:solidFill>
                  <a:srgbClr val="FF0000"/>
                </a:solidFill>
                <a:latin typeface="HGGyoshotai" charset="0"/>
                <a:ea typeface="ＭＳ Ｐゴシック" charset="0"/>
                <a:cs typeface="ＭＳ Ｐゴシック" charset="0"/>
                <a:sym typeface="Wingdings" charset="0"/>
              </a:rPr>
              <a:t> e</a:t>
            </a:r>
            <a:r>
              <a:rPr lang="en-US" sz="1600" b="1" baseline="30000">
                <a:solidFill>
                  <a:srgbClr val="FF0000"/>
                </a:solidFill>
                <a:latin typeface="HGGyoshotai" charset="0"/>
                <a:ea typeface="ＭＳ Ｐゴシック" charset="0"/>
                <a:cs typeface="ＭＳ Ｐゴシック" charset="0"/>
                <a:sym typeface="Wingdings" charset="0"/>
              </a:rPr>
              <a:t>-</a:t>
            </a:r>
            <a:r>
              <a:rPr lang="en-US" sz="1600" b="1">
                <a:solidFill>
                  <a:srgbClr val="FF0000"/>
                </a:solidFill>
                <a:latin typeface="HGGyoshotai" charset="0"/>
                <a:ea typeface="ＭＳ Ｐゴシック" charset="0"/>
                <a:cs typeface="ＭＳ Ｐゴシック" charset="0"/>
                <a:sym typeface="Wingdings" charset="0"/>
              </a:rPr>
              <a:t>  </a:t>
            </a:r>
            <a:r>
              <a:rPr lang="en-US" sz="1600" b="1">
                <a:solidFill>
                  <a:srgbClr val="FF0000"/>
                </a:solidFill>
                <a:latin typeface="Symbol" charset="0"/>
                <a:ea typeface="ＭＳ Ｐゴシック" charset="0"/>
                <a:cs typeface="ＭＳ Ｐゴシック" charset="0"/>
                <a:sym typeface="Wingdings" charset="0"/>
              </a:rPr>
              <a:t>n + n</a:t>
            </a:r>
            <a:r>
              <a:rPr lang="en-US" sz="1600" b="1" baseline="-25000">
                <a:solidFill>
                  <a:srgbClr val="FF0000"/>
                </a:solidFill>
                <a:latin typeface="Times New Roman" charset="0"/>
                <a:ea typeface="ＭＳ Ｐゴシック" charset="0"/>
                <a:cs typeface="ＭＳ Ｐゴシック" charset="0"/>
                <a:sym typeface="Wingdings" charset="0"/>
              </a:rPr>
              <a:t>bar</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Symbol" charset="0"/>
                <a:ea typeface="ＭＳ Ｐゴシック" charset="0"/>
                <a:cs typeface="ＭＳ Ｐゴシック" charset="0"/>
                <a:sym typeface="Wingdings" charset="0"/>
              </a:rPr>
              <a:t>m</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HGGyoshotai" charset="0"/>
                <a:ea typeface="ＭＳ Ｐゴシック" charset="0"/>
                <a:cs typeface="ＭＳ Ｐゴシック" charset="0"/>
                <a:sym typeface="Wingdings" charset="0"/>
              </a:rPr>
              <a:t>e</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Symbol" charset="0"/>
                <a:ea typeface="ＭＳ Ｐゴシック" charset="0"/>
                <a:cs typeface="ＭＳ Ｐゴシック" charset="0"/>
                <a:sym typeface="Wingdings" charset="0"/>
              </a:rPr>
              <a:t>t</a:t>
            </a:r>
            <a:r>
              <a:rPr lang="en-US" sz="1600" b="1" baseline="-25000">
                <a:solidFill>
                  <a:srgbClr val="3333CC"/>
                </a:solidFill>
                <a:latin typeface="Symbol" charset="0"/>
                <a:ea typeface="ＭＳ Ｐゴシック" charset="0"/>
                <a:cs typeface="ＭＳ Ｐゴシック" charset="0"/>
                <a:sym typeface="Wingdings" charset="0"/>
              </a:rPr>
              <a:t>      </a:t>
            </a:r>
          </a:p>
          <a:p>
            <a:pPr lvl="0" defTabSz="914400" fontAlgn="base">
              <a:spcBef>
                <a:spcPct val="0"/>
              </a:spcBef>
              <a:spcAft>
                <a:spcPct val="0"/>
              </a:spcAft>
              <a:defRPr/>
            </a:pPr>
            <a:endParaRPr lang="it-IT" sz="1600" b="1"/>
          </a:p>
          <a:p>
            <a:pPr lvl="0" defTabSz="914400" fontAlgn="base">
              <a:spcBef>
                <a:spcPct val="0"/>
              </a:spcBef>
              <a:spcAft>
                <a:spcPct val="0"/>
              </a:spcAft>
              <a:defRPr/>
            </a:pPr>
            <a:r>
              <a:rPr lang="it-IT" sz="1600" b="1"/>
              <a:t>la maggior parte dei neutrini emessi nelle fasi di raffreddamento</a:t>
            </a:r>
          </a:p>
          <a:p>
            <a:r>
              <a:rPr lang="it-IT" sz="1600" b="1"/>
              <a:t>emissione caratteristica spettro di Fermi (decadimenti).</a:t>
            </a:r>
          </a:p>
        </p:txBody>
      </p:sp>
    </p:spTree>
    <p:extLst>
      <p:ext uri="{BB962C8B-B14F-4D97-AF65-F5344CB8AC3E}">
        <p14:creationId xmlns:p14="http://schemas.microsoft.com/office/powerpoint/2010/main" val="1141755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picture_supernova_explo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580" y="190500"/>
            <a:ext cx="822102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930375"/>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0"/>
            <a:ext cx="8305800" cy="762000"/>
          </a:xfrm>
          <a:solidFill>
            <a:srgbClr val="0000FF"/>
          </a:solidFill>
          <a:ln w="44450">
            <a:solidFill>
              <a:srgbClr val="FF0000"/>
            </a:solidFill>
            <a:miter lim="800000"/>
            <a:headEnd/>
            <a:tailEnd/>
          </a:ln>
        </p:spPr>
        <p:txBody>
          <a:bodyPr/>
          <a:lstStyle/>
          <a:p>
            <a:pPr eaLnBrk="1" hangingPunct="1">
              <a:defRPr/>
            </a:pPr>
            <a:r>
              <a:rPr lang="en-US" sz="4000" smtClean="0">
                <a:solidFill>
                  <a:schemeClr val="bg1"/>
                </a:solidFill>
                <a:latin typeface="Magic R" charset="0"/>
                <a:cs typeface="+mj-cs"/>
              </a:rPr>
              <a:t>SN1987a</a:t>
            </a:r>
            <a:endParaRPr lang="en-GB" sz="2400" smtClean="0">
              <a:solidFill>
                <a:srgbClr val="FF0000"/>
              </a:solidFill>
              <a:latin typeface="Magic R" charset="0"/>
              <a:cs typeface="+mj-cs"/>
            </a:endParaRPr>
          </a:p>
        </p:txBody>
      </p:sp>
      <p:sp>
        <p:nvSpPr>
          <p:cNvPr id="99331" name="Text Box 3"/>
          <p:cNvSpPr txBox="1">
            <a:spLocks noChangeArrowheads="1"/>
          </p:cNvSpPr>
          <p:nvPr/>
        </p:nvSpPr>
        <p:spPr bwMode="auto">
          <a:xfrm>
            <a:off x="533400" y="838200"/>
            <a:ext cx="8153400" cy="412750"/>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defRPr/>
            </a:pPr>
            <a:r>
              <a:rPr lang="en-US" sz="2000" b="1">
                <a:solidFill>
                  <a:srgbClr val="3333CC"/>
                </a:solidFill>
                <a:latin typeface="HGGyoshotai" charset="0"/>
                <a:ea typeface="ＭＳ Ｐゴシック" charset="0"/>
                <a:cs typeface="ＭＳ Ｐゴシック" charset="0"/>
                <a:sym typeface="Wingdings" charset="0"/>
              </a:rPr>
              <a:t>Nubi di Magellano prima e dopo il 26 Febbraio 1987</a:t>
            </a:r>
            <a:endParaRPr lang="en-US" sz="2000" b="1">
              <a:solidFill>
                <a:srgbClr val="FF0000"/>
              </a:solidFill>
              <a:latin typeface="HGGyoshotai" charset="0"/>
              <a:ea typeface="ＭＳ Ｐゴシック" charset="0"/>
              <a:cs typeface="ＭＳ Ｐゴシック" charset="0"/>
            </a:endParaRPr>
          </a:p>
        </p:txBody>
      </p:sp>
      <p:pic>
        <p:nvPicPr>
          <p:cNvPr id="28675" name="Picture 4" descr="sn1987a_photo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58888"/>
            <a:ext cx="3471863"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0442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0"/>
            <a:ext cx="8305800" cy="762000"/>
          </a:xfrm>
          <a:solidFill>
            <a:srgbClr val="0000FF"/>
          </a:solidFill>
          <a:ln w="44450">
            <a:solidFill>
              <a:srgbClr val="FF0000"/>
            </a:solidFill>
            <a:miter lim="800000"/>
            <a:headEnd/>
            <a:tailEnd/>
          </a:ln>
        </p:spPr>
        <p:txBody>
          <a:bodyPr/>
          <a:lstStyle/>
          <a:p>
            <a:pPr eaLnBrk="1" hangingPunct="1">
              <a:defRPr/>
            </a:pPr>
            <a:r>
              <a:rPr lang="en-US" sz="4000" smtClean="0">
                <a:solidFill>
                  <a:schemeClr val="bg1"/>
                </a:solidFill>
                <a:latin typeface="Magic R" charset="0"/>
                <a:cs typeface="+mj-cs"/>
              </a:rPr>
              <a:t>SN1987a</a:t>
            </a:r>
            <a:endParaRPr lang="en-GB" sz="2400" smtClean="0">
              <a:solidFill>
                <a:srgbClr val="FF0000"/>
              </a:solidFill>
              <a:latin typeface="Magic R" charset="0"/>
              <a:cs typeface="+mj-cs"/>
            </a:endParaRPr>
          </a:p>
        </p:txBody>
      </p:sp>
      <p:sp>
        <p:nvSpPr>
          <p:cNvPr id="100355" name="Text Box 3"/>
          <p:cNvSpPr txBox="1">
            <a:spLocks noChangeArrowheads="1"/>
          </p:cNvSpPr>
          <p:nvPr/>
        </p:nvSpPr>
        <p:spPr bwMode="auto">
          <a:xfrm>
            <a:off x="533400" y="838200"/>
            <a:ext cx="8153400" cy="717550"/>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defRPr/>
            </a:pPr>
            <a:r>
              <a:rPr lang="en-US" sz="2000" b="1">
                <a:solidFill>
                  <a:srgbClr val="3333CC"/>
                </a:solidFill>
                <a:latin typeface="HGGyoshotai" charset="0"/>
                <a:ea typeface="ＭＳ Ｐゴシック" charset="0"/>
                <a:cs typeface="ＭＳ Ｐゴシック" charset="0"/>
                <a:sym typeface="Wingdings" charset="0"/>
              </a:rPr>
              <a:t>Nubi di Magellano prima e dopo il 26 Febbraio 1987..e sette anni dopo</a:t>
            </a:r>
            <a:endParaRPr lang="en-US" sz="2000" b="1">
              <a:solidFill>
                <a:srgbClr val="FF0000"/>
              </a:solidFill>
              <a:latin typeface="HGGyoshotai" charset="0"/>
              <a:ea typeface="ＭＳ Ｐゴシック" charset="0"/>
              <a:cs typeface="ＭＳ Ｐゴシック" charset="0"/>
            </a:endParaRPr>
          </a:p>
        </p:txBody>
      </p:sp>
      <p:pic>
        <p:nvPicPr>
          <p:cNvPr id="29699" name="Picture 4" descr="sn1987a_prima_dop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8229600" cy="531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777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41400" y="897035"/>
            <a:ext cx="7048500" cy="4415287"/>
          </a:xfrm>
          <a:prstGeom prst="rect">
            <a:avLst/>
          </a:prstGeom>
          <a:ln>
            <a:solidFill>
              <a:srgbClr val="000000"/>
            </a:solidFill>
          </a:ln>
        </p:spPr>
      </p:pic>
    </p:spTree>
    <p:extLst>
      <p:ext uri="{BB962C8B-B14F-4D97-AF65-F5344CB8AC3E}">
        <p14:creationId xmlns:p14="http://schemas.microsoft.com/office/powerpoint/2010/main" val="35032997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1" name="Rectangle 5"/>
          <p:cNvSpPr>
            <a:spLocks noGrp="1" noChangeArrowheads="1"/>
          </p:cNvSpPr>
          <p:nvPr>
            <p:ph type="title"/>
          </p:nvPr>
        </p:nvSpPr>
        <p:spPr>
          <a:xfrm>
            <a:off x="762000" y="228600"/>
            <a:ext cx="7772400" cy="533400"/>
          </a:xfrm>
        </p:spPr>
        <p:txBody>
          <a:bodyPr/>
          <a:lstStyle/>
          <a:p>
            <a:pPr eaLnBrk="1" hangingPunct="1">
              <a:defRPr/>
            </a:pPr>
            <a:r>
              <a:rPr lang="en-US" sz="4000" smtClean="0">
                <a:cs typeface="+mj-cs"/>
              </a:rPr>
              <a:t>Supernovae</a:t>
            </a:r>
          </a:p>
        </p:txBody>
      </p:sp>
      <p:pic>
        <p:nvPicPr>
          <p:cNvPr id="2050" name="Picture 6" descr="super_neutron_300dp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90600"/>
            <a:ext cx="5297488"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7" name="Text Box 11"/>
          <p:cNvSpPr txBox="1">
            <a:spLocks noChangeArrowheads="1"/>
          </p:cNvSpPr>
          <p:nvPr/>
        </p:nvSpPr>
        <p:spPr bwMode="auto">
          <a:xfrm>
            <a:off x="152400" y="3810000"/>
            <a:ext cx="8839200" cy="245745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New Roman" charset="0"/>
                <a:ea typeface="ＭＳ Ｐゴシック" charset="0"/>
              </a:defRPr>
            </a:lvl1pPr>
            <a:lvl2pPr marL="914400" indent="-457200">
              <a:defRPr sz="2400">
                <a:solidFill>
                  <a:schemeClr val="tx1"/>
                </a:solidFill>
                <a:latin typeface="Times New Roman" charset="0"/>
                <a:ea typeface="ＭＳ Ｐゴシック" charset="0"/>
              </a:defRPr>
            </a:lvl2pPr>
            <a:lvl3pPr marL="1371600" indent="-457200">
              <a:defRPr sz="2400">
                <a:solidFill>
                  <a:schemeClr val="tx1"/>
                </a:solidFill>
                <a:latin typeface="Times New Roman" charset="0"/>
                <a:ea typeface="ＭＳ Ｐゴシック" charset="0"/>
              </a:defRPr>
            </a:lvl3pPr>
            <a:lvl4pPr marL="1828800" indent="-457200">
              <a:defRPr sz="2400">
                <a:solidFill>
                  <a:schemeClr val="tx1"/>
                </a:solidFill>
                <a:latin typeface="Times New Roman" charset="0"/>
                <a:ea typeface="ＭＳ Ｐゴシック" charset="0"/>
              </a:defRPr>
            </a:lvl4pPr>
            <a:lvl5pPr marL="2286000" indent="-457200">
              <a:defRPr sz="2400">
                <a:solidFill>
                  <a:schemeClr val="tx1"/>
                </a:solidFill>
                <a:latin typeface="Times New Roman" charset="0"/>
                <a:ea typeface="ＭＳ Ｐゴシック" charset="0"/>
              </a:defRPr>
            </a:lvl5pPr>
            <a:lvl6pPr marL="2743200" indent="-457200" fontAlgn="base">
              <a:spcBef>
                <a:spcPct val="0"/>
              </a:spcBef>
              <a:spcAft>
                <a:spcPct val="0"/>
              </a:spcAft>
              <a:defRPr sz="2400">
                <a:solidFill>
                  <a:schemeClr val="tx1"/>
                </a:solidFill>
                <a:latin typeface="Times New Roman" charset="0"/>
                <a:ea typeface="ＭＳ Ｐゴシック" charset="0"/>
              </a:defRPr>
            </a:lvl6pPr>
            <a:lvl7pPr marL="3200400" indent="-457200" fontAlgn="base">
              <a:spcBef>
                <a:spcPct val="0"/>
              </a:spcBef>
              <a:spcAft>
                <a:spcPct val="0"/>
              </a:spcAft>
              <a:defRPr sz="2400">
                <a:solidFill>
                  <a:schemeClr val="tx1"/>
                </a:solidFill>
                <a:latin typeface="Times New Roman" charset="0"/>
                <a:ea typeface="ＭＳ Ｐゴシック" charset="0"/>
              </a:defRPr>
            </a:lvl7pPr>
            <a:lvl8pPr marL="3657600" indent="-457200" fontAlgn="base">
              <a:spcBef>
                <a:spcPct val="0"/>
              </a:spcBef>
              <a:spcAft>
                <a:spcPct val="0"/>
              </a:spcAft>
              <a:defRPr sz="2400">
                <a:solidFill>
                  <a:schemeClr val="tx1"/>
                </a:solidFill>
                <a:latin typeface="Times New Roman" charset="0"/>
                <a:ea typeface="ＭＳ Ｐゴシック" charset="0"/>
              </a:defRPr>
            </a:lvl8pPr>
            <a:lvl9pPr marL="4114800" indent="-457200" fontAlgn="base">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defRPr/>
            </a:pPr>
            <a:r>
              <a:rPr lang="en-US" sz="1400" b="1" i="1" smtClean="0">
                <a:solidFill>
                  <a:srgbClr val="000000"/>
                </a:solidFill>
                <a:cs typeface="ＭＳ Ｐゴシック" charset="0"/>
              </a:rPr>
              <a:t>Termine della fase di combustione in una stella (esaurimento del materiale)</a:t>
            </a:r>
          </a:p>
          <a:p>
            <a:pPr defTabSz="914400" fontAlgn="base">
              <a:spcBef>
                <a:spcPct val="0"/>
              </a:spcBef>
              <a:spcAft>
                <a:spcPct val="0"/>
              </a:spcAft>
              <a:defRPr/>
            </a:pPr>
            <a:endParaRPr lang="en-US" sz="1400" b="1" i="1" smtClean="0">
              <a:solidFill>
                <a:srgbClr val="000000"/>
              </a:solidFill>
              <a:cs typeface="ＭＳ Ｐゴシック" charset="0"/>
            </a:endParaRPr>
          </a:p>
          <a:p>
            <a:pPr defTabSz="914400" fontAlgn="base">
              <a:spcBef>
                <a:spcPct val="0"/>
              </a:spcBef>
              <a:spcAft>
                <a:spcPct val="0"/>
              </a:spcAft>
              <a:buFontTx/>
              <a:buAutoNum type="alphaLcParenR"/>
              <a:defRPr/>
            </a:pPr>
            <a:r>
              <a:rPr lang="en-US" sz="1400" b="1" i="1" smtClean="0">
                <a:solidFill>
                  <a:srgbClr val="000000"/>
                </a:solidFill>
                <a:cs typeface="ＭＳ Ｐゴシック" charset="0"/>
              </a:rPr>
              <a:t>Nana bianca (WD)           equilibrio assicurato dalla pressione di degenerazione degli elettroni</a:t>
            </a:r>
          </a:p>
          <a:p>
            <a:pPr defTabSz="914400" fontAlgn="base">
              <a:spcBef>
                <a:spcPct val="0"/>
              </a:spcBef>
              <a:spcAft>
                <a:spcPct val="0"/>
              </a:spcAft>
              <a:buFontTx/>
              <a:buAutoNum type="alphaLcParenR"/>
              <a:defRPr/>
            </a:pPr>
            <a:r>
              <a:rPr lang="en-US" sz="1400" b="1" i="1" smtClean="0">
                <a:solidFill>
                  <a:srgbClr val="000000"/>
                </a:solidFill>
                <a:cs typeface="ＭＳ Ｐゴシック" charset="0"/>
              </a:rPr>
              <a:t>Stella di neutroni (NS)     equilibrio assicurato dalla pressione di degenerazione dei neutroni</a:t>
            </a:r>
            <a:endParaRPr lang="en-US" sz="800" b="1" i="1" smtClean="0">
              <a:solidFill>
                <a:srgbClr val="000000"/>
              </a:solidFill>
              <a:cs typeface="ＭＳ Ｐゴシック" charset="0"/>
            </a:endParaRPr>
          </a:p>
          <a:p>
            <a:pPr defTabSz="914400" fontAlgn="base">
              <a:spcBef>
                <a:spcPct val="0"/>
              </a:spcBef>
              <a:spcAft>
                <a:spcPct val="0"/>
              </a:spcAft>
              <a:buFontTx/>
              <a:buAutoNum type="alphaLcParenR"/>
              <a:defRPr/>
            </a:pPr>
            <a:r>
              <a:rPr lang="en-US" sz="1400" b="1" i="1" smtClean="0">
                <a:solidFill>
                  <a:srgbClr val="000000"/>
                </a:solidFill>
                <a:cs typeface="ＭＳ Ｐゴシック" charset="0"/>
              </a:rPr>
              <a:t>Buco nero (BH)                Densita’ nucleari</a:t>
            </a:r>
          </a:p>
          <a:p>
            <a:pPr defTabSz="914400" fontAlgn="base">
              <a:spcBef>
                <a:spcPct val="0"/>
              </a:spcBef>
              <a:spcAft>
                <a:spcPct val="0"/>
              </a:spcAft>
              <a:buFontTx/>
              <a:buAutoNum type="alphaLcParenR"/>
              <a:defRPr/>
            </a:pPr>
            <a:endParaRPr lang="en-US" sz="1400" b="1" i="1" smtClean="0">
              <a:solidFill>
                <a:srgbClr val="000000"/>
              </a:solidFill>
              <a:cs typeface="ＭＳ Ｐゴシック" charset="0"/>
            </a:endParaRPr>
          </a:p>
          <a:p>
            <a:pPr defTabSz="914400" fontAlgn="base">
              <a:spcBef>
                <a:spcPct val="0"/>
              </a:spcBef>
              <a:spcAft>
                <a:spcPct val="0"/>
              </a:spcAft>
              <a:defRPr/>
            </a:pPr>
            <a:r>
              <a:rPr lang="en-US" sz="1400" b="1" i="1" smtClean="0">
                <a:solidFill>
                  <a:srgbClr val="000000"/>
                </a:solidFill>
                <a:cs typeface="ＭＳ Ｐゴシック" charset="0"/>
              </a:rPr>
              <a:t>Dalla statistica osservativa nelle Galassie:</a:t>
            </a:r>
          </a:p>
          <a:p>
            <a:pPr defTabSz="914400" fontAlgn="base">
              <a:spcBef>
                <a:spcPct val="0"/>
              </a:spcBef>
              <a:spcAft>
                <a:spcPct val="0"/>
              </a:spcAft>
              <a:defRPr/>
            </a:pPr>
            <a:endParaRPr lang="en-US" sz="1400" b="1" i="1" smtClean="0">
              <a:solidFill>
                <a:srgbClr val="000000"/>
              </a:solidFill>
              <a:cs typeface="ＭＳ Ｐゴシック" charset="0"/>
            </a:endParaRPr>
          </a:p>
          <a:p>
            <a:pPr defTabSz="914400" fontAlgn="base">
              <a:spcBef>
                <a:spcPct val="0"/>
              </a:spcBef>
              <a:spcAft>
                <a:spcPct val="0"/>
              </a:spcAft>
              <a:defRPr/>
            </a:pPr>
            <a:r>
              <a:rPr lang="en-US" sz="1400" b="1" i="1" smtClean="0">
                <a:solidFill>
                  <a:srgbClr val="000000"/>
                </a:solidFill>
                <a:cs typeface="ＭＳ Ｐゴシック" charset="0"/>
              </a:rPr>
              <a:t>N di WD ~ N di stelle con massa compresa tra 1 e 4 Masse Solari (MS)</a:t>
            </a:r>
          </a:p>
          <a:p>
            <a:pPr defTabSz="914400" fontAlgn="base">
              <a:spcBef>
                <a:spcPct val="0"/>
              </a:spcBef>
              <a:spcAft>
                <a:spcPct val="0"/>
              </a:spcAft>
              <a:defRPr/>
            </a:pPr>
            <a:r>
              <a:rPr lang="en-US" sz="1400" b="1" i="1" smtClean="0">
                <a:solidFill>
                  <a:srgbClr val="000000"/>
                </a:solidFill>
                <a:cs typeface="ＭＳ Ｐゴシック" charset="0"/>
              </a:rPr>
              <a:t>N di NS ~  N di stelle con massa compresa tra 4 e 10 MS</a:t>
            </a:r>
          </a:p>
          <a:p>
            <a:pPr defTabSz="914400" fontAlgn="base">
              <a:spcBef>
                <a:spcPct val="0"/>
              </a:spcBef>
              <a:spcAft>
                <a:spcPct val="0"/>
              </a:spcAft>
              <a:defRPr/>
            </a:pPr>
            <a:r>
              <a:rPr lang="en-US" sz="1400" b="1" i="1" smtClean="0">
                <a:solidFill>
                  <a:srgbClr val="000000"/>
                </a:solidFill>
                <a:cs typeface="ＭＳ Ｐゴシック" charset="0"/>
              </a:rPr>
              <a:t>N di BH ~ N di stelle con massa maggiore di ~10 MS</a:t>
            </a:r>
          </a:p>
        </p:txBody>
      </p:sp>
    </p:spTree>
    <p:extLst>
      <p:ext uri="{BB962C8B-B14F-4D97-AF65-F5344CB8AC3E}">
        <p14:creationId xmlns:p14="http://schemas.microsoft.com/office/powerpoint/2010/main" val="245375608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100" y="84677"/>
            <a:ext cx="8915400" cy="6740308"/>
          </a:xfrm>
          <a:prstGeom prst="rect">
            <a:avLst/>
          </a:prstGeom>
          <a:noFill/>
        </p:spPr>
        <p:txBody>
          <a:bodyPr wrap="square" rtlCol="0">
            <a:spAutoFit/>
          </a:bodyPr>
          <a:lstStyle/>
          <a:p>
            <a:r>
              <a:rPr lang="it-IT" b="1" i="1" u="sng" dirty="0" smtClean="0"/>
              <a:t>Campo magnetico presente nelle pulsar generato da plasma ionizzato che si crea nel collasso.</a:t>
            </a:r>
          </a:p>
          <a:p>
            <a:r>
              <a:rPr lang="it-IT" dirty="0" smtClean="0"/>
              <a:t>In un collasso B aumenta come 1/r2 . </a:t>
            </a:r>
            <a:r>
              <a:rPr lang="it-IT" b="1" dirty="0" smtClean="0"/>
              <a:t>Se una stella come il sole ha un campo di 10^-2T</a:t>
            </a:r>
            <a:r>
              <a:rPr lang="it-IT" dirty="0" smtClean="0"/>
              <a:t>, si </a:t>
            </a:r>
            <a:r>
              <a:rPr lang="it-IT" dirty="0" err="1" smtClean="0"/>
              <a:t>avra’</a:t>
            </a:r>
            <a:r>
              <a:rPr lang="it-IT" dirty="0" smtClean="0"/>
              <a:t>un campo di </a:t>
            </a:r>
            <a:r>
              <a:rPr lang="it-IT" b="1" dirty="0" smtClean="0">
                <a:solidFill>
                  <a:srgbClr val="FF0000"/>
                </a:solidFill>
              </a:rPr>
              <a:t>10^8 T quando il il raggio iniziale si </a:t>
            </a:r>
            <a:r>
              <a:rPr lang="it-IT" b="1" dirty="0" err="1" smtClean="0">
                <a:solidFill>
                  <a:srgbClr val="FF0000"/>
                </a:solidFill>
              </a:rPr>
              <a:t>e’</a:t>
            </a:r>
            <a:r>
              <a:rPr lang="it-IT" b="1" dirty="0" smtClean="0">
                <a:solidFill>
                  <a:srgbClr val="FF0000"/>
                </a:solidFill>
              </a:rPr>
              <a:t> ridotto di un fattore 10^-5</a:t>
            </a:r>
            <a:r>
              <a:rPr lang="it-IT" dirty="0" smtClean="0"/>
              <a:t>. </a:t>
            </a:r>
            <a:r>
              <a:rPr lang="it-IT" b="1" i="1" u="sng" dirty="0" smtClean="0"/>
              <a:t>Asse di rotazione e asse del campo magnetico</a:t>
            </a:r>
          </a:p>
          <a:p>
            <a:r>
              <a:rPr lang="it-IT" dirty="0"/>
              <a:t>Massima energia rotazionale =Energia gravitazionale=max rotazione per non disintegrare la stella, 1-10 ms. Pulsar possono essere </a:t>
            </a:r>
            <a:r>
              <a:rPr lang="it-IT" b="1" i="1" u="sng" dirty="0">
                <a:solidFill>
                  <a:srgbClr val="FF0000"/>
                </a:solidFill>
              </a:rPr>
              <a:t>sistemi  isolati o membri di i binari. </a:t>
            </a:r>
            <a:r>
              <a:rPr lang="it-IT" dirty="0"/>
              <a:t>In questo ultimo caso bisogna considerare che </a:t>
            </a:r>
            <a:r>
              <a:rPr lang="it-IT" b="1" i="1" dirty="0"/>
              <a:t>essa gira intorno al baricentro del sistema, che riceve materia dalla stella primaria che trasporta momento angolare e campi magnetici. </a:t>
            </a:r>
          </a:p>
          <a:p>
            <a:r>
              <a:rPr lang="it-IT" b="1" dirty="0" smtClean="0"/>
              <a:t>-</a:t>
            </a:r>
            <a:r>
              <a:rPr lang="it-IT" b="1" u="sng" dirty="0" smtClean="0"/>
              <a:t>Modello </a:t>
            </a:r>
            <a:r>
              <a:rPr lang="it-IT" b="1" u="sng" dirty="0" err="1" smtClean="0"/>
              <a:t>Pacini</a:t>
            </a:r>
            <a:r>
              <a:rPr lang="it-IT" dirty="0" smtClean="0"/>
              <a:t>: </a:t>
            </a:r>
            <a:r>
              <a:rPr lang="it-IT" b="1" i="1" dirty="0" smtClean="0"/>
              <a:t>stelle di neutroni magnetizzate rapidamente ruotanti attorno ad un asse obliquo rispetto alla direzione di osservazione.</a:t>
            </a:r>
            <a:r>
              <a:rPr lang="it-IT" dirty="0" smtClean="0"/>
              <a:t> Per potere generare una radiazione pulsata il </a:t>
            </a:r>
            <a:r>
              <a:rPr lang="it-IT" b="1" dirty="0" smtClean="0"/>
              <a:t>dipolo magnetico della stella deve essere inclinato rispetto all’asse di rotazione</a:t>
            </a:r>
            <a:r>
              <a:rPr lang="it-IT" dirty="0" smtClean="0"/>
              <a:t>: </a:t>
            </a:r>
            <a:r>
              <a:rPr lang="it-IT" dirty="0" err="1" smtClean="0"/>
              <a:t>cio’</a:t>
            </a:r>
            <a:r>
              <a:rPr lang="it-IT" dirty="0" smtClean="0"/>
              <a:t> fa si che a grande distanza si osservi un momento di dipolo variabile. L’energia irradiata dal dipolo viene estratta dall’energia di rotazione della stella. </a:t>
            </a:r>
          </a:p>
          <a:p>
            <a:r>
              <a:rPr lang="it-IT" b="1" i="1" u="sng" dirty="0">
                <a:solidFill>
                  <a:srgbClr val="FF0000"/>
                </a:solidFill>
              </a:rPr>
              <a:t>PULSAR ISOLATE</a:t>
            </a:r>
            <a:r>
              <a:rPr lang="it-IT" b="1" i="1" dirty="0">
                <a:solidFill>
                  <a:srgbClr val="FF0000"/>
                </a:solidFill>
              </a:rPr>
              <a:t>: Temperatura alla superficie delle pulsar  2x10^6 K. Raggi X</a:t>
            </a:r>
          </a:p>
          <a:p>
            <a:r>
              <a:rPr lang="it-IT" dirty="0" smtClean="0"/>
              <a:t>Un parametro importante e’ l’indice di frenamento, frequenza angolare di rotazione. La </a:t>
            </a:r>
            <a:r>
              <a:rPr lang="it-IT" b="1" u="sng" dirty="0" smtClean="0"/>
              <a:t>pulsar fornisce continuamente energia e particelle alla nebula. </a:t>
            </a:r>
          </a:p>
          <a:p>
            <a:r>
              <a:rPr lang="it-IT" b="1" u="sng" dirty="0"/>
              <a:t>Elettroni alla superficie</a:t>
            </a:r>
            <a:r>
              <a:rPr lang="it-IT" dirty="0"/>
              <a:t>: trascinati dal campo magnetico ruotano, emettono X lungo il poli</a:t>
            </a:r>
          </a:p>
          <a:p>
            <a:pPr algn="ctr"/>
            <a:r>
              <a:rPr lang="it-IT" b="1" u="sng" dirty="0" smtClean="0">
                <a:solidFill>
                  <a:srgbClr val="FF0000"/>
                </a:solidFill>
              </a:rPr>
              <a:t>X-BINARIE</a:t>
            </a:r>
          </a:p>
          <a:p>
            <a:r>
              <a:rPr lang="it-IT" b="1" dirty="0"/>
              <a:t>Il flusso di materia all’interno della cavita’ magnetosferica esercita una coppia sulla stella di neutroni: </a:t>
            </a:r>
          </a:p>
          <a:p>
            <a:pPr algn="ctr"/>
            <a:r>
              <a:rPr lang="it-IT" b="1" i="1" u="sng" dirty="0">
                <a:solidFill>
                  <a:srgbClr val="FF0000"/>
                </a:solidFill>
              </a:rPr>
              <a:t>binarie X massive accelerano la rotazione, radiopulsar rallentano.</a:t>
            </a:r>
          </a:p>
          <a:p>
            <a:pPr algn="ctr"/>
            <a:r>
              <a:rPr lang="it-IT" b="1" i="1" u="sng" dirty="0" smtClean="0">
                <a:solidFill>
                  <a:srgbClr val="FF0000"/>
                </a:solidFill>
              </a:rPr>
              <a:t>altre mostrano oscillazioni sulle rotazioni</a:t>
            </a:r>
          </a:p>
          <a:p>
            <a:pPr algn="ctr"/>
            <a:r>
              <a:rPr lang="it-IT" b="1" i="1" u="sng" dirty="0">
                <a:solidFill>
                  <a:srgbClr val="FF0000"/>
                </a:solidFill>
              </a:rPr>
              <a:t>di pende dal flusso di materia (osservazioni X)</a:t>
            </a:r>
            <a:endParaRPr lang="it-IT" b="1" i="1" u="sng" dirty="0" smtClean="0">
              <a:solidFill>
                <a:srgbClr val="FF0000"/>
              </a:solidFill>
            </a:endParaRPr>
          </a:p>
        </p:txBody>
      </p:sp>
    </p:spTree>
    <p:extLst>
      <p:ext uri="{BB962C8B-B14F-4D97-AF65-F5344CB8AC3E}">
        <p14:creationId xmlns:p14="http://schemas.microsoft.com/office/powerpoint/2010/main" val="2110211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6038"/>
            <a:ext cx="9144000" cy="7294305"/>
          </a:xfrm>
          <a:prstGeom prst="rect">
            <a:avLst/>
          </a:prstGeom>
        </p:spPr>
        <p:txBody>
          <a:bodyPr wrap="square">
            <a:spAutoFit/>
          </a:bodyPr>
          <a:lstStyle/>
          <a:p>
            <a:r>
              <a:rPr lang="it-IT" dirty="0">
                <a:solidFill>
                  <a:srgbClr val="FF0000"/>
                </a:solidFill>
              </a:rPr>
              <a:t>Potrebbe anche </a:t>
            </a:r>
            <a:r>
              <a:rPr lang="it-IT" dirty="0" err="1">
                <a:solidFill>
                  <a:srgbClr val="FF0000"/>
                </a:solidFill>
              </a:rPr>
              <a:t>avere</a:t>
            </a:r>
            <a:r>
              <a:rPr lang="it-IT" dirty="0">
                <a:solidFill>
                  <a:srgbClr val="FF0000"/>
                </a:solidFill>
              </a:rPr>
              <a:t> momento di quadrupolo-onde gravitazionali. </a:t>
            </a:r>
            <a:r>
              <a:rPr lang="it-IT" dirty="0">
                <a:solidFill>
                  <a:srgbClr val="0000FF"/>
                </a:solidFill>
              </a:rPr>
              <a:t>La zona esterna della stella </a:t>
            </a:r>
            <a:r>
              <a:rPr lang="it-IT" dirty="0" err="1">
                <a:solidFill>
                  <a:srgbClr val="0000FF"/>
                </a:solidFill>
              </a:rPr>
              <a:t>e’</a:t>
            </a:r>
            <a:r>
              <a:rPr lang="it-IT" dirty="0">
                <a:solidFill>
                  <a:srgbClr val="0000FF"/>
                </a:solidFill>
              </a:rPr>
              <a:t> la </a:t>
            </a:r>
            <a:r>
              <a:rPr lang="it-IT" b="1" i="1" u="sng" dirty="0">
                <a:solidFill>
                  <a:srgbClr val="0000FF"/>
                </a:solidFill>
              </a:rPr>
              <a:t>magnetosfera</a:t>
            </a:r>
            <a:r>
              <a:rPr lang="it-IT" dirty="0">
                <a:solidFill>
                  <a:srgbClr val="0000FF"/>
                </a:solidFill>
              </a:rPr>
              <a:t>. Magnete rotante non allineato con la direzione di rotazione, induttore. Dipolo magnetico. irragiamento estratto da energia di rotazione. Ci sono campi elettrici indotti sulla superficie</a:t>
            </a:r>
            <a:r>
              <a:rPr lang="it-IT" b="1" i="1" u="sng" dirty="0">
                <a:solidFill>
                  <a:srgbClr val="0000FF"/>
                </a:solidFill>
              </a:rPr>
              <a:t>, </a:t>
            </a:r>
            <a:r>
              <a:rPr lang="it-IT" b="1" i="1" u="sng" dirty="0"/>
              <a:t>spessore superficiale di elettroni.       PULSAR  ISOLATE</a:t>
            </a:r>
          </a:p>
          <a:p>
            <a:r>
              <a:rPr lang="it-IT" b="1" u="sng" dirty="0">
                <a:solidFill>
                  <a:srgbClr val="FF0000"/>
                </a:solidFill>
              </a:rPr>
              <a:t>Per esempio la differenza di potenziale tra poli ed equatore in una stella di neutroni con campo H di 10^8 T e velocita di rotazione di 1 giro/sec </a:t>
            </a:r>
            <a:r>
              <a:rPr lang="it-IT" b="1" u="sng" dirty="0" err="1">
                <a:solidFill>
                  <a:srgbClr val="FF0000"/>
                </a:solidFill>
              </a:rPr>
              <a:t>e’</a:t>
            </a:r>
            <a:r>
              <a:rPr lang="it-IT" b="1" u="sng" dirty="0">
                <a:solidFill>
                  <a:srgbClr val="FF0000"/>
                </a:solidFill>
              </a:rPr>
              <a:t> 10^16V. Elettroni strappati dalla superficie, accelerati, emettendo radiazione di sincrotrone lungo H dove possono sfuggire.</a:t>
            </a:r>
          </a:p>
          <a:p>
            <a:r>
              <a:rPr lang="it-IT" dirty="0">
                <a:solidFill>
                  <a:srgbClr val="0000FF"/>
                </a:solidFill>
              </a:rPr>
              <a:t> </a:t>
            </a:r>
            <a:r>
              <a:rPr lang="it-IT" b="1" i="1" u="sng" dirty="0">
                <a:solidFill>
                  <a:srgbClr val="0000FF"/>
                </a:solidFill>
              </a:rPr>
              <a:t>I fotoni emessi possono dare coppie e-e+.</a:t>
            </a:r>
            <a:r>
              <a:rPr lang="it-IT" b="1" i="1" u="sng" dirty="0"/>
              <a:t> Magnetosfera con radiazione e plasma di elettroni.</a:t>
            </a:r>
          </a:p>
          <a:p>
            <a:r>
              <a:rPr lang="it-IT" b="1" i="1" u="sng" dirty="0">
                <a:solidFill>
                  <a:srgbClr val="FF0000"/>
                </a:solidFill>
              </a:rPr>
              <a:t>Nel caso di binarie X la radiazione </a:t>
            </a:r>
            <a:r>
              <a:rPr lang="it-IT" b="1" i="1" u="sng" dirty="0" err="1">
                <a:solidFill>
                  <a:srgbClr val="FF0000"/>
                </a:solidFill>
              </a:rPr>
              <a:t>e’dovuta</a:t>
            </a:r>
            <a:r>
              <a:rPr lang="it-IT" b="1" i="1" u="sng" dirty="0">
                <a:solidFill>
                  <a:srgbClr val="FF0000"/>
                </a:solidFill>
              </a:rPr>
              <a:t> alla caduta di materia sulla stella di neutroni, </a:t>
            </a:r>
            <a:r>
              <a:rPr lang="it-IT" dirty="0">
                <a:solidFill>
                  <a:srgbClr val="0000FF"/>
                </a:solidFill>
              </a:rPr>
              <a:t>l’energia cinetica dei materiali di caduta va in energia termica.</a:t>
            </a:r>
            <a:r>
              <a:rPr lang="it-IT" dirty="0"/>
              <a:t> </a:t>
            </a:r>
          </a:p>
          <a:p>
            <a:r>
              <a:rPr lang="it-IT" dirty="0"/>
              <a:t>Immaginando una sorgente X intensa di 10^30 </a:t>
            </a:r>
            <a:r>
              <a:rPr lang="it-IT" dirty="0" err="1"/>
              <a:t>W</a:t>
            </a:r>
            <a:r>
              <a:rPr lang="it-IT" dirty="0"/>
              <a:t> e supponendo che si tratti di corpo nero si ricava una T=10^7 °K. </a:t>
            </a:r>
          </a:p>
          <a:p>
            <a:r>
              <a:rPr lang="it-IT" u="sng" dirty="0"/>
              <a:t>L’accumulo di materia </a:t>
            </a:r>
            <a:r>
              <a:rPr lang="it-IT" dirty="0"/>
              <a:t>in un sistema binario avviene in 2 modi: </a:t>
            </a:r>
          </a:p>
          <a:p>
            <a:r>
              <a:rPr lang="it-IT" b="1" i="1" u="sng" dirty="0">
                <a:solidFill>
                  <a:srgbClr val="0000FF"/>
                </a:solidFill>
              </a:rPr>
              <a:t>-la stella primaria emette un forte vento stellare che avvolge la stella di neutroni,</a:t>
            </a:r>
            <a:r>
              <a:rPr lang="it-IT" b="1" i="1" u="sng" dirty="0"/>
              <a:t> </a:t>
            </a:r>
          </a:p>
          <a:p>
            <a:r>
              <a:rPr lang="it-IT" b="1" i="1" u="sng" dirty="0">
                <a:solidFill>
                  <a:srgbClr val="FF0000"/>
                </a:solidFill>
              </a:rPr>
              <a:t>-la stella si espande a formare il disco di accrescimento.</a:t>
            </a:r>
          </a:p>
          <a:p>
            <a:r>
              <a:rPr lang="it-IT" u="sng" dirty="0"/>
              <a:t>La materia che si accumula si incanala per via di H verso i poli magnetici della stella</a:t>
            </a:r>
            <a:r>
              <a:rPr lang="it-IT" dirty="0"/>
              <a:t>.  </a:t>
            </a:r>
            <a:r>
              <a:rPr lang="it-IT" dirty="0" err="1">
                <a:solidFill>
                  <a:srgbClr val="FF0000"/>
                </a:solidFill>
              </a:rPr>
              <a:t>Contribiusce</a:t>
            </a:r>
            <a:r>
              <a:rPr lang="it-IT" dirty="0">
                <a:solidFill>
                  <a:srgbClr val="FF0000"/>
                </a:solidFill>
              </a:rPr>
              <a:t> all’accelerazione angolare.</a:t>
            </a:r>
          </a:p>
          <a:p>
            <a:r>
              <a:rPr lang="it-IT" dirty="0">
                <a:solidFill>
                  <a:srgbClr val="FF0000"/>
                </a:solidFill>
              </a:rPr>
              <a:t>Di rado si riscontra una associazione netta tra pulsar e resti di supernova.</a:t>
            </a:r>
          </a:p>
          <a:p>
            <a:r>
              <a:rPr lang="it-IT" u="sng" dirty="0">
                <a:solidFill>
                  <a:srgbClr val="FF0000"/>
                </a:solidFill>
              </a:rPr>
              <a:t>Pulsar al secondo e pulsar al millisecondo. </a:t>
            </a:r>
            <a:r>
              <a:rPr lang="it-IT" dirty="0">
                <a:solidFill>
                  <a:srgbClr val="FF0000"/>
                </a:solidFill>
              </a:rPr>
              <a:t>Queste hanno periodo stabile, quindi campo magnetico debole con scarsa interazione con il mezzo circostante dunque piccola decelerazione.</a:t>
            </a:r>
          </a:p>
          <a:p>
            <a:r>
              <a:rPr lang="it-IT" b="1" u="sng" dirty="0">
                <a:solidFill>
                  <a:srgbClr val="FF0000"/>
                </a:solidFill>
              </a:rPr>
              <a:t>Difficile sperimentalmente separare radiopulsar da binarie X. </a:t>
            </a:r>
            <a:r>
              <a:rPr lang="it-IT" dirty="0">
                <a:solidFill>
                  <a:srgbClr val="FF0000"/>
                </a:solidFill>
              </a:rPr>
              <a:t>Qui radiazione X associata a trasferimento di materia dalla stella primaria a quella di neutroni. Es: 10^30 W-----10^7K° (regX)</a:t>
            </a:r>
          </a:p>
          <a:p>
            <a:r>
              <a:rPr lang="it-IT" dirty="0">
                <a:solidFill>
                  <a:srgbClr val="FF0000"/>
                </a:solidFill>
              </a:rPr>
              <a:t>Intensita’ radiazione X: </a:t>
            </a:r>
            <a:r>
              <a:rPr lang="it-IT" u="sng" dirty="0">
                <a:solidFill>
                  <a:srgbClr val="FF0000"/>
                </a:solidFill>
              </a:rPr>
              <a:t>se la luminosita’ della sorgente e’ troppo alta la pressione di radiazione</a:t>
            </a:r>
          </a:p>
          <a:p>
            <a:r>
              <a:rPr lang="it-IT" u="sng" dirty="0">
                <a:solidFill>
                  <a:srgbClr val="FF0000"/>
                </a:solidFill>
              </a:rPr>
              <a:t>sulla materia sarebbe sufficiente a respingerla. Diffusione thomson su elettroni di caduta. </a:t>
            </a:r>
          </a:p>
          <a:p>
            <a:r>
              <a:rPr lang="it-IT" b="1" i="1" u="sng" dirty="0">
                <a:solidFill>
                  <a:srgbClr val="FF0000"/>
                </a:solidFill>
              </a:rPr>
              <a:t>Limite di Eddington</a:t>
            </a:r>
          </a:p>
        </p:txBody>
      </p:sp>
      <p:sp>
        <p:nvSpPr>
          <p:cNvPr id="3" name="Segnaposto numero diapositiva 2"/>
          <p:cNvSpPr>
            <a:spLocks noGrp="1"/>
          </p:cNvSpPr>
          <p:nvPr>
            <p:ph type="sldNum" sz="quarter" idx="12"/>
          </p:nvPr>
        </p:nvSpPr>
        <p:spPr/>
        <p:txBody>
          <a:bodyPr/>
          <a:lstStyle/>
          <a:p>
            <a:fld id="{8D82B5A4-172D-B545-A700-25497901E522}" type="slidenum">
              <a:rPr lang="it-IT" smtClean="0"/>
              <a:t>52</a:t>
            </a:fld>
            <a:endParaRPr lang="it-IT"/>
          </a:p>
        </p:txBody>
      </p:sp>
    </p:spTree>
    <p:extLst>
      <p:ext uri="{BB962C8B-B14F-4D97-AF65-F5344CB8AC3E}">
        <p14:creationId xmlns:p14="http://schemas.microsoft.com/office/powerpoint/2010/main" val="9629579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51000" y="0"/>
            <a:ext cx="5828044" cy="6858000"/>
          </a:xfrm>
          <a:prstGeom prst="rect">
            <a:avLst/>
          </a:prstGeom>
        </p:spPr>
      </p:pic>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53</a:t>
            </a:fld>
            <a:endParaRPr lang="it-IT">
              <a:solidFill>
                <a:prstClr val="black">
                  <a:tint val="75000"/>
                </a:prstClr>
              </a:solidFill>
              <a:latin typeface="Calibri"/>
            </a:endParaRPr>
          </a:p>
        </p:txBody>
      </p:sp>
      <p:sp>
        <p:nvSpPr>
          <p:cNvPr id="4" name="CasellaDiTesto 3"/>
          <p:cNvSpPr txBox="1"/>
          <p:nvPr/>
        </p:nvSpPr>
        <p:spPr>
          <a:xfrm>
            <a:off x="191961" y="767948"/>
            <a:ext cx="3142995" cy="923330"/>
          </a:xfrm>
          <a:prstGeom prst="rect">
            <a:avLst/>
          </a:prstGeom>
          <a:noFill/>
        </p:spPr>
        <p:txBody>
          <a:bodyPr wrap="none" rtlCol="0">
            <a:spAutoFit/>
          </a:bodyPr>
          <a:lstStyle/>
          <a:p>
            <a:r>
              <a:rPr lang="it-IT"/>
              <a:t>stella primaria emette</a:t>
            </a:r>
          </a:p>
          <a:p>
            <a:r>
              <a:rPr lang="it-IT"/>
              <a:t>forte vento stellare che avvolge</a:t>
            </a:r>
          </a:p>
          <a:p>
            <a:r>
              <a:rPr lang="it-IT"/>
              <a:t>la stella di neutroni</a:t>
            </a:r>
          </a:p>
        </p:txBody>
      </p:sp>
      <p:sp>
        <p:nvSpPr>
          <p:cNvPr id="5" name="CasellaDiTesto 4"/>
          <p:cNvSpPr txBox="1"/>
          <p:nvPr/>
        </p:nvSpPr>
        <p:spPr>
          <a:xfrm>
            <a:off x="339624" y="4105570"/>
            <a:ext cx="2787279" cy="369332"/>
          </a:xfrm>
          <a:prstGeom prst="rect">
            <a:avLst/>
          </a:prstGeom>
          <a:noFill/>
        </p:spPr>
        <p:txBody>
          <a:bodyPr wrap="none" rtlCol="0">
            <a:spAutoFit/>
          </a:bodyPr>
          <a:lstStyle/>
          <a:p>
            <a:r>
              <a:rPr lang="it-IT"/>
              <a:t>la stella primaria si espande</a:t>
            </a:r>
          </a:p>
        </p:txBody>
      </p:sp>
    </p:spTree>
    <p:extLst>
      <p:ext uri="{BB962C8B-B14F-4D97-AF65-F5344CB8AC3E}">
        <p14:creationId xmlns:p14="http://schemas.microsoft.com/office/powerpoint/2010/main" val="3593983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22400" y="-28846"/>
            <a:ext cx="6896100" cy="6763847"/>
          </a:xfrm>
          <a:prstGeom prst="rect">
            <a:avLst/>
          </a:prstGeom>
        </p:spPr>
      </p:pic>
      <p:cxnSp>
        <p:nvCxnSpPr>
          <p:cNvPr id="4" name="Connettore 1 3"/>
          <p:cNvCxnSpPr/>
          <p:nvPr/>
        </p:nvCxnSpPr>
        <p:spPr>
          <a:xfrm>
            <a:off x="6032500" y="5308600"/>
            <a:ext cx="16764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Connettore 1 4"/>
          <p:cNvCxnSpPr/>
          <p:nvPr/>
        </p:nvCxnSpPr>
        <p:spPr>
          <a:xfrm>
            <a:off x="1270000" y="5588000"/>
            <a:ext cx="67691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Connettore 1 6"/>
          <p:cNvCxnSpPr/>
          <p:nvPr/>
        </p:nvCxnSpPr>
        <p:spPr>
          <a:xfrm>
            <a:off x="1282700" y="5816600"/>
            <a:ext cx="67691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a:off x="1295400" y="6057900"/>
            <a:ext cx="18161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Connettore 7 9"/>
          <p:cNvCxnSpPr/>
          <p:nvPr/>
        </p:nvCxnSpPr>
        <p:spPr>
          <a:xfrm rot="5400000" flipH="1" flipV="1">
            <a:off x="2933700" y="2006600"/>
            <a:ext cx="393700" cy="215900"/>
          </a:xfrm>
          <a:prstGeom prst="curvedConnector3">
            <a:avLst/>
          </a:prstGeom>
          <a:ln w="2857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Connettore 2 11"/>
          <p:cNvCxnSpPr/>
          <p:nvPr/>
        </p:nvCxnSpPr>
        <p:spPr>
          <a:xfrm flipV="1">
            <a:off x="3238500" y="1308100"/>
            <a:ext cx="114300" cy="508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Connettore 2 12"/>
          <p:cNvCxnSpPr/>
          <p:nvPr/>
        </p:nvCxnSpPr>
        <p:spPr>
          <a:xfrm flipV="1">
            <a:off x="3390900" y="1460500"/>
            <a:ext cx="508000" cy="508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CasellaDiTesto 14"/>
          <p:cNvSpPr txBox="1"/>
          <p:nvPr/>
        </p:nvSpPr>
        <p:spPr>
          <a:xfrm>
            <a:off x="2982612" y="1446768"/>
            <a:ext cx="370188" cy="369332"/>
          </a:xfrm>
          <a:prstGeom prst="rect">
            <a:avLst/>
          </a:prstGeom>
          <a:noFill/>
        </p:spPr>
        <p:txBody>
          <a:bodyPr wrap="none" rtlCol="0">
            <a:spAutoFit/>
          </a:bodyPr>
          <a:lstStyle/>
          <a:p>
            <a:r>
              <a:rPr lang="it-IT">
                <a:solidFill>
                  <a:srgbClr val="FF0000"/>
                </a:solidFill>
              </a:rPr>
              <a:t>e-</a:t>
            </a:r>
          </a:p>
        </p:txBody>
      </p:sp>
      <p:sp>
        <p:nvSpPr>
          <p:cNvPr id="16" name="CasellaDiTesto 15"/>
          <p:cNvSpPr txBox="1"/>
          <p:nvPr/>
        </p:nvSpPr>
        <p:spPr>
          <a:xfrm>
            <a:off x="3510606" y="1733034"/>
            <a:ext cx="415498" cy="369332"/>
          </a:xfrm>
          <a:prstGeom prst="rect">
            <a:avLst/>
          </a:prstGeom>
          <a:noFill/>
        </p:spPr>
        <p:txBody>
          <a:bodyPr wrap="none" rtlCol="0">
            <a:spAutoFit/>
          </a:bodyPr>
          <a:lstStyle/>
          <a:p>
            <a:r>
              <a:rPr lang="it-IT">
                <a:solidFill>
                  <a:srgbClr val="FF0000"/>
                </a:solidFill>
              </a:rPr>
              <a:t>e+</a:t>
            </a:r>
          </a:p>
        </p:txBody>
      </p:sp>
      <p:sp>
        <p:nvSpPr>
          <p:cNvPr id="3" name="CasellaDiTesto 2"/>
          <p:cNvSpPr txBox="1"/>
          <p:nvPr/>
        </p:nvSpPr>
        <p:spPr>
          <a:xfrm>
            <a:off x="241300" y="228600"/>
            <a:ext cx="1773442" cy="923330"/>
          </a:xfrm>
          <a:prstGeom prst="rect">
            <a:avLst/>
          </a:prstGeom>
          <a:noFill/>
          <a:ln>
            <a:solidFill>
              <a:schemeClr val="tx1"/>
            </a:solidFill>
          </a:ln>
        </p:spPr>
        <p:txBody>
          <a:bodyPr wrap="none" rtlCol="0">
            <a:spAutoFit/>
          </a:bodyPr>
          <a:lstStyle/>
          <a:p>
            <a:r>
              <a:rPr lang="it-IT"/>
              <a:t>protoni vincolati</a:t>
            </a:r>
          </a:p>
          <a:p>
            <a:r>
              <a:rPr lang="it-IT"/>
              <a:t>alla crosta della</a:t>
            </a:r>
          </a:p>
          <a:p>
            <a:r>
              <a:rPr lang="it-IT"/>
              <a:t>stella di neutroni</a:t>
            </a:r>
          </a:p>
        </p:txBody>
      </p:sp>
      <p:sp>
        <p:nvSpPr>
          <p:cNvPr id="6" name="Segnaposto numero diapositiva 5"/>
          <p:cNvSpPr>
            <a:spLocks noGrp="1"/>
          </p:cNvSpPr>
          <p:nvPr>
            <p:ph type="sldNum" sz="quarter" idx="12"/>
          </p:nvPr>
        </p:nvSpPr>
        <p:spPr/>
        <p:txBody>
          <a:bodyPr/>
          <a:lstStyle/>
          <a:p>
            <a:fld id="{8D82B5A4-172D-B545-A700-25497901E522}" type="slidenum">
              <a:rPr lang="it-IT" smtClean="0"/>
              <a:t>54</a:t>
            </a:fld>
            <a:endParaRPr lang="it-IT"/>
          </a:p>
        </p:txBody>
      </p:sp>
      <p:sp>
        <p:nvSpPr>
          <p:cNvPr id="9" name="Rettangolo 8"/>
          <p:cNvSpPr/>
          <p:nvPr/>
        </p:nvSpPr>
        <p:spPr>
          <a:xfrm>
            <a:off x="39904" y="2685534"/>
            <a:ext cx="2092940" cy="338554"/>
          </a:xfrm>
          <a:prstGeom prst="rect">
            <a:avLst/>
          </a:prstGeom>
          <a:ln>
            <a:solidFill>
              <a:srgbClr val="000000"/>
            </a:solidFill>
          </a:ln>
        </p:spPr>
        <p:txBody>
          <a:bodyPr wrap="none">
            <a:spAutoFit/>
          </a:bodyPr>
          <a:lstStyle/>
          <a:p>
            <a:pPr eaLnBrk="0" hangingPunct="0"/>
            <a:r>
              <a:rPr lang="it-IT" sz="1600" b="1">
                <a:solidFill>
                  <a:srgbClr val="FF0000"/>
                </a:solidFill>
              </a:rPr>
              <a:t> H = 10</a:t>
            </a:r>
            <a:r>
              <a:rPr lang="it-IT" sz="1600" b="1" baseline="30000">
                <a:solidFill>
                  <a:srgbClr val="FF0000"/>
                </a:solidFill>
              </a:rPr>
              <a:t>8</a:t>
            </a:r>
            <a:r>
              <a:rPr lang="it-IT" sz="1600" b="1">
                <a:solidFill>
                  <a:srgbClr val="FF0000"/>
                </a:solidFill>
              </a:rPr>
              <a:t> T.   V = 10</a:t>
            </a:r>
            <a:r>
              <a:rPr lang="it-IT" sz="1600" b="1" baseline="30000">
                <a:solidFill>
                  <a:srgbClr val="FF0000"/>
                </a:solidFill>
              </a:rPr>
              <a:t>16</a:t>
            </a:r>
            <a:r>
              <a:rPr lang="it-IT" sz="1600" b="1">
                <a:solidFill>
                  <a:srgbClr val="FF0000"/>
                </a:solidFill>
              </a:rPr>
              <a:t> V.</a:t>
            </a:r>
          </a:p>
        </p:txBody>
      </p:sp>
    </p:spTree>
    <p:extLst>
      <p:ext uri="{BB962C8B-B14F-4D97-AF65-F5344CB8AC3E}">
        <p14:creationId xmlns:p14="http://schemas.microsoft.com/office/powerpoint/2010/main" val="2003402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55</a:t>
            </a:fld>
            <a:endParaRPr lang="it-IT"/>
          </a:p>
        </p:txBody>
      </p:sp>
      <p:pic>
        <p:nvPicPr>
          <p:cNvPr id="3" name="Immagine 2"/>
          <p:cNvPicPr>
            <a:picLocks noChangeAspect="1"/>
          </p:cNvPicPr>
          <p:nvPr/>
        </p:nvPicPr>
        <p:blipFill>
          <a:blip r:embed="rId2"/>
          <a:stretch>
            <a:fillRect/>
          </a:stretch>
        </p:blipFill>
        <p:spPr>
          <a:xfrm>
            <a:off x="1859955" y="84665"/>
            <a:ext cx="5303665" cy="6721476"/>
          </a:xfrm>
          <a:prstGeom prst="rect">
            <a:avLst/>
          </a:prstGeom>
          <a:ln>
            <a:solidFill>
              <a:srgbClr val="000000"/>
            </a:solidFill>
          </a:ln>
        </p:spPr>
      </p:pic>
    </p:spTree>
    <p:extLst>
      <p:ext uri="{BB962C8B-B14F-4D97-AF65-F5344CB8AC3E}">
        <p14:creationId xmlns:p14="http://schemas.microsoft.com/office/powerpoint/2010/main" val="20071392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73100" y="266700"/>
            <a:ext cx="7797800" cy="63119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56</a:t>
            </a:fld>
            <a:endParaRPr lang="it-IT"/>
          </a:p>
        </p:txBody>
      </p:sp>
    </p:spTree>
    <p:extLst>
      <p:ext uri="{BB962C8B-B14F-4D97-AF65-F5344CB8AC3E}">
        <p14:creationId xmlns:p14="http://schemas.microsoft.com/office/powerpoint/2010/main" val="24479716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Grp="1" noChangeArrowheads="1"/>
          </p:cNvSpPr>
          <p:nvPr>
            <p:ph type="title"/>
          </p:nvPr>
        </p:nvSpPr>
        <p:spPr>
          <a:xfrm>
            <a:off x="457200" y="115888"/>
            <a:ext cx="8229600" cy="504825"/>
          </a:xfrm>
        </p:spPr>
        <p:txBody>
          <a:bodyPr>
            <a:normAutofit fontScale="90000"/>
          </a:bodyPr>
          <a:lstStyle/>
          <a:p>
            <a:r>
              <a:rPr lang="it-IT" sz="3600"/>
              <a:t>Come osservare le evoluzioni stellari</a:t>
            </a:r>
          </a:p>
        </p:txBody>
      </p:sp>
      <p:sp>
        <p:nvSpPr>
          <p:cNvPr id="94213" name="Text Box 5"/>
          <p:cNvSpPr txBox="1">
            <a:spLocks noChangeArrowheads="1"/>
          </p:cNvSpPr>
          <p:nvPr/>
        </p:nvSpPr>
        <p:spPr bwMode="auto">
          <a:xfrm>
            <a:off x="158750" y="10001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a:p>
        </p:txBody>
      </p:sp>
      <p:pic>
        <p:nvPicPr>
          <p:cNvPr id="94215" name="Picture 7" descr="PULSA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 y="2492375"/>
            <a:ext cx="3527425" cy="3527425"/>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94217" name="Text Box 9"/>
          <p:cNvSpPr txBox="1">
            <a:spLocks noChangeArrowheads="1"/>
          </p:cNvSpPr>
          <p:nvPr/>
        </p:nvSpPr>
        <p:spPr bwMode="auto">
          <a:xfrm>
            <a:off x="1600200" y="974725"/>
            <a:ext cx="6051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Raramente direttamente. Spesso da effetti che producono</a:t>
            </a:r>
          </a:p>
        </p:txBody>
      </p:sp>
      <p:sp>
        <p:nvSpPr>
          <p:cNvPr id="94218" name="Rectangle 10"/>
          <p:cNvSpPr>
            <a:spLocks noChangeArrowheads="1"/>
          </p:cNvSpPr>
          <p:nvPr/>
        </p:nvSpPr>
        <p:spPr bwMode="auto">
          <a:xfrm>
            <a:off x="3708400" y="2471738"/>
            <a:ext cx="5256213" cy="1749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it-IT">
                <a:solidFill>
                  <a:srgbClr val="FF0000"/>
                </a:solidFill>
              </a:rPr>
              <a:t>Magnete rotante non allineato</a:t>
            </a:r>
            <a:r>
              <a:rPr lang="it-IT"/>
              <a:t>: dipolo magnetico</a:t>
            </a:r>
          </a:p>
          <a:p>
            <a:pPr eaLnBrk="0" hangingPunct="0"/>
            <a:r>
              <a:rPr lang="it-IT">
                <a:solidFill>
                  <a:srgbClr val="FF0000"/>
                </a:solidFill>
              </a:rPr>
              <a:t>Campi elettrici indotti</a:t>
            </a:r>
            <a:r>
              <a:rPr lang="it-IT"/>
              <a:t> intensi: plasma ed </a:t>
            </a:r>
            <a:r>
              <a:rPr lang="it-IT">
                <a:solidFill>
                  <a:srgbClr val="FF0000"/>
                </a:solidFill>
              </a:rPr>
              <a:t>elettroni</a:t>
            </a:r>
          </a:p>
          <a:p>
            <a:pPr eaLnBrk="0" hangingPunct="0"/>
            <a:r>
              <a:rPr lang="it-IT"/>
              <a:t>che </a:t>
            </a:r>
            <a:r>
              <a:rPr lang="it-IT">
                <a:solidFill>
                  <a:srgbClr val="FF0000"/>
                </a:solidFill>
              </a:rPr>
              <a:t>sfuggono a jets</a:t>
            </a:r>
            <a:r>
              <a:rPr lang="it-IT"/>
              <a:t>.   H = 10</a:t>
            </a:r>
            <a:r>
              <a:rPr lang="it-IT" baseline="30000"/>
              <a:t>8</a:t>
            </a:r>
            <a:r>
              <a:rPr lang="it-IT"/>
              <a:t> T.   V = 10</a:t>
            </a:r>
            <a:r>
              <a:rPr lang="it-IT" baseline="30000"/>
              <a:t>16</a:t>
            </a:r>
            <a:r>
              <a:rPr lang="it-IT"/>
              <a:t> V.</a:t>
            </a:r>
          </a:p>
          <a:p>
            <a:pPr eaLnBrk="0" hangingPunct="0"/>
            <a:r>
              <a:rPr lang="it-IT"/>
              <a:t>E</a:t>
            </a:r>
            <a:r>
              <a:rPr lang="it-IT" baseline="-25000"/>
              <a:t>e</a:t>
            </a:r>
            <a:r>
              <a:rPr lang="it-IT"/>
              <a:t> </a:t>
            </a:r>
            <a:r>
              <a:rPr lang="en-US"/>
              <a:t>~ MeV </a:t>
            </a:r>
            <a:r>
              <a:rPr lang="it-IT" b="1">
                <a:sym typeface="Symbol" charset="0"/>
              </a:rPr>
              <a:t> </a:t>
            </a:r>
            <a:r>
              <a:rPr lang="it-IT" b="1">
                <a:latin typeface="Symbol" charset="0"/>
                <a:sym typeface="Symbol" charset="0"/>
              </a:rPr>
              <a:t>g</a:t>
            </a:r>
            <a:r>
              <a:rPr lang="it-IT" b="1">
                <a:sym typeface="Symbol" charset="0"/>
              </a:rPr>
              <a:t>  </a:t>
            </a:r>
            <a:r>
              <a:rPr lang="it-IT">
                <a:sym typeface="Symbol" charset="0"/>
              </a:rPr>
              <a:t>e</a:t>
            </a:r>
            <a:r>
              <a:rPr lang="it-IT" baseline="30000">
                <a:sym typeface="Symbol" charset="0"/>
              </a:rPr>
              <a:t>+</a:t>
            </a:r>
            <a:r>
              <a:rPr lang="it-IT">
                <a:sym typeface="Symbol" charset="0"/>
              </a:rPr>
              <a:t> e</a:t>
            </a:r>
            <a:r>
              <a:rPr lang="it-IT" baseline="30000">
                <a:sym typeface="Symbol" charset="0"/>
              </a:rPr>
              <a:t>-</a:t>
            </a:r>
            <a:r>
              <a:rPr lang="it-IT">
                <a:sym typeface="Symbol" charset="0"/>
              </a:rPr>
              <a:t> </a:t>
            </a:r>
            <a:r>
              <a:rPr lang="it-IT" b="1">
                <a:sym typeface="Symbol" charset="0"/>
              </a:rPr>
              <a:t> </a:t>
            </a:r>
            <a:r>
              <a:rPr lang="it-IT">
                <a:sym typeface="Symbol" charset="0"/>
              </a:rPr>
              <a:t> </a:t>
            </a:r>
            <a:r>
              <a:rPr lang="it-IT" b="1">
                <a:latin typeface="Symbol" charset="0"/>
                <a:sym typeface="Symbol" charset="0"/>
              </a:rPr>
              <a:t>g</a:t>
            </a:r>
            <a:r>
              <a:rPr lang="it-IT">
                <a:latin typeface="Symbol" charset="0"/>
                <a:sym typeface="Symbol" charset="0"/>
              </a:rPr>
              <a:t> </a:t>
            </a:r>
            <a:r>
              <a:rPr lang="it-IT" b="1">
                <a:latin typeface="Symbol" charset="0"/>
                <a:sym typeface="Symbol" charset="0"/>
              </a:rPr>
              <a:t>g</a:t>
            </a:r>
            <a:r>
              <a:rPr lang="it-IT" b="1">
                <a:sym typeface="Symbol" charset="0"/>
              </a:rPr>
              <a:t>   ……..(interazione con H)</a:t>
            </a:r>
          </a:p>
          <a:p>
            <a:pPr eaLnBrk="0" hangingPunct="0"/>
            <a:r>
              <a:rPr lang="it-IT">
                <a:sym typeface="Symbol" charset="0"/>
              </a:rPr>
              <a:t>Rotazioni: msec - sec </a:t>
            </a:r>
          </a:p>
          <a:p>
            <a:pPr eaLnBrk="0" hangingPunct="0"/>
            <a:r>
              <a:rPr lang="it-IT">
                <a:solidFill>
                  <a:srgbClr val="FF0000"/>
                </a:solidFill>
                <a:sym typeface="Symbol" charset="0"/>
              </a:rPr>
              <a:t>Acceleratore</a:t>
            </a:r>
            <a:r>
              <a:rPr lang="it-IT">
                <a:sym typeface="Symbol" charset="0"/>
              </a:rPr>
              <a:t> cosmico di particelle: anche </a:t>
            </a:r>
            <a:r>
              <a:rPr lang="it-IT">
                <a:solidFill>
                  <a:srgbClr val="FF0000"/>
                </a:solidFill>
                <a:sym typeface="Symbol" charset="0"/>
              </a:rPr>
              <a:t>protoni ?</a:t>
            </a:r>
            <a:endParaRPr lang="en-US">
              <a:solidFill>
                <a:srgbClr val="FF0000"/>
              </a:solidFill>
              <a:sym typeface="Symbol" charset="0"/>
            </a:endParaRPr>
          </a:p>
        </p:txBody>
      </p:sp>
      <p:sp>
        <p:nvSpPr>
          <p:cNvPr id="94221" name="Text Box 13"/>
          <p:cNvSpPr txBox="1">
            <a:spLocks noChangeArrowheads="1"/>
          </p:cNvSpPr>
          <p:nvPr/>
        </p:nvSpPr>
        <p:spPr bwMode="auto">
          <a:xfrm>
            <a:off x="4933950" y="4494213"/>
            <a:ext cx="2230438" cy="13827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2800" b="1"/>
              <a:t>Esperimenti</a:t>
            </a:r>
          </a:p>
          <a:p>
            <a:pPr algn="ctr"/>
            <a:r>
              <a:rPr lang="it-IT" sz="2800" b="1"/>
              <a:t>per </a:t>
            </a:r>
            <a:r>
              <a:rPr lang="it-IT" sz="2800" b="1">
                <a:solidFill>
                  <a:srgbClr val="FF0000"/>
                </a:solidFill>
              </a:rPr>
              <a:t>rivelare</a:t>
            </a:r>
          </a:p>
          <a:p>
            <a:pPr algn="ctr"/>
            <a:r>
              <a:rPr lang="it-IT" sz="2800" b="1">
                <a:solidFill>
                  <a:srgbClr val="FF0000"/>
                </a:solidFill>
              </a:rPr>
              <a:t>X, </a:t>
            </a:r>
            <a:r>
              <a:rPr lang="it-IT" sz="2800" b="1">
                <a:solidFill>
                  <a:srgbClr val="FF0000"/>
                </a:solidFill>
                <a:latin typeface="Symbol" charset="0"/>
                <a:sym typeface="Symbol" charset="0"/>
              </a:rPr>
              <a:t>g</a:t>
            </a:r>
          </a:p>
        </p:txBody>
      </p:sp>
      <p:sp>
        <p:nvSpPr>
          <p:cNvPr id="94222" name="Text Box 14"/>
          <p:cNvSpPr txBox="1">
            <a:spLocks noChangeArrowheads="1"/>
          </p:cNvSpPr>
          <p:nvPr/>
        </p:nvSpPr>
        <p:spPr bwMode="auto">
          <a:xfrm>
            <a:off x="317500" y="1628775"/>
            <a:ext cx="31019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solidFill>
                  <a:srgbClr val="FF0000"/>
                </a:solidFill>
              </a:rPr>
              <a:t>PULSAR ISOLATE</a:t>
            </a:r>
          </a:p>
          <a:p>
            <a:pPr algn="ctr"/>
            <a:r>
              <a:rPr lang="it-IT"/>
              <a:t>stelle di neutroni in rotazione</a:t>
            </a:r>
          </a:p>
        </p:txBody>
      </p:sp>
      <p:sp>
        <p:nvSpPr>
          <p:cNvPr id="94225" name="Text Box 17"/>
          <p:cNvSpPr txBox="1">
            <a:spLocks noChangeArrowheads="1"/>
          </p:cNvSpPr>
          <p:nvPr/>
        </p:nvSpPr>
        <p:spPr bwMode="auto">
          <a:xfrm>
            <a:off x="179388" y="6183313"/>
            <a:ext cx="7564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b="1">
                <a:solidFill>
                  <a:srgbClr val="FF0000"/>
                </a:solidFill>
              </a:rPr>
              <a:t>Parte espulsa</a:t>
            </a:r>
            <a:r>
              <a:rPr lang="it-IT" sz="2400" b="1"/>
              <a:t> dalla stella: esplosione di </a:t>
            </a:r>
            <a:r>
              <a:rPr lang="it-IT" sz="2400" b="1">
                <a:solidFill>
                  <a:srgbClr val="FF0000"/>
                </a:solidFill>
              </a:rPr>
              <a:t>supernova</a:t>
            </a:r>
          </a:p>
        </p:txBody>
      </p:sp>
      <p:sp>
        <p:nvSpPr>
          <p:cNvPr id="94226" name="AutoShape 18"/>
          <p:cNvSpPr>
            <a:spLocks noChangeArrowheads="1"/>
          </p:cNvSpPr>
          <p:nvPr/>
        </p:nvSpPr>
        <p:spPr bwMode="auto">
          <a:xfrm>
            <a:off x="7885113" y="6237288"/>
            <a:ext cx="1079500" cy="433387"/>
          </a:xfrm>
          <a:prstGeom prst="rightArrow">
            <a:avLst>
              <a:gd name="adj1" fmla="val 50000"/>
              <a:gd name="adj2" fmla="val 6227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57</a:t>
            </a:fld>
            <a:endParaRPr lang="it-IT"/>
          </a:p>
        </p:txBody>
      </p:sp>
    </p:spTree>
    <p:extLst>
      <p:ext uri="{BB962C8B-B14F-4D97-AF65-F5344CB8AC3E}">
        <p14:creationId xmlns:p14="http://schemas.microsoft.com/office/powerpoint/2010/main" val="7774368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0" y="282575"/>
            <a:ext cx="8585200" cy="64389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58</a:t>
            </a:fld>
            <a:endParaRPr lang="it-IT"/>
          </a:p>
        </p:txBody>
      </p:sp>
    </p:spTree>
    <p:extLst>
      <p:ext uri="{BB962C8B-B14F-4D97-AF65-F5344CB8AC3E}">
        <p14:creationId xmlns:p14="http://schemas.microsoft.com/office/powerpoint/2010/main" val="28497686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5" name="Picture 5" descr="supernov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57338"/>
            <a:ext cx="7921625" cy="4486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9686" name="Text Box 6"/>
          <p:cNvSpPr txBox="1">
            <a:spLocks noChangeArrowheads="1"/>
          </p:cNvSpPr>
          <p:nvPr/>
        </p:nvSpPr>
        <p:spPr bwMode="auto">
          <a:xfrm>
            <a:off x="0" y="404813"/>
            <a:ext cx="91440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it-IT" sz="2400" b="1"/>
              <a:t>RESTI di SUPERNOVA</a:t>
            </a:r>
          </a:p>
          <a:p>
            <a:pPr algn="ctr"/>
            <a:r>
              <a:rPr lang="it-IT" sz="2400" b="1"/>
              <a:t>produzione di nuclei, raggi X, particelle alta energia, neutrini</a:t>
            </a:r>
          </a:p>
        </p:txBody>
      </p:sp>
      <p:sp>
        <p:nvSpPr>
          <p:cNvPr id="199687" name="Text Box 7"/>
          <p:cNvSpPr txBox="1">
            <a:spLocks noChangeArrowheads="1"/>
          </p:cNvSpPr>
          <p:nvPr/>
        </p:nvSpPr>
        <p:spPr bwMode="auto">
          <a:xfrm>
            <a:off x="3325813" y="6256338"/>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Acceleratore di particelle</a:t>
            </a:r>
          </a:p>
        </p:txBody>
      </p:sp>
      <p:sp>
        <p:nvSpPr>
          <p:cNvPr id="2" name="Segnaposto numero diapositiva 1"/>
          <p:cNvSpPr>
            <a:spLocks noGrp="1"/>
          </p:cNvSpPr>
          <p:nvPr>
            <p:ph type="sldNum" sz="quarter" idx="12"/>
          </p:nvPr>
        </p:nvSpPr>
        <p:spPr/>
        <p:txBody>
          <a:bodyPr/>
          <a:lstStyle/>
          <a:p>
            <a:fld id="{8D82B5A4-172D-B545-A700-25497901E522}" type="slidenum">
              <a:rPr lang="it-IT" smtClean="0"/>
              <a:t>59</a:t>
            </a:fld>
            <a:endParaRPr lang="it-IT"/>
          </a:p>
        </p:txBody>
      </p:sp>
    </p:spTree>
    <p:extLst>
      <p:ext uri="{BB962C8B-B14F-4D97-AF65-F5344CB8AC3E}">
        <p14:creationId xmlns:p14="http://schemas.microsoft.com/office/powerpoint/2010/main" val="15955408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9653"/>
            <a:ext cx="9144000" cy="6463309"/>
          </a:xfrm>
          <a:prstGeom prst="rect">
            <a:avLst/>
          </a:prstGeom>
        </p:spPr>
        <p:txBody>
          <a:bodyPr wrap="square">
            <a:spAutoFit/>
          </a:bodyPr>
          <a:lstStyle/>
          <a:p>
            <a:r>
              <a:rPr lang="it-IT"/>
              <a:t>The material in a relatively small body like the Earth is made of atoms. The atoms contain lightweight electrons orbiting around a small, heavy nucleus of protons and neutrons. But the pressures in a neutron star are so great that the atoms themselves collapse and the electrons are absorbed by the nuclei. </a:t>
            </a:r>
            <a:r>
              <a:rPr lang="it-IT" b="1" u="sng"/>
              <a:t>The material in a neutron star is composed of atomic nuclei compressed tightly together and contains mostly neutrons; hence the name neutron star. </a:t>
            </a:r>
            <a:r>
              <a:rPr lang="it-IT"/>
              <a:t>The weight of the star attempts to further compress the neutrons together. But the neutrons respond to the increasing confinement not by squeezing closer together, but instead by moving faster, as prescribed by a fundamental quantum mechanical property known as the Heisenberg uncertainty principle. </a:t>
            </a:r>
            <a:r>
              <a:rPr lang="it-IT" b="1" u="sng"/>
              <a:t>The neutrons thus act much like the particles in a hot gas and provide a counter pressure (technically known as ``degeneracy pressure'') that resists further gravitational collapse.</a:t>
            </a:r>
            <a:r>
              <a:rPr lang="it-IT"/>
              <a:t> Since this pressure is only the result of confinement of neutrons and not due to heating, the neutron star can exist as a permanent object like the Earth. </a:t>
            </a:r>
          </a:p>
          <a:p>
            <a:r>
              <a:rPr lang="it-IT" b="1" u="sng"/>
              <a:t>Many neutron stars have magnetic fields that are more than one trillion times stronger than the familiar field on the surface of the Earth </a:t>
            </a:r>
            <a:r>
              <a:rPr lang="it-IT"/>
              <a:t>that moves compass needles. In this respect, these neutron stars are like giant rotating bar magnets. </a:t>
            </a:r>
            <a:r>
              <a:rPr lang="it-IT" b="1" u="sng">
                <a:solidFill>
                  <a:srgbClr val="3366FF"/>
                </a:solidFill>
              </a:rPr>
              <a:t>When in orbit with a normal stellar companion, gas from the companion can be pulled onto the neutron star. The hot gas falling onto the neutron star is channeled by the magnetic field onto the North and South magnetic poles. Thus two ``hot spots'' on the neutron star surface are formed akin to the two auroral zones on the Earth but far hotter. </a:t>
            </a:r>
            <a:r>
              <a:rPr lang="it-IT">
                <a:solidFill>
                  <a:srgbClr val="3366FF"/>
                </a:solidFill>
              </a:rPr>
              <a:t>In fact, at these hotspots the infalling gas can reach half the speed of light before it impacts the surface. </a:t>
            </a:r>
            <a:r>
              <a:rPr lang="it-IT" b="1" u="sng">
                <a:solidFill>
                  <a:srgbClr val="3366FF"/>
                </a:solidFill>
              </a:rPr>
              <a:t>So much energy is released by the infalling gas that the hotspots, which are only a few hundred square meters in size, can be up to ten thousand times brighter than the Sun! Temperatures of millions of degrees are produced so the hotspots emit mostly X-rays. As the neutron star rotates, we observe pulses of X-rays.</a:t>
            </a:r>
          </a:p>
        </p:txBody>
      </p:sp>
      <p:sp>
        <p:nvSpPr>
          <p:cNvPr id="3" name="Segnaposto numero diapositiva 2"/>
          <p:cNvSpPr>
            <a:spLocks noGrp="1"/>
          </p:cNvSpPr>
          <p:nvPr>
            <p:ph type="sldNum" sz="quarter" idx="12"/>
          </p:nvPr>
        </p:nvSpPr>
        <p:spPr/>
        <p:txBody>
          <a:bodyPr/>
          <a:lstStyle/>
          <a:p>
            <a:fld id="{8D82B5A4-172D-B545-A700-25497901E522}" type="slidenum">
              <a:rPr lang="it-IT" smtClean="0"/>
              <a:t>60</a:t>
            </a:fld>
            <a:endParaRPr lang="it-IT"/>
          </a:p>
        </p:txBody>
      </p:sp>
    </p:spTree>
    <p:extLst>
      <p:ext uri="{BB962C8B-B14F-4D97-AF65-F5344CB8AC3E}">
        <p14:creationId xmlns:p14="http://schemas.microsoft.com/office/powerpoint/2010/main" val="1099322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98858"/>
            <a:ext cx="9144000" cy="6463309"/>
          </a:xfrm>
          <a:prstGeom prst="rect">
            <a:avLst/>
          </a:prstGeom>
        </p:spPr>
        <p:txBody>
          <a:bodyPr wrap="square">
            <a:spAutoFit/>
          </a:bodyPr>
          <a:lstStyle/>
          <a:p>
            <a:r>
              <a:rPr lang="it-IT" b="1" u="sng">
                <a:solidFill>
                  <a:prstClr val="black"/>
                </a:solidFill>
                <a:latin typeface="Calibri"/>
              </a:rPr>
              <a:t>Known radio pulsars appear to emit short pulses of radio radiation with pulse periods between 1.4 ms and 8.5 seconds. </a:t>
            </a:r>
            <a:r>
              <a:rPr lang="it-IT">
                <a:solidFill>
                  <a:prstClr val="black"/>
                </a:solidFill>
                <a:latin typeface="Calibri"/>
              </a:rPr>
              <a:t>Even though the word pulsar is a combination of "pulse" and "star," pulsars are not pulsating stars.  </a:t>
            </a:r>
            <a:r>
              <a:rPr lang="it-IT">
                <a:solidFill>
                  <a:srgbClr val="FF0000"/>
                </a:solidFill>
                <a:latin typeface="Calibri"/>
              </a:rPr>
              <a:t>Their radio emission is actually continuous but beamed, so any one observer sees a pulse of radiation each time the beam sweeps across his line-of-sight.</a:t>
            </a:r>
          </a:p>
          <a:p>
            <a:pPr marL="342900" indent="-342900">
              <a:buFontTx/>
              <a:buAutoNum type="arabicParenBoth"/>
            </a:pPr>
            <a:r>
              <a:rPr lang="it-IT">
                <a:solidFill>
                  <a:prstClr val="black"/>
                </a:solidFill>
                <a:latin typeface="Calibri"/>
              </a:rPr>
              <a:t>Neutron stars are physics laboratories providing extreme conditions (deep gravitational potentials, densities exceeding nuclear densities, magnetic field strengths as high as B1014 or even 1015 gauss) not available on Earth. </a:t>
            </a:r>
          </a:p>
          <a:p>
            <a:r>
              <a:rPr lang="it-IT">
                <a:solidFill>
                  <a:prstClr val="black"/>
                </a:solidFill>
                <a:latin typeface="Calibri"/>
              </a:rPr>
              <a:t>(2) </a:t>
            </a:r>
            <a:r>
              <a:rPr lang="it-IT" b="1" u="sng">
                <a:solidFill>
                  <a:srgbClr val="FF0000"/>
                </a:solidFill>
                <a:latin typeface="Calibri"/>
              </a:rPr>
              <a:t>there is a lower limit to the rotation period P of a gravitationally bound star, set by the requirement that the centrifugal acceleration at its equator not exceed the gravitational acceleration. </a:t>
            </a:r>
          </a:p>
          <a:p>
            <a:r>
              <a:rPr lang="it-IT">
                <a:solidFill>
                  <a:prstClr val="black"/>
                </a:solidFill>
                <a:latin typeface="Calibri"/>
              </a:rPr>
              <a:t>It is observed that the highest frequencies of a pulse arrive at a telescope slightly before the lower frequencies. The reason for this is that the pulse has been travelling through the interstellar medium (the space between the pulsar and the Earth) and the different frequencies making up the pulse travel at different speeds through this medium. This is referred to as the pulse dispersion and is due to the free electrons in the interstellar medium. The more distant pulsars are dispersed more than the closer ones and so the time delays between the different frequencies can be used to estimate an approximate distance to a pulsar.</a:t>
            </a:r>
          </a:p>
          <a:p>
            <a:r>
              <a:rPr lang="it-IT">
                <a:solidFill>
                  <a:prstClr val="black"/>
                </a:solidFill>
                <a:latin typeface="Calibri"/>
              </a:rPr>
              <a:t>As they age they move away from the plane of the Galaxy. The fastest pulsars will never come back - they will escape from the Galaxy and will travel off into the space between galaxies becoming undetectable. Others will slow down and then drop back towards the plane of the Galaxy and will continue to oscillate up and down for the rest of their lives. </a:t>
            </a:r>
          </a:p>
          <a:p>
            <a:endParaRPr lang="it-IT">
              <a:solidFill>
                <a:prstClr val="black"/>
              </a:solidFill>
              <a:latin typeface="Symbol" charset="2"/>
              <a:cs typeface="Symbol" charset="2"/>
            </a:endParaRPr>
          </a:p>
        </p:txBody>
      </p:sp>
      <p:sp>
        <p:nvSpPr>
          <p:cNvPr id="3" name="Rettangolo 2"/>
          <p:cNvSpPr/>
          <p:nvPr/>
        </p:nvSpPr>
        <p:spPr>
          <a:xfrm>
            <a:off x="0" y="5839237"/>
            <a:ext cx="9144000" cy="1077218"/>
          </a:xfrm>
          <a:prstGeom prst="rect">
            <a:avLst/>
          </a:prstGeom>
        </p:spPr>
        <p:txBody>
          <a:bodyPr wrap="square">
            <a:spAutoFit/>
          </a:bodyPr>
          <a:lstStyle/>
          <a:p>
            <a:r>
              <a:rPr lang="it-IT" sz="1600" b="1">
                <a:solidFill>
                  <a:srgbClr val="FF0000"/>
                </a:solidFill>
                <a:latin typeface="Calibri"/>
              </a:rPr>
              <a:t>In the region immediately surrounding the Crab pulsar, there is enough energy to produce pairs of electrons and positrons, which flow outward into the surrounding gas. This total flow is the pulsar wind, a plasma (an electrically neutral substance consisting of separate positive and negative charges) that moves very close to the speed of light.</a:t>
            </a:r>
          </a:p>
        </p:txBody>
      </p:sp>
      <p:sp>
        <p:nvSpPr>
          <p:cNvPr id="4" name="Segnaposto numero diapositiva 3"/>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61</a:t>
            </a:fld>
            <a:endParaRPr lang="it-IT">
              <a:solidFill>
                <a:prstClr val="black">
                  <a:tint val="75000"/>
                </a:prstClr>
              </a:solidFill>
              <a:latin typeface="Calibri"/>
            </a:endParaRPr>
          </a:p>
        </p:txBody>
      </p:sp>
    </p:spTree>
    <p:extLst>
      <p:ext uri="{BB962C8B-B14F-4D97-AF65-F5344CB8AC3E}">
        <p14:creationId xmlns:p14="http://schemas.microsoft.com/office/powerpoint/2010/main" val="33924916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711" y="325962"/>
            <a:ext cx="9163872" cy="6299200"/>
          </a:xfrm>
          <a:prstGeom prst="rect">
            <a:avLst/>
          </a:prstGeom>
        </p:spPr>
      </p:pic>
      <p:sp>
        <p:nvSpPr>
          <p:cNvPr id="3" name="CasellaDiTesto 2"/>
          <p:cNvSpPr txBox="1"/>
          <p:nvPr/>
        </p:nvSpPr>
        <p:spPr>
          <a:xfrm>
            <a:off x="152400" y="533400"/>
            <a:ext cx="2082621" cy="461665"/>
          </a:xfrm>
          <a:prstGeom prst="rect">
            <a:avLst/>
          </a:prstGeom>
          <a:noFill/>
          <a:ln>
            <a:solidFill>
              <a:schemeClr val="bg1"/>
            </a:solidFill>
          </a:ln>
        </p:spPr>
        <p:txBody>
          <a:bodyPr wrap="none" rtlCol="0">
            <a:spAutoFit/>
          </a:bodyPr>
          <a:lstStyle/>
          <a:p>
            <a:r>
              <a:rPr lang="it-IT" sz="2400">
                <a:solidFill>
                  <a:schemeClr val="bg1"/>
                </a:solidFill>
              </a:rPr>
              <a:t>Pulsar a raggi X</a:t>
            </a:r>
          </a:p>
        </p:txBody>
      </p:sp>
      <p:sp>
        <p:nvSpPr>
          <p:cNvPr id="4" name="Segnaposto numero diapositiva 3"/>
          <p:cNvSpPr>
            <a:spLocks noGrp="1"/>
          </p:cNvSpPr>
          <p:nvPr>
            <p:ph type="sldNum" sz="quarter" idx="12"/>
          </p:nvPr>
        </p:nvSpPr>
        <p:spPr/>
        <p:txBody>
          <a:bodyPr/>
          <a:lstStyle/>
          <a:p>
            <a:fld id="{8D82B5A4-172D-B545-A700-25497901E522}" type="slidenum">
              <a:rPr lang="it-IT" smtClean="0"/>
              <a:t>62</a:t>
            </a:fld>
            <a:endParaRPr lang="it-IT"/>
          </a:p>
        </p:txBody>
      </p:sp>
    </p:spTree>
    <p:extLst>
      <p:ext uri="{BB962C8B-B14F-4D97-AF65-F5344CB8AC3E}">
        <p14:creationId xmlns:p14="http://schemas.microsoft.com/office/powerpoint/2010/main" val="8408297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1679" y="215900"/>
            <a:ext cx="9032875" cy="41275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63</a:t>
            </a:fld>
            <a:endParaRPr lang="it-IT"/>
          </a:p>
        </p:txBody>
      </p:sp>
    </p:spTree>
    <p:extLst>
      <p:ext uri="{BB962C8B-B14F-4D97-AF65-F5344CB8AC3E}">
        <p14:creationId xmlns:p14="http://schemas.microsoft.com/office/powerpoint/2010/main" val="3293833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17500"/>
            <a:ext cx="9144000" cy="6204505"/>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64</a:t>
            </a:fld>
            <a:endParaRPr lang="it-IT"/>
          </a:p>
        </p:txBody>
      </p:sp>
    </p:spTree>
    <p:extLst>
      <p:ext uri="{BB962C8B-B14F-4D97-AF65-F5344CB8AC3E}">
        <p14:creationId xmlns:p14="http://schemas.microsoft.com/office/powerpoint/2010/main" val="3522670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87870" y="152403"/>
            <a:ext cx="8585193" cy="6596797"/>
          </a:xfrm>
          <a:prstGeom prst="rect">
            <a:avLst/>
          </a:prstGeom>
        </p:spPr>
      </p:pic>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65</a:t>
            </a:fld>
            <a:endParaRPr lang="it-IT">
              <a:solidFill>
                <a:prstClr val="black">
                  <a:tint val="75000"/>
                </a:prstClr>
              </a:solidFill>
              <a:latin typeface="Calibri"/>
            </a:endParaRPr>
          </a:p>
        </p:txBody>
      </p:sp>
    </p:spTree>
    <p:extLst>
      <p:ext uri="{BB962C8B-B14F-4D97-AF65-F5344CB8AC3E}">
        <p14:creationId xmlns:p14="http://schemas.microsoft.com/office/powerpoint/2010/main" val="31609958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783156" y="-105812"/>
            <a:ext cx="7175511" cy="4736244"/>
          </a:xfrm>
          <a:prstGeom prst="rect">
            <a:avLst/>
          </a:prstGeom>
        </p:spPr>
      </p:pic>
      <p:sp>
        <p:nvSpPr>
          <p:cNvPr id="4" name="Rettangolo 3"/>
          <p:cNvSpPr/>
          <p:nvPr/>
        </p:nvSpPr>
        <p:spPr>
          <a:xfrm>
            <a:off x="0" y="4614310"/>
            <a:ext cx="9143999" cy="2390397"/>
          </a:xfrm>
          <a:prstGeom prst="rect">
            <a:avLst/>
          </a:prstGeom>
        </p:spPr>
        <p:txBody>
          <a:bodyPr wrap="square">
            <a:spAutoFit/>
          </a:bodyPr>
          <a:lstStyle/>
          <a:p>
            <a:r>
              <a:rPr lang="it-IT" sz="2800" baseline="30000">
                <a:solidFill>
                  <a:srgbClr val="FF0000"/>
                </a:solidFill>
                <a:latin typeface="Calibri"/>
              </a:rPr>
              <a:t>It is expected that the highest energy radiation is emitted from the boundary layer close to the stellar surface</a:t>
            </a:r>
            <a:r>
              <a:rPr lang="it-IT" sz="2800" baseline="30000">
                <a:solidFill>
                  <a:prstClr val="black"/>
                </a:solidFill>
                <a:latin typeface="Calibri"/>
              </a:rPr>
              <a:t>. Since the temperatures of the innermost layers are expected to be about 105 K, cataclysmic variables should be strong emitters in the EUV and soft X-ray wavebands. In most cases, the spectra can be described by thermal bremsstrahlung spectra with temperatures in the range kT ≈ 1−5 keV. </a:t>
            </a:r>
            <a:r>
              <a:rPr lang="it-IT" sz="2800" b="1" u="sng" baseline="30000">
                <a:solidFill>
                  <a:srgbClr val="FF0000"/>
                </a:solidFill>
                <a:latin typeface="Calibri"/>
              </a:rPr>
              <a:t>Matter is funnelled by the magnetic field onto the poles of a magnetic white dwarf where it is brought to rest, in the process dissipating its kinetic energy of collapse as thermal energy. </a:t>
            </a:r>
            <a:r>
              <a:rPr lang="it-IT" sz="2800" b="1" u="sng" baseline="30000">
                <a:solidFill>
                  <a:prstClr val="black"/>
                </a:solidFill>
                <a:latin typeface="Calibri"/>
              </a:rPr>
              <a:t>The matter acquires a high velocity in falling onto the star and so a shock front is formed above the stellar surface</a:t>
            </a:r>
            <a:endParaRPr lang="it-IT" sz="2800" b="1" u="sng">
              <a:solidFill>
                <a:prstClr val="black"/>
              </a:solidFill>
              <a:latin typeface="Calibri"/>
            </a:endParaRPr>
          </a:p>
        </p:txBody>
      </p:sp>
      <p:sp>
        <p:nvSpPr>
          <p:cNvPr id="2" name="CasellaDiTesto 1"/>
          <p:cNvSpPr txBox="1"/>
          <p:nvPr/>
        </p:nvSpPr>
        <p:spPr>
          <a:xfrm>
            <a:off x="38100" y="635000"/>
            <a:ext cx="2146441" cy="1569660"/>
          </a:xfrm>
          <a:prstGeom prst="rect">
            <a:avLst/>
          </a:prstGeom>
          <a:noFill/>
          <a:ln>
            <a:solidFill>
              <a:srgbClr val="000000"/>
            </a:solidFill>
          </a:ln>
        </p:spPr>
        <p:txBody>
          <a:bodyPr wrap="none" rtlCol="0">
            <a:spAutoFit/>
          </a:bodyPr>
          <a:lstStyle/>
          <a:p>
            <a:r>
              <a:rPr lang="it-IT" sz="1600"/>
              <a:t>limite di Eddington</a:t>
            </a:r>
          </a:p>
          <a:p>
            <a:r>
              <a:rPr lang="it-IT" sz="1600"/>
              <a:t>Ecinetica riscalda il</a:t>
            </a:r>
          </a:p>
          <a:p>
            <a:r>
              <a:rPr lang="it-IT" sz="1600"/>
              <a:t>gas-emissione di </a:t>
            </a:r>
          </a:p>
          <a:p>
            <a:r>
              <a:rPr lang="it-IT" sz="1600"/>
              <a:t>radiazione-pressione</a:t>
            </a:r>
          </a:p>
          <a:p>
            <a:r>
              <a:rPr lang="it-IT" sz="1600"/>
              <a:t>di radiazione impedisce</a:t>
            </a:r>
          </a:p>
          <a:p>
            <a:r>
              <a:rPr lang="it-IT" sz="1600"/>
              <a:t>altra caduta di materia</a:t>
            </a:r>
          </a:p>
        </p:txBody>
      </p:sp>
      <p:sp>
        <p:nvSpPr>
          <p:cNvPr id="5" name="CasellaDiTesto 4"/>
          <p:cNvSpPr txBox="1"/>
          <p:nvPr/>
        </p:nvSpPr>
        <p:spPr>
          <a:xfrm>
            <a:off x="7378700" y="1270000"/>
            <a:ext cx="1633230" cy="923330"/>
          </a:xfrm>
          <a:prstGeom prst="rect">
            <a:avLst/>
          </a:prstGeom>
          <a:noFill/>
          <a:ln>
            <a:solidFill>
              <a:srgbClr val="000000"/>
            </a:solidFill>
          </a:ln>
        </p:spPr>
        <p:txBody>
          <a:bodyPr wrap="none" rtlCol="0">
            <a:spAutoFit/>
          </a:bodyPr>
          <a:lstStyle/>
          <a:p>
            <a:r>
              <a:rPr lang="it-IT"/>
              <a:t>accelerazione e</a:t>
            </a:r>
          </a:p>
          <a:p>
            <a:r>
              <a:rPr lang="it-IT"/>
              <a:t>decelerazione </a:t>
            </a:r>
          </a:p>
          <a:p>
            <a:r>
              <a:rPr lang="it-IT"/>
              <a:t>della pulsar</a:t>
            </a:r>
          </a:p>
        </p:txBody>
      </p:sp>
      <p:sp>
        <p:nvSpPr>
          <p:cNvPr id="6" name="Segnaposto numero diapositiva 5"/>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66</a:t>
            </a:fld>
            <a:endParaRPr lang="it-IT">
              <a:solidFill>
                <a:prstClr val="black">
                  <a:tint val="75000"/>
                </a:prstClr>
              </a:solidFill>
              <a:latin typeface="Calibri"/>
            </a:endParaRPr>
          </a:p>
        </p:txBody>
      </p:sp>
    </p:spTree>
    <p:extLst>
      <p:ext uri="{BB962C8B-B14F-4D97-AF65-F5344CB8AC3E}">
        <p14:creationId xmlns:p14="http://schemas.microsoft.com/office/powerpoint/2010/main" val="22928994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67</a:t>
            </a:fld>
            <a:endParaRPr lang="it-IT">
              <a:solidFill>
                <a:prstClr val="black">
                  <a:tint val="75000"/>
                </a:prstClr>
              </a:solidFill>
              <a:latin typeface="Calibri"/>
            </a:endParaRPr>
          </a:p>
        </p:txBody>
      </p:sp>
      <p:pic>
        <p:nvPicPr>
          <p:cNvPr id="3" name="Immagine 2"/>
          <p:cNvPicPr>
            <a:picLocks noChangeAspect="1"/>
          </p:cNvPicPr>
          <p:nvPr/>
        </p:nvPicPr>
        <p:blipFill>
          <a:blip r:embed="rId2"/>
          <a:stretch>
            <a:fillRect/>
          </a:stretch>
        </p:blipFill>
        <p:spPr>
          <a:xfrm>
            <a:off x="444500" y="12700"/>
            <a:ext cx="8242300" cy="6819900"/>
          </a:xfrm>
          <a:prstGeom prst="rect">
            <a:avLst/>
          </a:prstGeom>
        </p:spPr>
      </p:pic>
    </p:spTree>
    <p:extLst>
      <p:ext uri="{BB962C8B-B14F-4D97-AF65-F5344CB8AC3E}">
        <p14:creationId xmlns:p14="http://schemas.microsoft.com/office/powerpoint/2010/main" val="15285069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609600" y="228600"/>
            <a:ext cx="7696200" cy="685800"/>
          </a:xfrm>
          <a:solidFill>
            <a:srgbClr val="FFFF99"/>
          </a:solidFill>
          <a:ln w="34925">
            <a:solidFill>
              <a:schemeClr val="accent2"/>
            </a:solidFill>
            <a:miter lim="800000"/>
            <a:headEnd/>
            <a:tailEnd/>
          </a:ln>
        </p:spPr>
        <p:txBody>
          <a:bodyPr/>
          <a:lstStyle/>
          <a:p>
            <a:pPr eaLnBrk="1" hangingPunct="1">
              <a:defRPr/>
            </a:pPr>
            <a:r>
              <a:rPr lang="en-US" sz="4000" smtClean="0">
                <a:latin typeface="Tempus Sans ITC" charset="0"/>
                <a:cs typeface="+mj-cs"/>
              </a:rPr>
              <a:t>Distribuzione spettrale</a:t>
            </a:r>
            <a:endParaRPr lang="en-US" sz="4000" smtClean="0">
              <a:latin typeface="Symbol" charset="0"/>
              <a:cs typeface="+mj-cs"/>
            </a:endParaRPr>
          </a:p>
        </p:txBody>
      </p:sp>
      <p:graphicFrame>
        <p:nvGraphicFramePr>
          <p:cNvPr id="41986" name="Object 3"/>
          <p:cNvGraphicFramePr>
            <a:graphicFrameLocks noGrp="1" noChangeAspect="1"/>
          </p:cNvGraphicFramePr>
          <p:nvPr>
            <p:ph sz="half" idx="1"/>
          </p:nvPr>
        </p:nvGraphicFramePr>
        <p:xfrm>
          <a:off x="2533650" y="3835400"/>
          <a:ext cx="114300" cy="406400"/>
        </p:xfrm>
        <a:graphic>
          <a:graphicData uri="http://schemas.openxmlformats.org/presentationml/2006/ole">
            <mc:AlternateContent xmlns:mc="http://schemas.openxmlformats.org/markup-compatibility/2006">
              <mc:Choice xmlns:v="urn:schemas-microsoft-com:vml" Requires="v">
                <p:oleObj spid="_x0000_s71709" name="Equation" r:id="rId3" imgW="114201" imgH="406048" progId="Equation.3">
                  <p:embed/>
                </p:oleObj>
              </mc:Choice>
              <mc:Fallback>
                <p:oleObj name="Equation" r:id="rId3" imgW="114201" imgH="406048"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3650" y="3835400"/>
                        <a:ext cx="1143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pic>
        <p:nvPicPr>
          <p:cNvPr id="41987" name="Picture 59" descr="synchrotron_radiation_high_energ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066800"/>
            <a:ext cx="7467600"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844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69</a:t>
            </a:fld>
            <a:endParaRPr lang="it-IT">
              <a:solidFill>
                <a:prstClr val="black">
                  <a:tint val="75000"/>
                </a:prstClr>
              </a:solidFill>
              <a:latin typeface="Calibri"/>
            </a:endParaRPr>
          </a:p>
        </p:txBody>
      </p:sp>
      <p:pic>
        <p:nvPicPr>
          <p:cNvPr id="3" name="Immagine 2"/>
          <p:cNvPicPr>
            <a:picLocks noChangeAspect="1"/>
          </p:cNvPicPr>
          <p:nvPr/>
        </p:nvPicPr>
        <p:blipFill>
          <a:blip r:embed="rId2"/>
          <a:stretch>
            <a:fillRect/>
          </a:stretch>
        </p:blipFill>
        <p:spPr>
          <a:xfrm>
            <a:off x="22079" y="220133"/>
            <a:ext cx="8105931" cy="6527548"/>
          </a:xfrm>
          <a:prstGeom prst="rect">
            <a:avLst/>
          </a:prstGeom>
          <a:ln>
            <a:noFill/>
          </a:ln>
        </p:spPr>
      </p:pic>
      <p:sp>
        <p:nvSpPr>
          <p:cNvPr id="4" name="CasellaDiTesto 3"/>
          <p:cNvSpPr txBox="1"/>
          <p:nvPr/>
        </p:nvSpPr>
        <p:spPr>
          <a:xfrm>
            <a:off x="6942671" y="84669"/>
            <a:ext cx="2391550" cy="4524316"/>
          </a:xfrm>
          <a:prstGeom prst="rect">
            <a:avLst/>
          </a:prstGeom>
          <a:noFill/>
          <a:ln>
            <a:noFill/>
          </a:ln>
        </p:spPr>
        <p:txBody>
          <a:bodyPr wrap="none" rtlCol="0">
            <a:spAutoFit/>
          </a:bodyPr>
          <a:lstStyle/>
          <a:p>
            <a:r>
              <a:rPr lang="it-IT"/>
              <a:t>X emessi dalle parti </a:t>
            </a:r>
          </a:p>
          <a:p>
            <a:r>
              <a:rPr lang="it-IT"/>
              <a:t>interne dove gran</a:t>
            </a:r>
          </a:p>
          <a:p>
            <a:r>
              <a:rPr lang="it-IT"/>
              <a:t>parte dell’ energia</a:t>
            </a:r>
          </a:p>
          <a:p>
            <a:r>
              <a:rPr lang="it-IT"/>
              <a:t>gravitazionale </a:t>
            </a:r>
          </a:p>
          <a:p>
            <a:r>
              <a:rPr lang="it-IT"/>
              <a:t>dissipata dalle forze</a:t>
            </a:r>
          </a:p>
          <a:p>
            <a:r>
              <a:rPr lang="it-IT"/>
              <a:t>viscose. X duri vicino</a:t>
            </a:r>
          </a:p>
          <a:p>
            <a:r>
              <a:rPr lang="it-IT"/>
              <a:t>alla pulsar. </a:t>
            </a:r>
            <a:r>
              <a:rPr lang="it-IT" b="1">
                <a:solidFill>
                  <a:srgbClr val="FF0000"/>
                </a:solidFill>
              </a:rPr>
              <a:t>Pulsazioni</a:t>
            </a:r>
          </a:p>
          <a:p>
            <a:r>
              <a:rPr lang="it-IT" b="1">
                <a:solidFill>
                  <a:srgbClr val="FF0000"/>
                </a:solidFill>
              </a:rPr>
              <a:t>osservando nel piano</a:t>
            </a:r>
          </a:p>
          <a:p>
            <a:r>
              <a:rPr lang="it-IT" b="1">
                <a:solidFill>
                  <a:srgbClr val="FF0000"/>
                </a:solidFill>
              </a:rPr>
              <a:t>del disco.</a:t>
            </a:r>
          </a:p>
          <a:p>
            <a:r>
              <a:rPr lang="it-IT"/>
              <a:t>oppure </a:t>
            </a:r>
            <a:r>
              <a:rPr lang="it-IT" b="1">
                <a:solidFill>
                  <a:srgbClr val="FF0000"/>
                </a:solidFill>
              </a:rPr>
              <a:t>instabilita’</a:t>
            </a:r>
          </a:p>
          <a:p>
            <a:r>
              <a:rPr lang="it-IT" b="1">
                <a:solidFill>
                  <a:srgbClr val="FF0000"/>
                </a:solidFill>
              </a:rPr>
              <a:t>arrivo materia-reazioni</a:t>
            </a:r>
          </a:p>
          <a:p>
            <a:r>
              <a:rPr lang="it-IT" b="1">
                <a:solidFill>
                  <a:srgbClr val="FF0000"/>
                </a:solidFill>
              </a:rPr>
              <a:t>termonucleari </a:t>
            </a:r>
          </a:p>
          <a:p>
            <a:r>
              <a:rPr lang="it-IT"/>
              <a:t>elementi leggeri</a:t>
            </a:r>
          </a:p>
          <a:p>
            <a:r>
              <a:rPr lang="it-IT"/>
              <a:t>idrogeno/elio</a:t>
            </a:r>
          </a:p>
          <a:p>
            <a:r>
              <a:rPr lang="it-IT"/>
              <a:t>		   </a:t>
            </a:r>
            <a:r>
              <a:rPr lang="it-IT" b="1">
                <a:solidFill>
                  <a:srgbClr val="FF0000"/>
                </a:solidFill>
              </a:rPr>
              <a:t> estremo</a:t>
            </a:r>
          </a:p>
          <a:p>
            <a:r>
              <a:rPr lang="it-IT" b="1">
                <a:solidFill>
                  <a:srgbClr val="FF0000"/>
                </a:solidFill>
              </a:rPr>
              <a:t>			GRB</a:t>
            </a:r>
          </a:p>
        </p:txBody>
      </p:sp>
      <p:sp>
        <p:nvSpPr>
          <p:cNvPr id="5" name="CasellaDiTesto 4"/>
          <p:cNvSpPr txBox="1"/>
          <p:nvPr/>
        </p:nvSpPr>
        <p:spPr>
          <a:xfrm>
            <a:off x="406400" y="355600"/>
            <a:ext cx="981646" cy="369332"/>
          </a:xfrm>
          <a:prstGeom prst="rect">
            <a:avLst/>
          </a:prstGeom>
          <a:noFill/>
        </p:spPr>
        <p:txBody>
          <a:bodyPr wrap="none" rtlCol="0">
            <a:spAutoFit/>
          </a:bodyPr>
          <a:lstStyle/>
          <a:p>
            <a:r>
              <a:rPr lang="it-IT"/>
              <a:t>X pulsati</a:t>
            </a:r>
          </a:p>
        </p:txBody>
      </p:sp>
      <p:sp>
        <p:nvSpPr>
          <p:cNvPr id="6" name="CasellaDiTesto 5"/>
          <p:cNvSpPr txBox="1"/>
          <p:nvPr/>
        </p:nvSpPr>
        <p:spPr>
          <a:xfrm>
            <a:off x="6756400" y="1905000"/>
            <a:ext cx="371654" cy="369332"/>
          </a:xfrm>
          <a:prstGeom prst="rect">
            <a:avLst/>
          </a:prstGeom>
          <a:noFill/>
        </p:spPr>
        <p:txBody>
          <a:bodyPr wrap="none" rtlCol="0">
            <a:spAutoFit/>
          </a:bodyPr>
          <a:lstStyle/>
          <a:p>
            <a:r>
              <a:rPr lang="it-IT"/>
              <a:t>1)</a:t>
            </a:r>
          </a:p>
        </p:txBody>
      </p:sp>
      <p:sp>
        <p:nvSpPr>
          <p:cNvPr id="7" name="CasellaDiTesto 6"/>
          <p:cNvSpPr txBox="1"/>
          <p:nvPr/>
        </p:nvSpPr>
        <p:spPr>
          <a:xfrm>
            <a:off x="6781800" y="3060700"/>
            <a:ext cx="371654" cy="369332"/>
          </a:xfrm>
          <a:prstGeom prst="rect">
            <a:avLst/>
          </a:prstGeom>
          <a:noFill/>
        </p:spPr>
        <p:txBody>
          <a:bodyPr wrap="none" rtlCol="0">
            <a:spAutoFit/>
          </a:bodyPr>
          <a:lstStyle/>
          <a:p>
            <a:r>
              <a:rPr lang="it-IT"/>
              <a:t>2)</a:t>
            </a:r>
          </a:p>
        </p:txBody>
      </p:sp>
    </p:spTree>
    <p:extLst>
      <p:ext uri="{BB962C8B-B14F-4D97-AF65-F5344CB8AC3E}">
        <p14:creationId xmlns:p14="http://schemas.microsoft.com/office/powerpoint/2010/main" val="40155730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17500" y="148171"/>
            <a:ext cx="8661400" cy="6740308"/>
          </a:xfrm>
          <a:prstGeom prst="rect">
            <a:avLst/>
          </a:prstGeom>
          <a:noFill/>
        </p:spPr>
        <p:txBody>
          <a:bodyPr wrap="square" rtlCol="0">
            <a:spAutoFit/>
          </a:bodyPr>
          <a:lstStyle/>
          <a:p>
            <a:r>
              <a:rPr lang="it-IT" u="sng" dirty="0" smtClean="0">
                <a:solidFill>
                  <a:srgbClr val="FF0000"/>
                </a:solidFill>
              </a:rPr>
              <a:t>I dischi che circondano un </a:t>
            </a:r>
            <a:r>
              <a:rPr lang="it-IT" u="sng" dirty="0" err="1" smtClean="0">
                <a:solidFill>
                  <a:srgbClr val="FF0000"/>
                </a:solidFill>
              </a:rPr>
              <a:t>oggetto compatto</a:t>
            </a:r>
            <a:r>
              <a:rPr lang="it-IT" u="sng" dirty="0" smtClean="0">
                <a:solidFill>
                  <a:srgbClr val="FF0000"/>
                </a:solidFill>
              </a:rPr>
              <a:t>, stella o buco nero, sono strutture molto comuni nell’Universo. </a:t>
            </a:r>
            <a:r>
              <a:rPr lang="it-IT" b="1" i="1" dirty="0" smtClean="0">
                <a:solidFill>
                  <a:srgbClr val="FF0000"/>
                </a:solidFill>
              </a:rPr>
              <a:t>La materia che li costituisce tende a spostarsi verso l’interno fino a depositarsi sull’ oggetto centrale formando i “dischi di accrescimento” ovvero </a:t>
            </a:r>
            <a:r>
              <a:rPr lang="it-IT" b="1" i="1" dirty="0" err="1" smtClean="0">
                <a:solidFill>
                  <a:srgbClr val="FF0000"/>
                </a:solidFill>
              </a:rPr>
              <a:t>rifronimento</a:t>
            </a:r>
            <a:r>
              <a:rPr lang="it-IT" b="1" i="1" dirty="0" smtClean="0">
                <a:solidFill>
                  <a:srgbClr val="FF0000"/>
                </a:solidFill>
              </a:rPr>
              <a:t> di energia per le stelle.</a:t>
            </a:r>
          </a:p>
          <a:p>
            <a:r>
              <a:rPr lang="it-IT" dirty="0" err="1" smtClean="0"/>
              <a:t>Perche</a:t>
            </a:r>
            <a:r>
              <a:rPr lang="it-IT" dirty="0" smtClean="0"/>
              <a:t>’ nell’Universo si formano strutture elicoidali altamente organizzate? Sono i principi fisici a favorirle. </a:t>
            </a:r>
            <a:r>
              <a:rPr lang="it-IT" b="1" i="1" u="sng" dirty="0" smtClean="0"/>
              <a:t>Supponiamo una nube di forma irregolare con particelle in moto su orbite casuali in cui domina l’attrazione gravitazionale.</a:t>
            </a:r>
            <a:r>
              <a:rPr lang="it-IT" dirty="0" smtClean="0"/>
              <a:t> </a:t>
            </a:r>
            <a:r>
              <a:rPr lang="it-IT" b="1" i="1" u="sng" dirty="0" smtClean="0"/>
              <a:t>Ogni particella della nube subisce l’attrazione gravitazionale combinata di tutto il resto della </a:t>
            </a:r>
            <a:r>
              <a:rPr lang="it-IT" b="1" i="1" u="sng" dirty="0" err="1" smtClean="0"/>
              <a:t>nube:il</a:t>
            </a:r>
            <a:r>
              <a:rPr lang="it-IT" b="1" i="1" u="sng" dirty="0" smtClean="0"/>
              <a:t> sistema nel suo </a:t>
            </a:r>
            <a:r>
              <a:rPr lang="it-IT" b="1" i="1" u="sng" dirty="0" err="1" smtClean="0"/>
              <a:t>complesso possiede</a:t>
            </a:r>
            <a:r>
              <a:rPr lang="it-IT" b="1" i="1" u="sng" dirty="0" smtClean="0"/>
              <a:t> un momento angolare netto. </a:t>
            </a:r>
            <a:r>
              <a:rPr lang="it-IT" u="sng" dirty="0" smtClean="0"/>
              <a:t>Le particelle </a:t>
            </a:r>
            <a:r>
              <a:rPr lang="it-IT" u="sng" smtClean="0"/>
              <a:t>che passano molto vicine subiscono sollecitazioni gravitazionali che deviano le traiettorie. Queste interazioni dissipano energia in questi moti casuali mentre il principio di conservazione del momento </a:t>
            </a:r>
            <a:r>
              <a:rPr lang="it-IT" smtClean="0"/>
              <a:t>angolare mantiene costante l’energia rotazionale della nube (le interazioni casuali si elidono). </a:t>
            </a:r>
            <a:r>
              <a:rPr lang="it-IT" smtClean="0">
                <a:solidFill>
                  <a:srgbClr val="FF0000"/>
                </a:solidFill>
              </a:rPr>
              <a:t>Si deduce che </a:t>
            </a:r>
            <a:r>
              <a:rPr lang="it-IT" b="1" i="1" u="sng" smtClean="0">
                <a:solidFill>
                  <a:srgbClr val="FF0000"/>
                </a:solidFill>
              </a:rPr>
              <a:t>le particelle cercheranno di stare nella configurazione di energia minima cioe’ quella in cui tutte le orbite sono circolari e giacciono sullo stesso piano.</a:t>
            </a:r>
            <a:r>
              <a:rPr lang="it-IT" smtClean="0">
                <a:solidFill>
                  <a:srgbClr val="FF0000"/>
                </a:solidFill>
              </a:rPr>
              <a:t> Il campo gravitazionale del disco e molto minore rispetto del campo del corpo centrale</a:t>
            </a:r>
            <a:r>
              <a:rPr lang="it-IT" smtClean="0"/>
              <a:t>. La materia ruota attorno al disco con velocita’ diverse</a:t>
            </a:r>
            <a:r>
              <a:rPr lang="it-IT" smtClean="0">
                <a:solidFill>
                  <a:srgbClr val="0000FF"/>
                </a:solidFill>
              </a:rPr>
              <a:t>. </a:t>
            </a:r>
            <a:r>
              <a:rPr lang="it-IT" b="1" i="1" u="sng" smtClean="0">
                <a:solidFill>
                  <a:srgbClr val="0000FF"/>
                </a:solidFill>
              </a:rPr>
              <a:t>L’attrito tra zone adiacenti del disco riscalda il gas che emette radiazione elettromagnetica</a:t>
            </a:r>
            <a:r>
              <a:rPr lang="it-IT" smtClean="0">
                <a:solidFill>
                  <a:srgbClr val="0000FF"/>
                </a:solidFill>
              </a:rPr>
              <a:t>. Il processo trasforma l’energia potenziale gravitazionale in energia radiante, causando la caduta progressiva del gas verso l’interno. </a:t>
            </a:r>
            <a:r>
              <a:rPr lang="it-IT" smtClean="0"/>
              <a:t>L’oggetto centrale determina la profondita’ della buca di potenziale che sua volta influenza il flusso di energia emessa dal disco. </a:t>
            </a:r>
            <a:r>
              <a:rPr lang="it-IT" b="1" i="1" u="sng" smtClean="0"/>
              <a:t>Se il corpo centrale e’ una stella normale il disco irradia nel visibile e infrarosso</a:t>
            </a:r>
            <a:r>
              <a:rPr lang="it-IT" smtClean="0"/>
              <a:t>. La materia che ruota e cade sulla stella collassata emette nella regione degli X. Difficile vedere le strutture sperimentalmente, studieremo le emissioni.</a:t>
            </a:r>
          </a:p>
          <a:p>
            <a:endParaRPr lang="it-IT" dirty="0" smtClean="0"/>
          </a:p>
        </p:txBody>
      </p:sp>
      <p:sp>
        <p:nvSpPr>
          <p:cNvPr id="3" name="Segnaposto numero diapositiva 2"/>
          <p:cNvSpPr>
            <a:spLocks noGrp="1"/>
          </p:cNvSpPr>
          <p:nvPr>
            <p:ph type="sldNum" sz="quarter" idx="12"/>
          </p:nvPr>
        </p:nvSpPr>
        <p:spPr/>
        <p:txBody>
          <a:bodyPr/>
          <a:lstStyle/>
          <a:p>
            <a:fld id="{8D82B5A4-172D-B545-A700-25497901E522}" type="slidenum">
              <a:rPr lang="it-IT" smtClean="0"/>
              <a:t>70</a:t>
            </a:fld>
            <a:endParaRPr lang="it-IT"/>
          </a:p>
        </p:txBody>
      </p:sp>
    </p:spTree>
    <p:extLst>
      <p:ext uri="{BB962C8B-B14F-4D97-AF65-F5344CB8AC3E}">
        <p14:creationId xmlns:p14="http://schemas.microsoft.com/office/powerpoint/2010/main" val="33057846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71</a:t>
            </a:fld>
            <a:endParaRPr lang="it-IT">
              <a:solidFill>
                <a:prstClr val="black">
                  <a:tint val="75000"/>
                </a:prstClr>
              </a:solidFill>
              <a:latin typeface="Calibri"/>
            </a:endParaRPr>
          </a:p>
        </p:txBody>
      </p:sp>
      <p:pic>
        <p:nvPicPr>
          <p:cNvPr id="3" name="Immagine 2"/>
          <p:cNvPicPr>
            <a:picLocks noChangeAspect="1"/>
          </p:cNvPicPr>
          <p:nvPr/>
        </p:nvPicPr>
        <p:blipFill>
          <a:blip r:embed="rId2"/>
          <a:stretch>
            <a:fillRect/>
          </a:stretch>
        </p:blipFill>
        <p:spPr>
          <a:xfrm>
            <a:off x="427327" y="381000"/>
            <a:ext cx="8195973" cy="5915090"/>
          </a:xfrm>
          <a:prstGeom prst="rect">
            <a:avLst/>
          </a:prstGeom>
          <a:ln>
            <a:solidFill>
              <a:srgbClr val="000000"/>
            </a:solidFill>
          </a:ln>
        </p:spPr>
      </p:pic>
    </p:spTree>
    <p:extLst>
      <p:ext uri="{BB962C8B-B14F-4D97-AF65-F5344CB8AC3E}">
        <p14:creationId xmlns:p14="http://schemas.microsoft.com/office/powerpoint/2010/main" val="30045721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72</a:t>
            </a:fld>
            <a:endParaRPr lang="it-IT">
              <a:solidFill>
                <a:prstClr val="black">
                  <a:tint val="75000"/>
                </a:prstClr>
              </a:solidFill>
              <a:latin typeface="Calibri"/>
            </a:endParaRPr>
          </a:p>
        </p:txBody>
      </p:sp>
      <p:pic>
        <p:nvPicPr>
          <p:cNvPr id="3" name="Immagine 2"/>
          <p:cNvPicPr>
            <a:picLocks noChangeAspect="1"/>
          </p:cNvPicPr>
          <p:nvPr/>
        </p:nvPicPr>
        <p:blipFill>
          <a:blip r:embed="rId2"/>
          <a:stretch>
            <a:fillRect/>
          </a:stretch>
        </p:blipFill>
        <p:spPr>
          <a:xfrm>
            <a:off x="0" y="419100"/>
            <a:ext cx="9144000" cy="5998768"/>
          </a:xfrm>
          <a:prstGeom prst="rect">
            <a:avLst/>
          </a:prstGeom>
        </p:spPr>
      </p:pic>
    </p:spTree>
    <p:extLst>
      <p:ext uri="{BB962C8B-B14F-4D97-AF65-F5344CB8AC3E}">
        <p14:creationId xmlns:p14="http://schemas.microsoft.com/office/powerpoint/2010/main" val="863751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2705"/>
            <a:ext cx="9144000" cy="2677655"/>
          </a:xfrm>
          <a:prstGeom prst="rect">
            <a:avLst/>
          </a:prstGeom>
        </p:spPr>
        <p:txBody>
          <a:bodyPr wrap="square">
            <a:spAutoFit/>
          </a:bodyPr>
          <a:lstStyle/>
          <a:p>
            <a:r>
              <a:rPr lang="it-IT" sz="2800" baseline="30000">
                <a:solidFill>
                  <a:prstClr val="black"/>
                </a:solidFill>
                <a:latin typeface="Calibri"/>
              </a:rPr>
              <a:t>The physics of inverse Compton scattering is an </a:t>
            </a:r>
            <a:r>
              <a:rPr lang="it-IT" sz="2800" baseline="30000">
                <a:solidFill>
                  <a:srgbClr val="FF0000"/>
                </a:solidFill>
                <a:latin typeface="Calibri"/>
              </a:rPr>
              <a:t>important source of high energy radiation whenever large fluxes of photons and relativistic electrons occupy the same volume.</a:t>
            </a:r>
            <a:r>
              <a:rPr lang="it-IT" sz="2800" baseline="30000">
                <a:solidFill>
                  <a:prstClr val="black"/>
                </a:solidFill>
                <a:latin typeface="Calibri"/>
              </a:rPr>
              <a:t> The case of special interest is that the relativistic electrons which are the source of low energy photons are also responsible for scattering photons to X- and γ -ray energies, the process known as synchrotron–self- Compton radiation. A case of special importance is that the energy density of low energy photons is so great that most of the energy of the electrons is lost by synchrotron– self-Compton rather than by synchotron radiation. This is likely to be the source of the ultra-high energy γ -rays observed in some of the most extreme active galactic nuclei.</a:t>
            </a:r>
            <a:endParaRPr lang="it-IT" sz="2800">
              <a:solidFill>
                <a:prstClr val="black"/>
              </a:solidFill>
              <a:latin typeface="Calibri"/>
            </a:endParaRPr>
          </a:p>
        </p:txBody>
      </p:sp>
      <p:pic>
        <p:nvPicPr>
          <p:cNvPr id="3" name="Immagine 2"/>
          <p:cNvPicPr>
            <a:picLocks noChangeAspect="1"/>
          </p:cNvPicPr>
          <p:nvPr/>
        </p:nvPicPr>
        <p:blipFill>
          <a:blip r:embed="rId2"/>
          <a:stretch>
            <a:fillRect/>
          </a:stretch>
        </p:blipFill>
        <p:spPr>
          <a:xfrm>
            <a:off x="-1" y="2869693"/>
            <a:ext cx="5960547" cy="3988307"/>
          </a:xfrm>
          <a:prstGeom prst="rect">
            <a:avLst/>
          </a:prstGeom>
        </p:spPr>
      </p:pic>
      <p:pic>
        <p:nvPicPr>
          <p:cNvPr id="4" name="Immagine 3"/>
          <p:cNvPicPr>
            <a:picLocks noChangeAspect="1"/>
          </p:cNvPicPr>
          <p:nvPr/>
        </p:nvPicPr>
        <p:blipFill>
          <a:blip r:embed="rId3"/>
          <a:stretch>
            <a:fillRect/>
          </a:stretch>
        </p:blipFill>
        <p:spPr>
          <a:xfrm>
            <a:off x="2260600" y="2569637"/>
            <a:ext cx="6747933" cy="770467"/>
          </a:xfrm>
          <a:prstGeom prst="rect">
            <a:avLst/>
          </a:prstGeom>
        </p:spPr>
      </p:pic>
      <p:pic>
        <p:nvPicPr>
          <p:cNvPr id="5" name="Immagine 4"/>
          <p:cNvPicPr>
            <a:picLocks noChangeAspect="1"/>
          </p:cNvPicPr>
          <p:nvPr/>
        </p:nvPicPr>
        <p:blipFill>
          <a:blip r:embed="rId4"/>
          <a:stretch>
            <a:fillRect/>
          </a:stretch>
        </p:blipFill>
        <p:spPr>
          <a:xfrm>
            <a:off x="4707465" y="3327403"/>
            <a:ext cx="4233332" cy="587283"/>
          </a:xfrm>
          <a:prstGeom prst="rect">
            <a:avLst/>
          </a:prstGeom>
        </p:spPr>
      </p:pic>
      <p:sp>
        <p:nvSpPr>
          <p:cNvPr id="6" name="Segnaposto numero diapositiva 5"/>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73</a:t>
            </a:fld>
            <a:endParaRPr lang="it-IT">
              <a:solidFill>
                <a:prstClr val="black">
                  <a:tint val="75000"/>
                </a:prstClr>
              </a:solidFill>
              <a:latin typeface="Calibri"/>
            </a:endParaRPr>
          </a:p>
        </p:txBody>
      </p:sp>
      <p:sp>
        <p:nvSpPr>
          <p:cNvPr id="7" name="CasellaDiTesto 6"/>
          <p:cNvSpPr txBox="1"/>
          <p:nvPr/>
        </p:nvSpPr>
        <p:spPr>
          <a:xfrm>
            <a:off x="5317765" y="4164642"/>
            <a:ext cx="3623032" cy="1754327"/>
          </a:xfrm>
          <a:prstGeom prst="rect">
            <a:avLst/>
          </a:prstGeom>
          <a:noFill/>
        </p:spPr>
        <p:txBody>
          <a:bodyPr wrap="none" rtlCol="0">
            <a:spAutoFit/>
          </a:bodyPr>
          <a:lstStyle/>
          <a:p>
            <a:r>
              <a:rPr lang="it-IT"/>
              <a:t>guadagno energia fotoni </a:t>
            </a:r>
          </a:p>
          <a:p>
            <a:r>
              <a:rPr lang="it-IT"/>
              <a:t>proporzionale </a:t>
            </a:r>
            <a:r>
              <a:rPr lang="it-IT">
                <a:latin typeface="Symbol" charset="2"/>
                <a:cs typeface="Symbol" charset="2"/>
              </a:rPr>
              <a:t>g</a:t>
            </a:r>
            <a:r>
              <a:rPr lang="it-IT"/>
              <a:t>2  (100-1000</a:t>
            </a:r>
          </a:p>
          <a:p>
            <a:r>
              <a:rPr lang="it-IT"/>
              <a:t>per elettroni)</a:t>
            </a:r>
          </a:p>
          <a:p>
            <a:r>
              <a:rPr lang="it-IT"/>
              <a:t>radio 10^9 Hz-----ultravioletto 10^15</a:t>
            </a:r>
          </a:p>
          <a:p>
            <a:r>
              <a:rPr lang="it-IT"/>
              <a:t>infrarosso----kev</a:t>
            </a:r>
          </a:p>
          <a:p>
            <a:r>
              <a:rPr lang="it-IT"/>
              <a:t>visibile------Mev </a:t>
            </a:r>
          </a:p>
        </p:txBody>
      </p:sp>
    </p:spTree>
    <p:extLst>
      <p:ext uri="{BB962C8B-B14F-4D97-AF65-F5344CB8AC3E}">
        <p14:creationId xmlns:p14="http://schemas.microsoft.com/office/powerpoint/2010/main" val="14545253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27279" y="304800"/>
            <a:ext cx="8417619" cy="4605867"/>
          </a:xfrm>
          <a:prstGeom prst="rect">
            <a:avLst/>
          </a:prstGeom>
        </p:spPr>
      </p:pic>
      <p:sp>
        <p:nvSpPr>
          <p:cNvPr id="4" name="Rettangolo 3"/>
          <p:cNvSpPr/>
          <p:nvPr/>
        </p:nvSpPr>
        <p:spPr>
          <a:xfrm>
            <a:off x="0" y="5259570"/>
            <a:ext cx="9143999" cy="1323439"/>
          </a:xfrm>
          <a:prstGeom prst="rect">
            <a:avLst/>
          </a:prstGeom>
        </p:spPr>
        <p:txBody>
          <a:bodyPr wrap="square">
            <a:spAutoFit/>
          </a:bodyPr>
          <a:lstStyle/>
          <a:p>
            <a:r>
              <a:rPr lang="it-IT" sz="2400" baseline="30000">
                <a:solidFill>
                  <a:prstClr val="black"/>
                </a:solidFill>
                <a:latin typeface="Calibri"/>
              </a:rPr>
              <a:t>Examples of the spectra of the synchrotron–self-Compton radiation of compact radio sources. (a) The ‘standard’ synchrotron–self-Compton spectrum of a homogeneous source with magnetic flux density 5 × 10−4 T and electron number density N</a:t>
            </a:r>
            <a:r>
              <a:rPr lang="it-IT" sz="2400" baseline="-25000">
                <a:solidFill>
                  <a:prstClr val="black"/>
                </a:solidFill>
                <a:latin typeface="Calibri"/>
              </a:rPr>
              <a:t>e </a:t>
            </a:r>
            <a:r>
              <a:rPr lang="it-IT" sz="2400" baseline="30000">
                <a:solidFill>
                  <a:prstClr val="black"/>
                </a:solidFill>
                <a:latin typeface="Calibri"/>
              </a:rPr>
              <a:t>(γ ) dγ = 4 γ −3 dγ m−3 in a spherical source of radius 2 × 1011 m. The solid line is the synchrotron radio spectrum, the small-dashed line the first scatterings and the large-dashed line the second scatterings.</a:t>
            </a:r>
            <a:endParaRPr lang="it-IT" sz="2400">
              <a:solidFill>
                <a:prstClr val="black"/>
              </a:solidFill>
              <a:latin typeface="Calibri"/>
            </a:endParaRPr>
          </a:p>
        </p:txBody>
      </p:sp>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74</a:t>
            </a:fld>
            <a:endParaRPr lang="it-IT">
              <a:solidFill>
                <a:prstClr val="black">
                  <a:tint val="75000"/>
                </a:prstClr>
              </a:solidFill>
              <a:latin typeface="Calibri"/>
            </a:endParaRPr>
          </a:p>
        </p:txBody>
      </p:sp>
    </p:spTree>
    <p:extLst>
      <p:ext uri="{BB962C8B-B14F-4D97-AF65-F5344CB8AC3E}">
        <p14:creationId xmlns:p14="http://schemas.microsoft.com/office/powerpoint/2010/main" val="9498142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title"/>
          </p:nvPr>
        </p:nvSpPr>
        <p:spPr>
          <a:xfrm>
            <a:off x="457200" y="115888"/>
            <a:ext cx="8229600" cy="504825"/>
          </a:xfrm>
        </p:spPr>
        <p:txBody>
          <a:bodyPr>
            <a:normAutofit fontScale="90000"/>
          </a:bodyPr>
          <a:lstStyle/>
          <a:p>
            <a:r>
              <a:rPr lang="it-IT" sz="3600"/>
              <a:t>Come osservare le evoluzioni stellari</a:t>
            </a:r>
          </a:p>
        </p:txBody>
      </p:sp>
      <p:sp>
        <p:nvSpPr>
          <p:cNvPr id="86021" name="Text Box 5"/>
          <p:cNvSpPr txBox="1">
            <a:spLocks noChangeArrowheads="1"/>
          </p:cNvSpPr>
          <p:nvPr/>
        </p:nvSpPr>
        <p:spPr bwMode="auto">
          <a:xfrm>
            <a:off x="376238" y="16478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a:p>
        </p:txBody>
      </p:sp>
      <p:sp>
        <p:nvSpPr>
          <p:cNvPr id="86023" name="Text Box 7"/>
          <p:cNvSpPr txBox="1">
            <a:spLocks noChangeArrowheads="1"/>
          </p:cNvSpPr>
          <p:nvPr/>
        </p:nvSpPr>
        <p:spPr bwMode="auto">
          <a:xfrm>
            <a:off x="3543300" y="620713"/>
            <a:ext cx="1924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SISTEMI BINARI</a:t>
            </a:r>
          </a:p>
        </p:txBody>
      </p:sp>
      <p:pic>
        <p:nvPicPr>
          <p:cNvPr id="86025" name="Picture 9" descr="scienzebinar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84313" y="981075"/>
            <a:ext cx="6040437" cy="3963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86027" name="Text Box 11"/>
          <p:cNvSpPr txBox="1">
            <a:spLocks noChangeArrowheads="1"/>
          </p:cNvSpPr>
          <p:nvPr/>
        </p:nvSpPr>
        <p:spPr bwMode="auto">
          <a:xfrm>
            <a:off x="158750" y="5013325"/>
            <a:ext cx="88074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50% delle stelle sono binarie</a:t>
            </a:r>
            <a:r>
              <a:rPr lang="it-IT"/>
              <a:t>: sorgenti di raggi X associata </a:t>
            </a:r>
            <a:r>
              <a:rPr lang="it-IT">
                <a:solidFill>
                  <a:srgbClr val="FF0000"/>
                </a:solidFill>
              </a:rPr>
              <a:t>trasferimento di materia</a:t>
            </a:r>
          </a:p>
          <a:p>
            <a:r>
              <a:rPr lang="it-IT"/>
              <a:t>dalla stella primaria </a:t>
            </a:r>
            <a:r>
              <a:rPr lang="it-IT">
                <a:solidFill>
                  <a:srgbClr val="FF0000"/>
                </a:solidFill>
              </a:rPr>
              <a:t>alla stella di neutroni</a:t>
            </a:r>
            <a:r>
              <a:rPr lang="it-IT"/>
              <a:t>. Disco di accrescimento. Ossevati anche</a:t>
            </a:r>
          </a:p>
          <a:p>
            <a:r>
              <a:rPr lang="it-IT"/>
              <a:t>lampi di </a:t>
            </a:r>
            <a:r>
              <a:rPr lang="it-IT">
                <a:solidFill>
                  <a:srgbClr val="FF0000"/>
                </a:solidFill>
              </a:rPr>
              <a:t>radiazione gamma</a:t>
            </a:r>
            <a:r>
              <a:rPr lang="it-IT"/>
              <a:t>. Cygnus X-3 e</a:t>
            </a:r>
            <a:r>
              <a:rPr lang="ja-JP" altLang="it-IT">
                <a:latin typeface="Arial"/>
              </a:rPr>
              <a:t>’</a:t>
            </a:r>
            <a:r>
              <a:rPr lang="it-IT"/>
              <a:t> un sistema binario </a:t>
            </a:r>
            <a:r>
              <a:rPr lang="it-IT">
                <a:solidFill>
                  <a:srgbClr val="FF0000"/>
                </a:solidFill>
              </a:rPr>
              <a:t>X</a:t>
            </a:r>
            <a:r>
              <a:rPr lang="it-IT"/>
              <a:t>, periodo 4,8</a:t>
            </a:r>
          </a:p>
          <a:p>
            <a:r>
              <a:rPr lang="it-IT"/>
              <a:t>ore, che emette raggi gamma di alta energia e pulsar gamma con periodo 12,6 msec.</a:t>
            </a:r>
          </a:p>
          <a:p>
            <a:r>
              <a:rPr lang="it-IT"/>
              <a:t>Possibile interazione di protoni accelerati nel campo magnetico della pulsar su</a:t>
            </a:r>
          </a:p>
          <a:p>
            <a:r>
              <a:rPr lang="it-IT"/>
              <a:t>protoni</a:t>
            </a:r>
          </a:p>
        </p:txBody>
      </p:sp>
      <p:sp>
        <p:nvSpPr>
          <p:cNvPr id="86028" name="AutoShape 12"/>
          <p:cNvSpPr>
            <a:spLocks noChangeArrowheads="1"/>
          </p:cNvSpPr>
          <p:nvPr/>
        </p:nvSpPr>
        <p:spPr bwMode="auto">
          <a:xfrm>
            <a:off x="1187450" y="6453188"/>
            <a:ext cx="2881313" cy="288925"/>
          </a:xfrm>
          <a:prstGeom prst="rightArrow">
            <a:avLst>
              <a:gd name="adj1" fmla="val 50000"/>
              <a:gd name="adj2" fmla="val 24931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75</a:t>
            </a:fld>
            <a:endParaRPr lang="it-IT"/>
          </a:p>
        </p:txBody>
      </p:sp>
    </p:spTree>
    <p:extLst>
      <p:ext uri="{BB962C8B-B14F-4D97-AF65-F5344CB8AC3E}">
        <p14:creationId xmlns:p14="http://schemas.microsoft.com/office/powerpoint/2010/main" val="839786565"/>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7732" y="-35739"/>
            <a:ext cx="5342913" cy="5075767"/>
          </a:xfrm>
          <a:prstGeom prst="rect">
            <a:avLst/>
          </a:prstGeom>
        </p:spPr>
      </p:pic>
      <p:sp>
        <p:nvSpPr>
          <p:cNvPr id="3" name="CasellaDiTesto 2"/>
          <p:cNvSpPr txBox="1"/>
          <p:nvPr/>
        </p:nvSpPr>
        <p:spPr>
          <a:xfrm>
            <a:off x="4978400" y="-65270"/>
            <a:ext cx="4402666" cy="5078314"/>
          </a:xfrm>
          <a:prstGeom prst="rect">
            <a:avLst/>
          </a:prstGeom>
          <a:noFill/>
        </p:spPr>
        <p:txBody>
          <a:bodyPr wrap="square" rtlCol="0">
            <a:spAutoFit/>
          </a:bodyPr>
          <a:lstStyle/>
          <a:p>
            <a:r>
              <a:rPr lang="it-IT">
                <a:solidFill>
                  <a:prstClr val="black"/>
                </a:solidFill>
                <a:latin typeface="Calibri"/>
              </a:rPr>
              <a:t>Just as the Galactic radio emission traces the distribution of high energy electrons and magnetic fields in the Galaxy, so the distribution of γ -radiation can provide information about high energy protons and the overall distribution of interstellar gas. </a:t>
            </a:r>
          </a:p>
          <a:p>
            <a:r>
              <a:rPr lang="it-IT">
                <a:solidFill>
                  <a:prstClr val="black"/>
                </a:solidFill>
                <a:latin typeface="Calibri"/>
              </a:rPr>
              <a:t>In collisions between high energy particles and protons and nuclei of atoms and molecules of the interstellar gas, pions of all charges, π + , π 0 and π − are produced. The neutral pions decay almost instantly into two γ -rays. In proton–proton collisions, the cross-section for the production of a pair of high energy γ -rays is roughly the geometric size of the proton, σγ ≈ 10−30 m2. The γ -ray image of the Galaxy from observations made by the EGRET instrument of the Compton Gamma-ray Observatory. </a:t>
            </a:r>
          </a:p>
        </p:txBody>
      </p:sp>
      <p:sp>
        <p:nvSpPr>
          <p:cNvPr id="4" name="CasellaDiTesto 3"/>
          <p:cNvSpPr txBox="1"/>
          <p:nvPr/>
        </p:nvSpPr>
        <p:spPr>
          <a:xfrm>
            <a:off x="16934" y="4906736"/>
            <a:ext cx="8906934" cy="2585323"/>
          </a:xfrm>
          <a:prstGeom prst="rect">
            <a:avLst/>
          </a:prstGeom>
          <a:noFill/>
        </p:spPr>
        <p:txBody>
          <a:bodyPr wrap="square" rtlCol="0">
            <a:spAutoFit/>
          </a:bodyPr>
          <a:lstStyle/>
          <a:p>
            <a:r>
              <a:rPr lang="it-IT" b="1" u="sng">
                <a:solidFill>
                  <a:prstClr val="black"/>
                </a:solidFill>
                <a:latin typeface="Calibri"/>
              </a:rPr>
              <a:t>Numerous discrete γ-ray sources have been detected but there is also diffuse γ -ray emission from the plane of the Galaxy. In addition to the π0 process, there are expected to be contributions from inverse Compton scattering of starlight and relativistic bremsstrahlung of ultra-relativistic electrons.</a:t>
            </a:r>
            <a:r>
              <a:rPr lang="it-IT">
                <a:solidFill>
                  <a:prstClr val="black"/>
                </a:solidFill>
                <a:latin typeface="Calibri"/>
              </a:rPr>
              <a:t> Thus, in analysing the γ -ray maps of the sky, it is necessary to achieve consistency with the distribution of relativistic electrons as defined by the radio map of the sky and the distribution of neutral and molecular gas  which are the main targets for the cosmic ray protons. </a:t>
            </a:r>
          </a:p>
          <a:p>
            <a:endParaRPr lang="it-IT">
              <a:solidFill>
                <a:prstClr val="black"/>
              </a:solidFill>
              <a:latin typeface="Calibri"/>
            </a:endParaRPr>
          </a:p>
          <a:p>
            <a:endParaRPr lang="it-IT">
              <a:solidFill>
                <a:prstClr val="black"/>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76</a:t>
            </a:fld>
            <a:endParaRPr lang="it-IT">
              <a:solidFill>
                <a:prstClr val="black">
                  <a:tint val="75000"/>
                </a:prstClr>
              </a:solidFill>
              <a:latin typeface="Calibri"/>
            </a:endParaRPr>
          </a:p>
        </p:txBody>
      </p:sp>
    </p:spTree>
    <p:extLst>
      <p:ext uri="{BB962C8B-B14F-4D97-AF65-F5344CB8AC3E}">
        <p14:creationId xmlns:p14="http://schemas.microsoft.com/office/powerpoint/2010/main" val="13418901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2100" y="317500"/>
            <a:ext cx="8686800" cy="6463309"/>
          </a:xfrm>
          <a:prstGeom prst="rect">
            <a:avLst/>
          </a:prstGeom>
          <a:noFill/>
        </p:spPr>
        <p:txBody>
          <a:bodyPr wrap="square" rtlCol="0">
            <a:spAutoFit/>
          </a:bodyPr>
          <a:lstStyle/>
          <a:p>
            <a:r>
              <a:rPr lang="it-IT">
                <a:solidFill>
                  <a:srgbClr val="FF0000"/>
                </a:solidFill>
              </a:rPr>
              <a:t>Dato l’alto campo magnetico di dipolo della stella collassata </a:t>
            </a:r>
            <a:r>
              <a:rPr lang="it-IT" b="1" i="1" u="sng">
                <a:solidFill>
                  <a:srgbClr val="FF0000"/>
                </a:solidFill>
              </a:rPr>
              <a:t>. il moto del plasma e’ costretto a muoversi lungo le linee del campo magnetico e quindi cade sulla stella collassata solo nei pressi dei poli magnetici.</a:t>
            </a:r>
            <a:r>
              <a:rPr lang="it-IT">
                <a:solidFill>
                  <a:srgbClr val="FF0000"/>
                </a:solidFill>
              </a:rPr>
              <a:t> </a:t>
            </a:r>
            <a:r>
              <a:rPr lang="it-IT" b="1" i="1" u="sng"/>
              <a:t>si formano due punti caldi </a:t>
            </a:r>
            <a:r>
              <a:rPr lang="it-IT"/>
              <a:t>sulla superficie della stella in corrispondemza dei poli magnetici. Se i punti caldi si trovano disassati rispetto all’asse di rotazione vengono emessi fasci di raggi X. </a:t>
            </a:r>
            <a:r>
              <a:rPr lang="it-IT" b="1" i="1" u="sng">
                <a:solidFill>
                  <a:srgbClr val="3366FF"/>
                </a:solidFill>
              </a:rPr>
              <a:t>Ad un osservatore sulla terra il sistema pulsar si manifesta con una certa periodicita’. </a:t>
            </a:r>
            <a:r>
              <a:rPr lang="it-IT">
                <a:solidFill>
                  <a:srgbClr val="3366FF"/>
                </a:solidFill>
              </a:rPr>
              <a:t>Ogni volta che si presentano pulsazioni simili si possono attribuire alla presenza di una stella di neutroni con forte campo magnetico in rotazione in un sistema binario.</a:t>
            </a:r>
          </a:p>
          <a:p>
            <a:r>
              <a:rPr lang="it-IT">
                <a:solidFill>
                  <a:srgbClr val="FF0000"/>
                </a:solidFill>
              </a:rPr>
              <a:t>Le radiopulsar, stelle di neutroni isolate, rallentano la rotazione man mano che irragiano, energia irradiata a spese dell’energia rotazionale.</a:t>
            </a:r>
          </a:p>
          <a:p>
            <a:r>
              <a:rPr lang="it-IT"/>
              <a:t>Nelle binarie X la caduta di materia favorisce l’accelerazione nella rotazione della pulsar.</a:t>
            </a:r>
          </a:p>
          <a:p>
            <a:r>
              <a:rPr lang="it-IT"/>
              <a:t>Oppure accelerazioni e decelerazione a seconda del flusso di accrescimento.</a:t>
            </a:r>
          </a:p>
          <a:p>
            <a:r>
              <a:rPr lang="it-IT"/>
              <a:t>Punti caldi di accrescimento</a:t>
            </a:r>
          </a:p>
          <a:p>
            <a:r>
              <a:rPr lang="it-IT">
                <a:solidFill>
                  <a:srgbClr val="FF0000"/>
                </a:solidFill>
              </a:rPr>
              <a:t>Il gas che si accumula sulla superficie della stella di neutroni puo’ produrre reazioni termonucleari negli strati superficiali della stella di neutroni dovuti all’accumulo di gas caldi. </a:t>
            </a:r>
            <a:r>
              <a:rPr lang="it-IT"/>
              <a:t>Aumenta densita’ e temperatura fino ad innescare le reazioni. il materiale che cade e’ gas leggero H e He. La forma piu’ estrema di esplosione e’ il GRB.</a:t>
            </a:r>
          </a:p>
          <a:p>
            <a:r>
              <a:rPr lang="it-IT" b="1"/>
              <a:t>cigno e hercules emettono gamma alte energie oltre a X. probbailmente da p0 indotti da interazioni di protoni accelerati nel campo elettrico delle pulsar. </a:t>
            </a:r>
            <a:r>
              <a:rPr lang="it-IT" b="1">
                <a:solidFill>
                  <a:srgbClr val="FF0000"/>
                </a:solidFill>
              </a:rPr>
              <a:t>Disco di accrescimento nelle binarie X: </a:t>
            </a:r>
            <a:r>
              <a:rPr lang="it-IT" b="1" i="1" u="sng">
                <a:solidFill>
                  <a:srgbClr val="FF0000"/>
                </a:solidFill>
              </a:rPr>
              <a:t>Raggi X emessi anche dalla parte interna del disco dove gran parte dell’energia di legame gravitazinale viene dissipata da forze viscose.</a:t>
            </a:r>
            <a:r>
              <a:rPr lang="it-IT" b="1">
                <a:solidFill>
                  <a:srgbClr val="FF0000"/>
                </a:solidFill>
              </a:rPr>
              <a:t> Raggi X duri nelle vicinanze della superficie. Es: Her X-1: pulsar 1,24 s. binaria 35 giorni.</a:t>
            </a:r>
          </a:p>
          <a:p>
            <a:endParaRPr lang="it-IT"/>
          </a:p>
        </p:txBody>
      </p:sp>
      <p:sp>
        <p:nvSpPr>
          <p:cNvPr id="3" name="Segnaposto numero diapositiva 2"/>
          <p:cNvSpPr>
            <a:spLocks noGrp="1"/>
          </p:cNvSpPr>
          <p:nvPr>
            <p:ph type="sldNum" sz="quarter" idx="12"/>
          </p:nvPr>
        </p:nvSpPr>
        <p:spPr/>
        <p:txBody>
          <a:bodyPr/>
          <a:lstStyle/>
          <a:p>
            <a:fld id="{8D82B5A4-172D-B545-A700-25497901E522}" type="slidenum">
              <a:rPr lang="it-IT" smtClean="0"/>
              <a:t>77</a:t>
            </a:fld>
            <a:endParaRPr lang="it-IT"/>
          </a:p>
        </p:txBody>
      </p:sp>
    </p:spTree>
    <p:extLst>
      <p:ext uri="{BB962C8B-B14F-4D97-AF65-F5344CB8AC3E}">
        <p14:creationId xmlns:p14="http://schemas.microsoft.com/office/powerpoint/2010/main" val="33358193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233" y="84667"/>
            <a:ext cx="9412778" cy="6463309"/>
          </a:xfrm>
          <a:prstGeom prst="rect">
            <a:avLst/>
          </a:prstGeom>
          <a:noFill/>
        </p:spPr>
        <p:txBody>
          <a:bodyPr wrap="none" rtlCol="0">
            <a:spAutoFit/>
          </a:bodyPr>
          <a:lstStyle/>
          <a:p>
            <a:r>
              <a:rPr lang="it-IT" dirty="0" smtClean="0">
                <a:solidFill>
                  <a:srgbClr val="FF0000"/>
                </a:solidFill>
              </a:rPr>
              <a:t>La radiazione X emessa dalla stella subisce oscillazioni periodiche. Questi fenomeni sono legati al </a:t>
            </a:r>
          </a:p>
          <a:p>
            <a:r>
              <a:rPr lang="it-IT" b="1" i="1" u="sng" dirty="0" smtClean="0">
                <a:solidFill>
                  <a:srgbClr val="FF0000"/>
                </a:solidFill>
              </a:rPr>
              <a:t>flusso di plasma alla stella di neutroni. </a:t>
            </a:r>
            <a:r>
              <a:rPr lang="it-IT" dirty="0" smtClean="0">
                <a:solidFill>
                  <a:srgbClr val="FF0000"/>
                </a:solidFill>
              </a:rPr>
              <a:t>Il costante accumulo di materia sulla superficie della stella  </a:t>
            </a:r>
            <a:endParaRPr lang="it-IT" dirty="0">
              <a:solidFill>
                <a:srgbClr val="FF0000"/>
              </a:solidFill>
            </a:endParaRPr>
          </a:p>
          <a:p>
            <a:r>
              <a:rPr lang="it-IT" dirty="0" smtClean="0">
                <a:solidFill>
                  <a:srgbClr val="FF0000"/>
                </a:solidFill>
              </a:rPr>
              <a:t>fa aumentare </a:t>
            </a:r>
            <a:r>
              <a:rPr lang="it-IT" dirty="0" err="1" smtClean="0">
                <a:solidFill>
                  <a:srgbClr val="FF0000"/>
                </a:solidFill>
              </a:rPr>
              <a:t>densita’</a:t>
            </a:r>
            <a:r>
              <a:rPr lang="it-IT" dirty="0" smtClean="0">
                <a:solidFill>
                  <a:srgbClr val="FF0000"/>
                </a:solidFill>
              </a:rPr>
              <a:t> e temperatura fino ad innescare la fusione termonucleare. </a:t>
            </a:r>
            <a:r>
              <a:rPr lang="it-IT" dirty="0" smtClean="0"/>
              <a:t>I materiali che</a:t>
            </a:r>
          </a:p>
          <a:p>
            <a:r>
              <a:rPr lang="it-IT" dirty="0" smtClean="0"/>
              <a:t>cadono sulla stella sono gas con la tipica composizione delle atmosfere stellari: idrogeno ed elio +</a:t>
            </a:r>
          </a:p>
          <a:p>
            <a:r>
              <a:rPr lang="it-IT" dirty="0" smtClean="0"/>
              <a:t>2% di elementi pesanti. Il tipo di combustione dipende dal ritmo di accrescimento e </a:t>
            </a:r>
            <a:r>
              <a:rPr lang="it-IT" dirty="0" err="1" smtClean="0"/>
              <a:t>puo’</a:t>
            </a:r>
            <a:r>
              <a:rPr lang="it-IT" dirty="0" smtClean="0"/>
              <a:t> avvenire</a:t>
            </a:r>
          </a:p>
          <a:p>
            <a:r>
              <a:rPr lang="it-IT" dirty="0" smtClean="0"/>
              <a:t>sia la fusione dell’idrogeno sia dell’elio. Una volta iniziate le reazioni innalzano la temperatura </a:t>
            </a:r>
            <a:endParaRPr lang="it-IT" dirty="0"/>
          </a:p>
          <a:p>
            <a:r>
              <a:rPr lang="it-IT" dirty="0" smtClean="0"/>
              <a:t>nelle zone vicine e consente la fusione dell’elio. </a:t>
            </a:r>
            <a:r>
              <a:rPr lang="it-IT" dirty="0" err="1" smtClean="0"/>
              <a:t>Laforma</a:t>
            </a:r>
            <a:r>
              <a:rPr lang="it-IT" dirty="0" smtClean="0"/>
              <a:t> </a:t>
            </a:r>
            <a:r>
              <a:rPr lang="it-IT" dirty="0" err="1" smtClean="0"/>
              <a:t>piu’</a:t>
            </a:r>
            <a:r>
              <a:rPr lang="it-IT" dirty="0" smtClean="0"/>
              <a:t> estrema di esplosione ad alta energia </a:t>
            </a:r>
          </a:p>
          <a:p>
            <a:r>
              <a:rPr lang="it-IT" dirty="0" err="1" smtClean="0"/>
              <a:t>e’</a:t>
            </a:r>
            <a:r>
              <a:rPr lang="it-IT" dirty="0" smtClean="0"/>
              <a:t> data dai gamma-ray-</a:t>
            </a:r>
            <a:r>
              <a:rPr lang="it-IT" dirty="0" err="1" smtClean="0"/>
              <a:t>burst</a:t>
            </a:r>
            <a:r>
              <a:rPr lang="it-IT" dirty="0" smtClean="0"/>
              <a:t>. Scoperti dal satellite Vega. Sorgente X binaria </a:t>
            </a:r>
            <a:r>
              <a:rPr lang="it-IT" dirty="0" err="1" smtClean="0"/>
              <a:t>Cygnus</a:t>
            </a:r>
            <a:r>
              <a:rPr lang="it-IT" dirty="0" smtClean="0"/>
              <a:t> X-3 ha periodo</a:t>
            </a:r>
          </a:p>
          <a:p>
            <a:r>
              <a:rPr lang="it-IT" dirty="0" smtClean="0"/>
              <a:t>orbitale 4,8 ore ed emette gamma, 10^15 </a:t>
            </a:r>
            <a:r>
              <a:rPr lang="it-IT" dirty="0" err="1" smtClean="0"/>
              <a:t>ev</a:t>
            </a:r>
            <a:r>
              <a:rPr lang="it-IT" dirty="0" smtClean="0"/>
              <a:t> </a:t>
            </a:r>
            <a:r>
              <a:rPr lang="it-IT" dirty="0" err="1" smtClean="0"/>
              <a:t>poiche</a:t>
            </a:r>
            <a:r>
              <a:rPr lang="it-IT" dirty="0" smtClean="0"/>
              <a:t>’ venivano rivelati in esperimenti a terra </a:t>
            </a:r>
          </a:p>
          <a:p>
            <a:r>
              <a:rPr lang="it-IT" dirty="0" smtClean="0"/>
              <a:t>attraverso cascate di particelle nell’atmosfera. </a:t>
            </a:r>
            <a:r>
              <a:rPr lang="it-IT" dirty="0" smtClean="0">
                <a:solidFill>
                  <a:srgbClr val="FF0000"/>
                </a:solidFill>
              </a:rPr>
              <a:t>10^12 possono ancora provenire da processi </a:t>
            </a:r>
          </a:p>
          <a:p>
            <a:r>
              <a:rPr lang="it-IT" dirty="0" smtClean="0">
                <a:solidFill>
                  <a:srgbClr val="FF0000"/>
                </a:solidFill>
              </a:rPr>
              <a:t>elettromagnetici (Compton) ma </a:t>
            </a:r>
            <a:r>
              <a:rPr lang="it-IT" b="1" i="1" u="sng" dirty="0" smtClean="0">
                <a:solidFill>
                  <a:srgbClr val="FF0000"/>
                </a:solidFill>
              </a:rPr>
              <a:t>10^15 </a:t>
            </a:r>
            <a:r>
              <a:rPr lang="it-IT" b="1" i="1" u="sng" dirty="0" err="1" smtClean="0">
                <a:solidFill>
                  <a:srgbClr val="FF0000"/>
                </a:solidFill>
              </a:rPr>
              <a:t>e’</a:t>
            </a:r>
            <a:r>
              <a:rPr lang="it-IT" b="1" i="1" u="sng" dirty="0" smtClean="0">
                <a:solidFill>
                  <a:srgbClr val="FF0000"/>
                </a:solidFill>
              </a:rPr>
              <a:t> </a:t>
            </a:r>
            <a:r>
              <a:rPr lang="it-IT" b="1" i="1" u="sng" dirty="0" err="1" smtClean="0">
                <a:solidFill>
                  <a:srgbClr val="FF0000"/>
                </a:solidFill>
              </a:rPr>
              <a:t>difficlle</a:t>
            </a:r>
            <a:r>
              <a:rPr lang="it-IT" b="1" i="1" u="sng" dirty="0" smtClean="0">
                <a:solidFill>
                  <a:srgbClr val="FF0000"/>
                </a:solidFill>
              </a:rPr>
              <a:t>. L’interazione con H darebbe e+e-</a:t>
            </a:r>
          </a:p>
          <a:p>
            <a:r>
              <a:rPr lang="it-IT" u="sng" dirty="0" smtClean="0">
                <a:solidFill>
                  <a:srgbClr val="FF0000"/>
                </a:solidFill>
              </a:rPr>
              <a:t> </a:t>
            </a:r>
            <a:r>
              <a:rPr lang="it-IT" u="sng" dirty="0" smtClean="0"/>
              <a:t>La soluzione </a:t>
            </a:r>
            <a:r>
              <a:rPr lang="it-IT" u="sng" dirty="0" err="1" smtClean="0"/>
              <a:t>puo’</a:t>
            </a:r>
            <a:r>
              <a:rPr lang="it-IT" u="sng" dirty="0" smtClean="0"/>
              <a:t> essere quella che nel campo magnetico della pulsar siano accelerati </a:t>
            </a:r>
          </a:p>
          <a:p>
            <a:r>
              <a:rPr lang="it-IT" u="sng" dirty="0" smtClean="0"/>
              <a:t>protoni 10^17 </a:t>
            </a:r>
            <a:r>
              <a:rPr lang="it-IT" u="sng" dirty="0" err="1" smtClean="0"/>
              <a:t>eV</a:t>
            </a:r>
            <a:r>
              <a:rPr lang="it-IT" u="sng" dirty="0"/>
              <a:t> </a:t>
            </a:r>
            <a:r>
              <a:rPr lang="it-IT" u="sng" dirty="0" smtClean="0"/>
              <a:t>che generano pioni neutri che decadono in gamma di altissima energia. </a:t>
            </a:r>
          </a:p>
          <a:p>
            <a:r>
              <a:rPr lang="it-IT" u="sng" dirty="0" smtClean="0"/>
              <a:t>Si tratta di protoni accelerati dalla sorgente che interagiscono col gas intorno la sorgente o</a:t>
            </a:r>
          </a:p>
          <a:p>
            <a:r>
              <a:rPr lang="it-IT" u="sng" dirty="0" smtClean="0"/>
              <a:t>nella stella compagna se la sorgente fa parte di un sistema binario.</a:t>
            </a:r>
          </a:p>
          <a:p>
            <a:r>
              <a:rPr lang="it-IT" dirty="0" smtClean="0"/>
              <a:t>Produzione di neutrini:</a:t>
            </a:r>
          </a:p>
          <a:p>
            <a:endParaRPr lang="it-IT" dirty="0"/>
          </a:p>
          <a:p>
            <a:r>
              <a:rPr lang="it-IT" dirty="0" err="1" smtClean="0"/>
              <a:t>p</a:t>
            </a:r>
            <a:r>
              <a:rPr lang="it-IT" dirty="0" smtClean="0"/>
              <a:t> + </a:t>
            </a:r>
            <a:r>
              <a:rPr lang="it-IT" dirty="0" err="1" smtClean="0"/>
              <a:t>p</a:t>
            </a:r>
            <a:r>
              <a:rPr lang="it-IT" dirty="0" smtClean="0"/>
              <a:t> = </a:t>
            </a:r>
            <a:r>
              <a:rPr lang="it-IT" dirty="0" err="1" smtClean="0">
                <a:latin typeface="Symbol" charset="2"/>
                <a:cs typeface="Symbol" charset="2"/>
              </a:rPr>
              <a:t>p</a:t>
            </a:r>
            <a:r>
              <a:rPr lang="it-IT" dirty="0" smtClean="0"/>
              <a:t>+- (K+-) + X			</a:t>
            </a:r>
            <a:r>
              <a:rPr lang="it-IT" dirty="0" err="1" smtClean="0">
                <a:latin typeface="Symbol" charset="2"/>
                <a:cs typeface="Symbol" charset="2"/>
              </a:rPr>
              <a:t>p</a:t>
            </a:r>
            <a:r>
              <a:rPr lang="it-IT" dirty="0" smtClean="0"/>
              <a:t>+- = </a:t>
            </a:r>
            <a:r>
              <a:rPr lang="it-IT" dirty="0" smtClean="0">
                <a:latin typeface="Symbol" charset="2"/>
                <a:cs typeface="Symbol" charset="2"/>
              </a:rPr>
              <a:t>m</a:t>
            </a:r>
            <a:r>
              <a:rPr lang="it-IT" dirty="0" smtClean="0"/>
              <a:t>+- + </a:t>
            </a:r>
            <a:r>
              <a:rPr lang="it-IT" dirty="0" err="1" smtClean="0">
                <a:latin typeface="Symbol" charset="2"/>
                <a:cs typeface="Symbol" charset="2"/>
              </a:rPr>
              <a:t>n</a:t>
            </a:r>
            <a:r>
              <a:rPr lang="it-IT" dirty="0" smtClean="0"/>
              <a:t>			</a:t>
            </a:r>
            <a:r>
              <a:rPr lang="it-IT" dirty="0" smtClean="0">
                <a:latin typeface="Symbol" charset="2"/>
                <a:cs typeface="Symbol" charset="2"/>
              </a:rPr>
              <a:t>m</a:t>
            </a:r>
            <a:r>
              <a:rPr lang="it-IT" dirty="0" smtClean="0"/>
              <a:t>+- = e+- + </a:t>
            </a:r>
            <a:r>
              <a:rPr lang="it-IT" dirty="0" err="1" smtClean="0">
                <a:latin typeface="Symbol" charset="2"/>
                <a:cs typeface="Symbol" charset="2"/>
              </a:rPr>
              <a:t>n</a:t>
            </a:r>
            <a:r>
              <a:rPr lang="it-IT" dirty="0" smtClean="0">
                <a:latin typeface="Symbol" charset="2"/>
                <a:cs typeface="Symbol" charset="2"/>
              </a:rPr>
              <a:t> + </a:t>
            </a:r>
            <a:r>
              <a:rPr lang="it-IT" dirty="0" err="1" smtClean="0">
                <a:latin typeface="Symbol" charset="2"/>
                <a:cs typeface="Symbol" charset="2"/>
              </a:rPr>
              <a:t>n</a:t>
            </a:r>
            <a:endParaRPr lang="it-IT" dirty="0" smtClean="0">
              <a:latin typeface="Symbol" charset="2"/>
              <a:cs typeface="Symbol" charset="2"/>
            </a:endParaRPr>
          </a:p>
          <a:p>
            <a:endParaRPr lang="it-IT" dirty="0"/>
          </a:p>
          <a:p>
            <a:r>
              <a:rPr lang="it-IT" dirty="0" smtClean="0"/>
              <a:t>Anche collisioni </a:t>
            </a:r>
            <a:r>
              <a:rPr lang="it-IT" dirty="0" err="1" smtClean="0"/>
              <a:t>p</a:t>
            </a:r>
            <a:r>
              <a:rPr lang="it-IT" dirty="0" smtClean="0"/>
              <a:t> + </a:t>
            </a:r>
            <a:r>
              <a:rPr lang="it-IT" dirty="0" smtClean="0">
                <a:latin typeface="Symbol" charset="2"/>
                <a:cs typeface="Symbol" charset="2"/>
              </a:rPr>
              <a:t>g</a:t>
            </a:r>
            <a:r>
              <a:rPr lang="it-IT" dirty="0" smtClean="0"/>
              <a:t> , comprese quelle con radiazione cosmica di fondo.</a:t>
            </a:r>
          </a:p>
          <a:p>
            <a:r>
              <a:rPr lang="it-IT" dirty="0" smtClean="0"/>
              <a:t>Oltre a pioni carichi si producono pioni neutri 		</a:t>
            </a:r>
            <a:r>
              <a:rPr lang="it-IT" dirty="0" err="1" smtClean="0"/>
              <a:t>p</a:t>
            </a:r>
            <a:r>
              <a:rPr lang="it-IT" dirty="0" smtClean="0"/>
              <a:t> + </a:t>
            </a:r>
            <a:r>
              <a:rPr lang="it-IT" dirty="0" err="1" smtClean="0"/>
              <a:t>p</a:t>
            </a:r>
            <a:r>
              <a:rPr lang="it-IT" dirty="0" smtClean="0"/>
              <a:t> </a:t>
            </a:r>
            <a:r>
              <a:rPr lang="it-IT" dirty="0" smtClean="0">
                <a:latin typeface="Symbol" charset="2"/>
                <a:cs typeface="Symbol" charset="2"/>
              </a:rPr>
              <a:t>= p</a:t>
            </a:r>
            <a:r>
              <a:rPr lang="it-IT" dirty="0" smtClean="0"/>
              <a:t>0 = </a:t>
            </a:r>
            <a:r>
              <a:rPr lang="it-IT" dirty="0" smtClean="0">
                <a:latin typeface="Symbol" charset="2"/>
                <a:cs typeface="Symbol" charset="2"/>
              </a:rPr>
              <a:t>g + g</a:t>
            </a:r>
          </a:p>
          <a:p>
            <a:r>
              <a:rPr lang="it-IT" dirty="0" smtClean="0"/>
              <a:t>stella trasparente ai neutrini quindi trasmessi a terra anche nei periodi di eclissi della pulsar</a:t>
            </a:r>
          </a:p>
          <a:p>
            <a:r>
              <a:rPr lang="it-IT" dirty="0" smtClean="0"/>
              <a:t>mentre i gamma  vengono </a:t>
            </a:r>
            <a:r>
              <a:rPr lang="it-IT" dirty="0" err="1" smtClean="0"/>
              <a:t>emessiverso</a:t>
            </a:r>
            <a:r>
              <a:rPr lang="it-IT" dirty="0" smtClean="0"/>
              <a:t> terra solo all’inizio e alla fine dell’eclissi.</a:t>
            </a:r>
            <a:endParaRPr lang="it-IT" dirty="0"/>
          </a:p>
        </p:txBody>
      </p:sp>
      <p:sp>
        <p:nvSpPr>
          <p:cNvPr id="3" name="Segnaposto numero diapositiva 2"/>
          <p:cNvSpPr>
            <a:spLocks noGrp="1"/>
          </p:cNvSpPr>
          <p:nvPr>
            <p:ph type="sldNum" sz="quarter" idx="12"/>
          </p:nvPr>
        </p:nvSpPr>
        <p:spPr/>
        <p:txBody>
          <a:bodyPr/>
          <a:lstStyle/>
          <a:p>
            <a:fld id="{8D82B5A4-172D-B545-A700-25497901E522}" type="slidenum">
              <a:rPr lang="it-IT" smtClean="0"/>
              <a:t>78</a:t>
            </a:fld>
            <a:endParaRPr lang="it-IT"/>
          </a:p>
        </p:txBody>
      </p:sp>
    </p:spTree>
    <p:extLst>
      <p:ext uri="{BB962C8B-B14F-4D97-AF65-F5344CB8AC3E}">
        <p14:creationId xmlns:p14="http://schemas.microsoft.com/office/powerpoint/2010/main" val="28649268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90501" y="317500"/>
            <a:ext cx="8813800" cy="3139321"/>
          </a:xfrm>
          <a:prstGeom prst="rect">
            <a:avLst/>
          </a:prstGeom>
          <a:noFill/>
        </p:spPr>
        <p:txBody>
          <a:bodyPr wrap="square" rtlCol="0">
            <a:spAutoFit/>
          </a:bodyPr>
          <a:lstStyle/>
          <a:p>
            <a:r>
              <a:rPr lang="it-IT" dirty="0" err="1" smtClean="0"/>
              <a:t>Supernovae</a:t>
            </a:r>
            <a:r>
              <a:rPr lang="it-IT" dirty="0" smtClean="0"/>
              <a:t> </a:t>
            </a:r>
            <a:r>
              <a:rPr lang="it-IT" dirty="0" err="1" smtClean="0"/>
              <a:t>comer</a:t>
            </a:r>
            <a:r>
              <a:rPr lang="it-IT" dirty="0" smtClean="0"/>
              <a:t> sorgenti di particelle di alta energia:</a:t>
            </a:r>
          </a:p>
          <a:p>
            <a:r>
              <a:rPr lang="it-IT" u="sng" dirty="0" smtClean="0"/>
              <a:t>la prova </a:t>
            </a:r>
            <a:r>
              <a:rPr lang="it-IT" u="sng" dirty="0" err="1" smtClean="0"/>
              <a:t>e’</a:t>
            </a:r>
            <a:r>
              <a:rPr lang="it-IT" u="sng" dirty="0" smtClean="0"/>
              <a:t> la radiazione di sincrotrone (radio, X): emessa da elettroni relativistici in  campo</a:t>
            </a:r>
          </a:p>
          <a:p>
            <a:r>
              <a:rPr lang="it-IT" u="sng" dirty="0" smtClean="0"/>
              <a:t>magnetico. Intensi flussi dalla </a:t>
            </a:r>
            <a:r>
              <a:rPr lang="it-IT" u="sng" dirty="0" err="1" smtClean="0"/>
              <a:t>supernovae</a:t>
            </a:r>
            <a:r>
              <a:rPr lang="it-IT" u="sng" dirty="0" smtClean="0"/>
              <a:t> stessa. generano la maggiore parte delle particelle di alta energia. Ma ci sono altri contributi come le pulsar e binarie X con due meccanismi:</a:t>
            </a:r>
          </a:p>
          <a:p>
            <a:r>
              <a:rPr lang="it-IT" u="sng" dirty="0" smtClean="0"/>
              <a:t>-accelerazione in </a:t>
            </a:r>
            <a:r>
              <a:rPr lang="it-IT" u="sng" dirty="0" err="1" smtClean="0"/>
              <a:t>prossimita’</a:t>
            </a:r>
            <a:r>
              <a:rPr lang="it-IT" u="sng" dirty="0" smtClean="0"/>
              <a:t> della stella di neutroni che si forma in seguito all’esplosione di</a:t>
            </a:r>
          </a:p>
          <a:p>
            <a:r>
              <a:rPr lang="it-IT" u="sng" dirty="0" err="1" smtClean="0"/>
              <a:t>supernovae</a:t>
            </a:r>
            <a:r>
              <a:rPr lang="it-IT" u="sng" dirty="0" smtClean="0"/>
              <a:t> (caso della CRAB) che fornisce elettroni, X e radio. in alternativa le particelle possono essere accelerate nel guscio dei resti di supernova. Importante comprendere lo spettro di emissione dei raggi cosmici </a:t>
            </a:r>
            <a:r>
              <a:rPr lang="it-IT" u="sng" dirty="0" err="1" smtClean="0"/>
              <a:t>N</a:t>
            </a:r>
            <a:r>
              <a:rPr lang="it-IT" u="sng" dirty="0" smtClean="0"/>
              <a:t>(E)= E-2,7 </a:t>
            </a:r>
            <a:r>
              <a:rPr lang="it-IT" u="sng" dirty="0" err="1" smtClean="0"/>
              <a:t>dE</a:t>
            </a:r>
            <a:r>
              <a:rPr lang="it-IT" u="sng" dirty="0" smtClean="0"/>
              <a:t>. Uno spettro analogo vale per protoni e nuclei.</a:t>
            </a:r>
            <a:endParaRPr lang="it-IT" u="sng" dirty="0"/>
          </a:p>
          <a:p>
            <a:r>
              <a:rPr lang="it-IT" dirty="0" smtClean="0"/>
              <a:t>Nel primo caso il modello prevede che pe particelle vengano accelerate quando arriva l’onda d’urto della supernova.</a:t>
            </a:r>
            <a:endParaRPr lang="it-IT" dirty="0"/>
          </a:p>
        </p:txBody>
      </p:sp>
      <p:sp>
        <p:nvSpPr>
          <p:cNvPr id="2" name="Segnaposto numero diapositiva 1"/>
          <p:cNvSpPr>
            <a:spLocks noGrp="1"/>
          </p:cNvSpPr>
          <p:nvPr>
            <p:ph type="sldNum" sz="quarter" idx="12"/>
          </p:nvPr>
        </p:nvSpPr>
        <p:spPr/>
        <p:txBody>
          <a:bodyPr/>
          <a:lstStyle/>
          <a:p>
            <a:fld id="{8D82B5A4-172D-B545-A700-25497901E522}" type="slidenum">
              <a:rPr lang="it-IT" smtClean="0"/>
              <a:t>79</a:t>
            </a:fld>
            <a:endParaRPr lang="it-IT"/>
          </a:p>
        </p:txBody>
      </p:sp>
    </p:spTree>
    <p:extLst>
      <p:ext uri="{BB962C8B-B14F-4D97-AF65-F5344CB8AC3E}">
        <p14:creationId xmlns:p14="http://schemas.microsoft.com/office/powerpoint/2010/main" val="40761904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9" name="Picture 15" descr="pp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868863"/>
            <a:ext cx="2881313" cy="849312"/>
          </a:xfrm>
          <a:prstGeom prst="rect">
            <a:avLst/>
          </a:prstGeom>
          <a:noFill/>
          <a:extLst>
            <a:ext uri="{909E8E84-426E-40dd-AFC4-6F175D3DCCD1}">
              <a14:hiddenFill xmlns:a14="http://schemas.microsoft.com/office/drawing/2010/main">
                <a:solidFill>
                  <a:srgbClr val="FFFFFF"/>
                </a:solidFill>
              </a14:hiddenFill>
            </a:ext>
          </a:extLst>
        </p:spPr>
      </p:pic>
      <p:sp>
        <p:nvSpPr>
          <p:cNvPr id="88068" name="Rectangle 4"/>
          <p:cNvSpPr>
            <a:spLocks noGrp="1" noChangeArrowheads="1"/>
          </p:cNvSpPr>
          <p:nvPr>
            <p:ph type="title"/>
          </p:nvPr>
        </p:nvSpPr>
        <p:spPr>
          <a:xfrm>
            <a:off x="457200" y="73025"/>
            <a:ext cx="8229600" cy="908050"/>
          </a:xfrm>
        </p:spPr>
        <p:txBody>
          <a:bodyPr>
            <a:normAutofit fontScale="90000"/>
          </a:bodyPr>
          <a:lstStyle/>
          <a:p>
            <a:r>
              <a:rPr lang="it-IT" sz="3600"/>
              <a:t>Emissione gamma da sorgenti</a:t>
            </a:r>
            <a:br>
              <a:rPr lang="it-IT" sz="3600"/>
            </a:br>
            <a:r>
              <a:rPr lang="it-IT" sz="2000">
                <a:solidFill>
                  <a:srgbClr val="FF0000"/>
                </a:solidFill>
              </a:rPr>
              <a:t>interazioni forti</a:t>
            </a:r>
            <a:endParaRPr lang="it-IT" sz="3600">
              <a:solidFill>
                <a:srgbClr val="FF0000"/>
              </a:solidFill>
            </a:endParaRPr>
          </a:p>
        </p:txBody>
      </p:sp>
      <p:pic>
        <p:nvPicPr>
          <p:cNvPr id="88070" name="Picture 6" descr="gamma"/>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23850" y="1111250"/>
            <a:ext cx="8507413" cy="40465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88081" name="Picture 17" descr="p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9300" y="5300663"/>
            <a:ext cx="3900488" cy="1144587"/>
          </a:xfrm>
          <a:prstGeom prst="rect">
            <a:avLst/>
          </a:prstGeom>
          <a:noFill/>
          <a:extLst>
            <a:ext uri="{909E8E84-426E-40dd-AFC4-6F175D3DCCD1}">
              <a14:hiddenFill xmlns:a14="http://schemas.microsoft.com/office/drawing/2010/main">
                <a:solidFill>
                  <a:srgbClr val="FFFFFF"/>
                </a:solidFill>
              </a14:hiddenFill>
            </a:ext>
          </a:extLst>
        </p:spPr>
      </p:pic>
      <p:sp>
        <p:nvSpPr>
          <p:cNvPr id="88084" name="Text Box 20"/>
          <p:cNvSpPr txBox="1">
            <a:spLocks noChangeArrowheads="1"/>
          </p:cNvSpPr>
          <p:nvPr/>
        </p:nvSpPr>
        <p:spPr bwMode="auto">
          <a:xfrm>
            <a:off x="447675" y="5965825"/>
            <a:ext cx="2405063"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a:t>Spiegano </a:t>
            </a:r>
            <a:r>
              <a:rPr lang="it-IT" b="1">
                <a:latin typeface="Symbol" charset="0"/>
              </a:rPr>
              <a:t>g</a:t>
            </a:r>
            <a:r>
              <a:rPr lang="it-IT" b="1"/>
              <a:t> </a:t>
            </a:r>
            <a:r>
              <a:rPr lang="en-US" b="1"/>
              <a:t>~ 10</a:t>
            </a:r>
            <a:r>
              <a:rPr lang="en-US" b="1" baseline="30000"/>
              <a:t>15</a:t>
            </a:r>
            <a:r>
              <a:rPr lang="en-US" b="1"/>
              <a:t>eV</a:t>
            </a:r>
            <a:r>
              <a:rPr lang="it-IT" b="1"/>
              <a:t> </a:t>
            </a:r>
          </a:p>
        </p:txBody>
      </p:sp>
      <p:sp>
        <p:nvSpPr>
          <p:cNvPr id="88085" name="Line 21"/>
          <p:cNvSpPr>
            <a:spLocks noChangeShapeType="1"/>
          </p:cNvSpPr>
          <p:nvPr/>
        </p:nvSpPr>
        <p:spPr bwMode="auto">
          <a:xfrm flipV="1">
            <a:off x="611188" y="5013325"/>
            <a:ext cx="360362"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88086" name="Text Box 22"/>
          <p:cNvSpPr txBox="1">
            <a:spLocks noChangeArrowheads="1"/>
          </p:cNvSpPr>
          <p:nvPr/>
        </p:nvSpPr>
        <p:spPr bwMode="auto">
          <a:xfrm>
            <a:off x="869950" y="4748213"/>
            <a:ext cx="1181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t>E </a:t>
            </a:r>
            <a:r>
              <a:rPr lang="en-US" sz="1600" b="1"/>
              <a:t>~ 10</a:t>
            </a:r>
            <a:r>
              <a:rPr lang="en-US" sz="1600" b="1" baseline="30000"/>
              <a:t>17</a:t>
            </a:r>
            <a:r>
              <a:rPr lang="en-US" sz="1600" b="1"/>
              <a:t>eV</a:t>
            </a:r>
            <a:endParaRPr lang="it-IT" sz="1600" b="1"/>
          </a:p>
        </p:txBody>
      </p:sp>
      <p:sp>
        <p:nvSpPr>
          <p:cNvPr id="2" name="Segnaposto numero diapositiva 1"/>
          <p:cNvSpPr>
            <a:spLocks noGrp="1"/>
          </p:cNvSpPr>
          <p:nvPr>
            <p:ph type="sldNum" sz="quarter" idx="12"/>
          </p:nvPr>
        </p:nvSpPr>
        <p:spPr/>
        <p:txBody>
          <a:bodyPr/>
          <a:lstStyle/>
          <a:p>
            <a:fld id="{8D82B5A4-172D-B545-A700-25497901E522}" type="slidenum">
              <a:rPr lang="it-IT" smtClean="0"/>
              <a:t>80</a:t>
            </a:fld>
            <a:endParaRPr lang="it-IT"/>
          </a:p>
        </p:txBody>
      </p:sp>
    </p:spTree>
    <p:extLst>
      <p:ext uri="{BB962C8B-B14F-4D97-AF65-F5344CB8AC3E}">
        <p14:creationId xmlns:p14="http://schemas.microsoft.com/office/powerpoint/2010/main" val="19910742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3" name="Picture 5" descr="scienzebinaria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62025" y="115888"/>
            <a:ext cx="7138988" cy="4533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17416" name="Picture 8" descr="protone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006475" y="4746625"/>
            <a:ext cx="4933950" cy="1995488"/>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7419" name="Text Box 11"/>
          <p:cNvSpPr txBox="1">
            <a:spLocks noChangeArrowheads="1"/>
          </p:cNvSpPr>
          <p:nvPr/>
        </p:nvSpPr>
        <p:spPr bwMode="auto">
          <a:xfrm>
            <a:off x="6037263" y="4987925"/>
            <a:ext cx="287655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b="1"/>
              <a:t>Burst di </a:t>
            </a:r>
            <a:r>
              <a:rPr lang="it-IT" b="1">
                <a:solidFill>
                  <a:srgbClr val="FF0000"/>
                </a:solidFill>
              </a:rPr>
              <a:t>gamma, neutrini</a:t>
            </a:r>
          </a:p>
          <a:p>
            <a:pPr algn="ctr"/>
            <a:r>
              <a:rPr lang="it-IT" b="1"/>
              <a:t>di alta energia</a:t>
            </a:r>
          </a:p>
          <a:p>
            <a:pPr algn="ctr"/>
            <a:endParaRPr lang="it-IT"/>
          </a:p>
          <a:p>
            <a:pPr algn="ctr"/>
            <a:r>
              <a:rPr lang="it-IT" b="1"/>
              <a:t>Esperimeti nello </a:t>
            </a:r>
            <a:r>
              <a:rPr lang="it-IT" b="1">
                <a:solidFill>
                  <a:srgbClr val="FF0000"/>
                </a:solidFill>
              </a:rPr>
              <a:t>spazio</a:t>
            </a:r>
          </a:p>
          <a:p>
            <a:pPr algn="ctr"/>
            <a:r>
              <a:rPr lang="it-IT" b="1"/>
              <a:t>Esperimenti a </a:t>
            </a:r>
            <a:r>
              <a:rPr lang="it-IT" b="1">
                <a:solidFill>
                  <a:srgbClr val="FF0000"/>
                </a:solidFill>
              </a:rPr>
              <a:t>terra</a:t>
            </a:r>
          </a:p>
        </p:txBody>
      </p:sp>
      <p:sp>
        <p:nvSpPr>
          <p:cNvPr id="2" name="Segnaposto numero diapositiva 1"/>
          <p:cNvSpPr>
            <a:spLocks noGrp="1"/>
          </p:cNvSpPr>
          <p:nvPr>
            <p:ph type="sldNum" sz="quarter" idx="12"/>
          </p:nvPr>
        </p:nvSpPr>
        <p:spPr/>
        <p:txBody>
          <a:bodyPr/>
          <a:lstStyle/>
          <a:p>
            <a:fld id="{8D82B5A4-172D-B545-A700-25497901E522}" type="slidenum">
              <a:rPr lang="it-IT" smtClean="0"/>
              <a:t>81</a:t>
            </a:fld>
            <a:endParaRPr lang="it-IT"/>
          </a:p>
        </p:txBody>
      </p:sp>
    </p:spTree>
    <p:extLst>
      <p:ext uri="{BB962C8B-B14F-4D97-AF65-F5344CB8AC3E}">
        <p14:creationId xmlns:p14="http://schemas.microsoft.com/office/powerpoint/2010/main" val="18994711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23932"/>
            <a:ext cx="9144000" cy="5299113"/>
          </a:xfrm>
          <a:prstGeom prst="rect">
            <a:avLst/>
          </a:prstGeom>
        </p:spPr>
      </p:pic>
      <p:pic>
        <p:nvPicPr>
          <p:cNvPr id="4" name="Immagine 3"/>
          <p:cNvPicPr>
            <a:picLocks noChangeAspect="1"/>
          </p:cNvPicPr>
          <p:nvPr/>
        </p:nvPicPr>
        <p:blipFill>
          <a:blip r:embed="rId3"/>
          <a:stretch>
            <a:fillRect/>
          </a:stretch>
        </p:blipFill>
        <p:spPr>
          <a:xfrm>
            <a:off x="126333" y="3597678"/>
            <a:ext cx="5007142" cy="3160933"/>
          </a:xfrm>
          <a:prstGeom prst="rect">
            <a:avLst/>
          </a:prstGeom>
        </p:spPr>
      </p:pic>
      <p:pic>
        <p:nvPicPr>
          <p:cNvPr id="5" name="Immagine 4"/>
          <p:cNvPicPr>
            <a:picLocks noChangeAspect="1"/>
          </p:cNvPicPr>
          <p:nvPr/>
        </p:nvPicPr>
        <p:blipFill>
          <a:blip r:embed="rId4"/>
          <a:stretch>
            <a:fillRect/>
          </a:stretch>
        </p:blipFill>
        <p:spPr>
          <a:xfrm>
            <a:off x="5511800" y="3850349"/>
            <a:ext cx="3073400" cy="2908262"/>
          </a:xfrm>
          <a:prstGeom prst="rect">
            <a:avLst/>
          </a:prstGeom>
        </p:spPr>
      </p:pic>
      <p:sp>
        <p:nvSpPr>
          <p:cNvPr id="6" name="Segnaposto numero diapositiva 5"/>
          <p:cNvSpPr>
            <a:spLocks noGrp="1"/>
          </p:cNvSpPr>
          <p:nvPr>
            <p:ph type="sldNum" sz="quarter" idx="12"/>
          </p:nvPr>
        </p:nvSpPr>
        <p:spPr/>
        <p:txBody>
          <a:bodyPr/>
          <a:lstStyle/>
          <a:p>
            <a:fld id="{8D82B5A4-172D-B545-A700-25497901E522}" type="slidenum">
              <a:rPr lang="it-IT" smtClean="0"/>
              <a:t>82</a:t>
            </a:fld>
            <a:endParaRPr lang="it-IT"/>
          </a:p>
        </p:txBody>
      </p:sp>
    </p:spTree>
    <p:extLst>
      <p:ext uri="{BB962C8B-B14F-4D97-AF65-F5344CB8AC3E}">
        <p14:creationId xmlns:p14="http://schemas.microsoft.com/office/powerpoint/2010/main" val="21732814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68300"/>
            <a:ext cx="9144000" cy="6099758"/>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83</a:t>
            </a:fld>
            <a:endParaRPr lang="it-IT"/>
          </a:p>
        </p:txBody>
      </p:sp>
    </p:spTree>
    <p:extLst>
      <p:ext uri="{BB962C8B-B14F-4D97-AF65-F5344CB8AC3E}">
        <p14:creationId xmlns:p14="http://schemas.microsoft.com/office/powerpoint/2010/main" val="14009049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93700"/>
            <a:ext cx="9144000" cy="6054658"/>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84</a:t>
            </a:fld>
            <a:endParaRPr lang="it-IT"/>
          </a:p>
        </p:txBody>
      </p:sp>
    </p:spTree>
    <p:extLst>
      <p:ext uri="{BB962C8B-B14F-4D97-AF65-F5344CB8AC3E}">
        <p14:creationId xmlns:p14="http://schemas.microsoft.com/office/powerpoint/2010/main" val="16814095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30200"/>
            <a:ext cx="9144000" cy="6188588"/>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85</a:t>
            </a:fld>
            <a:endParaRPr lang="it-IT"/>
          </a:p>
        </p:txBody>
      </p:sp>
    </p:spTree>
    <p:extLst>
      <p:ext uri="{BB962C8B-B14F-4D97-AF65-F5344CB8AC3E}">
        <p14:creationId xmlns:p14="http://schemas.microsoft.com/office/powerpoint/2010/main" val="22397469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419100"/>
            <a:ext cx="9144000" cy="6010507"/>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86</a:t>
            </a:fld>
            <a:endParaRPr lang="it-IT"/>
          </a:p>
        </p:txBody>
      </p:sp>
    </p:spTree>
    <p:extLst>
      <p:ext uri="{BB962C8B-B14F-4D97-AF65-F5344CB8AC3E}">
        <p14:creationId xmlns:p14="http://schemas.microsoft.com/office/powerpoint/2010/main" val="13794018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419100"/>
            <a:ext cx="9144000" cy="6010507"/>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87</a:t>
            </a:fld>
            <a:endParaRPr lang="it-IT"/>
          </a:p>
        </p:txBody>
      </p:sp>
    </p:spTree>
    <p:extLst>
      <p:ext uri="{BB962C8B-B14F-4D97-AF65-F5344CB8AC3E}">
        <p14:creationId xmlns:p14="http://schemas.microsoft.com/office/powerpoint/2010/main" val="29791834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52400"/>
            <a:ext cx="9144000" cy="6552191"/>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88</a:t>
            </a:fld>
            <a:endParaRPr lang="it-IT"/>
          </a:p>
        </p:txBody>
      </p:sp>
    </p:spTree>
    <p:extLst>
      <p:ext uri="{BB962C8B-B14F-4D97-AF65-F5344CB8AC3E}">
        <p14:creationId xmlns:p14="http://schemas.microsoft.com/office/powerpoint/2010/main" val="19241025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649768"/>
            <a:ext cx="9144000" cy="557939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89</a:t>
            </a:fld>
            <a:endParaRPr lang="it-IT"/>
          </a:p>
        </p:txBody>
      </p:sp>
    </p:spTree>
    <p:extLst>
      <p:ext uri="{BB962C8B-B14F-4D97-AF65-F5344CB8AC3E}">
        <p14:creationId xmlns:p14="http://schemas.microsoft.com/office/powerpoint/2010/main" val="4662766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560868"/>
            <a:ext cx="9144000" cy="574989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90</a:t>
            </a:fld>
            <a:endParaRPr lang="it-IT"/>
          </a:p>
        </p:txBody>
      </p:sp>
      <p:sp>
        <p:nvSpPr>
          <p:cNvPr id="4" name="CasellaDiTesto 3"/>
          <p:cNvSpPr txBox="1"/>
          <p:nvPr/>
        </p:nvSpPr>
        <p:spPr>
          <a:xfrm>
            <a:off x="7397891" y="1786957"/>
            <a:ext cx="1166042" cy="369332"/>
          </a:xfrm>
          <a:prstGeom prst="rect">
            <a:avLst/>
          </a:prstGeom>
          <a:noFill/>
        </p:spPr>
        <p:txBody>
          <a:bodyPr wrap="none" rtlCol="0">
            <a:spAutoFit/>
          </a:bodyPr>
          <a:lstStyle/>
          <a:p>
            <a:r>
              <a:rPr lang="it-IT" b="1">
                <a:solidFill>
                  <a:srgbClr val="FF0000"/>
                </a:solidFill>
              </a:rPr>
              <a:t>Vedi dopo</a:t>
            </a:r>
          </a:p>
        </p:txBody>
      </p:sp>
      <p:cxnSp>
        <p:nvCxnSpPr>
          <p:cNvPr id="6" name="Connettore 2 5"/>
          <p:cNvCxnSpPr/>
          <p:nvPr/>
        </p:nvCxnSpPr>
        <p:spPr>
          <a:xfrm flipV="1">
            <a:off x="8563933" y="1978944"/>
            <a:ext cx="443479"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CasellaDiTesto 7"/>
          <p:cNvSpPr txBox="1"/>
          <p:nvPr/>
        </p:nvSpPr>
        <p:spPr>
          <a:xfrm>
            <a:off x="3824459" y="3588682"/>
            <a:ext cx="5102704" cy="369332"/>
          </a:xfrm>
          <a:prstGeom prst="rect">
            <a:avLst/>
          </a:prstGeom>
          <a:noFill/>
        </p:spPr>
        <p:txBody>
          <a:bodyPr wrap="none" rtlCol="0">
            <a:spAutoFit/>
          </a:bodyPr>
          <a:lstStyle/>
          <a:p>
            <a:r>
              <a:rPr lang="it-IT">
                <a:solidFill>
                  <a:srgbClr val="FF0000"/>
                </a:solidFill>
              </a:rPr>
              <a:t>riduce anche pressione elettronica favorisce collasso</a:t>
            </a:r>
          </a:p>
        </p:txBody>
      </p:sp>
    </p:spTree>
    <p:extLst>
      <p:ext uri="{BB962C8B-B14F-4D97-AF65-F5344CB8AC3E}">
        <p14:creationId xmlns:p14="http://schemas.microsoft.com/office/powerpoint/2010/main" val="22825713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91</a:t>
            </a:fld>
            <a:endParaRPr lang="it-IT"/>
          </a:p>
        </p:txBody>
      </p:sp>
      <p:pic>
        <p:nvPicPr>
          <p:cNvPr id="3" name="Immagine 2"/>
          <p:cNvPicPr>
            <a:picLocks noChangeAspect="1"/>
          </p:cNvPicPr>
          <p:nvPr/>
        </p:nvPicPr>
        <p:blipFill>
          <a:blip r:embed="rId2"/>
          <a:stretch>
            <a:fillRect/>
          </a:stretch>
        </p:blipFill>
        <p:spPr>
          <a:xfrm>
            <a:off x="115924" y="457199"/>
            <a:ext cx="4062376" cy="4412581"/>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4254499" y="457200"/>
            <a:ext cx="4864101" cy="4412581"/>
          </a:xfrm>
          <a:prstGeom prst="rect">
            <a:avLst/>
          </a:prstGeom>
          <a:ln>
            <a:solidFill>
              <a:srgbClr val="000000"/>
            </a:solidFill>
          </a:ln>
        </p:spPr>
      </p:pic>
      <p:sp>
        <p:nvSpPr>
          <p:cNvPr id="5" name="CasellaDiTesto 4"/>
          <p:cNvSpPr txBox="1"/>
          <p:nvPr/>
        </p:nvSpPr>
        <p:spPr>
          <a:xfrm>
            <a:off x="3263900" y="0"/>
            <a:ext cx="2700880" cy="400110"/>
          </a:xfrm>
          <a:prstGeom prst="rect">
            <a:avLst/>
          </a:prstGeom>
          <a:noFill/>
        </p:spPr>
        <p:txBody>
          <a:bodyPr wrap="none" rtlCol="0">
            <a:spAutoFit/>
          </a:bodyPr>
          <a:lstStyle/>
          <a:p>
            <a:r>
              <a:rPr lang="it-IT" sz="2000" b="1" u="sng"/>
              <a:t>NEUTRINI da COLLASSO</a:t>
            </a:r>
          </a:p>
        </p:txBody>
      </p:sp>
      <p:sp>
        <p:nvSpPr>
          <p:cNvPr id="6" name="CasellaDiTesto 5"/>
          <p:cNvSpPr txBox="1"/>
          <p:nvPr/>
        </p:nvSpPr>
        <p:spPr>
          <a:xfrm>
            <a:off x="6726780" y="5092700"/>
            <a:ext cx="2108269" cy="1200329"/>
          </a:xfrm>
          <a:prstGeom prst="rect">
            <a:avLst/>
          </a:prstGeom>
          <a:noFill/>
          <a:ln>
            <a:solidFill>
              <a:srgbClr val="000000"/>
            </a:solidFill>
          </a:ln>
        </p:spPr>
        <p:txBody>
          <a:bodyPr wrap="none" rtlCol="0">
            <a:spAutoFit/>
          </a:bodyPr>
          <a:lstStyle/>
          <a:p>
            <a:r>
              <a:rPr lang="it-IT" b="1">
                <a:solidFill>
                  <a:srgbClr val="FF0000"/>
                </a:solidFill>
              </a:rPr>
              <a:t>3 fasi</a:t>
            </a:r>
          </a:p>
          <a:p>
            <a:r>
              <a:rPr lang="it-IT" b="1">
                <a:solidFill>
                  <a:srgbClr val="FF0000"/>
                </a:solidFill>
              </a:rPr>
              <a:t>1-neutronizzazione</a:t>
            </a:r>
          </a:p>
          <a:p>
            <a:r>
              <a:rPr lang="it-IT" b="1">
                <a:solidFill>
                  <a:srgbClr val="FF0000"/>
                </a:solidFill>
              </a:rPr>
              <a:t>2-deleptonizzazione</a:t>
            </a:r>
          </a:p>
          <a:p>
            <a:r>
              <a:rPr lang="it-IT" b="1">
                <a:solidFill>
                  <a:srgbClr val="FF0000"/>
                </a:solidFill>
              </a:rPr>
              <a:t>3-raffreddamento</a:t>
            </a:r>
          </a:p>
        </p:txBody>
      </p:sp>
      <p:sp>
        <p:nvSpPr>
          <p:cNvPr id="7" name="CasellaDiTesto 6"/>
          <p:cNvSpPr txBox="1"/>
          <p:nvPr/>
        </p:nvSpPr>
        <p:spPr>
          <a:xfrm>
            <a:off x="115924" y="4876800"/>
            <a:ext cx="6610856" cy="2062103"/>
          </a:xfrm>
          <a:prstGeom prst="rect">
            <a:avLst/>
          </a:prstGeom>
          <a:noFill/>
        </p:spPr>
        <p:txBody>
          <a:bodyPr wrap="square" rtlCol="0">
            <a:spAutoFit/>
          </a:bodyPr>
          <a:lstStyle/>
          <a:p>
            <a:r>
              <a:rPr lang="it-IT" sz="1600" b="1"/>
              <a:t>1+2: emissione </a:t>
            </a:r>
            <a:r>
              <a:rPr lang="it-IT" sz="1600" b="1">
                <a:latin typeface="Symbol" charset="2"/>
                <a:cs typeface="Symbol" charset="2"/>
              </a:rPr>
              <a:t>n</a:t>
            </a:r>
            <a:r>
              <a:rPr lang="it-IT" sz="1600" b="1" baseline="-25000"/>
              <a:t>e</a:t>
            </a:r>
            <a:r>
              <a:rPr lang="it-IT" sz="1600" b="1"/>
              <a:t>, anti </a:t>
            </a:r>
            <a:r>
              <a:rPr lang="it-IT" sz="1600" b="1">
                <a:latin typeface="Symbol" charset="2"/>
                <a:cs typeface="Symbol" charset="2"/>
              </a:rPr>
              <a:t>n</a:t>
            </a:r>
            <a:r>
              <a:rPr lang="it-IT" sz="1600" b="1" baseline="-25000"/>
              <a:t>e</a:t>
            </a:r>
            <a:r>
              <a:rPr lang="it-IT" sz="1600" b="1"/>
              <a:t>, finche’ per correnti neutre (cariche) rimangono</a:t>
            </a:r>
          </a:p>
          <a:p>
            <a:r>
              <a:rPr lang="it-IT" sz="1600" b="1"/>
              <a:t>	intrappolati, diffondono verso la superficie, neutrinosfera</a:t>
            </a:r>
          </a:p>
          <a:p>
            <a:r>
              <a:rPr lang="it-IT" sz="1600" b="1"/>
              <a:t>	equivalente a fotosfera delle stelle responsabile di luminosita’</a:t>
            </a:r>
          </a:p>
          <a:p>
            <a:pPr lvl="0" defTabSz="914400" fontAlgn="base">
              <a:spcBef>
                <a:spcPct val="0"/>
              </a:spcBef>
              <a:spcAft>
                <a:spcPct val="0"/>
              </a:spcAft>
              <a:defRPr/>
            </a:pPr>
            <a:r>
              <a:rPr lang="it-IT" sz="1600" b="1"/>
              <a:t>2: </a:t>
            </a:r>
            <a:r>
              <a:rPr lang="en-US" sz="1600" b="1">
                <a:solidFill>
                  <a:srgbClr val="FF0000"/>
                </a:solidFill>
                <a:latin typeface="HGGyoshotai" charset="0"/>
                <a:ea typeface="ＭＳ Ｐゴシック" charset="0"/>
                <a:cs typeface="ＭＳ Ｐゴシック" charset="0"/>
                <a:sym typeface="Wingdings" charset="0"/>
              </a:rPr>
              <a:t>Temperatura del nucleo </a:t>
            </a:r>
            <a:r>
              <a:rPr lang="en-US" sz="1600" b="1">
                <a:solidFill>
                  <a:srgbClr val="FF0000"/>
                </a:solidFill>
                <a:latin typeface="Times New Roman" charset="0"/>
                <a:ea typeface="ＭＳ Ｐゴシック" charset="0"/>
                <a:cs typeface="ＭＳ Ｐゴシック" charset="0"/>
                <a:sym typeface="Wingdings" charset="0"/>
              </a:rPr>
              <a:t>&gt;</a:t>
            </a:r>
            <a:r>
              <a:rPr lang="en-US" sz="1600" b="1">
                <a:solidFill>
                  <a:srgbClr val="FF0000"/>
                </a:solidFill>
                <a:latin typeface="HGGyoshotai" charset="0"/>
                <a:ea typeface="ＭＳ Ｐゴシック" charset="0"/>
                <a:cs typeface="ＭＳ Ｐゴシック" charset="0"/>
                <a:sym typeface="Wingdings" charset="0"/>
              </a:rPr>
              <a:t> 2 10</a:t>
            </a:r>
            <a:r>
              <a:rPr lang="en-US" sz="1600" b="1" baseline="30000">
                <a:solidFill>
                  <a:srgbClr val="FF0000"/>
                </a:solidFill>
                <a:latin typeface="HGGyoshotai" charset="0"/>
                <a:ea typeface="ＭＳ Ｐゴシック" charset="0"/>
                <a:cs typeface="ＭＳ Ｐゴシック" charset="0"/>
                <a:sym typeface="Wingdings" charset="0"/>
              </a:rPr>
              <a:t>12</a:t>
            </a:r>
            <a:r>
              <a:rPr lang="en-US" sz="1600" b="1">
                <a:solidFill>
                  <a:srgbClr val="FF0000"/>
                </a:solidFill>
                <a:latin typeface="HGGyoshotai" charset="0"/>
                <a:ea typeface="ＭＳ Ｐゴシック" charset="0"/>
                <a:cs typeface="ＭＳ Ｐゴシック" charset="0"/>
                <a:sym typeface="Wingdings" charset="0"/>
              </a:rPr>
              <a:t> K (200 MeV). Produzione di coppie di leptoni e neutrini  [</a:t>
            </a:r>
            <a:r>
              <a:rPr lang="en-US" sz="1600" b="1">
                <a:solidFill>
                  <a:srgbClr val="FF0000"/>
                </a:solidFill>
                <a:latin typeface="Symbol" charset="0"/>
                <a:ea typeface="ＭＳ Ｐゴシック" charset="0"/>
                <a:cs typeface="ＭＳ Ｐゴシック" charset="0"/>
                <a:sym typeface="Wingdings" charset="0"/>
              </a:rPr>
              <a:t>g</a:t>
            </a:r>
            <a:r>
              <a:rPr lang="en-US" sz="1600" b="1">
                <a:solidFill>
                  <a:srgbClr val="FF0000"/>
                </a:solidFill>
                <a:latin typeface="HGGyoshotai" charset="0"/>
                <a:ea typeface="ＭＳ Ｐゴシック" charset="0"/>
                <a:cs typeface="ＭＳ Ｐゴシック" charset="0"/>
                <a:sym typeface="Wingdings" charset="0"/>
              </a:rPr>
              <a:t>  e</a:t>
            </a:r>
            <a:r>
              <a:rPr lang="en-US" sz="1600" b="1" baseline="30000">
                <a:solidFill>
                  <a:srgbClr val="FF0000"/>
                </a:solidFill>
                <a:latin typeface="HGGyoshotai" charset="0"/>
                <a:ea typeface="ＭＳ Ｐゴシック" charset="0"/>
                <a:cs typeface="ＭＳ Ｐゴシック" charset="0"/>
                <a:sym typeface="Wingdings" charset="0"/>
              </a:rPr>
              <a:t>+</a:t>
            </a:r>
            <a:r>
              <a:rPr lang="en-US" sz="1600" b="1">
                <a:solidFill>
                  <a:srgbClr val="FF0000"/>
                </a:solidFill>
                <a:latin typeface="HGGyoshotai" charset="0"/>
                <a:ea typeface="ＭＳ Ｐゴシック" charset="0"/>
                <a:cs typeface="ＭＳ Ｐゴシック" charset="0"/>
                <a:sym typeface="Wingdings" charset="0"/>
              </a:rPr>
              <a:t> e</a:t>
            </a:r>
            <a:r>
              <a:rPr lang="en-US" sz="1600" b="1" baseline="30000">
                <a:solidFill>
                  <a:srgbClr val="FF0000"/>
                </a:solidFill>
                <a:latin typeface="HGGyoshotai" charset="0"/>
                <a:ea typeface="ＭＳ Ｐゴシック" charset="0"/>
                <a:cs typeface="ＭＳ Ｐゴシック" charset="0"/>
                <a:sym typeface="Wingdings" charset="0"/>
              </a:rPr>
              <a:t>-</a:t>
            </a:r>
            <a:r>
              <a:rPr lang="en-US" sz="1600" b="1">
                <a:solidFill>
                  <a:srgbClr val="FF0000"/>
                </a:solidFill>
                <a:latin typeface="HGGyoshotai" charset="0"/>
                <a:ea typeface="ＭＳ Ｐゴシック" charset="0"/>
                <a:cs typeface="ＭＳ Ｐゴシック" charset="0"/>
                <a:sym typeface="Wingdings" charset="0"/>
              </a:rPr>
              <a:t>  </a:t>
            </a:r>
            <a:r>
              <a:rPr lang="en-US" sz="1600" b="1">
                <a:solidFill>
                  <a:srgbClr val="FF0000"/>
                </a:solidFill>
                <a:latin typeface="Symbol" charset="0"/>
                <a:ea typeface="ＭＳ Ｐゴシック" charset="0"/>
                <a:cs typeface="ＭＳ Ｐゴシック" charset="0"/>
                <a:sym typeface="Wingdings" charset="0"/>
              </a:rPr>
              <a:t>n + n</a:t>
            </a:r>
            <a:r>
              <a:rPr lang="en-US" sz="1600" b="1" baseline="-25000">
                <a:solidFill>
                  <a:srgbClr val="FF0000"/>
                </a:solidFill>
                <a:latin typeface="Times New Roman" charset="0"/>
                <a:ea typeface="ＭＳ Ｐゴシック" charset="0"/>
                <a:cs typeface="ＭＳ Ｐゴシック" charset="0"/>
                <a:sym typeface="Wingdings" charset="0"/>
              </a:rPr>
              <a:t>bar</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Symbol" charset="0"/>
                <a:ea typeface="ＭＳ Ｐゴシック" charset="0"/>
                <a:cs typeface="ＭＳ Ｐゴシック" charset="0"/>
                <a:sym typeface="Wingdings" charset="0"/>
              </a:rPr>
              <a:t>m</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HGGyoshotai" charset="0"/>
                <a:ea typeface="ＭＳ Ｐゴシック" charset="0"/>
                <a:cs typeface="ＭＳ Ｐゴシック" charset="0"/>
                <a:sym typeface="Wingdings" charset="0"/>
              </a:rPr>
              <a:t>e</a:t>
            </a:r>
            <a:r>
              <a:rPr lang="en-US" sz="1600" b="1">
                <a:solidFill>
                  <a:srgbClr val="FF0000"/>
                </a:solidFill>
                <a:latin typeface="HGGyoshotai" charset="0"/>
                <a:ea typeface="ＭＳ Ｐゴシック" charset="0"/>
                <a:cs typeface="ＭＳ Ｐゴシック" charset="0"/>
                <a:sym typeface="Wingdings" charset="0"/>
              </a:rPr>
              <a:t>, </a:t>
            </a:r>
            <a:r>
              <a:rPr lang="en-US" sz="1600" b="1">
                <a:solidFill>
                  <a:srgbClr val="FF0000"/>
                </a:solidFill>
                <a:latin typeface="Symbol" charset="0"/>
                <a:ea typeface="ＭＳ Ｐゴシック" charset="0"/>
                <a:cs typeface="ＭＳ Ｐゴシック" charset="0"/>
                <a:sym typeface="Wingdings" charset="0"/>
              </a:rPr>
              <a:t>n</a:t>
            </a:r>
            <a:r>
              <a:rPr lang="en-US" sz="1600" b="1" baseline="-25000">
                <a:solidFill>
                  <a:srgbClr val="FF0000"/>
                </a:solidFill>
                <a:latin typeface="Symbol" charset="0"/>
                <a:ea typeface="ＭＳ Ｐゴシック" charset="0"/>
                <a:cs typeface="ＭＳ Ｐゴシック" charset="0"/>
                <a:sym typeface="Wingdings" charset="0"/>
              </a:rPr>
              <a:t>t</a:t>
            </a:r>
            <a:r>
              <a:rPr lang="en-US" sz="1600" b="1" baseline="-25000">
                <a:solidFill>
                  <a:srgbClr val="3333CC"/>
                </a:solidFill>
                <a:latin typeface="Symbol" charset="0"/>
                <a:ea typeface="ＭＳ Ｐゴシック" charset="0"/>
                <a:cs typeface="ＭＳ Ｐゴシック" charset="0"/>
                <a:sym typeface="Wingdings" charset="0"/>
              </a:rPr>
              <a:t>      </a:t>
            </a:r>
          </a:p>
          <a:p>
            <a:pPr lvl="0" defTabSz="914400" fontAlgn="base">
              <a:spcBef>
                <a:spcPct val="0"/>
              </a:spcBef>
              <a:spcAft>
                <a:spcPct val="0"/>
              </a:spcAft>
              <a:defRPr/>
            </a:pPr>
            <a:endParaRPr lang="it-IT" sz="1600" b="1"/>
          </a:p>
          <a:p>
            <a:pPr lvl="0" defTabSz="914400" fontAlgn="base">
              <a:spcBef>
                <a:spcPct val="0"/>
              </a:spcBef>
              <a:spcAft>
                <a:spcPct val="0"/>
              </a:spcAft>
              <a:defRPr/>
            </a:pPr>
            <a:r>
              <a:rPr lang="it-IT" sz="1600" b="1"/>
              <a:t>la maggior parte dei neutrini emessi nelle fasi di raffreddamento</a:t>
            </a:r>
          </a:p>
          <a:p>
            <a:r>
              <a:rPr lang="it-IT" sz="1600" b="1"/>
              <a:t>emissione caratteristica spettro di Fermi (decadimenti).</a:t>
            </a:r>
          </a:p>
        </p:txBody>
      </p:sp>
    </p:spTree>
    <p:extLst>
      <p:ext uri="{BB962C8B-B14F-4D97-AF65-F5344CB8AC3E}">
        <p14:creationId xmlns:p14="http://schemas.microsoft.com/office/powerpoint/2010/main" val="32515429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558800"/>
            <a:ext cx="9144000" cy="5737412"/>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92</a:t>
            </a:fld>
            <a:endParaRPr lang="it-IT"/>
          </a:p>
        </p:txBody>
      </p:sp>
    </p:spTree>
    <p:extLst>
      <p:ext uri="{BB962C8B-B14F-4D97-AF65-F5344CB8AC3E}">
        <p14:creationId xmlns:p14="http://schemas.microsoft.com/office/powerpoint/2010/main" val="9802671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68300"/>
            <a:ext cx="9144000" cy="6116106"/>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93</a:t>
            </a:fld>
            <a:endParaRPr lang="it-IT"/>
          </a:p>
        </p:txBody>
      </p:sp>
    </p:spTree>
    <p:extLst>
      <p:ext uri="{BB962C8B-B14F-4D97-AF65-F5344CB8AC3E}">
        <p14:creationId xmlns:p14="http://schemas.microsoft.com/office/powerpoint/2010/main" val="35284420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305800" cy="533400"/>
          </a:xfrm>
          <a:solidFill>
            <a:srgbClr val="0000FF"/>
          </a:solidFill>
          <a:ln w="44450">
            <a:solidFill>
              <a:srgbClr val="FF0000"/>
            </a:solidFill>
            <a:miter lim="800000"/>
            <a:headEnd/>
            <a:tailEnd/>
          </a:ln>
        </p:spPr>
        <p:txBody>
          <a:bodyPr/>
          <a:lstStyle/>
          <a:p>
            <a:pPr eaLnBrk="1" hangingPunct="1">
              <a:defRPr/>
            </a:pPr>
            <a:r>
              <a:rPr lang="en-US" sz="3600" smtClean="0">
                <a:solidFill>
                  <a:schemeClr val="bg1"/>
                </a:solidFill>
                <a:latin typeface="Magic R" charset="0"/>
                <a:cs typeface="+mj-cs"/>
              </a:rPr>
              <a:t>SN1987a+Kamiokande[8]</a:t>
            </a:r>
            <a:endParaRPr lang="en-GB" sz="2000" smtClean="0">
              <a:solidFill>
                <a:srgbClr val="FF0000"/>
              </a:solidFill>
              <a:latin typeface="Magic R" charset="0"/>
              <a:cs typeface="+mj-cs"/>
            </a:endParaRPr>
          </a:p>
        </p:txBody>
      </p:sp>
      <p:sp>
        <p:nvSpPr>
          <p:cNvPr id="108547" name="Text Box 3"/>
          <p:cNvSpPr txBox="1">
            <a:spLocks noChangeArrowheads="1"/>
          </p:cNvSpPr>
          <p:nvPr/>
        </p:nvSpPr>
        <p:spPr bwMode="auto">
          <a:xfrm>
            <a:off x="457200" y="533400"/>
            <a:ext cx="8153400" cy="717550"/>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defRPr/>
            </a:pPr>
            <a:r>
              <a:rPr lang="en-US" sz="2000" b="1">
                <a:solidFill>
                  <a:srgbClr val="3333CC"/>
                </a:solidFill>
                <a:latin typeface="HGGyoshotai" charset="0"/>
                <a:ea typeface="ＭＳ Ｐゴシック" charset="0"/>
                <a:cs typeface="ＭＳ Ｐゴシック" charset="0"/>
                <a:sym typeface="Wingdings" charset="0"/>
              </a:rPr>
              <a:t>Kamiokande</a:t>
            </a:r>
            <a:endParaRPr lang="en-US" sz="2000" b="1">
              <a:solidFill>
                <a:srgbClr val="FF0000"/>
              </a:solidFill>
              <a:latin typeface="HGGyoshotai" charset="0"/>
              <a:ea typeface="ＭＳ Ｐゴシック" charset="0"/>
              <a:cs typeface="ＭＳ Ｐゴシック" charset="0"/>
            </a:endParaRPr>
          </a:p>
          <a:p>
            <a:pPr algn="ctr" defTabSz="914400" fontAlgn="base">
              <a:spcBef>
                <a:spcPct val="0"/>
              </a:spcBef>
              <a:spcAft>
                <a:spcPct val="0"/>
              </a:spcAft>
              <a:defRPr/>
            </a:pPr>
            <a:r>
              <a:rPr lang="en-US" sz="2000" b="1">
                <a:solidFill>
                  <a:srgbClr val="FF0000"/>
                </a:solidFill>
                <a:latin typeface="HGGyoshotai" charset="0"/>
                <a:ea typeface="ＭＳ Ｐゴシック" charset="0"/>
                <a:cs typeface="ＭＳ Ｐゴシック" charset="0"/>
              </a:rPr>
              <a:t>Interazioni dei neutrini in acqua</a:t>
            </a:r>
            <a:endParaRPr lang="en-US" sz="2000" b="1">
              <a:solidFill>
                <a:srgbClr val="FF0000"/>
              </a:solidFill>
              <a:latin typeface="HGGyoshotai" charset="0"/>
              <a:ea typeface="ＭＳ Ｐゴシック" charset="0"/>
              <a:cs typeface="ＭＳ Ｐゴシック" charset="0"/>
              <a:sym typeface="Wingdings" charset="0"/>
            </a:endParaRPr>
          </a:p>
        </p:txBody>
      </p:sp>
      <p:pic>
        <p:nvPicPr>
          <p:cNvPr id="34819" name="Picture 4" descr="nu_reac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95400"/>
            <a:ext cx="6324600"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Text Box 5"/>
          <p:cNvSpPr txBox="1">
            <a:spLocks noChangeArrowheads="1"/>
          </p:cNvSpPr>
          <p:nvPr/>
        </p:nvSpPr>
        <p:spPr bwMode="auto">
          <a:xfrm>
            <a:off x="685800" y="5257800"/>
            <a:ext cx="7848600" cy="944563"/>
          </a:xfrm>
          <a:prstGeom prst="rect">
            <a:avLst/>
          </a:prstGeom>
          <a:solidFill>
            <a:srgbClr val="FFFF99"/>
          </a:solidFill>
          <a:ln w="28575">
            <a:solidFill>
              <a:srgbClr val="0000FF"/>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en-US" b="1" i="1">
                <a:solidFill>
                  <a:srgbClr val="FF0000"/>
                </a:solidFill>
                <a:latin typeface="HGGyoshotai" charset="0"/>
                <a:ea typeface="ＭＳ Ｐゴシック" charset="0"/>
                <a:cs typeface="ＭＳ Ｐゴシック" charset="0"/>
              </a:rPr>
              <a:t>Distribuzione angolare dell’e</a:t>
            </a:r>
            <a:r>
              <a:rPr lang="en-US" b="1" i="1" baseline="30000">
                <a:solidFill>
                  <a:srgbClr val="FF0000"/>
                </a:solidFill>
                <a:latin typeface="HGGyoshotai" charset="0"/>
                <a:ea typeface="ＭＳ Ｐゴシック" charset="0"/>
                <a:cs typeface="ＭＳ Ｐゴシック" charset="0"/>
              </a:rPr>
              <a:t>-</a:t>
            </a:r>
            <a:r>
              <a:rPr lang="en-US" b="1" i="1">
                <a:solidFill>
                  <a:srgbClr val="FF0000"/>
                </a:solidFill>
                <a:latin typeface="HGGyoshotai" charset="0"/>
                <a:ea typeface="ＭＳ Ｐゴシック" charset="0"/>
                <a:cs typeface="ＭＳ Ｐゴシック" charset="0"/>
              </a:rPr>
              <a:t> nella prima reazione:</a:t>
            </a:r>
            <a:r>
              <a:rPr lang="en-US" b="1" i="1">
                <a:solidFill>
                  <a:srgbClr val="000000"/>
                </a:solidFill>
                <a:latin typeface="HGGyoshotai" charset="0"/>
                <a:ea typeface="ＭＳ Ｐゴシック" charset="0"/>
                <a:cs typeface="ＭＳ Ｐゴシック" charset="0"/>
              </a:rPr>
              <a:t> </a:t>
            </a:r>
            <a:r>
              <a:rPr lang="en-US" b="1" i="1">
                <a:solidFill>
                  <a:srgbClr val="3333CC"/>
                </a:solidFill>
                <a:latin typeface="HGGyoshotai" charset="0"/>
                <a:ea typeface="ＭＳ Ｐゴシック" charset="0"/>
                <a:cs typeface="ＭＳ Ｐゴシック" charset="0"/>
              </a:rPr>
              <a:t>isotropa</a:t>
            </a:r>
          </a:p>
          <a:p>
            <a:pPr defTabSz="914400" fontAlgn="base">
              <a:spcBef>
                <a:spcPct val="0"/>
              </a:spcBef>
              <a:spcAft>
                <a:spcPct val="0"/>
              </a:spcAft>
              <a:defRPr/>
            </a:pPr>
            <a:r>
              <a:rPr lang="en-US" b="1" i="1">
                <a:solidFill>
                  <a:srgbClr val="FF0000"/>
                </a:solidFill>
                <a:latin typeface="HGGyoshotai" charset="0"/>
                <a:ea typeface="ＭＳ Ｐゴシック" charset="0"/>
                <a:cs typeface="ＭＳ Ｐゴシック" charset="0"/>
              </a:rPr>
              <a:t>Distribuzione angolare dell’e</a:t>
            </a:r>
            <a:r>
              <a:rPr lang="en-US" b="1" i="1" baseline="30000">
                <a:solidFill>
                  <a:srgbClr val="FF0000"/>
                </a:solidFill>
                <a:latin typeface="HGGyoshotai" charset="0"/>
                <a:ea typeface="ＭＳ Ｐゴシック" charset="0"/>
                <a:cs typeface="ＭＳ Ｐゴシック" charset="0"/>
              </a:rPr>
              <a:t>-</a:t>
            </a:r>
            <a:r>
              <a:rPr lang="en-US" b="1" i="1">
                <a:solidFill>
                  <a:srgbClr val="FF0000"/>
                </a:solidFill>
                <a:latin typeface="HGGyoshotai" charset="0"/>
                <a:ea typeface="ＭＳ Ｐゴシック" charset="0"/>
                <a:cs typeface="ＭＳ Ｐゴシック" charset="0"/>
              </a:rPr>
              <a:t>  nell’ultima reazione:</a:t>
            </a:r>
          </a:p>
          <a:p>
            <a:pPr defTabSz="914400" fontAlgn="base">
              <a:spcBef>
                <a:spcPct val="0"/>
              </a:spcBef>
              <a:spcAft>
                <a:spcPct val="0"/>
              </a:spcAft>
              <a:defRPr/>
            </a:pPr>
            <a:r>
              <a:rPr lang="en-US" b="1" i="1">
                <a:solidFill>
                  <a:srgbClr val="3333CC"/>
                </a:solidFill>
                <a:latin typeface="HGGyoshotai" charset="0"/>
                <a:ea typeface="ＭＳ Ｐゴシック" charset="0"/>
                <a:cs typeface="ＭＳ Ｐゴシック" charset="0"/>
              </a:rPr>
              <a:t>concentrata in avanti rispetto al neutrino incidente </a:t>
            </a:r>
            <a:endParaRPr lang="en-GB" b="1" i="1">
              <a:solidFill>
                <a:srgbClr val="3333CC"/>
              </a:solidFill>
              <a:latin typeface="HGGyoshotai" charset="0"/>
              <a:ea typeface="ＭＳ Ｐゴシック" charset="0"/>
              <a:cs typeface="ＭＳ Ｐゴシック" charset="0"/>
            </a:endParaRPr>
          </a:p>
        </p:txBody>
      </p:sp>
    </p:spTree>
    <p:extLst>
      <p:ext uri="{BB962C8B-B14F-4D97-AF65-F5344CB8AC3E}">
        <p14:creationId xmlns:p14="http://schemas.microsoft.com/office/powerpoint/2010/main" val="27635572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0"/>
            <a:ext cx="8305800" cy="533400"/>
          </a:xfrm>
          <a:solidFill>
            <a:srgbClr val="0000FF"/>
          </a:solidFill>
          <a:ln w="44450">
            <a:solidFill>
              <a:srgbClr val="FF0000"/>
            </a:solidFill>
            <a:miter lim="800000"/>
            <a:headEnd/>
            <a:tailEnd/>
          </a:ln>
        </p:spPr>
        <p:txBody>
          <a:bodyPr/>
          <a:lstStyle/>
          <a:p>
            <a:pPr eaLnBrk="1" hangingPunct="1">
              <a:defRPr/>
            </a:pPr>
            <a:r>
              <a:rPr lang="en-US" sz="3600" smtClean="0">
                <a:solidFill>
                  <a:schemeClr val="bg1"/>
                </a:solidFill>
                <a:latin typeface="Magic R" charset="0"/>
                <a:cs typeface="+mj-cs"/>
              </a:rPr>
              <a:t>SN1987a+Kamiokande[9]</a:t>
            </a:r>
            <a:endParaRPr lang="en-GB" sz="2000" smtClean="0">
              <a:solidFill>
                <a:srgbClr val="FF0000"/>
              </a:solidFill>
              <a:latin typeface="Magic R" charset="0"/>
              <a:cs typeface="+mj-cs"/>
            </a:endParaRPr>
          </a:p>
        </p:txBody>
      </p:sp>
      <p:sp>
        <p:nvSpPr>
          <p:cNvPr id="109571" name="Text Box 3"/>
          <p:cNvSpPr txBox="1">
            <a:spLocks noChangeArrowheads="1"/>
          </p:cNvSpPr>
          <p:nvPr/>
        </p:nvSpPr>
        <p:spPr bwMode="auto">
          <a:xfrm>
            <a:off x="457200" y="533400"/>
            <a:ext cx="8153400" cy="412750"/>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defRPr/>
            </a:pPr>
            <a:r>
              <a:rPr lang="en-US" sz="2000" b="1">
                <a:solidFill>
                  <a:srgbClr val="FF0000"/>
                </a:solidFill>
                <a:latin typeface="HGGyoshotai" charset="0"/>
                <a:ea typeface="ＭＳ Ｐゴシック" charset="0"/>
                <a:cs typeface="ＭＳ Ｐゴシック" charset="0"/>
              </a:rPr>
              <a:t>Radiazione Cerenkov</a:t>
            </a:r>
            <a:endParaRPr lang="en-US" sz="2000" b="1">
              <a:solidFill>
                <a:srgbClr val="FF0000"/>
              </a:solidFill>
              <a:latin typeface="HGGyoshotai" charset="0"/>
              <a:ea typeface="ＭＳ Ｐゴシック" charset="0"/>
              <a:cs typeface="ＭＳ Ｐゴシック" charset="0"/>
              <a:sym typeface="Wingdings" charset="0"/>
            </a:endParaRPr>
          </a:p>
        </p:txBody>
      </p:sp>
      <p:pic>
        <p:nvPicPr>
          <p:cNvPr id="35843" name="Picture 4" descr="cerenkov_c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752600"/>
            <a:ext cx="4876800" cy="36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3" name="Text Box 5"/>
          <p:cNvSpPr txBox="1">
            <a:spLocks noChangeArrowheads="1"/>
          </p:cNvSpPr>
          <p:nvPr/>
        </p:nvSpPr>
        <p:spPr bwMode="auto">
          <a:xfrm>
            <a:off x="1050925" y="5943600"/>
            <a:ext cx="5897563"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1400" b="1">
                <a:solidFill>
                  <a:srgbClr val="000000"/>
                </a:solidFill>
                <a:latin typeface="HGGyoshotai" charset="0"/>
                <a:ea typeface="ＭＳ Ｐゴシック" charset="0"/>
                <a:cs typeface="ＭＳ Ｐゴシック" charset="0"/>
              </a:rPr>
              <a:t>I PMT sono sensibili a fotoni con lunghezza d’onda 300-600 nm</a:t>
            </a:r>
          </a:p>
          <a:p>
            <a:pPr defTabSz="914400" fontAlgn="base">
              <a:spcBef>
                <a:spcPct val="0"/>
              </a:spcBef>
              <a:spcAft>
                <a:spcPct val="0"/>
              </a:spcAft>
              <a:defRPr/>
            </a:pPr>
            <a:r>
              <a:rPr lang="en-US" sz="1400" b="1">
                <a:solidFill>
                  <a:srgbClr val="000000"/>
                </a:solidFill>
                <a:latin typeface="HGGyoshotai" charset="0"/>
                <a:ea typeface="ＭＳ Ｐゴシック" charset="0"/>
                <a:cs typeface="ＭＳ Ｐゴシック" charset="0"/>
              </a:rPr>
              <a:t>calcolare il numero di fotoni prodotti per cm da un </a:t>
            </a:r>
            <a:r>
              <a:rPr lang="en-US" sz="1400" b="1">
                <a:solidFill>
                  <a:srgbClr val="000000"/>
                </a:solidFill>
                <a:latin typeface="Symbol" charset="0"/>
                <a:ea typeface="ＭＳ Ｐゴシック" charset="0"/>
                <a:cs typeface="ＭＳ Ｐゴシック" charset="0"/>
              </a:rPr>
              <a:t>m</a:t>
            </a:r>
            <a:r>
              <a:rPr lang="en-US" sz="1400" b="1">
                <a:solidFill>
                  <a:srgbClr val="000000"/>
                </a:solidFill>
                <a:latin typeface="HGGyoshotai" charset="0"/>
                <a:ea typeface="ＭＳ Ｐゴシック" charset="0"/>
                <a:cs typeface="ＭＳ Ｐゴシック" charset="0"/>
              </a:rPr>
              <a:t> con </a:t>
            </a:r>
            <a:r>
              <a:rPr lang="en-US" sz="1400" b="1">
                <a:solidFill>
                  <a:srgbClr val="000000"/>
                </a:solidFill>
                <a:latin typeface="Symbol" charset="0"/>
                <a:ea typeface="ＭＳ Ｐゴシック" charset="0"/>
                <a:cs typeface="ＭＳ Ｐゴシック" charset="0"/>
              </a:rPr>
              <a:t>b</a:t>
            </a:r>
            <a:r>
              <a:rPr lang="en-US" sz="1400" b="1">
                <a:solidFill>
                  <a:srgbClr val="000000"/>
                </a:solidFill>
                <a:latin typeface="HGGyoshotai" charset="0"/>
                <a:ea typeface="ＭＳ Ｐゴシック" charset="0"/>
                <a:cs typeface="ＭＳ Ｐゴシック" charset="0"/>
              </a:rPr>
              <a:t> = 1.</a:t>
            </a:r>
          </a:p>
          <a:p>
            <a:pPr defTabSz="914400" fontAlgn="base">
              <a:spcBef>
                <a:spcPct val="0"/>
              </a:spcBef>
              <a:spcAft>
                <a:spcPct val="0"/>
              </a:spcAft>
              <a:defRPr/>
            </a:pPr>
            <a:r>
              <a:rPr lang="en-US" sz="1400" b="1">
                <a:solidFill>
                  <a:srgbClr val="000000"/>
                </a:solidFill>
                <a:latin typeface="HGGyoshotai" charset="0"/>
                <a:ea typeface="ＭＳ Ｐゴシック" charset="0"/>
                <a:cs typeface="ＭＳ Ｐゴシック" charset="0"/>
              </a:rPr>
              <a:t>(si prenda n=1.33)</a:t>
            </a:r>
            <a:endParaRPr lang="en-GB" sz="1400" b="1">
              <a:solidFill>
                <a:srgbClr val="000000"/>
              </a:solidFill>
              <a:latin typeface="HGGyoshotai" charset="0"/>
              <a:ea typeface="ＭＳ Ｐゴシック" charset="0"/>
              <a:cs typeface="ＭＳ Ｐゴシック" charset="0"/>
            </a:endParaRPr>
          </a:p>
        </p:txBody>
      </p:sp>
      <p:pic>
        <p:nvPicPr>
          <p:cNvPr id="35845" name="Picture 6" descr="neutrino_m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3759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2982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14865" y="203200"/>
            <a:ext cx="6077733" cy="64770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96</a:t>
            </a:fld>
            <a:endParaRPr lang="it-IT"/>
          </a:p>
        </p:txBody>
      </p:sp>
    </p:spTree>
    <p:extLst>
      <p:ext uri="{BB962C8B-B14F-4D97-AF65-F5344CB8AC3E}">
        <p14:creationId xmlns:p14="http://schemas.microsoft.com/office/powerpoint/2010/main" val="21205860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85800" y="0"/>
            <a:ext cx="8305800" cy="762000"/>
          </a:xfrm>
          <a:solidFill>
            <a:srgbClr val="0000FF"/>
          </a:solidFill>
          <a:ln w="44450">
            <a:solidFill>
              <a:srgbClr val="FF0000"/>
            </a:solidFill>
            <a:miter lim="800000"/>
            <a:headEnd/>
            <a:tailEnd/>
          </a:ln>
        </p:spPr>
        <p:txBody>
          <a:bodyPr/>
          <a:lstStyle/>
          <a:p>
            <a:pPr eaLnBrk="1" hangingPunct="1">
              <a:defRPr/>
            </a:pPr>
            <a:r>
              <a:rPr lang="en-US" sz="4000" smtClean="0">
                <a:solidFill>
                  <a:schemeClr val="bg1"/>
                </a:solidFill>
                <a:latin typeface="Magic R" charset="0"/>
                <a:cs typeface="+mj-cs"/>
              </a:rPr>
              <a:t>SN1987a_neutrini(2)</a:t>
            </a:r>
            <a:endParaRPr lang="en-GB" sz="2400" smtClean="0">
              <a:solidFill>
                <a:srgbClr val="FF0000"/>
              </a:solidFill>
              <a:latin typeface="Magic R" charset="0"/>
              <a:cs typeface="+mj-cs"/>
            </a:endParaRPr>
          </a:p>
        </p:txBody>
      </p:sp>
      <p:sp>
        <p:nvSpPr>
          <p:cNvPr id="112643" name="Text Box 3"/>
          <p:cNvSpPr txBox="1">
            <a:spLocks noChangeArrowheads="1"/>
          </p:cNvSpPr>
          <p:nvPr/>
        </p:nvSpPr>
        <p:spPr bwMode="auto">
          <a:xfrm>
            <a:off x="685800" y="838200"/>
            <a:ext cx="8305800" cy="657225"/>
          </a:xfrm>
          <a:prstGeom prst="rect">
            <a:avLst/>
          </a:prstGeom>
          <a:solidFill>
            <a:srgbClr val="CCFFFF"/>
          </a:solidFill>
          <a:ln w="1587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Neutrini prodotti rivelati da due esperimenti </a:t>
            </a:r>
          </a:p>
          <a:p>
            <a:pPr algn="ctr" defTabSz="914400" fontAlgn="base">
              <a:spcBef>
                <a:spcPct val="0"/>
              </a:spcBef>
              <a:spcAft>
                <a:spcPct val="0"/>
              </a:spcAft>
              <a:defRPr/>
            </a:pPr>
            <a:r>
              <a:rPr lang="en-US" b="1">
                <a:solidFill>
                  <a:srgbClr val="3333CC"/>
                </a:solidFill>
                <a:latin typeface="HGGyoshotai" charset="0"/>
                <a:ea typeface="ＭＳ Ｐゴシック" charset="0"/>
                <a:cs typeface="ＭＳ Ｐゴシック" charset="0"/>
                <a:sym typeface="Wingdings" charset="0"/>
              </a:rPr>
              <a:t>IMB e KamiokandeII</a:t>
            </a:r>
            <a:endParaRPr lang="en-US" b="1">
              <a:solidFill>
                <a:srgbClr val="FF0000"/>
              </a:solidFill>
              <a:latin typeface="HGGyoshotai" charset="0"/>
              <a:ea typeface="ＭＳ Ｐゴシック" charset="0"/>
              <a:cs typeface="ＭＳ Ｐゴシック" charset="0"/>
            </a:endParaRPr>
          </a:p>
        </p:txBody>
      </p:sp>
      <p:pic>
        <p:nvPicPr>
          <p:cNvPr id="38915" name="Picture 4" descr="sn1987a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28800"/>
            <a:ext cx="62484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275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98</a:t>
            </a:fld>
            <a:endParaRPr lang="it-IT"/>
          </a:p>
        </p:txBody>
      </p:sp>
      <p:pic>
        <p:nvPicPr>
          <p:cNvPr id="3" name="Immagine 2"/>
          <p:cNvPicPr>
            <a:picLocks noChangeAspect="1"/>
          </p:cNvPicPr>
          <p:nvPr/>
        </p:nvPicPr>
        <p:blipFill>
          <a:blip r:embed="rId2"/>
          <a:stretch>
            <a:fillRect/>
          </a:stretch>
        </p:blipFill>
        <p:spPr>
          <a:xfrm>
            <a:off x="1033639" y="145327"/>
            <a:ext cx="6895839" cy="6567466"/>
          </a:xfrm>
          <a:prstGeom prst="rect">
            <a:avLst/>
          </a:prstGeom>
        </p:spPr>
      </p:pic>
    </p:spTree>
    <p:extLst>
      <p:ext uri="{BB962C8B-B14F-4D97-AF65-F5344CB8AC3E}">
        <p14:creationId xmlns:p14="http://schemas.microsoft.com/office/powerpoint/2010/main" val="24302434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11201" y="491303"/>
            <a:ext cx="7806266" cy="5926979"/>
          </a:xfrm>
          <a:prstGeom prst="rect">
            <a:avLst/>
          </a:prstGeom>
        </p:spPr>
      </p:pic>
      <p:sp>
        <p:nvSpPr>
          <p:cNvPr id="3" name="CasellaDiTesto 2"/>
          <p:cNvSpPr txBox="1"/>
          <p:nvPr/>
        </p:nvSpPr>
        <p:spPr>
          <a:xfrm>
            <a:off x="389467" y="306637"/>
            <a:ext cx="3072438" cy="1754327"/>
          </a:xfrm>
          <a:prstGeom prst="rect">
            <a:avLst/>
          </a:prstGeom>
          <a:noFill/>
        </p:spPr>
        <p:txBody>
          <a:bodyPr wrap="none" rtlCol="0">
            <a:spAutoFit/>
          </a:bodyPr>
          <a:lstStyle/>
          <a:p>
            <a:r>
              <a:rPr lang="it-IT"/>
              <a:t>LSD SOTTO AL MONTE BIANCO</a:t>
            </a:r>
          </a:p>
          <a:p>
            <a:r>
              <a:rPr lang="it-IT"/>
              <a:t>-tubi a streamer</a:t>
            </a:r>
          </a:p>
          <a:p>
            <a:r>
              <a:rPr lang="it-IT"/>
              <a:t>per tracciamento</a:t>
            </a:r>
          </a:p>
          <a:p>
            <a:r>
              <a:rPr lang="it-IT"/>
              <a:t>-scintillatore</a:t>
            </a:r>
          </a:p>
          <a:p>
            <a:r>
              <a:rPr lang="it-IT"/>
              <a:t>per interazione</a:t>
            </a:r>
          </a:p>
          <a:p>
            <a:r>
              <a:rPr lang="it-IT"/>
              <a:t>neutrini</a:t>
            </a:r>
          </a:p>
        </p:txBody>
      </p:sp>
      <p:sp>
        <p:nvSpPr>
          <p:cNvPr id="4" name="Segnaposto numero diapositiva 3"/>
          <p:cNvSpPr>
            <a:spLocks noGrp="1"/>
          </p:cNvSpPr>
          <p:nvPr>
            <p:ph type="sldNum" sz="quarter" idx="12"/>
          </p:nvPr>
        </p:nvSpPr>
        <p:spPr/>
        <p:txBody>
          <a:bodyPr/>
          <a:lstStyle/>
          <a:p>
            <a:fld id="{8D82B5A4-172D-B545-A700-25497901E522}" type="slidenum">
              <a:rPr lang="it-IT" smtClean="0"/>
              <a:t>99</a:t>
            </a:fld>
            <a:endParaRPr lang="it-IT"/>
          </a:p>
        </p:txBody>
      </p:sp>
    </p:spTree>
    <p:extLst>
      <p:ext uri="{BB962C8B-B14F-4D97-AF65-F5344CB8AC3E}">
        <p14:creationId xmlns:p14="http://schemas.microsoft.com/office/powerpoint/2010/main" val="27678148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59457" y="794845"/>
            <a:ext cx="6536266" cy="5820976"/>
          </a:xfrm>
          <a:prstGeom prst="rect">
            <a:avLst/>
          </a:prstGeom>
        </p:spPr>
      </p:pic>
      <p:sp>
        <p:nvSpPr>
          <p:cNvPr id="3" name="CasellaDiTesto 2"/>
          <p:cNvSpPr txBox="1"/>
          <p:nvPr/>
        </p:nvSpPr>
        <p:spPr>
          <a:xfrm>
            <a:off x="541867" y="175567"/>
            <a:ext cx="5797530" cy="461665"/>
          </a:xfrm>
          <a:prstGeom prst="rect">
            <a:avLst/>
          </a:prstGeom>
          <a:noFill/>
        </p:spPr>
        <p:txBody>
          <a:bodyPr wrap="none" rtlCol="0">
            <a:spAutoFit/>
          </a:bodyPr>
          <a:lstStyle/>
          <a:p>
            <a:r>
              <a:rPr lang="it-IT" sz="2400"/>
              <a:t>Marcatura Sperimentale del Collasso Stellare</a:t>
            </a:r>
          </a:p>
        </p:txBody>
      </p:sp>
      <p:sp>
        <p:nvSpPr>
          <p:cNvPr id="4" name="CasellaDiTesto 3"/>
          <p:cNvSpPr txBox="1"/>
          <p:nvPr/>
        </p:nvSpPr>
        <p:spPr>
          <a:xfrm>
            <a:off x="541867" y="1286933"/>
            <a:ext cx="2195771" cy="646331"/>
          </a:xfrm>
          <a:prstGeom prst="rect">
            <a:avLst/>
          </a:prstGeom>
          <a:noFill/>
          <a:ln>
            <a:solidFill>
              <a:srgbClr val="4F81BD"/>
            </a:solidFill>
          </a:ln>
        </p:spPr>
        <p:txBody>
          <a:bodyPr wrap="none" rtlCol="0">
            <a:spAutoFit/>
          </a:bodyPr>
          <a:lstStyle/>
          <a:p>
            <a:r>
              <a:rPr lang="it-IT"/>
              <a:t>Coincidenze ritardate</a:t>
            </a:r>
          </a:p>
          <a:p>
            <a:r>
              <a:rPr lang="it-IT"/>
              <a:t>e+     </a:t>
            </a:r>
            <a:r>
              <a:rPr lang="it-IT">
                <a:latin typeface="Symbol" charset="2"/>
                <a:cs typeface="Symbol" charset="2"/>
              </a:rPr>
              <a:t>g</a:t>
            </a:r>
          </a:p>
        </p:txBody>
      </p:sp>
      <p:sp>
        <p:nvSpPr>
          <p:cNvPr id="5" name="Segnaposto numero diapositiva 4"/>
          <p:cNvSpPr>
            <a:spLocks noGrp="1"/>
          </p:cNvSpPr>
          <p:nvPr>
            <p:ph type="sldNum" sz="quarter" idx="12"/>
          </p:nvPr>
        </p:nvSpPr>
        <p:spPr/>
        <p:txBody>
          <a:bodyPr/>
          <a:lstStyle/>
          <a:p>
            <a:fld id="{8D82B5A4-172D-B545-A700-25497901E522}" type="slidenum">
              <a:rPr lang="it-IT" smtClean="0"/>
              <a:t>100</a:t>
            </a:fld>
            <a:endParaRPr lang="it-IT"/>
          </a:p>
        </p:txBody>
      </p:sp>
    </p:spTree>
    <p:extLst>
      <p:ext uri="{BB962C8B-B14F-4D97-AF65-F5344CB8AC3E}">
        <p14:creationId xmlns:p14="http://schemas.microsoft.com/office/powerpoint/2010/main" val="29128199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45067" y="505003"/>
            <a:ext cx="7694510" cy="6285260"/>
          </a:xfrm>
          <a:prstGeom prst="rect">
            <a:avLst/>
          </a:prstGeom>
        </p:spPr>
      </p:pic>
      <p:sp>
        <p:nvSpPr>
          <p:cNvPr id="3" name="CasellaDiTesto 2"/>
          <p:cNvSpPr txBox="1"/>
          <p:nvPr/>
        </p:nvSpPr>
        <p:spPr>
          <a:xfrm>
            <a:off x="2794000" y="274170"/>
            <a:ext cx="2476910" cy="461665"/>
          </a:xfrm>
          <a:prstGeom prst="rect">
            <a:avLst/>
          </a:prstGeom>
          <a:noFill/>
        </p:spPr>
        <p:txBody>
          <a:bodyPr wrap="none" rtlCol="0">
            <a:spAutoFit/>
          </a:bodyPr>
          <a:lstStyle/>
          <a:p>
            <a:r>
              <a:rPr lang="it-IT" sz="2400"/>
              <a:t>LVD al  Gran Sasso</a:t>
            </a:r>
          </a:p>
        </p:txBody>
      </p:sp>
      <p:sp>
        <p:nvSpPr>
          <p:cNvPr id="4" name="Segnaposto numero diapositiva 3"/>
          <p:cNvSpPr>
            <a:spLocks noGrp="1"/>
          </p:cNvSpPr>
          <p:nvPr>
            <p:ph type="sldNum" sz="quarter" idx="12"/>
          </p:nvPr>
        </p:nvSpPr>
        <p:spPr/>
        <p:txBody>
          <a:bodyPr/>
          <a:lstStyle/>
          <a:p>
            <a:fld id="{8D82B5A4-172D-B545-A700-25497901E522}" type="slidenum">
              <a:rPr lang="it-IT" smtClean="0"/>
              <a:t>101</a:t>
            </a:fld>
            <a:endParaRPr lang="it-IT"/>
          </a:p>
        </p:txBody>
      </p:sp>
    </p:spTree>
    <p:extLst>
      <p:ext uri="{BB962C8B-B14F-4D97-AF65-F5344CB8AC3E}">
        <p14:creationId xmlns:p14="http://schemas.microsoft.com/office/powerpoint/2010/main" val="29856616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5978552"/>
            <a:ext cx="9144000" cy="879448"/>
          </a:xfrm>
          <a:prstGeom prst="rect">
            <a:avLst/>
          </a:prstGeom>
        </p:spPr>
      </p:pic>
      <p:pic>
        <p:nvPicPr>
          <p:cNvPr id="4" name="Immagine 3"/>
          <p:cNvPicPr>
            <a:picLocks noChangeAspect="1"/>
          </p:cNvPicPr>
          <p:nvPr/>
        </p:nvPicPr>
        <p:blipFill>
          <a:blip r:embed="rId3"/>
          <a:stretch>
            <a:fillRect/>
          </a:stretch>
        </p:blipFill>
        <p:spPr>
          <a:xfrm>
            <a:off x="-60797" y="-65567"/>
            <a:ext cx="9266785" cy="6005747"/>
          </a:xfrm>
          <a:prstGeom prst="rect">
            <a:avLst/>
          </a:prstGeom>
        </p:spPr>
      </p:pic>
      <p:sp>
        <p:nvSpPr>
          <p:cNvPr id="2" name="Segnaposto numero diapositiva 1"/>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102</a:t>
            </a:fld>
            <a:endParaRPr lang="it-IT">
              <a:solidFill>
                <a:prstClr val="black">
                  <a:tint val="75000"/>
                </a:prstClr>
              </a:solidFill>
              <a:latin typeface="Calibri"/>
            </a:endParaRPr>
          </a:p>
        </p:txBody>
      </p:sp>
    </p:spTree>
    <p:extLst>
      <p:ext uri="{BB962C8B-B14F-4D97-AF65-F5344CB8AC3E}">
        <p14:creationId xmlns:p14="http://schemas.microsoft.com/office/powerpoint/2010/main" val="10252240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52242"/>
          </a:xfrm>
          <a:prstGeom prst="rect">
            <a:avLst/>
          </a:prstGeom>
        </p:spPr>
      </p:pic>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103</a:t>
            </a:fld>
            <a:endParaRPr lang="it-IT">
              <a:solidFill>
                <a:prstClr val="black">
                  <a:tint val="75000"/>
                </a:prstClr>
              </a:solidFill>
              <a:latin typeface="Calibri"/>
            </a:endParaRPr>
          </a:p>
        </p:txBody>
      </p:sp>
    </p:spTree>
    <p:extLst>
      <p:ext uri="{BB962C8B-B14F-4D97-AF65-F5344CB8AC3E}">
        <p14:creationId xmlns:p14="http://schemas.microsoft.com/office/powerpoint/2010/main" val="38072030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1155700"/>
            <a:ext cx="9144000" cy="4546401"/>
          </a:xfrm>
          <a:prstGeom prst="rect">
            <a:avLst/>
          </a:prstGeom>
        </p:spPr>
      </p:pic>
      <p:sp>
        <p:nvSpPr>
          <p:cNvPr id="2" name="CasellaDiTesto 1"/>
          <p:cNvSpPr txBox="1"/>
          <p:nvPr/>
        </p:nvSpPr>
        <p:spPr>
          <a:xfrm>
            <a:off x="254000" y="5880100"/>
            <a:ext cx="6784129" cy="646331"/>
          </a:xfrm>
          <a:prstGeom prst="rect">
            <a:avLst/>
          </a:prstGeom>
          <a:noFill/>
        </p:spPr>
        <p:txBody>
          <a:bodyPr wrap="none" rtlCol="0">
            <a:spAutoFit/>
          </a:bodyPr>
          <a:lstStyle/>
          <a:p>
            <a:r>
              <a:rPr lang="it-IT">
                <a:solidFill>
                  <a:prstClr val="black"/>
                </a:solidFill>
                <a:latin typeface="Calibri"/>
              </a:rPr>
              <a:t>Wind fluisce lontano dalla stella di neutroni con fattore di Lrentz 10^6.  </a:t>
            </a:r>
          </a:p>
          <a:p>
            <a:r>
              <a:rPr lang="it-IT">
                <a:solidFill>
                  <a:prstClr val="black"/>
                </a:solidFill>
                <a:latin typeface="Calibri"/>
              </a:rPr>
              <a:t>Ulteriore accelerazione 10^3 nelle onde di shock</a:t>
            </a:r>
          </a:p>
        </p:txBody>
      </p:sp>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104</a:t>
            </a:fld>
            <a:endParaRPr lang="it-IT">
              <a:solidFill>
                <a:prstClr val="black">
                  <a:tint val="75000"/>
                </a:prstClr>
              </a:solidFill>
              <a:latin typeface="Calibri"/>
            </a:endParaRPr>
          </a:p>
        </p:txBody>
      </p:sp>
      <p:sp>
        <p:nvSpPr>
          <p:cNvPr id="5" name="CasellaDiTesto 4"/>
          <p:cNvSpPr txBox="1"/>
          <p:nvPr/>
        </p:nvSpPr>
        <p:spPr>
          <a:xfrm>
            <a:off x="2613626" y="162451"/>
            <a:ext cx="4330858" cy="646331"/>
          </a:xfrm>
          <a:prstGeom prst="rect">
            <a:avLst/>
          </a:prstGeom>
          <a:noFill/>
        </p:spPr>
        <p:txBody>
          <a:bodyPr wrap="none" rtlCol="0">
            <a:spAutoFit/>
          </a:bodyPr>
          <a:lstStyle/>
          <a:p>
            <a:r>
              <a:rPr lang="it-IT"/>
              <a:t>Pulsar, PWN e SNR  simmetrici in evoluzione</a:t>
            </a:r>
          </a:p>
          <a:p>
            <a:endParaRPr lang="it-IT"/>
          </a:p>
        </p:txBody>
      </p:sp>
    </p:spTree>
    <p:extLst>
      <p:ext uri="{BB962C8B-B14F-4D97-AF65-F5344CB8AC3E}">
        <p14:creationId xmlns:p14="http://schemas.microsoft.com/office/powerpoint/2010/main" val="6398240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40725"/>
          </a:xfrm>
          <a:prstGeom prst="rect">
            <a:avLst/>
          </a:prstGeom>
        </p:spPr>
      </p:pic>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105</a:t>
            </a:fld>
            <a:endParaRPr lang="it-IT">
              <a:solidFill>
                <a:prstClr val="black">
                  <a:tint val="75000"/>
                </a:prstClr>
              </a:solidFill>
              <a:latin typeface="Calibri"/>
            </a:endParaRPr>
          </a:p>
        </p:txBody>
      </p:sp>
    </p:spTree>
    <p:extLst>
      <p:ext uri="{BB962C8B-B14F-4D97-AF65-F5344CB8AC3E}">
        <p14:creationId xmlns:p14="http://schemas.microsoft.com/office/powerpoint/2010/main" val="22145626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01819"/>
            <a:ext cx="9144000" cy="5355313"/>
          </a:xfrm>
          <a:prstGeom prst="rect">
            <a:avLst/>
          </a:prstGeom>
        </p:spPr>
        <p:txBody>
          <a:bodyPr wrap="square">
            <a:spAutoFit/>
          </a:bodyPr>
          <a:lstStyle/>
          <a:p>
            <a:r>
              <a:rPr lang="it-IT" b="1" u="sng">
                <a:solidFill>
                  <a:prstClr val="black"/>
                </a:solidFill>
                <a:latin typeface="Calibri"/>
              </a:rPr>
              <a:t>The generally accepted paradigm postulates the existence of a relativistic wind of electrons and their antiparticles, positrons, which originates in the pulsar’s magnetosphere and terminates in the interstellar medium. </a:t>
            </a:r>
            <a:r>
              <a:rPr lang="it-IT">
                <a:solidFill>
                  <a:prstClr val="black"/>
                </a:solidFill>
                <a:latin typeface="Calibri"/>
              </a:rPr>
              <a:t>The evolution of the wind is characterized by three consecutive processes: </a:t>
            </a:r>
            <a:r>
              <a:rPr lang="it-IT" b="1" u="sng">
                <a:solidFill>
                  <a:srgbClr val="FF0000"/>
                </a:solidFill>
                <a:latin typeface="Calibri"/>
              </a:rPr>
              <a:t>At a distance of about 1000 km from the pulsar, the pulsar’s rotational energy is transformed into electromagnetic energy, which in turn is converted to kinetic energy of bulk motion, i.e. acceleration of the wind.</a:t>
            </a:r>
            <a:r>
              <a:rPr lang="it-IT">
                <a:solidFill>
                  <a:prstClr val="black"/>
                </a:solidFill>
                <a:latin typeface="Calibri"/>
              </a:rPr>
              <a:t> Finally, the wind terminates by collision with matter in a standing reverse shock about 0.3 light years away. Thereby, the electrons and positrons are accelerated up to extremely high energies, resulting in an extended non-thermal source: the Crab nebula. All three processes need to proceed with incredibly high (close to 100 %) efficiency in order to explain the observational data.</a:t>
            </a:r>
          </a:p>
          <a:p>
            <a:r>
              <a:rPr lang="it-IT">
                <a:solidFill>
                  <a:prstClr val="black"/>
                </a:solidFill>
                <a:latin typeface="Calibri"/>
              </a:rPr>
              <a:t>Both the Crab pulsar and the Crab nebula are bright gamma-ray sources. While the pulsar emits in the high energies, the radiation of the nebula is released predominantly at the very-high-energy band. Pulsed X-ray photons of the pulsar interact with ultrafast electrons of the wind predominantly in their acceleration zone. The wind, therefore, is the source of the pulsed gamma radiation. If this interpretation is correct, then detection of the pulsed very-high-energy gamma-ray emission implies the first observational evidence of the formation of a cold ultrafast electron-positron wind from the Crab pulsar. The acceleration of the wind to ultrarelativistic velocities should take place abruptly in a narrow cylindrical zone of radius between 20 and 50 thousand kilometers centered on the rotation axis of the pulsar.</a:t>
            </a:r>
          </a:p>
        </p:txBody>
      </p:sp>
      <p:sp>
        <p:nvSpPr>
          <p:cNvPr id="3" name="Segnaposto numero diapositiva 2"/>
          <p:cNvSpPr>
            <a:spLocks noGrp="1"/>
          </p:cNvSpPr>
          <p:nvPr>
            <p:ph type="sldNum" sz="quarter" idx="12"/>
          </p:nvPr>
        </p:nvSpPr>
        <p:spPr/>
        <p:txBody>
          <a:bodyPr/>
          <a:lstStyle/>
          <a:p>
            <a:fld id="{16CDB418-D751-3549-AD62-7E6EEDD52EB6}" type="slidenum">
              <a:rPr lang="it-IT">
                <a:solidFill>
                  <a:prstClr val="black">
                    <a:tint val="75000"/>
                  </a:prstClr>
                </a:solidFill>
                <a:latin typeface="Calibri"/>
              </a:rPr>
              <a:pPr/>
              <a:t>106</a:t>
            </a:fld>
            <a:endParaRPr lang="it-IT">
              <a:solidFill>
                <a:prstClr val="black">
                  <a:tint val="75000"/>
                </a:prstClr>
              </a:solidFill>
              <a:latin typeface="Calibri"/>
            </a:endParaRPr>
          </a:p>
        </p:txBody>
      </p:sp>
    </p:spTree>
    <p:extLst>
      <p:ext uri="{BB962C8B-B14F-4D97-AF65-F5344CB8AC3E}">
        <p14:creationId xmlns:p14="http://schemas.microsoft.com/office/powerpoint/2010/main" val="27679054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ChangeArrowheads="1"/>
          </p:cNvSpPr>
          <p:nvPr/>
        </p:nvSpPr>
        <p:spPr bwMode="auto">
          <a:xfrm>
            <a:off x="179388" y="3357563"/>
            <a:ext cx="8424862" cy="863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29378" name="Rectangle 2"/>
          <p:cNvSpPr>
            <a:spLocks noGrp="1" noChangeArrowheads="1"/>
          </p:cNvSpPr>
          <p:nvPr>
            <p:ph type="title"/>
          </p:nvPr>
        </p:nvSpPr>
        <p:spPr>
          <a:xfrm>
            <a:off x="457200" y="274638"/>
            <a:ext cx="8229600" cy="993775"/>
          </a:xfrm>
        </p:spPr>
        <p:txBody>
          <a:bodyPr>
            <a:normAutofit fontScale="90000"/>
          </a:bodyPr>
          <a:lstStyle/>
          <a:p>
            <a:r>
              <a:rPr lang="it-IT" sz="3600"/>
              <a:t>Fisica delle Astroparticelle</a:t>
            </a:r>
            <a:br>
              <a:rPr lang="it-IT" sz="3600"/>
            </a:br>
            <a:r>
              <a:rPr lang="it-IT" sz="3600"/>
              <a:t>temi rilevanti di indagine</a:t>
            </a:r>
          </a:p>
        </p:txBody>
      </p:sp>
      <p:sp>
        <p:nvSpPr>
          <p:cNvPr id="229379" name="Text Box 3"/>
          <p:cNvSpPr txBox="1">
            <a:spLocks noChangeArrowheads="1"/>
          </p:cNvSpPr>
          <p:nvPr/>
        </p:nvSpPr>
        <p:spPr bwMode="auto">
          <a:xfrm>
            <a:off x="107950" y="1700213"/>
            <a:ext cx="8642350" cy="45767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dirty="0"/>
              <a:t>I telescopi che rivelano ogni componente dello spettro di radiazione </a:t>
            </a:r>
          </a:p>
          <a:p>
            <a:r>
              <a:rPr lang="it-IT" sz="2000" dirty="0"/>
              <a:t>permettono di indagare fenomeni fondamentali ancora non compresi come:</a:t>
            </a:r>
          </a:p>
          <a:p>
            <a:endParaRPr lang="it-IT" sz="2000" dirty="0"/>
          </a:p>
          <a:p>
            <a:pPr>
              <a:buFontTx/>
              <a:buChar char="-"/>
            </a:pPr>
            <a:r>
              <a:rPr lang="it-IT" sz="2400" dirty="0"/>
              <a:t>Radiazione Cosmica di Fondo </a:t>
            </a:r>
            <a:r>
              <a:rPr lang="it-IT" sz="2400" b="1" dirty="0">
                <a:solidFill>
                  <a:srgbClr val="FF0000"/>
                </a:solidFill>
              </a:rPr>
              <a:t>(CMB): </a:t>
            </a:r>
            <a:r>
              <a:rPr lang="it-IT" b="1" dirty="0">
                <a:solidFill>
                  <a:srgbClr val="FF0000"/>
                </a:solidFill>
              </a:rPr>
              <a:t>microonde</a:t>
            </a:r>
          </a:p>
          <a:p>
            <a:pPr>
              <a:buFontTx/>
              <a:buChar char="-"/>
            </a:pPr>
            <a:endParaRPr lang="it-IT" sz="2400" b="1" dirty="0">
              <a:solidFill>
                <a:srgbClr val="FF0000"/>
              </a:solidFill>
            </a:endParaRPr>
          </a:p>
          <a:p>
            <a:pPr>
              <a:buFontTx/>
              <a:buChar char="-"/>
            </a:pPr>
            <a:r>
              <a:rPr lang="it-IT" sz="2400" dirty="0"/>
              <a:t>Sorgenti astrofisiche: </a:t>
            </a:r>
            <a:r>
              <a:rPr lang="it-IT" sz="2000" dirty="0"/>
              <a:t>acceleratori cosmici di </a:t>
            </a:r>
            <a:r>
              <a:rPr lang="it-IT" sz="2000" dirty="0" err="1"/>
              <a:t>particelle,raggi</a:t>
            </a:r>
            <a:r>
              <a:rPr lang="it-IT" sz="2000" dirty="0"/>
              <a:t> cosmici</a:t>
            </a:r>
          </a:p>
          <a:p>
            <a:pPr lvl="4"/>
            <a:r>
              <a:rPr lang="it-IT" sz="2000" dirty="0"/>
              <a:t>          	     </a:t>
            </a:r>
            <a:r>
              <a:rPr lang="it-IT" sz="2000" dirty="0" err="1">
                <a:solidFill>
                  <a:srgbClr val="FF0000"/>
                </a:solidFill>
              </a:rPr>
              <a:t>supernovae</a:t>
            </a:r>
            <a:r>
              <a:rPr lang="it-IT" sz="2000" dirty="0">
                <a:solidFill>
                  <a:srgbClr val="FF0000"/>
                </a:solidFill>
              </a:rPr>
              <a:t>, </a:t>
            </a:r>
            <a:r>
              <a:rPr lang="it-IT" sz="2000" dirty="0" err="1">
                <a:solidFill>
                  <a:srgbClr val="FF0000"/>
                </a:solidFill>
              </a:rPr>
              <a:t>pulsars</a:t>
            </a:r>
            <a:r>
              <a:rPr lang="it-IT" sz="2000" dirty="0">
                <a:solidFill>
                  <a:srgbClr val="FF0000"/>
                </a:solidFill>
              </a:rPr>
              <a:t>, buchi neri. X, </a:t>
            </a:r>
            <a:r>
              <a:rPr lang="it-IT" sz="2400" b="1" dirty="0">
                <a:latin typeface="Symbol" charset="0"/>
              </a:rPr>
              <a:t>g, </a:t>
            </a:r>
            <a:r>
              <a:rPr lang="it-IT" sz="2400" b="1" dirty="0" err="1">
                <a:latin typeface="Symbol" charset="0"/>
              </a:rPr>
              <a:t>n</a:t>
            </a:r>
            <a:endParaRPr lang="it-IT" sz="2400" b="1" dirty="0">
              <a:solidFill>
                <a:srgbClr val="FF0000"/>
              </a:solidFill>
              <a:latin typeface="Symbol" charset="0"/>
            </a:endParaRPr>
          </a:p>
          <a:p>
            <a:pPr lvl="4"/>
            <a:endParaRPr lang="it-IT" sz="2400" b="1" dirty="0">
              <a:solidFill>
                <a:srgbClr val="FF0000"/>
              </a:solidFill>
              <a:latin typeface="Symbol" charset="0"/>
            </a:endParaRPr>
          </a:p>
          <a:p>
            <a:pPr>
              <a:buFontTx/>
              <a:buChar char="-"/>
            </a:pPr>
            <a:r>
              <a:rPr lang="it-IT" sz="2400" dirty="0"/>
              <a:t>Gamma Ray </a:t>
            </a:r>
            <a:r>
              <a:rPr lang="it-IT" sz="2400" dirty="0" err="1"/>
              <a:t>Burst</a:t>
            </a:r>
            <a:r>
              <a:rPr lang="it-IT" sz="2400" dirty="0"/>
              <a:t> </a:t>
            </a:r>
            <a:r>
              <a:rPr lang="it-IT" sz="2400" b="1" dirty="0">
                <a:solidFill>
                  <a:srgbClr val="FF0000"/>
                </a:solidFill>
              </a:rPr>
              <a:t>(GRB)</a:t>
            </a:r>
            <a:r>
              <a:rPr lang="it-IT" sz="2400" b="1" dirty="0"/>
              <a:t>:</a:t>
            </a:r>
            <a:r>
              <a:rPr lang="it-IT" sz="2400" dirty="0"/>
              <a:t> </a:t>
            </a:r>
            <a:r>
              <a:rPr lang="it-IT" sz="2400" b="1" dirty="0">
                <a:latin typeface="Symbol" charset="0"/>
              </a:rPr>
              <a:t>g</a:t>
            </a:r>
            <a:r>
              <a:rPr lang="it-IT" sz="2400" dirty="0"/>
              <a:t>, X</a:t>
            </a:r>
          </a:p>
          <a:p>
            <a:endParaRPr lang="it-IT" sz="2400" dirty="0"/>
          </a:p>
          <a:p>
            <a:r>
              <a:rPr lang="it-IT" sz="2400" dirty="0"/>
              <a:t>-Esistenza di </a:t>
            </a:r>
            <a:r>
              <a:rPr lang="it-IT" sz="2400" b="1" dirty="0">
                <a:solidFill>
                  <a:srgbClr val="FF0000"/>
                </a:solidFill>
              </a:rPr>
              <a:t>antimateria</a:t>
            </a:r>
            <a:r>
              <a:rPr lang="it-IT" sz="2400" dirty="0"/>
              <a:t> nel cosmo ? </a:t>
            </a:r>
            <a:r>
              <a:rPr lang="it-IT" dirty="0"/>
              <a:t>antiparticelle</a:t>
            </a:r>
          </a:p>
          <a:p>
            <a:endParaRPr lang="it-IT" dirty="0"/>
          </a:p>
          <a:p>
            <a:r>
              <a:rPr lang="it-IT" sz="2400" dirty="0"/>
              <a:t>-</a:t>
            </a:r>
            <a:r>
              <a:rPr lang="it-IT" sz="2400" b="1" dirty="0">
                <a:solidFill>
                  <a:srgbClr val="FF0000"/>
                </a:solidFill>
              </a:rPr>
              <a:t>Materia oscura: </a:t>
            </a:r>
            <a:r>
              <a:rPr lang="it-IT" b="1" dirty="0">
                <a:solidFill>
                  <a:srgbClr val="FF0000"/>
                </a:solidFill>
              </a:rPr>
              <a:t>nuove particelle?</a:t>
            </a:r>
          </a:p>
        </p:txBody>
      </p:sp>
      <p:sp>
        <p:nvSpPr>
          <p:cNvPr id="229380" name="Text Box 4"/>
          <p:cNvSpPr txBox="1">
            <a:spLocks noChangeArrowheads="1"/>
          </p:cNvSpPr>
          <p:nvPr/>
        </p:nvSpPr>
        <p:spPr bwMode="auto">
          <a:xfrm rot="-1993261">
            <a:off x="7308850" y="3606800"/>
            <a:ext cx="2017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solidFill>
                  <a:srgbClr val="0000FF"/>
                </a:solidFill>
              </a:rPr>
              <a:t>In parte nel visibile</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107</a:t>
            </a:fld>
            <a:endParaRPr lang="it-IT"/>
          </a:p>
        </p:txBody>
      </p:sp>
    </p:spTree>
    <p:extLst>
      <p:ext uri="{BB962C8B-B14F-4D97-AF65-F5344CB8AC3E}">
        <p14:creationId xmlns:p14="http://schemas.microsoft.com/office/powerpoint/2010/main" val="35772472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827088" y="115888"/>
            <a:ext cx="7416800" cy="792162"/>
          </a:xfrm>
        </p:spPr>
        <p:txBody>
          <a:bodyPr>
            <a:normAutofit fontScale="90000"/>
          </a:bodyPr>
          <a:lstStyle/>
          <a:p>
            <a:r>
              <a:rPr lang="it-IT" sz="3600"/>
              <a:t>Lo spettro di osservazione</a:t>
            </a:r>
            <a:br>
              <a:rPr lang="it-IT" sz="3600"/>
            </a:br>
            <a:r>
              <a:rPr lang="it-IT" sz="3600"/>
              <a:t>dei  processi astrofisici</a:t>
            </a:r>
          </a:p>
        </p:txBody>
      </p:sp>
      <p:sp>
        <p:nvSpPr>
          <p:cNvPr id="13317" name="Text Box 5"/>
          <p:cNvSpPr txBox="1">
            <a:spLocks noChangeArrowheads="1"/>
          </p:cNvSpPr>
          <p:nvPr/>
        </p:nvSpPr>
        <p:spPr bwMode="auto">
          <a:xfrm>
            <a:off x="611188" y="3065463"/>
            <a:ext cx="78771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L</a:t>
            </a:r>
            <a:r>
              <a:rPr lang="ja-JP" altLang="it-IT">
                <a:latin typeface="Arial"/>
              </a:rPr>
              <a:t>’</a:t>
            </a:r>
            <a:r>
              <a:rPr lang="it-IT"/>
              <a:t>Astronomia </a:t>
            </a:r>
            <a:r>
              <a:rPr lang="it-IT">
                <a:solidFill>
                  <a:srgbClr val="FF0000"/>
                </a:solidFill>
              </a:rPr>
              <a:t>visibile </a:t>
            </a:r>
            <a:r>
              <a:rPr lang="it-IT"/>
              <a:t>osserva la parte piu</a:t>
            </a:r>
            <a:r>
              <a:rPr lang="ja-JP" altLang="it-IT">
                <a:latin typeface="Arial"/>
              </a:rPr>
              <a:t>’</a:t>
            </a:r>
            <a:r>
              <a:rPr lang="it-IT"/>
              <a:t> </a:t>
            </a:r>
            <a:r>
              <a:rPr lang="ja-JP" altLang="it-IT">
                <a:solidFill>
                  <a:srgbClr val="FF0000"/>
                </a:solidFill>
                <a:latin typeface="Arial"/>
              </a:rPr>
              <a:t>“</a:t>
            </a:r>
            <a:r>
              <a:rPr lang="it-IT">
                <a:solidFill>
                  <a:srgbClr val="FF0000"/>
                </a:solidFill>
              </a:rPr>
              <a:t>tranquilla e stabile dell</a:t>
            </a:r>
            <a:r>
              <a:rPr lang="ja-JP" altLang="it-IT">
                <a:solidFill>
                  <a:srgbClr val="FF0000"/>
                </a:solidFill>
                <a:latin typeface="Arial"/>
              </a:rPr>
              <a:t>’</a:t>
            </a:r>
            <a:r>
              <a:rPr lang="it-IT">
                <a:solidFill>
                  <a:srgbClr val="FF0000"/>
                </a:solidFill>
              </a:rPr>
              <a:t>Universo</a:t>
            </a:r>
            <a:r>
              <a:rPr lang="ja-JP" altLang="it-IT">
                <a:solidFill>
                  <a:srgbClr val="FF0000"/>
                </a:solidFill>
                <a:latin typeface="Arial"/>
              </a:rPr>
              <a:t>”</a:t>
            </a:r>
            <a:r>
              <a:rPr lang="it-IT"/>
              <a:t> </a:t>
            </a:r>
          </a:p>
          <a:p>
            <a:pPr algn="ctr"/>
            <a:r>
              <a:rPr lang="it-IT"/>
              <a:t>Luce emessa dalle </a:t>
            </a:r>
            <a:r>
              <a:rPr lang="it-IT">
                <a:solidFill>
                  <a:srgbClr val="FF0000"/>
                </a:solidFill>
              </a:rPr>
              <a:t>superfici </a:t>
            </a:r>
            <a:r>
              <a:rPr lang="it-IT"/>
              <a:t>delle sorgenti (galassie, stelle)   fasi stabili </a:t>
            </a:r>
          </a:p>
        </p:txBody>
      </p:sp>
      <p:sp>
        <p:nvSpPr>
          <p:cNvPr id="13318" name="Text Box 6"/>
          <p:cNvSpPr txBox="1">
            <a:spLocks noChangeArrowheads="1"/>
          </p:cNvSpPr>
          <p:nvPr/>
        </p:nvSpPr>
        <p:spPr bwMode="auto">
          <a:xfrm>
            <a:off x="1344613" y="2057400"/>
            <a:ext cx="64674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Esistono numerose fasi </a:t>
            </a:r>
            <a:r>
              <a:rPr lang="it-IT">
                <a:solidFill>
                  <a:srgbClr val="FF0000"/>
                </a:solidFill>
              </a:rPr>
              <a:t>evolutive stellari non visibile nell</a:t>
            </a:r>
            <a:r>
              <a:rPr lang="ja-JP" altLang="it-IT">
                <a:solidFill>
                  <a:srgbClr val="FF0000"/>
                </a:solidFill>
                <a:latin typeface="Arial"/>
              </a:rPr>
              <a:t>’</a:t>
            </a:r>
            <a:r>
              <a:rPr lang="it-IT">
                <a:solidFill>
                  <a:srgbClr val="FF0000"/>
                </a:solidFill>
              </a:rPr>
              <a:t>ottico</a:t>
            </a:r>
          </a:p>
          <a:p>
            <a:pPr algn="ctr"/>
            <a:r>
              <a:rPr lang="it-IT"/>
              <a:t>tipicamente fasi turbolente invisibili ai nostri occhi</a:t>
            </a:r>
          </a:p>
        </p:txBody>
      </p:sp>
      <p:sp>
        <p:nvSpPr>
          <p:cNvPr id="13319" name="Text Box 7"/>
          <p:cNvSpPr txBox="1">
            <a:spLocks noChangeArrowheads="1"/>
          </p:cNvSpPr>
          <p:nvPr/>
        </p:nvSpPr>
        <p:spPr bwMode="auto">
          <a:xfrm>
            <a:off x="823913" y="1193800"/>
            <a:ext cx="74199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Il cielo appare </a:t>
            </a:r>
            <a:r>
              <a:rPr lang="it-IT">
                <a:solidFill>
                  <a:srgbClr val="FF0000"/>
                </a:solidFill>
              </a:rPr>
              <a:t>diverso</a:t>
            </a:r>
            <a:r>
              <a:rPr lang="it-IT"/>
              <a:t> a seconda dello parte di </a:t>
            </a:r>
            <a:r>
              <a:rPr lang="it-IT">
                <a:solidFill>
                  <a:srgbClr val="FF0000"/>
                </a:solidFill>
              </a:rPr>
              <a:t>spettro elettromagnetico</a:t>
            </a:r>
          </a:p>
          <a:p>
            <a:pPr algn="ctr"/>
            <a:r>
              <a:rPr lang="it-IT"/>
              <a:t>osservato</a:t>
            </a:r>
          </a:p>
        </p:txBody>
      </p:sp>
      <p:sp>
        <p:nvSpPr>
          <p:cNvPr id="13320" name="Text Box 8"/>
          <p:cNvSpPr txBox="1">
            <a:spLocks noChangeArrowheads="1"/>
          </p:cNvSpPr>
          <p:nvPr/>
        </p:nvSpPr>
        <p:spPr bwMode="auto">
          <a:xfrm>
            <a:off x="733425" y="5516563"/>
            <a:ext cx="7816850" cy="92551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Produzione di </a:t>
            </a:r>
            <a:r>
              <a:rPr lang="it-IT">
                <a:solidFill>
                  <a:srgbClr val="FF0000"/>
                </a:solidFill>
              </a:rPr>
              <a:t>raggi X, </a:t>
            </a:r>
            <a:r>
              <a:rPr lang="it-IT">
                <a:solidFill>
                  <a:srgbClr val="FF0000"/>
                </a:solidFill>
                <a:latin typeface="Symbol" charset="0"/>
              </a:rPr>
              <a:t>g, n</a:t>
            </a:r>
            <a:r>
              <a:rPr lang="it-IT">
                <a:latin typeface="Symbol" charset="0"/>
              </a:rPr>
              <a:t> </a:t>
            </a:r>
            <a:r>
              <a:rPr lang="it-IT"/>
              <a:t>coinvolgono enormi energie. Queste astronomie </a:t>
            </a:r>
          </a:p>
          <a:p>
            <a:r>
              <a:rPr lang="it-IT"/>
              <a:t>studiano </a:t>
            </a:r>
            <a:r>
              <a:rPr lang="it-IT">
                <a:solidFill>
                  <a:srgbClr val="FF0000"/>
                </a:solidFill>
              </a:rPr>
              <a:t>regioni tormentate</a:t>
            </a:r>
            <a:r>
              <a:rPr lang="it-IT"/>
              <a:t> che sono e furono sedi di esplosioni.</a:t>
            </a:r>
          </a:p>
          <a:p>
            <a:r>
              <a:rPr lang="it-IT"/>
              <a:t>Alte energie = </a:t>
            </a:r>
            <a:r>
              <a:rPr lang="it-IT">
                <a:solidFill>
                  <a:srgbClr val="FF0000"/>
                </a:solidFill>
              </a:rPr>
              <a:t>fenomeni locali intensi (vita di una stella)</a:t>
            </a:r>
            <a:endParaRPr lang="it-IT">
              <a:solidFill>
                <a:srgbClr val="FF0000"/>
              </a:solidFill>
              <a:latin typeface="Symbol" charset="0"/>
            </a:endParaRPr>
          </a:p>
        </p:txBody>
      </p:sp>
      <p:sp>
        <p:nvSpPr>
          <p:cNvPr id="13321" name="Text Box 9"/>
          <p:cNvSpPr txBox="1">
            <a:spLocks noChangeArrowheads="1"/>
          </p:cNvSpPr>
          <p:nvPr/>
        </p:nvSpPr>
        <p:spPr bwMode="auto">
          <a:xfrm>
            <a:off x="684213" y="4221163"/>
            <a:ext cx="7762875"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Astronomia </a:t>
            </a:r>
            <a:r>
              <a:rPr lang="it-IT">
                <a:solidFill>
                  <a:srgbClr val="FF0000"/>
                </a:solidFill>
              </a:rPr>
              <a:t>infrarossa</a:t>
            </a:r>
            <a:r>
              <a:rPr lang="it-IT"/>
              <a:t> studia il debole calore emesso dalle grandi distese</a:t>
            </a:r>
          </a:p>
          <a:p>
            <a:r>
              <a:rPr lang="it-IT"/>
              <a:t>di </a:t>
            </a:r>
            <a:r>
              <a:rPr lang="it-IT">
                <a:solidFill>
                  <a:srgbClr val="FF0000"/>
                </a:solidFill>
              </a:rPr>
              <a:t>gas interstellare</a:t>
            </a:r>
            <a:r>
              <a:rPr lang="it-IT"/>
              <a:t>. Materia fredda che collassa a formare galassie e stelle.</a:t>
            </a:r>
          </a:p>
          <a:p>
            <a:r>
              <a:rPr lang="it-IT"/>
              <a:t>Basse energie: grandi regioni di polvere interstellare</a:t>
            </a:r>
          </a:p>
        </p:txBody>
      </p:sp>
      <p:sp>
        <p:nvSpPr>
          <p:cNvPr id="13323" name="AutoShape 11"/>
          <p:cNvSpPr>
            <a:spLocks noChangeArrowheads="1"/>
          </p:cNvSpPr>
          <p:nvPr/>
        </p:nvSpPr>
        <p:spPr bwMode="auto">
          <a:xfrm>
            <a:off x="107950" y="5734050"/>
            <a:ext cx="395288" cy="503238"/>
          </a:xfrm>
          <a:prstGeom prst="star4">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4" name="AutoShape 12"/>
          <p:cNvSpPr>
            <a:spLocks noChangeArrowheads="1"/>
          </p:cNvSpPr>
          <p:nvPr/>
        </p:nvSpPr>
        <p:spPr bwMode="auto">
          <a:xfrm>
            <a:off x="71438" y="4425950"/>
            <a:ext cx="468312" cy="504825"/>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5" name="AutoShape 13"/>
          <p:cNvSpPr>
            <a:spLocks noChangeArrowheads="1"/>
          </p:cNvSpPr>
          <p:nvPr/>
        </p:nvSpPr>
        <p:spPr bwMode="auto">
          <a:xfrm>
            <a:off x="144463" y="3284538"/>
            <a:ext cx="323850" cy="288925"/>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108</a:t>
            </a:fld>
            <a:endParaRPr lang="it-IT"/>
          </a:p>
        </p:txBody>
      </p:sp>
    </p:spTree>
    <p:extLst>
      <p:ext uri="{BB962C8B-B14F-4D97-AF65-F5344CB8AC3E}">
        <p14:creationId xmlns:p14="http://schemas.microsoft.com/office/powerpoint/2010/main" val="10266069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8" name="Picture 4" descr="black_hole_n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981075"/>
            <a:ext cx="5113338" cy="4162425"/>
          </a:xfrm>
          <a:prstGeom prst="rect">
            <a:avLst/>
          </a:prstGeom>
          <a:noFill/>
          <a:extLst>
            <a:ext uri="{909E8E84-426E-40dd-AFC4-6F175D3DCCD1}">
              <a14:hiddenFill xmlns:a14="http://schemas.microsoft.com/office/drawing/2010/main">
                <a:solidFill>
                  <a:srgbClr val="FFFFFF"/>
                </a:solidFill>
              </a14:hiddenFill>
            </a:ext>
          </a:extLst>
        </p:spPr>
      </p:pic>
      <p:sp>
        <p:nvSpPr>
          <p:cNvPr id="139275" name="Text Box 11"/>
          <p:cNvSpPr txBox="1">
            <a:spLocks noChangeArrowheads="1"/>
          </p:cNvSpPr>
          <p:nvPr/>
        </p:nvSpPr>
        <p:spPr bwMode="auto">
          <a:xfrm>
            <a:off x="2627313" y="1458913"/>
            <a:ext cx="2047875" cy="457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b="1">
                <a:solidFill>
                  <a:srgbClr val="0000FF"/>
                </a:solidFill>
              </a:rPr>
              <a:t>BUCO NERO</a:t>
            </a:r>
          </a:p>
        </p:txBody>
      </p:sp>
      <p:sp>
        <p:nvSpPr>
          <p:cNvPr id="139276" name="Text Box 12"/>
          <p:cNvSpPr txBox="1">
            <a:spLocks noChangeArrowheads="1"/>
          </p:cNvSpPr>
          <p:nvPr/>
        </p:nvSpPr>
        <p:spPr bwMode="auto">
          <a:xfrm>
            <a:off x="2032000" y="130175"/>
            <a:ext cx="4933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3600">
                <a:solidFill>
                  <a:schemeClr val="tx2"/>
                </a:solidFill>
              </a:rPr>
              <a:t>Acceleratore cosmico 3</a:t>
            </a:r>
          </a:p>
        </p:txBody>
      </p:sp>
      <p:sp>
        <p:nvSpPr>
          <p:cNvPr id="139278" name="Text Box 14"/>
          <p:cNvSpPr txBox="1">
            <a:spLocks noChangeArrowheads="1"/>
          </p:cNvSpPr>
          <p:nvPr/>
        </p:nvSpPr>
        <p:spPr bwMode="auto">
          <a:xfrm>
            <a:off x="5580063" y="981075"/>
            <a:ext cx="3397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Processo simile alla formazione</a:t>
            </a:r>
          </a:p>
          <a:p>
            <a:r>
              <a:rPr lang="it-IT"/>
              <a:t>delle pulsars.</a:t>
            </a:r>
          </a:p>
        </p:txBody>
      </p:sp>
      <p:sp>
        <p:nvSpPr>
          <p:cNvPr id="139279" name="Text Box 15"/>
          <p:cNvSpPr txBox="1">
            <a:spLocks noChangeArrowheads="1"/>
          </p:cNvSpPr>
          <p:nvPr/>
        </p:nvSpPr>
        <p:spPr bwMode="auto">
          <a:xfrm>
            <a:off x="5580063" y="1982788"/>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Fine del processo di evoluzione</a:t>
            </a:r>
          </a:p>
          <a:p>
            <a:r>
              <a:rPr lang="it-IT"/>
              <a:t>stellare</a:t>
            </a:r>
          </a:p>
        </p:txBody>
      </p:sp>
      <p:sp>
        <p:nvSpPr>
          <p:cNvPr id="139280" name="Text Box 16"/>
          <p:cNvSpPr txBox="1">
            <a:spLocks noChangeArrowheads="1"/>
          </p:cNvSpPr>
          <p:nvPr/>
        </p:nvSpPr>
        <p:spPr bwMode="auto">
          <a:xfrm>
            <a:off x="5508625" y="3011488"/>
            <a:ext cx="35115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Generato da supernovae con</a:t>
            </a:r>
          </a:p>
          <a:p>
            <a:pPr algn="ctr"/>
            <a:r>
              <a:rPr lang="it-IT"/>
              <a:t>nucleo con massa &gt; 3 M sole</a:t>
            </a:r>
          </a:p>
          <a:p>
            <a:pPr algn="ctr"/>
            <a:r>
              <a:rPr lang="it-IT">
                <a:solidFill>
                  <a:srgbClr val="FF0000"/>
                </a:solidFill>
              </a:rPr>
              <a:t>oltre lo stadio di stella di neutroni</a:t>
            </a:r>
          </a:p>
        </p:txBody>
      </p:sp>
      <p:sp>
        <p:nvSpPr>
          <p:cNvPr id="139282" name="Text Box 18"/>
          <p:cNvSpPr txBox="1">
            <a:spLocks noChangeArrowheads="1"/>
          </p:cNvSpPr>
          <p:nvPr/>
        </p:nvSpPr>
        <p:spPr bwMode="auto">
          <a:xfrm>
            <a:off x="5632450" y="4235450"/>
            <a:ext cx="34353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Formazione di coppie particella</a:t>
            </a:r>
          </a:p>
          <a:p>
            <a:pPr algn="ctr"/>
            <a:r>
              <a:rPr lang="it-IT"/>
              <a:t>Antiparticella un assorbita e una</a:t>
            </a:r>
          </a:p>
          <a:p>
            <a:pPr algn="ctr"/>
            <a:r>
              <a:rPr lang="it-IT"/>
              <a:t>espulsa</a:t>
            </a:r>
          </a:p>
        </p:txBody>
      </p:sp>
      <p:sp>
        <p:nvSpPr>
          <p:cNvPr id="139283" name="Text Box 19"/>
          <p:cNvSpPr txBox="1">
            <a:spLocks noChangeArrowheads="1"/>
          </p:cNvSpPr>
          <p:nvPr/>
        </p:nvSpPr>
        <p:spPr bwMode="auto">
          <a:xfrm>
            <a:off x="795338" y="5465763"/>
            <a:ext cx="7664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Il buco nero attira materia circostante formando un disco di accrescimento</a:t>
            </a:r>
          </a:p>
          <a:p>
            <a:pPr algn="ctr"/>
            <a:r>
              <a:rPr lang="it-IT"/>
              <a:t>La caduta di materia ad alta temperatura </a:t>
            </a:r>
            <a:r>
              <a:rPr lang="it-IT">
                <a:solidFill>
                  <a:srgbClr val="FF0000"/>
                </a:solidFill>
              </a:rPr>
              <a:t>genera emissione X</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109</a:t>
            </a:fld>
            <a:endParaRPr lang="it-IT"/>
          </a:p>
        </p:txBody>
      </p:sp>
    </p:spTree>
    <p:extLst>
      <p:ext uri="{BB962C8B-B14F-4D97-AF65-F5344CB8AC3E}">
        <p14:creationId xmlns:p14="http://schemas.microsoft.com/office/powerpoint/2010/main" val="30427672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sz="quarter"/>
          </p:nvPr>
        </p:nvSpPr>
        <p:spPr>
          <a:xfrm>
            <a:off x="179388" y="115888"/>
            <a:ext cx="8785225" cy="561975"/>
          </a:xfrm>
        </p:spPr>
        <p:txBody>
          <a:bodyPr>
            <a:normAutofit fontScale="90000"/>
          </a:bodyPr>
          <a:lstStyle/>
          <a:p>
            <a:r>
              <a:rPr lang="it-IT" sz="3200"/>
              <a:t>Modello simile per AGN (nucleo galattico attivo)</a:t>
            </a:r>
          </a:p>
        </p:txBody>
      </p:sp>
      <p:pic>
        <p:nvPicPr>
          <p:cNvPr id="107525" name="Picture 5" descr="galassia"/>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7950" y="693738"/>
            <a:ext cx="2413000" cy="5256212"/>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107532" name="Picture 12" descr="pga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829175" y="5551488"/>
            <a:ext cx="3990975" cy="68580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107534" name="Picture 14" descr="comptoninverso"/>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5751513" y="2347913"/>
            <a:ext cx="2292350" cy="2736850"/>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07528" name="Text Box 8"/>
          <p:cNvSpPr txBox="1">
            <a:spLocks noChangeArrowheads="1"/>
          </p:cNvSpPr>
          <p:nvPr/>
        </p:nvSpPr>
        <p:spPr bwMode="auto">
          <a:xfrm>
            <a:off x="87313" y="5949950"/>
            <a:ext cx="34099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Buco nero</a:t>
            </a:r>
            <a:r>
              <a:rPr lang="it-IT"/>
              <a:t> di grande massa che</a:t>
            </a:r>
          </a:p>
          <a:p>
            <a:r>
              <a:rPr lang="it-IT"/>
              <a:t>acquista materia da stelle e gas</a:t>
            </a:r>
          </a:p>
          <a:p>
            <a:r>
              <a:rPr lang="it-IT"/>
              <a:t>che orbitano attorno</a:t>
            </a:r>
          </a:p>
        </p:txBody>
      </p:sp>
      <p:sp>
        <p:nvSpPr>
          <p:cNvPr id="107531" name="Line 11"/>
          <p:cNvSpPr>
            <a:spLocks noChangeShapeType="1"/>
          </p:cNvSpPr>
          <p:nvPr/>
        </p:nvSpPr>
        <p:spPr bwMode="auto">
          <a:xfrm flipV="1">
            <a:off x="1331913" y="2924175"/>
            <a:ext cx="1584325" cy="230505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07536" name="Text Box 16"/>
          <p:cNvSpPr txBox="1">
            <a:spLocks noChangeArrowheads="1"/>
          </p:cNvSpPr>
          <p:nvPr/>
        </p:nvSpPr>
        <p:spPr bwMode="auto">
          <a:xfrm>
            <a:off x="5200650" y="908050"/>
            <a:ext cx="34988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Processi che determinano la </a:t>
            </a:r>
          </a:p>
          <a:p>
            <a:r>
              <a:rPr lang="it-IT"/>
              <a:t>produzione di radiazione gamma</a:t>
            </a:r>
          </a:p>
          <a:p>
            <a:r>
              <a:rPr lang="it-IT"/>
              <a:t>alta energia:</a:t>
            </a:r>
          </a:p>
        </p:txBody>
      </p:sp>
      <p:sp>
        <p:nvSpPr>
          <p:cNvPr id="107537" name="Text Box 17"/>
          <p:cNvSpPr txBox="1">
            <a:spLocks noChangeArrowheads="1"/>
          </p:cNvSpPr>
          <p:nvPr/>
        </p:nvSpPr>
        <p:spPr bwMode="auto">
          <a:xfrm>
            <a:off x="5364163" y="2205038"/>
            <a:ext cx="387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1)</a:t>
            </a:r>
          </a:p>
        </p:txBody>
      </p:sp>
      <p:sp>
        <p:nvSpPr>
          <p:cNvPr id="107538" name="Text Box 18"/>
          <p:cNvSpPr txBox="1">
            <a:spLocks noChangeArrowheads="1"/>
          </p:cNvSpPr>
          <p:nvPr/>
        </p:nvSpPr>
        <p:spPr bwMode="auto">
          <a:xfrm>
            <a:off x="6742113" y="5010150"/>
            <a:ext cx="422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3200"/>
              <a:t>+</a:t>
            </a:r>
          </a:p>
        </p:txBody>
      </p:sp>
      <p:sp>
        <p:nvSpPr>
          <p:cNvPr id="107540" name="Text Box 20"/>
          <p:cNvSpPr txBox="1">
            <a:spLocks noChangeArrowheads="1"/>
          </p:cNvSpPr>
          <p:nvPr/>
        </p:nvSpPr>
        <p:spPr bwMode="auto">
          <a:xfrm>
            <a:off x="3105150" y="3211513"/>
            <a:ext cx="19716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Jets di radiazione</a:t>
            </a:r>
          </a:p>
          <a:p>
            <a:pPr algn="ctr"/>
            <a:r>
              <a:rPr lang="it-IT"/>
              <a:t>e particelle</a:t>
            </a:r>
          </a:p>
        </p:txBody>
      </p:sp>
      <p:pic>
        <p:nvPicPr>
          <p:cNvPr id="107541" name="Picture 21" descr="AG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6850" y="620713"/>
            <a:ext cx="2097088" cy="2303462"/>
          </a:xfrm>
          <a:prstGeom prst="rect">
            <a:avLst/>
          </a:prstGeom>
          <a:noFill/>
          <a:extLst>
            <a:ext uri="{909E8E84-426E-40dd-AFC4-6F175D3DCCD1}">
              <a14:hiddenFill xmlns:a14="http://schemas.microsoft.com/office/drawing/2010/main">
                <a:solidFill>
                  <a:srgbClr val="FFFFFF"/>
                </a:solidFill>
              </a14:hiddenFill>
            </a:ext>
          </a:extLst>
        </p:spPr>
      </p:pic>
      <p:sp>
        <p:nvSpPr>
          <p:cNvPr id="107539" name="Line 19"/>
          <p:cNvSpPr>
            <a:spLocks noChangeShapeType="1"/>
          </p:cNvSpPr>
          <p:nvPr/>
        </p:nvSpPr>
        <p:spPr bwMode="auto">
          <a:xfrm>
            <a:off x="4140200" y="2349500"/>
            <a:ext cx="0" cy="8651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pic>
        <p:nvPicPr>
          <p:cNvPr id="107543" name="Picture 23" descr="radsinc"/>
          <p:cNvPicPr>
            <a:picLocks noGrp="1" noChangeAspect="1" noChangeArrowheads="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4354513" y="4206875"/>
            <a:ext cx="1657350" cy="1093788"/>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07545" name="Line 25"/>
          <p:cNvSpPr>
            <a:spLocks noChangeShapeType="1"/>
          </p:cNvSpPr>
          <p:nvPr/>
        </p:nvSpPr>
        <p:spPr bwMode="auto">
          <a:xfrm flipV="1">
            <a:off x="5940425" y="4292600"/>
            <a:ext cx="21590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07546" name="Line 26"/>
          <p:cNvSpPr>
            <a:spLocks noChangeShapeType="1"/>
          </p:cNvSpPr>
          <p:nvPr/>
        </p:nvSpPr>
        <p:spPr bwMode="auto">
          <a:xfrm>
            <a:off x="6804025" y="6092825"/>
            <a:ext cx="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07547" name="Line 27"/>
          <p:cNvSpPr>
            <a:spLocks noChangeShapeType="1"/>
          </p:cNvSpPr>
          <p:nvPr/>
        </p:nvSpPr>
        <p:spPr bwMode="auto">
          <a:xfrm>
            <a:off x="7596188" y="6092825"/>
            <a:ext cx="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07548" name="Text Box 28"/>
          <p:cNvSpPr txBox="1">
            <a:spLocks noChangeArrowheads="1"/>
          </p:cNvSpPr>
          <p:nvPr/>
        </p:nvSpPr>
        <p:spPr bwMode="auto">
          <a:xfrm>
            <a:off x="6577013" y="6300788"/>
            <a:ext cx="434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b="1">
                <a:latin typeface="Symbol" charset="0"/>
              </a:rPr>
              <a:t>gg</a:t>
            </a:r>
          </a:p>
        </p:txBody>
      </p:sp>
      <p:sp>
        <p:nvSpPr>
          <p:cNvPr id="107549" name="Text Box 29"/>
          <p:cNvSpPr txBox="1">
            <a:spLocks noChangeArrowheads="1"/>
          </p:cNvSpPr>
          <p:nvPr/>
        </p:nvSpPr>
        <p:spPr bwMode="auto">
          <a:xfrm>
            <a:off x="7359650" y="6397625"/>
            <a:ext cx="8651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a:latin typeface="Symbol" charset="0"/>
              </a:rPr>
              <a:t>m</a:t>
            </a:r>
            <a:r>
              <a:rPr lang="it-IT" b="1"/>
              <a:t> e </a:t>
            </a:r>
            <a:r>
              <a:rPr lang="it-IT" b="1">
                <a:latin typeface="Symbol" charset="0"/>
              </a:rPr>
              <a:t>n n</a:t>
            </a:r>
          </a:p>
        </p:txBody>
      </p:sp>
      <p:sp>
        <p:nvSpPr>
          <p:cNvPr id="2" name="Segnaposto numero diapositiva 1"/>
          <p:cNvSpPr>
            <a:spLocks noGrp="1"/>
          </p:cNvSpPr>
          <p:nvPr>
            <p:ph type="sldNum" sz="quarter" idx="12"/>
          </p:nvPr>
        </p:nvSpPr>
        <p:spPr/>
        <p:txBody>
          <a:bodyPr/>
          <a:lstStyle/>
          <a:p>
            <a:fld id="{95F67531-1749-9443-9B02-0F3CB488EDF4}" type="slidenum">
              <a:rPr lang="it-IT"/>
              <a:pPr/>
              <a:t>110</a:t>
            </a:fld>
            <a:endParaRPr lang="it-IT"/>
          </a:p>
        </p:txBody>
      </p:sp>
    </p:spTree>
    <p:extLst>
      <p:ext uri="{BB962C8B-B14F-4D97-AF65-F5344CB8AC3E}">
        <p14:creationId xmlns:p14="http://schemas.microsoft.com/office/powerpoint/2010/main" val="1721070103"/>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111</a:t>
            </a:fld>
            <a:endParaRPr lang="it-IT"/>
          </a:p>
        </p:txBody>
      </p:sp>
      <p:sp>
        <p:nvSpPr>
          <p:cNvPr id="3" name="Rettangolo 2"/>
          <p:cNvSpPr/>
          <p:nvPr/>
        </p:nvSpPr>
        <p:spPr>
          <a:xfrm>
            <a:off x="208757" y="207540"/>
            <a:ext cx="8802595" cy="7294305"/>
          </a:xfrm>
          <a:prstGeom prst="rect">
            <a:avLst/>
          </a:prstGeom>
        </p:spPr>
        <p:txBody>
          <a:bodyPr wrap="square">
            <a:spAutoFit/>
          </a:bodyPr>
          <a:lstStyle/>
          <a:p>
            <a:r>
              <a:rPr lang="it-IT"/>
              <a:t>Gli AGN sono galassie, in cui si osserva emissione di origine chiaramente non stellare nelle zone centrali, spesso non risolte, dette </a:t>
            </a:r>
            <a:r>
              <a:rPr lang="it-IT" i="1"/>
              <a:t>nuclei</a:t>
            </a:r>
            <a:r>
              <a:rPr lang="it-IT"/>
              <a:t>. Il processo in grado di spiegare l’ alta luminosita’ di questi oggetti in regioni, che possono essere anche dell’ ordine del millesimo di (o meno), e’ l’ accrescimento di materia su un buco nero supermassivo. Le differenti caratteristiche spettrali possono essere facilmente spiegate secondo il MODELLO DI UNIFICAZIONE (§ 2.5) tramite effetti geometrici: in entrambe le classi si suppone che ci sia un nucleo costituito da un buco nero che accresce mate- ria, probabilmente attraverso un disco di accrescimento, intorno al quale puo’ essere presente un “toro” di materiale otticamente spesso. </a:t>
            </a:r>
            <a:r>
              <a:rPr lang="it-IT" b="1">
                <a:solidFill>
                  <a:srgbClr val="FF0000"/>
                </a:solidFill>
              </a:rPr>
              <a:t>AGN emettitori X</a:t>
            </a:r>
            <a:r>
              <a:rPr lang="it-IT"/>
              <a:t>.</a:t>
            </a:r>
          </a:p>
          <a:p>
            <a:r>
              <a:rPr lang="it-IT" b="1"/>
              <a:t>Emissione dal Radio all’ IR </a:t>
            </a:r>
            <a:r>
              <a:rPr lang="it-IT"/>
              <a:t>La forma dello spettro radio indica un’origine non termica. Probabilmente è dovuto ad elettroni relativistici presenti nella galassia ospite ed in parte ad una componente nucleare. La presenza di tagli a basse frequenze in alcuni oggetti è giustificata dall’assorbimento di sincrotrone, anche se la struttura della sorgente è sicuramente molto complessa. </a:t>
            </a:r>
            <a:r>
              <a:rPr lang="it-IT" b="1"/>
              <a:t>L’emissione infrarossa</a:t>
            </a:r>
            <a:r>
              <a:rPr lang="it-IT"/>
              <a:t>, invece, anche se lo scenario non è così chiaro per tutti gli oggetti, sembra avere un’origine termica, da attribuire alla presenza di polveri riscaldate dalla radiazione nucleare. </a:t>
            </a:r>
            <a:r>
              <a:rPr lang="it-IT" b="1"/>
              <a:t>Righe di Emissione </a:t>
            </a:r>
            <a:r>
              <a:rPr lang="it-IT"/>
              <a:t>La grande quantità di righe osservate è ben spiegata in termini di ionizzazione da parte della radiazione nucleare (fotoionizza- zione) di materiale circostante la sorgente centrale. </a:t>
            </a:r>
            <a:r>
              <a:rPr lang="it-IT" b="1"/>
              <a:t>I Quasar Radio Intensi </a:t>
            </a:r>
            <a:r>
              <a:rPr lang="it-IT"/>
              <a:t>presentano spesso una notevole variabilità ed un’alta percentuale di polarizzazione, oltre ad emissione nella banda X. Caratteristica importante delle radio sorgenti </a:t>
            </a:r>
            <a:r>
              <a:rPr lang="it-IT" b="1"/>
              <a:t>sono i JETs</a:t>
            </a:r>
            <a:r>
              <a:rPr lang="it-IT"/>
              <a:t>, che sono strutture lineari estese che sembrano partire dal core centrale per collegare i due lobi. L’ apparenza di questi jets suggerisce che essi trasportino energia e particelle dalla regione compatta centrale fino alle regioni estese </a:t>
            </a:r>
          </a:p>
          <a:p>
            <a:endParaRPr lang="it-IT"/>
          </a:p>
          <a:p>
            <a:endParaRPr lang="it-IT"/>
          </a:p>
        </p:txBody>
      </p:sp>
    </p:spTree>
    <p:extLst>
      <p:ext uri="{BB962C8B-B14F-4D97-AF65-F5344CB8AC3E}">
        <p14:creationId xmlns:p14="http://schemas.microsoft.com/office/powerpoint/2010/main" val="30312516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8D82B5A4-172D-B545-A700-25497901E522}" type="slidenum">
              <a:rPr lang="it-IT" smtClean="0"/>
              <a:t>112</a:t>
            </a:fld>
            <a:endParaRPr lang="it-IT"/>
          </a:p>
        </p:txBody>
      </p:sp>
      <p:sp>
        <p:nvSpPr>
          <p:cNvPr id="3" name="Rettangolo 2"/>
          <p:cNvSpPr/>
          <p:nvPr/>
        </p:nvSpPr>
        <p:spPr>
          <a:xfrm>
            <a:off x="156567" y="212899"/>
            <a:ext cx="8802595" cy="5355313"/>
          </a:xfrm>
          <a:prstGeom prst="rect">
            <a:avLst/>
          </a:prstGeom>
        </p:spPr>
        <p:txBody>
          <a:bodyPr wrap="square">
            <a:spAutoFit/>
          </a:bodyPr>
          <a:lstStyle/>
          <a:p>
            <a:r>
              <a:rPr lang="it-IT"/>
              <a:t>L’origine </a:t>
            </a:r>
            <a:r>
              <a:rPr lang="it-IT" b="1">
                <a:solidFill>
                  <a:srgbClr val="FF0000"/>
                </a:solidFill>
              </a:rPr>
              <a:t>dell’emissione radio è principalmente </a:t>
            </a:r>
            <a:r>
              <a:rPr lang="it-IT" b="1" i="1">
                <a:solidFill>
                  <a:srgbClr val="FF0000"/>
                </a:solidFill>
              </a:rPr>
              <a:t>radiazione di sincrotrone </a:t>
            </a:r>
            <a:r>
              <a:rPr lang="it-IT"/>
              <a:t>emessa da elettroni relativistici, che, dal nucleo della galassia, vengono trasportati lungo una direzione principale da un “getto” o da due “getti” opposti. </a:t>
            </a:r>
          </a:p>
          <a:p>
            <a:r>
              <a:rPr lang="it-IT" b="1"/>
              <a:t>MOTORE CENTRALE</a:t>
            </a:r>
            <a:r>
              <a:rPr lang="it-IT"/>
              <a:t>: Il problema fondamentale che riguarda gli AGN e’ la loro fonte di energia: in par- ticolar modo come e’ possibile generare tanta energia (quella che emettono</a:t>
            </a:r>
            <a:br>
              <a:rPr lang="it-IT"/>
            </a:br>
            <a:r>
              <a:rPr lang="it-IT"/>
              <a:t>stelle) in un volume molto piu’ piccolo di un parsec cubo. Il modello corrente per il fenomeno di AGN e’ un </a:t>
            </a:r>
            <a:r>
              <a:rPr lang="it-IT" i="1"/>
              <a:t>motore centrale </a:t>
            </a:r>
            <a:r>
              <a:rPr lang="it-IT"/>
              <a:t>che consiste nell’ ACCRESCIMENTO </a:t>
            </a:r>
            <a:r>
              <a:rPr lang="it-IT" i="1"/>
              <a:t>do- vuto ad un disco che circonda un buco nero supermassiccio</a:t>
            </a:r>
            <a:r>
              <a:rPr lang="it-IT"/>
              <a:t>. In un tale scenario l’ energia e’ generata dalla caduta gravitazionale di materia nel disco di accrescimento dissipativo, che riscalda la materia fino ad alte temperature. </a:t>
            </a:r>
          </a:p>
          <a:p>
            <a:r>
              <a:rPr lang="it-IT"/>
              <a:t>Attorno ad un buco nero, rotante e non, si forma un </a:t>
            </a:r>
            <a:r>
              <a:rPr lang="it-IT" b="1"/>
              <a:t>DISCO DI ACCRESCIMENTO</a:t>
            </a:r>
            <a:r>
              <a:rPr lang="it-IT"/>
              <a:t>; la materia di questo disco di accrescimento può cadere dentro al buco nero perdendo il suo momento angolare tramite le forze di viscosità. La viscosità gioca un ruolo fondamentale nella teoria di questo modello, permettendo alla materia di spiraleg- giare verso il buco nero trasferendone il momento angolare alle zone più esterne ed agendo come forza di frizione, con il risultato di dissipare calore. Il risultato finale è che la materia del disco di accrescimento si muove gradualmente verso il centro fino a raggiungere l’ultima orbita stabile del buco nero, per poi finirvi dentro. </a:t>
            </a:r>
          </a:p>
          <a:p>
            <a:endParaRPr lang="it-IT"/>
          </a:p>
        </p:txBody>
      </p:sp>
    </p:spTree>
    <p:extLst>
      <p:ext uri="{BB962C8B-B14F-4D97-AF65-F5344CB8AC3E}">
        <p14:creationId xmlns:p14="http://schemas.microsoft.com/office/powerpoint/2010/main" val="33640726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agn_carto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9888" y="-26988"/>
            <a:ext cx="6240462" cy="6858001"/>
          </a:xfrm>
          <a:prstGeom prst="rect">
            <a:avLst/>
          </a:prstGeom>
          <a:noFill/>
          <a:extLst>
            <a:ext uri="{909E8E84-426E-40dd-AFC4-6F175D3DCCD1}">
              <a14:hiddenFill xmlns:a14="http://schemas.microsoft.com/office/drawing/2010/main">
                <a:solidFill>
                  <a:srgbClr val="FFFFFF"/>
                </a:solidFill>
              </a14:hiddenFill>
            </a:ext>
          </a:extLst>
        </p:spPr>
      </p:pic>
      <p:sp>
        <p:nvSpPr>
          <p:cNvPr id="248835" name="Text Box 3"/>
          <p:cNvSpPr txBox="1">
            <a:spLocks noChangeArrowheads="1"/>
          </p:cNvSpPr>
          <p:nvPr/>
        </p:nvSpPr>
        <p:spPr bwMode="auto">
          <a:xfrm>
            <a:off x="3638550" y="5778500"/>
            <a:ext cx="11541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a:latin typeface="Times New Roman" charset="0"/>
                <a:ea typeface="Osaka" charset="0"/>
                <a:cs typeface="Osaka" charset="0"/>
              </a:rPr>
              <a:t>( J. H. Buckley)</a:t>
            </a:r>
            <a:endParaRPr lang="en-US" sz="1600">
              <a:latin typeface="Times New Roman" charset="0"/>
              <a:ea typeface="Osaka" charset="0"/>
              <a:cs typeface="Osaka" charset="0"/>
            </a:endParaRPr>
          </a:p>
        </p:txBody>
      </p:sp>
      <p:sp>
        <p:nvSpPr>
          <p:cNvPr id="248836" name="Text Box 4"/>
          <p:cNvSpPr txBox="1">
            <a:spLocks noChangeArrowheads="1"/>
          </p:cNvSpPr>
          <p:nvPr/>
        </p:nvSpPr>
        <p:spPr bwMode="auto">
          <a:xfrm>
            <a:off x="446088" y="3905250"/>
            <a:ext cx="10874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3200" b="1" dirty="0"/>
              <a:t>AGN</a:t>
            </a:r>
          </a:p>
        </p:txBody>
      </p:sp>
      <p:pic>
        <p:nvPicPr>
          <p:cNvPr id="2" name="Immagine 1"/>
          <p:cNvPicPr>
            <a:picLocks noChangeAspect="1"/>
          </p:cNvPicPr>
          <p:nvPr/>
        </p:nvPicPr>
        <p:blipFill>
          <a:blip r:embed="rId3"/>
          <a:stretch>
            <a:fillRect/>
          </a:stretch>
        </p:blipFill>
        <p:spPr>
          <a:xfrm>
            <a:off x="62706" y="76200"/>
            <a:ext cx="3150243" cy="2679700"/>
          </a:xfrm>
          <a:prstGeom prst="rect">
            <a:avLst/>
          </a:prstGeom>
        </p:spPr>
      </p:pic>
      <p:sp>
        <p:nvSpPr>
          <p:cNvPr id="3" name="Segnaposto numero diapositiva 2"/>
          <p:cNvSpPr>
            <a:spLocks noGrp="1"/>
          </p:cNvSpPr>
          <p:nvPr>
            <p:ph type="sldNum" sz="quarter" idx="12"/>
          </p:nvPr>
        </p:nvSpPr>
        <p:spPr/>
        <p:txBody>
          <a:bodyPr/>
          <a:lstStyle/>
          <a:p>
            <a:fld id="{8D82B5A4-172D-B545-A700-25497901E522}" type="slidenum">
              <a:rPr lang="it-IT" smtClean="0"/>
              <a:t>113</a:t>
            </a:fld>
            <a:endParaRPr lang="it-IT"/>
          </a:p>
        </p:txBody>
      </p:sp>
    </p:spTree>
    <p:extLst>
      <p:ext uri="{BB962C8B-B14F-4D97-AF65-F5344CB8AC3E}">
        <p14:creationId xmlns:p14="http://schemas.microsoft.com/office/powerpoint/2010/main" val="34500917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Picture 4" descr="A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363"/>
            <a:ext cx="6516688" cy="47021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670" name="Picture 6" descr="buc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838200"/>
            <a:ext cx="2454275" cy="331152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8D82B5A4-172D-B545-A700-25497901E522}" type="slidenum">
              <a:rPr lang="it-IT" smtClean="0"/>
              <a:t>114</a:t>
            </a:fld>
            <a:endParaRPr lang="it-IT"/>
          </a:p>
        </p:txBody>
      </p:sp>
    </p:spTree>
    <p:extLst>
      <p:ext uri="{BB962C8B-B14F-4D97-AF65-F5344CB8AC3E}">
        <p14:creationId xmlns:p14="http://schemas.microsoft.com/office/powerpoint/2010/main" val="42523318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06363"/>
            <a:ext cx="8642350" cy="6645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1014" name="Text Box 6"/>
          <p:cNvSpPr txBox="1">
            <a:spLocks noChangeArrowheads="1"/>
          </p:cNvSpPr>
          <p:nvPr/>
        </p:nvSpPr>
        <p:spPr bwMode="auto">
          <a:xfrm>
            <a:off x="6227763" y="134938"/>
            <a:ext cx="2660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a:t>La nostra galassia</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115</a:t>
            </a:fld>
            <a:endParaRPr lang="it-IT"/>
          </a:p>
        </p:txBody>
      </p:sp>
    </p:spTree>
    <p:extLst>
      <p:ext uri="{BB962C8B-B14F-4D97-AF65-F5344CB8AC3E}">
        <p14:creationId xmlns:p14="http://schemas.microsoft.com/office/powerpoint/2010/main" val="41241372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80" name="Picture 4" descr="map_milky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0"/>
            <a:ext cx="9180513" cy="6884988"/>
          </a:xfrm>
          <a:prstGeom prst="rect">
            <a:avLst/>
          </a:prstGeom>
          <a:noFill/>
          <a:extLst>
            <a:ext uri="{909E8E84-426E-40dd-AFC4-6F175D3DCCD1}">
              <a14:hiddenFill xmlns:a14="http://schemas.microsoft.com/office/drawing/2010/main">
                <a:solidFill>
                  <a:srgbClr val="FFFFFF"/>
                </a:solidFill>
              </a14:hiddenFill>
            </a:ext>
          </a:extLst>
        </p:spPr>
      </p:pic>
      <p:sp>
        <p:nvSpPr>
          <p:cNvPr id="203782" name="Oval 6"/>
          <p:cNvSpPr>
            <a:spLocks noChangeArrowheads="1"/>
          </p:cNvSpPr>
          <p:nvPr/>
        </p:nvSpPr>
        <p:spPr bwMode="auto">
          <a:xfrm>
            <a:off x="4427538" y="2636838"/>
            <a:ext cx="215900" cy="1444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03783" name="Text Box 7"/>
          <p:cNvSpPr txBox="1">
            <a:spLocks noChangeArrowheads="1"/>
          </p:cNvSpPr>
          <p:nvPr/>
        </p:nvSpPr>
        <p:spPr bwMode="auto">
          <a:xfrm>
            <a:off x="6375400" y="134938"/>
            <a:ext cx="2660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a:solidFill>
                  <a:srgbClr val="FFFF00"/>
                </a:solidFill>
              </a:rPr>
              <a:t>La nostra galassia</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116</a:t>
            </a:fld>
            <a:endParaRPr lang="it-IT"/>
          </a:p>
        </p:txBody>
      </p:sp>
    </p:spTree>
    <p:extLst>
      <p:ext uri="{BB962C8B-B14F-4D97-AF65-F5344CB8AC3E}">
        <p14:creationId xmlns:p14="http://schemas.microsoft.com/office/powerpoint/2010/main" val="14995001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6" name="Picture 4" descr="milkyway_l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9144000" cy="4930775"/>
          </a:xfrm>
          <a:prstGeom prst="rect">
            <a:avLst/>
          </a:prstGeom>
          <a:noFill/>
          <a:extLst>
            <a:ext uri="{909E8E84-426E-40dd-AFC4-6F175D3DCCD1}">
              <a14:hiddenFill xmlns:a14="http://schemas.microsoft.com/office/drawing/2010/main">
                <a:solidFill>
                  <a:srgbClr val="FFFFFF"/>
                </a:solidFill>
              </a14:hiddenFill>
            </a:ext>
          </a:extLst>
        </p:spPr>
      </p:pic>
      <p:sp>
        <p:nvSpPr>
          <p:cNvPr id="202758" name="Text Box 6"/>
          <p:cNvSpPr txBox="1">
            <a:spLocks noChangeArrowheads="1"/>
          </p:cNvSpPr>
          <p:nvPr/>
        </p:nvSpPr>
        <p:spPr bwMode="auto">
          <a:xfrm>
            <a:off x="1331913" y="173038"/>
            <a:ext cx="6562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800"/>
              <a:t>La nostra galassia alle frequenze ottiche</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117</a:t>
            </a:fld>
            <a:endParaRPr lang="it-IT"/>
          </a:p>
        </p:txBody>
      </p:sp>
    </p:spTree>
    <p:extLst>
      <p:ext uri="{BB962C8B-B14F-4D97-AF65-F5344CB8AC3E}">
        <p14:creationId xmlns:p14="http://schemas.microsoft.com/office/powerpoint/2010/main" val="6832652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ChangeArrowheads="1"/>
          </p:cNvSpPr>
          <p:nvPr/>
        </p:nvSpPr>
        <p:spPr bwMode="auto">
          <a:xfrm>
            <a:off x="179388" y="4292600"/>
            <a:ext cx="8424862" cy="863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46787" name="Rectangle 3"/>
          <p:cNvSpPr>
            <a:spLocks noGrp="1" noChangeArrowheads="1"/>
          </p:cNvSpPr>
          <p:nvPr>
            <p:ph type="title"/>
          </p:nvPr>
        </p:nvSpPr>
        <p:spPr>
          <a:xfrm>
            <a:off x="457200" y="274638"/>
            <a:ext cx="8229600" cy="993775"/>
          </a:xfrm>
        </p:spPr>
        <p:txBody>
          <a:bodyPr>
            <a:normAutofit fontScale="90000"/>
          </a:bodyPr>
          <a:lstStyle/>
          <a:p>
            <a:r>
              <a:rPr lang="it-IT" sz="3600"/>
              <a:t>Fisica delle Astroparticelle</a:t>
            </a:r>
            <a:br>
              <a:rPr lang="it-IT" sz="3600"/>
            </a:br>
            <a:r>
              <a:rPr lang="it-IT" sz="3600"/>
              <a:t>temi rilevanti di indagine</a:t>
            </a:r>
          </a:p>
        </p:txBody>
      </p:sp>
      <p:sp>
        <p:nvSpPr>
          <p:cNvPr id="246788" name="Text Box 4"/>
          <p:cNvSpPr txBox="1">
            <a:spLocks noChangeArrowheads="1"/>
          </p:cNvSpPr>
          <p:nvPr/>
        </p:nvSpPr>
        <p:spPr bwMode="auto">
          <a:xfrm>
            <a:off x="107950" y="1700213"/>
            <a:ext cx="8655050" cy="45767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dirty="0"/>
              <a:t>I telescopi che rivelano ogni componente dello spettro di radiazione </a:t>
            </a:r>
          </a:p>
          <a:p>
            <a:r>
              <a:rPr lang="it-IT" sz="2000" dirty="0"/>
              <a:t>permettono di Indagare fenomeni fondamentali ancora non compresi come:</a:t>
            </a:r>
          </a:p>
          <a:p>
            <a:endParaRPr lang="it-IT" sz="2000" dirty="0"/>
          </a:p>
          <a:p>
            <a:pPr>
              <a:buFontTx/>
              <a:buChar char="-"/>
            </a:pPr>
            <a:r>
              <a:rPr lang="it-IT" sz="2400" dirty="0"/>
              <a:t>Radiazione Cosmica di Fondo </a:t>
            </a:r>
            <a:r>
              <a:rPr lang="it-IT" sz="2400" b="1" dirty="0">
                <a:solidFill>
                  <a:srgbClr val="FF0000"/>
                </a:solidFill>
              </a:rPr>
              <a:t>(CMB): </a:t>
            </a:r>
            <a:r>
              <a:rPr lang="it-IT" b="1" dirty="0">
                <a:solidFill>
                  <a:srgbClr val="FF0000"/>
                </a:solidFill>
              </a:rPr>
              <a:t>microonde</a:t>
            </a:r>
          </a:p>
          <a:p>
            <a:pPr>
              <a:buFontTx/>
              <a:buChar char="-"/>
            </a:pPr>
            <a:endParaRPr lang="it-IT" sz="2400" b="1" dirty="0">
              <a:solidFill>
                <a:srgbClr val="FF0000"/>
              </a:solidFill>
            </a:endParaRPr>
          </a:p>
          <a:p>
            <a:pPr>
              <a:buFontTx/>
              <a:buChar char="-"/>
            </a:pPr>
            <a:r>
              <a:rPr lang="it-IT" sz="2400" dirty="0"/>
              <a:t>Sorgenti astrofisiche: </a:t>
            </a:r>
            <a:r>
              <a:rPr lang="it-IT" sz="2000" dirty="0"/>
              <a:t>acceleratori cosmici di </a:t>
            </a:r>
            <a:r>
              <a:rPr lang="it-IT" sz="2000" dirty="0" err="1"/>
              <a:t>particelle,raggi</a:t>
            </a:r>
            <a:r>
              <a:rPr lang="it-IT" sz="2000" dirty="0"/>
              <a:t> cosmici</a:t>
            </a:r>
          </a:p>
          <a:p>
            <a:pPr lvl="4"/>
            <a:r>
              <a:rPr lang="it-IT" sz="2000" dirty="0"/>
              <a:t>          	     </a:t>
            </a:r>
            <a:r>
              <a:rPr lang="it-IT" sz="2000" dirty="0" err="1">
                <a:solidFill>
                  <a:srgbClr val="FF0000"/>
                </a:solidFill>
              </a:rPr>
              <a:t>supernovae</a:t>
            </a:r>
            <a:r>
              <a:rPr lang="it-IT" sz="2000" dirty="0">
                <a:solidFill>
                  <a:srgbClr val="FF0000"/>
                </a:solidFill>
              </a:rPr>
              <a:t>, </a:t>
            </a:r>
            <a:r>
              <a:rPr lang="it-IT" sz="2000" dirty="0" err="1">
                <a:solidFill>
                  <a:srgbClr val="FF0000"/>
                </a:solidFill>
              </a:rPr>
              <a:t>pulsars</a:t>
            </a:r>
            <a:r>
              <a:rPr lang="it-IT" sz="2000" dirty="0">
                <a:solidFill>
                  <a:srgbClr val="FF0000"/>
                </a:solidFill>
              </a:rPr>
              <a:t>, buchi neri. X, </a:t>
            </a:r>
            <a:r>
              <a:rPr lang="it-IT" sz="2400" b="1" dirty="0">
                <a:latin typeface="Symbol" charset="0"/>
              </a:rPr>
              <a:t>g, </a:t>
            </a:r>
            <a:r>
              <a:rPr lang="it-IT" sz="2400" b="1" dirty="0" err="1">
                <a:latin typeface="Symbol" charset="0"/>
              </a:rPr>
              <a:t>n</a:t>
            </a:r>
            <a:endParaRPr lang="it-IT" sz="2400" b="1" dirty="0">
              <a:solidFill>
                <a:srgbClr val="FF0000"/>
              </a:solidFill>
              <a:latin typeface="Symbol" charset="0"/>
            </a:endParaRPr>
          </a:p>
          <a:p>
            <a:pPr lvl="4"/>
            <a:endParaRPr lang="it-IT" sz="2400" b="1" dirty="0">
              <a:solidFill>
                <a:srgbClr val="FF0000"/>
              </a:solidFill>
              <a:latin typeface="Symbol" charset="0"/>
            </a:endParaRPr>
          </a:p>
          <a:p>
            <a:pPr>
              <a:buFontTx/>
              <a:buChar char="-"/>
            </a:pPr>
            <a:r>
              <a:rPr lang="it-IT" sz="2400" dirty="0"/>
              <a:t>Gamma Ray </a:t>
            </a:r>
            <a:r>
              <a:rPr lang="it-IT" sz="2400" dirty="0" err="1"/>
              <a:t>Burst</a:t>
            </a:r>
            <a:r>
              <a:rPr lang="it-IT" sz="2400" dirty="0"/>
              <a:t> </a:t>
            </a:r>
            <a:r>
              <a:rPr lang="it-IT" sz="2400" b="1" dirty="0">
                <a:solidFill>
                  <a:srgbClr val="FF0000"/>
                </a:solidFill>
              </a:rPr>
              <a:t>(GRB)</a:t>
            </a:r>
            <a:r>
              <a:rPr lang="it-IT" sz="2400" b="1" dirty="0"/>
              <a:t>:</a:t>
            </a:r>
            <a:r>
              <a:rPr lang="it-IT" sz="2400" dirty="0"/>
              <a:t> </a:t>
            </a:r>
            <a:r>
              <a:rPr lang="it-IT" sz="2400" b="1" dirty="0">
                <a:latin typeface="Symbol" charset="0"/>
              </a:rPr>
              <a:t>g</a:t>
            </a:r>
            <a:r>
              <a:rPr lang="it-IT" sz="2400" dirty="0"/>
              <a:t>, X</a:t>
            </a:r>
          </a:p>
          <a:p>
            <a:endParaRPr lang="it-IT" sz="2400" dirty="0"/>
          </a:p>
          <a:p>
            <a:r>
              <a:rPr lang="it-IT" sz="2400" dirty="0"/>
              <a:t>-Esistenza di </a:t>
            </a:r>
            <a:r>
              <a:rPr lang="it-IT" sz="2400" b="1" dirty="0">
                <a:solidFill>
                  <a:srgbClr val="FF0000"/>
                </a:solidFill>
              </a:rPr>
              <a:t>antimateria</a:t>
            </a:r>
            <a:r>
              <a:rPr lang="it-IT" sz="2400" dirty="0"/>
              <a:t> nel cosmo ? </a:t>
            </a:r>
            <a:r>
              <a:rPr lang="it-IT" dirty="0"/>
              <a:t>antiparticelle</a:t>
            </a:r>
          </a:p>
          <a:p>
            <a:endParaRPr lang="it-IT" dirty="0"/>
          </a:p>
          <a:p>
            <a:r>
              <a:rPr lang="it-IT" sz="2400" dirty="0"/>
              <a:t>-</a:t>
            </a:r>
            <a:r>
              <a:rPr lang="it-IT" sz="2400" b="1" dirty="0">
                <a:solidFill>
                  <a:srgbClr val="FF0000"/>
                </a:solidFill>
              </a:rPr>
              <a:t>Materia oscura: </a:t>
            </a:r>
            <a:r>
              <a:rPr lang="it-IT" b="1" dirty="0">
                <a:solidFill>
                  <a:srgbClr val="FF0000"/>
                </a:solidFill>
              </a:rPr>
              <a:t>nuove particelle?</a:t>
            </a:r>
          </a:p>
        </p:txBody>
      </p:sp>
      <p:sp>
        <p:nvSpPr>
          <p:cNvPr id="246789" name="Text Box 5"/>
          <p:cNvSpPr txBox="1">
            <a:spLocks noChangeArrowheads="1"/>
          </p:cNvSpPr>
          <p:nvPr/>
        </p:nvSpPr>
        <p:spPr bwMode="auto">
          <a:xfrm rot="-1993261">
            <a:off x="7308850" y="3606800"/>
            <a:ext cx="2017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solidFill>
                  <a:srgbClr val="0000FF"/>
                </a:solidFill>
              </a:rPr>
              <a:t>In parte nel visibile</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118</a:t>
            </a:fld>
            <a:endParaRPr lang="it-IT"/>
          </a:p>
        </p:txBody>
      </p:sp>
    </p:spTree>
    <p:extLst>
      <p:ext uri="{BB962C8B-B14F-4D97-AF65-F5344CB8AC3E}">
        <p14:creationId xmlns:p14="http://schemas.microsoft.com/office/powerpoint/2010/main" val="28616420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8" name="Picture 4" descr="black_hole_n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260350"/>
            <a:ext cx="4464050" cy="3633788"/>
          </a:xfrm>
          <a:prstGeom prst="rect">
            <a:avLst/>
          </a:prstGeom>
          <a:noFill/>
          <a:extLst>
            <a:ext uri="{909E8E84-426E-40dd-AFC4-6F175D3DCCD1}">
              <a14:hiddenFill xmlns:a14="http://schemas.microsoft.com/office/drawing/2010/main">
                <a:solidFill>
                  <a:srgbClr val="FFFFFF"/>
                </a:solidFill>
              </a14:hiddenFill>
            </a:ext>
          </a:extLst>
        </p:spPr>
      </p:pic>
      <p:sp>
        <p:nvSpPr>
          <p:cNvPr id="139271" name="Text Box 7"/>
          <p:cNvSpPr txBox="1">
            <a:spLocks noChangeArrowheads="1"/>
          </p:cNvSpPr>
          <p:nvPr/>
        </p:nvSpPr>
        <p:spPr bwMode="auto">
          <a:xfrm>
            <a:off x="5076825" y="255588"/>
            <a:ext cx="38782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2000" b="1" dirty="0"/>
              <a:t>Modello per Gamma Ray </a:t>
            </a:r>
            <a:r>
              <a:rPr lang="it-IT" sz="2000" b="1" dirty="0" err="1"/>
              <a:t>Burst</a:t>
            </a:r>
            <a:endParaRPr lang="it-IT" sz="2000" b="1" dirty="0"/>
          </a:p>
          <a:p>
            <a:pPr algn="ctr"/>
            <a:r>
              <a:rPr lang="it-IT" b="1" dirty="0" err="1"/>
              <a:t>Collapsar</a:t>
            </a:r>
            <a:r>
              <a:rPr lang="it-IT" b="1" dirty="0"/>
              <a:t> model</a:t>
            </a:r>
          </a:p>
          <a:p>
            <a:pPr algn="ctr"/>
            <a:r>
              <a:rPr lang="it-IT" b="1" dirty="0">
                <a:latin typeface="Symbol" charset="0"/>
              </a:rPr>
              <a:t>g</a:t>
            </a:r>
            <a:r>
              <a:rPr lang="it-IT" b="1" dirty="0"/>
              <a:t>-ray </a:t>
            </a:r>
            <a:r>
              <a:rPr lang="it-IT" b="1" dirty="0" err="1"/>
              <a:t>burst</a:t>
            </a:r>
            <a:r>
              <a:rPr lang="it-IT" b="1" dirty="0"/>
              <a:t> di lunga durata</a:t>
            </a:r>
          </a:p>
        </p:txBody>
      </p:sp>
      <p:sp>
        <p:nvSpPr>
          <p:cNvPr id="139272" name="Text Box 8"/>
          <p:cNvSpPr txBox="1">
            <a:spLocks noChangeArrowheads="1"/>
          </p:cNvSpPr>
          <p:nvPr/>
        </p:nvSpPr>
        <p:spPr bwMode="auto">
          <a:xfrm>
            <a:off x="4911725" y="1549400"/>
            <a:ext cx="3940175" cy="3671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dirty="0"/>
              <a:t>1° </a:t>
            </a:r>
            <a:r>
              <a:rPr lang="it-IT" dirty="0" err="1"/>
              <a:t>step</a:t>
            </a:r>
            <a:r>
              <a:rPr lang="it-IT" dirty="0"/>
              <a:t>: collasso di una stella </a:t>
            </a:r>
            <a:r>
              <a:rPr lang="it-IT" dirty="0">
                <a:solidFill>
                  <a:srgbClr val="FF0000"/>
                </a:solidFill>
              </a:rPr>
              <a:t>20-30</a:t>
            </a:r>
          </a:p>
          <a:p>
            <a:r>
              <a:rPr lang="it-IT" dirty="0"/>
              <a:t>	</a:t>
            </a:r>
            <a:r>
              <a:rPr lang="it-IT" dirty="0">
                <a:solidFill>
                  <a:srgbClr val="FF0000"/>
                </a:solidFill>
              </a:rPr>
              <a:t>masse</a:t>
            </a:r>
            <a:r>
              <a:rPr lang="it-IT" dirty="0"/>
              <a:t> solari che forma</a:t>
            </a:r>
          </a:p>
          <a:p>
            <a:r>
              <a:rPr lang="it-IT" dirty="0"/>
              <a:t>	</a:t>
            </a:r>
            <a:r>
              <a:rPr lang="it-IT" b="1" dirty="0">
                <a:solidFill>
                  <a:srgbClr val="FF0000"/>
                </a:solidFill>
              </a:rPr>
              <a:t>buco nero e supernova</a:t>
            </a:r>
          </a:p>
          <a:p>
            <a:r>
              <a:rPr lang="it-IT" dirty="0"/>
              <a:t>	</a:t>
            </a:r>
            <a:r>
              <a:rPr lang="it-IT" b="1" dirty="0">
                <a:latin typeface="Symbol" charset="0"/>
              </a:rPr>
              <a:t>g</a:t>
            </a:r>
            <a:r>
              <a:rPr lang="it-IT" b="1" dirty="0"/>
              <a:t>-ray </a:t>
            </a:r>
            <a:r>
              <a:rPr lang="it-IT" b="1" dirty="0" err="1"/>
              <a:t>burst</a:t>
            </a:r>
            <a:r>
              <a:rPr lang="it-IT" dirty="0"/>
              <a:t> avviene quando</a:t>
            </a:r>
          </a:p>
          <a:p>
            <a:r>
              <a:rPr lang="it-IT" dirty="0"/>
              <a:t>	il buco nero espelle materia</a:t>
            </a:r>
          </a:p>
          <a:p>
            <a:r>
              <a:rPr lang="it-IT" dirty="0"/>
              <a:t>	formando un disco di </a:t>
            </a:r>
          </a:p>
          <a:p>
            <a:r>
              <a:rPr lang="it-IT" dirty="0"/>
              <a:t>	accrescimento. </a:t>
            </a:r>
            <a:r>
              <a:rPr lang="it-IT" dirty="0">
                <a:solidFill>
                  <a:srgbClr val="FF0000"/>
                </a:solidFill>
              </a:rPr>
              <a:t>Rotazione </a:t>
            </a:r>
          </a:p>
          <a:p>
            <a:r>
              <a:rPr lang="it-IT" dirty="0"/>
              <a:t>	</a:t>
            </a:r>
            <a:r>
              <a:rPr lang="it-IT" dirty="0" err="1"/>
              <a:t>piu</a:t>
            </a:r>
            <a:r>
              <a:rPr lang="ja-JP" altLang="it-IT" dirty="0">
                <a:latin typeface="Arial"/>
              </a:rPr>
              <a:t>’</a:t>
            </a:r>
            <a:r>
              <a:rPr lang="it-IT" dirty="0"/>
              <a:t> veloce interna</a:t>
            </a:r>
          </a:p>
          <a:p>
            <a:r>
              <a:rPr lang="it-IT" dirty="0"/>
              <a:t>	</a:t>
            </a:r>
            <a:r>
              <a:rPr lang="it-IT" dirty="0" err="1"/>
              <a:t>piu</a:t>
            </a:r>
            <a:r>
              <a:rPr lang="ja-JP" altLang="it-IT" dirty="0">
                <a:latin typeface="Arial"/>
              </a:rPr>
              <a:t>’</a:t>
            </a:r>
            <a:r>
              <a:rPr lang="it-IT" dirty="0"/>
              <a:t> lenta esterna</a:t>
            </a:r>
          </a:p>
          <a:p>
            <a:r>
              <a:rPr lang="it-IT" dirty="0"/>
              <a:t>	del fluido conduttore genera</a:t>
            </a:r>
          </a:p>
          <a:p>
            <a:r>
              <a:rPr lang="it-IT" dirty="0"/>
              <a:t>	</a:t>
            </a:r>
            <a:r>
              <a:rPr lang="it-IT" dirty="0">
                <a:solidFill>
                  <a:srgbClr val="FF0000"/>
                </a:solidFill>
              </a:rPr>
              <a:t>un campo magnetico</a:t>
            </a:r>
            <a:r>
              <a:rPr lang="it-IT" dirty="0"/>
              <a:t> che</a:t>
            </a:r>
          </a:p>
          <a:p>
            <a:r>
              <a:rPr lang="it-IT" dirty="0"/>
              <a:t>	</a:t>
            </a:r>
            <a:r>
              <a:rPr lang="it-IT" dirty="0">
                <a:solidFill>
                  <a:srgbClr val="FF0000"/>
                </a:solidFill>
              </a:rPr>
              <a:t>produce due jets di materia-</a:t>
            </a:r>
          </a:p>
          <a:p>
            <a:r>
              <a:rPr lang="it-IT" dirty="0">
                <a:solidFill>
                  <a:srgbClr val="FF0000"/>
                </a:solidFill>
              </a:rPr>
              <a:t>	antimateria (e, e+,</a:t>
            </a:r>
            <a:r>
              <a:rPr lang="it-IT" dirty="0" err="1">
                <a:solidFill>
                  <a:srgbClr val="FF0000"/>
                </a:solidFill>
              </a:rPr>
              <a:t>p</a:t>
            </a:r>
            <a:r>
              <a:rPr lang="it-IT" dirty="0">
                <a:solidFill>
                  <a:srgbClr val="FF0000"/>
                </a:solidFill>
              </a:rPr>
              <a:t>..)	</a:t>
            </a:r>
            <a:endParaRPr lang="it-IT" b="1" dirty="0">
              <a:solidFill>
                <a:srgbClr val="FF0000"/>
              </a:solidFill>
            </a:endParaRPr>
          </a:p>
        </p:txBody>
      </p:sp>
      <p:sp>
        <p:nvSpPr>
          <p:cNvPr id="139273" name="Text Box 9"/>
          <p:cNvSpPr txBox="1">
            <a:spLocks noChangeArrowheads="1"/>
          </p:cNvSpPr>
          <p:nvPr/>
        </p:nvSpPr>
        <p:spPr bwMode="auto">
          <a:xfrm>
            <a:off x="231775" y="4097338"/>
            <a:ext cx="4562475" cy="20240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2° step: relativistic </a:t>
            </a:r>
            <a:r>
              <a:rPr lang="ja-JP" altLang="it-IT">
                <a:latin typeface="Arial"/>
              </a:rPr>
              <a:t>“</a:t>
            </a:r>
            <a:r>
              <a:rPr lang="it-IT"/>
              <a:t>fireball</a:t>
            </a:r>
            <a:r>
              <a:rPr lang="ja-JP" altLang="it-IT">
                <a:latin typeface="Arial"/>
              </a:rPr>
              <a:t>”</a:t>
            </a:r>
            <a:r>
              <a:rPr lang="it-IT"/>
              <a:t> shock model</a:t>
            </a:r>
          </a:p>
          <a:p>
            <a:r>
              <a:rPr lang="it-IT"/>
              <a:t>	iet e</a:t>
            </a:r>
            <a:r>
              <a:rPr lang="ja-JP" altLang="it-IT">
                <a:latin typeface="Arial"/>
              </a:rPr>
              <a:t>’</a:t>
            </a:r>
            <a:r>
              <a:rPr lang="it-IT"/>
              <a:t> un </a:t>
            </a:r>
            <a:r>
              <a:rPr lang="it-IT">
                <a:solidFill>
                  <a:srgbClr val="FF0000"/>
                </a:solidFill>
              </a:rPr>
              <a:t>fireball </a:t>
            </a:r>
            <a:r>
              <a:rPr lang="it-IT"/>
              <a:t>che genera una</a:t>
            </a:r>
          </a:p>
          <a:p>
            <a:r>
              <a:rPr lang="it-IT"/>
              <a:t>	</a:t>
            </a:r>
            <a:r>
              <a:rPr lang="it-IT">
                <a:solidFill>
                  <a:srgbClr val="FF0000"/>
                </a:solidFill>
              </a:rPr>
              <a:t>onda d</a:t>
            </a:r>
            <a:r>
              <a:rPr lang="ja-JP" altLang="it-IT">
                <a:solidFill>
                  <a:srgbClr val="FF0000"/>
                </a:solidFill>
                <a:latin typeface="Arial"/>
              </a:rPr>
              <a:t>’</a:t>
            </a:r>
            <a:r>
              <a:rPr lang="it-IT">
                <a:solidFill>
                  <a:srgbClr val="FF0000"/>
                </a:solidFill>
              </a:rPr>
              <a:t>urto</a:t>
            </a:r>
            <a:r>
              <a:rPr lang="it-IT"/>
              <a:t> trasportando </a:t>
            </a:r>
            <a:r>
              <a:rPr lang="it-IT">
                <a:solidFill>
                  <a:srgbClr val="FF0000"/>
                </a:solidFill>
              </a:rPr>
              <a:t>materia</a:t>
            </a:r>
          </a:p>
          <a:p>
            <a:r>
              <a:rPr lang="it-IT"/>
              <a:t>	</a:t>
            </a:r>
            <a:r>
              <a:rPr lang="it-IT">
                <a:solidFill>
                  <a:srgbClr val="FF0000"/>
                </a:solidFill>
              </a:rPr>
              <a:t>gamma rays</a:t>
            </a:r>
            <a:r>
              <a:rPr lang="it-IT"/>
              <a:t> prodotti in </a:t>
            </a:r>
            <a:r>
              <a:rPr lang="it-IT">
                <a:solidFill>
                  <a:srgbClr val="FF0000"/>
                </a:solidFill>
              </a:rPr>
              <a:t>scontri di</a:t>
            </a:r>
            <a:r>
              <a:rPr lang="it-IT"/>
              <a:t> </a:t>
            </a:r>
          </a:p>
          <a:p>
            <a:r>
              <a:rPr lang="it-IT"/>
              <a:t>	</a:t>
            </a:r>
            <a:r>
              <a:rPr lang="it-IT">
                <a:solidFill>
                  <a:srgbClr val="FF0000"/>
                </a:solidFill>
              </a:rPr>
              <a:t>materia.</a:t>
            </a:r>
            <a:r>
              <a:rPr lang="it-IT"/>
              <a:t> La luce e</a:t>
            </a:r>
            <a:r>
              <a:rPr lang="ja-JP" altLang="it-IT">
                <a:latin typeface="Arial"/>
              </a:rPr>
              <a:t>’</a:t>
            </a:r>
            <a:r>
              <a:rPr lang="it-IT"/>
              <a:t> emessa dopo</a:t>
            </a:r>
          </a:p>
          <a:p>
            <a:r>
              <a:rPr lang="it-IT"/>
              <a:t>	raffreddamento del jet che diventa</a:t>
            </a:r>
          </a:p>
          <a:p>
            <a:r>
              <a:rPr lang="it-IT"/>
              <a:t>	trasparente alla luce.	</a:t>
            </a:r>
          </a:p>
        </p:txBody>
      </p:sp>
      <p:sp>
        <p:nvSpPr>
          <p:cNvPr id="139274" name="Text Box 10"/>
          <p:cNvSpPr txBox="1">
            <a:spLocks noChangeArrowheads="1"/>
          </p:cNvSpPr>
          <p:nvPr/>
        </p:nvSpPr>
        <p:spPr bwMode="auto">
          <a:xfrm>
            <a:off x="231775" y="6256338"/>
            <a:ext cx="857885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3°step: </a:t>
            </a:r>
            <a:r>
              <a:rPr lang="it-IT">
                <a:solidFill>
                  <a:srgbClr val="FF0000"/>
                </a:solidFill>
              </a:rPr>
              <a:t>afterglow</a:t>
            </a:r>
            <a:r>
              <a:rPr lang="it-IT"/>
              <a:t>, continua perdita di energia del jet nella regione X (urti di materia)</a:t>
            </a:r>
          </a:p>
        </p:txBody>
      </p:sp>
      <p:sp>
        <p:nvSpPr>
          <p:cNvPr id="139275" name="Text Box 11"/>
          <p:cNvSpPr txBox="1">
            <a:spLocks noChangeArrowheads="1"/>
          </p:cNvSpPr>
          <p:nvPr/>
        </p:nvSpPr>
        <p:spPr bwMode="auto">
          <a:xfrm>
            <a:off x="2668588" y="279400"/>
            <a:ext cx="2047875" cy="457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b="1">
                <a:solidFill>
                  <a:srgbClr val="0000FF"/>
                </a:solidFill>
              </a:rPr>
              <a:t>BUCO NERO</a:t>
            </a:r>
          </a:p>
        </p:txBody>
      </p:sp>
      <p:sp>
        <p:nvSpPr>
          <p:cNvPr id="2" name="Segnaposto numero diapositiva 1"/>
          <p:cNvSpPr>
            <a:spLocks noGrp="1"/>
          </p:cNvSpPr>
          <p:nvPr>
            <p:ph type="sldNum" sz="quarter" idx="12"/>
          </p:nvPr>
        </p:nvSpPr>
        <p:spPr/>
        <p:txBody>
          <a:bodyPr/>
          <a:lstStyle/>
          <a:p>
            <a:fld id="{8D82B5A4-172D-B545-A700-25497901E522}" type="slidenum">
              <a:rPr lang="it-IT" smtClean="0"/>
              <a:t>119</a:t>
            </a:fld>
            <a:endParaRPr lang="it-IT"/>
          </a:p>
        </p:txBody>
      </p:sp>
    </p:spTree>
    <p:extLst>
      <p:ext uri="{BB962C8B-B14F-4D97-AF65-F5344CB8AC3E}">
        <p14:creationId xmlns:p14="http://schemas.microsoft.com/office/powerpoint/2010/main" val="22610526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667000"/>
            <a:ext cx="7048500" cy="3994150"/>
          </a:xfrm>
          <a:prstGeom prst="rect">
            <a:avLst/>
          </a:prstGeom>
          <a:noFill/>
          <a:extLst>
            <a:ext uri="{909E8E84-426E-40dd-AFC4-6F175D3DCCD1}">
              <a14:hiddenFill xmlns:a14="http://schemas.microsoft.com/office/drawing/2010/main">
                <a:solidFill>
                  <a:srgbClr val="FFFFFF"/>
                </a:solidFill>
              </a14:hiddenFill>
            </a:ext>
          </a:extLst>
        </p:spPr>
      </p:pic>
      <p:sp>
        <p:nvSpPr>
          <p:cNvPr id="150531" name="Rectangle 3"/>
          <p:cNvSpPr>
            <a:spLocks noGrp="1" noChangeArrowheads="1"/>
          </p:cNvSpPr>
          <p:nvPr>
            <p:ph type="title"/>
          </p:nvPr>
        </p:nvSpPr>
        <p:spPr/>
        <p:txBody>
          <a:bodyPr/>
          <a:lstStyle/>
          <a:p>
            <a:r>
              <a:rPr lang="en-US"/>
              <a:t>The Fireball “standard” model</a:t>
            </a:r>
          </a:p>
        </p:txBody>
      </p:sp>
      <p:sp>
        <p:nvSpPr>
          <p:cNvPr id="150532" name="Rectangle 4"/>
          <p:cNvSpPr>
            <a:spLocks noChangeArrowheads="1"/>
          </p:cNvSpPr>
          <p:nvPr/>
        </p:nvSpPr>
        <p:spPr bwMode="auto">
          <a:xfrm>
            <a:off x="152400" y="1295400"/>
            <a:ext cx="8991600" cy="10922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lnSpc>
                <a:spcPct val="75000"/>
              </a:lnSpc>
              <a:spcBef>
                <a:spcPct val="50000"/>
              </a:spcBef>
              <a:buFontTx/>
              <a:buChar char="•"/>
            </a:pPr>
            <a:r>
              <a:rPr lang="en-US" sz="2000">
                <a:solidFill>
                  <a:schemeClr val="tx2"/>
                </a:solidFill>
                <a:latin typeface="Tahoma" charset="0"/>
              </a:rPr>
              <a:t> Relativistic motion of the emitting regio</a:t>
            </a:r>
            <a:r>
              <a:rPr lang="it-IT" sz="2000">
                <a:solidFill>
                  <a:schemeClr val="tx2"/>
                </a:solidFill>
                <a:latin typeface="Tahoma" charset="0"/>
              </a:rPr>
              <a:t>n</a:t>
            </a:r>
            <a:endParaRPr lang="en-US" sz="2000">
              <a:solidFill>
                <a:schemeClr val="tx2"/>
              </a:solidFill>
              <a:latin typeface="Tahoma" charset="0"/>
            </a:endParaRPr>
          </a:p>
          <a:p>
            <a:pPr eaLnBrk="0" hangingPunct="0">
              <a:lnSpc>
                <a:spcPct val="75000"/>
              </a:lnSpc>
              <a:spcBef>
                <a:spcPct val="50000"/>
              </a:spcBef>
              <a:buFontTx/>
              <a:buChar char="•"/>
            </a:pPr>
            <a:r>
              <a:rPr lang="en-US" sz="2000">
                <a:solidFill>
                  <a:schemeClr val="tx2"/>
                </a:solidFill>
                <a:latin typeface="Tahoma" charset="0"/>
              </a:rPr>
              <a:t> Shock mechanism converts the kinetic energy of the shells into</a:t>
            </a:r>
            <a:r>
              <a:rPr lang="it-IT" sz="2000">
                <a:solidFill>
                  <a:schemeClr val="tx2"/>
                </a:solidFill>
                <a:latin typeface="Tahoma" charset="0"/>
              </a:rPr>
              <a:t> </a:t>
            </a:r>
            <a:r>
              <a:rPr lang="en-US" sz="2000">
                <a:solidFill>
                  <a:schemeClr val="tx2"/>
                </a:solidFill>
                <a:latin typeface="Tahoma" charset="0"/>
              </a:rPr>
              <a:t>radiation.</a:t>
            </a:r>
          </a:p>
          <a:p>
            <a:pPr eaLnBrk="0" hangingPunct="0">
              <a:lnSpc>
                <a:spcPct val="75000"/>
              </a:lnSpc>
              <a:spcBef>
                <a:spcPct val="50000"/>
              </a:spcBef>
              <a:buFontTx/>
              <a:buChar char="•"/>
            </a:pPr>
            <a:r>
              <a:rPr lang="it-IT" sz="2000">
                <a:solidFill>
                  <a:schemeClr val="tx2"/>
                </a:solidFill>
                <a:latin typeface="Tahoma" charset="0"/>
              </a:rPr>
              <a:t> Baryon Loading problem</a:t>
            </a:r>
            <a:endParaRPr lang="en-US" sz="2000">
              <a:solidFill>
                <a:schemeClr val="tx2"/>
              </a:solidFill>
              <a:latin typeface="Tahoma" charset="0"/>
            </a:endParaRPr>
          </a:p>
        </p:txBody>
      </p:sp>
      <p:sp>
        <p:nvSpPr>
          <p:cNvPr id="150533" name="Rectangle 5"/>
          <p:cNvSpPr>
            <a:spLocks noChangeArrowheads="1"/>
          </p:cNvSpPr>
          <p:nvPr/>
        </p:nvSpPr>
        <p:spPr bwMode="auto">
          <a:xfrm>
            <a:off x="228600" y="5486400"/>
            <a:ext cx="2667000" cy="1323975"/>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1600" b="1">
                <a:solidFill>
                  <a:schemeClr val="tx2"/>
                </a:solidFill>
                <a:latin typeface="Comic Sans MS" charset="0"/>
              </a:rPr>
              <a:t>Internal Shocks</a:t>
            </a:r>
            <a:endParaRPr lang="en-US" sz="1600">
              <a:solidFill>
                <a:schemeClr val="tx2"/>
              </a:solidFill>
              <a:latin typeface="Comic Sans MS" charset="0"/>
            </a:endParaRPr>
          </a:p>
          <a:p>
            <a:pPr eaLnBrk="0" hangingPunct="0">
              <a:buFont typeface="Wingdings" charset="0"/>
              <a:buChar char="§"/>
            </a:pPr>
            <a:r>
              <a:rPr lang="en-US" sz="1600">
                <a:solidFill>
                  <a:schemeClr val="tx2"/>
                </a:solidFill>
                <a:latin typeface="Comic Sans MS" charset="0"/>
              </a:rPr>
              <a:t> </a:t>
            </a:r>
            <a:r>
              <a:rPr lang="en-US" sz="1600">
                <a:solidFill>
                  <a:schemeClr val="tx2"/>
                </a:solidFill>
                <a:latin typeface="Tahoma" charset="0"/>
              </a:rPr>
              <a:t>Source activity</a:t>
            </a:r>
          </a:p>
          <a:p>
            <a:pPr eaLnBrk="0" hangingPunct="0">
              <a:buFont typeface="Wingdings" charset="0"/>
              <a:buChar char="§"/>
            </a:pPr>
            <a:r>
              <a:rPr lang="it-IT" sz="1600">
                <a:solidFill>
                  <a:schemeClr val="tx2"/>
                </a:solidFill>
                <a:latin typeface="Tahoma" charset="0"/>
              </a:rPr>
              <a:t> </a:t>
            </a:r>
            <a:r>
              <a:rPr lang="en-US" sz="1600">
                <a:solidFill>
                  <a:schemeClr val="tx2"/>
                </a:solidFill>
                <a:latin typeface="Tahoma" charset="0"/>
              </a:rPr>
              <a:t>Synchrotron Emission</a:t>
            </a:r>
          </a:p>
          <a:p>
            <a:pPr eaLnBrk="0" hangingPunct="0">
              <a:buFont typeface="Wingdings" charset="0"/>
              <a:buChar char="§"/>
            </a:pPr>
            <a:r>
              <a:rPr lang="en-US" sz="1600">
                <a:solidFill>
                  <a:schemeClr val="tx2"/>
                </a:solidFill>
                <a:latin typeface="Tahoma" charset="0"/>
              </a:rPr>
              <a:t> Rapid time Variability</a:t>
            </a:r>
          </a:p>
          <a:p>
            <a:pPr eaLnBrk="0" hangingPunct="0">
              <a:buFont typeface="Wingdings" charset="0"/>
              <a:buChar char="§"/>
            </a:pPr>
            <a:r>
              <a:rPr lang="en-US" sz="1600">
                <a:solidFill>
                  <a:schemeClr val="tx2"/>
                </a:solidFill>
                <a:latin typeface="Tahoma" charset="0"/>
              </a:rPr>
              <a:t> Low conversion efficiency</a:t>
            </a:r>
          </a:p>
        </p:txBody>
      </p:sp>
      <p:sp>
        <p:nvSpPr>
          <p:cNvPr id="150534" name="Line 6"/>
          <p:cNvSpPr>
            <a:spLocks noChangeShapeType="1"/>
          </p:cNvSpPr>
          <p:nvPr/>
        </p:nvSpPr>
        <p:spPr bwMode="auto">
          <a:xfrm rot="-2473651">
            <a:off x="2914650" y="4953000"/>
            <a:ext cx="3505200" cy="1295400"/>
          </a:xfrm>
          <a:prstGeom prst="line">
            <a:avLst/>
          </a:prstGeom>
          <a:noFill/>
          <a:ln w="9525">
            <a:solidFill>
              <a:schemeClr val="tx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it-IT"/>
          </a:p>
        </p:txBody>
      </p:sp>
      <p:sp>
        <p:nvSpPr>
          <p:cNvPr id="150535" name="Text Box 7"/>
          <p:cNvSpPr txBox="1">
            <a:spLocks noChangeArrowheads="1"/>
          </p:cNvSpPr>
          <p:nvPr/>
        </p:nvSpPr>
        <p:spPr bwMode="auto">
          <a:xfrm>
            <a:off x="1219200" y="2590800"/>
            <a:ext cx="3763963" cy="107950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600" b="1">
                <a:solidFill>
                  <a:schemeClr val="hlink"/>
                </a:solidFill>
                <a:latin typeface="Comic Sans MS" charset="0"/>
              </a:rPr>
              <a:t>External Shock</a:t>
            </a:r>
            <a:endParaRPr lang="en-US" sz="1600">
              <a:solidFill>
                <a:schemeClr val="hlink"/>
              </a:solidFill>
              <a:latin typeface="Comic Sans MS" charset="0"/>
            </a:endParaRPr>
          </a:p>
          <a:p>
            <a:pPr eaLnBrk="0" hangingPunct="0">
              <a:buFont typeface="Wingdings" charset="0"/>
              <a:buChar char="§"/>
            </a:pPr>
            <a:r>
              <a:rPr lang="en-US" sz="1600">
                <a:solidFill>
                  <a:schemeClr val="hlink"/>
                </a:solidFill>
                <a:latin typeface="Comic Sans MS" charset="0"/>
              </a:rPr>
              <a:t> </a:t>
            </a:r>
            <a:r>
              <a:rPr lang="en-US" sz="1600">
                <a:solidFill>
                  <a:schemeClr val="hlink"/>
                </a:solidFill>
                <a:latin typeface="Tahoma" charset="0"/>
              </a:rPr>
              <a:t>Synchrotron &amp; SSC</a:t>
            </a:r>
          </a:p>
          <a:p>
            <a:pPr eaLnBrk="0" hangingPunct="0">
              <a:buFont typeface="Wingdings" charset="0"/>
              <a:buChar char="§"/>
            </a:pPr>
            <a:r>
              <a:rPr lang="en-US" sz="1600">
                <a:solidFill>
                  <a:schemeClr val="hlink"/>
                </a:solidFill>
                <a:latin typeface="Tahoma" charset="0"/>
              </a:rPr>
              <a:t> High conversion efficiency  </a:t>
            </a:r>
          </a:p>
          <a:p>
            <a:pPr eaLnBrk="0" hangingPunct="0">
              <a:buFont typeface="Wingdings" charset="0"/>
              <a:buChar char="§"/>
            </a:pPr>
            <a:r>
              <a:rPr lang="en-US" sz="1600">
                <a:solidFill>
                  <a:schemeClr val="hlink"/>
                </a:solidFill>
                <a:latin typeface="Tahoma" charset="0"/>
              </a:rPr>
              <a:t> Not easy to justify the rapid variability</a:t>
            </a:r>
          </a:p>
        </p:txBody>
      </p:sp>
      <p:sp>
        <p:nvSpPr>
          <p:cNvPr id="150536" name="Line 8"/>
          <p:cNvSpPr>
            <a:spLocks noChangeShapeType="1"/>
          </p:cNvSpPr>
          <p:nvPr/>
        </p:nvSpPr>
        <p:spPr bwMode="auto">
          <a:xfrm>
            <a:off x="4953000" y="3200400"/>
            <a:ext cx="2667000" cy="685800"/>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120</a:t>
            </a:fld>
            <a:endParaRPr lang="it-IT"/>
          </a:p>
        </p:txBody>
      </p:sp>
    </p:spTree>
    <p:extLst>
      <p:ext uri="{BB962C8B-B14F-4D97-AF65-F5344CB8AC3E}">
        <p14:creationId xmlns:p14="http://schemas.microsoft.com/office/powerpoint/2010/main" val="12375034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338"/>
            <a:ext cx="914400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Segnaposto numero diapositiva 1"/>
          <p:cNvSpPr>
            <a:spLocks noGrp="1"/>
          </p:cNvSpPr>
          <p:nvPr>
            <p:ph type="sldNum" sz="quarter" idx="12"/>
          </p:nvPr>
        </p:nvSpPr>
        <p:spPr/>
        <p:txBody>
          <a:bodyPr/>
          <a:lstStyle/>
          <a:p>
            <a:fld id="{8D82B5A4-172D-B545-A700-25497901E522}" type="slidenum">
              <a:rPr lang="it-IT" smtClean="0"/>
              <a:t>121</a:t>
            </a:fld>
            <a:endParaRPr lang="it-IT"/>
          </a:p>
        </p:txBody>
      </p:sp>
    </p:spTree>
    <p:extLst>
      <p:ext uri="{BB962C8B-B14F-4D97-AF65-F5344CB8AC3E}">
        <p14:creationId xmlns:p14="http://schemas.microsoft.com/office/powerpoint/2010/main" val="6066573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0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28575"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0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1"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26473</TotalTime>
  <Words>9883</Words>
  <Application>Microsoft Macintosh PowerPoint</Application>
  <PresentationFormat>Presentazione su schermo (4:3)</PresentationFormat>
  <Paragraphs>979</Paragraphs>
  <Slides>121</Slides>
  <Notes>16</Notes>
  <HiddenSlides>0</HiddenSlides>
  <MMClips>0</MMClips>
  <ScaleCrop>false</ScaleCrop>
  <HeadingPairs>
    <vt:vector size="6" baseType="variant">
      <vt:variant>
        <vt:lpstr>Tema</vt:lpstr>
      </vt:variant>
      <vt:variant>
        <vt:i4>14</vt:i4>
      </vt:variant>
      <vt:variant>
        <vt:lpstr>Server OLE incorporati</vt:lpstr>
      </vt:variant>
      <vt:variant>
        <vt:i4>1</vt:i4>
      </vt:variant>
      <vt:variant>
        <vt:lpstr>Titoli diapositive</vt:lpstr>
      </vt:variant>
      <vt:variant>
        <vt:i4>121</vt:i4>
      </vt:variant>
    </vt:vector>
  </HeadingPairs>
  <TitlesOfParts>
    <vt:vector size="136" baseType="lpstr">
      <vt:lpstr>Tema di Office</vt:lpstr>
      <vt:lpstr>1_Tema di Office</vt:lpstr>
      <vt:lpstr>2_Tema di Office</vt:lpstr>
      <vt:lpstr>3_Tema di Office</vt:lpstr>
      <vt:lpstr>4_Tema di Office</vt:lpstr>
      <vt:lpstr>5_Tema di Office</vt:lpstr>
      <vt:lpstr>Default Design</vt:lpstr>
      <vt:lpstr>1_Default Design</vt:lpstr>
      <vt:lpstr>3_Default Design</vt:lpstr>
      <vt:lpstr>2_Default Design</vt:lpstr>
      <vt:lpstr>4_Default Design</vt:lpstr>
      <vt:lpstr>5_Default Design</vt:lpstr>
      <vt:lpstr>6_Default Design</vt:lpstr>
      <vt:lpstr>7_Default Design</vt:lpstr>
      <vt:lpstr>Equation</vt:lpstr>
      <vt:lpstr>Lo spettro di osservazione dei  processi astrofisici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Evoluzioni stellari (1)</vt:lpstr>
      <vt:lpstr>Presentazione di PowerPoint</vt:lpstr>
      <vt:lpstr>Presentazione di PowerPoint</vt:lpstr>
      <vt:lpstr>Presentazione di PowerPoint</vt:lpstr>
      <vt:lpstr>Presentazione di PowerPoint</vt:lpstr>
      <vt:lpstr>Presentazione di PowerPoint</vt:lpstr>
      <vt:lpstr>Presentazione di PowerPoint</vt:lpstr>
      <vt:lpstr>Evoluzioni stellari (2)</vt:lpstr>
      <vt:lpstr>Evoluzioni stellari (3): la fusione nucleare</vt:lpstr>
      <vt:lpstr>Presentazione di PowerPoint</vt:lpstr>
      <vt:lpstr>Presentazione di PowerPoint</vt:lpstr>
      <vt:lpstr>Presentazione di PowerPoint</vt:lpstr>
      <vt:lpstr>Evoluzioni stellari (4): cicli di fusione nella stella</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Successive evoluzioni stellari </vt:lpstr>
      <vt:lpstr>Processi che generano raggi X e gamma processi elettromagnetici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SN1987a</vt:lpstr>
      <vt:lpstr>SN1987a</vt:lpstr>
      <vt:lpstr>Presentazione di PowerPoint</vt:lpstr>
      <vt:lpstr>Supernovae</vt:lpstr>
      <vt:lpstr>Presentazione di PowerPoint</vt:lpstr>
      <vt:lpstr>Presentazione di PowerPoint</vt:lpstr>
      <vt:lpstr>Presentazione di PowerPoint</vt:lpstr>
      <vt:lpstr>Presentazione di PowerPoint</vt:lpstr>
      <vt:lpstr>Presentazione di PowerPoint</vt:lpstr>
      <vt:lpstr>Presentazione di PowerPoint</vt:lpstr>
      <vt:lpstr>Come osservare le evoluzioni stellari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Distribuzione spettrale</vt:lpstr>
      <vt:lpstr>Presentazione di PowerPoint</vt:lpstr>
      <vt:lpstr>Presentazione di PowerPoint</vt:lpstr>
      <vt:lpstr>Presentazione di PowerPoint</vt:lpstr>
      <vt:lpstr>Presentazione di PowerPoint</vt:lpstr>
      <vt:lpstr>Presentazione di PowerPoint</vt:lpstr>
      <vt:lpstr>Presentazione di PowerPoint</vt:lpstr>
      <vt:lpstr>Come osservare le evoluzioni stellari</vt:lpstr>
      <vt:lpstr>Presentazione di PowerPoint</vt:lpstr>
      <vt:lpstr>Presentazione di PowerPoint</vt:lpstr>
      <vt:lpstr>Presentazione di PowerPoint</vt:lpstr>
      <vt:lpstr>Presentazione di PowerPoint</vt:lpstr>
      <vt:lpstr>Emissione gamma da sorgenti interazioni forti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SN1987a+Kamiokande[8]</vt:lpstr>
      <vt:lpstr>SN1987a+Kamiokande[9]</vt:lpstr>
      <vt:lpstr>Presentazione di PowerPoint</vt:lpstr>
      <vt:lpstr>SN1987a_neutrini(2)</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Fisica delle Astroparticelle temi rilevanti di indagine</vt:lpstr>
      <vt:lpstr>Lo spettro di osservazione dei  processi astrofisici</vt:lpstr>
      <vt:lpstr>Presentazione di PowerPoint</vt:lpstr>
      <vt:lpstr>Modello simile per AGN (nucleo galattico attivo)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Fisica delle Astroparticelle temi rilevanti di indagine</vt:lpstr>
      <vt:lpstr>Presentazione di PowerPoint</vt:lpstr>
      <vt:lpstr>The Fireball “standard” model</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616</cp:revision>
  <dcterms:created xsi:type="dcterms:W3CDTF">2013-01-31T17:27:15Z</dcterms:created>
  <dcterms:modified xsi:type="dcterms:W3CDTF">2015-04-20T07:33:38Z</dcterms:modified>
</cp:coreProperties>
</file>