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6"/>
  </p:notesMasterIdLst>
  <p:handoutMasterIdLst>
    <p:handoutMasterId r:id="rId107"/>
  </p:handoutMasterIdLst>
  <p:sldIdLst>
    <p:sldId id="257" r:id="rId2"/>
    <p:sldId id="371" r:id="rId3"/>
    <p:sldId id="411" r:id="rId4"/>
    <p:sldId id="261" r:id="rId5"/>
    <p:sldId id="263" r:id="rId6"/>
    <p:sldId id="413" r:id="rId7"/>
    <p:sldId id="266" r:id="rId8"/>
    <p:sldId id="309" r:id="rId9"/>
    <p:sldId id="262" r:id="rId10"/>
    <p:sldId id="426" r:id="rId11"/>
    <p:sldId id="427" r:id="rId12"/>
    <p:sldId id="428" r:id="rId13"/>
    <p:sldId id="429" r:id="rId14"/>
    <p:sldId id="430" r:id="rId15"/>
    <p:sldId id="431" r:id="rId16"/>
    <p:sldId id="272" r:id="rId17"/>
    <p:sldId id="412" r:id="rId18"/>
    <p:sldId id="423" r:id="rId19"/>
    <p:sldId id="432" r:id="rId20"/>
    <p:sldId id="433" r:id="rId21"/>
    <p:sldId id="434" r:id="rId22"/>
    <p:sldId id="435" r:id="rId23"/>
    <p:sldId id="436" r:id="rId24"/>
    <p:sldId id="437" r:id="rId25"/>
    <p:sldId id="438" r:id="rId26"/>
    <p:sldId id="439" r:id="rId27"/>
    <p:sldId id="440" r:id="rId28"/>
    <p:sldId id="441" r:id="rId29"/>
    <p:sldId id="442" r:id="rId30"/>
    <p:sldId id="443" r:id="rId31"/>
    <p:sldId id="444" r:id="rId32"/>
    <p:sldId id="445" r:id="rId33"/>
    <p:sldId id="446" r:id="rId34"/>
    <p:sldId id="447" r:id="rId35"/>
    <p:sldId id="448" r:id="rId36"/>
    <p:sldId id="449" r:id="rId37"/>
    <p:sldId id="406" r:id="rId38"/>
    <p:sldId id="274" r:id="rId39"/>
    <p:sldId id="450" r:id="rId40"/>
    <p:sldId id="451" r:id="rId41"/>
    <p:sldId id="452" r:id="rId42"/>
    <p:sldId id="453" r:id="rId43"/>
    <p:sldId id="454" r:id="rId44"/>
    <p:sldId id="455" r:id="rId45"/>
    <p:sldId id="456" r:id="rId46"/>
    <p:sldId id="457" r:id="rId47"/>
    <p:sldId id="458" r:id="rId48"/>
    <p:sldId id="459" r:id="rId49"/>
    <p:sldId id="460" r:id="rId50"/>
    <p:sldId id="461" r:id="rId51"/>
    <p:sldId id="462" r:id="rId52"/>
    <p:sldId id="463" r:id="rId53"/>
    <p:sldId id="464" r:id="rId54"/>
    <p:sldId id="465" r:id="rId55"/>
    <p:sldId id="466" r:id="rId56"/>
    <p:sldId id="467" r:id="rId57"/>
    <p:sldId id="468" r:id="rId58"/>
    <p:sldId id="469" r:id="rId59"/>
    <p:sldId id="470" r:id="rId60"/>
    <p:sldId id="471" r:id="rId61"/>
    <p:sldId id="472" r:id="rId62"/>
    <p:sldId id="473" r:id="rId63"/>
    <p:sldId id="474" r:id="rId64"/>
    <p:sldId id="475" r:id="rId65"/>
    <p:sldId id="476" r:id="rId66"/>
    <p:sldId id="477" r:id="rId67"/>
    <p:sldId id="478" r:id="rId68"/>
    <p:sldId id="479" r:id="rId69"/>
    <p:sldId id="480" r:id="rId70"/>
    <p:sldId id="481" r:id="rId71"/>
    <p:sldId id="393" r:id="rId72"/>
    <p:sldId id="394" r:id="rId73"/>
    <p:sldId id="395" r:id="rId74"/>
    <p:sldId id="396" r:id="rId75"/>
    <p:sldId id="398" r:id="rId76"/>
    <p:sldId id="399" r:id="rId77"/>
    <p:sldId id="400" r:id="rId78"/>
    <p:sldId id="425" r:id="rId79"/>
    <p:sldId id="401" r:id="rId80"/>
    <p:sldId id="402" r:id="rId81"/>
    <p:sldId id="420" r:id="rId82"/>
    <p:sldId id="419" r:id="rId83"/>
    <p:sldId id="414" r:id="rId84"/>
    <p:sldId id="373" r:id="rId85"/>
    <p:sldId id="374" r:id="rId86"/>
    <p:sldId id="415" r:id="rId87"/>
    <p:sldId id="484" r:id="rId88"/>
    <p:sldId id="375" r:id="rId89"/>
    <p:sldId id="376" r:id="rId90"/>
    <p:sldId id="421" r:id="rId91"/>
    <p:sldId id="416" r:id="rId92"/>
    <p:sldId id="377" r:id="rId93"/>
    <p:sldId id="378" r:id="rId94"/>
    <p:sldId id="379" r:id="rId95"/>
    <p:sldId id="380" r:id="rId96"/>
    <p:sldId id="482" r:id="rId97"/>
    <p:sldId id="339" r:id="rId98"/>
    <p:sldId id="365" r:id="rId99"/>
    <p:sldId id="367" r:id="rId100"/>
    <p:sldId id="366" r:id="rId101"/>
    <p:sldId id="368" r:id="rId102"/>
    <p:sldId id="370" r:id="rId103"/>
    <p:sldId id="369" r:id="rId104"/>
    <p:sldId id="483" r:id="rId10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89442" autoAdjust="0"/>
  </p:normalViewPr>
  <p:slideViewPr>
    <p:cSldViewPr snapToGrid="0" snapToObjects="1">
      <p:cViewPr varScale="1">
        <p:scale>
          <a:sx n="102" d="100"/>
          <a:sy n="102" d="100"/>
        </p:scale>
        <p:origin x="-9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notesMaster" Target="notesMasters/notesMaster1.xml"/><Relationship Id="rId107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printerSettings" Target="printerSettings/printerSettings1.bin"/><Relationship Id="rId109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viewProps" Target="viewProp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theme" Target="theme/theme1.xml"/><Relationship Id="rId11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4A6F9-548E-8B48-8EF7-AC5DEAD19E11}" type="datetimeFigureOut">
              <a:rPr lang="it-IT" smtClean="0"/>
              <a:t>04/07/13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400FF-C00D-804D-9405-6CA9D6E97E3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99017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454EB-9C86-5D46-99D0-AEDC7FCBCDFB}" type="datetimeFigureOut">
              <a:rPr lang="it-IT" smtClean="0"/>
              <a:t>04/07/13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6F67C-276C-AF43-BF5D-3271CD601B7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17796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satellites about 800 km. Vela more than 100,000 km.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Above the Van Allen radiation belt, reducing the noise in the sensors.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 height -&gt; detect explosions behind the Moon</a:t>
            </a:r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dirty="0" err="1" smtClean="0"/>
              <a:t>rays</a:t>
            </a:r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dirty="0" err="1" smtClean="0"/>
              <a:t>rays</a:t>
            </a:r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dirty="0" err="1" smtClean="0"/>
              <a:t>rays</a:t>
            </a:r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dirty="0" err="1" smtClean="0"/>
              <a:t>rays</a:t>
            </a:r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dirty="0" err="1" smtClean="0"/>
              <a:t>rays</a:t>
            </a:r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dirty="0" err="1" smtClean="0"/>
              <a:t>rays</a:t>
            </a:r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dirty="0" err="1" smtClean="0"/>
              <a:t>rays</a:t>
            </a:r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Initially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moves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ultra-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relativistically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observer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only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receives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signal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from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within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light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information from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outside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jet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slows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down, the light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becomes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wider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observer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receives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emission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from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regions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the jet,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earlier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observer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outside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those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light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whole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jet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visible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observer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1/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Γ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θ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θ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opening angle of the jet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itself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external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shock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slows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down and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loses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afterglow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light curve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decays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-law in time.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light curve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decay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influenced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observer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sees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increasing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amount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light from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slowing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jet.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1/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Γ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θ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observer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sees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complete jet,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more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emission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compensate for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break in the light curve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occurs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followed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steepening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the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decay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Calorimeter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also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helps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reject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cosmic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rays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since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pattern of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energy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deposition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different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from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that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gamma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rays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Originally</a:t>
            </a:r>
            <a:r>
              <a:rPr lang="it-IT" dirty="0" smtClean="0"/>
              <a:t> </a:t>
            </a:r>
            <a:r>
              <a:rPr lang="it-IT" dirty="0" err="1" smtClean="0"/>
              <a:t>planned</a:t>
            </a:r>
            <a:r>
              <a:rPr lang="it-IT" dirty="0" smtClean="0"/>
              <a:t> to work 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remained</a:t>
            </a:r>
            <a:r>
              <a:rPr lang="it-IT" dirty="0" smtClean="0"/>
              <a:t> in </a:t>
            </a:r>
            <a:r>
              <a:rPr lang="it-IT" dirty="0" err="1" smtClean="0"/>
              <a:t>operation</a:t>
            </a:r>
            <a:r>
              <a:rPr lang="it-IT" dirty="0" smtClean="0"/>
              <a:t> for </a:t>
            </a:r>
            <a:r>
              <a:rPr lang="it-IT" dirty="0" err="1" smtClean="0"/>
              <a:t>seven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deorbited</a:t>
            </a:r>
            <a:r>
              <a:rPr lang="it-IT" dirty="0" smtClean="0"/>
              <a:t> and </a:t>
            </a:r>
            <a:r>
              <a:rPr lang="it-IT" dirty="0" err="1" smtClean="0"/>
              <a:t>fell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Pacific Ocean on April 29, 2003. </a:t>
            </a:r>
          </a:p>
          <a:p>
            <a:endParaRPr lang="it-IT" dirty="0" smtClean="0"/>
          </a:p>
          <a:p>
            <a:r>
              <a:rPr lang="it-IT" dirty="0" smtClean="0"/>
              <a:t>Satellite per Astronomia X, "</a:t>
            </a:r>
            <a:r>
              <a:rPr lang="it-IT" dirty="0" err="1" smtClean="0"/>
              <a:t>Beppo</a:t>
            </a:r>
            <a:r>
              <a:rPr lang="it-IT" dirty="0" smtClean="0"/>
              <a:t>" in </a:t>
            </a:r>
            <a:r>
              <a:rPr lang="it-IT" dirty="0" err="1" smtClean="0"/>
              <a:t>honour</a:t>
            </a:r>
            <a:r>
              <a:rPr lang="it-IT" dirty="0" smtClean="0"/>
              <a:t> of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astronomer</a:t>
            </a:r>
            <a:r>
              <a:rPr lang="it-IT" dirty="0" smtClean="0"/>
              <a:t> Giuseppe "</a:t>
            </a:r>
            <a:r>
              <a:rPr lang="it-IT" dirty="0" err="1" smtClean="0"/>
              <a:t>Beppo</a:t>
            </a:r>
            <a:r>
              <a:rPr lang="it-IT" dirty="0" smtClean="0"/>
              <a:t>" Occhialini, a </a:t>
            </a:r>
            <a:r>
              <a:rPr lang="it-IT" dirty="0" err="1" smtClean="0"/>
              <a:t>pioneer</a:t>
            </a:r>
            <a:r>
              <a:rPr lang="it-IT" dirty="0" smtClean="0"/>
              <a:t> in the </a:t>
            </a:r>
            <a:r>
              <a:rPr lang="it-IT" dirty="0" err="1" smtClean="0"/>
              <a:t>study</a:t>
            </a:r>
            <a:r>
              <a:rPr lang="it-IT" dirty="0" smtClean="0"/>
              <a:t> of </a:t>
            </a:r>
            <a:r>
              <a:rPr lang="it-IT" dirty="0" err="1" smtClean="0"/>
              <a:t>cosmic</a:t>
            </a:r>
            <a:r>
              <a:rPr lang="it-IT" dirty="0" smtClean="0"/>
              <a:t> </a:t>
            </a:r>
            <a:r>
              <a:rPr lang="it-IT" smtClean="0"/>
              <a:t>rays</a:t>
            </a:r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/>
                </a:solidFill>
                <a:latin typeface="Calibri"/>
              </a:rPr>
              <a:t>A Kalman Filter approach for track reconstruction in a neutrino telescope: road to ANTARES </a:t>
            </a:r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Search and analysis of Gamma-Ray Bursts neutrino induced events in Km3Net 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6012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2379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7410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0100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6491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498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3445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4273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5965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809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028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‹n.›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751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4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4" Type="http://schemas.openxmlformats.org/officeDocument/2006/relationships/image" Target="../media/image13.png"/><Relationship Id="rId5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microsoft.com/office/2007/relationships/hdphoto" Target="../media/hdphoto2.wdp"/><Relationship Id="rId5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microsoft.com/office/2007/relationships/hdphoto" Target="../media/hdphoto2.wdp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microsoft.com/office/2007/relationships/hdphoto" Target="../media/hdphoto3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microsoft.com/office/2007/relationships/hdphoto" Target="../media/hdphoto4.wdp"/><Relationship Id="rId5" Type="http://schemas.openxmlformats.org/officeDocument/2006/relationships/image" Target="../media/image21.jpeg"/><Relationship Id="rId6" Type="http://schemas.microsoft.com/office/2007/relationships/hdphoto" Target="../media/hdphoto5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gif"/><Relationship Id="rId5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microsoft.com/office/2007/relationships/hdphoto" Target="../media/hdphoto6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microsoft.com/office/2007/relationships/hdphoto" Target="../media/hdphoto7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microsoft.com/office/2007/relationships/hdphoto" Target="../media/hdphoto8.wdp"/><Relationship Id="rId5" Type="http://schemas.openxmlformats.org/officeDocument/2006/relationships/image" Target="../media/image47.png"/><Relationship Id="rId6" Type="http://schemas.microsoft.com/office/2007/relationships/hdphoto" Target="../media/hdphoto9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microsoft.com/office/2007/relationships/hdphoto" Target="../media/hdphoto10.wdp"/><Relationship Id="rId5" Type="http://schemas.openxmlformats.org/officeDocument/2006/relationships/image" Target="../media/image47.png"/><Relationship Id="rId6" Type="http://schemas.microsoft.com/office/2007/relationships/hdphoto" Target="../media/hdphoto11.wdp"/><Relationship Id="rId7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microsoft.com/office/2007/relationships/hdphoto" Target="../media/hdphoto12.wdp"/><Relationship Id="rId5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microsoft.com/office/2007/relationships/hdphoto" Target="../media/hdphoto13.wdp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microsoft.com/office/2007/relationships/hdphoto" Target="../media/hdphoto10.wdp"/><Relationship Id="rId5" Type="http://schemas.openxmlformats.org/officeDocument/2006/relationships/image" Target="../media/image52.png"/><Relationship Id="rId6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microsoft.com/office/2007/relationships/hdphoto" Target="../media/hdphoto12.wdp"/><Relationship Id="rId5" Type="http://schemas.openxmlformats.org/officeDocument/2006/relationships/image" Target="../media/image53.gi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microsoft.com/office/2007/relationships/hdphoto" Target="../media/hdphoto15.wdp"/><Relationship Id="rId5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microsoft.com/office/2007/relationships/hdphoto" Target="../media/hdphoto15.wdp"/><Relationship Id="rId5" Type="http://schemas.openxmlformats.org/officeDocument/2006/relationships/image" Target="../media/image55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microsoft.com/office/2007/relationships/hdphoto" Target="../media/hdphoto15.wdp"/><Relationship Id="rId5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microsoft.com/office/2007/relationships/hdphoto" Target="../media/hdphoto16.wdp"/><Relationship Id="rId5" Type="http://schemas.openxmlformats.org/officeDocument/2006/relationships/image" Target="../media/image58.png"/><Relationship Id="rId6" Type="http://schemas.microsoft.com/office/2007/relationships/hdphoto" Target="../media/hdphoto17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microsoft.com/office/2007/relationships/hdphoto" Target="../media/hdphoto18.wdp"/><Relationship Id="rId5" Type="http://schemas.openxmlformats.org/officeDocument/2006/relationships/image" Target="../media/image57.png"/><Relationship Id="rId6" Type="http://schemas.microsoft.com/office/2007/relationships/hdphoto" Target="../media/hdphoto16.wdp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microsoft.com/office/2007/relationships/hdphoto" Target="../media/hdphoto19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microsoft.com/office/2007/relationships/hdphoto" Target="../media/hdphoto18.wdp"/><Relationship Id="rId5" Type="http://schemas.openxmlformats.org/officeDocument/2006/relationships/image" Target="../media/image57.png"/><Relationship Id="rId6" Type="http://schemas.microsoft.com/office/2007/relationships/hdphoto" Target="../media/hdphoto16.wdp"/><Relationship Id="rId7" Type="http://schemas.openxmlformats.org/officeDocument/2006/relationships/image" Target="../media/image62.png"/><Relationship Id="rId8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microsoft.com/office/2007/relationships/hdphoto" Target="../media/hdphoto16.wdp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microsoft.com/office/2007/relationships/hdphoto" Target="../media/hdphoto16.wdp"/><Relationship Id="rId5" Type="http://schemas.openxmlformats.org/officeDocument/2006/relationships/image" Target="../media/image63.png"/><Relationship Id="rId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microsoft.com/office/2007/relationships/hdphoto" Target="../media/hdphoto16.wdp"/><Relationship Id="rId5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microsoft.com/office/2007/relationships/hdphoto" Target="../media/hdphoto16.wdp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microsoft.com/office/2007/relationships/hdphoto" Target="../media/hdphoto16.wdp"/><Relationship Id="rId5" Type="http://schemas.openxmlformats.org/officeDocument/2006/relationships/image" Target="../media/image69.jpeg"/><Relationship Id="rId6" Type="http://schemas.microsoft.com/office/2007/relationships/hdphoto" Target="../media/hdphoto20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microsoft.com/office/2007/relationships/hdphoto" Target="../media/hdphoto16.wdp"/><Relationship Id="rId5" Type="http://schemas.openxmlformats.org/officeDocument/2006/relationships/image" Target="../media/image70.jpeg"/><Relationship Id="rId6" Type="http://schemas.microsoft.com/office/2007/relationships/hdphoto" Target="../media/hdphoto2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microsoft.com/office/2007/relationships/hdphoto" Target="../media/hdphoto16.wdp"/><Relationship Id="rId5" Type="http://schemas.openxmlformats.org/officeDocument/2006/relationships/image" Target="../media/image71.jpeg"/><Relationship Id="rId6" Type="http://schemas.microsoft.com/office/2007/relationships/hdphoto" Target="../media/hdphoto22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microsoft.com/office/2007/relationships/hdphoto" Target="../media/hdphoto16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microsoft.com/office/2007/relationships/hdphoto" Target="../media/hdphoto23.wdp"/><Relationship Id="rId5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microsoft.com/office/2007/relationships/hdphoto" Target="../media/hdphoto24.wdp"/><Relationship Id="rId5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4" Type="http://schemas.microsoft.com/office/2007/relationships/hdphoto" Target="../media/hdphoto25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4" Type="http://schemas.openxmlformats.org/officeDocument/2006/relationships/image" Target="../media/image80.jpeg"/><Relationship Id="rId5" Type="http://schemas.openxmlformats.org/officeDocument/2006/relationships/image" Target="../media/image81.jpeg"/><Relationship Id="rId6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4" Type="http://schemas.openxmlformats.org/officeDocument/2006/relationships/image" Target="../media/image83.jpeg"/><Relationship Id="rId5" Type="http://schemas.openxmlformats.org/officeDocument/2006/relationships/image" Target="../media/image81.jpeg"/><Relationship Id="rId6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4" Type="http://schemas.microsoft.com/office/2007/relationships/hdphoto" Target="../media/hdphoto26.wdp"/><Relationship Id="rId5" Type="http://schemas.openxmlformats.org/officeDocument/2006/relationships/image" Target="../media/image81.jpeg"/><Relationship Id="rId6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4" Type="http://schemas.openxmlformats.org/officeDocument/2006/relationships/image" Target="../media/image82.png"/><Relationship Id="rId5" Type="http://schemas.openxmlformats.org/officeDocument/2006/relationships/image" Target="../media/image85.jpeg"/><Relationship Id="rId6" Type="http://schemas.openxmlformats.org/officeDocument/2006/relationships/image" Target="../media/image86.png"/><Relationship Id="rId7" Type="http://schemas.openxmlformats.org/officeDocument/2006/relationships/image" Target="../media/image87.wmf"/><Relationship Id="rId8" Type="http://schemas.openxmlformats.org/officeDocument/2006/relationships/image" Target="../media/image88.png"/><Relationship Id="rId9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4" Type="http://schemas.openxmlformats.org/officeDocument/2006/relationships/image" Target="../media/image82.png"/><Relationship Id="rId5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4" Type="http://schemas.openxmlformats.org/officeDocument/2006/relationships/image" Target="../media/image82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4" Type="http://schemas.openxmlformats.org/officeDocument/2006/relationships/image" Target="../media/image82.png"/><Relationship Id="rId5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4" Type="http://schemas.openxmlformats.org/officeDocument/2006/relationships/image" Target="../media/image82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4" Type="http://schemas.openxmlformats.org/officeDocument/2006/relationships/image" Target="../media/image82.png"/><Relationship Id="rId5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97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4" Type="http://schemas.openxmlformats.org/officeDocument/2006/relationships/image" Target="../media/image99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00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3.png"/><Relationship Id="rId12" Type="http://schemas.openxmlformats.org/officeDocument/2006/relationships/image" Target="../media/image104.png"/><Relationship Id="rId13" Type="http://schemas.openxmlformats.org/officeDocument/2006/relationships/image" Target="../media/image105.png"/><Relationship Id="rId14" Type="http://schemas.openxmlformats.org/officeDocument/2006/relationships/image" Target="../media/image106.png"/><Relationship Id="rId15" Type="http://schemas.openxmlformats.org/officeDocument/2006/relationships/image" Target="../media/image107.png"/><Relationship Id="rId16" Type="http://schemas.openxmlformats.org/officeDocument/2006/relationships/image" Target="../media/image108.png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77.xml"/><Relationship Id="rId9" Type="http://schemas.openxmlformats.org/officeDocument/2006/relationships/image" Target="../media/image101.png"/><Relationship Id="rId10" Type="http://schemas.openxmlformats.org/officeDocument/2006/relationships/image" Target="../media/image10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4" Type="http://schemas.microsoft.com/office/2007/relationships/hdphoto" Target="../media/hdphoto27.wdp"/><Relationship Id="rId5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11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4" Type="http://schemas.openxmlformats.org/officeDocument/2006/relationships/image" Target="../media/image113.emf"/><Relationship Id="rId5" Type="http://schemas.openxmlformats.org/officeDocument/2006/relationships/image" Target="../media/image114.emf"/><Relationship Id="rId6" Type="http://schemas.openxmlformats.org/officeDocument/2006/relationships/image" Target="../media/image115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16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4" Type="http://schemas.openxmlformats.org/officeDocument/2006/relationships/image" Target="../media/image117.emf"/><Relationship Id="rId5" Type="http://schemas.openxmlformats.org/officeDocument/2006/relationships/image" Target="../media/image118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4" Type="http://schemas.openxmlformats.org/officeDocument/2006/relationships/image" Target="../media/image120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4" Type="http://schemas.openxmlformats.org/officeDocument/2006/relationships/image" Target="../media/image120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4" Type="http://schemas.openxmlformats.org/officeDocument/2006/relationships/image" Target="../media/image120.emf"/><Relationship Id="rId5" Type="http://schemas.openxmlformats.org/officeDocument/2006/relationships/image" Target="../media/image121.png"/><Relationship Id="rId6" Type="http://schemas.microsoft.com/office/2007/relationships/hdphoto" Target="../media/hdphoto28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4" Type="http://schemas.openxmlformats.org/officeDocument/2006/relationships/image" Target="../media/image118.emf"/><Relationship Id="rId5" Type="http://schemas.openxmlformats.org/officeDocument/2006/relationships/image" Target="../media/image122.emf"/><Relationship Id="rId6" Type="http://schemas.openxmlformats.org/officeDocument/2006/relationships/image" Target="../media/image123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4" Type="http://schemas.openxmlformats.org/officeDocument/2006/relationships/image" Target="../media/image118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4" Type="http://schemas.openxmlformats.org/officeDocument/2006/relationships/image" Target="../media/image118.emf"/><Relationship Id="rId5" Type="http://schemas.openxmlformats.org/officeDocument/2006/relationships/image" Target="../media/image121.png"/><Relationship Id="rId6" Type="http://schemas.microsoft.com/office/2007/relationships/hdphoto" Target="../media/hdphoto28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24.e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4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5" Type="http://schemas.microsoft.com/office/2007/relationships/hdphoto" Target="../media/hdphoto29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4" Type="http://schemas.microsoft.com/office/2007/relationships/hdphoto" Target="../media/hdphoto30.wdp"/><Relationship Id="rId5" Type="http://schemas.openxmlformats.org/officeDocument/2006/relationships/image" Target="../media/image130.png"/><Relationship Id="rId6" Type="http://schemas.microsoft.com/office/2007/relationships/hdphoto" Target="../media/hdphoto3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4" Type="http://schemas.microsoft.com/office/2007/relationships/hdphoto" Target="../media/hdphoto32.wdp"/><Relationship Id="rId5" Type="http://schemas.microsoft.com/office/2007/relationships/hdphoto" Target="../media/hdphoto33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32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57200" y="1825642"/>
            <a:ext cx="8229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Seminar</a:t>
            </a:r>
            <a:endParaRPr lang="it-IT" sz="3400" b="1" dirty="0">
              <a:solidFill>
                <a:srgbClr val="1F497D">
                  <a:lumMod val="50000"/>
                </a:srgbClr>
              </a:solidFill>
              <a:latin typeface="Arial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7392920" y="6403748"/>
            <a:ext cx="1657052" cy="31772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3" name="Immagine 12" descr="logo_infn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948" y="237076"/>
            <a:ext cx="1593276" cy="1014142"/>
          </a:xfrm>
          <a:prstGeom prst="rect">
            <a:avLst/>
          </a:prstGeom>
        </p:spPr>
      </p:pic>
      <p:pic>
        <p:nvPicPr>
          <p:cNvPr id="16" name="Picture 4" descr="C:\Users\Carlos\Pictures\logofed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692" y="-124423"/>
            <a:ext cx="1934308" cy="175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ottotitolo 2"/>
          <p:cNvSpPr txBox="1">
            <a:spLocks/>
          </p:cNvSpPr>
          <p:nvPr/>
        </p:nvSpPr>
        <p:spPr>
          <a:xfrm>
            <a:off x="1409700" y="3753494"/>
            <a:ext cx="63246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it-IT" sz="2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empus Sans ITC" pitchFamily="82" charset="0"/>
              </a:rPr>
              <a:t>D. Vivolo</a:t>
            </a:r>
            <a:endParaRPr lang="it-IT" sz="2400" dirty="0" smtClean="0">
              <a:solidFill>
                <a:prstClr val="black">
                  <a:lumMod val="65000"/>
                  <a:lumOff val="35000"/>
                </a:prstClr>
              </a:solidFill>
              <a:latin typeface="Tempus Sans ITC" pitchFamily="82" charset="0"/>
            </a:endParaRPr>
          </a:p>
          <a:p>
            <a:pPr marL="0" indent="0" algn="ctr">
              <a:buFont typeface="Arial"/>
              <a:buNone/>
            </a:pPr>
            <a:r>
              <a:rPr lang="it-IT" sz="22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Tempus Sans ITC" pitchFamily="82" charset="0"/>
              </a:rPr>
              <a:t>Univ</a:t>
            </a:r>
            <a:r>
              <a:rPr lang="it-IT" sz="2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empus Sans ITC" pitchFamily="82" charset="0"/>
              </a:rPr>
              <a:t>. Federico II and INFN </a:t>
            </a:r>
            <a:r>
              <a:rPr lang="it-IT" sz="22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Tempus Sans ITC" pitchFamily="82" charset="0"/>
              </a:rPr>
              <a:t>Naples</a:t>
            </a:r>
            <a:r>
              <a:rPr lang="it-IT" sz="2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empus Sans ITC" pitchFamily="82" charset="0"/>
              </a:rPr>
              <a:t>, </a:t>
            </a:r>
            <a:r>
              <a:rPr lang="it-IT" sz="22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Tempus Sans ITC" pitchFamily="82" charset="0"/>
              </a:rPr>
              <a:t>Italy</a:t>
            </a:r>
            <a:endParaRPr lang="it-IT" sz="2200" dirty="0" smtClean="0">
              <a:solidFill>
                <a:prstClr val="black">
                  <a:lumMod val="65000"/>
                  <a:lumOff val="35000"/>
                </a:prstClr>
              </a:solidFill>
              <a:latin typeface="Tempus Sans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636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arrotondato 20"/>
          <p:cNvSpPr/>
          <p:nvPr/>
        </p:nvSpPr>
        <p:spPr>
          <a:xfrm>
            <a:off x="1457031" y="5588320"/>
            <a:ext cx="7579639" cy="575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mpd="sng">
            <a:solidFill>
              <a:srgbClr val="17375E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it-IT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2</a:t>
            </a:fld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GRBs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3" name="Immagine 22" descr="Gamma Ray B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135" y="1902881"/>
            <a:ext cx="5838645" cy="3649152"/>
          </a:xfrm>
          <a:prstGeom prst="rect">
            <a:avLst/>
          </a:prstGeom>
        </p:spPr>
      </p:pic>
      <p:sp>
        <p:nvSpPr>
          <p:cNvPr id="29" name="CasellaDiTesto 28"/>
          <p:cNvSpPr txBox="1"/>
          <p:nvPr/>
        </p:nvSpPr>
        <p:spPr>
          <a:xfrm>
            <a:off x="1377645" y="1255576"/>
            <a:ext cx="7659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Among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the </a:t>
            </a:r>
            <a:r>
              <a:rPr lang="it-IT" sz="1700" b="1" dirty="0" err="1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most</a:t>
            </a:r>
            <a:r>
              <a:rPr lang="it-IT" sz="17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luminous</a:t>
            </a:r>
            <a:r>
              <a:rPr lang="it-IT" sz="17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sources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in the </a:t>
            </a:r>
            <a:r>
              <a:rPr lang="it-IT" sz="1700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Universe</a:t>
            </a:r>
            <a:r>
              <a:rPr lang="it-IT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el-GR" sz="17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(up to </a:t>
            </a:r>
            <a:r>
              <a:rPr lang="it-IT" sz="17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</a:t>
            </a:r>
            <a:r>
              <a:rPr lang="el-GR" sz="1700" b="1" baseline="-25000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γ</a:t>
            </a:r>
            <a:r>
              <a:rPr lang="el-GR" sz="17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~</a:t>
            </a:r>
            <a:r>
              <a:rPr lang="el-GR" sz="17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10</a:t>
            </a:r>
            <a:r>
              <a:rPr lang="el-GR" sz="1700" b="1" baseline="30000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5</a:t>
            </a:r>
            <a:r>
              <a:rPr lang="it-IT" sz="1700" b="1" baseline="30000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2</a:t>
            </a:r>
            <a:r>
              <a:rPr lang="el-GR" sz="17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erg</a:t>
            </a:r>
            <a:r>
              <a:rPr lang="it-IT" sz="17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/</a:t>
            </a:r>
            <a:r>
              <a:rPr lang="it-IT" sz="1700" b="1" dirty="0" err="1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</a:t>
            </a:r>
            <a:r>
              <a:rPr lang="el-GR" sz="17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) </a:t>
            </a:r>
            <a:r>
              <a:rPr lang="it-IT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and </a:t>
            </a:r>
            <a:r>
              <a:rPr lang="it-IT" sz="1700" b="1" dirty="0" err="1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highly</a:t>
            </a:r>
            <a:r>
              <a:rPr lang="it-IT" sz="17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variable</a:t>
            </a:r>
            <a:r>
              <a:rPr lang="it-IT" sz="17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(</a:t>
            </a:r>
            <a:r>
              <a:rPr lang="it-IT" sz="1700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few</a:t>
            </a:r>
            <a:r>
              <a:rPr lang="it-IT" sz="17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ms</a:t>
            </a:r>
            <a:r>
              <a:rPr lang="it-IT" sz="17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to </a:t>
            </a:r>
            <a:r>
              <a:rPr lang="it-IT" sz="1700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few</a:t>
            </a:r>
            <a:r>
              <a:rPr lang="it-IT" sz="17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minutes) </a:t>
            </a:r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sources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of gamma </a:t>
            </a:r>
            <a:r>
              <a:rPr lang="it-IT" sz="1700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rays</a:t>
            </a:r>
            <a:endParaRPr lang="it-IT" sz="1700" b="1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377645" y="5552033"/>
            <a:ext cx="7659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10</a:t>
            </a:r>
            <a:r>
              <a:rPr lang="it-IT" sz="1700" b="1" baseline="30000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50</a:t>
            </a:r>
            <a:r>
              <a:rPr lang="it-IT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-10</a:t>
            </a:r>
            <a:r>
              <a:rPr lang="it-IT" sz="1700" b="1" baseline="30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54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ergs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released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in a short time scale </a:t>
            </a:r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only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in the </a:t>
            </a:r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form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of </a:t>
            </a:r>
            <a:r>
              <a:rPr lang="it-IT" sz="1700" b="1" dirty="0" smtClean="0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g</a:t>
            </a:r>
            <a:r>
              <a:rPr lang="it-IT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-</a:t>
            </a:r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rays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. </a:t>
            </a:r>
          </a:p>
          <a:p>
            <a:pPr algn="ctr"/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	(</a:t>
            </a:r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sun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: 10</a:t>
            </a:r>
            <a:r>
              <a:rPr lang="it-IT" sz="1700" b="1" baseline="30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33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erg/sec; supernova: 10</a:t>
            </a:r>
            <a:r>
              <a:rPr lang="it-IT" sz="1700" b="1" baseline="30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51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ergs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on a </a:t>
            </a:r>
            <a:r>
              <a:rPr lang="it-IT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month</a:t>
            </a:r>
            <a:r>
              <a: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time scale)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56869" y="196604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8" name="Rettangolo arrotondato 27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History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Missions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0437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3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GRBs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3" name="Immagine 22" descr="Gamma Ray B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135" y="1902881"/>
            <a:ext cx="5838645" cy="3649152"/>
          </a:xfrm>
          <a:prstGeom prst="rect">
            <a:avLst/>
          </a:prstGeom>
        </p:spPr>
      </p:pic>
      <p:sp>
        <p:nvSpPr>
          <p:cNvPr id="27" name="Rettangolo arrotondato 26"/>
          <p:cNvSpPr/>
          <p:nvPr/>
        </p:nvSpPr>
        <p:spPr>
          <a:xfrm>
            <a:off x="1457031" y="5595303"/>
            <a:ext cx="7579639" cy="64633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mpd="sng">
            <a:solidFill>
              <a:srgbClr val="17375E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it-IT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Predicted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to produce 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high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energy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,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primarily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through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interactions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between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protons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and gamma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rays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.</a:t>
            </a:r>
            <a:endParaRPr lang="it-IT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377645" y="1255576"/>
            <a:ext cx="765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GRBs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have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been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observed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up to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z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~ 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8.2!!!</a:t>
            </a:r>
            <a:endParaRPr lang="it-IT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  <a:p>
            <a:pPr algn="ctr"/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hope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to use GRB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cosmological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tool</a:t>
            </a:r>
            <a:endParaRPr lang="it-IT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56869" y="196604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History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Missions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3" name="Freccia destra 2"/>
          <p:cNvSpPr/>
          <p:nvPr/>
        </p:nvSpPr>
        <p:spPr>
          <a:xfrm>
            <a:off x="2465137" y="1642140"/>
            <a:ext cx="564722" cy="205338"/>
          </a:xfrm>
          <a:prstGeom prst="rightArrow">
            <a:avLst/>
          </a:prstGeom>
          <a:solidFill>
            <a:srgbClr val="FFFFFF"/>
          </a:solidFill>
          <a:ln>
            <a:solidFill>
              <a:srgbClr val="1025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5243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Partial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Test </a:t>
            </a:r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Ban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Treaty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 descr="President_Kennedy_signs_Nuclear_Test_Ban_Treaty,_07_October_196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540" y="1405818"/>
            <a:ext cx="5249190" cy="4793339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56869" y="196604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History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Missions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9754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640868" y="578645"/>
            <a:ext cx="74455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Partial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Test </a:t>
            </a:r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Ban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Treaty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56869" y="196604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History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Missions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640869" y="1360975"/>
            <a:ext cx="7444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Treaty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Banning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Nuclear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Weapon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Tests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the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Atmosphere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</a:t>
            </a:r>
            <a:endParaRPr lang="it-IT" sz="20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 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Outer Space, and Under Water </a:t>
            </a:r>
            <a:endParaRPr lang="it-IT" sz="2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706059" y="2158121"/>
            <a:ext cx="7379573" cy="64799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706059" y="2161699"/>
            <a:ext cx="7379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Negotiated among USA, UK and USSR from the </a:t>
            </a:r>
            <a:r>
              <a:rPr lang="en-US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15</a:t>
            </a:r>
            <a:r>
              <a:rPr lang="en-US" b="1" baseline="30000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</a:t>
            </a:r>
            <a:r>
              <a:rPr lang="en-US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July 1963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and signed in Moscow the </a:t>
            </a:r>
            <a:r>
              <a:rPr lang="en-US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5</a:t>
            </a:r>
            <a:r>
              <a:rPr lang="en-US" b="1" baseline="30000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</a:t>
            </a:r>
            <a:r>
              <a:rPr lang="en-US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August 1963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Immagine 2" descr="Schermata 2013-01-04 a 11.52.17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126" y="2936197"/>
            <a:ext cx="7466449" cy="361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92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640868" y="578645"/>
            <a:ext cx="74455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Partial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Test </a:t>
            </a:r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Ban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Treaty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56869" y="196604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History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Missions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640869" y="1377470"/>
            <a:ext cx="7444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US and USSR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military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satellites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to monitor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adherence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to the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treaty</a:t>
            </a:r>
            <a:endParaRPr lang="it-IT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821518" y="1781860"/>
            <a:ext cx="7095870" cy="926908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986459" y="1768942"/>
            <a:ext cx="33839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signature of a nuclear detonation is a brief, but intense, pulse of gamma rays</a:t>
            </a:r>
          </a:p>
        </p:txBody>
      </p:sp>
      <p:sp>
        <p:nvSpPr>
          <p:cNvPr id="16" name="Freccia giù 15"/>
          <p:cNvSpPr/>
          <p:nvPr/>
        </p:nvSpPr>
        <p:spPr>
          <a:xfrm rot="16200000">
            <a:off x="5511688" y="1978607"/>
            <a:ext cx="485443" cy="504000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6022904" y="1904129"/>
            <a:ext cx="2908744" cy="723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1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gamma-</a:t>
            </a:r>
            <a:r>
              <a:rPr lang="it-IT" sz="21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1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detectors</a:t>
            </a:r>
          </a:p>
          <a:p>
            <a:pPr algn="ctr"/>
            <a:r>
              <a:rPr lang="en-US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       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Vela Satellites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800109" y="2691015"/>
            <a:ext cx="70958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1969: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Klebesadel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Roy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Olson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while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analysing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data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transmitted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the U.S. Vela 4 satellite,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gamma-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signal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occurred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on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July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2, 1967.</a:t>
            </a:r>
            <a:endParaRPr lang="it-IT" sz="2000" dirty="0"/>
          </a:p>
        </p:txBody>
      </p:sp>
      <p:pic>
        <p:nvPicPr>
          <p:cNvPr id="22" name="Picture 4" descr="firstgrb_vela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140" y="3680910"/>
            <a:ext cx="3987692" cy="258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99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640868" y="578645"/>
            <a:ext cx="74455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Milestones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56869" y="196604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History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Missions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800109" y="4137668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1974: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Data from Soviet 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KONUS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satellites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published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confirming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detection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these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gamma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endParaRPr lang="it-IT" sz="20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1821518" y="1565937"/>
            <a:ext cx="7225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Military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secrecy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detection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kept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secret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until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1973</a:t>
            </a:r>
            <a:endParaRPr lang="it-IT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821518" y="1954227"/>
            <a:ext cx="7095870" cy="82799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913078" y="1997128"/>
            <a:ext cx="6982901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“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Observations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Gamma-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Cosmic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Origin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” </a:t>
            </a:r>
          </a:p>
          <a:p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            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Klebesadel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Olson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and I. Strong (LANL)</a:t>
            </a:r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821518" y="2805088"/>
            <a:ext cx="7095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Identification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a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cosmic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source for the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previously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unexplained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observations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gamma-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93594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8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640868" y="578645"/>
            <a:ext cx="74455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Milestones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56869" y="196604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History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Missions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1800109" y="1193219"/>
            <a:ext cx="70958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1975 - Texas Symposium on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Relativistic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Astrophysics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more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100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different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possible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theoretical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models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GRB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were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listed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most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which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could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not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ruled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out by the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observations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available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including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1800109" y="4947419"/>
            <a:ext cx="70958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1976: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Start of the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InterPlanetary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Network (IPN)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a set of gamma-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detectors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placed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on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spacecrafts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studying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planets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GRB by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triangulation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 to a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few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arcmins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Still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working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endParaRPr lang="it-IT" sz="2000" dirty="0"/>
          </a:p>
        </p:txBody>
      </p:sp>
      <p:sp>
        <p:nvSpPr>
          <p:cNvPr id="2" name="Rettangolo 1"/>
          <p:cNvSpPr/>
          <p:nvPr/>
        </p:nvSpPr>
        <p:spPr>
          <a:xfrm>
            <a:off x="3077535" y="2498253"/>
            <a:ext cx="4572000" cy="248254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marL="342900" lvl="0" indent="-342900" algn="just">
              <a:buFont typeface="Arial"/>
              <a:buChar char="•"/>
            </a:pP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Magnetic</a:t>
            </a: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 </a:t>
            </a: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flares</a:t>
            </a:r>
            <a:endParaRPr lang="it-IT" sz="2000" b="1" dirty="0">
              <a:solidFill>
                <a:srgbClr val="4F81BD">
                  <a:lumMod val="50000"/>
                </a:srgbClr>
              </a:solidFill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Black </a:t>
            </a: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Hole</a:t>
            </a: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 </a:t>
            </a: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evaporation</a:t>
            </a:r>
            <a:endParaRPr lang="it-IT" sz="2000" b="1" dirty="0">
              <a:solidFill>
                <a:srgbClr val="4F81BD">
                  <a:lumMod val="50000"/>
                </a:srgbClr>
              </a:solidFill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Anti-</a:t>
            </a: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matter</a:t>
            </a: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 </a:t>
            </a: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accretion</a:t>
            </a:r>
            <a:endParaRPr lang="it-IT" sz="2000" b="1" dirty="0">
              <a:solidFill>
                <a:srgbClr val="4F81BD">
                  <a:lumMod val="50000"/>
                </a:srgbClr>
              </a:solidFill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Deflected</a:t>
            </a: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 AGN jet</a:t>
            </a: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Magnetars</a:t>
            </a: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, Soft Gamma-</a:t>
            </a: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Ray</a:t>
            </a: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 </a:t>
            </a: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Repeaters</a:t>
            </a: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 (</a:t>
            </a: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SGRs</a:t>
            </a: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)</a:t>
            </a: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Mini BH </a:t>
            </a:r>
            <a:r>
              <a:rPr lang="it-IT" sz="2000" b="1" dirty="0" err="1">
                <a:solidFill>
                  <a:srgbClr val="4F81BD">
                    <a:lumMod val="50000"/>
                  </a:srgbClr>
                </a:solidFill>
              </a:rPr>
              <a:t>devouring</a:t>
            </a: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 NS</a:t>
            </a: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4F81BD">
                    <a:lumMod val="50000"/>
                  </a:srgbClr>
                </a:solidFill>
              </a:rPr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2320881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9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Overview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0958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5</a:t>
            </a:r>
            <a:r>
              <a:rPr lang="it-IT" sz="2000" b="1" baseline="30000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April 1991: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NASA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launches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aboard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shuttle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Atlantis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Compton Gamma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Observatory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(CGRO)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heaviest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astrophysical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payload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ever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flown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time of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its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launch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2000" dirty="0"/>
          </a:p>
        </p:txBody>
      </p:sp>
      <p:pic>
        <p:nvPicPr>
          <p:cNvPr id="3" name="Immagine 2" descr="tele_cgro_b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368" y="3277856"/>
            <a:ext cx="3789537" cy="2963036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792482" y="2512238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Four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instruments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covering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six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decades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the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electromagnetic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spectrum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from 30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keV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to 30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GeV</a:t>
            </a:r>
            <a:endParaRPr lang="it-IT" sz="2000" dirty="0"/>
          </a:p>
        </p:txBody>
      </p:sp>
      <p:sp>
        <p:nvSpPr>
          <p:cNvPr id="17" name="Freccia giù 16"/>
          <p:cNvSpPr/>
          <p:nvPr/>
        </p:nvSpPr>
        <p:spPr>
          <a:xfrm rot="6511614">
            <a:off x="6821899" y="4327853"/>
            <a:ext cx="323997" cy="1403998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Freccia giù 20"/>
          <p:cNvSpPr/>
          <p:nvPr/>
        </p:nvSpPr>
        <p:spPr>
          <a:xfrm rot="16731673">
            <a:off x="4098349" y="3130687"/>
            <a:ext cx="323997" cy="1404000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Freccia giù 22"/>
          <p:cNvSpPr/>
          <p:nvPr/>
        </p:nvSpPr>
        <p:spPr>
          <a:xfrm rot="3958583">
            <a:off x="6832810" y="3354988"/>
            <a:ext cx="323997" cy="1403992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11" name="Gruppo 10"/>
          <p:cNvGrpSpPr/>
          <p:nvPr/>
        </p:nvGrpSpPr>
        <p:grpSpPr>
          <a:xfrm>
            <a:off x="7751969" y="5053980"/>
            <a:ext cx="1110477" cy="467999"/>
            <a:chOff x="6987452" y="3669324"/>
            <a:chExt cx="1110477" cy="467999"/>
          </a:xfrm>
        </p:grpSpPr>
        <p:sp>
          <p:nvSpPr>
            <p:cNvPr id="26" name="Rettangolo 25"/>
            <p:cNvSpPr/>
            <p:nvPr/>
          </p:nvSpPr>
          <p:spPr>
            <a:xfrm>
              <a:off x="6987452" y="3669324"/>
              <a:ext cx="1110477" cy="46799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6987453" y="3703670"/>
              <a:ext cx="111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BATSE</a:t>
              </a:r>
              <a:endPara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7781548" y="3434500"/>
            <a:ext cx="1110477" cy="467999"/>
            <a:chOff x="6987452" y="3669324"/>
            <a:chExt cx="1110477" cy="467999"/>
          </a:xfrm>
        </p:grpSpPr>
        <p:sp>
          <p:nvSpPr>
            <p:cNvPr id="29" name="Rettangolo 28"/>
            <p:cNvSpPr/>
            <p:nvPr/>
          </p:nvSpPr>
          <p:spPr>
            <a:xfrm>
              <a:off x="6987452" y="3669324"/>
              <a:ext cx="1110477" cy="46799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6987453" y="3703670"/>
              <a:ext cx="111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EGRET</a:t>
              </a:r>
              <a:endPara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</p:grpSp>
      <p:sp>
        <p:nvSpPr>
          <p:cNvPr id="31" name="Freccia giù 30"/>
          <p:cNvSpPr/>
          <p:nvPr/>
        </p:nvSpPr>
        <p:spPr>
          <a:xfrm rot="14999692">
            <a:off x="4570847" y="3986153"/>
            <a:ext cx="323993" cy="1403998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2484622" y="4714995"/>
            <a:ext cx="1444963" cy="373331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484622" y="4691609"/>
            <a:ext cx="1444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COMPTEL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2434370" y="3488090"/>
            <a:ext cx="972000" cy="46799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2357411" y="3522436"/>
            <a:ext cx="1115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OSSE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5" name="Rettangolo arrotondato 3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8159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>
          <a:xfrm>
            <a:off x="5325360" y="3025649"/>
            <a:ext cx="3601125" cy="316800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10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BATSE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82270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And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Transient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Source Experiment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all-sky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monitor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locating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strong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transient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sources</a:t>
            </a:r>
            <a:endParaRPr lang="it-IT" sz="2000" dirty="0"/>
          </a:p>
        </p:txBody>
      </p:sp>
      <p:sp>
        <p:nvSpPr>
          <p:cNvPr id="16" name="Rettangolo 15"/>
          <p:cNvSpPr/>
          <p:nvPr/>
        </p:nvSpPr>
        <p:spPr>
          <a:xfrm>
            <a:off x="1792482" y="1968846"/>
            <a:ext cx="70958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Eight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BATSE detectors,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facing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outward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corner of the satellite, 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sensitive to gamma-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energies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from 20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keV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to over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one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thousand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keV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. </a:t>
            </a:r>
            <a:endParaRPr lang="it-IT" sz="2000" dirty="0"/>
          </a:p>
        </p:txBody>
      </p:sp>
      <p:pic>
        <p:nvPicPr>
          <p:cNvPr id="2" name="Immagine 1" descr="mod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54" y="2950948"/>
            <a:ext cx="3698072" cy="3358099"/>
          </a:xfrm>
          <a:prstGeom prst="rect">
            <a:avLst/>
          </a:prstGeom>
        </p:spPr>
      </p:pic>
      <p:sp>
        <p:nvSpPr>
          <p:cNvPr id="32" name="Rettangolo 31"/>
          <p:cNvSpPr/>
          <p:nvPr/>
        </p:nvSpPr>
        <p:spPr>
          <a:xfrm>
            <a:off x="5359226" y="3051426"/>
            <a:ext cx="32922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NaI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crystals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scintillators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dirty="0"/>
          </a:p>
        </p:txBody>
      </p:sp>
      <p:sp>
        <p:nvSpPr>
          <p:cNvPr id="12" name="Rettangolo 11"/>
          <p:cNvSpPr/>
          <p:nvPr/>
        </p:nvSpPr>
        <p:spPr>
          <a:xfrm>
            <a:off x="5359226" y="3439521"/>
            <a:ext cx="352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Flashes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recorded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PMTs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dirty="0"/>
          </a:p>
        </p:txBody>
      </p:sp>
      <p:sp>
        <p:nvSpPr>
          <p:cNvPr id="18" name="Rettangolo 17"/>
          <p:cNvSpPr/>
          <p:nvPr/>
        </p:nvSpPr>
        <p:spPr>
          <a:xfrm>
            <a:off x="5359226" y="3827616"/>
            <a:ext cx="3528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Output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signal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digitized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analyzed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determine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arrival</a:t>
            </a:r>
            <a:r>
              <a:rPr lang="it-IT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time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energy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gamma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dirty="0"/>
          </a:p>
        </p:txBody>
      </p:sp>
      <p:sp>
        <p:nvSpPr>
          <p:cNvPr id="19" name="Rettangolo 18"/>
          <p:cNvSpPr/>
          <p:nvPr/>
        </p:nvSpPr>
        <p:spPr>
          <a:xfrm>
            <a:off x="5359225" y="4708154"/>
            <a:ext cx="3536753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Large area detector sensitive to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faint</a:t>
            </a:r>
            <a:r>
              <a:rPr lang="it-IT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transient</a:t>
            </a:r>
            <a:r>
              <a:rPr lang="it-IT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events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dirty="0"/>
          </a:p>
        </p:txBody>
      </p:sp>
      <p:sp>
        <p:nvSpPr>
          <p:cNvPr id="22" name="Rettangolo 21"/>
          <p:cNvSpPr/>
          <p:nvPr/>
        </p:nvSpPr>
        <p:spPr>
          <a:xfrm>
            <a:off x="5359225" y="5342473"/>
            <a:ext cx="35367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Smaller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optimized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spectroscopic</a:t>
            </a:r>
            <a:r>
              <a:rPr lang="it-IT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studies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bright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events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dirty="0"/>
          </a:p>
        </p:txBody>
      </p:sp>
      <p:pic>
        <p:nvPicPr>
          <p:cNvPr id="24" name="Immagine 23" descr="batse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2F2356"/>
              </a:clrFrom>
              <a:clrTo>
                <a:srgbClr val="2F235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529" y="545658"/>
            <a:ext cx="863999" cy="765343"/>
          </a:xfrm>
          <a:prstGeom prst="rect">
            <a:avLst/>
          </a:prstGeom>
        </p:spPr>
      </p:pic>
      <p:sp>
        <p:nvSpPr>
          <p:cNvPr id="23" name="Rettangolo 22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tangolo 32"/>
          <p:cNvSpPr/>
          <p:nvPr/>
        </p:nvSpPr>
        <p:spPr>
          <a:xfrm>
            <a:off x="1853297" y="2023210"/>
            <a:ext cx="7042682" cy="111767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11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EGRET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800110" y="1978528"/>
            <a:ext cx="6988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20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MeV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– 30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GeV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Large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field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view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~80° in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diameter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Angular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resolution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67%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confinement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angle 5.5° @ 100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MeV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0.5° @ 5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GeV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1800109" y="1282270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Energetic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Gamma-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Experiment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Telescope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all-sky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monitor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locating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strong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transient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sources</a:t>
            </a:r>
            <a:endParaRPr lang="it-IT" sz="2000" dirty="0"/>
          </a:p>
        </p:txBody>
      </p:sp>
      <p:pic>
        <p:nvPicPr>
          <p:cNvPr id="11" name="Immagine 10" descr="EGRETlo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263" y="644625"/>
            <a:ext cx="1151998" cy="637188"/>
          </a:xfrm>
          <a:prstGeom prst="rect">
            <a:avLst/>
          </a:prstGeom>
        </p:spPr>
      </p:pic>
      <p:pic>
        <p:nvPicPr>
          <p:cNvPr id="25" name="Immagine 24" descr="scheme_small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16" y="3195352"/>
            <a:ext cx="4140551" cy="3025787"/>
          </a:xfrm>
          <a:prstGeom prst="rect">
            <a:avLst/>
          </a:prstGeom>
        </p:spPr>
      </p:pic>
      <p:sp>
        <p:nvSpPr>
          <p:cNvPr id="36" name="Rettangolo 35"/>
          <p:cNvSpPr/>
          <p:nvPr/>
        </p:nvSpPr>
        <p:spPr>
          <a:xfrm>
            <a:off x="6019800" y="3230424"/>
            <a:ext cx="30658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LAYERED STRUCTURE</a:t>
            </a:r>
            <a:endParaRPr lang="it-IT" sz="1600" dirty="0"/>
          </a:p>
        </p:txBody>
      </p:sp>
      <p:grpSp>
        <p:nvGrpSpPr>
          <p:cNvPr id="38" name="Gruppo 37"/>
          <p:cNvGrpSpPr/>
          <p:nvPr/>
        </p:nvGrpSpPr>
        <p:grpSpPr>
          <a:xfrm>
            <a:off x="6000561" y="3599777"/>
            <a:ext cx="3085071" cy="2716548"/>
            <a:chOff x="6000561" y="3599777"/>
            <a:chExt cx="3085071" cy="2716548"/>
          </a:xfrm>
        </p:grpSpPr>
        <p:sp>
          <p:nvSpPr>
            <p:cNvPr id="27" name="Rettangolo 26"/>
            <p:cNvSpPr/>
            <p:nvPr/>
          </p:nvSpPr>
          <p:spPr>
            <a:xfrm>
              <a:off x="6026998" y="4416627"/>
              <a:ext cx="305863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Symbol" charset="2"/>
                  <a:cs typeface="Symbol" charset="2"/>
                </a:rPr>
                <a:t>g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rays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(~35%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above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200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MeV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)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interact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in the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foils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to produce HE </a:t>
              </a:r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</a:t>
              </a:r>
              <a:r>
                <a:rPr lang="it-IT" sz="1600" b="1" baseline="30000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-</a:t>
              </a:r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-e</a:t>
              </a:r>
              <a:r>
                <a:rPr lang="it-IT" sz="1600" b="1" baseline="30000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+</a:t>
              </a:r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pairs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.</a:t>
              </a:r>
              <a:endParaRPr lang="it-IT" sz="1600" dirty="0"/>
            </a:p>
          </p:txBody>
        </p:sp>
        <p:sp>
          <p:nvSpPr>
            <p:cNvPr id="34" name="Rettangolo 33"/>
            <p:cNvSpPr/>
            <p:nvPr/>
          </p:nvSpPr>
          <p:spPr>
            <a:xfrm>
              <a:off x="6000561" y="3599777"/>
              <a:ext cx="308507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Spark</a:t>
              </a:r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chamber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interleaved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with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tantalum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foils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and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tracking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layers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.</a:t>
              </a:r>
            </a:p>
          </p:txBody>
        </p:sp>
        <p:sp>
          <p:nvSpPr>
            <p:cNvPr id="37" name="Rettangolo 36"/>
            <p:cNvSpPr/>
            <p:nvPr/>
          </p:nvSpPr>
          <p:spPr>
            <a:xfrm>
              <a:off x="6026998" y="5239107"/>
              <a:ext cx="3058634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The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ions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 are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accelerated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 by high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voltages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,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creating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 </a:t>
              </a:r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avalanches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 of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secondary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ionizations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cs typeface="Symbol" charset="2"/>
                </a:rPr>
                <a:t>.</a:t>
              </a:r>
            </a:p>
          </p:txBody>
        </p:sp>
      </p:grpSp>
      <p:grpSp>
        <p:nvGrpSpPr>
          <p:cNvPr id="39" name="Gruppo 38"/>
          <p:cNvGrpSpPr/>
          <p:nvPr/>
        </p:nvGrpSpPr>
        <p:grpSpPr>
          <a:xfrm>
            <a:off x="6019801" y="3687669"/>
            <a:ext cx="3065832" cy="2327115"/>
            <a:chOff x="6019801" y="3687669"/>
            <a:chExt cx="3065832" cy="2327115"/>
          </a:xfrm>
        </p:grpSpPr>
        <p:sp>
          <p:nvSpPr>
            <p:cNvPr id="40" name="Rettangolo 39"/>
            <p:cNvSpPr/>
            <p:nvPr/>
          </p:nvSpPr>
          <p:spPr>
            <a:xfrm>
              <a:off x="6019801" y="4691345"/>
              <a:ext cx="306583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Reconstruction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of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energies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and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directions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of the e</a:t>
              </a:r>
              <a:r>
                <a:rPr lang="it-IT" sz="1600" b="1" baseline="30000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-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-e</a:t>
              </a:r>
              <a:r>
                <a:rPr lang="it-IT" sz="1600" b="1" baseline="30000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+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pairs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yields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energies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and </a:t>
              </a:r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directions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of the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incident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photons</a:t>
              </a:r>
              <a:endPara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endParaRPr>
            </a:p>
          </p:txBody>
        </p:sp>
        <p:sp>
          <p:nvSpPr>
            <p:cNvPr id="41" name="Rettangolo 40"/>
            <p:cNvSpPr/>
            <p:nvPr/>
          </p:nvSpPr>
          <p:spPr>
            <a:xfrm>
              <a:off x="6019801" y="3687669"/>
              <a:ext cx="306583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Energy </a:t>
              </a:r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reconstruction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: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NaI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calorimeter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(Total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Absorption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Shower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Counter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, TASC)</a:t>
              </a:r>
              <a:endParaRPr lang="it-IT" sz="1600" dirty="0"/>
            </a:p>
          </p:txBody>
        </p:sp>
      </p:grpSp>
      <p:grpSp>
        <p:nvGrpSpPr>
          <p:cNvPr id="42" name="Gruppo 41"/>
          <p:cNvGrpSpPr/>
          <p:nvPr/>
        </p:nvGrpSpPr>
        <p:grpSpPr>
          <a:xfrm>
            <a:off x="5920836" y="3784387"/>
            <a:ext cx="3223164" cy="2334648"/>
            <a:chOff x="5920836" y="3784387"/>
            <a:chExt cx="3223164" cy="2334648"/>
          </a:xfrm>
        </p:grpSpPr>
        <p:sp>
          <p:nvSpPr>
            <p:cNvPr id="43" name="Rettangolo 42"/>
            <p:cNvSpPr/>
            <p:nvPr/>
          </p:nvSpPr>
          <p:spPr>
            <a:xfrm>
              <a:off x="5920836" y="3784387"/>
              <a:ext cx="322316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Plastic </a:t>
              </a:r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scintillator</a:t>
              </a:r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dome</a:t>
              </a:r>
            </a:p>
            <a:p>
              <a:pPr algn="ctr"/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to veto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events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from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charged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particles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entering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from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above</a:t>
              </a:r>
              <a:endPara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endParaRPr>
            </a:p>
          </p:txBody>
        </p:sp>
        <p:sp>
          <p:nvSpPr>
            <p:cNvPr id="44" name="Rettangolo 43"/>
            <p:cNvSpPr/>
            <p:nvPr/>
          </p:nvSpPr>
          <p:spPr>
            <a:xfrm>
              <a:off x="6019799" y="4795596"/>
              <a:ext cx="306583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Time-of-</a:t>
              </a:r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flight</a:t>
              </a:r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coincidence</a:t>
              </a:r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sz="1600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system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</a:p>
            <a:p>
              <a:pPr algn="ctr"/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to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identify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down-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going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events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before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the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spark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chamber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is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triggered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.</a:t>
              </a:r>
            </a:p>
          </p:txBody>
        </p:sp>
      </p:grpSp>
      <p:sp>
        <p:nvSpPr>
          <p:cNvPr id="28" name="Rettangolo 27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729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>
          <a:xfrm>
            <a:off x="5125787" y="2378422"/>
            <a:ext cx="3601125" cy="381522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12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COMPTEL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82270"/>
            <a:ext cx="70958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Imaging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Compton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Telescope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uses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Compton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Effect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layers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detectors to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reconstruct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 image of a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source in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1 to 30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MeV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5159653" y="2459799"/>
            <a:ext cx="352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detector arrays</a:t>
            </a:r>
            <a:endParaRPr lang="it-IT" sz="1600" dirty="0"/>
          </a:p>
        </p:txBody>
      </p:sp>
      <p:sp>
        <p:nvSpPr>
          <p:cNvPr id="18" name="Rettangolo 17"/>
          <p:cNvSpPr/>
          <p:nvPr/>
        </p:nvSpPr>
        <p:spPr>
          <a:xfrm>
            <a:off x="5159653" y="2829751"/>
            <a:ext cx="3528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Gamma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by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two</a:t>
            </a:r>
            <a:r>
              <a:rPr lang="it-IT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interactions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incident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cosmic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gamma-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first 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Compton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scattered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 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upper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detector,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totally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absorbed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 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lower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5190159" y="4153190"/>
            <a:ext cx="35367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locations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interactions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losses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both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detectors are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measured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5172016" y="5012843"/>
            <a:ext cx="35367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Data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obtained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COMPTEL can be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used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reconstruct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sky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images over a wide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field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view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a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resolution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a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few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degrees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1" name="Immagine 10" descr="comptel_logo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176" y="485521"/>
            <a:ext cx="924052" cy="839856"/>
          </a:xfrm>
          <a:prstGeom prst="rect">
            <a:avLst/>
          </a:prstGeom>
        </p:spPr>
      </p:pic>
      <p:pic>
        <p:nvPicPr>
          <p:cNvPr id="3" name="Immagine 2" descr="comptel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28" t="10932" r="9723" b="18711"/>
          <a:stretch/>
        </p:blipFill>
        <p:spPr>
          <a:xfrm>
            <a:off x="1977566" y="2270150"/>
            <a:ext cx="2866572" cy="3977928"/>
          </a:xfrm>
          <a:prstGeom prst="rect">
            <a:avLst/>
          </a:prstGeom>
        </p:spPr>
      </p:pic>
      <p:sp>
        <p:nvSpPr>
          <p:cNvPr id="24" name="Rettangolo 23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6462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>
          <a:xfrm>
            <a:off x="5125787" y="2378422"/>
            <a:ext cx="3601125" cy="381522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13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COMPTEL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82270"/>
            <a:ext cx="70958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Imaging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Compton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Telescope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uses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Compton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Effect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layers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detectors to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reconstruct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 image of a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source in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1 to 30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MeV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5159653" y="2350941"/>
            <a:ext cx="3528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detector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surrounded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anticoincidence</a:t>
            </a:r>
            <a:r>
              <a:rPr lang="it-IT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shield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NE110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plastic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scintillator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charged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particles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rejection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domes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one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viewed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24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PMTs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endParaRPr lang="it-IT" sz="1600" dirty="0"/>
          </a:p>
        </p:txBody>
      </p:sp>
      <p:sp>
        <p:nvSpPr>
          <p:cNvPr id="18" name="Rettangolo 17"/>
          <p:cNvSpPr/>
          <p:nvPr/>
        </p:nvSpPr>
        <p:spPr>
          <a:xfrm>
            <a:off x="5165228" y="3743685"/>
            <a:ext cx="3528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Upper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Detector (D1)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7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cylindrical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modules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liquid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scintillator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NE213A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module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viewed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by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eight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photomultiplier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tubes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5165228" y="4870210"/>
            <a:ext cx="35367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Lower Detector (D2</a:t>
            </a:r>
            <a:r>
              <a:rPr lang="it-IT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)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14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cylindrical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NaI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blocks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mounted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 a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supporting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baseplate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block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NaI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viewed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below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seven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photomultiplier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tubes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9471873" y="4984187"/>
            <a:ext cx="35367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Data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obtained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COMPTEL can be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used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reconstruct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sky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images over a wide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field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view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a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resolution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a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few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degrees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1" name="Immagine 10" descr="comptel_logo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176" y="485521"/>
            <a:ext cx="924052" cy="839856"/>
          </a:xfrm>
          <a:prstGeom prst="rect">
            <a:avLst/>
          </a:prstGeom>
        </p:spPr>
      </p:pic>
      <p:pic>
        <p:nvPicPr>
          <p:cNvPr id="2" name="Immagine 1" descr="Screen shot 2013-01-17 at 1.56.59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9"/>
          <a:stretch/>
        </p:blipFill>
        <p:spPr>
          <a:xfrm>
            <a:off x="2032000" y="2340613"/>
            <a:ext cx="2722637" cy="3886047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21" name="Rettangolo 20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7228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>
          <a:xfrm>
            <a:off x="5554168" y="3317719"/>
            <a:ext cx="3467097" cy="291233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14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OSSE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82270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Oriented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Scintillation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Spectrometer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Experiment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four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NaI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scintillation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detectors,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energies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from 50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10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MeV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endParaRPr lang="it-IT" sz="2000" dirty="0"/>
          </a:p>
        </p:txBody>
      </p:sp>
      <p:sp>
        <p:nvSpPr>
          <p:cNvPr id="16" name="Rettangolo 15"/>
          <p:cNvSpPr/>
          <p:nvPr/>
        </p:nvSpPr>
        <p:spPr>
          <a:xfrm>
            <a:off x="1792703" y="1975323"/>
            <a:ext cx="70958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 can be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individually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pointed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allowing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observations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a gamma-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source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alternated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observations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nearby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background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regions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an 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accurate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subtraction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background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contamination</a:t>
            </a:r>
            <a:endParaRPr lang="it-IT" sz="2000" dirty="0"/>
          </a:p>
        </p:txBody>
      </p:sp>
      <p:sp>
        <p:nvSpPr>
          <p:cNvPr id="18" name="Rettangolo 17"/>
          <p:cNvSpPr/>
          <p:nvPr/>
        </p:nvSpPr>
        <p:spPr>
          <a:xfrm>
            <a:off x="5554168" y="3258977"/>
            <a:ext cx="34365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Independent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pointing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systems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synchronization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four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detectors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provided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central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electronics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554168" y="4234204"/>
            <a:ext cx="343659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Primary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element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NaI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Tl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crystal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optically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coupled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a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CsI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(Na)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crystal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-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PHOSWICH (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acronym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PHOsphor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sandWICH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).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phoswich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viewed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CsI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face by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seven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PMTs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providing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energy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resolution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8%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at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0.661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MeV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dirty="0"/>
          </a:p>
        </p:txBody>
      </p:sp>
      <p:pic>
        <p:nvPicPr>
          <p:cNvPr id="3" name="Immagine 2" descr="osse_logo.gif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157" y="571712"/>
            <a:ext cx="1024038" cy="776374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1030857" y="8345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appndx_g_figii-1.g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5" b="5183"/>
          <a:stretch/>
        </p:blipFill>
        <p:spPr>
          <a:xfrm>
            <a:off x="1893882" y="3317720"/>
            <a:ext cx="3507302" cy="2912336"/>
          </a:xfrm>
          <a:prstGeom prst="rect">
            <a:avLst/>
          </a:prstGeom>
        </p:spPr>
      </p:pic>
      <p:sp>
        <p:nvSpPr>
          <p:cNvPr id="21" name="Rettangolo 20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0388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>
          <a:xfrm>
            <a:off x="5611036" y="3317719"/>
            <a:ext cx="3467097" cy="291233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15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OSSE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82270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Oriented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Scintillation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Spectrometer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Experiment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four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NaI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scintillation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detectors,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energies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50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10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MeV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endParaRPr lang="it-IT" sz="2000" dirty="0"/>
          </a:p>
        </p:txBody>
      </p:sp>
      <p:sp>
        <p:nvSpPr>
          <p:cNvPr id="16" name="Rettangolo 15"/>
          <p:cNvSpPr/>
          <p:nvPr/>
        </p:nvSpPr>
        <p:spPr>
          <a:xfrm>
            <a:off x="1792703" y="1975323"/>
            <a:ext cx="70958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 can be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individually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pointed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allowing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observations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a gamma-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source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alternated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observations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nearby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background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regions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an 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accurate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subtraction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background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contamination</a:t>
            </a:r>
            <a:endParaRPr lang="it-IT" sz="2000" dirty="0"/>
          </a:p>
        </p:txBody>
      </p:sp>
      <p:sp>
        <p:nvSpPr>
          <p:cNvPr id="18" name="Rettangolo 17"/>
          <p:cNvSpPr/>
          <p:nvPr/>
        </p:nvSpPr>
        <p:spPr>
          <a:xfrm>
            <a:off x="5611036" y="3334809"/>
            <a:ext cx="34365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Anticoincidence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shields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system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surrounding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sides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the front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detectors and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collimators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611036" y="4347952"/>
            <a:ext cx="34365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sz="1600" dirty="0"/>
          </a:p>
        </p:txBody>
      </p:sp>
      <p:pic>
        <p:nvPicPr>
          <p:cNvPr id="3" name="Immagine 2" descr="osse_logo.gif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157" y="533796"/>
            <a:ext cx="1024038" cy="776374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1030857" y="8345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6" name="Rettangolo 25"/>
          <p:cNvSpPr/>
          <p:nvPr/>
        </p:nvSpPr>
        <p:spPr>
          <a:xfrm>
            <a:off x="5603631" y="5842878"/>
            <a:ext cx="343659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CPD for </a:t>
            </a:r>
            <a:r>
              <a:rPr lang="it-IT" sz="15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charged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particle</a:t>
            </a: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rejection</a:t>
            </a:r>
            <a:endParaRPr lang="it-IT" sz="15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21" name="Immagine 20" descr="Screen shot 2013-01-16 at 3.30.18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" t="1105" r="2369" b="11265"/>
          <a:stretch/>
        </p:blipFill>
        <p:spPr>
          <a:xfrm>
            <a:off x="1838930" y="3372725"/>
            <a:ext cx="3708887" cy="2826491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9781402" y="41896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5" name="Rettangolo 24"/>
          <p:cNvSpPr/>
          <p:nvPr/>
        </p:nvSpPr>
        <p:spPr>
          <a:xfrm>
            <a:off x="5612630" y="4184071"/>
            <a:ext cx="34365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independent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collimators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pair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detectors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collimator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bench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can be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independently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rocked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back and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forth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simultaneous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monitoring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source and background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7211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16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2681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Over 2,700 gamma-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nine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years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endParaRPr lang="it-IT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Wide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morphologies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~25%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have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fast rise, slow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profile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Durations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up to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thousands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seconds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No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evidence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periodicities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6" name="Picture 2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" t="1728" r="3188" b="2338"/>
          <a:stretch/>
        </p:blipFill>
        <p:spPr bwMode="auto">
          <a:xfrm>
            <a:off x="5827805" y="2620148"/>
            <a:ext cx="3240431" cy="3599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2" name="Rettangolo 21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5388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17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2681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Over 2,700 gamma-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nine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years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endParaRPr lang="it-IT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Wide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morphologies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~25%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have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fast rise, slow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profile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Durations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up to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thousands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seconds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No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evidence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periodicities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6" name="Picture 2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" t="1728" r="3188" b="2338"/>
          <a:stretch/>
        </p:blipFill>
        <p:spPr bwMode="auto">
          <a:xfrm>
            <a:off x="5827805" y="2620148"/>
            <a:ext cx="3240431" cy="3599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1870850" y="3839338"/>
            <a:ext cx="3329772" cy="17851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Compactness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problem</a:t>
            </a:r>
            <a:endParaRPr lang="it-IT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number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E&gt;500keV &amp;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size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source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imply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source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extremely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optically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thick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pair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creation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( 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b="1" baseline="30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+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214123" y="3131452"/>
            <a:ext cx="23586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small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size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&lt;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c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lvl="0" algn="ctr"/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compact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source </a:t>
            </a:r>
          </a:p>
        </p:txBody>
      </p:sp>
      <p:sp>
        <p:nvSpPr>
          <p:cNvPr id="3" name="Freccia circolare a destra 2"/>
          <p:cNvSpPr/>
          <p:nvPr/>
        </p:nvSpPr>
        <p:spPr>
          <a:xfrm>
            <a:off x="1679961" y="2333908"/>
            <a:ext cx="534162" cy="1269921"/>
          </a:xfrm>
          <a:prstGeom prst="curved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552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18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2681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Over 2,700 gamma-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nine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years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endParaRPr lang="it-IT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Wide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morphologies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~25%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have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fast rise, slow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profile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Durations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up to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thousands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seconds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No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evidence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periodicities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870850" y="3839338"/>
            <a:ext cx="3329772" cy="17851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Compactness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problem</a:t>
            </a:r>
            <a:endParaRPr lang="it-IT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number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E&gt;500keV &amp;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size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source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imply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source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extremely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optically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thick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pair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creation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( 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b="1" baseline="30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+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214123" y="3131452"/>
            <a:ext cx="23586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small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size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&lt;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c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lvl="0" algn="ctr"/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compact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source </a:t>
            </a:r>
          </a:p>
        </p:txBody>
      </p:sp>
      <p:sp>
        <p:nvSpPr>
          <p:cNvPr id="22" name="Freccia destra 21"/>
          <p:cNvSpPr/>
          <p:nvPr/>
        </p:nvSpPr>
        <p:spPr>
          <a:xfrm>
            <a:off x="5273810" y="4360443"/>
            <a:ext cx="395998" cy="323998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Freccia circolare a destra 2"/>
          <p:cNvSpPr/>
          <p:nvPr/>
        </p:nvSpPr>
        <p:spPr>
          <a:xfrm>
            <a:off x="1679961" y="2333908"/>
            <a:ext cx="534162" cy="1269921"/>
          </a:xfrm>
          <a:prstGeom prst="curved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5738465" y="3839338"/>
            <a:ext cx="3311999" cy="123110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Solution</a:t>
            </a:r>
            <a:endParaRPr lang="it-IT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Ultrarelativistic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outflow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Lorentz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factor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&gt;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100)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optically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thin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emitting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region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751065" y="5224332"/>
            <a:ext cx="33345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Relativistic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Fireball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Model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0495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19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2681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Over 2,700 gamma-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nine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years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conclusive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proof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occur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isotropically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distributed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sky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not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concentrated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along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plane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Milky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Way.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This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means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gamma-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originate far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outside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Milky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Way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galaxy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</a:p>
        </p:txBody>
      </p:sp>
      <p:pic>
        <p:nvPicPr>
          <p:cNvPr id="2" name="Immagine 1" descr="batse1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3" t="873" r="1541" b="2286"/>
          <a:stretch/>
        </p:blipFill>
        <p:spPr>
          <a:xfrm>
            <a:off x="2766034" y="2896991"/>
            <a:ext cx="5210233" cy="3314028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5247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20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0958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Over 2,700 gamma-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nine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years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families: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Short-Hard / Long-Soft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342900" indent="-342900" algn="just">
              <a:buFont typeface="Arial"/>
              <a:buChar char="•"/>
            </a:pPr>
            <a:endParaRPr lang="it-IT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6" name="Picture 5" descr="scatte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197" y="2132113"/>
            <a:ext cx="3223782" cy="271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gammaraybursttypes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945" y="1937677"/>
            <a:ext cx="3810453" cy="301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17"/>
          <p:cNvSpPr/>
          <p:nvPr/>
        </p:nvSpPr>
        <p:spPr>
          <a:xfrm>
            <a:off x="1640867" y="4957172"/>
            <a:ext cx="72551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t90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time over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which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90%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fluence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above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background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measured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endParaRPr lang="it-IT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9392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21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CGRO: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0958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Over 2,700 gamma-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nine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years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Measure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fluence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typical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GRB: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this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quantity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between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10</a:t>
            </a:r>
            <a:r>
              <a:rPr lang="it-IT" sz="2000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-4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- 10</a:t>
            </a:r>
            <a:r>
              <a:rPr lang="it-IT" sz="2000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-7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erg cm</a:t>
            </a:r>
            <a:r>
              <a:rPr lang="it-IT" sz="2000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-2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endParaRPr lang="it-IT" sz="2000" dirty="0"/>
          </a:p>
        </p:txBody>
      </p:sp>
      <p:pic>
        <p:nvPicPr>
          <p:cNvPr id="18" name="Picture 5" descr="BATSE_flue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109" y="2355710"/>
            <a:ext cx="3390672" cy="32039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3"/>
          <p:cNvGrpSpPr>
            <a:grpSpLocks noChangeAspect="1"/>
          </p:cNvGrpSpPr>
          <p:nvPr/>
        </p:nvGrpSpPr>
        <p:grpSpPr bwMode="auto">
          <a:xfrm>
            <a:off x="5447482" y="2355714"/>
            <a:ext cx="3448497" cy="3203978"/>
            <a:chOff x="100" y="779"/>
            <a:chExt cx="3526" cy="3276"/>
          </a:xfrm>
        </p:grpSpPr>
        <p:pic>
          <p:nvPicPr>
            <p:cNvPr id="21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" y="779"/>
              <a:ext cx="3526" cy="32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2" name="Text Box 12"/>
            <p:cNvSpPr txBox="1">
              <a:spLocks noChangeArrowheads="1"/>
            </p:cNvSpPr>
            <p:nvPr/>
          </p:nvSpPr>
          <p:spPr bwMode="auto">
            <a:xfrm>
              <a:off x="2430" y="1862"/>
              <a:ext cx="8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>
                  <a:latin typeface="Arial" charset="0"/>
                </a:rPr>
                <a:t>Omodei 2005</a:t>
              </a:r>
            </a:p>
          </p:txBody>
        </p:sp>
      </p:grpSp>
      <p:sp>
        <p:nvSpPr>
          <p:cNvPr id="23" name="Rettangolo 22"/>
          <p:cNvSpPr/>
          <p:nvPr/>
        </p:nvSpPr>
        <p:spPr>
          <a:xfrm>
            <a:off x="5447482" y="5571971"/>
            <a:ext cx="348472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Fluence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distribution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477 short and 1496 long BATSE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0537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22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Overview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0958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30</a:t>
            </a:r>
            <a:r>
              <a:rPr lang="it-IT" sz="2000" b="1" baseline="30000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April 1996: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project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Italian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Space Agency (ASI) with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participation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Netherlands Agency for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Aerospace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Programs (NIVR).</a:t>
            </a:r>
            <a:endParaRPr lang="it-IT" sz="2000" dirty="0"/>
          </a:p>
        </p:txBody>
      </p:sp>
      <p:pic>
        <p:nvPicPr>
          <p:cNvPr id="12" name="Immagine 11" descr="bepposaxlo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505" y="3906483"/>
            <a:ext cx="2124061" cy="1979625"/>
          </a:xfrm>
          <a:prstGeom prst="rect">
            <a:avLst/>
          </a:prstGeom>
        </p:spPr>
      </p:pic>
      <p:grpSp>
        <p:nvGrpSpPr>
          <p:cNvPr id="11" name="Gruppo 10"/>
          <p:cNvGrpSpPr/>
          <p:nvPr/>
        </p:nvGrpSpPr>
        <p:grpSpPr>
          <a:xfrm>
            <a:off x="3707253" y="3733286"/>
            <a:ext cx="4296750" cy="2970762"/>
            <a:chOff x="3437893" y="3733286"/>
            <a:chExt cx="4296750" cy="2970762"/>
          </a:xfrm>
        </p:grpSpPr>
        <p:pic>
          <p:nvPicPr>
            <p:cNvPr id="18" name="Immagine 17" descr="sax_instruments.gif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7893" y="3733286"/>
              <a:ext cx="3681757" cy="2808000"/>
            </a:xfrm>
            <a:prstGeom prst="rect">
              <a:avLst/>
            </a:prstGeom>
          </p:spPr>
        </p:pic>
        <p:sp>
          <p:nvSpPr>
            <p:cNvPr id="19" name="Rettangolo 18"/>
            <p:cNvSpPr/>
            <p:nvPr/>
          </p:nvSpPr>
          <p:spPr>
            <a:xfrm>
              <a:off x="6950980" y="3733286"/>
              <a:ext cx="291051" cy="262306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Rettangolo 20"/>
            <p:cNvSpPr/>
            <p:nvPr/>
          </p:nvSpPr>
          <p:spPr>
            <a:xfrm>
              <a:off x="6437760" y="6287711"/>
              <a:ext cx="1296883" cy="416337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prstClr val="white"/>
                </a:solidFill>
                <a:latin typeface="Arial"/>
              </a:endParaRPr>
            </a:p>
          </p:txBody>
        </p:sp>
      </p:grpSp>
      <p:grpSp>
        <p:nvGrpSpPr>
          <p:cNvPr id="3" name="Gruppo 2"/>
          <p:cNvGrpSpPr/>
          <p:nvPr/>
        </p:nvGrpSpPr>
        <p:grpSpPr>
          <a:xfrm>
            <a:off x="1792482" y="2262066"/>
            <a:ext cx="7200000" cy="1477328"/>
            <a:chOff x="1792482" y="2300554"/>
            <a:chExt cx="7200000" cy="1477328"/>
          </a:xfrm>
        </p:grpSpPr>
        <p:sp>
          <p:nvSpPr>
            <p:cNvPr id="32" name="Rettangolo 31"/>
            <p:cNvSpPr/>
            <p:nvPr/>
          </p:nvSpPr>
          <p:spPr>
            <a:xfrm>
              <a:off x="1814817" y="2331115"/>
              <a:ext cx="7128000" cy="1439997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6" name="Rettangolo 15"/>
            <p:cNvSpPr/>
            <p:nvPr/>
          </p:nvSpPr>
          <p:spPr>
            <a:xfrm>
              <a:off x="1792482" y="2300554"/>
              <a:ext cx="720000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Wide </a:t>
              </a:r>
              <a:r>
                <a:rPr lang="it-IT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spectral</a:t>
              </a:r>
              <a:r>
                <a:rPr lang="it-IT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coverage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: from 0.1 to over 200 </a:t>
              </a: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keV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. </a:t>
              </a:r>
            </a:p>
            <a:p>
              <a:pPr algn="just"/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More </a:t>
              </a: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than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tree</a:t>
              </a:r>
              <a:r>
                <a:rPr lang="it-IT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decades</a:t>
              </a:r>
              <a:r>
                <a:rPr lang="it-IT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of </a:t>
              </a:r>
              <a:r>
                <a:rPr lang="it-IT" b="1" dirty="0" err="1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energy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(first X-</a:t>
              </a: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ray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mission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ever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) with:</a:t>
              </a:r>
            </a:p>
            <a:p>
              <a:pPr marL="285750" indent="-285750" algn="just">
                <a:buFont typeface="Arial"/>
                <a:buChar char="•"/>
              </a:pP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relatively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large area,</a:t>
              </a:r>
            </a:p>
            <a:p>
              <a:pPr marL="285750" indent="-285750" algn="just">
                <a:buFont typeface="Arial"/>
                <a:buChar char="•"/>
              </a:pP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good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energy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resolution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,</a:t>
              </a:r>
            </a:p>
            <a:p>
              <a:pPr marL="285750" indent="-285750" algn="just">
                <a:buFont typeface="Arial"/>
                <a:buChar char="•"/>
              </a:pP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imaging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capabilities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(</a:t>
              </a: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resolution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of </a:t>
              </a:r>
              <a:r>
                <a:rPr lang="it-IT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about</a:t>
              </a:r>
              <a:r>
                <a:rPr lang="it-IT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1')</a:t>
              </a:r>
            </a:p>
          </p:txBody>
        </p:sp>
      </p:grpSp>
      <p:pic>
        <p:nvPicPr>
          <p:cNvPr id="24" name="Immagine 23" descr="bepposax_02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8" t="17511" r="21215" b="28339"/>
          <a:stretch/>
        </p:blipFill>
        <p:spPr>
          <a:xfrm>
            <a:off x="3129520" y="3803939"/>
            <a:ext cx="4204832" cy="2449152"/>
          </a:xfrm>
          <a:prstGeom prst="rect">
            <a:avLst/>
          </a:prstGeom>
        </p:spPr>
      </p:pic>
      <p:grpSp>
        <p:nvGrpSpPr>
          <p:cNvPr id="25" name="Gruppo 24"/>
          <p:cNvGrpSpPr/>
          <p:nvPr/>
        </p:nvGrpSpPr>
        <p:grpSpPr>
          <a:xfrm>
            <a:off x="1853843" y="3741546"/>
            <a:ext cx="7246384" cy="2474050"/>
            <a:chOff x="1680683" y="3741546"/>
            <a:chExt cx="7246384" cy="2474050"/>
          </a:xfrm>
        </p:grpSpPr>
        <p:sp>
          <p:nvSpPr>
            <p:cNvPr id="26" name="Rettangolo 25"/>
            <p:cNvSpPr/>
            <p:nvPr/>
          </p:nvSpPr>
          <p:spPr>
            <a:xfrm>
              <a:off x="1699861" y="3741546"/>
              <a:ext cx="1799999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HPGSPC</a:t>
              </a:r>
            </a:p>
            <a:p>
              <a:pPr algn="just"/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High Pressure Gas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Scintillation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Proportional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Counter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</a:p>
            <a:p>
              <a:pPr algn="just"/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(3-120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keV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).</a:t>
              </a:r>
              <a:endParaRPr lang="it-IT" sz="1600" dirty="0"/>
            </a:p>
          </p:txBody>
        </p:sp>
        <p:sp>
          <p:nvSpPr>
            <p:cNvPr id="27" name="Rettangolo 26"/>
            <p:cNvSpPr/>
            <p:nvPr/>
          </p:nvSpPr>
          <p:spPr>
            <a:xfrm>
              <a:off x="1680683" y="5384599"/>
              <a:ext cx="193651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PDS: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Phoswich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Detector System (15-300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keV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).</a:t>
              </a:r>
              <a:endParaRPr lang="it-IT" sz="1600" dirty="0"/>
            </a:p>
          </p:txBody>
        </p:sp>
        <p:sp>
          <p:nvSpPr>
            <p:cNvPr id="28" name="Rettangolo 27"/>
            <p:cNvSpPr/>
            <p:nvPr/>
          </p:nvSpPr>
          <p:spPr>
            <a:xfrm>
              <a:off x="6994294" y="3895047"/>
              <a:ext cx="1932773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600" b="1" dirty="0" smtClean="0">
                  <a:ln w="15875" cmpd="sng">
                    <a:solidFill>
                      <a:srgbClr val="1F497D">
                        <a:lumMod val="50000"/>
                      </a:srgbClr>
                    </a:solidFill>
                    <a:prstDash val="solid"/>
                  </a:ln>
                  <a:gradFill flip="none" rotWithShape="1">
                    <a:gsLst>
                      <a:gs pos="0">
                        <a:srgbClr val="1F497D">
                          <a:lumMod val="50000"/>
                        </a:srgbClr>
                      </a:gs>
                      <a:gs pos="100000">
                        <a:srgbClr val="4F81BD">
                          <a:lumMod val="75000"/>
                        </a:srgb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LECS-MECS</a:t>
              </a:r>
            </a:p>
            <a:p>
              <a:pPr algn="ctr"/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Low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Energy </a:t>
              </a:r>
            </a:p>
            <a:p>
              <a:pPr algn="ctr"/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(0.1-10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keV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) </a:t>
              </a:r>
            </a:p>
            <a:p>
              <a:pPr algn="ctr"/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Medium Energy </a:t>
              </a:r>
            </a:p>
            <a:p>
              <a:pPr algn="ctr"/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(1-10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keV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)</a:t>
              </a:r>
            </a:p>
            <a:p>
              <a:pPr algn="ctr"/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Concentrator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Spectrometer</a:t>
              </a:r>
              <a:r>
                <a:rPr lang="it-IT" sz="1600" b="1" dirty="0" smtClean="0">
                  <a:solidFill>
                    <a:srgbClr val="1F497D">
                      <a:lumMod val="50000"/>
                    </a:srgbClr>
                  </a:solidFill>
                  <a:latin typeface="Tempus Sans ITC" pitchFamily="82" charset="0"/>
                </a:rPr>
                <a:t>.</a:t>
              </a:r>
              <a:endParaRPr lang="it-IT" sz="1600" dirty="0"/>
            </a:p>
          </p:txBody>
        </p:sp>
      </p:grpSp>
      <p:sp>
        <p:nvSpPr>
          <p:cNvPr id="29" name="Rettangolo 28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0" name="Rettangolo arrotondato 29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7471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>
            <a:spLocks/>
          </p:cNvSpPr>
          <p:nvPr/>
        </p:nvSpPr>
        <p:spPr>
          <a:xfrm>
            <a:off x="5318702" y="2931100"/>
            <a:ext cx="3671997" cy="3311305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23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MECS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792483" y="1243166"/>
            <a:ext cx="69479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Three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units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composed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a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Mirror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Unit (MU)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and of a position sensitive 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Gas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Scintillation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Proportional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Counter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(GSPC)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located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focal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plane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connected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the MU by a Carbon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fiber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envelope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2" name="Immagine 1" descr="new_mecs_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867" y="2436154"/>
            <a:ext cx="3372247" cy="3793777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5298856" y="2304601"/>
            <a:ext cx="3667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MU: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30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nested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coaxial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confocal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mirrors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(double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5318703" y="2871580"/>
            <a:ext cx="3671999" cy="3383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Detector Unit</a:t>
            </a:r>
          </a:p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Gas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cell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cylindrical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ceramic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body (96 mm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internal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diameter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).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50 mm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thick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entrance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Beryllium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window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(30 mm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diameter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UV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Suprasil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quartz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exit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window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(80 mm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diameter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5 mm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thickness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UV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readout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system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  <a:r>
              <a:rPr lang="it-IT" dirty="0" smtClean="0"/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crossed-wire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anode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position sensitive Hamamatsu PMT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7850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24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MECS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1792483" y="4372559"/>
            <a:ext cx="6947997" cy="172067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Energy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range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1.3 – 10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Energy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resolution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r>
              <a:rPr lang="da-DK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~8% at 6 </a:t>
            </a:r>
            <a:r>
              <a:rPr lang="da-DK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Position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resolution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~0.5 mm (1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arcmin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6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HV: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-8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kV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the Be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window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-7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kV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scintillation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grid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792483" y="1416362"/>
            <a:ext cx="6947997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X-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photo-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absorption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electron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cloud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drifted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a high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electrical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field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region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Scintillation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interaction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accelerated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electrons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the Xe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ions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UV light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a position sensitive PMT,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amplitude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signal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proportional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absorbed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X-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duration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signal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dependant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on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inteaction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point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used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discriminate genuine X-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against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induced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background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events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(on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board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and/or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onground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).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9069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>
            <a:spLocks/>
          </p:cNvSpPr>
          <p:nvPr/>
        </p:nvSpPr>
        <p:spPr>
          <a:xfrm>
            <a:off x="6495627" y="3414889"/>
            <a:ext cx="2590005" cy="2746771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25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LECS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792483" y="1341950"/>
            <a:ext cx="729314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Similar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MECS. </a:t>
            </a:r>
          </a:p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Main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difference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thin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window</a:t>
            </a:r>
            <a:r>
              <a:rPr lang="it-IT" b="1" dirty="0" smtClean="0"/>
              <a:t> </a:t>
            </a:r>
            <a:r>
              <a:rPr lang="it-IT" b="1" dirty="0" err="1" smtClean="0"/>
              <a:t>allowing</a:t>
            </a:r>
            <a:r>
              <a:rPr lang="it-IT" b="1" dirty="0" smtClean="0"/>
              <a:t> </a:t>
            </a:r>
            <a:r>
              <a:rPr lang="it-IT" b="1" dirty="0" err="1"/>
              <a:t>transmission</a:t>
            </a:r>
            <a:r>
              <a:rPr lang="it-IT" b="1" dirty="0"/>
              <a:t> of </a:t>
            </a:r>
            <a:r>
              <a:rPr lang="it-IT" b="1" dirty="0" err="1"/>
              <a:t>low-energy</a:t>
            </a:r>
            <a:r>
              <a:rPr lang="it-IT" b="1" dirty="0"/>
              <a:t> X-</a:t>
            </a:r>
            <a:r>
              <a:rPr lang="it-IT" b="1" dirty="0" err="1"/>
              <a:t>rays</a:t>
            </a:r>
            <a:r>
              <a:rPr lang="it-IT" b="1" dirty="0"/>
              <a:t> </a:t>
            </a:r>
            <a:r>
              <a:rPr lang="it-IT" b="1" dirty="0" err="1"/>
              <a:t>into</a:t>
            </a:r>
            <a:r>
              <a:rPr lang="it-IT" b="1" dirty="0"/>
              <a:t> a detector </a:t>
            </a:r>
            <a:r>
              <a:rPr lang="it-IT" b="1" dirty="0" err="1"/>
              <a:t>that</a:t>
            </a:r>
            <a:r>
              <a:rPr lang="it-IT" b="1" dirty="0"/>
              <a:t> </a:t>
            </a:r>
            <a:r>
              <a:rPr lang="it-IT" b="1" dirty="0" err="1"/>
              <a:t>does</a:t>
            </a:r>
            <a:r>
              <a:rPr lang="it-IT" b="1" dirty="0"/>
              <a:t> </a:t>
            </a:r>
            <a:r>
              <a:rPr lang="it-IT" b="1" dirty="0" err="1"/>
              <a:t>not</a:t>
            </a:r>
            <a:r>
              <a:rPr lang="it-IT" b="1" dirty="0"/>
              <a:t> </a:t>
            </a:r>
            <a:r>
              <a:rPr lang="it-IT" b="1" dirty="0" err="1"/>
              <a:t>have</a:t>
            </a:r>
            <a:r>
              <a:rPr lang="it-IT" b="1" dirty="0"/>
              <a:t> separate </a:t>
            </a:r>
            <a:r>
              <a:rPr lang="it-IT" b="1" dirty="0" err="1"/>
              <a:t>drift</a:t>
            </a:r>
            <a:r>
              <a:rPr lang="it-IT" b="1" dirty="0"/>
              <a:t> and </a:t>
            </a:r>
            <a:r>
              <a:rPr lang="it-IT" b="1" dirty="0" err="1"/>
              <a:t>scintillation</a:t>
            </a:r>
            <a:r>
              <a:rPr lang="it-IT" b="1" dirty="0"/>
              <a:t> </a:t>
            </a:r>
            <a:r>
              <a:rPr lang="it-IT" b="1" dirty="0" err="1"/>
              <a:t>regions</a:t>
            </a:r>
            <a:r>
              <a:rPr lang="it-IT" b="1" dirty="0"/>
              <a:t>. </a:t>
            </a:r>
            <a:endParaRPr lang="it-IT" b="1" dirty="0" smtClean="0"/>
          </a:p>
          <a:p>
            <a:pPr algn="just"/>
            <a:r>
              <a:rPr lang="it-IT" b="1" dirty="0" err="1" smtClean="0"/>
              <a:t>This</a:t>
            </a:r>
            <a:r>
              <a:rPr lang="it-IT" b="1" dirty="0" smtClean="0"/>
              <a:t> </a:t>
            </a:r>
            <a:r>
              <a:rPr lang="it-IT" b="1" dirty="0" err="1"/>
              <a:t>is</a:t>
            </a:r>
            <a:r>
              <a:rPr lang="it-IT" b="1" dirty="0"/>
              <a:t> to </a:t>
            </a:r>
            <a:r>
              <a:rPr lang="it-IT" b="1" dirty="0" err="1"/>
              <a:t>minimize</a:t>
            </a:r>
            <a:r>
              <a:rPr lang="it-IT" b="1" dirty="0"/>
              <a:t> the </a:t>
            </a:r>
            <a:r>
              <a:rPr lang="it-IT" b="1" dirty="0" err="1"/>
              <a:t>loss</a:t>
            </a:r>
            <a:r>
              <a:rPr lang="it-IT" b="1" dirty="0"/>
              <a:t> of </a:t>
            </a:r>
            <a:r>
              <a:rPr lang="it-IT" b="1" dirty="0" err="1"/>
              <a:t>electrons</a:t>
            </a:r>
            <a:r>
              <a:rPr lang="it-IT" b="1" dirty="0"/>
              <a:t> to the </a:t>
            </a:r>
            <a:r>
              <a:rPr lang="it-IT" b="1" dirty="0" err="1"/>
              <a:t>window</a:t>
            </a:r>
            <a:r>
              <a:rPr lang="it-IT" b="1" dirty="0"/>
              <a:t> in the </a:t>
            </a:r>
            <a:r>
              <a:rPr lang="it-IT" b="1" dirty="0" err="1"/>
              <a:t>low-field</a:t>
            </a:r>
            <a:r>
              <a:rPr lang="it-IT" b="1" dirty="0"/>
              <a:t> </a:t>
            </a:r>
            <a:r>
              <a:rPr lang="it-IT" b="1" dirty="0" err="1"/>
              <a:t>drift</a:t>
            </a:r>
            <a:r>
              <a:rPr lang="it-IT" b="1" dirty="0"/>
              <a:t> </a:t>
            </a:r>
            <a:r>
              <a:rPr lang="it-IT" b="1" dirty="0" err="1"/>
              <a:t>region</a:t>
            </a:r>
            <a:r>
              <a:rPr lang="it-IT" b="1" dirty="0"/>
              <a:t> of a </a:t>
            </a:r>
            <a:r>
              <a:rPr lang="it-IT" b="1" dirty="0" err="1"/>
              <a:t>conventional</a:t>
            </a:r>
            <a:r>
              <a:rPr lang="it-IT" b="1" dirty="0"/>
              <a:t> </a:t>
            </a:r>
            <a:r>
              <a:rPr lang="it-IT" b="1" dirty="0" smtClean="0"/>
              <a:t>GSPC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6618110" y="3507913"/>
            <a:ext cx="241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Detector Unit</a:t>
            </a:r>
          </a:p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Gas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cell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/>
              <a:t>1.25 </a:t>
            </a:r>
            <a:r>
              <a:rPr lang="it-IT" b="1" dirty="0">
                <a:latin typeface="Symbol" charset="2"/>
                <a:cs typeface="Symbol" charset="2"/>
              </a:rPr>
              <a:t>m</a:t>
            </a:r>
            <a:r>
              <a:rPr lang="it-IT" b="1" dirty="0"/>
              <a:t>m </a:t>
            </a:r>
            <a:r>
              <a:rPr lang="it-IT" b="1" dirty="0" err="1"/>
              <a:t>thick</a:t>
            </a:r>
            <a:r>
              <a:rPr lang="it-IT" b="1" dirty="0"/>
              <a:t> </a:t>
            </a:r>
            <a:r>
              <a:rPr lang="it-IT" b="1" dirty="0" err="1"/>
              <a:t>multilayer</a:t>
            </a:r>
            <a:r>
              <a:rPr lang="it-IT" b="1" dirty="0"/>
              <a:t> </a:t>
            </a:r>
            <a:r>
              <a:rPr lang="it-IT" b="1" dirty="0" err="1"/>
              <a:t>polyamide</a:t>
            </a:r>
            <a:endParaRPr lang="it-IT" b="1" dirty="0"/>
          </a:p>
          <a:p>
            <a:pPr marL="285750" indent="-285750" algn="just">
              <a:buFont typeface="Arial"/>
              <a:buChar char="•"/>
            </a:pPr>
            <a:r>
              <a:rPr lang="it-IT" b="1" dirty="0"/>
              <a:t>1.2 atm </a:t>
            </a:r>
            <a:r>
              <a:rPr lang="it-IT" b="1" dirty="0" err="1"/>
              <a:t>Xenon</a:t>
            </a:r>
            <a:endParaRPr lang="it-IT" b="1" dirty="0"/>
          </a:p>
          <a:p>
            <a:pPr algn="just"/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UV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readout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285750" lvl="0" indent="-285750" algn="just">
              <a:buFont typeface="Arial"/>
              <a:buChar char="•"/>
            </a:pPr>
            <a:r>
              <a:rPr lang="it-IT" b="1" dirty="0"/>
              <a:t>PMT Hamamatsu position sensitive </a:t>
            </a:r>
            <a:endParaRPr lang="it-IT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pic>
        <p:nvPicPr>
          <p:cNvPr id="3" name="Immagine 2" descr="lecs.gif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483" y="3414889"/>
            <a:ext cx="4637134" cy="2746771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4882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26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LECS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1792483" y="4372559"/>
            <a:ext cx="6947997" cy="172067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Energy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range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0.1-10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Energy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resolution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r>
              <a:rPr lang="da-DK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~8% at 6 </a:t>
            </a:r>
            <a:r>
              <a:rPr lang="da-DK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Position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resolution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~0.5 mm (1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arcmin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6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HV: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4 KV/cm </a:t>
            </a:r>
            <a:endParaRPr lang="it-IT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792483" y="1416362"/>
            <a:ext cx="6947997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X-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photo-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absorption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electron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cloud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drifted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a high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electrical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field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region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Scintillation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interaction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accelerated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electrons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the Xe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ions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UV light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a position sensitive PMT,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amplitude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signal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proportional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absorbed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X-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duration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signal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dependant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on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inteaction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point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used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discriminate genuine X-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against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induced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background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events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(on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board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and/or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onground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).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8543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>
            <a:spLocks/>
          </p:cNvSpPr>
          <p:nvPr/>
        </p:nvSpPr>
        <p:spPr>
          <a:xfrm>
            <a:off x="5724064" y="2072783"/>
            <a:ext cx="3348000" cy="4085351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27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HPGSPC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792483" y="1243166"/>
            <a:ext cx="69479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High 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Pressure Gas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Scintillation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Proportional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Counter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filled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a high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purity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gas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mixture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Xenon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(90%) and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Helium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(10%)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5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atm. 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5788372" y="2087759"/>
            <a:ext cx="32310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penetrating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window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the X-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absorbed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the gas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cell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a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atom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via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photoelectric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effect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7" name="Immagine 16" descr="Screen shot 2013-01-16 at 5.24.46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" r="2773"/>
          <a:stretch/>
        </p:blipFill>
        <p:spPr>
          <a:xfrm>
            <a:off x="1800667" y="2554613"/>
            <a:ext cx="3842490" cy="2815536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950051" y="2166496"/>
            <a:ext cx="1633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Detector Unit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7660496" y="57864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/>
          </a:p>
        </p:txBody>
      </p:sp>
      <p:sp>
        <p:nvSpPr>
          <p:cNvPr id="23" name="Rettangolo 22"/>
          <p:cNvSpPr/>
          <p:nvPr/>
        </p:nvSpPr>
        <p:spPr>
          <a:xfrm>
            <a:off x="5772295" y="3572812"/>
            <a:ext cx="323102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primary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emitted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gives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rise to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cloud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secondary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electrons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driven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Drift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Region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and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entering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high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field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region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Scintillation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Region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which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electrons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acquire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sufficient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excite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the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Xenon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atoms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722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>
            <a:spLocks/>
          </p:cNvSpPr>
          <p:nvPr/>
        </p:nvSpPr>
        <p:spPr>
          <a:xfrm>
            <a:off x="5724064" y="2072783"/>
            <a:ext cx="3348000" cy="1769303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28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HPGSPC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792483" y="1243166"/>
            <a:ext cx="69479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High 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Pressure Gas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Scintillation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Proportional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Counter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filled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a high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purity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gas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mixture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Xenon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(90%) and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Helium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(10%)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5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atm. 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5756217" y="2087759"/>
            <a:ext cx="32760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Excited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diatomic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Xenon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molecules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deexcite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by 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emission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VUV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collected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an array 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seven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PMTs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 Anger Camera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configuration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7" name="Immagine 16" descr="Screen shot 2013-01-16 at 5.24.46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" r="2773"/>
          <a:stretch/>
        </p:blipFill>
        <p:spPr>
          <a:xfrm>
            <a:off x="1800667" y="2554613"/>
            <a:ext cx="3842490" cy="2815536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950051" y="2166496"/>
            <a:ext cx="1633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Detector Unit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7660496" y="57864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/>
          </a:p>
        </p:txBody>
      </p:sp>
      <p:pic>
        <p:nvPicPr>
          <p:cNvPr id="19" name="Immagine 18" descr="Screen shot 2013-01-16 at 5.24.55 PM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91" b="95414" l="5672" r="95622">
                        <a14:foregroundMark x1="22090" y1="84048" x2="18507" y2="19840"/>
                        <a14:foregroundMark x1="18706" y1="84347" x2="8756" y2="49352"/>
                        <a14:foregroundMark x1="36517" y1="85444" x2="82289" y2="81854"/>
                        <a14:foregroundMark x1="86766" y1="64008" x2="81493" y2="15653"/>
                        <a14:foregroundMark x1="90149" y1="60718" x2="91443" y2="42672"/>
                        <a14:foregroundMark x1="50647" y1="7876" x2="20100" y2="16251"/>
                        <a14:foregroundMark x1="10448" y1="40379" x2="9552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839" y="3697252"/>
            <a:ext cx="2694256" cy="2688894"/>
          </a:xfrm>
          <a:prstGeom prst="rect">
            <a:avLst/>
          </a:prstGeom>
        </p:spPr>
      </p:pic>
      <p:sp>
        <p:nvSpPr>
          <p:cNvPr id="23" name="Rettangolo 22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7628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/>
          <p:cNvSpPr>
            <a:spLocks/>
          </p:cNvSpPr>
          <p:nvPr/>
        </p:nvSpPr>
        <p:spPr>
          <a:xfrm>
            <a:off x="4611810" y="2028612"/>
            <a:ext cx="1707129" cy="316682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29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More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1000 GRB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first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discovery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an X-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1640867" y="4880514"/>
            <a:ext cx="73595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Discovered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fading X-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“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all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” long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duration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have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X-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lvl="0" indent="-285750"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Power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law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~t</a:t>
            </a:r>
            <a:r>
              <a:rPr lang="it-IT" sz="1600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sz="1600" b="1" baseline="30000" dirty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c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c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~ 1.1 –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1.5;</a:t>
            </a:r>
          </a:p>
          <a:p>
            <a:pPr marL="285750" lvl="0" indent="-285750"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Lack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data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between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~100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8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hours;</a:t>
            </a:r>
          </a:p>
          <a:p>
            <a:pPr marL="285750" lvl="0" indent="-285750"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Prompt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early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593" y="2392970"/>
            <a:ext cx="4156916" cy="2418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260" y="2392971"/>
            <a:ext cx="3180938" cy="2418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4733221" y="1978566"/>
            <a:ext cx="15063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GRB970228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8662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/>
          <p:cNvSpPr>
            <a:spLocks/>
          </p:cNvSpPr>
          <p:nvPr/>
        </p:nvSpPr>
        <p:spPr>
          <a:xfrm>
            <a:off x="6820505" y="2028612"/>
            <a:ext cx="1707129" cy="316682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30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More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1000 GRB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first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discovery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an X-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1640867" y="4880514"/>
            <a:ext cx="73595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Discovered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fading X-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“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all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” long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duration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have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X-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lvl="0" indent="-285750"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Power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law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~t</a:t>
            </a:r>
            <a:r>
              <a:rPr lang="it-IT" sz="1600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sz="1600" b="1" baseline="30000" dirty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c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c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~ 1.1 –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1.5;</a:t>
            </a:r>
          </a:p>
          <a:p>
            <a:pPr marL="285750" lvl="0" indent="-285750"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Lack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data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between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~100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8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hours;</a:t>
            </a:r>
          </a:p>
          <a:p>
            <a:pPr marL="285750" lvl="0" indent="-285750"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Prompt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early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260" y="2392971"/>
            <a:ext cx="3180938" cy="2418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6941916" y="1978566"/>
            <a:ext cx="15063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GRB970228</a:t>
            </a:r>
          </a:p>
        </p:txBody>
      </p:sp>
      <p:pic>
        <p:nvPicPr>
          <p:cNvPr id="18" name="Picture 3" descr="img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234" y="2004067"/>
            <a:ext cx="3051766" cy="28865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tangolo 18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658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/>
          <p:cNvSpPr>
            <a:spLocks/>
          </p:cNvSpPr>
          <p:nvPr/>
        </p:nvSpPr>
        <p:spPr>
          <a:xfrm>
            <a:off x="4611810" y="2028612"/>
            <a:ext cx="1707129" cy="316682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31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More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1000 GRB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First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discovery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a GRB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counterpart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4733221" y="1978566"/>
            <a:ext cx="15063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GRB970228</a:t>
            </a:r>
          </a:p>
        </p:txBody>
      </p:sp>
      <p:pic>
        <p:nvPicPr>
          <p:cNvPr id="18" name="Picture 4" descr="grb970228_ot_dete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188" y="2447285"/>
            <a:ext cx="4245746" cy="287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" t="3224" r="4678" b="2732"/>
          <a:stretch/>
        </p:blipFill>
        <p:spPr bwMode="auto">
          <a:xfrm>
            <a:off x="6151217" y="2444681"/>
            <a:ext cx="2866235" cy="2881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4037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/>
          <p:cNvSpPr>
            <a:spLocks/>
          </p:cNvSpPr>
          <p:nvPr/>
        </p:nvSpPr>
        <p:spPr>
          <a:xfrm>
            <a:off x="1822195" y="3656047"/>
            <a:ext cx="3075935" cy="1185211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7" name="Rettangolo 26"/>
          <p:cNvSpPr>
            <a:spLocks/>
          </p:cNvSpPr>
          <p:nvPr/>
        </p:nvSpPr>
        <p:spPr>
          <a:xfrm>
            <a:off x="4611810" y="2028612"/>
            <a:ext cx="1707129" cy="316682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32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More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1000 GRB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342900" lvl="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First GRB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redshift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measurement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4711135" y="1978566"/>
            <a:ext cx="15063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charset="0"/>
              </a:rPr>
              <a:t>GRB 970508</a:t>
            </a:r>
            <a:endParaRPr lang="en-US" dirty="0">
              <a:latin typeface="Arial" charset="0"/>
            </a:endParaRPr>
          </a:p>
        </p:txBody>
      </p:sp>
      <p:pic>
        <p:nvPicPr>
          <p:cNvPr id="17" name="Picture 2" descr="PIC0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" t="2480" r="7659" b="12683"/>
          <a:stretch/>
        </p:blipFill>
        <p:spPr bwMode="auto">
          <a:xfrm>
            <a:off x="5002696" y="2440610"/>
            <a:ext cx="4041243" cy="3748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800109" y="3629887"/>
            <a:ext cx="30759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Redshifts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determined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host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galaxy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emission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lines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or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absorption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lines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intervening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matter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9085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33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0958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More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1000 GRB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342900" indent="-342900" algn="just">
              <a:buFont typeface="Arial"/>
              <a:buChar char="•"/>
            </a:pP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Long GRB are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hosted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faint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(m</a:t>
            </a:r>
            <a:r>
              <a:rPr lang="it-IT" sz="2000" b="1" baseline="-25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~26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),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irregular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galaxies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high star-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formation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rates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8" name="Picture 5" descr="hostgalax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606" y="2306922"/>
            <a:ext cx="6305179" cy="394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tangolo 15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502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34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800109" y="1265775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More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1000 GRB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342900" indent="-342900" algn="just">
              <a:buFont typeface="Arial"/>
              <a:buChar char="•"/>
            </a:pP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Connection of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Supernovae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7" name="Picture 4" descr="sngr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73" y="2146228"/>
            <a:ext cx="3644016" cy="1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983811" y="1897073"/>
            <a:ext cx="201166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Arial" charset="0"/>
              </a:rPr>
              <a:t>Host galaxy of SN 1998bw</a:t>
            </a:r>
            <a:endParaRPr lang="en-US" sz="1200" dirty="0">
              <a:latin typeface="Arial" charset="0"/>
            </a:endParaRPr>
          </a:p>
        </p:txBody>
      </p:sp>
      <p:sp>
        <p:nvSpPr>
          <p:cNvPr id="22" name="Rettangolo 21"/>
          <p:cNvSpPr>
            <a:spLocks/>
          </p:cNvSpPr>
          <p:nvPr/>
        </p:nvSpPr>
        <p:spPr>
          <a:xfrm>
            <a:off x="1965754" y="2141576"/>
            <a:ext cx="2821908" cy="80483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1943673" y="2115415"/>
            <a:ext cx="28439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Spatial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temporal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coincidence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GRB 980425 with SN 1998bw (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Type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Ic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</p:txBody>
      </p:sp>
      <p:grpSp>
        <p:nvGrpSpPr>
          <p:cNvPr id="24" name="Group 7"/>
          <p:cNvGrpSpPr>
            <a:grpSpLocks/>
          </p:cNvGrpSpPr>
          <p:nvPr/>
        </p:nvGrpSpPr>
        <p:grpSpPr bwMode="auto">
          <a:xfrm>
            <a:off x="1612378" y="3021248"/>
            <a:ext cx="3219450" cy="3178175"/>
            <a:chOff x="3066" y="432"/>
            <a:chExt cx="2028" cy="2002"/>
          </a:xfrm>
        </p:grpSpPr>
        <p:pic>
          <p:nvPicPr>
            <p:cNvPr id="25" name="Picture 8" descr="fg1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6" y="432"/>
              <a:ext cx="2028" cy="2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3725" y="901"/>
              <a:ext cx="117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 dirty="0">
                  <a:solidFill>
                    <a:schemeClr val="tx2">
                      <a:lumMod val="50000"/>
                    </a:schemeClr>
                  </a:solidFill>
                  <a:latin typeface="Arial" charset="0"/>
                </a:rPr>
                <a:t>Matheson et al. 2004</a:t>
              </a:r>
            </a:p>
          </p:txBody>
        </p:sp>
      </p:grpSp>
      <p:sp>
        <p:nvSpPr>
          <p:cNvPr id="27" name="Rettangolo 26"/>
          <p:cNvSpPr>
            <a:spLocks/>
          </p:cNvSpPr>
          <p:nvPr/>
        </p:nvSpPr>
        <p:spPr>
          <a:xfrm>
            <a:off x="5219293" y="4356844"/>
            <a:ext cx="3621929" cy="105105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5197213" y="4330683"/>
            <a:ext cx="35999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light curve can be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decomposed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into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components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power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law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+ supernova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bump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(SN1998bw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redshifted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0" name="Rettangolo arrotondato 29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3715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35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813146" y="2191248"/>
            <a:ext cx="36423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High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dispersion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gamma-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released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sz="1600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iso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assuming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isotropy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146" y="3044331"/>
            <a:ext cx="3642341" cy="2708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45" y="3044331"/>
            <a:ext cx="3345838" cy="270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2439819" y="3255465"/>
            <a:ext cx="2590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200" i="1" dirty="0">
                <a:solidFill>
                  <a:schemeClr val="tx1"/>
                </a:solidFill>
                <a:latin typeface="Tahoma" charset="0"/>
              </a:rPr>
              <a:t>&lt;log(</a:t>
            </a:r>
            <a:r>
              <a:rPr lang="it-IT" sz="1200" i="1" dirty="0" err="1">
                <a:solidFill>
                  <a:schemeClr val="tx1"/>
                </a:solidFill>
                <a:latin typeface="Tahoma" charset="0"/>
              </a:rPr>
              <a:t>Eiso</a:t>
            </a:r>
            <a:r>
              <a:rPr lang="it-IT" sz="1200" i="1" dirty="0">
                <a:solidFill>
                  <a:schemeClr val="tx1"/>
                </a:solidFill>
                <a:latin typeface="Tahoma" charset="0"/>
              </a:rPr>
              <a:t>)&gt; = 53                     </a:t>
            </a:r>
            <a:r>
              <a:rPr lang="it-IT" sz="1200" i="1" dirty="0">
                <a:latin typeface="Tahoma" charset="0"/>
              </a:rPr>
              <a:t> </a:t>
            </a:r>
            <a:r>
              <a:rPr lang="it-IT" sz="1200" i="1" dirty="0" smtClean="0">
                <a:latin typeface="Tahoma" charset="0"/>
              </a:rPr>
              <a:t> </a:t>
            </a:r>
            <a:r>
              <a:rPr lang="it-IT" sz="1200" i="1" dirty="0" smtClean="0">
                <a:solidFill>
                  <a:schemeClr val="tx1"/>
                </a:solidFill>
                <a:latin typeface="Tahoma" charset="0"/>
              </a:rPr>
              <a:t> </a:t>
            </a:r>
            <a:r>
              <a:rPr lang="it-IT" sz="1200" i="1" dirty="0" err="1">
                <a:solidFill>
                  <a:schemeClr val="tx1"/>
                </a:solidFill>
                <a:latin typeface="Symbol" charset="0"/>
              </a:rPr>
              <a:t>s</a:t>
            </a:r>
            <a:r>
              <a:rPr lang="it-IT" sz="1200" i="1" dirty="0">
                <a:solidFill>
                  <a:schemeClr val="tx1"/>
                </a:solidFill>
                <a:latin typeface="Tahoma" charset="0"/>
              </a:rPr>
              <a:t> = 0.9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1800109" y="1265775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More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1000 GRB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34290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Amati Relation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between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sz="2000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pk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sz="2000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iso</a:t>
            </a:r>
            <a:endParaRPr lang="it-IT" sz="2000" b="1" baseline="-25000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5588345" y="2158119"/>
            <a:ext cx="33458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Much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lower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dispersion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when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Eiso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collimation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corrected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sz="1600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γ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),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assuming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jet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emission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2953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36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BeppoSax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813146" y="2213334"/>
            <a:ext cx="34263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Found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with time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averaged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spectra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12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known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z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1800109" y="1265775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More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1000 GRB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34290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Amati Relation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between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sz="2000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pk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sz="2000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iso</a:t>
            </a:r>
            <a:endParaRPr lang="it-IT" sz="2000" b="1" baseline="-25000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5424854" y="2235420"/>
            <a:ext cx="35866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Confirmed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by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many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long (HETE2, SWIFT)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XRFs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known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z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pic>
        <p:nvPicPr>
          <p:cNvPr id="23" name="Immagine 22" descr="amati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146" y="3247199"/>
            <a:ext cx="3426353" cy="2561673"/>
          </a:xfrm>
          <a:prstGeom prst="rect">
            <a:avLst/>
          </a:prstGeom>
          <a:ln w="19050" cmpd="sng">
            <a:solidFill>
              <a:schemeClr val="tx2">
                <a:lumMod val="50000"/>
              </a:schemeClr>
            </a:solidFill>
          </a:ln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854" y="3236156"/>
            <a:ext cx="3586629" cy="2561673"/>
          </a:xfrm>
          <a:prstGeom prst="rect">
            <a:avLst/>
          </a:prstGeom>
          <a:noFill/>
          <a:ln w="19050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4797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37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Jet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emission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5" name="Picture 6" descr="beamingf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916" y="1638297"/>
            <a:ext cx="2654300" cy="2667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magine 15" descr="Schermata 2013-06-04 a 15.09.00.png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1775" r="5735" b="3901"/>
          <a:stretch/>
        </p:blipFill>
        <p:spPr>
          <a:xfrm>
            <a:off x="4426547" y="1642141"/>
            <a:ext cx="4666862" cy="3111287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17" name="Rettangolo 16"/>
          <p:cNvSpPr/>
          <p:nvPr/>
        </p:nvSpPr>
        <p:spPr>
          <a:xfrm>
            <a:off x="1687168" y="1235992"/>
            <a:ext cx="7398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Evidence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jet-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like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emission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lightcurve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1548751" y="4502677"/>
            <a:ext cx="75920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0: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prompt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emission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</a:p>
          <a:p>
            <a:pPr algn="just"/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I: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tail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GRB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emission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transition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prompt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phase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);</a:t>
            </a:r>
          </a:p>
          <a:p>
            <a:pPr algn="just"/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II: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continuous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injection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central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engine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</a:p>
          <a:p>
            <a:pPr algn="just"/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III: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normal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spherical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decelerating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fireball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</a:p>
          <a:p>
            <a:pPr algn="just"/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IV: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jet break;</a:t>
            </a:r>
          </a:p>
          <a:p>
            <a:pPr algn="just"/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V: random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flare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2472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/>
          <p:cNvSpPr>
            <a:spLocks/>
          </p:cNvSpPr>
          <p:nvPr/>
        </p:nvSpPr>
        <p:spPr>
          <a:xfrm>
            <a:off x="1800109" y="2249822"/>
            <a:ext cx="7271955" cy="93887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38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HETE: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Overview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1800109" y="1265775"/>
            <a:ext cx="70958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High 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Energy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Transient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Explorer: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international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collaboration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between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USA, Japan, France, and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Italy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headed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the Center for Space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Research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MIT. </a:t>
            </a:r>
            <a:endParaRPr lang="it-IT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HETE-2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Successully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launched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a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Pegasus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launcher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on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October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9 2000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from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Kwajalein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missile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facility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an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atoll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the Pacific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ocean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</a:p>
        </p:txBody>
      </p:sp>
      <p:pic>
        <p:nvPicPr>
          <p:cNvPr id="2" name="Immagine 1" descr="top_logo2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7" b="98276" l="1379" r="98276">
                        <a14:foregroundMark x1="91207" y1="33966" x2="90000" y2="41552"/>
                        <a14:foregroundMark x1="90690" y1="45690" x2="91724" y2="54828"/>
                        <a14:foregroundMark x1="88103" y1="64655" x2="92414" y2="62414"/>
                        <a14:foregroundMark x1="7069" y1="40000" x2="11379" y2="37931"/>
                        <a14:foregroundMark x1="5690" y1="47414" x2="8621" y2="56724"/>
                        <a14:foregroundMark x1="9138" y1="54138" x2="9138" y2="54138"/>
                        <a14:foregroundMark x1="9828" y1="60000" x2="8621" y2="68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71" y="464030"/>
            <a:ext cx="844594" cy="844594"/>
          </a:xfrm>
          <a:prstGeom prst="rect">
            <a:avLst/>
          </a:prstGeom>
        </p:spPr>
      </p:pic>
      <p:pic>
        <p:nvPicPr>
          <p:cNvPr id="15" name="Immagine 14" descr="Hete_om3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68" b="100000" l="2632" r="100000">
                        <a14:foregroundMark x1="13158" y1="83986" x2="18182" y2="94306"/>
                        <a14:foregroundMark x1="61483" y1="57295" x2="60526" y2="63701"/>
                        <a14:foregroundMark x1="50000" y1="8185" x2="51675" y2="10676"/>
                        <a14:foregroundMark x1="66986" y1="18149" x2="65072" y2="27402"/>
                        <a14:foregroundMark x1="41388" y1="16370" x2="33493" y2="18505"/>
                        <a14:foregroundMark x1="31818" y1="17794" x2="31340" y2="13523"/>
                        <a14:foregroundMark x1="15072" y1="94306" x2="9809" y2="90036"/>
                        <a14:foregroundMark x1="88756" y1="88612" x2="98325" y2="89324"/>
                        <a14:foregroundMark x1="93541" y1="83986" x2="96411" y2="83986"/>
                        <a14:foregroundMark x1="96172" y1="82206" x2="96172" y2="82206"/>
                        <a14:foregroundMark x1="75837" y1="30605" x2="74641" y2="8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95" y="3153946"/>
            <a:ext cx="4592187" cy="3087092"/>
          </a:xfrm>
          <a:prstGeom prst="rect">
            <a:avLst/>
          </a:prstGeom>
        </p:spPr>
      </p:pic>
      <p:sp>
        <p:nvSpPr>
          <p:cNvPr id="23" name="Rettangolo 22"/>
          <p:cNvSpPr/>
          <p:nvPr/>
        </p:nvSpPr>
        <p:spPr>
          <a:xfrm>
            <a:off x="6019800" y="3983779"/>
            <a:ext cx="29535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The first HETE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was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lost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during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the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launch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on Nov.4, 1996.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51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39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HETE: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Overview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 descr="top_logo2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7" b="98276" l="1379" r="98276">
                        <a14:foregroundMark x1="91207" y1="33966" x2="90000" y2="41552"/>
                        <a14:foregroundMark x1="90690" y1="45690" x2="91724" y2="54828"/>
                        <a14:foregroundMark x1="88103" y1="64655" x2="92414" y2="62414"/>
                        <a14:foregroundMark x1="7069" y1="40000" x2="11379" y2="37931"/>
                        <a14:foregroundMark x1="5690" y1="47414" x2="8621" y2="56724"/>
                        <a14:foregroundMark x1="9138" y1="54138" x2="9138" y2="54138"/>
                        <a14:foregroundMark x1="9828" y1="60000" x2="8621" y2="68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71" y="464030"/>
            <a:ext cx="844594" cy="844594"/>
          </a:xfrm>
          <a:prstGeom prst="rect">
            <a:avLst/>
          </a:prstGeom>
        </p:spPr>
      </p:pic>
      <p:pic>
        <p:nvPicPr>
          <p:cNvPr id="15" name="Immagine 14" descr="Hete_om3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68" b="100000" l="2632" r="100000">
                        <a14:foregroundMark x1="13158" y1="83986" x2="18182" y2="94306"/>
                        <a14:foregroundMark x1="61483" y1="57295" x2="60526" y2="63701"/>
                        <a14:foregroundMark x1="50000" y1="8185" x2="51675" y2="10676"/>
                        <a14:foregroundMark x1="66986" y1="18149" x2="65072" y2="27402"/>
                        <a14:foregroundMark x1="41388" y1="16370" x2="33493" y2="18505"/>
                        <a14:foregroundMark x1="31818" y1="17794" x2="31340" y2="13523"/>
                        <a14:foregroundMark x1="15072" y1="94306" x2="9809" y2="90036"/>
                        <a14:foregroundMark x1="88756" y1="88612" x2="98325" y2="89324"/>
                        <a14:foregroundMark x1="93541" y1="83986" x2="96411" y2="83986"/>
                        <a14:foregroundMark x1="96172" y1="82206" x2="96172" y2="82206"/>
                        <a14:foregroundMark x1="75837" y1="30605" x2="74641" y2="8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95" y="3153946"/>
            <a:ext cx="4592187" cy="3087092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1655416" y="1314000"/>
            <a:ext cx="416458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Primary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goals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multiwavelength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observation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prompt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distribution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precise GRB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coordinates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astronomical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community for immediate follow-up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observations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7"/>
          <a:srcRect b="9070"/>
          <a:stretch/>
        </p:blipFill>
        <p:spPr>
          <a:xfrm>
            <a:off x="5981686" y="1368163"/>
            <a:ext cx="3103946" cy="2875640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3746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/>
          <p:cNvSpPr>
            <a:spLocks/>
          </p:cNvSpPr>
          <p:nvPr/>
        </p:nvSpPr>
        <p:spPr>
          <a:xfrm>
            <a:off x="1738212" y="1348086"/>
            <a:ext cx="7208409" cy="103033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40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HETE: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Overview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 descr="top_logo2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7" b="98276" l="1379" r="98276">
                        <a14:foregroundMark x1="91207" y1="33966" x2="90000" y2="41552"/>
                        <a14:foregroundMark x1="90690" y1="45690" x2="91724" y2="54828"/>
                        <a14:foregroundMark x1="88103" y1="64655" x2="92414" y2="62414"/>
                        <a14:foregroundMark x1="7069" y1="40000" x2="11379" y2="37931"/>
                        <a14:foregroundMark x1="5690" y1="47414" x2="8621" y2="56724"/>
                        <a14:foregroundMark x1="9138" y1="54138" x2="9138" y2="54138"/>
                        <a14:foregroundMark x1="9828" y1="60000" x2="8621" y2="68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71" y="464030"/>
            <a:ext cx="844594" cy="844594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818598" y="1372924"/>
            <a:ext cx="70958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Total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 </a:t>
            </a:r>
            <a:r>
              <a:rPr lang="en-US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~500 </a:t>
            </a:r>
            <a:r>
              <a:rPr lang="en-US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endParaRPr lang="en-US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location precision; 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10 arc-minutes (typical) to as low as 10 arc-seconds. 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1689100" y="2608087"/>
            <a:ext cx="37079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Payload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  <a:endParaRPr lang="en-US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set of wide-field 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g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 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detectors (FREGATE)</a:t>
            </a:r>
            <a:endParaRPr lang="en-US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   (E=8-500 </a:t>
            </a:r>
            <a:r>
              <a:rPr lang="en-US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wide-field, medium-energy X-ray imaging system</a:t>
            </a:r>
          </a:p>
          <a:p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   (E=2-25 </a:t>
            </a:r>
            <a:r>
              <a:rPr lang="en-US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wide-field, low-energy X-ray imaging system</a:t>
            </a:r>
          </a:p>
          <a:p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   (E=1-10 </a:t>
            </a:r>
            <a:r>
              <a:rPr lang="en-US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set of optical imaging cameras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5"/>
          <a:srcRect b="8861"/>
          <a:stretch/>
        </p:blipFill>
        <p:spPr>
          <a:xfrm>
            <a:off x="5389416" y="2454869"/>
            <a:ext cx="3541129" cy="3653634"/>
          </a:xfrm>
          <a:prstGeom prst="rect">
            <a:avLst/>
          </a:prstGeom>
        </p:spPr>
      </p:pic>
      <p:sp>
        <p:nvSpPr>
          <p:cNvPr id="19" name="Rettangolo 18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1114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/>
          <p:cNvSpPr>
            <a:spLocks/>
          </p:cNvSpPr>
          <p:nvPr/>
        </p:nvSpPr>
        <p:spPr>
          <a:xfrm>
            <a:off x="1738212" y="1340772"/>
            <a:ext cx="7208409" cy="115199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41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HETE: FREGATE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 descr="top_logo2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7" b="98276" l="1379" r="98276">
                        <a14:foregroundMark x1="91207" y1="33966" x2="90000" y2="41552"/>
                        <a14:foregroundMark x1="90690" y1="45690" x2="91724" y2="54828"/>
                        <a14:foregroundMark x1="88103" y1="64655" x2="92414" y2="62414"/>
                        <a14:foregroundMark x1="7069" y1="40000" x2="11379" y2="37931"/>
                        <a14:foregroundMark x1="5690" y1="47414" x2="8621" y2="56724"/>
                        <a14:foregroundMark x1="9138" y1="54138" x2="9138" y2="54138"/>
                        <a14:foregroundMark x1="9828" y1="60000" x2="8621" y2="68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71" y="464030"/>
            <a:ext cx="844594" cy="844594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818598" y="1292549"/>
            <a:ext cx="70958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FREnch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GAmma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TElescope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4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identical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detectors,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pointing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towards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same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direction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co-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aligned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on 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spacecraft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order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share 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same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ﬁeld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view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behaving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like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independent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instruments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endParaRPr lang="en-US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769484" y="2527712"/>
            <a:ext cx="445076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FREGATE detector consists of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</a:t>
            </a:r>
            <a:r>
              <a:rPr lang="en-US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NaI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crystal read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by a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PMT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(Hamamatsu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1848)</a:t>
            </a:r>
            <a:endParaRPr lang="en-US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3" name="Immagine 2" descr="Schermata 2013-06-05 a 18.20.05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" t="4315" r="5282" b="4503"/>
          <a:stretch/>
        </p:blipFill>
        <p:spPr>
          <a:xfrm>
            <a:off x="6220252" y="2557178"/>
            <a:ext cx="2710291" cy="3677712"/>
          </a:xfrm>
          <a:prstGeom prst="rect">
            <a:avLst/>
          </a:prstGeom>
        </p:spPr>
      </p:pic>
      <p:pic>
        <p:nvPicPr>
          <p:cNvPr id="11" name="Immagine 10" descr="Screen shot 2013-01-17 at 3.27.47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" r="1373"/>
          <a:stretch/>
        </p:blipFill>
        <p:spPr>
          <a:xfrm>
            <a:off x="2102018" y="3145618"/>
            <a:ext cx="3543713" cy="2052000"/>
          </a:xfrm>
          <a:prstGeom prst="rect">
            <a:avLst/>
          </a:prstGeom>
          <a:ln w="28575" cmpd="sng">
            <a:solidFill>
              <a:schemeClr val="bg2">
                <a:lumMod val="10000"/>
              </a:schemeClr>
            </a:solidFill>
          </a:ln>
        </p:spPr>
      </p:pic>
      <p:sp>
        <p:nvSpPr>
          <p:cNvPr id="22" name="Rettangolo 21"/>
          <p:cNvSpPr/>
          <p:nvPr/>
        </p:nvSpPr>
        <p:spPr>
          <a:xfrm>
            <a:off x="1706058" y="5183661"/>
            <a:ext cx="43137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on-board radioactive sources of Barium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133 illuminate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detectors from the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outside,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allowing to monitor the gain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the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detectors from the ground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3067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>
            <a:spLocks/>
          </p:cNvSpPr>
          <p:nvPr/>
        </p:nvSpPr>
        <p:spPr>
          <a:xfrm>
            <a:off x="1738214" y="4947189"/>
            <a:ext cx="3691040" cy="1116001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20"/>
          <p:cNvSpPr>
            <a:spLocks/>
          </p:cNvSpPr>
          <p:nvPr/>
        </p:nvSpPr>
        <p:spPr>
          <a:xfrm>
            <a:off x="1738212" y="1299860"/>
            <a:ext cx="7208409" cy="1116001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42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HETE: WXM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 descr="top_logo2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7" b="98276" l="1379" r="98276">
                        <a14:foregroundMark x1="91207" y1="33966" x2="90000" y2="41552"/>
                        <a14:foregroundMark x1="90690" y1="45690" x2="91724" y2="54828"/>
                        <a14:foregroundMark x1="88103" y1="64655" x2="92414" y2="62414"/>
                        <a14:foregroundMark x1="7069" y1="40000" x2="11379" y2="37931"/>
                        <a14:foregroundMark x1="5690" y1="47414" x2="8621" y2="56724"/>
                        <a14:foregroundMark x1="9138" y1="54138" x2="9138" y2="54138"/>
                        <a14:foregroundMark x1="9828" y1="60000" x2="8621" y2="68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71" y="464030"/>
            <a:ext cx="844594" cy="844594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738212" y="1276474"/>
            <a:ext cx="717625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Wide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field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X-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Monitor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quick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GRB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within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&lt;20’.</a:t>
            </a:r>
          </a:p>
          <a:p>
            <a:pPr algn="just"/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identical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units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one-dimensional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position sensitive X-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detectors.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Oriented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orthogonally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each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other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measure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and Y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directions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independently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  <a:p>
            <a:pPr algn="just"/>
            <a:endParaRPr lang="en-US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640869" y="2495562"/>
            <a:ext cx="3707999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For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each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WXM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unit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  <a:endParaRPr lang="en-US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one-dimensional coded 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mask with 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series of slits of randomly varying width (random mask)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  <a:p>
            <a:pPr marL="285750" indent="-285750" algn="just">
              <a:buFont typeface="Arial"/>
              <a:buChar char="•"/>
            </a:pP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 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1-D position-sensitive proportional counters (PSPCs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). </a:t>
            </a:r>
            <a:endParaRPr lang="en-US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3" name="Immagine 2" descr="Schermata 2013-06-05 a 18.50.53.pn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775" b="95664" l="0" r="97151">
                        <a14:foregroundMark x1="41880" y1="13279" x2="39601" y2="12466"/>
                        <a14:foregroundMark x1="47863" y1="10569" x2="43020" y2="10840"/>
                        <a14:foregroundMark x1="23362" y1="10027" x2="31909" y2="10569"/>
                        <a14:foregroundMark x1="55840" y1="45257" x2="81197" y2="46341"/>
                        <a14:foregroundMark x1="12251" y1="31165" x2="92308" y2="31165"/>
                        <a14:foregroundMark x1="32764" y1="9485" x2="41880" y2="9756"/>
                        <a14:foregroundMark x1="46439" y1="87263" x2="57835" y2="88347"/>
                        <a14:foregroundMark x1="23647" y1="47967" x2="25926" y2="44715"/>
                        <a14:foregroundMark x1="24786" y1="43902" x2="26781" y2="43902"/>
                        <a14:foregroundMark x1="19658" y1="58266" x2="20798" y2="55556"/>
                        <a14:foregroundMark x1="21652" y1="37669" x2="21652" y2="49322"/>
                        <a14:foregroundMark x1="25641" y1="38211" x2="46724" y2="37940"/>
                        <a14:backgroundMark x1="23077" y1="34146" x2="45299" y2="33333"/>
                        <a14:backgroundMark x1="36752" y1="8401" x2="43305" y2="8130"/>
                        <a14:backgroundMark x1="46724" y1="43089" x2="80057" y2="40921"/>
                        <a14:backgroundMark x1="84046" y1="40108" x2="93162" y2="61518"/>
                        <a14:backgroundMark x1="92593" y1="65312" x2="90883" y2="84553"/>
                        <a14:backgroundMark x1="46154" y1="43089" x2="27920" y2="43089"/>
                        <a14:backgroundMark x1="23362" y1="39566" x2="22792" y2="46070"/>
                        <a14:backgroundMark x1="22792" y1="46341" x2="22507" y2="48509"/>
                        <a14:backgroundMark x1="19658" y1="39295" x2="13105" y2="66396"/>
                        <a14:backgroundMark x1="12821" y1="79404" x2="29060" y2="89973"/>
                        <a14:backgroundMark x1="35613" y1="85637" x2="43875" y2="85637"/>
                        <a14:backgroundMark x1="40456" y1="92683" x2="58405" y2="93496"/>
                        <a14:backgroundMark x1="20513" y1="75881" x2="21083" y2="74526"/>
                        <a14:backgroundMark x1="19373" y1="69106" x2="20513" y2="70732"/>
                        <a14:backgroundMark x1="20513" y1="71545" x2="21083" y2="73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13" t="8043" r="2747" b="3664"/>
          <a:stretch/>
        </p:blipFill>
        <p:spPr>
          <a:xfrm>
            <a:off x="5267785" y="2431262"/>
            <a:ext cx="3963288" cy="410848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1738213" y="4918587"/>
            <a:ext cx="369104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location of the GRB is determined by measuring a set of two shift distances of the mask pattern in the X and Y direction.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2250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/>
          <p:cNvSpPr>
            <a:spLocks/>
          </p:cNvSpPr>
          <p:nvPr/>
        </p:nvSpPr>
        <p:spPr>
          <a:xfrm>
            <a:off x="1738212" y="1299861"/>
            <a:ext cx="7208409" cy="86916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43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HETE: SXC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 descr="top_logo2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7" b="98276" l="1379" r="98276">
                        <a14:foregroundMark x1="91207" y1="33966" x2="90000" y2="41552"/>
                        <a14:foregroundMark x1="90690" y1="45690" x2="91724" y2="54828"/>
                        <a14:foregroundMark x1="88103" y1="64655" x2="92414" y2="62414"/>
                        <a14:foregroundMark x1="7069" y1="40000" x2="11379" y2="37931"/>
                        <a14:foregroundMark x1="5690" y1="47414" x2="8621" y2="56724"/>
                        <a14:foregroundMark x1="9138" y1="54138" x2="9138" y2="54138"/>
                        <a14:foregroundMark x1="9828" y1="60000" x2="8621" y2="68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71" y="464030"/>
            <a:ext cx="844594" cy="844594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738212" y="1276474"/>
            <a:ext cx="717625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Soft 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X-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Cameras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GRB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within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&lt;20’’.</a:t>
            </a:r>
          </a:p>
          <a:p>
            <a:pPr algn="just"/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set of CCD-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based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one-dimensional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coded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-aperture X-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imagers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similar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function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the WXM. </a:t>
            </a:r>
            <a:endParaRPr lang="en-US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656945" y="3151356"/>
            <a:ext cx="441108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Specifics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  <a:endParaRPr lang="en-US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Effective 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Area: 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7.4 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cm</a:t>
            </a:r>
            <a:r>
              <a:rPr lang="en-US" sz="1700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2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per 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SXC;</a:t>
            </a:r>
            <a:endParaRPr lang="en-US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CCDs: Two 2048x4096 pixels CCDs, 15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m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 pixels;</a:t>
            </a:r>
            <a:endParaRPr lang="en-US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 Range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500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14 </a:t>
            </a:r>
            <a:r>
              <a:rPr lang="en-US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en-US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Spectral Resolution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46eV 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@ 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525eV, 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129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@ 5.9 </a:t>
            </a:r>
            <a:r>
              <a:rPr lang="en-US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en-US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Detector Quantum Efficiency: 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93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% @ 5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&gt; 20% (0.5-14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);</a:t>
            </a:r>
            <a:endParaRPr lang="en-US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Timing Resolution: 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1.2 s;</a:t>
            </a:r>
            <a:endParaRPr lang="en-US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Field of View:  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0.91 </a:t>
            </a:r>
            <a:r>
              <a:rPr lang="en-US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sr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(FWHM).</a:t>
            </a:r>
            <a:endParaRPr lang="en-US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3" name="Rettangolo 22"/>
          <p:cNvSpPr/>
          <p:nvPr/>
        </p:nvSpPr>
        <p:spPr>
          <a:xfrm>
            <a:off x="1738212" y="2132507"/>
            <a:ext cx="7208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Two SXCs: 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one localizes X-rays parallel to the spacecraft X-axis, the other parallel to the Y-axis. Because of the small CCD pixel size, the angular size of a SXC pixel is only 33 arc-seconds. </a:t>
            </a:r>
          </a:p>
        </p:txBody>
      </p:sp>
      <p:pic>
        <p:nvPicPr>
          <p:cNvPr id="19" name="Immagine 18" descr="fullsxc1.g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0" r="2654" b="15358"/>
          <a:stretch/>
        </p:blipFill>
        <p:spPr>
          <a:xfrm>
            <a:off x="6084108" y="3052416"/>
            <a:ext cx="2934118" cy="3197124"/>
          </a:xfrm>
          <a:prstGeom prst="rect">
            <a:avLst/>
          </a:prstGeom>
        </p:spPr>
      </p:pic>
      <p:sp>
        <p:nvSpPr>
          <p:cNvPr id="26" name="Rettangolo 25"/>
          <p:cNvSpPr/>
          <p:nvPr/>
        </p:nvSpPr>
        <p:spPr>
          <a:xfrm>
            <a:off x="7813702" y="3096926"/>
            <a:ext cx="1265990" cy="32399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7701164" y="3083046"/>
            <a:ext cx="1479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Coded</a:t>
            </a:r>
            <a:r>
              <a:rPr lang="it-IT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6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Mask</a:t>
            </a:r>
            <a:endParaRPr lang="it-IT" sz="16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8" name="Freccia sinistra 27"/>
          <p:cNvSpPr/>
          <p:nvPr/>
        </p:nvSpPr>
        <p:spPr>
          <a:xfrm rot="19713404">
            <a:off x="7229074" y="3358309"/>
            <a:ext cx="579584" cy="359997"/>
          </a:xfrm>
          <a:prstGeom prst="leftArrow">
            <a:avLst/>
          </a:prstGeom>
          <a:solidFill>
            <a:srgbClr val="FFFFFF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6318612" y="5097951"/>
            <a:ext cx="610734" cy="32467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6254305" y="5084071"/>
            <a:ext cx="72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CCD</a:t>
            </a:r>
            <a:endParaRPr lang="it-IT" sz="16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1" name="Freccia sinistra 30"/>
          <p:cNvSpPr/>
          <p:nvPr/>
        </p:nvSpPr>
        <p:spPr>
          <a:xfrm rot="7042630">
            <a:off x="6498933" y="4593922"/>
            <a:ext cx="579584" cy="359997"/>
          </a:xfrm>
          <a:prstGeom prst="leftArrow">
            <a:avLst/>
          </a:prstGeom>
          <a:solidFill>
            <a:srgbClr val="FFFFFF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2" name="Rettangolo arrotondato 3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9211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/>
          <p:cNvSpPr>
            <a:spLocks/>
          </p:cNvSpPr>
          <p:nvPr/>
        </p:nvSpPr>
        <p:spPr>
          <a:xfrm>
            <a:off x="6019800" y="3458964"/>
            <a:ext cx="2926819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44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HETE: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 descr="top_logo2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7" b="98276" l="1379" r="98276">
                        <a14:foregroundMark x1="91207" y1="33966" x2="90000" y2="41552"/>
                        <a14:foregroundMark x1="90690" y1="45690" x2="91724" y2="54828"/>
                        <a14:foregroundMark x1="88103" y1="64655" x2="92414" y2="62414"/>
                        <a14:foregroundMark x1="7069" y1="40000" x2="11379" y2="37931"/>
                        <a14:foregroundMark x1="5690" y1="47414" x2="8621" y2="56724"/>
                        <a14:foregroundMark x1="9138" y1="54138" x2="9138" y2="54138"/>
                        <a14:foregroundMark x1="9828" y1="60000" x2="8621" y2="68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71" y="464030"/>
            <a:ext cx="844594" cy="844594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9" name="Rettangolo 18"/>
          <p:cNvSpPr/>
          <p:nvPr/>
        </p:nvSpPr>
        <p:spPr>
          <a:xfrm>
            <a:off x="1800109" y="1265775"/>
            <a:ext cx="709587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183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GRBs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well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localized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afterglows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54 X-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51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optical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27 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radio: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HETE-2—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GRB030329/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SN2003dh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confirms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GRB – SN connection.</a:t>
            </a:r>
          </a:p>
        </p:txBody>
      </p:sp>
      <p:pic>
        <p:nvPicPr>
          <p:cNvPr id="22" name="Picture 11" descr="grb_lightcurv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0109" y="2604960"/>
            <a:ext cx="4114800" cy="33543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3" name="Rettangolo 22"/>
          <p:cNvSpPr/>
          <p:nvPr/>
        </p:nvSpPr>
        <p:spPr>
          <a:xfrm>
            <a:off x="6019800" y="2472699"/>
            <a:ext cx="29268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z = 0.1675 </a:t>
            </a:r>
            <a:r>
              <a:rPr lang="en-US" dirty="0">
                <a:sym typeface="Wingdings" charset="0"/>
              </a:rPr>
              <a:t>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probability of detecting a GRB this close by is ~1/3000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6019800" y="3458965"/>
            <a:ext cx="2926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First localization by HETE released  after 73 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minutes, 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first optical detection after 37 more 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5975633" y="4657104"/>
            <a:ext cx="29879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first burst whose afterglow definitively exhibited characteristics of a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SN,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confirming the existence of a relationship between the two phenomena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7" name="Rettangolo arrotondato 26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1311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/>
          <p:cNvSpPr>
            <a:spLocks/>
          </p:cNvSpPr>
          <p:nvPr/>
        </p:nvSpPr>
        <p:spPr>
          <a:xfrm>
            <a:off x="6265326" y="3873948"/>
            <a:ext cx="2758805" cy="202326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45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HETE: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 descr="top_logo2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7" b="98276" l="1379" r="98276">
                        <a14:foregroundMark x1="91207" y1="33966" x2="90000" y2="41552"/>
                        <a14:foregroundMark x1="90690" y1="45690" x2="91724" y2="54828"/>
                        <a14:foregroundMark x1="88103" y1="64655" x2="92414" y2="62414"/>
                        <a14:foregroundMark x1="7069" y1="40000" x2="11379" y2="37931"/>
                        <a14:foregroundMark x1="5690" y1="47414" x2="8621" y2="56724"/>
                        <a14:foregroundMark x1="9138" y1="54138" x2="9138" y2="54138"/>
                        <a14:foregroundMark x1="9828" y1="60000" x2="8621" y2="68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71" y="464030"/>
            <a:ext cx="844594" cy="844594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9" name="Rettangolo 18"/>
          <p:cNvSpPr/>
          <p:nvPr/>
        </p:nvSpPr>
        <p:spPr>
          <a:xfrm>
            <a:off x="1800109" y="1265775"/>
            <a:ext cx="709587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183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GRBs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well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localized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afterglows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54 X-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51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optical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27 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radio: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Explanation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“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optically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dark”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6216135" y="3841974"/>
            <a:ext cx="28079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optical afterglow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GRB021211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is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much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fainter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than those previously observed: without HETE’s prompt localization, this GRB would very likely have been listed as “dark”, instead of “dim”. 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6886547" y="3483685"/>
            <a:ext cx="15118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GRB021211</a:t>
            </a:r>
          </a:p>
        </p:txBody>
      </p:sp>
      <p:pic>
        <p:nvPicPr>
          <p:cNvPr id="21" name="Picture 4" descr="GRB021211_gr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410" y="2400820"/>
            <a:ext cx="4239337" cy="374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ttangolo 25"/>
          <p:cNvSpPr/>
          <p:nvPr/>
        </p:nvSpPr>
        <p:spPr>
          <a:xfrm>
            <a:off x="6265326" y="2375057"/>
            <a:ext cx="28079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 afterglows are extinguished by dust in the host   galaxy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7" name="Rettangolo arrotondato 26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357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/>
          <p:cNvSpPr>
            <a:spLocks/>
          </p:cNvSpPr>
          <p:nvPr/>
        </p:nvSpPr>
        <p:spPr>
          <a:xfrm>
            <a:off x="5830958" y="3554857"/>
            <a:ext cx="3193174" cy="205105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46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HETE: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 descr="top_logo2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7" b="98276" l="1379" r="98276">
                        <a14:foregroundMark x1="91207" y1="33966" x2="90000" y2="41552"/>
                        <a14:foregroundMark x1="90690" y1="45690" x2="91724" y2="54828"/>
                        <a14:foregroundMark x1="88103" y1="64655" x2="92414" y2="62414"/>
                        <a14:foregroundMark x1="7069" y1="40000" x2="11379" y2="37931"/>
                        <a14:foregroundMark x1="5690" y1="47414" x2="8621" y2="56724"/>
                        <a14:foregroundMark x1="9138" y1="54138" x2="9138" y2="54138"/>
                        <a14:foregroundMark x1="9828" y1="60000" x2="8621" y2="68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71" y="464030"/>
            <a:ext cx="844594" cy="844594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9" name="Rettangolo 18"/>
          <p:cNvSpPr/>
          <p:nvPr/>
        </p:nvSpPr>
        <p:spPr>
          <a:xfrm>
            <a:off x="1800109" y="1265775"/>
            <a:ext cx="709587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183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GRBs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well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localized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detected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afterglows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54 X-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51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optical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27 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radio: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first short/hard GRB to be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found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an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counterpart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leading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a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firm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establishment of 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cosmological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origin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this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subclass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5819914" y="3543813"/>
            <a:ext cx="319317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first detection of a short, hard GRB that  has allowed rapid (t = 2-3 hours) optical and X-ray follow-up observations: none from </a:t>
            </a:r>
            <a:r>
              <a:rPr lang="en-US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BeppoSax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6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years.</a:t>
            </a:r>
          </a:p>
          <a:p>
            <a:pPr marL="285750" indent="-285750" algn="just">
              <a:buFont typeface="Arial"/>
              <a:buChar char="•"/>
            </a:pP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-Ray afterglow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detected,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no optical detection.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6776117" y="3174481"/>
            <a:ext cx="15118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GRB020531</a:t>
            </a:r>
            <a:endParaRPr lang="en-US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22" name="Picture 4" descr="grb020531_lc_85-300keV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4403" y="2848830"/>
            <a:ext cx="3892988" cy="336787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" name="Rettangolo 20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2015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>
            <a:spLocks/>
          </p:cNvSpPr>
          <p:nvPr/>
        </p:nvSpPr>
        <p:spPr>
          <a:xfrm>
            <a:off x="1818598" y="2024873"/>
            <a:ext cx="7128023" cy="66726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47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Overview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2800" y="500943"/>
            <a:ext cx="606839" cy="82597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87" b="98671" l="5450" r="94850">
                        <a14:foregroundMark x1="92850" y1="35734" x2="93150" y2="35385"/>
                        <a14:foregroundMark x1="6700" y1="53776" x2="7000" y2="53497"/>
                        <a14:backgroundMark x1="36400" y1="56434" x2="37650" y2="56573"/>
                        <a14:backgroundMark x1="39400" y1="58601" x2="40200" y2="60000"/>
                        <a14:backgroundMark x1="34200" y1="54406" x2="34750" y2="54895"/>
                        <a14:backgroundMark x1="40050" y1="61748" x2="40750" y2="61119"/>
                        <a14:backgroundMark x1="42400" y1="62028" x2="44750" y2="641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7075" y="2789690"/>
            <a:ext cx="4767433" cy="3408715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1800109" y="1297527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Spacecraft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launched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into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low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-Earth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orbit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on a Delta 7320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rocket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on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November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20, 2004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800109" y="1970377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Multi-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wavelength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observatory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gamma-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X-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ultraviolet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wavebands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1" name="Rettangolo 20"/>
          <p:cNvSpPr>
            <a:spLocks/>
          </p:cNvSpPr>
          <p:nvPr/>
        </p:nvSpPr>
        <p:spPr>
          <a:xfrm>
            <a:off x="1625628" y="3735129"/>
            <a:ext cx="576258" cy="362418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Freccia destra 21"/>
          <p:cNvSpPr/>
          <p:nvPr/>
        </p:nvSpPr>
        <p:spPr>
          <a:xfrm>
            <a:off x="2253712" y="3785576"/>
            <a:ext cx="359997" cy="251998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/>
          <p:nvPr/>
        </p:nvSpPr>
        <p:spPr>
          <a:xfrm>
            <a:off x="1589475" y="3712339"/>
            <a:ext cx="6818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BAT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4" name="Rettangolo 23"/>
          <p:cNvSpPr>
            <a:spLocks/>
          </p:cNvSpPr>
          <p:nvPr/>
        </p:nvSpPr>
        <p:spPr>
          <a:xfrm>
            <a:off x="1872011" y="3179696"/>
            <a:ext cx="576258" cy="362418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Freccia destra 24"/>
          <p:cNvSpPr/>
          <p:nvPr/>
        </p:nvSpPr>
        <p:spPr>
          <a:xfrm>
            <a:off x="2485982" y="3258367"/>
            <a:ext cx="467999" cy="251998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/>
          <p:cNvSpPr/>
          <p:nvPr/>
        </p:nvSpPr>
        <p:spPr>
          <a:xfrm>
            <a:off x="1835858" y="3156906"/>
            <a:ext cx="6818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XRT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7" name="Rettangolo 26"/>
          <p:cNvSpPr>
            <a:spLocks/>
          </p:cNvSpPr>
          <p:nvPr/>
        </p:nvSpPr>
        <p:spPr>
          <a:xfrm>
            <a:off x="4253169" y="2894767"/>
            <a:ext cx="774475" cy="362418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8" name="Freccia destra 27"/>
          <p:cNvSpPr/>
          <p:nvPr/>
        </p:nvSpPr>
        <p:spPr>
          <a:xfrm rot="9806997">
            <a:off x="3541523" y="3074239"/>
            <a:ext cx="647999" cy="251998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4238184" y="2871977"/>
            <a:ext cx="86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UVOT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5976044" y="2973146"/>
            <a:ext cx="298922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Baseline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capabilities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</a:t>
            </a:r>
          </a:p>
          <a:p>
            <a:pPr marL="342900" indent="-342900" algn="just">
              <a:buFont typeface="Arial"/>
              <a:buChar char="•"/>
            </a:pP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&lt;90s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reaction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time 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 X-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UV/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telescopes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</a:p>
          <a:p>
            <a:pPr marL="342900" indent="-342900" algn="just">
              <a:buFont typeface="Arial"/>
              <a:buChar char="•"/>
            </a:pP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about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100 GRB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discovered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per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year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</a:p>
          <a:p>
            <a:pPr marL="342900" indent="-342900" algn="just">
              <a:buFont typeface="Arial"/>
              <a:buChar char="•"/>
            </a:pP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0.5-5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arcsec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positions for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almost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every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GRB;</a:t>
            </a:r>
          </a:p>
          <a:p>
            <a:pPr marL="342900" indent="-342900" algn="just">
              <a:buFont typeface="Arial"/>
              <a:buChar char="•"/>
            </a:pP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spectroscopy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180-600nm and 0.3-150keV;</a:t>
            </a:r>
          </a:p>
          <a:p>
            <a:pPr marL="342900" indent="-342900" algn="just">
              <a:buFont typeface="Arial"/>
              <a:buChar char="•"/>
            </a:pP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results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publicly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distributed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within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seconds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4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2" name="Rettangolo arrotondato 3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9847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magine 30" descr="Screen shot 2012-05-17 at 1.23.24 PM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43" b="56189" l="14369" r="80388">
                        <a14:foregroundMark x1="63301" y1="20358" x2="25049" y2="9609"/>
                        <a14:foregroundMark x1="54757" y1="21336" x2="21553" y2="14007"/>
                        <a14:foregroundMark x1="39612" y1="22313" x2="20000" y2="17101"/>
                        <a14:foregroundMark x1="18835" y1="12541" x2="37476" y2="11075"/>
                        <a14:foregroundMark x1="32427" y1="9283" x2="26408" y2="7166"/>
                        <a14:foregroundMark x1="44078" y1="5700" x2="50097" y2="136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03" t="2799" r="22286" b="47938"/>
          <a:stretch/>
        </p:blipFill>
        <p:spPr>
          <a:xfrm>
            <a:off x="1800109" y="2507314"/>
            <a:ext cx="3544028" cy="3378458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48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BAT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2800" y="500943"/>
            <a:ext cx="606839" cy="825975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1641349" y="1315168"/>
            <a:ext cx="4968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Alert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Telescope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32,768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pieces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4x4x2 mm</a:t>
            </a:r>
            <a:r>
              <a:rPr lang="it-IT" sz="2000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CdZnTe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(1.2x0.6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 sensitive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area) in a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hierarchical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structure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7" name="Rettangolo 26"/>
          <p:cNvSpPr>
            <a:spLocks/>
          </p:cNvSpPr>
          <p:nvPr/>
        </p:nvSpPr>
        <p:spPr>
          <a:xfrm>
            <a:off x="1755541" y="2380932"/>
            <a:ext cx="1658767" cy="25441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8" name="Freccia destra 27"/>
          <p:cNvSpPr/>
          <p:nvPr/>
        </p:nvSpPr>
        <p:spPr>
          <a:xfrm rot="3625167">
            <a:off x="2138547" y="2747966"/>
            <a:ext cx="359997" cy="143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1706059" y="2358142"/>
            <a:ext cx="1774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Coded</a:t>
            </a:r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Aperture </a:t>
            </a:r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Mask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2" name="Rettangolo 31"/>
          <p:cNvSpPr>
            <a:spLocks/>
          </p:cNvSpPr>
          <p:nvPr/>
        </p:nvSpPr>
        <p:spPr>
          <a:xfrm>
            <a:off x="4945110" y="3688013"/>
            <a:ext cx="824859" cy="43468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3" name="Freccia destra 32"/>
          <p:cNvSpPr/>
          <p:nvPr/>
        </p:nvSpPr>
        <p:spPr>
          <a:xfrm rot="9908531">
            <a:off x="4410188" y="3969902"/>
            <a:ext cx="470893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Rettangolo 33"/>
          <p:cNvSpPr/>
          <p:nvPr/>
        </p:nvSpPr>
        <p:spPr>
          <a:xfrm>
            <a:off x="4895627" y="3665224"/>
            <a:ext cx="910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Graded-Z</a:t>
            </a:r>
            <a:endParaRPr lang="it-IT" sz="12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shield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5" name="Rettangolo 34"/>
          <p:cNvSpPr>
            <a:spLocks/>
          </p:cNvSpPr>
          <p:nvPr/>
        </p:nvSpPr>
        <p:spPr>
          <a:xfrm>
            <a:off x="2935983" y="5868315"/>
            <a:ext cx="1481319" cy="25421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6" name="Freccia destra 35"/>
          <p:cNvSpPr/>
          <p:nvPr/>
        </p:nvSpPr>
        <p:spPr>
          <a:xfrm rot="16200000">
            <a:off x="3198295" y="5262443"/>
            <a:ext cx="938889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ttangolo 36"/>
          <p:cNvSpPr/>
          <p:nvPr/>
        </p:nvSpPr>
        <p:spPr>
          <a:xfrm>
            <a:off x="2820523" y="5845525"/>
            <a:ext cx="16659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BAT detector array</a:t>
            </a:r>
          </a:p>
        </p:txBody>
      </p:sp>
      <p:sp>
        <p:nvSpPr>
          <p:cNvPr id="38" name="Rettangolo 37"/>
          <p:cNvSpPr>
            <a:spLocks/>
          </p:cNvSpPr>
          <p:nvPr/>
        </p:nvSpPr>
        <p:spPr>
          <a:xfrm>
            <a:off x="4675589" y="5653691"/>
            <a:ext cx="928331" cy="43468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9" name="Freccia destra 38"/>
          <p:cNvSpPr/>
          <p:nvPr/>
        </p:nvSpPr>
        <p:spPr>
          <a:xfrm rot="12430766">
            <a:off x="4212890" y="5361893"/>
            <a:ext cx="650893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/>
          <p:cNvSpPr/>
          <p:nvPr/>
        </p:nvSpPr>
        <p:spPr>
          <a:xfrm>
            <a:off x="4576623" y="5614407"/>
            <a:ext cx="1093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Power</a:t>
            </a:r>
            <a:endParaRPr lang="it-IT" sz="12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ctr"/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Supply Box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1" name="Rettangolo 40"/>
          <p:cNvSpPr>
            <a:spLocks/>
          </p:cNvSpPr>
          <p:nvPr/>
        </p:nvSpPr>
        <p:spPr>
          <a:xfrm>
            <a:off x="5467199" y="5065553"/>
            <a:ext cx="978946" cy="43468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2" name="Freccia destra 41"/>
          <p:cNvSpPr/>
          <p:nvPr/>
        </p:nvSpPr>
        <p:spPr>
          <a:xfrm rot="11749986">
            <a:off x="4770636" y="5088015"/>
            <a:ext cx="650893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Rettangolo 42"/>
          <p:cNvSpPr/>
          <p:nvPr/>
        </p:nvSpPr>
        <p:spPr>
          <a:xfrm>
            <a:off x="5401222" y="5026269"/>
            <a:ext cx="1086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Module</a:t>
            </a:r>
            <a:endParaRPr lang="it-IT" sz="12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ctr"/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Control Box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4" name="Rettangolo 43"/>
          <p:cNvSpPr>
            <a:spLocks/>
          </p:cNvSpPr>
          <p:nvPr/>
        </p:nvSpPr>
        <p:spPr>
          <a:xfrm>
            <a:off x="5606345" y="4531777"/>
            <a:ext cx="1112836" cy="254683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5" name="Freccia destra 44"/>
          <p:cNvSpPr/>
          <p:nvPr/>
        </p:nvSpPr>
        <p:spPr>
          <a:xfrm rot="9908531">
            <a:off x="5104412" y="4665209"/>
            <a:ext cx="470893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45"/>
          <p:cNvSpPr/>
          <p:nvPr/>
        </p:nvSpPr>
        <p:spPr>
          <a:xfrm>
            <a:off x="5474393" y="4508986"/>
            <a:ext cx="1337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 </a:t>
            </a:r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Bench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7" name="Rettangolo 46"/>
          <p:cNvSpPr>
            <a:spLocks/>
          </p:cNvSpPr>
          <p:nvPr/>
        </p:nvSpPr>
        <p:spPr>
          <a:xfrm>
            <a:off x="1663239" y="5675674"/>
            <a:ext cx="767195" cy="25421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8" name="Freccia destra 47"/>
          <p:cNvSpPr/>
          <p:nvPr/>
        </p:nvSpPr>
        <p:spPr>
          <a:xfrm rot="19165667">
            <a:off x="2114967" y="5419805"/>
            <a:ext cx="362890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ttangolo 48"/>
          <p:cNvSpPr/>
          <p:nvPr/>
        </p:nvSpPr>
        <p:spPr>
          <a:xfrm>
            <a:off x="1580768" y="5652884"/>
            <a:ext cx="9103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Radiator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EFB"/>
              </a:clrFrom>
              <a:clrTo>
                <a:srgbClr val="FFFE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49285" y="3237779"/>
            <a:ext cx="3061727" cy="3061727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82" b="99771" l="600" r="96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90816" y="1297525"/>
            <a:ext cx="2407917" cy="2099704"/>
          </a:xfrm>
          <a:prstGeom prst="rect">
            <a:avLst/>
          </a:prstGeom>
        </p:spPr>
      </p:pic>
      <p:sp>
        <p:nvSpPr>
          <p:cNvPr id="50" name="Rettangolo 49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51" name="Rettangolo arrotondato 5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9128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magine 30" descr="Screen shot 2012-05-17 at 1.23.24 PM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43" b="56189" l="14369" r="80388">
                        <a14:foregroundMark x1="63301" y1="20358" x2="25049" y2="9609"/>
                        <a14:foregroundMark x1="54757" y1="21336" x2="21553" y2="14007"/>
                        <a14:foregroundMark x1="39612" y1="22313" x2="20000" y2="17101"/>
                        <a14:foregroundMark x1="18835" y1="12541" x2="37476" y2="11075"/>
                        <a14:foregroundMark x1="32427" y1="9283" x2="26408" y2="7166"/>
                        <a14:foregroundMark x1="44078" y1="5700" x2="50097" y2="136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03" t="2799" r="22286" b="47938"/>
          <a:stretch/>
        </p:blipFill>
        <p:spPr>
          <a:xfrm>
            <a:off x="1800109" y="2507314"/>
            <a:ext cx="3544028" cy="3378458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49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6870" y="75825"/>
            <a:ext cx="64387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Tempus Sans ITC" pitchFamily="82" charset="0"/>
              </a:rPr>
              <a:t>A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Tempus Sans ITC" pitchFamily="82" charset="0"/>
              </a:rPr>
              <a:t>Kalman</a:t>
            </a: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Tempus Sans ITC" pitchFamily="82" charset="0"/>
              </a:rPr>
              <a:t> Filter approach for track reconstruction in a neutrino telescope: road to ANTARES </a:t>
            </a:r>
            <a:endParaRPr lang="it-IT" sz="1200" dirty="0">
              <a:solidFill>
                <a:prstClr val="white">
                  <a:lumMod val="6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BAT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2800" y="500943"/>
            <a:ext cx="606839" cy="825975"/>
          </a:xfrm>
          <a:prstGeom prst="rect">
            <a:avLst/>
          </a:prstGeom>
        </p:spPr>
      </p:pic>
      <p:sp>
        <p:nvSpPr>
          <p:cNvPr id="27" name="Rettangolo 26"/>
          <p:cNvSpPr>
            <a:spLocks/>
          </p:cNvSpPr>
          <p:nvPr/>
        </p:nvSpPr>
        <p:spPr>
          <a:xfrm>
            <a:off x="1755541" y="2380932"/>
            <a:ext cx="1658767" cy="25441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8" name="Freccia destra 27"/>
          <p:cNvSpPr/>
          <p:nvPr/>
        </p:nvSpPr>
        <p:spPr>
          <a:xfrm rot="3625167">
            <a:off x="2138547" y="2747966"/>
            <a:ext cx="359997" cy="143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1706059" y="2358142"/>
            <a:ext cx="1774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Coded</a:t>
            </a:r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Aperture </a:t>
            </a:r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Mask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2" name="Rettangolo 31"/>
          <p:cNvSpPr>
            <a:spLocks/>
          </p:cNvSpPr>
          <p:nvPr/>
        </p:nvSpPr>
        <p:spPr>
          <a:xfrm>
            <a:off x="4945110" y="3688013"/>
            <a:ext cx="824859" cy="43468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3" name="Freccia destra 32"/>
          <p:cNvSpPr/>
          <p:nvPr/>
        </p:nvSpPr>
        <p:spPr>
          <a:xfrm rot="9908531">
            <a:off x="4410188" y="3969902"/>
            <a:ext cx="470893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Rettangolo 33"/>
          <p:cNvSpPr/>
          <p:nvPr/>
        </p:nvSpPr>
        <p:spPr>
          <a:xfrm>
            <a:off x="4895627" y="3665224"/>
            <a:ext cx="910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Graded-Z</a:t>
            </a:r>
            <a:endParaRPr lang="it-IT" sz="12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shield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5" name="Rettangolo 34"/>
          <p:cNvSpPr>
            <a:spLocks/>
          </p:cNvSpPr>
          <p:nvPr/>
        </p:nvSpPr>
        <p:spPr>
          <a:xfrm>
            <a:off x="2935983" y="5868315"/>
            <a:ext cx="1481319" cy="25421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6" name="Freccia destra 35"/>
          <p:cNvSpPr/>
          <p:nvPr/>
        </p:nvSpPr>
        <p:spPr>
          <a:xfrm rot="16200000">
            <a:off x="3198295" y="5262443"/>
            <a:ext cx="938889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ttangolo 36"/>
          <p:cNvSpPr/>
          <p:nvPr/>
        </p:nvSpPr>
        <p:spPr>
          <a:xfrm>
            <a:off x="2820523" y="5845525"/>
            <a:ext cx="16659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BAT detector array</a:t>
            </a:r>
          </a:p>
        </p:txBody>
      </p:sp>
      <p:sp>
        <p:nvSpPr>
          <p:cNvPr id="38" name="Rettangolo 37"/>
          <p:cNvSpPr>
            <a:spLocks/>
          </p:cNvSpPr>
          <p:nvPr/>
        </p:nvSpPr>
        <p:spPr>
          <a:xfrm>
            <a:off x="4675589" y="5653691"/>
            <a:ext cx="928331" cy="43468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9" name="Freccia destra 38"/>
          <p:cNvSpPr/>
          <p:nvPr/>
        </p:nvSpPr>
        <p:spPr>
          <a:xfrm rot="12430766">
            <a:off x="4212890" y="5361893"/>
            <a:ext cx="650893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/>
          <p:cNvSpPr/>
          <p:nvPr/>
        </p:nvSpPr>
        <p:spPr>
          <a:xfrm>
            <a:off x="4576623" y="5614407"/>
            <a:ext cx="1093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Power</a:t>
            </a:r>
            <a:endParaRPr lang="it-IT" sz="12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ctr"/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Supply Box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1" name="Rettangolo 40"/>
          <p:cNvSpPr>
            <a:spLocks/>
          </p:cNvSpPr>
          <p:nvPr/>
        </p:nvSpPr>
        <p:spPr>
          <a:xfrm>
            <a:off x="5467199" y="5065553"/>
            <a:ext cx="978946" cy="43468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2" name="Freccia destra 41"/>
          <p:cNvSpPr/>
          <p:nvPr/>
        </p:nvSpPr>
        <p:spPr>
          <a:xfrm rot="11749986">
            <a:off x="4770636" y="5088015"/>
            <a:ext cx="650893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Rettangolo 42"/>
          <p:cNvSpPr/>
          <p:nvPr/>
        </p:nvSpPr>
        <p:spPr>
          <a:xfrm>
            <a:off x="5401222" y="5026269"/>
            <a:ext cx="1086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Module</a:t>
            </a:r>
            <a:endParaRPr lang="it-IT" sz="12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ctr"/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Control Box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4" name="Rettangolo 43"/>
          <p:cNvSpPr>
            <a:spLocks/>
          </p:cNvSpPr>
          <p:nvPr/>
        </p:nvSpPr>
        <p:spPr>
          <a:xfrm>
            <a:off x="5606345" y="4531777"/>
            <a:ext cx="1112836" cy="254683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5" name="Freccia destra 44"/>
          <p:cNvSpPr/>
          <p:nvPr/>
        </p:nvSpPr>
        <p:spPr>
          <a:xfrm rot="9908531">
            <a:off x="5104412" y="4665209"/>
            <a:ext cx="470893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45"/>
          <p:cNvSpPr/>
          <p:nvPr/>
        </p:nvSpPr>
        <p:spPr>
          <a:xfrm>
            <a:off x="5474393" y="4508986"/>
            <a:ext cx="1337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 </a:t>
            </a:r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Bench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7" name="Rettangolo 46"/>
          <p:cNvSpPr>
            <a:spLocks/>
          </p:cNvSpPr>
          <p:nvPr/>
        </p:nvSpPr>
        <p:spPr>
          <a:xfrm>
            <a:off x="1663239" y="5675674"/>
            <a:ext cx="767195" cy="25421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8" name="Freccia destra 47"/>
          <p:cNvSpPr/>
          <p:nvPr/>
        </p:nvSpPr>
        <p:spPr>
          <a:xfrm rot="19165667">
            <a:off x="2114967" y="5419805"/>
            <a:ext cx="362890" cy="127735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ttangolo 48"/>
          <p:cNvSpPr/>
          <p:nvPr/>
        </p:nvSpPr>
        <p:spPr>
          <a:xfrm>
            <a:off x="1580768" y="5652884"/>
            <a:ext cx="9103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Radiator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50" name="Immagine 49" descr="Screen shot 2012-05-17 at 1.23.24 PM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" t="62313" r="2942" b="2788"/>
          <a:stretch/>
        </p:blipFill>
        <p:spPr>
          <a:xfrm>
            <a:off x="4981483" y="1393015"/>
            <a:ext cx="4001923" cy="175234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EFB"/>
              </a:clrFrom>
              <a:clrTo>
                <a:srgbClr val="FFFE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49285" y="3237779"/>
            <a:ext cx="3061727" cy="3061727"/>
          </a:xfrm>
          <a:prstGeom prst="rect">
            <a:avLst/>
          </a:prstGeom>
        </p:spPr>
      </p:pic>
      <p:sp>
        <p:nvSpPr>
          <p:cNvPr id="52" name="Rettangolo 51"/>
          <p:cNvSpPr/>
          <p:nvPr/>
        </p:nvSpPr>
        <p:spPr>
          <a:xfrm>
            <a:off x="1641348" y="1385732"/>
            <a:ext cx="2935275" cy="707886"/>
          </a:xfrm>
          <a:prstGeom prst="rect">
            <a:avLst/>
          </a:prstGeom>
          <a:solidFill>
            <a:srgbClr val="FFFFFF"/>
          </a:solidFill>
          <a:ln>
            <a:solidFill>
              <a:srgbClr val="1025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Alert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Telescope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Specifics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51" name="Rettangolo 50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53" name="Rettangolo arrotondato 52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878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ttangolo 49"/>
          <p:cNvSpPr>
            <a:spLocks/>
          </p:cNvSpPr>
          <p:nvPr/>
        </p:nvSpPr>
        <p:spPr>
          <a:xfrm>
            <a:off x="3741541" y="2378421"/>
            <a:ext cx="5301374" cy="911941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50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0812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X-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Ray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Telescope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1357" y="610316"/>
            <a:ext cx="606839" cy="825975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1641348" y="1315168"/>
            <a:ext cx="74368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XRT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measures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fluxes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spectra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and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lightcurves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over a wide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dynamic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covering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more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than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seven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orders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magnitude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flux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741541" y="2367032"/>
            <a:ext cx="53013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XRT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studies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X-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counterparts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beginning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20-70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seconds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discovery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continuing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days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weeks.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9098" y="2201854"/>
            <a:ext cx="2282443" cy="4154495"/>
          </a:xfrm>
          <a:prstGeom prst="rect">
            <a:avLst/>
          </a:prstGeom>
        </p:spPr>
      </p:pic>
      <p:pic>
        <p:nvPicPr>
          <p:cNvPr id="52" name="Immagine 51" descr="Screen shot 2012-05-17 at 12.23.51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" t="7730" r="4885"/>
          <a:stretch/>
        </p:blipFill>
        <p:spPr>
          <a:xfrm>
            <a:off x="3741542" y="3422385"/>
            <a:ext cx="5301374" cy="2628533"/>
          </a:xfrm>
          <a:prstGeom prst="rect">
            <a:avLst/>
          </a:prstGeom>
        </p:spPr>
      </p:pic>
      <p:sp>
        <p:nvSpPr>
          <p:cNvPr id="18" name="Rettangolo 17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8683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51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0812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X-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Ray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Telescope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1357" y="610316"/>
            <a:ext cx="606839" cy="825975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9098" y="2201854"/>
            <a:ext cx="2282443" cy="4154495"/>
          </a:xfrm>
          <a:prstGeom prst="rect">
            <a:avLst/>
          </a:prstGeom>
        </p:spPr>
      </p:pic>
      <p:pic>
        <p:nvPicPr>
          <p:cNvPr id="18" name="Immagine 17" descr="Schermata 2013-06-07 a 01.55.4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340" y="2378422"/>
            <a:ext cx="5426354" cy="3678311"/>
          </a:xfrm>
          <a:prstGeom prst="rect">
            <a:avLst/>
          </a:prstGeom>
        </p:spPr>
      </p:pic>
      <p:sp>
        <p:nvSpPr>
          <p:cNvPr id="19" name="Rettangolo 18"/>
          <p:cNvSpPr>
            <a:spLocks/>
          </p:cNvSpPr>
          <p:nvPr/>
        </p:nvSpPr>
        <p:spPr>
          <a:xfrm>
            <a:off x="1706058" y="1466324"/>
            <a:ext cx="7372137" cy="84137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1706058" y="1402011"/>
            <a:ext cx="73721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composite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telescope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tube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holding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focal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plane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camera,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containing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single CCD-22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detector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a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three-phase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frame-transfer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device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achieving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usebul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bandpass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0.2 – 10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keV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4085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52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0812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UVOT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2972" y="576036"/>
            <a:ext cx="606839" cy="825975"/>
          </a:xfrm>
          <a:prstGeom prst="rect">
            <a:avLst/>
          </a:prstGeom>
        </p:spPr>
      </p:pic>
      <p:sp>
        <p:nvSpPr>
          <p:cNvPr id="19" name="Rettangolo 18"/>
          <p:cNvSpPr>
            <a:spLocks/>
          </p:cNvSpPr>
          <p:nvPr/>
        </p:nvSpPr>
        <p:spPr>
          <a:xfrm>
            <a:off x="1706058" y="2577714"/>
            <a:ext cx="7372137" cy="84137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1706058" y="1631351"/>
            <a:ext cx="73721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/>
              <a:t>Uniquely</a:t>
            </a:r>
            <a:r>
              <a:rPr lang="it-IT" b="1" dirty="0" smtClean="0"/>
              <a:t> </a:t>
            </a:r>
            <a:r>
              <a:rPr lang="it-IT" b="1" dirty="0" err="1"/>
              <a:t>suited</a:t>
            </a:r>
            <a:r>
              <a:rPr lang="it-IT" b="1" dirty="0"/>
              <a:t> for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afterglow</a:t>
            </a:r>
            <a:r>
              <a:rPr lang="it-IT" b="1" dirty="0" smtClean="0"/>
              <a:t> </a:t>
            </a:r>
            <a:r>
              <a:rPr lang="it-IT" b="1" dirty="0" err="1" smtClean="0"/>
              <a:t>studies</a:t>
            </a:r>
            <a:r>
              <a:rPr lang="it-IT" b="1" dirty="0"/>
              <a:t>. </a:t>
            </a:r>
            <a:r>
              <a:rPr lang="it-IT" b="1" dirty="0" err="1"/>
              <a:t>It</a:t>
            </a:r>
            <a:r>
              <a:rPr lang="it-IT" b="1" dirty="0"/>
              <a:t> </a:t>
            </a:r>
            <a:r>
              <a:rPr lang="it-IT" b="1" dirty="0" err="1"/>
              <a:t>has</a:t>
            </a:r>
            <a:r>
              <a:rPr lang="it-IT" b="1" dirty="0"/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ultraviolet</a:t>
            </a:r>
            <a:r>
              <a:rPr lang="it-IT" b="1" dirty="0" smtClean="0"/>
              <a:t> </a:t>
            </a:r>
            <a:r>
              <a:rPr lang="it-IT" b="1" dirty="0" err="1"/>
              <a:t>capability</a:t>
            </a:r>
            <a:r>
              <a:rPr lang="it-IT" b="1" dirty="0"/>
              <a:t> </a:t>
            </a:r>
            <a:r>
              <a:rPr lang="it-IT" b="1" dirty="0" err="1"/>
              <a:t>which</a:t>
            </a:r>
            <a:r>
              <a:rPr lang="it-IT" b="1" dirty="0"/>
              <a:t> </a:t>
            </a:r>
            <a:r>
              <a:rPr lang="it-IT" b="1" dirty="0" err="1"/>
              <a:t>is</a:t>
            </a:r>
            <a:r>
              <a:rPr lang="it-IT" b="1" dirty="0"/>
              <a:t> </a:t>
            </a:r>
            <a:r>
              <a:rPr lang="it-IT" b="1" dirty="0" err="1"/>
              <a:t>not</a:t>
            </a:r>
            <a:r>
              <a:rPr lang="it-IT" b="1" dirty="0"/>
              <a:t> </a:t>
            </a:r>
            <a:r>
              <a:rPr lang="it-IT" b="1" dirty="0" err="1"/>
              <a:t>possible</a:t>
            </a:r>
            <a:r>
              <a:rPr lang="it-IT" b="1" dirty="0"/>
              <a:t> from the </a:t>
            </a:r>
            <a:r>
              <a:rPr lang="it-IT" b="1" dirty="0" err="1" smtClean="0"/>
              <a:t>ground</a:t>
            </a:r>
            <a:r>
              <a:rPr lang="it-IT" b="1" dirty="0" smtClean="0"/>
              <a:t> and </a:t>
            </a:r>
            <a:r>
              <a:rPr lang="it-IT" b="1" dirty="0" err="1" smtClean="0"/>
              <a:t>much</a:t>
            </a:r>
            <a:r>
              <a:rPr lang="it-IT" b="1" dirty="0" smtClean="0"/>
              <a:t> </a:t>
            </a:r>
            <a:r>
              <a:rPr lang="it-IT" b="1" dirty="0"/>
              <a:t>more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sensitivity</a:t>
            </a:r>
            <a:r>
              <a:rPr lang="it-IT" b="1" dirty="0" smtClean="0"/>
              <a:t> </a:t>
            </a:r>
            <a:r>
              <a:rPr lang="it-IT" b="1" dirty="0" err="1"/>
              <a:t>than</a:t>
            </a:r>
            <a:r>
              <a:rPr lang="it-IT" b="1" dirty="0"/>
              <a:t> </a:t>
            </a:r>
            <a:r>
              <a:rPr lang="it-IT" b="1" dirty="0" err="1"/>
              <a:t>any</a:t>
            </a:r>
            <a:r>
              <a:rPr lang="it-IT" b="1" dirty="0"/>
              <a:t> </a:t>
            </a:r>
            <a:r>
              <a:rPr lang="it-IT" b="1" dirty="0" err="1"/>
              <a:t>other</a:t>
            </a:r>
            <a:r>
              <a:rPr lang="it-IT" b="1" dirty="0"/>
              <a:t> </a:t>
            </a:r>
            <a:r>
              <a:rPr lang="it-IT" b="1" dirty="0" err="1"/>
              <a:t>quick</a:t>
            </a:r>
            <a:r>
              <a:rPr lang="it-IT" b="1" dirty="0"/>
              <a:t> </a:t>
            </a:r>
            <a:r>
              <a:rPr lang="it-IT" b="1" dirty="0" err="1"/>
              <a:t>reaction</a:t>
            </a:r>
            <a:r>
              <a:rPr lang="it-IT" b="1" dirty="0"/>
              <a:t> </a:t>
            </a:r>
            <a:r>
              <a:rPr lang="it-IT" b="1" dirty="0" err="1"/>
              <a:t>telescope</a:t>
            </a:r>
            <a:r>
              <a:rPr lang="it-IT" b="1" dirty="0" smtClean="0"/>
              <a:t>.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124200" y="1312804"/>
            <a:ext cx="36862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Ultraviolet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/Optical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Telescope</a:t>
            </a:r>
            <a:endParaRPr lang="it-IT" sz="2000" dirty="0"/>
          </a:p>
        </p:txBody>
      </p:sp>
      <p:sp>
        <p:nvSpPr>
          <p:cNvPr id="11" name="Rettangolo 10"/>
          <p:cNvSpPr/>
          <p:nvPr/>
        </p:nvSpPr>
        <p:spPr>
          <a:xfrm>
            <a:off x="1713496" y="2532719"/>
            <a:ext cx="73721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/>
              <a:t>UVOT </a:t>
            </a:r>
            <a:r>
              <a:rPr lang="it-IT" b="1" dirty="0" err="1"/>
              <a:t>observations</a:t>
            </a:r>
            <a:r>
              <a:rPr lang="it-IT" b="1" dirty="0"/>
              <a:t> </a:t>
            </a:r>
            <a:r>
              <a:rPr lang="it-IT" b="1" dirty="0" err="1"/>
              <a:t>enables</a:t>
            </a:r>
            <a:r>
              <a:rPr lang="it-IT" b="1" dirty="0"/>
              <a:t> </a:t>
            </a:r>
            <a:r>
              <a:rPr lang="it-IT" b="1" dirty="0" err="1"/>
              <a:t>optimal</a:t>
            </a:r>
            <a:r>
              <a:rPr lang="it-IT" b="1" dirty="0"/>
              <a:t> </a:t>
            </a:r>
            <a:r>
              <a:rPr lang="it-IT" b="1" dirty="0" err="1"/>
              <a:t>ground-based</a:t>
            </a:r>
            <a:r>
              <a:rPr lang="it-IT" b="1" dirty="0"/>
              <a:t> </a:t>
            </a:r>
            <a:r>
              <a:rPr lang="it-IT" b="1" dirty="0" err="1"/>
              <a:t>observations</a:t>
            </a:r>
            <a:r>
              <a:rPr lang="it-IT" b="1" dirty="0"/>
              <a:t> by </a:t>
            </a:r>
            <a:r>
              <a:rPr lang="it-IT" b="1" dirty="0" err="1"/>
              <a:t>providing</a:t>
            </a:r>
            <a:r>
              <a:rPr lang="it-IT" b="1" dirty="0"/>
              <a:t> </a:t>
            </a:r>
            <a:r>
              <a:rPr lang="it-IT" b="1" dirty="0" err="1"/>
              <a:t>rapid</a:t>
            </a:r>
            <a:r>
              <a:rPr lang="it-IT" b="1" dirty="0"/>
              <a:t> </a:t>
            </a:r>
            <a:r>
              <a:rPr lang="it-IT" b="1" dirty="0" err="1"/>
              <a:t>optical</a:t>
            </a:r>
            <a:r>
              <a:rPr lang="it-IT" b="1" dirty="0"/>
              <a:t> images of the GRB </a:t>
            </a:r>
            <a:r>
              <a:rPr lang="it-IT" b="1" dirty="0" err="1"/>
              <a:t>field</a:t>
            </a:r>
            <a:r>
              <a:rPr lang="it-IT" b="1" dirty="0"/>
              <a:t> so </a:t>
            </a:r>
            <a:r>
              <a:rPr lang="it-IT" b="1" dirty="0" err="1"/>
              <a:t>that</a:t>
            </a:r>
            <a:r>
              <a:rPr lang="it-IT" b="1" dirty="0"/>
              <a:t> </a:t>
            </a:r>
            <a:r>
              <a:rPr lang="it-IT" b="1" dirty="0" err="1"/>
              <a:t>any</a:t>
            </a:r>
            <a:r>
              <a:rPr lang="it-IT" b="1" dirty="0"/>
              <a:t> </a:t>
            </a:r>
            <a:r>
              <a:rPr lang="it-IT" b="1" dirty="0" err="1"/>
              <a:t>optical</a:t>
            </a:r>
            <a:r>
              <a:rPr lang="it-IT" b="1" dirty="0"/>
              <a:t> or </a:t>
            </a:r>
            <a:r>
              <a:rPr lang="it-IT" b="1" dirty="0" err="1"/>
              <a:t>infrared</a:t>
            </a:r>
            <a:r>
              <a:rPr lang="it-IT" b="1" dirty="0"/>
              <a:t> </a:t>
            </a:r>
            <a:r>
              <a:rPr lang="it-IT" b="1" dirty="0" err="1"/>
              <a:t>counterpart</a:t>
            </a:r>
            <a:r>
              <a:rPr lang="it-IT" b="1" dirty="0"/>
              <a:t> can be </a:t>
            </a:r>
            <a:r>
              <a:rPr lang="it-IT" b="1" dirty="0" err="1"/>
              <a:t>quickly</a:t>
            </a:r>
            <a:r>
              <a:rPr lang="it-IT" b="1" dirty="0"/>
              <a:t> </a:t>
            </a:r>
            <a:r>
              <a:rPr lang="it-IT" b="1" dirty="0" err="1" smtClean="0"/>
              <a:t>identified</a:t>
            </a:r>
            <a:r>
              <a:rPr lang="it-IT" b="1" dirty="0" smtClean="0"/>
              <a:t>. </a:t>
            </a:r>
            <a:endParaRPr lang="it-IT" b="1" dirty="0"/>
          </a:p>
        </p:txBody>
      </p:sp>
      <p:sp>
        <p:nvSpPr>
          <p:cNvPr id="12" name="Rettangolo 11"/>
          <p:cNvSpPr/>
          <p:nvPr/>
        </p:nvSpPr>
        <p:spPr>
          <a:xfrm>
            <a:off x="5972703" y="3861792"/>
            <a:ext cx="302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/>
              <a:t>Immediately</a:t>
            </a:r>
            <a:r>
              <a:rPr lang="it-IT" b="1" dirty="0"/>
              <a:t> </a:t>
            </a:r>
            <a:r>
              <a:rPr lang="it-IT" b="1" dirty="0" err="1"/>
              <a:t>after</a:t>
            </a:r>
            <a:r>
              <a:rPr lang="it-IT" b="1" dirty="0"/>
              <a:t> a GRB </a:t>
            </a:r>
            <a:r>
              <a:rPr lang="it-IT" b="1" dirty="0" err="1"/>
              <a:t>is</a:t>
            </a:r>
            <a:r>
              <a:rPr lang="it-IT" b="1" dirty="0"/>
              <a:t> </a:t>
            </a:r>
            <a:r>
              <a:rPr lang="it-IT" b="1" dirty="0" err="1"/>
              <a:t>detected</a:t>
            </a:r>
            <a:r>
              <a:rPr lang="it-IT" b="1" dirty="0"/>
              <a:t> and </a:t>
            </a:r>
            <a:r>
              <a:rPr lang="it-IT" b="1" dirty="0" err="1"/>
              <a:t>located</a:t>
            </a:r>
            <a:r>
              <a:rPr lang="it-IT" b="1" dirty="0"/>
              <a:t> by the BAT, the </a:t>
            </a:r>
            <a:r>
              <a:rPr lang="it-IT" b="1" dirty="0" err="1"/>
              <a:t>spacecraft</a:t>
            </a:r>
            <a:r>
              <a:rPr lang="it-IT" b="1" dirty="0"/>
              <a:t> </a:t>
            </a:r>
            <a:r>
              <a:rPr lang="it-IT" b="1" dirty="0" err="1"/>
              <a:t>slews</a:t>
            </a:r>
            <a:r>
              <a:rPr lang="it-IT" b="1" dirty="0"/>
              <a:t> to </a:t>
            </a:r>
            <a:r>
              <a:rPr lang="it-IT" b="1" dirty="0" err="1"/>
              <a:t>point</a:t>
            </a:r>
            <a:r>
              <a:rPr lang="it-IT" b="1" dirty="0"/>
              <a:t> </a:t>
            </a:r>
            <a:r>
              <a:rPr lang="it-IT" b="1" dirty="0" err="1"/>
              <a:t>both</a:t>
            </a:r>
            <a:r>
              <a:rPr lang="it-IT" b="1" dirty="0"/>
              <a:t> the UVOT and the XRT </a:t>
            </a:r>
            <a:r>
              <a:rPr lang="it-IT" b="1" dirty="0" err="1"/>
              <a:t>at</a:t>
            </a:r>
            <a:r>
              <a:rPr lang="it-IT" b="1" dirty="0"/>
              <a:t> the GRB location.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3495" y="3456049"/>
            <a:ext cx="4178177" cy="2785451"/>
          </a:xfrm>
          <a:prstGeom prst="rect">
            <a:avLst/>
          </a:prstGeom>
        </p:spPr>
      </p:pic>
      <p:sp>
        <p:nvSpPr>
          <p:cNvPr id="22" name="Rettangolo 21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6656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53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0812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UVOT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2972" y="576036"/>
            <a:ext cx="606839" cy="825975"/>
          </a:xfrm>
          <a:prstGeom prst="rect">
            <a:avLst/>
          </a:prstGeom>
        </p:spPr>
      </p:pic>
      <p:pic>
        <p:nvPicPr>
          <p:cNvPr id="22" name="Immagine 21" descr="Screen shot 2012-05-17 at 12.47.54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" r="4359"/>
          <a:stretch/>
        </p:blipFill>
        <p:spPr>
          <a:xfrm>
            <a:off x="5206601" y="1491470"/>
            <a:ext cx="3825382" cy="2400532"/>
          </a:xfrm>
          <a:prstGeom prst="rect">
            <a:avLst/>
          </a:prstGeom>
          <a:ln w="28575" cmpd="sng">
            <a:solidFill>
              <a:srgbClr val="10253F"/>
            </a:solidFill>
          </a:ln>
        </p:spPr>
      </p:pic>
      <p:sp>
        <p:nvSpPr>
          <p:cNvPr id="12" name="Rettangolo 11"/>
          <p:cNvSpPr/>
          <p:nvPr/>
        </p:nvSpPr>
        <p:spPr>
          <a:xfrm>
            <a:off x="1723699" y="1737190"/>
            <a:ext cx="33565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/>
              <a:t>The </a:t>
            </a:r>
            <a:r>
              <a:rPr lang="it-IT" b="1" dirty="0"/>
              <a:t>light </a:t>
            </a:r>
            <a:r>
              <a:rPr lang="it-IT" b="1" dirty="0" err="1"/>
              <a:t>travels</a:t>
            </a:r>
            <a:r>
              <a:rPr lang="it-IT" b="1" dirty="0"/>
              <a:t> </a:t>
            </a:r>
            <a:r>
              <a:rPr lang="it-IT" b="1" dirty="0" err="1"/>
              <a:t>through</a:t>
            </a:r>
            <a:r>
              <a:rPr lang="it-IT" b="1" dirty="0"/>
              <a:t> an open door down the </a:t>
            </a:r>
            <a:r>
              <a:rPr lang="it-IT" b="1" dirty="0" err="1"/>
              <a:t>baffle</a:t>
            </a:r>
            <a:r>
              <a:rPr lang="it-IT" b="1" dirty="0"/>
              <a:t> </a:t>
            </a:r>
            <a:r>
              <a:rPr lang="it-IT" b="1" dirty="0" err="1"/>
              <a:t>until</a:t>
            </a:r>
            <a:r>
              <a:rPr lang="it-IT" b="1" dirty="0"/>
              <a:t> </a:t>
            </a:r>
            <a:r>
              <a:rPr lang="it-IT" b="1" dirty="0" err="1" smtClean="0"/>
              <a:t>reducing</a:t>
            </a:r>
            <a:r>
              <a:rPr lang="it-IT" b="1" dirty="0" smtClean="0"/>
              <a:t> </a:t>
            </a:r>
            <a:r>
              <a:rPr lang="it-IT" b="1" dirty="0" err="1"/>
              <a:t>stray</a:t>
            </a:r>
            <a:r>
              <a:rPr lang="it-IT" b="1" dirty="0"/>
              <a:t> light background. The detector </a:t>
            </a:r>
            <a:r>
              <a:rPr lang="it-IT" b="1" dirty="0" err="1"/>
              <a:t>sits</a:t>
            </a:r>
            <a:r>
              <a:rPr lang="it-IT" b="1" dirty="0"/>
              <a:t> in front of the detector </a:t>
            </a:r>
            <a:r>
              <a:rPr lang="it-IT" b="1" dirty="0" err="1"/>
              <a:t>power</a:t>
            </a:r>
            <a:r>
              <a:rPr lang="it-IT" b="1" dirty="0"/>
              <a:t> </a:t>
            </a:r>
            <a:r>
              <a:rPr lang="it-IT" b="1" dirty="0" err="1"/>
              <a:t>supply</a:t>
            </a:r>
            <a:r>
              <a:rPr lang="it-IT" b="1" dirty="0"/>
              <a:t> </a:t>
            </a:r>
            <a:r>
              <a:rPr lang="it-IT" b="1" dirty="0" err="1"/>
              <a:t>between</a:t>
            </a:r>
            <a:r>
              <a:rPr lang="it-IT" b="1" dirty="0"/>
              <a:t> </a:t>
            </a:r>
            <a:r>
              <a:rPr lang="it-IT" b="1" dirty="0" err="1"/>
              <a:t>two</a:t>
            </a:r>
            <a:r>
              <a:rPr lang="it-IT" b="1" dirty="0"/>
              <a:t> </a:t>
            </a:r>
            <a:r>
              <a:rPr lang="it-IT" b="1" dirty="0" err="1"/>
              <a:t>filter</a:t>
            </a:r>
            <a:r>
              <a:rPr lang="it-IT" b="1" dirty="0"/>
              <a:t> </a:t>
            </a:r>
            <a:r>
              <a:rPr lang="it-IT" b="1" dirty="0" err="1"/>
              <a:t>wheels</a:t>
            </a:r>
            <a:r>
              <a:rPr lang="it-IT" b="1" dirty="0"/>
              <a:t>. </a:t>
            </a:r>
          </a:p>
        </p:txBody>
      </p:sp>
      <p:pic>
        <p:nvPicPr>
          <p:cNvPr id="23" name="Immagine 22" descr="Screen shot 2012-05-17 at 12.46.05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3875" r="2509" b="3511"/>
          <a:stretch/>
        </p:blipFill>
        <p:spPr>
          <a:xfrm>
            <a:off x="1706060" y="4047409"/>
            <a:ext cx="3421102" cy="2180284"/>
          </a:xfrm>
          <a:prstGeom prst="rect">
            <a:avLst/>
          </a:prstGeom>
        </p:spPr>
      </p:pic>
      <p:sp>
        <p:nvSpPr>
          <p:cNvPr id="24" name="Rettangolo 23"/>
          <p:cNvSpPr/>
          <p:nvPr/>
        </p:nvSpPr>
        <p:spPr>
          <a:xfrm>
            <a:off x="5284716" y="4244826"/>
            <a:ext cx="373390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/>
              <a:t>The detectors are </a:t>
            </a:r>
            <a:r>
              <a:rPr lang="it-IT" b="1" dirty="0" err="1"/>
              <a:t>copies</a:t>
            </a:r>
            <a:r>
              <a:rPr lang="it-IT" b="1" dirty="0"/>
              <a:t> of </a:t>
            </a:r>
            <a:r>
              <a:rPr lang="it-IT" b="1" dirty="0" err="1"/>
              <a:t>two</a:t>
            </a:r>
            <a:r>
              <a:rPr lang="it-IT" b="1" dirty="0"/>
              <a:t> micro-</a:t>
            </a:r>
            <a:r>
              <a:rPr lang="it-IT" b="1" dirty="0" err="1"/>
              <a:t>channel</a:t>
            </a:r>
            <a:r>
              <a:rPr lang="it-IT" b="1" dirty="0"/>
              <a:t> </a:t>
            </a:r>
            <a:r>
              <a:rPr lang="it-IT" b="1" dirty="0" err="1"/>
              <a:t>plate</a:t>
            </a:r>
            <a:r>
              <a:rPr lang="it-IT" b="1" dirty="0"/>
              <a:t> </a:t>
            </a:r>
            <a:r>
              <a:rPr lang="it-IT" b="1" dirty="0" err="1"/>
              <a:t>intensified</a:t>
            </a:r>
            <a:r>
              <a:rPr lang="it-IT" b="1" dirty="0"/>
              <a:t> CCD (MIC) detectors from the XMM-Newton/OM </a:t>
            </a:r>
            <a:r>
              <a:rPr lang="it-IT" b="1" dirty="0" smtClean="0"/>
              <a:t>design, </a:t>
            </a:r>
            <a:r>
              <a:rPr lang="it-IT" b="1" dirty="0" err="1" smtClean="0"/>
              <a:t>operating</a:t>
            </a:r>
            <a:r>
              <a:rPr lang="it-IT" b="1" dirty="0" smtClean="0"/>
              <a:t> in </a:t>
            </a:r>
            <a:r>
              <a:rPr lang="it-IT" b="1" dirty="0" err="1"/>
              <a:t>photon</a:t>
            </a:r>
            <a:r>
              <a:rPr lang="it-IT" b="1" dirty="0"/>
              <a:t> </a:t>
            </a:r>
            <a:r>
              <a:rPr lang="it-IT" b="1" dirty="0" err="1"/>
              <a:t>counting</a:t>
            </a:r>
            <a:r>
              <a:rPr lang="it-IT" b="1" dirty="0"/>
              <a:t> </a:t>
            </a:r>
            <a:r>
              <a:rPr lang="it-IT" b="1" dirty="0" smtClean="0"/>
              <a:t>mode</a:t>
            </a:r>
            <a:endParaRPr lang="it-IT" b="1" dirty="0"/>
          </a:p>
        </p:txBody>
      </p:sp>
      <p:sp>
        <p:nvSpPr>
          <p:cNvPr id="17" name="Rettangolo 16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8550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54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0812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2972" y="576036"/>
            <a:ext cx="606839" cy="825975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1909963" y="1452810"/>
            <a:ext cx="698399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b="1" dirty="0" err="1" smtClean="0"/>
              <a:t>BATdetects</a:t>
            </a:r>
            <a:r>
              <a:rPr lang="it-IT" b="1" dirty="0" smtClean="0"/>
              <a:t> </a:t>
            </a:r>
            <a:r>
              <a:rPr lang="it-IT" b="1" dirty="0" err="1"/>
              <a:t>GRBs</a:t>
            </a:r>
            <a:r>
              <a:rPr lang="it-IT" b="1" dirty="0"/>
              <a:t> and positions </a:t>
            </a:r>
            <a:r>
              <a:rPr lang="it-IT" b="1" dirty="0" err="1"/>
              <a:t>them</a:t>
            </a:r>
            <a:r>
              <a:rPr lang="it-IT" b="1" dirty="0"/>
              <a:t> to </a:t>
            </a:r>
            <a:r>
              <a:rPr lang="it-IT" b="1" dirty="0" err="1" smtClean="0"/>
              <a:t>arcmin</a:t>
            </a:r>
            <a:r>
              <a:rPr lang="it-IT" b="1" dirty="0" smtClean="0"/>
              <a:t> </a:t>
            </a:r>
            <a:r>
              <a:rPr lang="it-IT" b="1" dirty="0" err="1" smtClean="0"/>
              <a:t>accuracy</a:t>
            </a:r>
            <a:r>
              <a:rPr lang="it-IT" b="1" dirty="0" smtClean="0"/>
              <a:t>;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smtClean="0"/>
              <a:t>XRT and UVOT </a:t>
            </a:r>
            <a:r>
              <a:rPr lang="it-IT" b="1" dirty="0" err="1" smtClean="0"/>
              <a:t>point</a:t>
            </a:r>
            <a:r>
              <a:rPr lang="it-IT" b="1" dirty="0" smtClean="0"/>
              <a:t> to the </a:t>
            </a:r>
            <a:r>
              <a:rPr lang="it-IT" b="1" dirty="0" err="1" smtClean="0"/>
              <a:t>burst</a:t>
            </a:r>
            <a:r>
              <a:rPr lang="it-IT" b="1" dirty="0" smtClean="0"/>
              <a:t> location, </a:t>
            </a:r>
            <a:r>
              <a:rPr lang="it-IT" b="1" dirty="0" err="1" smtClean="0"/>
              <a:t>observing</a:t>
            </a:r>
            <a:r>
              <a:rPr lang="it-IT" b="1" dirty="0" smtClean="0"/>
              <a:t> </a:t>
            </a:r>
            <a:r>
              <a:rPr lang="it-IT" b="1" dirty="0" err="1"/>
              <a:t>their</a:t>
            </a:r>
            <a:r>
              <a:rPr lang="it-IT" b="1" dirty="0"/>
              <a:t> </a:t>
            </a:r>
            <a:r>
              <a:rPr lang="it-IT" b="1" dirty="0" err="1"/>
              <a:t>afterglows</a:t>
            </a:r>
            <a:r>
              <a:rPr lang="it-IT" b="1" dirty="0"/>
              <a:t> and </a:t>
            </a:r>
            <a:r>
              <a:rPr lang="it-IT" b="1" dirty="0" err="1" smtClean="0"/>
              <a:t>determining</a:t>
            </a:r>
            <a:r>
              <a:rPr lang="it-IT" b="1" dirty="0" smtClean="0"/>
              <a:t> </a:t>
            </a:r>
            <a:r>
              <a:rPr lang="it-IT" b="1" dirty="0"/>
              <a:t>positions to </a:t>
            </a:r>
            <a:r>
              <a:rPr lang="it-IT" b="1" dirty="0" err="1" smtClean="0"/>
              <a:t>arcsec</a:t>
            </a:r>
            <a:r>
              <a:rPr lang="it-IT" b="1" dirty="0" smtClean="0"/>
              <a:t> </a:t>
            </a:r>
            <a:r>
              <a:rPr lang="it-IT" b="1" dirty="0" err="1"/>
              <a:t>accuracy</a:t>
            </a:r>
            <a:r>
              <a:rPr lang="it-IT" b="1" dirty="0"/>
              <a:t>, </a:t>
            </a:r>
            <a:r>
              <a:rPr lang="it-IT" b="1" dirty="0" err="1"/>
              <a:t>all</a:t>
            </a:r>
            <a:r>
              <a:rPr lang="it-IT" b="1" dirty="0"/>
              <a:t> </a:t>
            </a:r>
            <a:r>
              <a:rPr lang="it-IT" b="1" dirty="0" err="1"/>
              <a:t>within</a:t>
            </a:r>
            <a:r>
              <a:rPr lang="it-IT" b="1" dirty="0"/>
              <a:t> </a:t>
            </a:r>
            <a:r>
              <a:rPr lang="it-IT" b="1" dirty="0" err="1"/>
              <a:t>approximately</a:t>
            </a:r>
            <a:r>
              <a:rPr lang="it-IT" b="1" dirty="0"/>
              <a:t> 100 </a:t>
            </a:r>
            <a:r>
              <a:rPr lang="it-IT" b="1" dirty="0" err="1" smtClean="0"/>
              <a:t>s</a:t>
            </a:r>
            <a:r>
              <a:rPr lang="it-IT" b="1" dirty="0"/>
              <a:t>;</a:t>
            </a:r>
            <a:endParaRPr lang="it-IT" b="1" dirty="0" smtClean="0"/>
          </a:p>
          <a:p>
            <a:pPr marL="285750" indent="-285750" algn="just">
              <a:buFont typeface="Arial"/>
              <a:buChar char="•"/>
            </a:pPr>
            <a:r>
              <a:rPr lang="it-IT" b="1" dirty="0" err="1"/>
              <a:t>Alert</a:t>
            </a:r>
            <a:r>
              <a:rPr lang="it-IT" b="1" dirty="0"/>
              <a:t> data from </a:t>
            </a:r>
            <a:r>
              <a:rPr lang="it-IT" b="1" dirty="0" err="1"/>
              <a:t>all</a:t>
            </a:r>
            <a:r>
              <a:rPr lang="it-IT" b="1" dirty="0"/>
              <a:t> the </a:t>
            </a:r>
            <a:r>
              <a:rPr lang="it-IT" b="1" dirty="0" err="1"/>
              <a:t>three</a:t>
            </a:r>
            <a:r>
              <a:rPr lang="it-IT" b="1" dirty="0"/>
              <a:t> </a:t>
            </a:r>
            <a:r>
              <a:rPr lang="it-IT" b="1" dirty="0" err="1"/>
              <a:t>instruments</a:t>
            </a:r>
            <a:r>
              <a:rPr lang="it-IT" b="1" dirty="0"/>
              <a:t> are </a:t>
            </a:r>
            <a:r>
              <a:rPr lang="it-IT" b="1" dirty="0" err="1"/>
              <a:t>sent</a:t>
            </a:r>
            <a:r>
              <a:rPr lang="it-IT" b="1" dirty="0"/>
              <a:t> to the </a:t>
            </a:r>
            <a:r>
              <a:rPr lang="it-IT" b="1" dirty="0" err="1"/>
              <a:t>ground</a:t>
            </a:r>
            <a:r>
              <a:rPr lang="it-IT" b="1" dirty="0"/>
              <a:t> via </a:t>
            </a:r>
            <a:r>
              <a:rPr lang="it-IT" b="1" dirty="0" err="1"/>
              <a:t>NASA's</a:t>
            </a:r>
            <a:r>
              <a:rPr lang="it-IT" b="1" dirty="0"/>
              <a:t> TDRSS </a:t>
            </a:r>
            <a:r>
              <a:rPr lang="it-IT" b="1" dirty="0" err="1"/>
              <a:t>relay</a:t>
            </a:r>
            <a:r>
              <a:rPr lang="it-IT" b="1" dirty="0"/>
              <a:t> satellite. 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2661730" y="3163127"/>
            <a:ext cx="5480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Annual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average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rate of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approx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. 105 per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year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688663" y="3598027"/>
            <a:ext cx="4574052" cy="2031325"/>
          </a:xfrm>
          <a:prstGeom prst="rect">
            <a:avLst/>
          </a:prstGeom>
          <a:solidFill>
            <a:srgbClr val="FFFFFF"/>
          </a:solidFill>
          <a:ln>
            <a:solidFill>
              <a:srgbClr val="10253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b="1" dirty="0" err="1"/>
              <a:t>Swift</a:t>
            </a:r>
            <a:r>
              <a:rPr lang="it-IT" b="1" dirty="0"/>
              <a:t> </a:t>
            </a:r>
            <a:r>
              <a:rPr lang="it-IT" b="1" dirty="0" err="1"/>
              <a:t>is</a:t>
            </a:r>
            <a:r>
              <a:rPr lang="it-IT" b="1" dirty="0"/>
              <a:t> </a:t>
            </a:r>
            <a:r>
              <a:rPr lang="it-IT" b="1" dirty="0" err="1"/>
              <a:t>detecting</a:t>
            </a:r>
            <a:r>
              <a:rPr lang="it-IT" b="1" dirty="0"/>
              <a:t> </a:t>
            </a:r>
            <a:r>
              <a:rPr lang="it-IT" b="1" dirty="0" err="1"/>
              <a:t>GRBs</a:t>
            </a:r>
            <a:r>
              <a:rPr lang="it-IT" b="1" dirty="0"/>
              <a:t> </a:t>
            </a:r>
            <a:r>
              <a:rPr lang="it-IT" b="1" dirty="0" err="1"/>
              <a:t>at</a:t>
            </a:r>
            <a:r>
              <a:rPr lang="it-IT" b="1" dirty="0"/>
              <a:t> </a:t>
            </a:r>
            <a:r>
              <a:rPr lang="it-IT" b="1" dirty="0" err="1"/>
              <a:t>higher</a:t>
            </a:r>
            <a:r>
              <a:rPr lang="it-IT" b="1" dirty="0"/>
              <a:t> </a:t>
            </a:r>
            <a:r>
              <a:rPr lang="it-IT" b="1" dirty="0" err="1"/>
              <a:t>redshift</a:t>
            </a:r>
            <a:r>
              <a:rPr lang="it-IT" b="1" dirty="0"/>
              <a:t> </a:t>
            </a:r>
            <a:r>
              <a:rPr lang="it-IT" b="1" dirty="0" err="1"/>
              <a:t>than</a:t>
            </a:r>
            <a:r>
              <a:rPr lang="it-IT" b="1" dirty="0"/>
              <a:t> </a:t>
            </a:r>
            <a:r>
              <a:rPr lang="it-IT" b="1" dirty="0" err="1"/>
              <a:t>previous</a:t>
            </a:r>
            <a:r>
              <a:rPr lang="it-IT" b="1" dirty="0"/>
              <a:t> </a:t>
            </a:r>
            <a:r>
              <a:rPr lang="it-IT" b="1" dirty="0" err="1"/>
              <a:t>missions</a:t>
            </a:r>
            <a:r>
              <a:rPr lang="it-IT" b="1" dirty="0"/>
              <a:t> due to </a:t>
            </a:r>
            <a:r>
              <a:rPr lang="it-IT" b="1" dirty="0" err="1"/>
              <a:t>its</a:t>
            </a:r>
            <a:r>
              <a:rPr lang="it-IT" b="1" dirty="0"/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higher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sensitivity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and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rapid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afterglow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observations</a:t>
            </a:r>
            <a:r>
              <a:rPr lang="it-IT" b="1" dirty="0" smtClean="0"/>
              <a:t>. </a:t>
            </a:r>
            <a:r>
              <a:rPr lang="it-IT" b="1" dirty="0"/>
              <a:t>The </a:t>
            </a:r>
            <a:r>
              <a:rPr lang="it-IT" b="1" dirty="0" err="1"/>
              <a:t>average</a:t>
            </a:r>
            <a:r>
              <a:rPr lang="it-IT" b="1" dirty="0"/>
              <a:t> </a:t>
            </a:r>
            <a:r>
              <a:rPr lang="it-IT" b="1" dirty="0" err="1"/>
              <a:t>redshift</a:t>
            </a:r>
            <a:r>
              <a:rPr lang="it-IT" b="1" dirty="0"/>
              <a:t> for the </a:t>
            </a:r>
            <a:r>
              <a:rPr lang="it-IT" b="1" dirty="0" err="1"/>
              <a:t>Swift</a:t>
            </a:r>
            <a:r>
              <a:rPr lang="it-IT" b="1" dirty="0"/>
              <a:t> </a:t>
            </a:r>
            <a:r>
              <a:rPr lang="it-IT" b="1" dirty="0" err="1"/>
              <a:t>GRBs</a:t>
            </a:r>
            <a:r>
              <a:rPr lang="it-IT" b="1" dirty="0"/>
              <a:t> </a:t>
            </a:r>
            <a:r>
              <a:rPr lang="it-IT" b="1" dirty="0" err="1"/>
              <a:t>is</a:t>
            </a:r>
            <a:r>
              <a:rPr lang="it-IT" b="1" dirty="0"/>
              <a:t> 〈</a:t>
            </a:r>
            <a:r>
              <a:rPr lang="it-IT" b="1" dirty="0" err="1"/>
              <a:t>z</a:t>
            </a:r>
            <a:r>
              <a:rPr lang="it-IT" b="1" dirty="0"/>
              <a:t>〉=2.3, </a:t>
            </a:r>
            <a:r>
              <a:rPr lang="it-IT" b="1" dirty="0" err="1"/>
              <a:t>when</a:t>
            </a:r>
            <a:r>
              <a:rPr lang="it-IT" b="1" dirty="0"/>
              <a:t> </a:t>
            </a:r>
            <a:r>
              <a:rPr lang="it-IT" b="1" dirty="0" err="1"/>
              <a:t>compared</a:t>
            </a:r>
            <a:r>
              <a:rPr lang="it-IT" b="1" dirty="0"/>
              <a:t> with 〈</a:t>
            </a:r>
            <a:r>
              <a:rPr lang="it-IT" b="1" dirty="0" err="1"/>
              <a:t>z</a:t>
            </a:r>
            <a:r>
              <a:rPr lang="it-IT" b="1" dirty="0"/>
              <a:t>〉=1.2 for the </a:t>
            </a:r>
            <a:r>
              <a:rPr lang="it-IT" b="1" dirty="0" err="1"/>
              <a:t>previous</a:t>
            </a:r>
            <a:r>
              <a:rPr lang="it-IT" b="1" dirty="0"/>
              <a:t> </a:t>
            </a:r>
            <a:r>
              <a:rPr lang="it-IT" b="1" dirty="0" err="1"/>
              <a:t>observations</a:t>
            </a:r>
            <a:r>
              <a:rPr lang="it-IT" b="1" dirty="0" smtClean="0"/>
              <a:t>.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z</a:t>
            </a:r>
            <a:r>
              <a:rPr lang="it-IT" b="1" baseline="-25000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max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=8.2!!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!</a:t>
            </a:r>
            <a:endParaRPr lang="it-IT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7094" y="3597245"/>
            <a:ext cx="2648636" cy="263829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706059" y="561195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it-IT" b="1" dirty="0" err="1" smtClean="0"/>
              <a:t>Approximately</a:t>
            </a:r>
            <a:r>
              <a:rPr lang="it-IT" b="1" dirty="0" smtClean="0"/>
              <a:t> </a:t>
            </a:r>
            <a:r>
              <a:rPr lang="it-IT" b="1" dirty="0"/>
              <a:t>8% of </a:t>
            </a:r>
            <a:r>
              <a:rPr lang="it-IT" b="1" dirty="0" err="1"/>
              <a:t>Swift</a:t>
            </a:r>
            <a:r>
              <a:rPr lang="it-IT" b="1" dirty="0"/>
              <a:t> </a:t>
            </a:r>
            <a:r>
              <a:rPr lang="it-IT" b="1" dirty="0" err="1"/>
              <a:t>GRBs</a:t>
            </a:r>
            <a:r>
              <a:rPr lang="it-IT" b="1" dirty="0"/>
              <a:t> </a:t>
            </a:r>
            <a:r>
              <a:rPr lang="it-IT" b="1" dirty="0" err="1"/>
              <a:t>lie</a:t>
            </a:r>
            <a:r>
              <a:rPr lang="it-IT" b="1" dirty="0"/>
              <a:t> </a:t>
            </a:r>
            <a:r>
              <a:rPr lang="it-IT" b="1" dirty="0" err="1"/>
              <a:t>at</a:t>
            </a:r>
            <a:r>
              <a:rPr lang="it-IT" b="1" dirty="0"/>
              <a:t> </a:t>
            </a:r>
            <a:r>
              <a:rPr lang="it-IT" b="1" dirty="0" err="1"/>
              <a:t>z</a:t>
            </a:r>
            <a:r>
              <a:rPr lang="it-IT" b="1" dirty="0"/>
              <a:t>&gt;5, </a:t>
            </a:r>
            <a:r>
              <a:rPr lang="it-IT" b="1" dirty="0" err="1"/>
              <a:t>consistent</a:t>
            </a:r>
            <a:r>
              <a:rPr lang="it-IT" b="1" dirty="0"/>
              <a:t> with model </a:t>
            </a:r>
            <a:r>
              <a:rPr lang="it-IT" b="1" dirty="0" err="1"/>
              <a:t>predictions</a:t>
            </a:r>
            <a:r>
              <a:rPr lang="it-IT" b="1" dirty="0"/>
              <a:t> </a:t>
            </a:r>
            <a:endParaRPr lang="it-IT" dirty="0"/>
          </a:p>
        </p:txBody>
      </p:sp>
      <p:sp>
        <p:nvSpPr>
          <p:cNvPr id="19" name="Rettangolo 18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127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55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0812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2972" y="576036"/>
            <a:ext cx="606839" cy="825975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1651107" y="2174613"/>
            <a:ext cx="2924156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/>
              <a:t>In </a:t>
            </a:r>
            <a:r>
              <a:rPr lang="it-IT" b="1" dirty="0" err="1" smtClean="0"/>
              <a:t>contrast</a:t>
            </a:r>
            <a:r>
              <a:rPr lang="it-IT" b="1" dirty="0" smtClean="0"/>
              <a:t> </a:t>
            </a:r>
            <a:r>
              <a:rPr lang="it-IT" b="1" dirty="0"/>
              <a:t>to long </a:t>
            </a:r>
            <a:r>
              <a:rPr lang="it-IT" b="1" dirty="0" err="1"/>
              <a:t>bursts</a:t>
            </a:r>
            <a:r>
              <a:rPr lang="it-IT" b="1" dirty="0"/>
              <a:t>, the </a:t>
            </a:r>
            <a:r>
              <a:rPr lang="it-IT" b="1" dirty="0" err="1"/>
              <a:t>evidence</a:t>
            </a:r>
            <a:r>
              <a:rPr lang="it-IT" b="1" dirty="0"/>
              <a:t> </a:t>
            </a:r>
            <a:r>
              <a:rPr lang="it-IT" b="1" dirty="0" smtClean="0"/>
              <a:t>on </a:t>
            </a:r>
            <a:r>
              <a:rPr lang="it-IT" b="1" dirty="0"/>
              <a:t>short </a:t>
            </a:r>
            <a:r>
              <a:rPr lang="it-IT" b="1" dirty="0" err="1"/>
              <a:t>bursts</a:t>
            </a:r>
            <a:r>
              <a:rPr lang="it-IT" b="1" dirty="0"/>
              <a:t> </a:t>
            </a:r>
            <a:r>
              <a:rPr lang="it-IT" b="1" dirty="0" err="1"/>
              <a:t>is</a:t>
            </a:r>
            <a:r>
              <a:rPr lang="it-IT" b="1" dirty="0"/>
              <a:t> </a:t>
            </a:r>
            <a:r>
              <a:rPr lang="it-IT" b="1" dirty="0" err="1"/>
              <a:t>that</a:t>
            </a:r>
            <a:r>
              <a:rPr lang="it-IT" b="1" dirty="0"/>
              <a:t> </a:t>
            </a:r>
            <a:r>
              <a:rPr lang="it-IT" b="1" dirty="0" err="1"/>
              <a:t>they</a:t>
            </a:r>
            <a:r>
              <a:rPr lang="it-IT" b="1" dirty="0"/>
              <a:t> can originate from </a:t>
            </a:r>
            <a:r>
              <a:rPr lang="it-IT" b="1" dirty="0" err="1"/>
              <a:t>regions</a:t>
            </a:r>
            <a:r>
              <a:rPr lang="it-IT" b="1" dirty="0"/>
              <a:t> with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low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star-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formation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rates</a:t>
            </a:r>
            <a:r>
              <a:rPr lang="it-IT" b="1" dirty="0" smtClean="0"/>
              <a:t>.</a:t>
            </a:r>
            <a:endParaRPr lang="it-IT" b="1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2173" y="1861834"/>
            <a:ext cx="5384763" cy="4164778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622378" y="4446790"/>
            <a:ext cx="2952885" cy="1754327"/>
          </a:xfrm>
          <a:prstGeom prst="rect">
            <a:avLst/>
          </a:prstGeom>
          <a:solidFill>
            <a:srgbClr val="FFFFFF"/>
          </a:solidFill>
          <a:ln>
            <a:solidFill>
              <a:srgbClr val="10253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b="1" dirty="0" smtClean="0"/>
              <a:t>Short </a:t>
            </a:r>
            <a:r>
              <a:rPr lang="it-IT" b="1" dirty="0" err="1" smtClean="0"/>
              <a:t>bursts</a:t>
            </a:r>
            <a:r>
              <a:rPr lang="it-IT" b="1" dirty="0" smtClean="0"/>
              <a:t> can be </a:t>
            </a:r>
            <a:r>
              <a:rPr lang="it-IT" b="1" dirty="0" err="1"/>
              <a:t>associated</a:t>
            </a:r>
            <a:r>
              <a:rPr lang="it-IT" b="1" dirty="0"/>
              <a:t> with an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old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stellar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population</a:t>
            </a:r>
            <a:r>
              <a:rPr lang="it-IT" b="1" dirty="0" smtClean="0"/>
              <a:t>, </a:t>
            </a:r>
            <a:r>
              <a:rPr lang="it-IT" b="1" dirty="0"/>
              <a:t>and </a:t>
            </a:r>
            <a:r>
              <a:rPr lang="it-IT" b="1" dirty="0" err="1"/>
              <a:t>may</a:t>
            </a:r>
            <a:r>
              <a:rPr lang="it-IT" b="1" dirty="0"/>
              <a:t> </a:t>
            </a:r>
            <a:r>
              <a:rPr lang="it-IT" b="1" dirty="0" err="1"/>
              <a:t>arise</a:t>
            </a:r>
            <a:r>
              <a:rPr lang="it-IT" b="1" dirty="0"/>
              <a:t> from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mergers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compact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binaries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smtClean="0"/>
              <a:t> (NS-NS, NS</a:t>
            </a:r>
            <a:r>
              <a:rPr lang="it-IT" b="1" dirty="0"/>
              <a:t>–BH</a:t>
            </a:r>
            <a:r>
              <a:rPr lang="it-IT" b="1" dirty="0" smtClean="0"/>
              <a:t>). 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1778942" y="1392144"/>
            <a:ext cx="58144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First 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short GRB X-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afterglow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localization</a:t>
            </a:r>
            <a:endParaRPr lang="it-IT" sz="2000" dirty="0"/>
          </a:p>
        </p:txBody>
      </p:sp>
      <p:sp>
        <p:nvSpPr>
          <p:cNvPr id="18" name="Rettangolo 17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800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56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0812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2972" y="576036"/>
            <a:ext cx="606839" cy="825975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1865922" y="1981643"/>
            <a:ext cx="7219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/>
              <a:t>In </a:t>
            </a:r>
            <a:r>
              <a:rPr lang="it-IT" b="1" dirty="0"/>
              <a:t>long </a:t>
            </a:r>
            <a:r>
              <a:rPr lang="it-IT" b="1" dirty="0" err="1"/>
              <a:t>GRBs</a:t>
            </a:r>
            <a:r>
              <a:rPr lang="it-IT" b="1" dirty="0"/>
              <a:t>, the non-</a:t>
            </a:r>
            <a:r>
              <a:rPr lang="it-IT" b="1" dirty="0" err="1"/>
              <a:t>thermal</a:t>
            </a:r>
            <a:r>
              <a:rPr lang="it-IT" b="1" dirty="0"/>
              <a:t> </a:t>
            </a:r>
            <a:r>
              <a:rPr lang="it-IT" b="1" dirty="0" err="1"/>
              <a:t>prompt</a:t>
            </a:r>
            <a:r>
              <a:rPr lang="it-IT" b="1" dirty="0"/>
              <a:t> X-</a:t>
            </a:r>
            <a:r>
              <a:rPr lang="it-IT" b="1" dirty="0" err="1"/>
              <a:t>ray</a:t>
            </a:r>
            <a:r>
              <a:rPr lang="it-IT" b="1" dirty="0"/>
              <a:t> </a:t>
            </a:r>
            <a:r>
              <a:rPr lang="it-IT" b="1" dirty="0" err="1"/>
              <a:t>emission</a:t>
            </a:r>
            <a:r>
              <a:rPr lang="it-IT" b="1" dirty="0"/>
              <a:t> </a:t>
            </a:r>
            <a:r>
              <a:rPr lang="it-IT" b="1" dirty="0" smtClean="0"/>
              <a:t>can show: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5922" y="3467122"/>
            <a:ext cx="3801656" cy="2768081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5733813" y="3915519"/>
            <a:ext cx="3167995" cy="1569660"/>
          </a:xfrm>
          <a:prstGeom prst="rect">
            <a:avLst/>
          </a:prstGeom>
          <a:solidFill>
            <a:srgbClr val="FFFFFF"/>
          </a:solidFill>
          <a:ln>
            <a:solidFill>
              <a:srgbClr val="10253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/>
              <a:t>Example</a:t>
            </a:r>
            <a:r>
              <a:rPr lang="it-IT" sz="1600" b="1" dirty="0"/>
              <a:t> of </a:t>
            </a:r>
            <a:r>
              <a:rPr lang="it-IT" sz="1600" b="1" dirty="0" err="1"/>
              <a:t>GRBs</a:t>
            </a:r>
            <a:r>
              <a:rPr lang="it-IT" sz="1600" b="1" dirty="0"/>
              <a:t> with </a:t>
            </a:r>
            <a:r>
              <a:rPr lang="it-IT" sz="1600" b="1" dirty="0" err="1"/>
              <a:t>steep</a:t>
            </a:r>
            <a:r>
              <a:rPr lang="it-IT" sz="1600" b="1" dirty="0"/>
              <a:t>-to-</a:t>
            </a:r>
            <a:r>
              <a:rPr lang="it-IT" sz="1600" b="1" dirty="0" err="1"/>
              <a:t>shallow</a:t>
            </a:r>
            <a:r>
              <a:rPr lang="it-IT" sz="1600" b="1" dirty="0"/>
              <a:t> </a:t>
            </a:r>
            <a:r>
              <a:rPr lang="it-IT" sz="1600" b="1" dirty="0" err="1"/>
              <a:t>transition</a:t>
            </a:r>
            <a:r>
              <a:rPr lang="it-IT" sz="1600" b="1" dirty="0"/>
              <a:t> (GRB 050315), large X-</a:t>
            </a:r>
            <a:r>
              <a:rPr lang="it-IT" sz="1600" b="1" dirty="0" err="1"/>
              <a:t>ray</a:t>
            </a:r>
            <a:r>
              <a:rPr lang="it-IT" sz="1600" b="1" dirty="0"/>
              <a:t> </a:t>
            </a:r>
            <a:r>
              <a:rPr lang="it-IT" sz="1600" b="1" dirty="0" err="1"/>
              <a:t>flare</a:t>
            </a:r>
            <a:r>
              <a:rPr lang="it-IT" sz="1600" b="1" dirty="0"/>
              <a:t> (GRB 050502B) and more </a:t>
            </a:r>
            <a:r>
              <a:rPr lang="it-IT" sz="1600" b="1" dirty="0" err="1"/>
              <a:t>gradually</a:t>
            </a:r>
            <a:r>
              <a:rPr lang="it-IT" sz="1600" b="1" dirty="0"/>
              <a:t> </a:t>
            </a:r>
            <a:r>
              <a:rPr lang="it-IT" sz="1600" b="1" dirty="0" err="1"/>
              <a:t>declining</a:t>
            </a:r>
            <a:r>
              <a:rPr lang="it-IT" sz="1600" b="1" dirty="0"/>
              <a:t> </a:t>
            </a:r>
            <a:r>
              <a:rPr lang="it-IT" sz="1600" b="1" dirty="0" err="1"/>
              <a:t>afterglow</a:t>
            </a:r>
            <a:r>
              <a:rPr lang="it-IT" sz="1600" b="1" dirty="0"/>
              <a:t> </a:t>
            </a:r>
            <a:r>
              <a:rPr lang="it-IT" sz="1600" b="1" dirty="0" smtClean="0"/>
              <a:t>(</a:t>
            </a:r>
            <a:r>
              <a:rPr lang="it-IT" sz="1600" b="1" dirty="0"/>
              <a:t>GRB </a:t>
            </a:r>
            <a:r>
              <a:rPr lang="it-IT" sz="1600" b="1" dirty="0" smtClean="0"/>
              <a:t>050826)</a:t>
            </a:r>
            <a:endParaRPr lang="it-IT" sz="1600" b="1" dirty="0"/>
          </a:p>
        </p:txBody>
      </p:sp>
      <p:sp>
        <p:nvSpPr>
          <p:cNvPr id="17" name="Rettangolo 16"/>
          <p:cNvSpPr/>
          <p:nvPr/>
        </p:nvSpPr>
        <p:spPr>
          <a:xfrm>
            <a:off x="1778942" y="1357353"/>
            <a:ext cx="73066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it-IT" sz="175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investigation</a:t>
            </a:r>
            <a:r>
              <a:rPr lang="it-IT" sz="175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5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GRB </a:t>
            </a:r>
            <a:r>
              <a:rPr lang="it-IT" sz="175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afterglows</a:t>
            </a:r>
            <a:r>
              <a:rPr lang="it-IT" sz="175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by </a:t>
            </a:r>
            <a:r>
              <a:rPr lang="it-IT" sz="175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filling</a:t>
            </a:r>
            <a:r>
              <a:rPr lang="it-IT" sz="175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the </a:t>
            </a:r>
            <a:r>
              <a:rPr lang="it-IT" sz="175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temporal</a:t>
            </a:r>
            <a:r>
              <a:rPr lang="it-IT" sz="175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gap </a:t>
            </a:r>
            <a:r>
              <a:rPr lang="it-IT" sz="175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between</a:t>
            </a:r>
            <a:r>
              <a:rPr lang="it-IT" sz="175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5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observations</a:t>
            </a:r>
            <a:r>
              <a:rPr lang="it-IT" sz="175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the </a:t>
            </a:r>
            <a:r>
              <a:rPr lang="it-IT" sz="175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prompt</a:t>
            </a:r>
            <a:r>
              <a:rPr lang="it-IT" sz="175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5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emission</a:t>
            </a:r>
            <a:r>
              <a:rPr lang="it-IT" sz="175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and the </a:t>
            </a:r>
            <a:r>
              <a:rPr lang="it-IT" sz="175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afterglow</a:t>
            </a:r>
            <a:r>
              <a:rPr lang="it-IT" sz="175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</a:p>
        </p:txBody>
      </p:sp>
      <p:sp>
        <p:nvSpPr>
          <p:cNvPr id="3" name="Rettangolo 2"/>
          <p:cNvSpPr/>
          <p:nvPr/>
        </p:nvSpPr>
        <p:spPr>
          <a:xfrm>
            <a:off x="1778942" y="2263198"/>
            <a:ext cx="73066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b="1" dirty="0" err="1"/>
              <a:t>smoothly</a:t>
            </a:r>
            <a:r>
              <a:rPr lang="it-IT" b="1" dirty="0"/>
              <a:t> </a:t>
            </a:r>
            <a:r>
              <a:rPr lang="it-IT" b="1" dirty="0" err="1"/>
              <a:t>transitions</a:t>
            </a:r>
            <a:r>
              <a:rPr lang="it-IT" b="1" dirty="0"/>
              <a:t> </a:t>
            </a:r>
            <a:r>
              <a:rPr lang="it-IT" b="1" dirty="0" err="1"/>
              <a:t>into</a:t>
            </a:r>
            <a:r>
              <a:rPr lang="it-IT" b="1" dirty="0"/>
              <a:t> the </a:t>
            </a:r>
            <a:r>
              <a:rPr lang="it-IT" b="1" dirty="0" err="1"/>
              <a:t>decaying</a:t>
            </a:r>
            <a:r>
              <a:rPr lang="it-IT" b="1" dirty="0"/>
              <a:t> </a:t>
            </a:r>
            <a:r>
              <a:rPr lang="it-IT" b="1" dirty="0" err="1"/>
              <a:t>afterglow</a:t>
            </a:r>
            <a:r>
              <a:rPr lang="it-IT" b="1" dirty="0"/>
              <a:t>; 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/>
              <a:t>A </a:t>
            </a:r>
            <a:r>
              <a:rPr lang="it-IT" b="1" dirty="0" err="1"/>
              <a:t>steep</a:t>
            </a:r>
            <a:r>
              <a:rPr lang="it-IT" b="1" dirty="0"/>
              <a:t>-to-</a:t>
            </a:r>
            <a:r>
              <a:rPr lang="it-IT" b="1" dirty="0" err="1"/>
              <a:t>shallow</a:t>
            </a:r>
            <a:r>
              <a:rPr lang="it-IT" b="1" dirty="0"/>
              <a:t> </a:t>
            </a:r>
            <a:r>
              <a:rPr lang="it-IT" b="1" dirty="0" err="1"/>
              <a:t>transition</a:t>
            </a:r>
            <a:r>
              <a:rPr lang="it-IT" b="1" dirty="0"/>
              <a:t>;</a:t>
            </a:r>
          </a:p>
          <a:p>
            <a:pPr marL="285750" indent="-285750" algn="just">
              <a:buFont typeface="Arial"/>
              <a:buChar char="•"/>
            </a:pPr>
            <a:r>
              <a:rPr lang="it-IT" b="1" dirty="0" err="1"/>
              <a:t>Erratic</a:t>
            </a:r>
            <a:r>
              <a:rPr lang="it-IT" b="1" dirty="0"/>
              <a:t> </a:t>
            </a:r>
            <a:r>
              <a:rPr lang="it-IT" b="1" dirty="0" err="1"/>
              <a:t>flaring</a:t>
            </a:r>
            <a:r>
              <a:rPr lang="it-IT" b="1" dirty="0"/>
              <a:t> </a:t>
            </a:r>
            <a:r>
              <a:rPr lang="it-IT" b="1" dirty="0" err="1"/>
              <a:t>behaviour</a:t>
            </a:r>
            <a:r>
              <a:rPr lang="it-IT" b="1" dirty="0"/>
              <a:t>, </a:t>
            </a:r>
            <a:r>
              <a:rPr lang="it-IT" b="1" dirty="0" err="1"/>
              <a:t>lasting</a:t>
            </a:r>
            <a:r>
              <a:rPr lang="it-IT" b="1" dirty="0"/>
              <a:t> long </a:t>
            </a:r>
            <a:r>
              <a:rPr lang="it-IT" b="1" dirty="0" err="1"/>
              <a:t>after</a:t>
            </a:r>
            <a:r>
              <a:rPr lang="it-IT" b="1" dirty="0"/>
              <a:t> the </a:t>
            </a:r>
            <a:r>
              <a:rPr lang="it-IT" b="1" dirty="0" err="1"/>
              <a:t>prompt</a:t>
            </a:r>
            <a:r>
              <a:rPr lang="it-IT" b="1" dirty="0"/>
              <a:t> </a:t>
            </a:r>
            <a:r>
              <a:rPr lang="it-IT" b="1" dirty="0" err="1"/>
              <a:t>phase</a:t>
            </a:r>
            <a:r>
              <a:rPr lang="it-IT" b="1" dirty="0"/>
              <a:t> in </a:t>
            </a:r>
            <a:r>
              <a:rPr lang="it-IT" b="1" dirty="0" err="1"/>
              <a:t>approximately</a:t>
            </a:r>
            <a:r>
              <a:rPr lang="it-IT" b="1" dirty="0"/>
              <a:t> 25% of X-</a:t>
            </a:r>
            <a:r>
              <a:rPr lang="it-IT" b="1" dirty="0" err="1"/>
              <a:t>ray</a:t>
            </a:r>
            <a:r>
              <a:rPr lang="it-IT" b="1" dirty="0"/>
              <a:t> </a:t>
            </a:r>
            <a:r>
              <a:rPr lang="it-IT" b="1" dirty="0" err="1"/>
              <a:t>afterglows</a:t>
            </a:r>
            <a:r>
              <a:rPr lang="it-IT" b="1" dirty="0"/>
              <a:t>.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6190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57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0812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SWIFT: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" b="99184" l="0" r="998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2972" y="576036"/>
            <a:ext cx="606839" cy="825975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778941" y="1731685"/>
            <a:ext cx="718022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GRB 060218</a:t>
            </a:r>
            <a:r>
              <a:rPr lang="it-IT" b="1" dirty="0" smtClean="0"/>
              <a:t> </a:t>
            </a:r>
            <a:r>
              <a:rPr lang="it-IT" b="1" dirty="0" err="1" smtClean="0"/>
              <a:t>lasted</a:t>
            </a:r>
            <a:r>
              <a:rPr lang="it-IT" b="1" dirty="0" smtClean="0"/>
              <a:t> </a:t>
            </a:r>
            <a:r>
              <a:rPr lang="it-IT" b="1" dirty="0" err="1"/>
              <a:t>longer</a:t>
            </a:r>
            <a:r>
              <a:rPr lang="it-IT" b="1" dirty="0"/>
              <a:t> </a:t>
            </a:r>
            <a:r>
              <a:rPr lang="it-IT" b="1" dirty="0" err="1"/>
              <a:t>than</a:t>
            </a:r>
            <a:r>
              <a:rPr lang="it-IT" b="1" dirty="0"/>
              <a:t> </a:t>
            </a:r>
            <a:r>
              <a:rPr lang="it-IT" b="1" dirty="0" err="1"/>
              <a:t>any</a:t>
            </a:r>
            <a:r>
              <a:rPr lang="it-IT" b="1" dirty="0"/>
              <a:t> </a:t>
            </a:r>
            <a:r>
              <a:rPr lang="it-IT" b="1" dirty="0" err="1"/>
              <a:t>previous</a:t>
            </a:r>
            <a:r>
              <a:rPr lang="it-IT" b="1" dirty="0"/>
              <a:t> </a:t>
            </a:r>
            <a:r>
              <a:rPr lang="it-IT" b="1" dirty="0" err="1"/>
              <a:t>burst</a:t>
            </a:r>
            <a:r>
              <a:rPr lang="it-IT" b="1" dirty="0"/>
              <a:t> and </a:t>
            </a:r>
            <a:r>
              <a:rPr lang="it-IT" b="1" dirty="0" err="1"/>
              <a:t>was</a:t>
            </a:r>
            <a:r>
              <a:rPr lang="it-IT" b="1" dirty="0"/>
              <a:t> </a:t>
            </a:r>
            <a:r>
              <a:rPr lang="it-IT" b="1" dirty="0" err="1"/>
              <a:t>softer</a:t>
            </a:r>
            <a:r>
              <a:rPr lang="it-IT" b="1" dirty="0"/>
              <a:t> </a:t>
            </a:r>
            <a:r>
              <a:rPr lang="it-IT" b="1" dirty="0" err="1"/>
              <a:t>than</a:t>
            </a:r>
            <a:r>
              <a:rPr lang="it-IT" b="1" dirty="0"/>
              <a:t> </a:t>
            </a:r>
            <a:r>
              <a:rPr lang="it-IT" b="1" dirty="0" err="1"/>
              <a:t>any</a:t>
            </a:r>
            <a:r>
              <a:rPr lang="it-IT" b="1" dirty="0"/>
              <a:t> </a:t>
            </a:r>
            <a:r>
              <a:rPr lang="it-IT" b="1" dirty="0" err="1"/>
              <a:t>previous</a:t>
            </a:r>
            <a:r>
              <a:rPr lang="it-IT" b="1" dirty="0"/>
              <a:t> </a:t>
            </a:r>
            <a:r>
              <a:rPr lang="it-IT" b="1" dirty="0" err="1"/>
              <a:t>burst</a:t>
            </a:r>
            <a:r>
              <a:rPr lang="it-IT" b="1" dirty="0"/>
              <a:t>, and </a:t>
            </a:r>
            <a:r>
              <a:rPr lang="it-IT" b="1" dirty="0" err="1"/>
              <a:t>was</a:t>
            </a:r>
            <a:r>
              <a:rPr lang="it-IT" b="1" dirty="0"/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associated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with 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SN2006aj</a:t>
            </a:r>
            <a:r>
              <a:rPr lang="it-IT" b="1" dirty="0" smtClean="0"/>
              <a:t> </a:t>
            </a:r>
            <a:r>
              <a:rPr lang="it-IT" b="1" dirty="0" err="1"/>
              <a:t>at</a:t>
            </a:r>
            <a:r>
              <a:rPr lang="it-IT" b="1" dirty="0"/>
              <a:t> </a:t>
            </a:r>
            <a:r>
              <a:rPr lang="it-IT" b="1" dirty="0" err="1"/>
              <a:t>only</a:t>
            </a:r>
            <a:r>
              <a:rPr lang="it-IT" b="1" dirty="0"/>
              <a:t> </a:t>
            </a:r>
            <a:r>
              <a:rPr lang="it-IT" b="1" dirty="0" err="1"/>
              <a:t>z</a:t>
            </a:r>
            <a:r>
              <a:rPr lang="it-IT" b="1" dirty="0"/>
              <a:t>=0.033. </a:t>
            </a:r>
            <a:endParaRPr lang="it-IT" b="1" dirty="0" smtClean="0"/>
          </a:p>
          <a:p>
            <a:pPr algn="just"/>
            <a:r>
              <a:rPr lang="it-IT" b="1" dirty="0" smtClean="0"/>
              <a:t>The </a:t>
            </a:r>
            <a:r>
              <a:rPr lang="it-IT" b="1" dirty="0"/>
              <a:t>BAT trigger </a:t>
            </a:r>
            <a:r>
              <a:rPr lang="it-IT" b="1" dirty="0" err="1"/>
              <a:t>enabled</a:t>
            </a:r>
            <a:r>
              <a:rPr lang="it-IT" b="1" dirty="0"/>
              <a:t> XRT and UVOT </a:t>
            </a:r>
            <a:r>
              <a:rPr lang="it-IT" b="1" dirty="0" err="1"/>
              <a:t>observations</a:t>
            </a:r>
            <a:r>
              <a:rPr lang="it-IT" b="1" dirty="0"/>
              <a:t> </a:t>
            </a:r>
            <a:r>
              <a:rPr lang="it-IT" b="1" dirty="0" err="1"/>
              <a:t>during</a:t>
            </a:r>
            <a:r>
              <a:rPr lang="it-IT" b="1" dirty="0"/>
              <a:t> the </a:t>
            </a:r>
            <a:r>
              <a:rPr lang="it-IT" b="1" dirty="0" err="1"/>
              <a:t>prompt</a:t>
            </a:r>
            <a:r>
              <a:rPr lang="it-IT" b="1" dirty="0"/>
              <a:t> </a:t>
            </a:r>
            <a:r>
              <a:rPr lang="it-IT" b="1" dirty="0" err="1"/>
              <a:t>phase</a:t>
            </a:r>
            <a:r>
              <a:rPr lang="it-IT" b="1" dirty="0"/>
              <a:t> of the GRB and </a:t>
            </a:r>
            <a:r>
              <a:rPr lang="it-IT" b="1" dirty="0" err="1"/>
              <a:t>initiated</a:t>
            </a:r>
            <a:r>
              <a:rPr lang="it-IT" b="1" dirty="0"/>
              <a:t> </a:t>
            </a:r>
            <a:r>
              <a:rPr lang="it-IT" b="1" dirty="0" err="1"/>
              <a:t>multiwavelength</a:t>
            </a:r>
            <a:r>
              <a:rPr lang="it-IT" b="1" dirty="0"/>
              <a:t> </a:t>
            </a:r>
            <a:r>
              <a:rPr lang="it-IT" b="1" dirty="0" err="1"/>
              <a:t>observations</a:t>
            </a:r>
            <a:r>
              <a:rPr lang="it-IT" b="1" dirty="0"/>
              <a:t> of the supernova from the time of the </a:t>
            </a:r>
            <a:r>
              <a:rPr lang="it-IT" b="1" dirty="0" err="1"/>
              <a:t>initial</a:t>
            </a:r>
            <a:r>
              <a:rPr lang="it-IT" b="1" dirty="0"/>
              <a:t> core </a:t>
            </a:r>
            <a:r>
              <a:rPr lang="it-IT" b="1" dirty="0" err="1"/>
              <a:t>collapse</a:t>
            </a:r>
            <a:r>
              <a:rPr lang="it-IT" b="1" dirty="0"/>
              <a:t>.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1778942" y="1357353"/>
            <a:ext cx="7306690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it-IT" sz="175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Supernova connection and...NON connection!</a:t>
            </a:r>
            <a:endParaRPr lang="it-IT" sz="175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778942" y="3763010"/>
            <a:ext cx="7180220" cy="1477328"/>
          </a:xfrm>
          <a:prstGeom prst="rect">
            <a:avLst/>
          </a:prstGeom>
          <a:solidFill>
            <a:srgbClr val="FFFFFF"/>
          </a:solidFill>
          <a:ln>
            <a:solidFill>
              <a:srgbClr val="10253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GRB 060614</a:t>
            </a:r>
            <a:r>
              <a:rPr lang="it-IT" b="1" dirty="0" smtClean="0"/>
              <a:t>: </a:t>
            </a:r>
            <a:r>
              <a:rPr lang="it-IT" b="1" dirty="0" err="1"/>
              <a:t>low-redshift</a:t>
            </a:r>
            <a:r>
              <a:rPr lang="it-IT" b="1" dirty="0"/>
              <a:t>, long-</a:t>
            </a:r>
            <a:r>
              <a:rPr lang="it-IT" b="1" dirty="0" err="1" smtClean="0"/>
              <a:t>duration</a:t>
            </a:r>
            <a:r>
              <a:rPr lang="it-IT" b="1" dirty="0" smtClean="0"/>
              <a:t>, </a:t>
            </a:r>
            <a:r>
              <a:rPr lang="it-IT" b="1" dirty="0" err="1" smtClean="0"/>
              <a:t>bright</a:t>
            </a:r>
            <a:r>
              <a:rPr lang="it-IT" b="1" dirty="0" smtClean="0"/>
              <a:t> </a:t>
            </a:r>
            <a:r>
              <a:rPr lang="it-IT" b="1" dirty="0" err="1"/>
              <a:t>burst</a:t>
            </a:r>
            <a:r>
              <a:rPr lang="it-IT" b="1" dirty="0"/>
              <a:t> (</a:t>
            </a:r>
            <a:r>
              <a:rPr lang="it-IT" b="1" dirty="0" err="1"/>
              <a:t>fluence</a:t>
            </a:r>
            <a:r>
              <a:rPr lang="it-IT" b="1" dirty="0"/>
              <a:t> in 15–150 </a:t>
            </a:r>
            <a:r>
              <a:rPr lang="it-IT" b="1" dirty="0" err="1"/>
              <a:t>keV</a:t>
            </a:r>
            <a:r>
              <a:rPr lang="it-IT" b="1" dirty="0"/>
              <a:t> band of 2.2×10</a:t>
            </a:r>
            <a:r>
              <a:rPr lang="it-IT" b="1" baseline="30000" dirty="0"/>
              <a:t>−5</a:t>
            </a:r>
            <a:r>
              <a:rPr lang="it-IT" b="1" dirty="0"/>
              <a:t> erg cm</a:t>
            </a:r>
            <a:r>
              <a:rPr lang="it-IT" b="1" baseline="30000" dirty="0"/>
              <a:t>−2</a:t>
            </a:r>
            <a:r>
              <a:rPr lang="it-IT" b="1" dirty="0" smtClean="0"/>
              <a:t>) with </a:t>
            </a:r>
            <a:r>
              <a:rPr lang="it-IT" b="1" dirty="0"/>
              <a:t>T90 </a:t>
            </a:r>
            <a:r>
              <a:rPr lang="it-IT" b="1" dirty="0" err="1"/>
              <a:t>duration</a:t>
            </a:r>
            <a:r>
              <a:rPr lang="it-IT" b="1" dirty="0"/>
              <a:t> of 102 </a:t>
            </a:r>
            <a:r>
              <a:rPr lang="it-IT" b="1" dirty="0" smtClean="0"/>
              <a:t>s. </a:t>
            </a:r>
          </a:p>
          <a:p>
            <a:pPr algn="just"/>
            <a:r>
              <a:rPr lang="it-IT" b="1" dirty="0" smtClean="0"/>
              <a:t>A </a:t>
            </a:r>
            <a:r>
              <a:rPr lang="it-IT" b="1" dirty="0" err="1"/>
              <a:t>host</a:t>
            </a:r>
            <a:r>
              <a:rPr lang="it-IT" b="1" dirty="0"/>
              <a:t> </a:t>
            </a:r>
            <a:r>
              <a:rPr lang="it-IT" b="1" dirty="0" err="1"/>
              <a:t>galaxy</a:t>
            </a:r>
            <a:r>
              <a:rPr lang="it-IT" b="1" dirty="0"/>
              <a:t> </a:t>
            </a:r>
            <a:r>
              <a:rPr lang="it-IT" b="1" dirty="0" err="1"/>
              <a:t>was</a:t>
            </a:r>
            <a:r>
              <a:rPr lang="it-IT" b="1" dirty="0"/>
              <a:t> </a:t>
            </a:r>
            <a:r>
              <a:rPr lang="it-IT" b="1" dirty="0" err="1" smtClean="0"/>
              <a:t>found</a:t>
            </a:r>
            <a:r>
              <a:rPr lang="it-IT" b="1" dirty="0" smtClean="0"/>
              <a:t> </a:t>
            </a:r>
            <a:r>
              <a:rPr lang="it-IT" b="1" dirty="0" err="1" smtClean="0"/>
              <a:t>at</a:t>
            </a:r>
            <a:r>
              <a:rPr lang="it-IT" b="1" dirty="0" smtClean="0"/>
              <a:t> </a:t>
            </a:r>
            <a:r>
              <a:rPr lang="it-IT" b="1" dirty="0" err="1"/>
              <a:t>z</a:t>
            </a:r>
            <a:r>
              <a:rPr lang="it-IT" b="1" dirty="0"/>
              <a:t>=0.125 </a:t>
            </a:r>
            <a:r>
              <a:rPr lang="it-IT" b="1" dirty="0" err="1" smtClean="0"/>
              <a:t>but</a:t>
            </a:r>
            <a:r>
              <a:rPr lang="it-IT" b="1" dirty="0" smtClean="0"/>
              <a:t> 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NO supernova</a:t>
            </a:r>
            <a:r>
              <a:rPr lang="it-IT" b="1" dirty="0" smtClean="0"/>
              <a:t> </a:t>
            </a:r>
            <a:r>
              <a:rPr lang="it-IT" b="1" dirty="0" err="1" smtClean="0"/>
              <a:t>was</a:t>
            </a:r>
            <a:r>
              <a:rPr lang="it-IT" b="1" dirty="0" smtClean="0"/>
              <a:t> </a:t>
            </a:r>
            <a:r>
              <a:rPr lang="it-IT" b="1" dirty="0" err="1" smtClean="0"/>
              <a:t>observed</a:t>
            </a:r>
            <a:r>
              <a:rPr lang="it-IT" b="1" dirty="0" smtClean="0"/>
              <a:t> </a:t>
            </a:r>
            <a:r>
              <a:rPr lang="it-IT" b="1" dirty="0"/>
              <a:t>to </a:t>
            </a:r>
            <a:r>
              <a:rPr lang="it-IT" b="1" dirty="0" err="1"/>
              <a:t>limits</a:t>
            </a:r>
            <a:r>
              <a:rPr lang="it-IT" b="1" dirty="0"/>
              <a:t> </a:t>
            </a:r>
            <a:r>
              <a:rPr lang="it-IT" b="1" dirty="0" err="1"/>
              <a:t>greater</a:t>
            </a:r>
            <a:r>
              <a:rPr lang="it-IT" b="1" dirty="0"/>
              <a:t> </a:t>
            </a:r>
            <a:r>
              <a:rPr lang="it-IT" b="1" dirty="0" err="1"/>
              <a:t>than</a:t>
            </a:r>
            <a:r>
              <a:rPr lang="it-IT" b="1" dirty="0"/>
              <a:t> 100 </a:t>
            </a:r>
            <a:r>
              <a:rPr lang="it-IT" b="1" dirty="0" err="1"/>
              <a:t>times</a:t>
            </a:r>
            <a:r>
              <a:rPr lang="it-IT" b="1" dirty="0"/>
              <a:t> </a:t>
            </a:r>
            <a:r>
              <a:rPr lang="it-IT" b="1" dirty="0" err="1"/>
              <a:t>fainter</a:t>
            </a:r>
            <a:r>
              <a:rPr lang="it-IT" b="1" dirty="0"/>
              <a:t> </a:t>
            </a:r>
            <a:r>
              <a:rPr lang="it-IT" b="1" dirty="0" err="1"/>
              <a:t>than</a:t>
            </a:r>
            <a:r>
              <a:rPr lang="it-IT" b="1" dirty="0"/>
              <a:t> </a:t>
            </a:r>
            <a:r>
              <a:rPr lang="it-IT" b="1" dirty="0" err="1"/>
              <a:t>previous</a:t>
            </a:r>
            <a:r>
              <a:rPr lang="it-IT" b="1" dirty="0"/>
              <a:t> </a:t>
            </a:r>
            <a:r>
              <a:rPr lang="it-IT" b="1" dirty="0" err="1" smtClean="0"/>
              <a:t>detections</a:t>
            </a:r>
            <a:r>
              <a:rPr lang="it-IT" b="1" dirty="0" smtClean="0"/>
              <a:t>.</a:t>
            </a:r>
            <a:endParaRPr lang="it-IT" b="1" dirty="0"/>
          </a:p>
        </p:txBody>
      </p:sp>
      <p:sp>
        <p:nvSpPr>
          <p:cNvPr id="19" name="Rettangolo 18"/>
          <p:cNvSpPr/>
          <p:nvPr/>
        </p:nvSpPr>
        <p:spPr>
          <a:xfrm>
            <a:off x="1767721" y="5295011"/>
            <a:ext cx="719144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Some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characteristics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shared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short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endParaRPr lang="it-IT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just"/>
            <a:r>
              <a:rPr lang="it-IT" sz="1600" b="1" dirty="0" smtClean="0"/>
              <a:t>light </a:t>
            </a:r>
            <a:r>
              <a:rPr lang="it-IT" sz="1600" b="1" dirty="0"/>
              <a:t>curve </a:t>
            </a:r>
            <a:r>
              <a:rPr lang="it-IT" sz="1600" b="1" dirty="0" err="1"/>
              <a:t>shape</a:t>
            </a:r>
            <a:r>
              <a:rPr lang="it-IT" sz="1600" b="1" dirty="0"/>
              <a:t> </a:t>
            </a:r>
            <a:r>
              <a:rPr lang="it-IT" sz="1600" b="1" dirty="0" err="1" smtClean="0"/>
              <a:t>similar</a:t>
            </a:r>
            <a:r>
              <a:rPr lang="it-IT" sz="1600" b="1" dirty="0" smtClean="0"/>
              <a:t> </a:t>
            </a:r>
            <a:r>
              <a:rPr lang="it-IT" sz="1600" b="1" dirty="0"/>
              <a:t>in </a:t>
            </a:r>
            <a:r>
              <a:rPr lang="it-IT" sz="1600" b="1" dirty="0" err="1"/>
              <a:t>many</a:t>
            </a:r>
            <a:r>
              <a:rPr lang="it-IT" sz="1600" b="1" dirty="0"/>
              <a:t> </a:t>
            </a:r>
            <a:r>
              <a:rPr lang="it-IT" sz="1600" b="1" dirty="0" err="1"/>
              <a:t>respects</a:t>
            </a:r>
            <a:r>
              <a:rPr lang="it-IT" sz="1600" b="1" dirty="0"/>
              <a:t> to </a:t>
            </a:r>
            <a:r>
              <a:rPr lang="it-IT" sz="1600" b="1" dirty="0" err="1"/>
              <a:t>that</a:t>
            </a:r>
            <a:r>
              <a:rPr lang="it-IT" sz="1600" b="1" dirty="0"/>
              <a:t> of </a:t>
            </a:r>
            <a:r>
              <a:rPr lang="it-IT" sz="1600" b="1" dirty="0" err="1"/>
              <a:t>several</a:t>
            </a:r>
            <a:r>
              <a:rPr lang="it-IT" sz="1600" b="1" dirty="0"/>
              <a:t> </a:t>
            </a:r>
            <a:r>
              <a:rPr lang="it-IT" sz="1600" b="1" dirty="0" err="1" smtClean="0"/>
              <a:t>Swift</a:t>
            </a:r>
            <a:r>
              <a:rPr lang="it-IT" sz="1600" b="1" dirty="0" smtClean="0"/>
              <a:t> </a:t>
            </a:r>
            <a:r>
              <a:rPr lang="it-IT" sz="1600" b="1" dirty="0"/>
              <a:t>and HETE-2 short-</a:t>
            </a:r>
            <a:r>
              <a:rPr lang="it-IT" sz="1600" b="1" dirty="0" err="1"/>
              <a:t>duration</a:t>
            </a:r>
            <a:r>
              <a:rPr lang="it-IT" sz="1600" b="1" dirty="0"/>
              <a:t> </a:t>
            </a:r>
            <a:r>
              <a:rPr lang="it-IT" sz="1600" b="1" dirty="0" err="1"/>
              <a:t>bursts</a:t>
            </a:r>
            <a:r>
              <a:rPr lang="it-IT" sz="1600" b="1" dirty="0"/>
              <a:t> </a:t>
            </a:r>
            <a:r>
              <a:rPr lang="it-IT" sz="1600" b="1" dirty="0" smtClean="0"/>
              <a:t>and </a:t>
            </a:r>
            <a:r>
              <a:rPr lang="it-IT" sz="1600" b="1" dirty="0"/>
              <a:t>a </a:t>
            </a:r>
            <a:r>
              <a:rPr lang="it-IT" sz="1600" b="1" dirty="0" err="1"/>
              <a:t>subclass</a:t>
            </a:r>
            <a:r>
              <a:rPr lang="it-IT" sz="1600" b="1" dirty="0"/>
              <a:t> of BATSE short </a:t>
            </a:r>
            <a:r>
              <a:rPr lang="it-IT" sz="1600" b="1" dirty="0" err="1" smtClean="0"/>
              <a:t>bursts</a:t>
            </a:r>
            <a:endParaRPr lang="it-IT" sz="1600" b="1" dirty="0"/>
          </a:p>
        </p:txBody>
      </p:sp>
      <p:sp>
        <p:nvSpPr>
          <p:cNvPr id="21" name="Rettangolo 20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4751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>
            <a:spLocks/>
          </p:cNvSpPr>
          <p:nvPr/>
        </p:nvSpPr>
        <p:spPr>
          <a:xfrm>
            <a:off x="1706059" y="1917616"/>
            <a:ext cx="7243009" cy="75600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58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AGILE: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Overview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80" b="92766" l="3172" r="94324">
                        <a14:foregroundMark x1="75793" y1="39975" x2="92237" y2="48223"/>
                        <a14:foregroundMark x1="23456" y1="54315" x2="19616" y2="61675"/>
                        <a14:foregroundMark x1="22538" y1="61548" x2="20701" y2="64213"/>
                        <a14:foregroundMark x1="18781" y1="62817" x2="18364" y2="637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1730" y="3008319"/>
            <a:ext cx="4810656" cy="3164271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1706059" y="1254032"/>
            <a:ext cx="723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Astro‐rivelatore Gamma a Immagini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LEggero</a:t>
            </a:r>
            <a:r>
              <a:rPr lang="it-IT" b="1" dirty="0" smtClean="0"/>
              <a:t>: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launched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from 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Shriarikota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ISRO base (Chennai-Madras),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India on 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April 23, 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2007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3" name="Immagine 2" descr="Screen shot 2013-06-07 at 11.32.18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1" t="2890" r="21079" b="14740"/>
          <a:stretch/>
        </p:blipFill>
        <p:spPr>
          <a:xfrm>
            <a:off x="6381096" y="3428261"/>
            <a:ext cx="2533180" cy="2700834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1706059" y="1932742"/>
            <a:ext cx="7645468" cy="728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Prepared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ASI with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participants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INFN&amp;IASF.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Sensitive in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30 Mev-50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Gev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&amp; 15-45keV. 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Large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FOV: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1/5 of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entire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sky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energies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above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30Mev (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3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sr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</p:txBody>
      </p:sp>
      <p:sp>
        <p:nvSpPr>
          <p:cNvPr id="17" name="Rettangolo 16"/>
          <p:cNvSpPr>
            <a:spLocks/>
          </p:cNvSpPr>
          <p:nvPr/>
        </p:nvSpPr>
        <p:spPr>
          <a:xfrm>
            <a:off x="5477272" y="3722571"/>
            <a:ext cx="774475" cy="362418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Freccia destra 17"/>
          <p:cNvSpPr/>
          <p:nvPr/>
        </p:nvSpPr>
        <p:spPr>
          <a:xfrm rot="7633247">
            <a:off x="5486622" y="4167131"/>
            <a:ext cx="395998" cy="251998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5462287" y="3699781"/>
            <a:ext cx="86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GRID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1" name="Rettangolo 20"/>
          <p:cNvSpPr>
            <a:spLocks/>
          </p:cNvSpPr>
          <p:nvPr/>
        </p:nvSpPr>
        <p:spPr>
          <a:xfrm>
            <a:off x="4982703" y="5965965"/>
            <a:ext cx="1547999" cy="29041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Freccia destra 21"/>
          <p:cNvSpPr/>
          <p:nvPr/>
        </p:nvSpPr>
        <p:spPr>
          <a:xfrm rot="13547302">
            <a:off x="5386691" y="5548691"/>
            <a:ext cx="503997" cy="251998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/>
          <p:nvPr/>
        </p:nvSpPr>
        <p:spPr>
          <a:xfrm>
            <a:off x="4950320" y="5917077"/>
            <a:ext cx="1619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Super-AGILE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4" name="Rettangolo 23"/>
          <p:cNvSpPr>
            <a:spLocks/>
          </p:cNvSpPr>
          <p:nvPr/>
        </p:nvSpPr>
        <p:spPr>
          <a:xfrm>
            <a:off x="4194462" y="5873681"/>
            <a:ext cx="471504" cy="362418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Freccia destra 24"/>
          <p:cNvSpPr/>
          <p:nvPr/>
        </p:nvSpPr>
        <p:spPr>
          <a:xfrm rot="16845380">
            <a:off x="4273074" y="5498240"/>
            <a:ext cx="395998" cy="251998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/>
          <p:cNvSpPr/>
          <p:nvPr/>
        </p:nvSpPr>
        <p:spPr>
          <a:xfrm>
            <a:off x="4162080" y="5850891"/>
            <a:ext cx="5734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MC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1706059" y="2625170"/>
            <a:ext cx="7202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Payload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three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detectors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combined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into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integrated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instrument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broad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-band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imaging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capabilities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2787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 descr="DP_nudo_aperto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39" b="94466" l="8205" r="92761">
                        <a14:foregroundMark x1="89189" y1="86100" x2="91795" y2="81725"/>
                        <a14:foregroundMark x1="79923" y1="92664" x2="92761" y2="85199"/>
                        <a14:foregroundMark x1="21911" y1="35907" x2="21429" y2="31017"/>
                        <a14:foregroundMark x1="14479" y1="81081" x2="29537" y2="71943"/>
                        <a14:foregroundMark x1="33880" y1="75032" x2="43050" y2="71042"/>
                        <a14:foregroundMark x1="52220" y1="25869" x2="56853" y2="24067"/>
                        <a14:foregroundMark x1="56371" y1="22651" x2="50676" y2="15315"/>
                        <a14:foregroundMark x1="52220" y1="18275" x2="50579" y2="16474"/>
                        <a14:foregroundMark x1="75676" y1="46332" x2="79730" y2="51866"/>
                        <a14:foregroundMark x1="70560" y1="36680" x2="79247" y2="34234"/>
                        <a14:foregroundMark x1="67664" y1="80566" x2="72297" y2="81853"/>
                        <a14:backgroundMark x1="22394" y1="51351" x2="15927" y2="41956"/>
                        <a14:backgroundMark x1="19498" y1="53797" x2="19498" y2="52767"/>
                        <a14:backgroundMark x1="19402" y1="41055" x2="14286" y2="32304"/>
                        <a14:backgroundMark x1="40541" y1="26512" x2="45174" y2="14157"/>
                        <a14:backgroundMark x1="19208" y1="24196" x2="34846" y2="19691"/>
                        <a14:backgroundMark x1="75193" y1="38481" x2="87548" y2="59202"/>
                        <a14:backgroundMark x1="50965" y1="12741" x2="55212" y2="114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2" t="5335" r="6987"/>
          <a:stretch/>
        </p:blipFill>
        <p:spPr bwMode="auto">
          <a:xfrm>
            <a:off x="1722246" y="3000303"/>
            <a:ext cx="3756277" cy="304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ttangolo 40"/>
          <p:cNvSpPr>
            <a:spLocks/>
          </p:cNvSpPr>
          <p:nvPr/>
        </p:nvSpPr>
        <p:spPr>
          <a:xfrm>
            <a:off x="2294677" y="2748389"/>
            <a:ext cx="2172390" cy="331028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59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AGILE: Super-AGILE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648439" y="1334088"/>
            <a:ext cx="7437941" cy="1307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Scientific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goals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-by-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imaging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simultaneous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X-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γ-ray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spectral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studies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high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sources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trigger for the GRID and 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MC;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alert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quick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on-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board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positioning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capability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transient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8" name="Rettangolo 17"/>
          <p:cNvSpPr>
            <a:spLocks/>
          </p:cNvSpPr>
          <p:nvPr/>
        </p:nvSpPr>
        <p:spPr>
          <a:xfrm>
            <a:off x="5468460" y="5167958"/>
            <a:ext cx="3359432" cy="851638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442367" y="5176657"/>
            <a:ext cx="3419998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Sensitive in the </a:t>
            </a:r>
            <a:r>
              <a:rPr lang="it-IT" sz="15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10</a:t>
            </a: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-40keV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it-IT" sz="15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excellent</a:t>
            </a: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timing ≲4 </a:t>
            </a: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μs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it-IT" sz="15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5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angular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resolution</a:t>
            </a: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2arcmin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it-IT" sz="15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hr-HR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FOV </a:t>
            </a: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≳1 </a:t>
            </a: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sr</a:t>
            </a:r>
            <a:r>
              <a:rPr lang="hr-HR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hr-HR" sz="15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21" name="Picture 5" descr="SuperAGI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552" y="2675502"/>
            <a:ext cx="3800320" cy="239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294676" y="2781237"/>
            <a:ext cx="21723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4x1D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Coded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Mask</a:t>
            </a:r>
            <a:endParaRPr lang="it-IT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029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tangolo 40"/>
          <p:cNvSpPr>
            <a:spLocks/>
          </p:cNvSpPr>
          <p:nvPr/>
        </p:nvSpPr>
        <p:spPr>
          <a:xfrm>
            <a:off x="5807682" y="5020124"/>
            <a:ext cx="3227038" cy="122400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60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AGILE: GRID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640868" y="1219236"/>
            <a:ext cx="73938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Gamma-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Imaging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Detector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composed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a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Silicon-Tungsten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Tracker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a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CsI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Calorimeter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MC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25keV-200MeV) and an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Anticoincidence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System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charged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particle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background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rejection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preliminary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direction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reconstruction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triggered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photons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781590" y="5028823"/>
            <a:ext cx="3275996" cy="1220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Sensitive in the </a:t>
            </a: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30MeV-50GeV;</a:t>
            </a:r>
            <a:endParaRPr lang="it-IT" sz="15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5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Smallest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ever</a:t>
            </a: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obtained</a:t>
            </a: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deadtime</a:t>
            </a: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≲ 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200μs;</a:t>
            </a:r>
            <a:endParaRPr lang="it-IT" sz="15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Source location </a:t>
            </a:r>
            <a:r>
              <a:rPr lang="it-IT" sz="15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accuracy</a:t>
            </a:r>
            <a:r>
              <a:rPr lang="it-IT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15</a:t>
            </a:r>
            <a:r>
              <a:rPr lang="it-IT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´;</a:t>
            </a:r>
            <a:endParaRPr lang="it-IT" sz="15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hr-HR" sz="15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FOV 2.5 </a:t>
            </a:r>
            <a:r>
              <a:rPr lang="hr-HR" sz="15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sr.</a:t>
            </a:r>
            <a:endParaRPr lang="hr-HR" sz="15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28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0" t="6542" r="7287" b="3695"/>
          <a:stretch/>
        </p:blipFill>
        <p:spPr>
          <a:xfrm>
            <a:off x="1706058" y="2378422"/>
            <a:ext cx="3913013" cy="3875667"/>
          </a:xfrm>
          <a:prstGeom prst="rect">
            <a:avLst/>
          </a:prstGeom>
          <a:noFill/>
          <a:ln/>
        </p:spPr>
      </p:pic>
      <p:pic>
        <p:nvPicPr>
          <p:cNvPr id="40" name="Immagine 39" descr="Screen shot 2013-06-07 at 12.08.37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t="4593" r="2432"/>
          <a:stretch/>
        </p:blipFill>
        <p:spPr>
          <a:xfrm>
            <a:off x="5807681" y="2379917"/>
            <a:ext cx="3227038" cy="2515815"/>
          </a:xfrm>
          <a:prstGeom prst="rect">
            <a:avLst/>
          </a:prstGeom>
          <a:ln>
            <a:solidFill>
              <a:srgbClr val="10253F"/>
            </a:solidFill>
          </a:ln>
        </p:spPr>
      </p:pic>
      <p:sp>
        <p:nvSpPr>
          <p:cNvPr id="17" name="Rettangolo 16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0947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61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AGILE: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648439" y="1334088"/>
            <a:ext cx="7437941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SuperAGILE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localized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~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 GRB/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month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MC </a:t>
            </a:r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about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 GRB/week ;</a:t>
            </a:r>
            <a:endParaRPr lang="it-IT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uncertainty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 the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arcmin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minimum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fluence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~5 10</a:t>
            </a:r>
            <a:r>
              <a:rPr lang="it-IT" sz="1600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-7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erg cm</a:t>
            </a:r>
            <a:r>
              <a:rPr lang="it-IT" sz="1600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-2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 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provided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to IPN for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triangulation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3" name="Immagine 2" descr="Schermata 2013-06-10 a 22.34.52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5" t="4297" r="7721"/>
          <a:stretch/>
        </p:blipFill>
        <p:spPr>
          <a:xfrm>
            <a:off x="1706059" y="2257872"/>
            <a:ext cx="7306164" cy="3380932"/>
          </a:xfrm>
          <a:prstGeom prst="rect">
            <a:avLst/>
          </a:prstGeom>
        </p:spPr>
      </p:pic>
      <p:sp>
        <p:nvSpPr>
          <p:cNvPr id="33" name="Rettangolo 32"/>
          <p:cNvSpPr/>
          <p:nvPr/>
        </p:nvSpPr>
        <p:spPr>
          <a:xfrm>
            <a:off x="1706059" y="5578235"/>
            <a:ext cx="73061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AGILE and Fermi LAT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will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provide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wealth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data on a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variety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sources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5" name="Rettangolo arrotondato 3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0784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4" descr="228085main_GLA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452" y="2971178"/>
            <a:ext cx="2167745" cy="3251618"/>
          </a:xfrm>
          <a:prstGeom prst="rect">
            <a:avLst/>
          </a:prstGeom>
          <a:noFill/>
          <a:ln w="28575" cmpd="sng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62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640868" y="578645"/>
            <a:ext cx="74455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Fermi: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Overview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800109" y="1297527"/>
            <a:ext cx="70958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Originally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called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Gamma-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Large Area Space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Telescope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(GLAST)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mission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was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renamed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physicist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Enrico Fermi. </a:t>
            </a:r>
          </a:p>
        </p:txBody>
      </p:sp>
      <p:pic>
        <p:nvPicPr>
          <p:cNvPr id="39" name="Picture 2" descr="spacecraft-new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2247">
            <a:off x="1470549" y="3566393"/>
            <a:ext cx="4945472" cy="184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ttangolo 39"/>
          <p:cNvSpPr>
            <a:spLocks/>
          </p:cNvSpPr>
          <p:nvPr/>
        </p:nvSpPr>
        <p:spPr>
          <a:xfrm>
            <a:off x="2796464" y="5837809"/>
            <a:ext cx="3183193" cy="362418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2746433" y="5815019"/>
            <a:ext cx="34527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GLAST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</a:t>
            </a:r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urst Monitor (GBM)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4" name="Freccia destra 43"/>
          <p:cNvSpPr/>
          <p:nvPr/>
        </p:nvSpPr>
        <p:spPr>
          <a:xfrm rot="9951036">
            <a:off x="4047855" y="3329222"/>
            <a:ext cx="794273" cy="301626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Rettangolo 44"/>
          <p:cNvSpPr>
            <a:spLocks/>
          </p:cNvSpPr>
          <p:nvPr/>
        </p:nvSpPr>
        <p:spPr>
          <a:xfrm>
            <a:off x="3452589" y="2956232"/>
            <a:ext cx="3059096" cy="32641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6" name="Rettangolo 45"/>
          <p:cNvSpPr/>
          <p:nvPr/>
        </p:nvSpPr>
        <p:spPr>
          <a:xfrm>
            <a:off x="3390634" y="2915544"/>
            <a:ext cx="3200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Large Area Telescope (LAT)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9" name="Rettangolo 48"/>
          <p:cNvSpPr>
            <a:spLocks/>
          </p:cNvSpPr>
          <p:nvPr/>
        </p:nvSpPr>
        <p:spPr>
          <a:xfrm>
            <a:off x="1818598" y="2316448"/>
            <a:ext cx="7128023" cy="57600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0" name="Rettangolo 49"/>
          <p:cNvSpPr/>
          <p:nvPr/>
        </p:nvSpPr>
        <p:spPr>
          <a:xfrm>
            <a:off x="1818598" y="2261907"/>
            <a:ext cx="7055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Spacecraft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launched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from Cape Canaveral Air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Station on </a:t>
            </a:r>
            <a:r>
              <a:rPr lang="fr-FR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June</a:t>
            </a:r>
            <a:r>
              <a:rPr lang="fr-FR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11</a:t>
            </a:r>
            <a:r>
              <a:rPr lang="fr-FR" b="1" baseline="30000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</a:t>
            </a:r>
            <a:r>
              <a:rPr lang="fr-FR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fr-FR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2008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12:05PM EDT (18:05PM Rome)</a:t>
            </a:r>
          </a:p>
        </p:txBody>
      </p:sp>
      <p:sp>
        <p:nvSpPr>
          <p:cNvPr id="51" name="Freccia destra 50"/>
          <p:cNvSpPr/>
          <p:nvPr/>
        </p:nvSpPr>
        <p:spPr>
          <a:xfrm rot="14383023">
            <a:off x="2977133" y="4942660"/>
            <a:ext cx="1528607" cy="301626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2" name="Picture 109" descr="fermi_logo_larg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7" y="614708"/>
            <a:ext cx="924055" cy="73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83" y="503589"/>
            <a:ext cx="1004820" cy="95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5" name="Rettangolo 24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1303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63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640868" y="578645"/>
            <a:ext cx="74455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Fermi: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Overview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800109" y="1297527"/>
            <a:ext cx="70958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Originally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called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Gamma-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Ray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Large Area Space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Telescope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(GLAST)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mission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was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renamed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the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physicist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Enrico Fermi. </a:t>
            </a:r>
          </a:p>
        </p:txBody>
      </p:sp>
      <p:pic>
        <p:nvPicPr>
          <p:cNvPr id="18" name="Picture 2" descr="spacecraft-new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2247">
            <a:off x="1470549" y="3566393"/>
            <a:ext cx="4945472" cy="184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ttangolo 27"/>
          <p:cNvSpPr>
            <a:spLocks/>
          </p:cNvSpPr>
          <p:nvPr/>
        </p:nvSpPr>
        <p:spPr>
          <a:xfrm>
            <a:off x="2796464" y="5837809"/>
            <a:ext cx="3183193" cy="362418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2746433" y="5815019"/>
            <a:ext cx="34527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GLAST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</a:t>
            </a:r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urst Monitor (GBM)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0" name="Freccia destra 29"/>
          <p:cNvSpPr/>
          <p:nvPr/>
        </p:nvSpPr>
        <p:spPr>
          <a:xfrm rot="14383023">
            <a:off x="2977133" y="4942660"/>
            <a:ext cx="1528607" cy="301626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" name="Picture 8" descr="228085main_fairopen-l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0" t="39999" r="29880" b="30000"/>
          <a:stretch>
            <a:fillRect/>
          </a:stretch>
        </p:blipFill>
        <p:spPr bwMode="auto">
          <a:xfrm>
            <a:off x="6088063" y="2962188"/>
            <a:ext cx="2826021" cy="3165571"/>
          </a:xfrm>
          <a:prstGeom prst="rect">
            <a:avLst/>
          </a:prstGeom>
          <a:noFill/>
          <a:ln w="19050" cmpd="sng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ccia destra 1"/>
          <p:cNvSpPr/>
          <p:nvPr/>
        </p:nvSpPr>
        <p:spPr>
          <a:xfrm rot="9951036">
            <a:off x="4047855" y="3329222"/>
            <a:ext cx="794273" cy="301626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>
            <a:spLocks/>
          </p:cNvSpPr>
          <p:nvPr/>
        </p:nvSpPr>
        <p:spPr>
          <a:xfrm>
            <a:off x="3452589" y="2956232"/>
            <a:ext cx="3059096" cy="32641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3390634" y="2915544"/>
            <a:ext cx="3200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x-none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Large Area Telescope (LAT)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7" name="Freccia destra 26"/>
          <p:cNvSpPr/>
          <p:nvPr/>
        </p:nvSpPr>
        <p:spPr>
          <a:xfrm rot="977460">
            <a:off x="5250548" y="3412372"/>
            <a:ext cx="1296357" cy="301626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Freccia destra 30"/>
          <p:cNvSpPr/>
          <p:nvPr/>
        </p:nvSpPr>
        <p:spPr>
          <a:xfrm rot="20772252">
            <a:off x="5364975" y="5418341"/>
            <a:ext cx="1322218" cy="301626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Rettangolo 31"/>
          <p:cNvSpPr>
            <a:spLocks/>
          </p:cNvSpPr>
          <p:nvPr/>
        </p:nvSpPr>
        <p:spPr>
          <a:xfrm>
            <a:off x="1818598" y="2316448"/>
            <a:ext cx="7128023" cy="57600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1818598" y="2261907"/>
            <a:ext cx="7055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Spacecraft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launched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from Cape Canaveral Air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Station on </a:t>
            </a:r>
            <a:r>
              <a:rPr lang="fr-FR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June</a:t>
            </a:r>
            <a:r>
              <a:rPr lang="fr-FR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11</a:t>
            </a:r>
            <a:r>
              <a:rPr lang="fr-FR" b="1" baseline="30000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</a:t>
            </a:r>
            <a:r>
              <a:rPr lang="fr-FR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fr-FR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2008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12:05PM EDT (18:05PM Rome)</a:t>
            </a:r>
          </a:p>
        </p:txBody>
      </p:sp>
      <p:pic>
        <p:nvPicPr>
          <p:cNvPr id="34" name="Picture 109" descr="fermi_logo_larg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7" y="614708"/>
            <a:ext cx="924055" cy="73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83" y="503589"/>
            <a:ext cx="1004820" cy="95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6" name="Rettangolo 35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7" name="Rettangolo arrotondato 36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3020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64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640868" y="578645"/>
            <a:ext cx="74455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Fermi: LAT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2" name="Picture 3" descr="AO eclate telescop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25" b="98299" l="2593" r="98217">
                        <a14:foregroundMark x1="52836" y1="21550" x2="61750" y2="23629"/>
                        <a14:foregroundMark x1="18152" y1="21361" x2="27066" y2="20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9"/>
          <a:stretch>
            <a:fillRect/>
          </a:stretch>
        </p:blipFill>
        <p:spPr bwMode="auto">
          <a:xfrm>
            <a:off x="4856808" y="2335935"/>
            <a:ext cx="4212569" cy="328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po 2"/>
          <p:cNvGrpSpPr/>
          <p:nvPr/>
        </p:nvGrpSpPr>
        <p:grpSpPr>
          <a:xfrm>
            <a:off x="2483459" y="2167191"/>
            <a:ext cx="2073759" cy="3241686"/>
            <a:chOff x="1745225" y="1696569"/>
            <a:chExt cx="2073759" cy="3241686"/>
          </a:xfrm>
        </p:grpSpPr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2616654" y="1696569"/>
              <a:ext cx="298160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000" b="1" dirty="0">
                  <a:solidFill>
                    <a:schemeClr val="tx2">
                      <a:lumMod val="50000"/>
                    </a:schemeClr>
                  </a:solidFill>
                  <a:latin typeface="Symbol" charset="0"/>
                </a:rPr>
                <a:t></a:t>
              </a: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1890752" y="2770760"/>
              <a:ext cx="1780973" cy="22936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1894217" y="3061288"/>
              <a:ext cx="1779240" cy="248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1883822" y="3367107"/>
              <a:ext cx="1782705" cy="2102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1895949" y="4305591"/>
              <a:ext cx="1782705" cy="22936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1885555" y="3672927"/>
              <a:ext cx="1782705" cy="22936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3" name="Rectangle 11"/>
            <p:cNvSpPr>
              <a:spLocks noChangeArrowheads="1"/>
            </p:cNvSpPr>
            <p:nvPr/>
          </p:nvSpPr>
          <p:spPr bwMode="auto">
            <a:xfrm>
              <a:off x="1890752" y="3994037"/>
              <a:ext cx="1780973" cy="2102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1890752" y="4523487"/>
              <a:ext cx="1780973" cy="41476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10253F"/>
                </a:solidFill>
              </a:endParaRPr>
            </a:p>
          </p:txBody>
        </p:sp>
        <p:sp>
          <p:nvSpPr>
            <p:cNvPr id="25" name="Rectangle 13"/>
            <p:cNvSpPr>
              <a:spLocks noChangeArrowheads="1"/>
            </p:cNvSpPr>
            <p:nvPr/>
          </p:nvSpPr>
          <p:spPr bwMode="auto">
            <a:xfrm>
              <a:off x="3737558" y="2591091"/>
              <a:ext cx="81426" cy="1922839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" name="Rectangle 14"/>
            <p:cNvSpPr>
              <a:spLocks noChangeArrowheads="1"/>
            </p:cNvSpPr>
            <p:nvPr/>
          </p:nvSpPr>
          <p:spPr bwMode="auto">
            <a:xfrm>
              <a:off x="1745225" y="2596825"/>
              <a:ext cx="76228" cy="1917105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" name="Rectangle 15"/>
            <p:cNvSpPr>
              <a:spLocks noChangeArrowheads="1"/>
            </p:cNvSpPr>
            <p:nvPr/>
          </p:nvSpPr>
          <p:spPr bwMode="auto">
            <a:xfrm>
              <a:off x="1745225" y="2510813"/>
              <a:ext cx="2073759" cy="76455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8" name="Line 16"/>
            <p:cNvSpPr>
              <a:spLocks noChangeShapeType="1"/>
            </p:cNvSpPr>
            <p:nvPr/>
          </p:nvSpPr>
          <p:spPr bwMode="auto">
            <a:xfrm>
              <a:off x="1904612" y="2851037"/>
              <a:ext cx="17532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>
              <a:off x="1906344" y="3139654"/>
              <a:ext cx="17532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1909809" y="3445474"/>
              <a:ext cx="175152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1" name="Line 19"/>
            <p:cNvSpPr>
              <a:spLocks noChangeShapeType="1"/>
            </p:cNvSpPr>
            <p:nvPr/>
          </p:nvSpPr>
          <p:spPr bwMode="auto">
            <a:xfrm>
              <a:off x="1911542" y="3749382"/>
              <a:ext cx="175152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2" name="Line 20"/>
            <p:cNvSpPr>
              <a:spLocks noChangeShapeType="1"/>
            </p:cNvSpPr>
            <p:nvPr/>
          </p:nvSpPr>
          <p:spPr bwMode="auto">
            <a:xfrm>
              <a:off x="1899414" y="4070492"/>
              <a:ext cx="17532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3" name="Line 21"/>
            <p:cNvSpPr>
              <a:spLocks noChangeShapeType="1"/>
            </p:cNvSpPr>
            <p:nvPr/>
          </p:nvSpPr>
          <p:spPr bwMode="auto">
            <a:xfrm>
              <a:off x="1902879" y="4391602"/>
              <a:ext cx="17497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4" name="Line 22"/>
            <p:cNvSpPr>
              <a:spLocks noChangeShapeType="1"/>
            </p:cNvSpPr>
            <p:nvPr/>
          </p:nvSpPr>
          <p:spPr bwMode="auto">
            <a:xfrm flipH="1">
              <a:off x="2446873" y="3388133"/>
              <a:ext cx="285857" cy="1263416"/>
            </a:xfrm>
            <a:prstGeom prst="line">
              <a:avLst/>
            </a:pr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5" name="Line 23"/>
            <p:cNvSpPr>
              <a:spLocks noChangeShapeType="1"/>
            </p:cNvSpPr>
            <p:nvPr/>
          </p:nvSpPr>
          <p:spPr bwMode="auto">
            <a:xfrm>
              <a:off x="2748321" y="3388133"/>
              <a:ext cx="128202" cy="1263416"/>
            </a:xfrm>
            <a:prstGeom prst="line">
              <a:avLst/>
            </a:pr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6" name="Line 24"/>
            <p:cNvSpPr>
              <a:spLocks noChangeShapeType="1"/>
            </p:cNvSpPr>
            <p:nvPr/>
          </p:nvSpPr>
          <p:spPr bwMode="auto">
            <a:xfrm flipV="1">
              <a:off x="2732729" y="2118982"/>
              <a:ext cx="107413" cy="1251948"/>
            </a:xfrm>
            <a:prstGeom prst="line">
              <a:avLst/>
            </a:prstGeom>
            <a:noFill/>
            <a:ln w="28575" cmpd="sng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2057068" y="4515393"/>
              <a:ext cx="514542" cy="393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eaLnBrk="0" hangingPunct="0"/>
              <a:r>
                <a:rPr lang="en-US" sz="2000" dirty="0">
                  <a:solidFill>
                    <a:schemeClr val="bg1"/>
                  </a:solidFill>
                </a:rPr>
                <a:t>e</a:t>
              </a:r>
              <a:r>
                <a:rPr lang="en-US" sz="2000" b="1" baseline="30000" dirty="0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2843607" y="4497898"/>
              <a:ext cx="420480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000" dirty="0">
                  <a:solidFill>
                    <a:srgbClr val="FFFFFF"/>
                  </a:solidFill>
                </a:rPr>
                <a:t>e</a:t>
              </a:r>
              <a:r>
                <a:rPr lang="en-US" sz="2000" b="1" baseline="30000" dirty="0">
                  <a:solidFill>
                    <a:srgbClr val="FFFFFF"/>
                  </a:solidFill>
                </a:rPr>
                <a:t>–</a:t>
              </a:r>
            </a:p>
          </p:txBody>
        </p:sp>
      </p:grpSp>
      <p:sp>
        <p:nvSpPr>
          <p:cNvPr id="48" name="Rectangle 36"/>
          <p:cNvSpPr>
            <a:spLocks noChangeArrowheads="1"/>
          </p:cNvSpPr>
          <p:nvPr/>
        </p:nvSpPr>
        <p:spPr bwMode="auto">
          <a:xfrm>
            <a:off x="3928468" y="1213853"/>
            <a:ext cx="2812970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Pair</a:t>
            </a:r>
            <a:r>
              <a:rPr lang="it-IT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-Conversion </a:t>
            </a:r>
            <a:r>
              <a:rPr lang="it-IT" sz="16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Telescope</a:t>
            </a:r>
            <a:endParaRPr lang="it-IT" sz="16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49" name="Rettangolo 48"/>
          <p:cNvSpPr>
            <a:spLocks/>
          </p:cNvSpPr>
          <p:nvPr/>
        </p:nvSpPr>
        <p:spPr>
          <a:xfrm>
            <a:off x="3737995" y="2385322"/>
            <a:ext cx="2421549" cy="25420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0" name="Rettangolo 49"/>
          <p:cNvSpPr/>
          <p:nvPr/>
        </p:nvSpPr>
        <p:spPr>
          <a:xfrm>
            <a:off x="3687820" y="2365319"/>
            <a:ext cx="25337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AntiCoincidence Detector (ACD)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55" name="Rettangolo 54"/>
          <p:cNvSpPr/>
          <p:nvPr/>
        </p:nvSpPr>
        <p:spPr>
          <a:xfrm>
            <a:off x="4563485" y="5080905"/>
            <a:ext cx="133354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x-none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CsI Calorimeter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56" name="Freccia destra 55"/>
          <p:cNvSpPr/>
          <p:nvPr/>
        </p:nvSpPr>
        <p:spPr>
          <a:xfrm rot="8802177">
            <a:off x="3941096" y="2770671"/>
            <a:ext cx="578272" cy="179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Freccia destra 56"/>
          <p:cNvSpPr/>
          <p:nvPr/>
        </p:nvSpPr>
        <p:spPr>
          <a:xfrm rot="2457249">
            <a:off x="2305456" y="3265071"/>
            <a:ext cx="578272" cy="179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Rettangolo 57"/>
          <p:cNvSpPr>
            <a:spLocks/>
          </p:cNvSpPr>
          <p:nvPr/>
        </p:nvSpPr>
        <p:spPr>
          <a:xfrm>
            <a:off x="1732974" y="2858127"/>
            <a:ext cx="1151999" cy="25420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3" name="Rettangolo 52"/>
          <p:cNvSpPr/>
          <p:nvPr/>
        </p:nvSpPr>
        <p:spPr>
          <a:xfrm>
            <a:off x="1660824" y="2850844"/>
            <a:ext cx="1295998" cy="287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x-none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Conversion foil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60" name="Freccia destra 59"/>
          <p:cNvSpPr/>
          <p:nvPr/>
        </p:nvSpPr>
        <p:spPr>
          <a:xfrm rot="2237540">
            <a:off x="2228989" y="4282712"/>
            <a:ext cx="578272" cy="179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Rettangolo 60"/>
          <p:cNvSpPr>
            <a:spLocks/>
          </p:cNvSpPr>
          <p:nvPr/>
        </p:nvSpPr>
        <p:spPr>
          <a:xfrm>
            <a:off x="1714187" y="3760385"/>
            <a:ext cx="1260000" cy="378372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4" name="Rettangolo 53"/>
          <p:cNvSpPr/>
          <p:nvPr/>
        </p:nvSpPr>
        <p:spPr>
          <a:xfrm>
            <a:off x="1660265" y="3715637"/>
            <a:ext cx="13679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x-none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Particle tracking detectors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62" name="Freccia destra 61"/>
          <p:cNvSpPr/>
          <p:nvPr/>
        </p:nvSpPr>
        <p:spPr>
          <a:xfrm rot="10800000">
            <a:off x="4221193" y="5126218"/>
            <a:ext cx="290267" cy="179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Freccia destra 62"/>
          <p:cNvSpPr/>
          <p:nvPr/>
        </p:nvSpPr>
        <p:spPr>
          <a:xfrm>
            <a:off x="5947951" y="5126219"/>
            <a:ext cx="290267" cy="179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4" name="Freccia destra 63"/>
          <p:cNvSpPr/>
          <p:nvPr/>
        </p:nvSpPr>
        <p:spPr>
          <a:xfrm rot="2196037">
            <a:off x="4956227" y="2773348"/>
            <a:ext cx="578272" cy="179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5" name="Rettangolo 64"/>
          <p:cNvSpPr>
            <a:spLocks/>
          </p:cNvSpPr>
          <p:nvPr/>
        </p:nvSpPr>
        <p:spPr>
          <a:xfrm>
            <a:off x="6509713" y="2123575"/>
            <a:ext cx="2520000" cy="43887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6" name="Rettangolo 65"/>
          <p:cNvSpPr/>
          <p:nvPr/>
        </p:nvSpPr>
        <p:spPr>
          <a:xfrm>
            <a:off x="6475555" y="2108725"/>
            <a:ext cx="2628000" cy="43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Precision Si-strip </a:t>
            </a:r>
            <a:r>
              <a:rPr lang="it-IT" sz="1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Tracker</a:t>
            </a:r>
            <a:r>
              <a:rPr lang="it-IT" sz="1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(TKR)</a:t>
            </a:r>
          </a:p>
          <a:p>
            <a:pPr algn="just"/>
            <a:r>
              <a:rPr lang="it-IT" sz="1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70 m</a:t>
            </a:r>
            <a:r>
              <a:rPr lang="it-IT" sz="1200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2</a:t>
            </a:r>
            <a:r>
              <a:rPr lang="it-IT" sz="1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 </a:t>
            </a:r>
            <a:r>
              <a:rPr lang="it-IT" sz="1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detectors </a:t>
            </a:r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 </a:t>
            </a:r>
            <a:r>
              <a:rPr lang="it-IT" sz="1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36 </a:t>
            </a:r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planes</a:t>
            </a:r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67" name="Freccia destra 66"/>
          <p:cNvSpPr/>
          <p:nvPr/>
        </p:nvSpPr>
        <p:spPr>
          <a:xfrm rot="8802177">
            <a:off x="6766852" y="2698884"/>
            <a:ext cx="578272" cy="179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Freccia destra 67"/>
          <p:cNvSpPr/>
          <p:nvPr/>
        </p:nvSpPr>
        <p:spPr>
          <a:xfrm rot="10107174">
            <a:off x="4584728" y="3446027"/>
            <a:ext cx="1600180" cy="454388"/>
          </a:xfrm>
          <a:prstGeom prst="rightArrow">
            <a:avLst/>
          </a:prstGeom>
          <a:solidFill>
            <a:srgbClr val="FF0000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1" name="Rettangolo 70"/>
          <p:cNvSpPr/>
          <p:nvPr/>
        </p:nvSpPr>
        <p:spPr>
          <a:xfrm>
            <a:off x="1595443" y="5644345"/>
            <a:ext cx="7413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instrument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must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measure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direction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arrival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time of gamma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over a large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(~20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MeV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&gt; 300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GeV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</p:txBody>
      </p:sp>
      <p:sp>
        <p:nvSpPr>
          <p:cNvPr id="73" name="Rettangolo 72"/>
          <p:cNvSpPr/>
          <p:nvPr/>
        </p:nvSpPr>
        <p:spPr>
          <a:xfrm>
            <a:off x="1732973" y="1485122"/>
            <a:ext cx="72967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interactions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GLAST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dominated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pair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conversion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</a:t>
            </a:r>
          </a:p>
          <a:p>
            <a:pPr marL="171450" indent="-171450" algn="just">
              <a:buFont typeface="Arial"/>
              <a:buChar char="•"/>
            </a:pP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determine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direction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</a:p>
          <a:p>
            <a:pPr marL="171450" indent="-171450" algn="just">
              <a:buFont typeface="Arial"/>
              <a:buChar char="•"/>
            </a:pP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clear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signature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for background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rejection</a:t>
            </a:r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4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74" name="Picture 109" descr="fermi_logo_larg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7" y="614708"/>
            <a:ext cx="924055" cy="73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Rettangolo 76"/>
          <p:cNvSpPr>
            <a:spLocks/>
          </p:cNvSpPr>
          <p:nvPr/>
        </p:nvSpPr>
        <p:spPr>
          <a:xfrm>
            <a:off x="7317708" y="4189978"/>
            <a:ext cx="1778687" cy="438876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78" name="Rettangolo 77"/>
          <p:cNvSpPr/>
          <p:nvPr/>
        </p:nvSpPr>
        <p:spPr>
          <a:xfrm>
            <a:off x="7283550" y="4175128"/>
            <a:ext cx="18128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Thermal </a:t>
            </a:r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Blanket</a:t>
            </a:r>
            <a:r>
              <a:rPr lang="it-IT" sz="1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and</a:t>
            </a:r>
          </a:p>
          <a:p>
            <a:pPr algn="ctr"/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micro-meteorite </a:t>
            </a:r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shield</a:t>
            </a:r>
            <a:endParaRPr lang="it-IT" sz="1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79" name="Freccia destra 78"/>
          <p:cNvSpPr/>
          <p:nvPr/>
        </p:nvSpPr>
        <p:spPr>
          <a:xfrm rot="17913834">
            <a:off x="8246180" y="3863167"/>
            <a:ext cx="398269" cy="179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1" name="Rettangolo 80"/>
          <p:cNvSpPr>
            <a:spLocks/>
          </p:cNvSpPr>
          <p:nvPr/>
        </p:nvSpPr>
        <p:spPr>
          <a:xfrm>
            <a:off x="7403567" y="4951726"/>
            <a:ext cx="1692000" cy="54000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2" name="Rettangolo 81"/>
          <p:cNvSpPr/>
          <p:nvPr/>
        </p:nvSpPr>
        <p:spPr>
          <a:xfrm>
            <a:off x="7340064" y="4907522"/>
            <a:ext cx="181284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Electronics</a:t>
            </a:r>
            <a:r>
              <a:rPr lang="it-IT" sz="1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system</a:t>
            </a:r>
            <a:endParaRPr lang="it-IT" sz="12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ctr"/>
            <a:r>
              <a:rPr lang="it-IT" sz="1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</a:t>
            </a:r>
            <a:r>
              <a:rPr lang="it-IT" sz="1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flexible</a:t>
            </a:r>
            <a:r>
              <a:rPr lang="it-IT" sz="1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multi-</a:t>
            </a:r>
            <a:r>
              <a:rPr lang="it-IT" sz="1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level</a:t>
            </a:r>
            <a:r>
              <a:rPr lang="it-IT" sz="1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trigger and online </a:t>
            </a:r>
            <a:r>
              <a:rPr lang="it-IT" sz="1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computing</a:t>
            </a:r>
            <a:r>
              <a:rPr lang="it-IT" sz="1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  <a:endParaRPr lang="it-IT" sz="1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83" name="Freccia destra 82"/>
          <p:cNvSpPr/>
          <p:nvPr/>
        </p:nvSpPr>
        <p:spPr>
          <a:xfrm rot="9740558">
            <a:off x="6905764" y="5257275"/>
            <a:ext cx="470269" cy="179997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83" y="503589"/>
            <a:ext cx="1004820" cy="95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9" name="Rettangolo 68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70" name="Rettangolo arrotondato 69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3609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73284"/>
            <a:ext cx="2895600" cy="365125"/>
          </a:xfrm>
        </p:spPr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65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640868" y="578645"/>
            <a:ext cx="74455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Fermi: GBM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4" name="Picture 109" descr="fermi_logo_lar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7" y="614708"/>
            <a:ext cx="924055" cy="73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83" y="503589"/>
            <a:ext cx="1004820" cy="95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1" name="Rettangolo 90"/>
          <p:cNvSpPr>
            <a:spLocks/>
          </p:cNvSpPr>
          <p:nvPr/>
        </p:nvSpPr>
        <p:spPr>
          <a:xfrm>
            <a:off x="2631451" y="5814009"/>
            <a:ext cx="2348397" cy="32370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2" name="Rettangolo 91"/>
          <p:cNvSpPr/>
          <p:nvPr/>
        </p:nvSpPr>
        <p:spPr>
          <a:xfrm>
            <a:off x="2614517" y="5779690"/>
            <a:ext cx="252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BGO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mid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-E </a:t>
            </a:r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spectrum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42" name="Picture 16" descr="ComponentSchematic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7" r="16741"/>
          <a:stretch/>
        </p:blipFill>
        <p:spPr bwMode="auto">
          <a:xfrm>
            <a:off x="1710250" y="1589592"/>
            <a:ext cx="33528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" name="Straight Arrow Connector 19"/>
          <p:cNvCxnSpPr/>
          <p:nvPr/>
        </p:nvCxnSpPr>
        <p:spPr>
          <a:xfrm rot="16200000" flipH="1">
            <a:off x="2942935" y="2030123"/>
            <a:ext cx="1535112" cy="1254125"/>
          </a:xfrm>
          <a:prstGeom prst="straightConnector1">
            <a:avLst/>
          </a:prstGeom>
          <a:ln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22"/>
          <p:cNvCxnSpPr/>
          <p:nvPr/>
        </p:nvCxnSpPr>
        <p:spPr>
          <a:xfrm rot="16200000" flipH="1">
            <a:off x="2790535" y="2182523"/>
            <a:ext cx="1001712" cy="415925"/>
          </a:xfrm>
          <a:prstGeom prst="straightConnector1">
            <a:avLst/>
          </a:prstGeom>
          <a:ln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23"/>
          <p:cNvCxnSpPr/>
          <p:nvPr/>
        </p:nvCxnSpPr>
        <p:spPr>
          <a:xfrm rot="16200000" flipH="1">
            <a:off x="1952335" y="3020723"/>
            <a:ext cx="2297112" cy="34925"/>
          </a:xfrm>
          <a:prstGeom prst="straightConnector1">
            <a:avLst/>
          </a:prstGeom>
          <a:ln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24"/>
          <p:cNvCxnSpPr/>
          <p:nvPr/>
        </p:nvCxnSpPr>
        <p:spPr>
          <a:xfrm rot="5400000">
            <a:off x="1761835" y="2407948"/>
            <a:ext cx="1839912" cy="803275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33"/>
          <p:cNvCxnSpPr/>
          <p:nvPr/>
        </p:nvCxnSpPr>
        <p:spPr>
          <a:xfrm rot="5400000" flipH="1" flipV="1">
            <a:off x="3038978" y="4858254"/>
            <a:ext cx="1828800" cy="15875"/>
          </a:xfrm>
          <a:prstGeom prst="straightConnector1">
            <a:avLst/>
          </a:prstGeom>
          <a:ln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34"/>
          <p:cNvCxnSpPr/>
          <p:nvPr/>
        </p:nvCxnSpPr>
        <p:spPr>
          <a:xfrm rot="16200000" flipV="1">
            <a:off x="2924678" y="4759829"/>
            <a:ext cx="990600" cy="1050925"/>
          </a:xfrm>
          <a:prstGeom prst="straightConnector1">
            <a:avLst/>
          </a:prstGeom>
          <a:ln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ttangolo 64"/>
          <p:cNvSpPr>
            <a:spLocks/>
          </p:cNvSpPr>
          <p:nvPr/>
        </p:nvSpPr>
        <p:spPr>
          <a:xfrm>
            <a:off x="1811850" y="1550545"/>
            <a:ext cx="3167998" cy="32400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6" name="Rettangolo 65"/>
          <p:cNvSpPr/>
          <p:nvPr/>
        </p:nvSpPr>
        <p:spPr>
          <a:xfrm>
            <a:off x="1786453" y="1527229"/>
            <a:ext cx="32634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NaI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(location &amp;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low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spectrum</a:t>
            </a:r>
            <a:r>
              <a:rPr lang="it-IT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  <a:endParaRPr lang="it-IT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59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206" y="1451026"/>
            <a:ext cx="1552897" cy="1099659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81320" dir="2319588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7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482" y="1456251"/>
            <a:ext cx="2264937" cy="1087346"/>
          </a:xfrm>
          <a:prstGeom prst="rect">
            <a:avLst/>
          </a:prstGeom>
          <a:noFill/>
          <a:ln w="28575" cmpd="sng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81320" dir="2319588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2" name="Picture 2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334" y="2611931"/>
            <a:ext cx="3606812" cy="1819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A400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81320" dir="2319588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" name="Immagine 2" descr="GB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785" y="4491611"/>
            <a:ext cx="2515603" cy="1763135"/>
          </a:xfrm>
          <a:prstGeom prst="rect">
            <a:avLst/>
          </a:prstGeom>
        </p:spPr>
      </p:pic>
      <p:sp>
        <p:nvSpPr>
          <p:cNvPr id="29" name="Rettangolo 28"/>
          <p:cNvSpPr/>
          <p:nvPr/>
        </p:nvSpPr>
        <p:spPr>
          <a:xfrm>
            <a:off x="56869" y="2383336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0" name="Rettangolo arrotondato 29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endParaRPr lang="it-IT" sz="1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7984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66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Fermi: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21" name="Picture 109" descr="fermi_logo_lar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7" y="614708"/>
            <a:ext cx="924055" cy="73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83" y="503589"/>
            <a:ext cx="1004820" cy="95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" name="Immagine 2" descr="Screen shot 2013-06-07 at 7.32.00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t="3728" b="12842"/>
          <a:stretch/>
        </p:blipFill>
        <p:spPr>
          <a:xfrm>
            <a:off x="1861132" y="3020705"/>
            <a:ext cx="7153822" cy="2941811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 rot="18813035">
            <a:off x="8037336" y="5352930"/>
            <a:ext cx="964756" cy="2953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/>
          <p:cNvSpPr/>
          <p:nvPr/>
        </p:nvSpPr>
        <p:spPr>
          <a:xfrm>
            <a:off x="7887636" y="5748286"/>
            <a:ext cx="558087" cy="2142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ttangolo 27"/>
          <p:cNvSpPr/>
          <p:nvPr/>
        </p:nvSpPr>
        <p:spPr>
          <a:xfrm>
            <a:off x="1800109" y="1363785"/>
            <a:ext cx="70958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GBM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~250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GRBs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/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year</a:t>
            </a:r>
            <a:r>
              <a:rPr lang="en-US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~half in the LAT </a:t>
            </a:r>
            <a:r>
              <a:rPr lang="en-US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FoV</a:t>
            </a:r>
            <a:endParaRPr lang="en-US" sz="2000" b="1" dirty="0" smtClean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en-US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LAT </a:t>
            </a:r>
            <a:r>
              <a:rPr lang="en-US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 </a:t>
            </a:r>
            <a:r>
              <a:rPr lang="en-US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35 GRBs in 3 years</a:t>
            </a:r>
            <a:r>
              <a:rPr lang="en-US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(30 long, 5 short) 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10 redshift measurements;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4 joint BAT-GBM-LAT detections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7367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67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Fermi: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21" name="Picture 109" descr="fermi_logo_lar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7" y="614708"/>
            <a:ext cx="924055" cy="73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83" y="503589"/>
            <a:ext cx="1004820" cy="95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8" name="Rettangolo 27"/>
          <p:cNvSpPr/>
          <p:nvPr/>
        </p:nvSpPr>
        <p:spPr>
          <a:xfrm>
            <a:off x="1800109" y="1363785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Fluence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GBM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and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“GBM” time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window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(LAT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vs.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entire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sample in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GBM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spectral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catalog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2" name="Immagine 1" descr="Screen shot 2013-06-07 at 7.49.0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21" y="2117986"/>
            <a:ext cx="3513537" cy="3419999"/>
          </a:xfrm>
          <a:prstGeom prst="rect">
            <a:avLst/>
          </a:prstGeom>
        </p:spPr>
      </p:pic>
      <p:sp>
        <p:nvSpPr>
          <p:cNvPr id="22" name="Rettangolo 21"/>
          <p:cNvSpPr/>
          <p:nvPr/>
        </p:nvSpPr>
        <p:spPr>
          <a:xfrm>
            <a:off x="2095935" y="5496226"/>
            <a:ext cx="29510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LAT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are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among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brightest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GBM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bursts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5" name="Immagine 14" descr="Screen shot 2013-06-07 at 7.51.53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405" y="2128370"/>
            <a:ext cx="3419934" cy="3394317"/>
          </a:xfrm>
          <a:prstGeom prst="rect">
            <a:avLst/>
          </a:prstGeom>
        </p:spPr>
      </p:pic>
      <p:sp>
        <p:nvSpPr>
          <p:cNvPr id="23" name="Rettangolo 22"/>
          <p:cNvSpPr/>
          <p:nvPr/>
        </p:nvSpPr>
        <p:spPr>
          <a:xfrm>
            <a:off x="5453366" y="5506852"/>
            <a:ext cx="36225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Long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LAT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fluence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~10% of GBM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fluence</a:t>
            </a:r>
            <a:endParaRPr lang="it-IT" sz="14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algn="just"/>
            <a:r>
              <a:rPr lang="it-IT" sz="1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Short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LAT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fluence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&gt; GBM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fluence</a:t>
            </a:r>
            <a:endParaRPr lang="it-IT" sz="14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5009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68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Fermi: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21" name="Picture 109" descr="fermi_logo_lar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7" y="614708"/>
            <a:ext cx="924055" cy="73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83" y="503589"/>
            <a:ext cx="1004820" cy="95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8" name="Rettangolo 27"/>
          <p:cNvSpPr/>
          <p:nvPr/>
        </p:nvSpPr>
        <p:spPr>
          <a:xfrm>
            <a:off x="1800109" y="1440280"/>
            <a:ext cx="709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Delayed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Onset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 Fermi LAT Short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high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emission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Extended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GeV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Radiation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3" name="Immagine 2" descr="Schermata 2013-06-10 a 21.52.06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" b="3136"/>
          <a:stretch/>
        </p:blipFill>
        <p:spPr>
          <a:xfrm>
            <a:off x="2349500" y="2163465"/>
            <a:ext cx="6337300" cy="4063428"/>
          </a:xfrm>
          <a:prstGeom prst="rect">
            <a:avLst/>
          </a:prstGeom>
        </p:spPr>
      </p:pic>
      <p:sp>
        <p:nvSpPr>
          <p:cNvPr id="162" name="Rettangolo 161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163" name="Rettangolo arrotondato 162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1185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69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Fermi: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21" name="Picture 109" descr="fermi_logo_lar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7" y="614708"/>
            <a:ext cx="924055" cy="73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83" y="503589"/>
            <a:ext cx="1004820" cy="95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8" name="Rettangolo 27"/>
          <p:cNvSpPr/>
          <p:nvPr/>
        </p:nvSpPr>
        <p:spPr>
          <a:xfrm>
            <a:off x="1677701" y="1792158"/>
            <a:ext cx="7307999" cy="395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080916C: high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sz="20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delay and broadband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spectrum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1751984" y="5649216"/>
            <a:ext cx="7277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Spectra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fitted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single Band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function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over up to 6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decades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5514570" y="5396423"/>
            <a:ext cx="3622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Band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function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over 6 </a:t>
            </a:r>
            <a:r>
              <a:rPr lang="it-IT" sz="1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decades</a:t>
            </a:r>
            <a:r>
              <a:rPr lang="it-IT" sz="1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</a:t>
            </a:r>
            <a:r>
              <a:rPr lang="it-IT" sz="1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endParaRPr lang="it-IT" sz="14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>
            <a:alphaModFix amt="95000"/>
          </a:blip>
          <a:srcRect/>
          <a:stretch>
            <a:fillRect/>
          </a:stretch>
        </p:blipFill>
        <p:spPr bwMode="auto">
          <a:xfrm>
            <a:off x="1751984" y="2213026"/>
            <a:ext cx="3591190" cy="3478373"/>
          </a:xfrm>
          <a:prstGeom prst="rect">
            <a:avLst/>
          </a:prstGeom>
          <a:solidFill>
            <a:srgbClr val="FFFF99">
              <a:alpha val="94901"/>
            </a:srgbClr>
          </a:solidFill>
          <a:ln w="9525">
            <a:noFill/>
            <a:round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5666" y="2213026"/>
            <a:ext cx="3540872" cy="2490905"/>
          </a:xfrm>
          <a:prstGeom prst="rect">
            <a:avLst/>
          </a:prstGeom>
          <a:solidFill>
            <a:srgbClr val="FFFFCC"/>
          </a:solidFill>
          <a:ln w="9525">
            <a:noFill/>
            <a:round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27" name="Content Placeholder 6"/>
          <p:cNvSpPr txBox="1">
            <a:spLocks/>
          </p:cNvSpPr>
          <p:nvPr/>
        </p:nvSpPr>
        <p:spPr>
          <a:xfrm>
            <a:off x="5514570" y="4734529"/>
            <a:ext cx="3571810" cy="96967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l-GR" sz="1600" noProof="1" smtClean="0">
                <a:solidFill>
                  <a:srgbClr val="10253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ＭＳ Ｐゴシック" charset="0"/>
                <a:cs typeface="ＭＳ Ｐゴシック" charset="0"/>
              </a:rPr>
              <a:t>α = -1.02 +/- 0.02</a:t>
            </a:r>
            <a:r>
              <a:rPr lang="it-IT" sz="1600" noProof="1" smtClean="0">
                <a:solidFill>
                  <a:srgbClr val="10253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ＭＳ Ｐゴシック" charset="0"/>
                <a:cs typeface="ＭＳ Ｐゴシック" charset="0"/>
              </a:rPr>
              <a:t>    -   </a:t>
            </a:r>
            <a:r>
              <a:rPr lang="el-GR" sz="1600" noProof="1" smtClean="0">
                <a:solidFill>
                  <a:srgbClr val="10253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ＭＳ Ｐゴシック" charset="0"/>
                <a:cs typeface="ＭＳ Ｐゴシック" charset="0"/>
              </a:rPr>
              <a:t>β = -2.21 +/- 0.03</a:t>
            </a:r>
          </a:p>
          <a:p>
            <a:pPr>
              <a:buFont typeface="Arial" charset="0"/>
              <a:buNone/>
            </a:pPr>
            <a:r>
              <a:rPr lang="el-GR" sz="1600" noProof="1" smtClean="0">
                <a:solidFill>
                  <a:srgbClr val="10253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ＭＳ Ｐゴシック" charset="0"/>
                <a:cs typeface="ＭＳ Ｐゴシック" charset="0"/>
              </a:rPr>
              <a:t>E</a:t>
            </a:r>
            <a:r>
              <a:rPr lang="el-GR" sz="1600" baseline="-25000" noProof="1" smtClean="0">
                <a:solidFill>
                  <a:srgbClr val="10253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ＭＳ Ｐゴシック" charset="0"/>
                <a:cs typeface="ＭＳ Ｐゴシック" charset="0"/>
              </a:rPr>
              <a:t>peak</a:t>
            </a:r>
            <a:r>
              <a:rPr lang="el-GR" sz="1600" noProof="1" smtClean="0">
                <a:solidFill>
                  <a:srgbClr val="10253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ＭＳ Ｐゴシック" charset="0"/>
                <a:cs typeface="ＭＳ Ｐゴシック" charset="0"/>
              </a:rPr>
              <a:t> = 1170 +/- 142 keV</a:t>
            </a:r>
          </a:p>
          <a:p>
            <a:pPr>
              <a:buFont typeface="Arial" charset="0"/>
              <a:buNone/>
            </a:pPr>
            <a:endParaRPr lang="el-GR" sz="2800" noProof="1">
              <a:effectLst>
                <a:outerShdw blurRad="38100" dist="38100" dir="2700000" algn="tl">
                  <a:srgbClr val="DDDDDD"/>
                </a:outerShdw>
              </a:effectLst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227621" y="5896459"/>
            <a:ext cx="4353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single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dominant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emission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mechanism</a:t>
            </a:r>
            <a:endParaRPr lang="it-IT" dirty="0"/>
          </a:p>
        </p:txBody>
      </p:sp>
      <p:sp>
        <p:nvSpPr>
          <p:cNvPr id="11" name="Freccia destra 10"/>
          <p:cNvSpPr/>
          <p:nvPr/>
        </p:nvSpPr>
        <p:spPr>
          <a:xfrm>
            <a:off x="2833308" y="6012700"/>
            <a:ext cx="409614" cy="207194"/>
          </a:xfrm>
          <a:prstGeom prst="rightArrow">
            <a:avLst/>
          </a:prstGeom>
          <a:solidFill>
            <a:srgbClr val="FFFFFF"/>
          </a:solidFill>
          <a:ln>
            <a:solidFill>
              <a:srgbClr val="1025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1675478" y="1461308"/>
            <a:ext cx="5148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Fermi extends the broadband GRB spectrum</a:t>
            </a:r>
          </a:p>
        </p:txBody>
      </p:sp>
      <p:sp>
        <p:nvSpPr>
          <p:cNvPr id="30" name="Rettangolo 29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1" name="Rettangolo arrotondato 3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1132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70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Fermi: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Results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1093380" y="3906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21" name="Picture 109" descr="fermi_logo_lar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7" y="614708"/>
            <a:ext cx="924055" cy="73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83" y="503589"/>
            <a:ext cx="1004820" cy="95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6252869" y="2836561"/>
            <a:ext cx="2776843" cy="1754327"/>
          </a:xfrm>
          <a:prstGeom prst="rect">
            <a:avLst/>
          </a:prstGeom>
          <a:solidFill>
            <a:srgbClr val="FFFFFF"/>
          </a:solidFill>
          <a:ln>
            <a:solidFill>
              <a:srgbClr val="10253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Best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spectrum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interval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 (T0+4.6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T0 + 9.6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band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function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smoothly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broken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power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-law) +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power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-law component. 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1675478" y="1461307"/>
            <a:ext cx="7354234" cy="369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 Hard Component in Long </a:t>
            </a:r>
            <a:r>
              <a:rPr lang="en-US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GRBs</a:t>
            </a:r>
            <a:endParaRPr lang="en-US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pic>
        <p:nvPicPr>
          <p:cNvPr id="30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83" y="1830641"/>
            <a:ext cx="4402449" cy="4409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2688566" y="1881841"/>
            <a:ext cx="181387" cy="4173844"/>
          </a:xfrm>
          <a:prstGeom prst="rect">
            <a:avLst/>
          </a:prstGeom>
          <a:solidFill>
            <a:srgbClr val="FFFFCC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" name="Rettangolo 31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3" name="Rettangolo arrotondato 32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9453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/>
          <p:cNvSpPr>
            <a:spLocks/>
          </p:cNvSpPr>
          <p:nvPr/>
        </p:nvSpPr>
        <p:spPr>
          <a:xfrm>
            <a:off x="1818599" y="2679308"/>
            <a:ext cx="3479116" cy="3264292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71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Progenitors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/1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559304" y="1672772"/>
            <a:ext cx="6781800" cy="1600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Death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a massive (&gt; 40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</a:t>
            </a:r>
            <a:r>
              <a:rPr lang="fr-FR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sun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),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rotating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low-metallicity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star:</a:t>
            </a:r>
            <a:endParaRPr lang="fr-FR" dirty="0"/>
          </a:p>
        </p:txBody>
      </p:sp>
      <p:pic>
        <p:nvPicPr>
          <p:cNvPr id="15" name="Picture 7" descr="71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505" y="2766761"/>
            <a:ext cx="3640128" cy="317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943429" y="2755364"/>
            <a:ext cx="4354285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2" algn="just">
              <a:buFontTx/>
              <a:buChar char="•"/>
            </a:pPr>
            <a:r>
              <a:rPr lang="it-IT" sz="24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Massive</a:t>
            </a:r>
            <a:r>
              <a:rPr lang="fr-FR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2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 a </a:t>
            </a:r>
            <a:r>
              <a:rPr lang="fr-FR" sz="2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core</a:t>
            </a:r>
            <a:r>
              <a:rPr lang="fr-FR" sz="2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-collapse </a:t>
            </a:r>
            <a:r>
              <a:rPr lang="fr-FR" sz="2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forming</a:t>
            </a:r>
            <a:r>
              <a:rPr lang="fr-FR" sz="2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BH</a:t>
            </a:r>
            <a:endParaRPr lang="fr-FR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2" algn="just">
              <a:buFontTx/>
              <a:buChar char="•"/>
            </a:pPr>
            <a:r>
              <a:rPr lang="fr-FR" sz="2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Rotating</a:t>
            </a:r>
            <a:r>
              <a:rPr lang="fr-FR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2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to drive a pair of jet </a:t>
            </a:r>
            <a:r>
              <a:rPr lang="fr-FR" sz="2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along</a:t>
            </a:r>
            <a:r>
              <a:rPr lang="fr-FR" sz="2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rotation axis</a:t>
            </a:r>
            <a:endParaRPr lang="fr-FR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2" algn="just">
              <a:buFontTx/>
              <a:buChar char="•"/>
            </a:pPr>
            <a:r>
              <a:rPr lang="fr-FR" sz="2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Low-metallicity</a:t>
            </a:r>
            <a:r>
              <a:rPr lang="fr-FR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2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to </a:t>
            </a:r>
            <a:r>
              <a:rPr lang="fr-FR" sz="2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retain</a:t>
            </a:r>
            <a:r>
              <a:rPr lang="fr-FR" sz="2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mass an </a:t>
            </a:r>
            <a:r>
              <a:rPr lang="fr-FR" sz="2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angular</a:t>
            </a:r>
            <a:r>
              <a:rPr lang="fr-FR" sz="2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fr-FR" sz="24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momentum</a:t>
            </a:r>
            <a:endParaRPr lang="fr-FR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endParaRPr lang="fr-FR" sz="2400" dirty="0"/>
          </a:p>
        </p:txBody>
      </p:sp>
      <p:sp>
        <p:nvSpPr>
          <p:cNvPr id="17" name="Rettangolo 16"/>
          <p:cNvSpPr/>
          <p:nvPr/>
        </p:nvSpPr>
        <p:spPr>
          <a:xfrm>
            <a:off x="1800109" y="1297527"/>
            <a:ext cx="70958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Long</a:t>
            </a:r>
            <a:r>
              <a:rPr lang="it-IT" sz="24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-Soft </a:t>
            </a:r>
            <a:r>
              <a:rPr lang="it-IT" sz="2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sz="2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sz="24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Collapsar</a:t>
            </a:r>
            <a:r>
              <a:rPr lang="it-IT" sz="2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model</a:t>
            </a:r>
            <a:endParaRPr lang="it-IT" sz="24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4603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72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Progenitors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/2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864429" y="1765150"/>
            <a:ext cx="5275632" cy="4343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Long-Soft </a:t>
            </a:r>
            <a:r>
              <a:rPr lang="it-IT" sz="2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Bursts</a:t>
            </a:r>
            <a:r>
              <a:rPr lang="it-IT" sz="2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are </a:t>
            </a:r>
            <a:r>
              <a:rPr lang="it-IT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located</a:t>
            </a:r>
            <a:r>
              <a:rPr lang="it-IT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star </a:t>
            </a:r>
            <a:r>
              <a:rPr lang="it-IT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forming</a:t>
            </a:r>
            <a:r>
              <a:rPr lang="it-IT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region</a:t>
            </a:r>
            <a:r>
              <a:rPr lang="it-IT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</a:t>
            </a:r>
            <a:r>
              <a:rPr lang="it-IT" sz="2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irregular</a:t>
            </a:r>
            <a:r>
              <a:rPr lang="it-IT" sz="2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galaxies</a:t>
            </a:r>
            <a:r>
              <a:rPr lang="it-IT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arms</a:t>
            </a:r>
            <a:r>
              <a:rPr lang="it-IT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2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spiral</a:t>
            </a:r>
            <a:r>
              <a:rPr lang="it-IT" sz="2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galaxies</a:t>
            </a:r>
            <a:r>
              <a:rPr lang="it-IT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r>
              <a:rPr lang="it-IT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were</a:t>
            </a:r>
            <a:r>
              <a:rPr lang="it-IT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massive </a:t>
            </a:r>
            <a:r>
              <a:rPr lang="it-IT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stars</a:t>
            </a:r>
            <a:r>
              <a:rPr lang="it-IT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are </a:t>
            </a:r>
            <a:r>
              <a:rPr lang="it-IT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always</a:t>
            </a:r>
            <a:r>
              <a:rPr lang="it-IT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found</a:t>
            </a:r>
            <a:endParaRPr lang="it-IT" sz="2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endParaRPr lang="fr-FR" sz="2800" dirty="0"/>
          </a:p>
        </p:txBody>
      </p:sp>
      <p:pic>
        <p:nvPicPr>
          <p:cNvPr id="17" name="Picture 4" descr="grb2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3350695"/>
            <a:ext cx="2716212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032" y="1715665"/>
            <a:ext cx="24384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1851203" y="4100677"/>
            <a:ext cx="4569329" cy="201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Font typeface="Times" charset="0"/>
              <a:buChar char="•"/>
            </a:pPr>
            <a:r>
              <a:rPr lang="fr-FR" sz="2400" dirty="0">
                <a:solidFill>
                  <a:srgbClr val="FF0000"/>
                </a:solidFill>
                <a:latin typeface="Times" charset="0"/>
              </a:rPr>
              <a:t> </a:t>
            </a:r>
            <a:r>
              <a:rPr lang="fr-FR" sz="2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Supernovae</a:t>
            </a:r>
            <a:r>
              <a:rPr lang="fr-FR" sz="24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fr-FR" sz="2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connection</a:t>
            </a:r>
            <a:r>
              <a:rPr lang="fr-FR" sz="2400" dirty="0" smtClean="0">
                <a:latin typeface="Times" charset="0"/>
              </a:rPr>
              <a:t>:</a:t>
            </a:r>
            <a:endParaRPr lang="fr-FR" sz="2400" dirty="0">
              <a:latin typeface="Times" charset="0"/>
            </a:endParaRPr>
          </a:p>
          <a:p>
            <a:pPr lvl="1">
              <a:spcBef>
                <a:spcPct val="20000"/>
              </a:spcBef>
              <a:buClr>
                <a:schemeClr val="accent2"/>
              </a:buClr>
              <a:buFont typeface="Times" charset="0"/>
              <a:buChar char="•"/>
            </a:pPr>
            <a:r>
              <a:rPr lang="fr-FR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Bump</a:t>
            </a:r>
            <a:r>
              <a:rPr lang="fr-FR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fr-FR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observed</a:t>
            </a:r>
            <a:r>
              <a:rPr lang="fr-FR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the </a:t>
            </a:r>
            <a:r>
              <a:rPr lang="fr-FR" sz="2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</a:t>
            </a:r>
            <a:r>
              <a:rPr lang="fr-FR" sz="2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fr-FR" sz="22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endParaRPr lang="fr-FR" sz="22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lvl="1">
              <a:spcBef>
                <a:spcPct val="20000"/>
              </a:spcBef>
              <a:buClr>
                <a:schemeClr val="accent2"/>
              </a:buClr>
              <a:buFont typeface="Times" charset="0"/>
              <a:buChar char="•"/>
            </a:pPr>
            <a:r>
              <a:rPr lang="fr-FR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Connection</a:t>
            </a:r>
            <a:r>
              <a:rPr lang="fr-FR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fr-FR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with</a:t>
            </a:r>
            <a:r>
              <a:rPr lang="fr-FR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Type </a:t>
            </a:r>
            <a:r>
              <a:rPr lang="fr-FR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Ib</a:t>
            </a:r>
            <a:r>
              <a:rPr lang="fr-FR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/c </a:t>
            </a:r>
            <a:r>
              <a:rPr lang="fr-FR" sz="22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</a:t>
            </a:r>
            <a:r>
              <a:rPr lang="fr-FR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core</a:t>
            </a:r>
            <a:r>
              <a:rPr lang="fr-FR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-collapse </a:t>
            </a:r>
            <a:r>
              <a:rPr lang="fr-FR" sz="22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supernovae</a:t>
            </a:r>
            <a:r>
              <a:rPr lang="fr-FR" sz="22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5449691" y="1260273"/>
            <a:ext cx="19610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Evidences</a:t>
            </a:r>
            <a:endParaRPr lang="it-IT" sz="28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3001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>
            <a:spLocks/>
          </p:cNvSpPr>
          <p:nvPr/>
        </p:nvSpPr>
        <p:spPr>
          <a:xfrm>
            <a:off x="1818598" y="1980518"/>
            <a:ext cx="4519869" cy="2031325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73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Progenitors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/3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2" name="Picture 4" descr="ns_merger_r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911425"/>
            <a:ext cx="251460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459434" y="1962375"/>
            <a:ext cx="4879034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>
              <a:buFontTx/>
              <a:buChar char="•"/>
            </a:pPr>
            <a:r>
              <a:rPr lang="fr-FR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NS-NS (NS-BH) in a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binary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system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will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fr-FR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lose</a:t>
            </a:r>
            <a:r>
              <a:rPr lang="fr-FR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fr-FR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energy</a:t>
            </a:r>
            <a:r>
              <a:rPr lang="fr-FR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fr-FR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through</a:t>
            </a:r>
            <a:r>
              <a:rPr lang="fr-FR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fr-FR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gravitational</a:t>
            </a:r>
            <a:r>
              <a:rPr lang="fr-FR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fr-FR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waves</a:t>
            </a:r>
            <a:endParaRPr lang="fr-FR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fr-FR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2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objects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will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get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closer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until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tidal forces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rip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NS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apart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matter</a:t>
            </a:r>
            <a:r>
              <a:rPr lang="fr-FR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falls</a:t>
            </a:r>
            <a:r>
              <a:rPr lang="fr-FR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fr-FR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into</a:t>
            </a:r>
            <a:r>
              <a:rPr lang="fr-FR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 BH</a:t>
            </a:r>
            <a:r>
              <a:rPr lang="fr-FR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fr-FR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buFontTx/>
              <a:buChar char="•"/>
            </a:pPr>
            <a:r>
              <a:rPr lang="fr-FR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fr-FR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process</a:t>
            </a:r>
            <a:r>
              <a:rPr lang="fr-FR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has</a:t>
            </a:r>
            <a:r>
              <a:rPr lang="fr-FR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ms </a:t>
            </a:r>
            <a:r>
              <a:rPr lang="fr-FR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timescale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706059" y="4390555"/>
            <a:ext cx="7285541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>
              <a:spcBef>
                <a:spcPct val="50000"/>
              </a:spcBef>
            </a:pP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Evidence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for the merger model are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less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striking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localized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outside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older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galaxies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0" indent="0">
              <a:spcBef>
                <a:spcPct val="50000"/>
              </a:spcBef>
            </a:pP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Good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candidate for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gravitational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wave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detection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  <a:p>
            <a:pPr marL="0" indent="0">
              <a:spcBef>
                <a:spcPct val="50000"/>
              </a:spcBef>
            </a:pP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Other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progenitor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still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possible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(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giant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magnetar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flares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…)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1800109" y="1297527"/>
            <a:ext cx="70958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Short-Hard </a:t>
            </a:r>
            <a:r>
              <a:rPr lang="it-IT" sz="2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sz="2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NS-NS (NS-BH) </a:t>
            </a:r>
            <a:r>
              <a:rPr lang="it-IT" sz="24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merger</a:t>
            </a:r>
            <a:endParaRPr lang="it-IT" sz="24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56869" y="2818768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4488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74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The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Fireball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model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18" name="Group 9"/>
          <p:cNvGrpSpPr>
            <a:grpSpLocks/>
          </p:cNvGrpSpPr>
          <p:nvPr/>
        </p:nvGrpSpPr>
        <p:grpSpPr bwMode="auto">
          <a:xfrm>
            <a:off x="1280496" y="858793"/>
            <a:ext cx="1398588" cy="5106987"/>
            <a:chOff x="23" y="571"/>
            <a:chExt cx="881" cy="3217"/>
          </a:xfrm>
        </p:grpSpPr>
        <p:grpSp>
          <p:nvGrpSpPr>
            <p:cNvPr id="19" name="Group 10"/>
            <p:cNvGrpSpPr>
              <a:grpSpLocks/>
            </p:cNvGrpSpPr>
            <p:nvPr/>
          </p:nvGrpSpPr>
          <p:grpSpPr bwMode="auto">
            <a:xfrm>
              <a:off x="165" y="571"/>
              <a:ext cx="651" cy="2884"/>
              <a:chOff x="167" y="571"/>
              <a:chExt cx="651" cy="2884"/>
            </a:xfrm>
          </p:grpSpPr>
          <p:sp>
            <p:nvSpPr>
              <p:cNvPr id="27" name="Oval 11"/>
              <p:cNvSpPr>
                <a:spLocks noChangeArrowheads="1"/>
              </p:cNvSpPr>
              <p:nvPr/>
            </p:nvSpPr>
            <p:spPr bwMode="auto">
              <a:xfrm>
                <a:off x="167" y="635"/>
                <a:ext cx="651" cy="648"/>
              </a:xfrm>
              <a:prstGeom prst="ellipse">
                <a:avLst/>
              </a:prstGeom>
              <a:solidFill>
                <a:schemeClr val="bg2">
                  <a:alpha val="25999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28" name="AutoShape 12"/>
              <p:cNvSpPr>
                <a:spLocks noChangeArrowheads="1"/>
              </p:cNvSpPr>
              <p:nvPr/>
            </p:nvSpPr>
            <p:spPr bwMode="auto">
              <a:xfrm>
                <a:off x="301" y="918"/>
                <a:ext cx="360" cy="2537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B8A65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29" name="AutoShape 13"/>
              <p:cNvSpPr>
                <a:spLocks noChangeArrowheads="1"/>
              </p:cNvSpPr>
              <p:nvPr/>
            </p:nvSpPr>
            <p:spPr bwMode="auto">
              <a:xfrm>
                <a:off x="309" y="776"/>
                <a:ext cx="360" cy="358"/>
              </a:xfrm>
              <a:prstGeom prst="irregularSeal1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0" name="AutoShape 14"/>
              <p:cNvSpPr>
                <a:spLocks noChangeArrowheads="1"/>
              </p:cNvSpPr>
              <p:nvPr/>
            </p:nvSpPr>
            <p:spPr bwMode="auto">
              <a:xfrm>
                <a:off x="382" y="844"/>
                <a:ext cx="217" cy="216"/>
              </a:xfrm>
              <a:prstGeom prst="irregularSeal2">
                <a:avLst/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1" name="AutoShape 15"/>
              <p:cNvSpPr>
                <a:spLocks noChangeArrowheads="1"/>
              </p:cNvSpPr>
              <p:nvPr/>
            </p:nvSpPr>
            <p:spPr bwMode="auto">
              <a:xfrm flipV="1">
                <a:off x="421" y="571"/>
                <a:ext cx="126" cy="301"/>
              </a:xfrm>
              <a:prstGeom prst="triangle">
                <a:avLst>
                  <a:gd name="adj" fmla="val 50000"/>
                </a:avLst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363" y="2579"/>
                <a:ext cx="243" cy="37"/>
              </a:xfrm>
              <a:custGeom>
                <a:avLst/>
                <a:gdLst>
                  <a:gd name="T0" fmla="*/ 0 w 446"/>
                  <a:gd name="T1" fmla="*/ 0 h 177"/>
                  <a:gd name="T2" fmla="*/ 223 w 446"/>
                  <a:gd name="T3" fmla="*/ 177 h 177"/>
                  <a:gd name="T4" fmla="*/ 446 w 446"/>
                  <a:gd name="T5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6" h="177">
                    <a:moveTo>
                      <a:pt x="0" y="0"/>
                    </a:moveTo>
                    <a:cubicBezTo>
                      <a:pt x="74" y="88"/>
                      <a:pt x="149" y="177"/>
                      <a:pt x="223" y="177"/>
                    </a:cubicBezTo>
                    <a:cubicBezTo>
                      <a:pt x="297" y="177"/>
                      <a:pt x="371" y="88"/>
                      <a:pt x="446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it-IT"/>
              </a:p>
            </p:txBody>
          </p:sp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360" y="2608"/>
                <a:ext cx="243" cy="38"/>
              </a:xfrm>
              <a:custGeom>
                <a:avLst/>
                <a:gdLst>
                  <a:gd name="T0" fmla="*/ 0 w 446"/>
                  <a:gd name="T1" fmla="*/ 0 h 177"/>
                  <a:gd name="T2" fmla="*/ 223 w 446"/>
                  <a:gd name="T3" fmla="*/ 177 h 177"/>
                  <a:gd name="T4" fmla="*/ 446 w 446"/>
                  <a:gd name="T5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6" h="177">
                    <a:moveTo>
                      <a:pt x="0" y="0"/>
                    </a:moveTo>
                    <a:cubicBezTo>
                      <a:pt x="74" y="88"/>
                      <a:pt x="149" y="177"/>
                      <a:pt x="223" y="177"/>
                    </a:cubicBezTo>
                    <a:cubicBezTo>
                      <a:pt x="297" y="177"/>
                      <a:pt x="371" y="88"/>
                      <a:pt x="446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it-IT"/>
              </a:p>
            </p:txBody>
          </p:sp>
        </p:grpSp>
        <p:grpSp>
          <p:nvGrpSpPr>
            <p:cNvPr id="21" name="Group 18"/>
            <p:cNvGrpSpPr>
              <a:grpSpLocks/>
            </p:cNvGrpSpPr>
            <p:nvPr/>
          </p:nvGrpSpPr>
          <p:grpSpPr bwMode="auto">
            <a:xfrm>
              <a:off x="23" y="3388"/>
              <a:ext cx="881" cy="400"/>
              <a:chOff x="26" y="3116"/>
              <a:chExt cx="978" cy="445"/>
            </a:xfrm>
          </p:grpSpPr>
          <p:sp>
            <p:nvSpPr>
              <p:cNvPr id="22" name="AutoShape 19"/>
              <p:cNvSpPr>
                <a:spLocks noChangeArrowheads="1"/>
              </p:cNvSpPr>
              <p:nvPr/>
            </p:nvSpPr>
            <p:spPr bwMode="auto">
              <a:xfrm>
                <a:off x="26" y="3116"/>
                <a:ext cx="558" cy="117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grpSp>
            <p:nvGrpSpPr>
              <p:cNvPr id="23" name="Group 20"/>
              <p:cNvGrpSpPr>
                <a:grpSpLocks/>
              </p:cNvGrpSpPr>
              <p:nvPr/>
            </p:nvGrpSpPr>
            <p:grpSpPr bwMode="auto">
              <a:xfrm>
                <a:off x="344" y="3128"/>
                <a:ext cx="660" cy="433"/>
                <a:chOff x="344" y="3128"/>
                <a:chExt cx="660" cy="433"/>
              </a:xfrm>
            </p:grpSpPr>
            <p:sp>
              <p:nvSpPr>
                <p:cNvPr id="24" name="AutoShape 21"/>
                <p:cNvSpPr>
                  <a:spLocks noChangeArrowheads="1"/>
                </p:cNvSpPr>
                <p:nvPr/>
              </p:nvSpPr>
              <p:spPr bwMode="auto">
                <a:xfrm>
                  <a:off x="446" y="3130"/>
                  <a:ext cx="558" cy="117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it-IT"/>
                </a:p>
              </p:txBody>
            </p:sp>
            <p:sp>
              <p:nvSpPr>
                <p:cNvPr id="25" name="Freeform 22"/>
                <p:cNvSpPr>
                  <a:spLocks/>
                </p:cNvSpPr>
                <p:nvPr/>
              </p:nvSpPr>
              <p:spPr bwMode="auto">
                <a:xfrm>
                  <a:off x="344" y="3128"/>
                  <a:ext cx="382" cy="70"/>
                </a:xfrm>
                <a:custGeom>
                  <a:avLst/>
                  <a:gdLst>
                    <a:gd name="T0" fmla="*/ 0 w 446"/>
                    <a:gd name="T1" fmla="*/ 0 h 177"/>
                    <a:gd name="T2" fmla="*/ 223 w 446"/>
                    <a:gd name="T3" fmla="*/ 177 h 177"/>
                    <a:gd name="T4" fmla="*/ 446 w 446"/>
                    <a:gd name="T5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6" h="177">
                      <a:moveTo>
                        <a:pt x="0" y="0"/>
                      </a:moveTo>
                      <a:cubicBezTo>
                        <a:pt x="74" y="88"/>
                        <a:pt x="149" y="177"/>
                        <a:pt x="223" y="177"/>
                      </a:cubicBezTo>
                      <a:cubicBezTo>
                        <a:pt x="297" y="177"/>
                        <a:pt x="371" y="88"/>
                        <a:pt x="446" y="0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it-IT"/>
                </a:p>
              </p:txBody>
            </p:sp>
            <p:sp>
              <p:nvSpPr>
                <p:cNvPr id="26" name="AutoShape 23"/>
                <p:cNvSpPr>
                  <a:spLocks noChangeArrowheads="1"/>
                </p:cNvSpPr>
                <p:nvPr/>
              </p:nvSpPr>
              <p:spPr bwMode="auto">
                <a:xfrm>
                  <a:off x="465" y="3206"/>
                  <a:ext cx="139" cy="355"/>
                </a:xfrm>
                <a:prstGeom prst="downArrow">
                  <a:avLst>
                    <a:gd name="adj1" fmla="val 50000"/>
                    <a:gd name="adj2" fmla="val 63849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it-IT"/>
                </a:p>
              </p:txBody>
            </p:sp>
          </p:grpSp>
        </p:grpSp>
      </p:grpSp>
      <p:grpSp>
        <p:nvGrpSpPr>
          <p:cNvPr id="38" name="Group 44"/>
          <p:cNvGrpSpPr>
            <a:grpSpLocks/>
          </p:cNvGrpSpPr>
          <p:nvPr/>
        </p:nvGrpSpPr>
        <p:grpSpPr bwMode="auto">
          <a:xfrm>
            <a:off x="2632434" y="1595438"/>
            <a:ext cx="6396038" cy="911225"/>
            <a:chOff x="864" y="1005"/>
            <a:chExt cx="4029" cy="574"/>
          </a:xfrm>
        </p:grpSpPr>
        <p:sp>
          <p:nvSpPr>
            <p:cNvPr id="39" name="Text Box 24"/>
            <p:cNvSpPr txBox="1">
              <a:spLocks noChangeArrowheads="1"/>
            </p:cNvSpPr>
            <p:nvPr/>
          </p:nvSpPr>
          <p:spPr bwMode="auto">
            <a:xfrm>
              <a:off x="864" y="1056"/>
              <a:ext cx="88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Initial phase</a:t>
              </a:r>
              <a:br>
                <a:rPr lang="en-US"/>
              </a:br>
              <a:r>
                <a:rPr lang="en-US"/>
                <a:t>(10</a:t>
              </a:r>
              <a:r>
                <a:rPr lang="en-US" baseline="30000"/>
                <a:t>6.5</a:t>
              </a:r>
              <a:r>
                <a:rPr lang="en-US"/>
                <a:t> cm)</a:t>
              </a:r>
            </a:p>
          </p:txBody>
        </p:sp>
        <p:sp>
          <p:nvSpPr>
            <p:cNvPr id="40" name="Text Box 28"/>
            <p:cNvSpPr txBox="1">
              <a:spLocks noChangeArrowheads="1"/>
            </p:cNvSpPr>
            <p:nvPr/>
          </p:nvSpPr>
          <p:spPr bwMode="auto">
            <a:xfrm>
              <a:off x="1968" y="1056"/>
              <a:ext cx="2925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600" dirty="0"/>
                <a:t>Catastrophic event: core-collapse of a massive star (long GRB): Formation of </a:t>
              </a:r>
              <a:r>
                <a:rPr lang="en-US" sz="1600" b="1" dirty="0"/>
                <a:t>black hole + accretion disk</a:t>
              </a:r>
              <a:r>
                <a:rPr lang="en-US" sz="1600" dirty="0"/>
                <a:t> system which launches a </a:t>
              </a:r>
              <a:r>
                <a:rPr lang="en-US" sz="1600" b="1" dirty="0"/>
                <a:t>fireball</a:t>
              </a:r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864" y="1005"/>
              <a:ext cx="4029" cy="6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34" name="Rettangolo 33"/>
          <p:cNvSpPr/>
          <p:nvPr/>
        </p:nvSpPr>
        <p:spPr>
          <a:xfrm>
            <a:off x="56869" y="323605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5" name="Rettangolo arrotondato 3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8878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75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The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Fireball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model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990725" y="3561564"/>
            <a:ext cx="4562475" cy="183742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82295" tIns="41148" rIns="82295" bIns="41148">
            <a:spAutoFit/>
          </a:bodyPr>
          <a:lstStyle>
            <a:lvl1pPr defTabSz="4206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11163" defTabSz="4206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822325" defTabSz="4206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235075" defTabSz="4206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646238" defTabSz="4206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103438" defTabSz="420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560638" defTabSz="420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017838" defTabSz="420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475038" defTabSz="420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/>
            <a:r>
              <a:rPr lang="it-IT" sz="24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Environment</a:t>
            </a:r>
          </a:p>
          <a:p>
            <a:pPr marL="285750" indent="-285750" eaLnBrk="0" hangingPunct="0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Temperature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T ~ 10</a:t>
            </a:r>
            <a:r>
              <a:rPr lang="it-IT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11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K (20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MeV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</a:p>
          <a:p>
            <a:pPr marL="285750" indent="-285750" eaLnBrk="0" hangingPunct="0">
              <a:buFont typeface="Arial"/>
              <a:buChar char="•"/>
            </a:pP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Electrons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positrons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n</a:t>
            </a:r>
            <a:r>
              <a:rPr lang="it-IT" b="1" baseline="-25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~ 10</a:t>
            </a:r>
            <a:r>
              <a:rPr lang="it-IT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35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cm</a:t>
            </a:r>
            <a:r>
              <a:rPr lang="it-IT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</a:t>
            </a:r>
          </a:p>
          <a:p>
            <a:pPr marL="285750" indent="-285750" eaLnBrk="0" hangingPunct="0">
              <a:buFont typeface="Arial"/>
              <a:buChar char="•"/>
            </a:pP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Baryons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</a:t>
            </a:r>
            <a:r>
              <a:rPr lang="it-IT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~ 10</a:t>
            </a:r>
            <a:r>
              <a:rPr lang="it-IT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32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cm</a:t>
            </a:r>
            <a:r>
              <a:rPr lang="it-IT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</a:t>
            </a:r>
          </a:p>
          <a:p>
            <a:pPr marL="285750" indent="-285750" eaLnBrk="0" hangingPunct="0">
              <a:buFont typeface="Arial"/>
              <a:buChar char="•"/>
            </a:pP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Neutrino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physics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dominated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leptonic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processes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990725" y="5488572"/>
            <a:ext cx="6961632" cy="637097"/>
          </a:xfrm>
          <a:prstGeom prst="rect">
            <a:avLst/>
          </a:prstGeom>
          <a:noFill/>
          <a:ln>
            <a:noFill/>
          </a:ln>
        </p:spPr>
        <p:txBody>
          <a:bodyPr wrap="square" lIns="82295" tIns="41148" rIns="82295" bIns="41148">
            <a:spAutoFit/>
          </a:bodyPr>
          <a:lstStyle>
            <a:lvl1pPr defTabSz="4206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11163" defTabSz="4206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822325" defTabSz="4206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235075" defTabSz="4206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646238" defTabSz="420688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103438" defTabSz="420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560638" defTabSz="420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017838" defTabSz="420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475038" defTabSz="420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Dynamics</a:t>
            </a:r>
          </a:p>
          <a:p>
            <a:pPr eaLnBrk="0" hangingPunct="0"/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fireball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expands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radiation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pressure to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relativistic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velocities</a:t>
            </a:r>
            <a:r>
              <a:rPr lang="it-IT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grpSp>
        <p:nvGrpSpPr>
          <p:cNvPr id="17" name="Group 4"/>
          <p:cNvGrpSpPr>
            <a:grpSpLocks/>
          </p:cNvGrpSpPr>
          <p:nvPr/>
        </p:nvGrpSpPr>
        <p:grpSpPr bwMode="auto">
          <a:xfrm>
            <a:off x="6780657" y="3390077"/>
            <a:ext cx="2171700" cy="2206625"/>
            <a:chOff x="367" y="2231"/>
            <a:chExt cx="1519" cy="1544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367" y="2231"/>
              <a:ext cx="1519" cy="1544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00"/>
                </a:gs>
              </a:gsLst>
              <a:path path="rect">
                <a:fillToRect r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it-IT"/>
            </a:p>
          </p:txBody>
        </p:sp>
        <p:sp>
          <p:nvSpPr>
            <p:cNvPr id="19" name="Rectangle 6"/>
            <p:cNvSpPr>
              <a:spLocks noChangeArrowheads="1"/>
            </p:cNvSpPr>
            <p:nvPr/>
          </p:nvSpPr>
          <p:spPr bwMode="auto">
            <a:xfrm>
              <a:off x="1312" y="2500"/>
              <a:ext cx="178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defTabSz="822325"/>
              <a:r>
                <a:rPr lang="en-US" sz="2900" b="1">
                  <a:latin typeface="Symbol" charset="0"/>
                  <a:sym typeface="Apple LiGothic Medium" charset="0"/>
                </a:rPr>
                <a:t>n</a:t>
              </a:r>
            </a:p>
          </p:txBody>
        </p:sp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830" y="2975"/>
              <a:ext cx="178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defTabSz="822325"/>
              <a:r>
                <a:rPr lang="en-US" sz="2900" b="1">
                  <a:latin typeface="Symbol" charset="0"/>
                  <a:sym typeface="Apple LiGothic Medium" charset="0"/>
                </a:rPr>
                <a:t>g</a:t>
              </a: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771" y="2608"/>
              <a:ext cx="410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defTabSz="822325"/>
              <a:r>
                <a:rPr lang="en-US" sz="2900" b="1">
                  <a:latin typeface="Times New Roman" charset="0"/>
                  <a:sym typeface="Apple LiGothic Medium" charset="0"/>
                </a:rPr>
                <a:t>e</a:t>
              </a:r>
              <a:r>
                <a:rPr lang="en-US" sz="2900" b="1" baseline="30000">
                  <a:latin typeface="Times New Roman" charset="0"/>
                  <a:cs typeface="Times New Roman" charset="0"/>
                  <a:sym typeface="Apple LiGothic Medium" charset="0"/>
                </a:rPr>
                <a:t>±</a:t>
              </a:r>
            </a:p>
          </p:txBody>
        </p:sp>
        <p:sp>
          <p:nvSpPr>
            <p:cNvPr id="23" name="Rectangle 9"/>
            <p:cNvSpPr>
              <a:spLocks noChangeArrowheads="1"/>
            </p:cNvSpPr>
            <p:nvPr/>
          </p:nvSpPr>
          <p:spPr bwMode="auto">
            <a:xfrm>
              <a:off x="1197" y="3219"/>
              <a:ext cx="410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defTabSz="822325"/>
              <a:r>
                <a:rPr lang="en-US" sz="2900" b="1">
                  <a:latin typeface="Times New Roman" charset="0"/>
                  <a:sym typeface="Apple LiGothic Medium" charset="0"/>
                </a:rPr>
                <a:t>p</a:t>
              </a:r>
              <a:endParaRPr lang="en-US" sz="2900" b="1" baseline="30000">
                <a:latin typeface="Times New Roman" charset="0"/>
                <a:cs typeface="Times New Roman" charset="0"/>
                <a:sym typeface="Apple LiGothic Medium" charset="0"/>
              </a:endParaRPr>
            </a:p>
          </p:txBody>
        </p:sp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1159" y="2947"/>
              <a:ext cx="411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defTabSz="822325"/>
              <a:r>
                <a:rPr lang="en-US" sz="2900" b="1">
                  <a:latin typeface="Times New Roman" charset="0"/>
                  <a:sym typeface="Apple LiGothic Medium" charset="0"/>
                </a:rPr>
                <a:t>n</a:t>
              </a:r>
              <a:endParaRPr lang="en-US" sz="2900" b="1" baseline="30000">
                <a:latin typeface="Times New Roman" charset="0"/>
                <a:cs typeface="Times New Roman" charset="0"/>
                <a:sym typeface="Apple LiGothic Medium" charset="0"/>
              </a:endParaRPr>
            </a:p>
          </p:txBody>
        </p:sp>
      </p:grpSp>
      <p:sp>
        <p:nvSpPr>
          <p:cNvPr id="28" name="Rettangolo 27"/>
          <p:cNvSpPr/>
          <p:nvPr/>
        </p:nvSpPr>
        <p:spPr>
          <a:xfrm>
            <a:off x="1708000" y="1281291"/>
            <a:ext cx="7328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Most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gravitational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believed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be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converted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into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gravitational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waves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and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thermal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neutrinos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9" name="Rettangolo 28"/>
          <p:cNvSpPr>
            <a:spLocks/>
          </p:cNvSpPr>
          <p:nvPr/>
        </p:nvSpPr>
        <p:spPr>
          <a:xfrm>
            <a:off x="1708000" y="2147424"/>
            <a:ext cx="7393852" cy="104399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700103" y="2141085"/>
            <a:ext cx="73286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(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&lt; 1%)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released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a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form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a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fireball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consisting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tightly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coupled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plasma of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photons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, electron-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positron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pairs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and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(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with a small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baryonic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load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)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56869" y="323605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8072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76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The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Fireball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model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18" name="Group 9"/>
          <p:cNvGrpSpPr>
            <a:grpSpLocks/>
          </p:cNvGrpSpPr>
          <p:nvPr/>
        </p:nvGrpSpPr>
        <p:grpSpPr bwMode="auto">
          <a:xfrm>
            <a:off x="1280496" y="858793"/>
            <a:ext cx="1398588" cy="5106987"/>
            <a:chOff x="23" y="571"/>
            <a:chExt cx="881" cy="3217"/>
          </a:xfrm>
        </p:grpSpPr>
        <p:grpSp>
          <p:nvGrpSpPr>
            <p:cNvPr id="19" name="Group 10"/>
            <p:cNvGrpSpPr>
              <a:grpSpLocks/>
            </p:cNvGrpSpPr>
            <p:nvPr/>
          </p:nvGrpSpPr>
          <p:grpSpPr bwMode="auto">
            <a:xfrm>
              <a:off x="165" y="571"/>
              <a:ext cx="651" cy="2884"/>
              <a:chOff x="167" y="571"/>
              <a:chExt cx="651" cy="2884"/>
            </a:xfrm>
          </p:grpSpPr>
          <p:sp>
            <p:nvSpPr>
              <p:cNvPr id="27" name="Oval 11"/>
              <p:cNvSpPr>
                <a:spLocks noChangeArrowheads="1"/>
              </p:cNvSpPr>
              <p:nvPr/>
            </p:nvSpPr>
            <p:spPr bwMode="auto">
              <a:xfrm>
                <a:off x="167" y="635"/>
                <a:ext cx="651" cy="648"/>
              </a:xfrm>
              <a:prstGeom prst="ellipse">
                <a:avLst/>
              </a:prstGeom>
              <a:solidFill>
                <a:schemeClr val="bg2">
                  <a:alpha val="25999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28" name="AutoShape 12"/>
              <p:cNvSpPr>
                <a:spLocks noChangeArrowheads="1"/>
              </p:cNvSpPr>
              <p:nvPr/>
            </p:nvSpPr>
            <p:spPr bwMode="auto">
              <a:xfrm>
                <a:off x="301" y="918"/>
                <a:ext cx="360" cy="2537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B8A65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29" name="AutoShape 13"/>
              <p:cNvSpPr>
                <a:spLocks noChangeArrowheads="1"/>
              </p:cNvSpPr>
              <p:nvPr/>
            </p:nvSpPr>
            <p:spPr bwMode="auto">
              <a:xfrm>
                <a:off x="309" y="776"/>
                <a:ext cx="360" cy="358"/>
              </a:xfrm>
              <a:prstGeom prst="irregularSeal1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0" name="AutoShape 14"/>
              <p:cNvSpPr>
                <a:spLocks noChangeArrowheads="1"/>
              </p:cNvSpPr>
              <p:nvPr/>
            </p:nvSpPr>
            <p:spPr bwMode="auto">
              <a:xfrm>
                <a:off x="382" y="844"/>
                <a:ext cx="217" cy="216"/>
              </a:xfrm>
              <a:prstGeom prst="irregularSeal2">
                <a:avLst/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1" name="AutoShape 15"/>
              <p:cNvSpPr>
                <a:spLocks noChangeArrowheads="1"/>
              </p:cNvSpPr>
              <p:nvPr/>
            </p:nvSpPr>
            <p:spPr bwMode="auto">
              <a:xfrm flipV="1">
                <a:off x="421" y="571"/>
                <a:ext cx="126" cy="301"/>
              </a:xfrm>
              <a:prstGeom prst="triangle">
                <a:avLst>
                  <a:gd name="adj" fmla="val 50000"/>
                </a:avLst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363" y="2579"/>
                <a:ext cx="243" cy="37"/>
              </a:xfrm>
              <a:custGeom>
                <a:avLst/>
                <a:gdLst>
                  <a:gd name="T0" fmla="*/ 0 w 446"/>
                  <a:gd name="T1" fmla="*/ 0 h 177"/>
                  <a:gd name="T2" fmla="*/ 223 w 446"/>
                  <a:gd name="T3" fmla="*/ 177 h 177"/>
                  <a:gd name="T4" fmla="*/ 446 w 446"/>
                  <a:gd name="T5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6" h="177">
                    <a:moveTo>
                      <a:pt x="0" y="0"/>
                    </a:moveTo>
                    <a:cubicBezTo>
                      <a:pt x="74" y="88"/>
                      <a:pt x="149" y="177"/>
                      <a:pt x="223" y="177"/>
                    </a:cubicBezTo>
                    <a:cubicBezTo>
                      <a:pt x="297" y="177"/>
                      <a:pt x="371" y="88"/>
                      <a:pt x="446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it-IT"/>
              </a:p>
            </p:txBody>
          </p:sp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360" y="2608"/>
                <a:ext cx="243" cy="38"/>
              </a:xfrm>
              <a:custGeom>
                <a:avLst/>
                <a:gdLst>
                  <a:gd name="T0" fmla="*/ 0 w 446"/>
                  <a:gd name="T1" fmla="*/ 0 h 177"/>
                  <a:gd name="T2" fmla="*/ 223 w 446"/>
                  <a:gd name="T3" fmla="*/ 177 h 177"/>
                  <a:gd name="T4" fmla="*/ 446 w 446"/>
                  <a:gd name="T5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6" h="177">
                    <a:moveTo>
                      <a:pt x="0" y="0"/>
                    </a:moveTo>
                    <a:cubicBezTo>
                      <a:pt x="74" y="88"/>
                      <a:pt x="149" y="177"/>
                      <a:pt x="223" y="177"/>
                    </a:cubicBezTo>
                    <a:cubicBezTo>
                      <a:pt x="297" y="177"/>
                      <a:pt x="371" y="88"/>
                      <a:pt x="446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it-IT"/>
              </a:p>
            </p:txBody>
          </p:sp>
        </p:grpSp>
        <p:grpSp>
          <p:nvGrpSpPr>
            <p:cNvPr id="21" name="Group 18"/>
            <p:cNvGrpSpPr>
              <a:grpSpLocks/>
            </p:cNvGrpSpPr>
            <p:nvPr/>
          </p:nvGrpSpPr>
          <p:grpSpPr bwMode="auto">
            <a:xfrm>
              <a:off x="23" y="3388"/>
              <a:ext cx="881" cy="400"/>
              <a:chOff x="26" y="3116"/>
              <a:chExt cx="978" cy="445"/>
            </a:xfrm>
          </p:grpSpPr>
          <p:sp>
            <p:nvSpPr>
              <p:cNvPr id="22" name="AutoShape 19"/>
              <p:cNvSpPr>
                <a:spLocks noChangeArrowheads="1"/>
              </p:cNvSpPr>
              <p:nvPr/>
            </p:nvSpPr>
            <p:spPr bwMode="auto">
              <a:xfrm>
                <a:off x="26" y="3116"/>
                <a:ext cx="558" cy="117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grpSp>
            <p:nvGrpSpPr>
              <p:cNvPr id="23" name="Group 20"/>
              <p:cNvGrpSpPr>
                <a:grpSpLocks/>
              </p:cNvGrpSpPr>
              <p:nvPr/>
            </p:nvGrpSpPr>
            <p:grpSpPr bwMode="auto">
              <a:xfrm>
                <a:off x="344" y="3128"/>
                <a:ext cx="660" cy="433"/>
                <a:chOff x="344" y="3128"/>
                <a:chExt cx="660" cy="433"/>
              </a:xfrm>
            </p:grpSpPr>
            <p:sp>
              <p:nvSpPr>
                <p:cNvPr id="24" name="AutoShape 21"/>
                <p:cNvSpPr>
                  <a:spLocks noChangeArrowheads="1"/>
                </p:cNvSpPr>
                <p:nvPr/>
              </p:nvSpPr>
              <p:spPr bwMode="auto">
                <a:xfrm>
                  <a:off x="446" y="3130"/>
                  <a:ext cx="558" cy="117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it-IT"/>
                </a:p>
              </p:txBody>
            </p:sp>
            <p:sp>
              <p:nvSpPr>
                <p:cNvPr id="25" name="Freeform 22"/>
                <p:cNvSpPr>
                  <a:spLocks/>
                </p:cNvSpPr>
                <p:nvPr/>
              </p:nvSpPr>
              <p:spPr bwMode="auto">
                <a:xfrm>
                  <a:off x="344" y="3128"/>
                  <a:ext cx="382" cy="70"/>
                </a:xfrm>
                <a:custGeom>
                  <a:avLst/>
                  <a:gdLst>
                    <a:gd name="T0" fmla="*/ 0 w 446"/>
                    <a:gd name="T1" fmla="*/ 0 h 177"/>
                    <a:gd name="T2" fmla="*/ 223 w 446"/>
                    <a:gd name="T3" fmla="*/ 177 h 177"/>
                    <a:gd name="T4" fmla="*/ 446 w 446"/>
                    <a:gd name="T5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6" h="177">
                      <a:moveTo>
                        <a:pt x="0" y="0"/>
                      </a:moveTo>
                      <a:cubicBezTo>
                        <a:pt x="74" y="88"/>
                        <a:pt x="149" y="177"/>
                        <a:pt x="223" y="177"/>
                      </a:cubicBezTo>
                      <a:cubicBezTo>
                        <a:pt x="297" y="177"/>
                        <a:pt x="371" y="88"/>
                        <a:pt x="446" y="0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it-IT"/>
                </a:p>
              </p:txBody>
            </p:sp>
            <p:sp>
              <p:nvSpPr>
                <p:cNvPr id="26" name="AutoShape 23"/>
                <p:cNvSpPr>
                  <a:spLocks noChangeArrowheads="1"/>
                </p:cNvSpPr>
                <p:nvPr/>
              </p:nvSpPr>
              <p:spPr bwMode="auto">
                <a:xfrm>
                  <a:off x="465" y="3206"/>
                  <a:ext cx="139" cy="355"/>
                </a:xfrm>
                <a:prstGeom prst="downArrow">
                  <a:avLst>
                    <a:gd name="adj1" fmla="val 50000"/>
                    <a:gd name="adj2" fmla="val 63849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it-IT"/>
                </a:p>
              </p:txBody>
            </p:sp>
          </p:grpSp>
        </p:grpSp>
      </p:grpSp>
      <p:grpSp>
        <p:nvGrpSpPr>
          <p:cNvPr id="34" name="Group 45"/>
          <p:cNvGrpSpPr>
            <a:grpSpLocks/>
          </p:cNvGrpSpPr>
          <p:nvPr/>
        </p:nvGrpSpPr>
        <p:grpSpPr bwMode="auto">
          <a:xfrm>
            <a:off x="2632434" y="2636838"/>
            <a:ext cx="6575425" cy="1254125"/>
            <a:chOff x="864" y="1661"/>
            <a:chExt cx="4142" cy="790"/>
          </a:xfrm>
        </p:grpSpPr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864" y="1701"/>
              <a:ext cx="908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Accelerating</a:t>
              </a:r>
              <a:br>
                <a:rPr lang="en-US"/>
              </a:br>
              <a:r>
                <a:rPr lang="en-US"/>
                <a:t>phase</a:t>
              </a:r>
              <a:br>
                <a:rPr lang="en-US"/>
              </a:br>
              <a:r>
                <a:rPr lang="en-US"/>
                <a:t>(10</a:t>
              </a:r>
              <a:r>
                <a:rPr lang="en-US" baseline="30000"/>
                <a:t>8</a:t>
              </a:r>
              <a:r>
                <a:rPr lang="en-US"/>
                <a:t> cm)</a:t>
              </a:r>
              <a:br>
                <a:rPr lang="en-US"/>
              </a:br>
              <a:endParaRPr lang="en-US"/>
            </a:p>
          </p:txBody>
        </p:sp>
        <p:sp>
          <p:nvSpPr>
            <p:cNvPr id="36" name="Text Box 29"/>
            <p:cNvSpPr txBox="1">
              <a:spLocks noChangeArrowheads="1"/>
            </p:cNvSpPr>
            <p:nvPr/>
          </p:nvSpPr>
          <p:spPr bwMode="auto">
            <a:xfrm>
              <a:off x="1968" y="1707"/>
              <a:ext cx="303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600" dirty="0"/>
                <a:t>Fireball accelerates to relativistic velocities </a:t>
              </a:r>
              <a:r>
                <a:rPr lang="en-US" sz="1600" b="1" dirty="0">
                  <a:latin typeface="Symbol" charset="0"/>
                  <a:sym typeface="Apple LiGothic Medium" charset="0"/>
                </a:rPr>
                <a:t>G</a:t>
              </a:r>
              <a:r>
                <a:rPr lang="en-US" sz="1600" b="1" dirty="0">
                  <a:cs typeface="Arial" charset="0"/>
                </a:rPr>
                <a:t> ~ 300</a:t>
              </a:r>
              <a:r>
                <a:rPr lang="en-US" sz="1600" dirty="0"/>
                <a:t/>
              </a:r>
              <a:br>
                <a:rPr lang="en-US" sz="1600" dirty="0"/>
              </a:br>
              <a:r>
                <a:rPr lang="en-US" sz="1600" dirty="0"/>
                <a:t>by radiation pressure; stops due to energy </a:t>
              </a:r>
              <a:r>
                <a:rPr lang="en-US" sz="1600" dirty="0" smtClean="0"/>
                <a:t>constraints (</a:t>
              </a:r>
              <a:r>
                <a:rPr lang="en-US" sz="1600" b="1" dirty="0"/>
                <a:t>baryonic load</a:t>
              </a:r>
              <a:r>
                <a:rPr lang="en-US" sz="1600" dirty="0"/>
                <a:t>)</a:t>
              </a:r>
              <a:endParaRPr lang="en-US" sz="1600" dirty="0">
                <a:sym typeface="Webdings" charset="0"/>
              </a:endParaRPr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864" y="1661"/>
              <a:ext cx="4029" cy="2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38" name="Group 44"/>
          <p:cNvGrpSpPr>
            <a:grpSpLocks/>
          </p:cNvGrpSpPr>
          <p:nvPr/>
        </p:nvGrpSpPr>
        <p:grpSpPr bwMode="auto">
          <a:xfrm>
            <a:off x="2632434" y="1595438"/>
            <a:ext cx="6396038" cy="911225"/>
            <a:chOff x="864" y="1005"/>
            <a:chExt cx="4029" cy="574"/>
          </a:xfrm>
        </p:grpSpPr>
        <p:sp>
          <p:nvSpPr>
            <p:cNvPr id="39" name="Text Box 24"/>
            <p:cNvSpPr txBox="1">
              <a:spLocks noChangeArrowheads="1"/>
            </p:cNvSpPr>
            <p:nvPr/>
          </p:nvSpPr>
          <p:spPr bwMode="auto">
            <a:xfrm>
              <a:off x="864" y="1056"/>
              <a:ext cx="88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Initial phase</a:t>
              </a:r>
              <a:br>
                <a:rPr lang="en-US"/>
              </a:br>
              <a:r>
                <a:rPr lang="en-US"/>
                <a:t>(10</a:t>
              </a:r>
              <a:r>
                <a:rPr lang="en-US" baseline="30000"/>
                <a:t>6.5</a:t>
              </a:r>
              <a:r>
                <a:rPr lang="en-US"/>
                <a:t> cm)</a:t>
              </a:r>
            </a:p>
          </p:txBody>
        </p:sp>
        <p:sp>
          <p:nvSpPr>
            <p:cNvPr id="40" name="Text Box 28"/>
            <p:cNvSpPr txBox="1">
              <a:spLocks noChangeArrowheads="1"/>
            </p:cNvSpPr>
            <p:nvPr/>
          </p:nvSpPr>
          <p:spPr bwMode="auto">
            <a:xfrm>
              <a:off x="1968" y="1056"/>
              <a:ext cx="2925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600" dirty="0"/>
                <a:t>Catastrophic event: core-collapse of a massive star (long GRB): Formation of </a:t>
              </a:r>
              <a:r>
                <a:rPr lang="en-US" sz="1600" b="1" dirty="0"/>
                <a:t>black hole + accretion disk</a:t>
              </a:r>
              <a:r>
                <a:rPr lang="en-US" sz="1600" dirty="0"/>
                <a:t> system which launches a </a:t>
              </a:r>
              <a:r>
                <a:rPr lang="en-US" sz="1600" b="1" dirty="0"/>
                <a:t>fireball</a:t>
              </a:r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864" y="1005"/>
              <a:ext cx="4029" cy="6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46" name="Group 46"/>
          <p:cNvGrpSpPr>
            <a:grpSpLocks/>
          </p:cNvGrpSpPr>
          <p:nvPr/>
        </p:nvGrpSpPr>
        <p:grpSpPr bwMode="auto">
          <a:xfrm>
            <a:off x="2632434" y="3759200"/>
            <a:ext cx="6396038" cy="704850"/>
            <a:chOff x="864" y="2368"/>
            <a:chExt cx="4029" cy="444"/>
          </a:xfrm>
        </p:grpSpPr>
        <p:sp>
          <p:nvSpPr>
            <p:cNvPr id="47" name="Text Box 26"/>
            <p:cNvSpPr txBox="1">
              <a:spLocks noChangeArrowheads="1"/>
            </p:cNvSpPr>
            <p:nvPr/>
          </p:nvSpPr>
          <p:spPr bwMode="auto">
            <a:xfrm>
              <a:off x="864" y="2408"/>
              <a:ext cx="112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Coasting</a:t>
              </a:r>
              <a:br>
                <a:rPr lang="en-US"/>
              </a:br>
              <a:r>
                <a:rPr lang="en-US"/>
                <a:t>phase (10</a:t>
              </a:r>
              <a:r>
                <a:rPr lang="en-US" baseline="30000"/>
                <a:t>12 </a:t>
              </a:r>
              <a:r>
                <a:rPr lang="en-US"/>
                <a:t>cm)</a:t>
              </a:r>
            </a:p>
          </p:txBody>
        </p:sp>
        <p:sp>
          <p:nvSpPr>
            <p:cNvPr id="48" name="Text Box 30"/>
            <p:cNvSpPr txBox="1">
              <a:spLocks noChangeArrowheads="1"/>
            </p:cNvSpPr>
            <p:nvPr/>
          </p:nvSpPr>
          <p:spPr bwMode="auto">
            <a:xfrm>
              <a:off x="1992" y="2404"/>
              <a:ext cx="240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/>
                <a:t>Energy dissipation (shock acceleration):</a:t>
              </a:r>
              <a:br>
                <a:rPr lang="en-US" sz="1600" dirty="0"/>
              </a:br>
              <a:r>
                <a:rPr lang="en-US" sz="1600" b="1" dirty="0"/>
                <a:t>gamma-ray burst</a:t>
              </a:r>
              <a:r>
                <a:rPr lang="en-US" sz="1600" dirty="0"/>
                <a:t> </a:t>
              </a:r>
            </a:p>
          </p:txBody>
        </p:sp>
        <p:sp>
          <p:nvSpPr>
            <p:cNvPr id="49" name="Rectangle 35"/>
            <p:cNvSpPr>
              <a:spLocks noChangeArrowheads="1"/>
            </p:cNvSpPr>
            <p:nvPr/>
          </p:nvSpPr>
          <p:spPr bwMode="auto">
            <a:xfrm>
              <a:off x="864" y="2368"/>
              <a:ext cx="4029" cy="3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42" name="Rettangolo 41"/>
          <p:cNvSpPr/>
          <p:nvPr/>
        </p:nvSpPr>
        <p:spPr>
          <a:xfrm>
            <a:off x="56869" y="323605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43" name="Rettangolo arrotondato 42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4527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77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50" name="Line 3"/>
          <p:cNvSpPr>
            <a:spLocks noChangeShapeType="1"/>
          </p:cNvSpPr>
          <p:nvPr/>
        </p:nvSpPr>
        <p:spPr bwMode="auto">
          <a:xfrm rot="10800000" flipH="1">
            <a:off x="2154238" y="1269330"/>
            <a:ext cx="0" cy="45386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" name="Line 4"/>
          <p:cNvSpPr>
            <a:spLocks noChangeShapeType="1"/>
          </p:cNvSpPr>
          <p:nvPr/>
        </p:nvSpPr>
        <p:spPr bwMode="auto">
          <a:xfrm>
            <a:off x="2143126" y="5796880"/>
            <a:ext cx="68230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2154238" y="1258218"/>
            <a:ext cx="4114800" cy="4538662"/>
          </a:xfrm>
          <a:prstGeom prst="rect">
            <a:avLst/>
          </a:prstGeom>
          <a:solidFill>
            <a:srgbClr val="FFCC00">
              <a:alpha val="35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3" name="Line 6"/>
          <p:cNvSpPr>
            <a:spLocks noChangeShapeType="1"/>
          </p:cNvSpPr>
          <p:nvPr/>
        </p:nvSpPr>
        <p:spPr bwMode="auto">
          <a:xfrm rot="10800000" flipH="1">
            <a:off x="2349501" y="2036093"/>
            <a:ext cx="3919537" cy="3176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6269038" y="1258218"/>
            <a:ext cx="2709863" cy="4525962"/>
          </a:xfrm>
          <a:prstGeom prst="rect">
            <a:avLst/>
          </a:prstGeom>
          <a:solidFill>
            <a:srgbClr val="FF9900">
              <a:alpha val="60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5" name="Line 8"/>
          <p:cNvSpPr>
            <a:spLocks noChangeShapeType="1"/>
          </p:cNvSpPr>
          <p:nvPr/>
        </p:nvSpPr>
        <p:spPr bwMode="auto">
          <a:xfrm>
            <a:off x="6262688" y="2036093"/>
            <a:ext cx="26241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6" name="Line 9"/>
          <p:cNvSpPr>
            <a:spLocks noChangeShapeType="1"/>
          </p:cNvSpPr>
          <p:nvPr/>
        </p:nvSpPr>
        <p:spPr bwMode="auto">
          <a:xfrm>
            <a:off x="4297363" y="3625180"/>
            <a:ext cx="45434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7" name="Rectangle 10"/>
          <p:cNvSpPr>
            <a:spLocks noChangeArrowheads="1"/>
          </p:cNvSpPr>
          <p:nvPr/>
        </p:nvSpPr>
        <p:spPr bwMode="auto">
          <a:xfrm>
            <a:off x="3138488" y="1367755"/>
            <a:ext cx="216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822325"/>
            <a:r>
              <a:rPr lang="en-US" sz="2000">
                <a:cs typeface="Times" charset="0"/>
                <a:sym typeface="Times" charset="0"/>
              </a:rPr>
              <a:t>Accelerating phase</a:t>
            </a:r>
          </a:p>
        </p:txBody>
      </p:sp>
      <p:sp>
        <p:nvSpPr>
          <p:cNvPr id="58" name="Rectangle 11"/>
          <p:cNvSpPr>
            <a:spLocks noChangeArrowheads="1"/>
          </p:cNvSpPr>
          <p:nvPr/>
        </p:nvSpPr>
        <p:spPr bwMode="auto">
          <a:xfrm>
            <a:off x="6738938" y="1367755"/>
            <a:ext cx="1765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822325"/>
            <a:r>
              <a:rPr lang="en-US" sz="2000">
                <a:cs typeface="Times" charset="0"/>
                <a:sym typeface="Times" charset="0"/>
              </a:rPr>
              <a:t>Coasting phase</a:t>
            </a:r>
          </a:p>
        </p:txBody>
      </p:sp>
      <p:sp>
        <p:nvSpPr>
          <p:cNvPr id="59" name="Line 14"/>
          <p:cNvSpPr>
            <a:spLocks noChangeShapeType="1"/>
          </p:cNvSpPr>
          <p:nvPr/>
        </p:nvSpPr>
        <p:spPr bwMode="auto">
          <a:xfrm rot="10800000" flipH="1">
            <a:off x="4314826" y="3612480"/>
            <a:ext cx="0" cy="217170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0" name="Line 18"/>
          <p:cNvSpPr>
            <a:spLocks noChangeShapeType="1"/>
          </p:cNvSpPr>
          <p:nvPr/>
        </p:nvSpPr>
        <p:spPr bwMode="auto">
          <a:xfrm rot="10800000" flipH="1">
            <a:off x="4910138" y="3120355"/>
            <a:ext cx="0" cy="2663825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1" name="Line 19"/>
          <p:cNvSpPr>
            <a:spLocks noChangeShapeType="1"/>
          </p:cNvSpPr>
          <p:nvPr/>
        </p:nvSpPr>
        <p:spPr bwMode="auto">
          <a:xfrm>
            <a:off x="1538288" y="1372518"/>
            <a:ext cx="0" cy="379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2" name="Line 20"/>
          <p:cNvSpPr>
            <a:spLocks noChangeShapeType="1"/>
          </p:cNvSpPr>
          <p:nvPr/>
        </p:nvSpPr>
        <p:spPr bwMode="auto">
          <a:xfrm flipH="1">
            <a:off x="8532813" y="6095330"/>
            <a:ext cx="3889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63" name="Group 23"/>
          <p:cNvGrpSpPr>
            <a:grpSpLocks/>
          </p:cNvGrpSpPr>
          <p:nvPr/>
        </p:nvGrpSpPr>
        <p:grpSpPr bwMode="auto">
          <a:xfrm>
            <a:off x="8189913" y="1796380"/>
            <a:ext cx="503238" cy="501650"/>
            <a:chOff x="5080" y="1184"/>
            <a:chExt cx="352" cy="352"/>
          </a:xfrm>
        </p:grpSpPr>
        <p:sp>
          <p:nvSpPr>
            <p:cNvPr id="64" name="Oval 24"/>
            <p:cNvSpPr>
              <a:spLocks noChangeArrowheads="1"/>
            </p:cNvSpPr>
            <p:nvPr/>
          </p:nvSpPr>
          <p:spPr bwMode="auto">
            <a:xfrm>
              <a:off x="5080" y="1184"/>
              <a:ext cx="352" cy="352"/>
            </a:xfrm>
            <a:prstGeom prst="ellipse">
              <a:avLst/>
            </a:prstGeom>
            <a:solidFill>
              <a:srgbClr val="B3A984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pic>
          <p:nvPicPr>
            <p:cNvPr id="65" name="Picture 2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" y="1272"/>
              <a:ext cx="12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6" name="Group 26"/>
          <p:cNvGrpSpPr>
            <a:grpSpLocks/>
          </p:cNvGrpSpPr>
          <p:nvPr/>
        </p:nvGrpSpPr>
        <p:grpSpPr bwMode="auto">
          <a:xfrm>
            <a:off x="8189913" y="3361655"/>
            <a:ext cx="503238" cy="503238"/>
            <a:chOff x="5080" y="2280"/>
            <a:chExt cx="352" cy="352"/>
          </a:xfrm>
        </p:grpSpPr>
        <p:sp>
          <p:nvSpPr>
            <p:cNvPr id="67" name="Oval 27"/>
            <p:cNvSpPr>
              <a:spLocks noChangeArrowheads="1"/>
            </p:cNvSpPr>
            <p:nvPr/>
          </p:nvSpPr>
          <p:spPr bwMode="auto">
            <a:xfrm>
              <a:off x="5080" y="2280"/>
              <a:ext cx="352" cy="352"/>
            </a:xfrm>
            <a:prstGeom prst="ellipse">
              <a:avLst/>
            </a:prstGeom>
            <a:solidFill>
              <a:srgbClr val="4F95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pic>
          <p:nvPicPr>
            <p:cNvPr id="68" name="Picture 2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" y="2392"/>
              <a:ext cx="14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9" name="Picture 40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3" y="5958805"/>
            <a:ext cx="4572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0" name="Picture 41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63" y="5971505"/>
            <a:ext cx="32702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F65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" name="Picture 43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63" y="5958805"/>
            <a:ext cx="29368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F65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2" name="Picture 74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6" y="2023393"/>
            <a:ext cx="7207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F65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3" name="Picture 63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63" y="1844005"/>
            <a:ext cx="750888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F65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4" name="Picture 65" descr="TP_t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663" y="5895305"/>
            <a:ext cx="717550" cy="32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F65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5" name="Rectangle 76"/>
          <p:cNvSpPr>
            <a:spLocks noChangeArrowheads="1"/>
          </p:cNvSpPr>
          <p:nvPr/>
        </p:nvSpPr>
        <p:spPr bwMode="auto">
          <a:xfrm>
            <a:off x="2179638" y="1953543"/>
            <a:ext cx="168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ym typeface="Times" charset="0"/>
              </a:rPr>
              <a:t>Fireball model:</a:t>
            </a:r>
          </a:p>
        </p:txBody>
      </p:sp>
      <p:sp>
        <p:nvSpPr>
          <p:cNvPr id="76" name="Rettangolo 75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The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Fireball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model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56869" y="323605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9" name="Rettangolo arrotondato 3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9369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78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76" name="Rettangolo 75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The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Fireball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model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56869" y="323605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9" name="Rettangolo arrotondato 3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1887523" y="4454240"/>
            <a:ext cx="6973797" cy="1200329"/>
          </a:xfrm>
          <a:prstGeom prst="rect">
            <a:avLst/>
          </a:prstGeom>
          <a:solidFill>
            <a:srgbClr val="FFFFFF"/>
          </a:solidFill>
          <a:ln>
            <a:solidFill>
              <a:srgbClr val="10253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Internal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shocks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irregular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flow,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where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faster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shells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catch up and collide with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slower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shells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kinetic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internal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E, </a:t>
            </a:r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which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radiated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synchrotron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inverse-Compton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radiation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relativistically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shock-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accelerated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electrons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1887523" y="5676152"/>
            <a:ext cx="697379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Highly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variable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temporal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structure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well</a:t>
            </a:r>
            <a:r>
              <a:rPr lang="it-IT" sz="20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20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reproduced</a:t>
            </a:r>
            <a:endParaRPr lang="it-IT" sz="20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pic>
        <p:nvPicPr>
          <p:cNvPr id="14" name="Picture 3" descr="C:\WINDOWS\Desktop\GRB_Schemati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018" b="83119" l="0" r="86016">
                        <a14:foregroundMark x1="22344" y1="53761" x2="23906" y2="51927"/>
                        <a14:foregroundMark x1="83125" y1="40734" x2="83203" y2="70459"/>
                        <a14:foregroundMark x1="73125" y1="71743" x2="85000" y2="76147"/>
                        <a14:foregroundMark x1="81016" y1="77982" x2="87422" y2="64954"/>
                        <a14:foregroundMark x1="80156" y1="29358" x2="84609" y2="28807"/>
                        <a14:foregroundMark x1="80703" y1="27706" x2="85469" y2="24954"/>
                        <a14:foregroundMark x1="82031" y1="78349" x2="85156" y2="80000"/>
                        <a14:foregroundMark x1="84297" y1="31193" x2="85625" y2="81284"/>
                        <a14:backgroundMark x1="35234" y1="63303" x2="35703" y2="60917"/>
                        <a14:backgroundMark x1="36094" y1="59633" x2="36406" y2="601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093" r="14642" b="16528"/>
          <a:stretch/>
        </p:blipFill>
        <p:spPr bwMode="auto">
          <a:xfrm>
            <a:off x="1887524" y="2075215"/>
            <a:ext cx="7087434" cy="224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5"/>
          <p:cNvSpPr>
            <a:spLocks noChangeAspect="1" noChangeArrowheads="1"/>
          </p:cNvSpPr>
          <p:nvPr/>
        </p:nvSpPr>
        <p:spPr bwMode="auto">
          <a:xfrm>
            <a:off x="5335712" y="2626659"/>
            <a:ext cx="1746250" cy="1114425"/>
          </a:xfrm>
          <a:prstGeom prst="roundRect">
            <a:avLst>
              <a:gd name="adj" fmla="val 16667"/>
            </a:avLst>
          </a:prstGeom>
          <a:noFill/>
          <a:ln w="38100" cmpd="sng">
            <a:solidFill>
              <a:schemeClr val="tx2">
                <a:lumMod val="50000"/>
              </a:schemeClr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202" tIns="45601" rIns="91202" bIns="45601">
            <a:spAutoFit/>
          </a:bodyPr>
          <a:lstStyle/>
          <a:p>
            <a:endParaRPr lang="it-IT"/>
          </a:p>
        </p:txBody>
      </p:sp>
      <p:sp>
        <p:nvSpPr>
          <p:cNvPr id="29" name="Rectangle 32"/>
          <p:cNvSpPr>
            <a:spLocks noChangeAspect="1" noChangeArrowheads="1"/>
          </p:cNvSpPr>
          <p:nvPr/>
        </p:nvSpPr>
        <p:spPr bwMode="auto">
          <a:xfrm>
            <a:off x="-1689790" y="1391687"/>
            <a:ext cx="1400175" cy="5397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202" tIns="45601" rIns="91202" bIns="45601">
            <a:spAutoFit/>
          </a:bodyPr>
          <a:lstStyle/>
          <a:p>
            <a:endParaRPr lang="it-IT"/>
          </a:p>
        </p:txBody>
      </p:sp>
      <p:pic>
        <p:nvPicPr>
          <p:cNvPr id="2" name="Immagine 1" descr="sincrotron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515" y="1209111"/>
            <a:ext cx="3049853" cy="1201122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472826" y="2814540"/>
            <a:ext cx="364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</a:t>
            </a:r>
            <a:r>
              <a:rPr lang="it-IT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endParaRPr lang="it-IT" baseline="30000" dirty="0"/>
          </a:p>
        </p:txBody>
      </p:sp>
      <p:sp>
        <p:nvSpPr>
          <p:cNvPr id="72" name="Rettangolo 71"/>
          <p:cNvSpPr/>
          <p:nvPr/>
        </p:nvSpPr>
        <p:spPr>
          <a:xfrm>
            <a:off x="5468704" y="3184978"/>
            <a:ext cx="325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</a:t>
            </a:r>
            <a:endParaRPr lang="it-IT" dirty="0"/>
          </a:p>
        </p:txBody>
      </p:sp>
      <p:cxnSp>
        <p:nvCxnSpPr>
          <p:cNvPr id="11" name="Connettore 2 10"/>
          <p:cNvCxnSpPr/>
          <p:nvPr/>
        </p:nvCxnSpPr>
        <p:spPr>
          <a:xfrm flipH="1" flipV="1">
            <a:off x="4940589" y="2092610"/>
            <a:ext cx="441136" cy="568840"/>
          </a:xfrm>
          <a:prstGeom prst="straightConnector1">
            <a:avLst/>
          </a:prstGeom>
          <a:ln w="38100" cmpd="sng">
            <a:solidFill>
              <a:srgbClr val="10253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51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79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The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Fireball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model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18" name="Group 9"/>
          <p:cNvGrpSpPr>
            <a:grpSpLocks/>
          </p:cNvGrpSpPr>
          <p:nvPr/>
        </p:nvGrpSpPr>
        <p:grpSpPr bwMode="auto">
          <a:xfrm>
            <a:off x="1280496" y="858793"/>
            <a:ext cx="1398588" cy="5106987"/>
            <a:chOff x="23" y="571"/>
            <a:chExt cx="881" cy="3217"/>
          </a:xfrm>
        </p:grpSpPr>
        <p:grpSp>
          <p:nvGrpSpPr>
            <p:cNvPr id="19" name="Group 10"/>
            <p:cNvGrpSpPr>
              <a:grpSpLocks/>
            </p:cNvGrpSpPr>
            <p:nvPr/>
          </p:nvGrpSpPr>
          <p:grpSpPr bwMode="auto">
            <a:xfrm>
              <a:off x="165" y="571"/>
              <a:ext cx="651" cy="2884"/>
              <a:chOff x="167" y="571"/>
              <a:chExt cx="651" cy="2884"/>
            </a:xfrm>
          </p:grpSpPr>
          <p:sp>
            <p:nvSpPr>
              <p:cNvPr id="27" name="Oval 11"/>
              <p:cNvSpPr>
                <a:spLocks noChangeArrowheads="1"/>
              </p:cNvSpPr>
              <p:nvPr/>
            </p:nvSpPr>
            <p:spPr bwMode="auto">
              <a:xfrm>
                <a:off x="167" y="635"/>
                <a:ext cx="651" cy="648"/>
              </a:xfrm>
              <a:prstGeom prst="ellipse">
                <a:avLst/>
              </a:prstGeom>
              <a:solidFill>
                <a:schemeClr val="bg2">
                  <a:alpha val="25999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28" name="AutoShape 12"/>
              <p:cNvSpPr>
                <a:spLocks noChangeArrowheads="1"/>
              </p:cNvSpPr>
              <p:nvPr/>
            </p:nvSpPr>
            <p:spPr bwMode="auto">
              <a:xfrm>
                <a:off x="301" y="918"/>
                <a:ext cx="360" cy="2537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B8A65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29" name="AutoShape 13"/>
              <p:cNvSpPr>
                <a:spLocks noChangeArrowheads="1"/>
              </p:cNvSpPr>
              <p:nvPr/>
            </p:nvSpPr>
            <p:spPr bwMode="auto">
              <a:xfrm>
                <a:off x="309" y="776"/>
                <a:ext cx="360" cy="358"/>
              </a:xfrm>
              <a:prstGeom prst="irregularSeal1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0" name="AutoShape 14"/>
              <p:cNvSpPr>
                <a:spLocks noChangeArrowheads="1"/>
              </p:cNvSpPr>
              <p:nvPr/>
            </p:nvSpPr>
            <p:spPr bwMode="auto">
              <a:xfrm>
                <a:off x="382" y="844"/>
                <a:ext cx="217" cy="216"/>
              </a:xfrm>
              <a:prstGeom prst="irregularSeal2">
                <a:avLst/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1" name="AutoShape 15"/>
              <p:cNvSpPr>
                <a:spLocks noChangeArrowheads="1"/>
              </p:cNvSpPr>
              <p:nvPr/>
            </p:nvSpPr>
            <p:spPr bwMode="auto">
              <a:xfrm flipV="1">
                <a:off x="421" y="571"/>
                <a:ext cx="126" cy="301"/>
              </a:xfrm>
              <a:prstGeom prst="triangle">
                <a:avLst>
                  <a:gd name="adj" fmla="val 50000"/>
                </a:avLst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363" y="2579"/>
                <a:ext cx="243" cy="37"/>
              </a:xfrm>
              <a:custGeom>
                <a:avLst/>
                <a:gdLst>
                  <a:gd name="T0" fmla="*/ 0 w 446"/>
                  <a:gd name="T1" fmla="*/ 0 h 177"/>
                  <a:gd name="T2" fmla="*/ 223 w 446"/>
                  <a:gd name="T3" fmla="*/ 177 h 177"/>
                  <a:gd name="T4" fmla="*/ 446 w 446"/>
                  <a:gd name="T5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6" h="177">
                    <a:moveTo>
                      <a:pt x="0" y="0"/>
                    </a:moveTo>
                    <a:cubicBezTo>
                      <a:pt x="74" y="88"/>
                      <a:pt x="149" y="177"/>
                      <a:pt x="223" y="177"/>
                    </a:cubicBezTo>
                    <a:cubicBezTo>
                      <a:pt x="297" y="177"/>
                      <a:pt x="371" y="88"/>
                      <a:pt x="446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it-IT"/>
              </a:p>
            </p:txBody>
          </p:sp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360" y="2608"/>
                <a:ext cx="243" cy="38"/>
              </a:xfrm>
              <a:custGeom>
                <a:avLst/>
                <a:gdLst>
                  <a:gd name="T0" fmla="*/ 0 w 446"/>
                  <a:gd name="T1" fmla="*/ 0 h 177"/>
                  <a:gd name="T2" fmla="*/ 223 w 446"/>
                  <a:gd name="T3" fmla="*/ 177 h 177"/>
                  <a:gd name="T4" fmla="*/ 446 w 446"/>
                  <a:gd name="T5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6" h="177">
                    <a:moveTo>
                      <a:pt x="0" y="0"/>
                    </a:moveTo>
                    <a:cubicBezTo>
                      <a:pt x="74" y="88"/>
                      <a:pt x="149" y="177"/>
                      <a:pt x="223" y="177"/>
                    </a:cubicBezTo>
                    <a:cubicBezTo>
                      <a:pt x="297" y="177"/>
                      <a:pt x="371" y="88"/>
                      <a:pt x="446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it-IT"/>
              </a:p>
            </p:txBody>
          </p:sp>
        </p:grpSp>
        <p:grpSp>
          <p:nvGrpSpPr>
            <p:cNvPr id="21" name="Group 18"/>
            <p:cNvGrpSpPr>
              <a:grpSpLocks/>
            </p:cNvGrpSpPr>
            <p:nvPr/>
          </p:nvGrpSpPr>
          <p:grpSpPr bwMode="auto">
            <a:xfrm>
              <a:off x="23" y="3388"/>
              <a:ext cx="881" cy="400"/>
              <a:chOff x="26" y="3116"/>
              <a:chExt cx="978" cy="445"/>
            </a:xfrm>
          </p:grpSpPr>
          <p:sp>
            <p:nvSpPr>
              <p:cNvPr id="22" name="AutoShape 19"/>
              <p:cNvSpPr>
                <a:spLocks noChangeArrowheads="1"/>
              </p:cNvSpPr>
              <p:nvPr/>
            </p:nvSpPr>
            <p:spPr bwMode="auto">
              <a:xfrm>
                <a:off x="26" y="3116"/>
                <a:ext cx="558" cy="117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grpSp>
            <p:nvGrpSpPr>
              <p:cNvPr id="23" name="Group 20"/>
              <p:cNvGrpSpPr>
                <a:grpSpLocks/>
              </p:cNvGrpSpPr>
              <p:nvPr/>
            </p:nvGrpSpPr>
            <p:grpSpPr bwMode="auto">
              <a:xfrm>
                <a:off x="344" y="3128"/>
                <a:ext cx="660" cy="433"/>
                <a:chOff x="344" y="3128"/>
                <a:chExt cx="660" cy="433"/>
              </a:xfrm>
            </p:grpSpPr>
            <p:sp>
              <p:nvSpPr>
                <p:cNvPr id="24" name="AutoShape 21"/>
                <p:cNvSpPr>
                  <a:spLocks noChangeArrowheads="1"/>
                </p:cNvSpPr>
                <p:nvPr/>
              </p:nvSpPr>
              <p:spPr bwMode="auto">
                <a:xfrm>
                  <a:off x="446" y="3130"/>
                  <a:ext cx="558" cy="117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it-IT"/>
                </a:p>
              </p:txBody>
            </p:sp>
            <p:sp>
              <p:nvSpPr>
                <p:cNvPr id="25" name="Freeform 22"/>
                <p:cNvSpPr>
                  <a:spLocks/>
                </p:cNvSpPr>
                <p:nvPr/>
              </p:nvSpPr>
              <p:spPr bwMode="auto">
                <a:xfrm>
                  <a:off x="344" y="3128"/>
                  <a:ext cx="382" cy="70"/>
                </a:xfrm>
                <a:custGeom>
                  <a:avLst/>
                  <a:gdLst>
                    <a:gd name="T0" fmla="*/ 0 w 446"/>
                    <a:gd name="T1" fmla="*/ 0 h 177"/>
                    <a:gd name="T2" fmla="*/ 223 w 446"/>
                    <a:gd name="T3" fmla="*/ 177 h 177"/>
                    <a:gd name="T4" fmla="*/ 446 w 446"/>
                    <a:gd name="T5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6" h="177">
                      <a:moveTo>
                        <a:pt x="0" y="0"/>
                      </a:moveTo>
                      <a:cubicBezTo>
                        <a:pt x="74" y="88"/>
                        <a:pt x="149" y="177"/>
                        <a:pt x="223" y="177"/>
                      </a:cubicBezTo>
                      <a:cubicBezTo>
                        <a:pt x="297" y="177"/>
                        <a:pt x="371" y="88"/>
                        <a:pt x="446" y="0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it-IT"/>
                </a:p>
              </p:txBody>
            </p:sp>
            <p:sp>
              <p:nvSpPr>
                <p:cNvPr id="26" name="AutoShape 23"/>
                <p:cNvSpPr>
                  <a:spLocks noChangeArrowheads="1"/>
                </p:cNvSpPr>
                <p:nvPr/>
              </p:nvSpPr>
              <p:spPr bwMode="auto">
                <a:xfrm>
                  <a:off x="465" y="3206"/>
                  <a:ext cx="139" cy="355"/>
                </a:xfrm>
                <a:prstGeom prst="downArrow">
                  <a:avLst>
                    <a:gd name="adj1" fmla="val 50000"/>
                    <a:gd name="adj2" fmla="val 63849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it-IT"/>
                </a:p>
              </p:txBody>
            </p:sp>
          </p:grpSp>
        </p:grpSp>
      </p:grpSp>
      <p:grpSp>
        <p:nvGrpSpPr>
          <p:cNvPr id="34" name="Group 45"/>
          <p:cNvGrpSpPr>
            <a:grpSpLocks/>
          </p:cNvGrpSpPr>
          <p:nvPr/>
        </p:nvGrpSpPr>
        <p:grpSpPr bwMode="auto">
          <a:xfrm>
            <a:off x="2632434" y="2636838"/>
            <a:ext cx="6575425" cy="1254125"/>
            <a:chOff x="864" y="1661"/>
            <a:chExt cx="4142" cy="790"/>
          </a:xfrm>
        </p:grpSpPr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864" y="1701"/>
              <a:ext cx="908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Accelerating</a:t>
              </a:r>
              <a:br>
                <a:rPr lang="en-US"/>
              </a:br>
              <a:r>
                <a:rPr lang="en-US"/>
                <a:t>phase</a:t>
              </a:r>
              <a:br>
                <a:rPr lang="en-US"/>
              </a:br>
              <a:r>
                <a:rPr lang="en-US"/>
                <a:t>(10</a:t>
              </a:r>
              <a:r>
                <a:rPr lang="en-US" baseline="30000"/>
                <a:t>8</a:t>
              </a:r>
              <a:r>
                <a:rPr lang="en-US"/>
                <a:t> cm)</a:t>
              </a:r>
              <a:br>
                <a:rPr lang="en-US"/>
              </a:br>
              <a:endParaRPr lang="en-US"/>
            </a:p>
          </p:txBody>
        </p:sp>
        <p:sp>
          <p:nvSpPr>
            <p:cNvPr id="36" name="Text Box 29"/>
            <p:cNvSpPr txBox="1">
              <a:spLocks noChangeArrowheads="1"/>
            </p:cNvSpPr>
            <p:nvPr/>
          </p:nvSpPr>
          <p:spPr bwMode="auto">
            <a:xfrm>
              <a:off x="1968" y="1707"/>
              <a:ext cx="303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600" dirty="0"/>
                <a:t>Fireball accelerates to relativistic velocities </a:t>
              </a:r>
              <a:r>
                <a:rPr lang="en-US" sz="1600" b="1" dirty="0">
                  <a:latin typeface="Symbol" charset="0"/>
                  <a:sym typeface="Apple LiGothic Medium" charset="0"/>
                </a:rPr>
                <a:t>G</a:t>
              </a:r>
              <a:r>
                <a:rPr lang="en-US" sz="1600" b="1" dirty="0">
                  <a:cs typeface="Arial" charset="0"/>
                </a:rPr>
                <a:t> ~ 300</a:t>
              </a:r>
              <a:r>
                <a:rPr lang="en-US" sz="1600" dirty="0"/>
                <a:t/>
              </a:r>
              <a:br>
                <a:rPr lang="en-US" sz="1600" dirty="0"/>
              </a:br>
              <a:r>
                <a:rPr lang="en-US" sz="1600" dirty="0"/>
                <a:t>by radiation pressure; stops due to energy </a:t>
              </a:r>
              <a:r>
                <a:rPr lang="en-US" sz="1600" dirty="0" smtClean="0"/>
                <a:t>constraints (</a:t>
              </a:r>
              <a:r>
                <a:rPr lang="en-US" sz="1600" b="1" dirty="0"/>
                <a:t>baryonic load</a:t>
              </a:r>
              <a:r>
                <a:rPr lang="en-US" sz="1600" dirty="0"/>
                <a:t>)</a:t>
              </a:r>
              <a:endParaRPr lang="en-US" sz="1600" dirty="0">
                <a:sym typeface="Webdings" charset="0"/>
              </a:endParaRPr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864" y="1661"/>
              <a:ext cx="4029" cy="2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38" name="Group 44"/>
          <p:cNvGrpSpPr>
            <a:grpSpLocks/>
          </p:cNvGrpSpPr>
          <p:nvPr/>
        </p:nvGrpSpPr>
        <p:grpSpPr bwMode="auto">
          <a:xfrm>
            <a:off x="2632434" y="1595438"/>
            <a:ext cx="6396038" cy="911225"/>
            <a:chOff x="864" y="1005"/>
            <a:chExt cx="4029" cy="574"/>
          </a:xfrm>
        </p:grpSpPr>
        <p:sp>
          <p:nvSpPr>
            <p:cNvPr id="39" name="Text Box 24"/>
            <p:cNvSpPr txBox="1">
              <a:spLocks noChangeArrowheads="1"/>
            </p:cNvSpPr>
            <p:nvPr/>
          </p:nvSpPr>
          <p:spPr bwMode="auto">
            <a:xfrm>
              <a:off x="864" y="1056"/>
              <a:ext cx="88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Initial phase</a:t>
              </a:r>
              <a:br>
                <a:rPr lang="en-US"/>
              </a:br>
              <a:r>
                <a:rPr lang="en-US"/>
                <a:t>(10</a:t>
              </a:r>
              <a:r>
                <a:rPr lang="en-US" baseline="30000"/>
                <a:t>6.5</a:t>
              </a:r>
              <a:r>
                <a:rPr lang="en-US"/>
                <a:t> cm)</a:t>
              </a:r>
            </a:p>
          </p:txBody>
        </p:sp>
        <p:sp>
          <p:nvSpPr>
            <p:cNvPr id="40" name="Text Box 28"/>
            <p:cNvSpPr txBox="1">
              <a:spLocks noChangeArrowheads="1"/>
            </p:cNvSpPr>
            <p:nvPr/>
          </p:nvSpPr>
          <p:spPr bwMode="auto">
            <a:xfrm>
              <a:off x="1968" y="1056"/>
              <a:ext cx="2925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600" dirty="0"/>
                <a:t>Catastrophic event: core-collapse of a massive star (long GRB): Formation of </a:t>
              </a:r>
              <a:r>
                <a:rPr lang="en-US" sz="1600" b="1" dirty="0"/>
                <a:t>black hole + accretion disk</a:t>
              </a:r>
              <a:r>
                <a:rPr lang="en-US" sz="1600" dirty="0"/>
                <a:t> system which launches a </a:t>
              </a:r>
              <a:r>
                <a:rPr lang="en-US" sz="1600" b="1" dirty="0"/>
                <a:t>fireball</a:t>
              </a:r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864" y="1005"/>
              <a:ext cx="4029" cy="6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42" name="Group 47"/>
          <p:cNvGrpSpPr>
            <a:grpSpLocks/>
          </p:cNvGrpSpPr>
          <p:nvPr/>
        </p:nvGrpSpPr>
        <p:grpSpPr bwMode="auto">
          <a:xfrm>
            <a:off x="2632434" y="4673600"/>
            <a:ext cx="6396038" cy="1004888"/>
            <a:chOff x="864" y="2944"/>
            <a:chExt cx="4029" cy="633"/>
          </a:xfrm>
        </p:grpSpPr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1976" y="2984"/>
              <a:ext cx="2879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/>
                <a:t>Interaction with external environment: </a:t>
              </a:r>
              <a:r>
                <a:rPr lang="en-US" sz="1600" b="1" dirty="0"/>
                <a:t>afterglow</a:t>
              </a:r>
            </a:p>
            <a:p>
              <a:endParaRPr lang="en-US" dirty="0">
                <a:sym typeface="Apple LiGothic Medium" charset="0"/>
              </a:endParaRPr>
            </a:p>
          </p:txBody>
        </p: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864" y="3000"/>
              <a:ext cx="1142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Afterglow</a:t>
              </a:r>
              <a:br>
                <a:rPr lang="en-US"/>
              </a:br>
              <a:r>
                <a:rPr lang="en-US"/>
                <a:t>phase (10</a:t>
              </a:r>
              <a:r>
                <a:rPr lang="en-US" baseline="30000"/>
                <a:t>16</a:t>
              </a:r>
              <a:r>
                <a:rPr lang="en-US"/>
                <a:t> cm)</a:t>
              </a:r>
            </a:p>
            <a:p>
              <a:endParaRPr lang="en-US">
                <a:sym typeface="Apple LiGothic Medium" charset="0"/>
              </a:endParaRPr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864" y="2944"/>
              <a:ext cx="4029" cy="4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46" name="Group 46"/>
          <p:cNvGrpSpPr>
            <a:grpSpLocks/>
          </p:cNvGrpSpPr>
          <p:nvPr/>
        </p:nvGrpSpPr>
        <p:grpSpPr bwMode="auto">
          <a:xfrm>
            <a:off x="2632434" y="3759200"/>
            <a:ext cx="6396038" cy="704850"/>
            <a:chOff x="864" y="2368"/>
            <a:chExt cx="4029" cy="444"/>
          </a:xfrm>
        </p:grpSpPr>
        <p:sp>
          <p:nvSpPr>
            <p:cNvPr id="47" name="Text Box 26"/>
            <p:cNvSpPr txBox="1">
              <a:spLocks noChangeArrowheads="1"/>
            </p:cNvSpPr>
            <p:nvPr/>
          </p:nvSpPr>
          <p:spPr bwMode="auto">
            <a:xfrm>
              <a:off x="864" y="2408"/>
              <a:ext cx="112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Coasting</a:t>
              </a:r>
              <a:br>
                <a:rPr lang="en-US"/>
              </a:br>
              <a:r>
                <a:rPr lang="en-US"/>
                <a:t>phase (10</a:t>
              </a:r>
              <a:r>
                <a:rPr lang="en-US" baseline="30000"/>
                <a:t>12 </a:t>
              </a:r>
              <a:r>
                <a:rPr lang="en-US"/>
                <a:t>cm)</a:t>
              </a:r>
            </a:p>
          </p:txBody>
        </p:sp>
        <p:sp>
          <p:nvSpPr>
            <p:cNvPr id="48" name="Text Box 30"/>
            <p:cNvSpPr txBox="1">
              <a:spLocks noChangeArrowheads="1"/>
            </p:cNvSpPr>
            <p:nvPr/>
          </p:nvSpPr>
          <p:spPr bwMode="auto">
            <a:xfrm>
              <a:off x="1992" y="2404"/>
              <a:ext cx="240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/>
                <a:t>Energy dissipation (shock acceleration):</a:t>
              </a:r>
              <a:br>
                <a:rPr lang="en-US" sz="1600" dirty="0"/>
              </a:br>
              <a:r>
                <a:rPr lang="en-US" sz="1600" b="1" dirty="0"/>
                <a:t>gamma-ray burst</a:t>
              </a:r>
              <a:r>
                <a:rPr lang="en-US" sz="1600" dirty="0"/>
                <a:t> </a:t>
              </a:r>
            </a:p>
          </p:txBody>
        </p:sp>
        <p:sp>
          <p:nvSpPr>
            <p:cNvPr id="49" name="Rectangle 35"/>
            <p:cNvSpPr>
              <a:spLocks noChangeArrowheads="1"/>
            </p:cNvSpPr>
            <p:nvPr/>
          </p:nvSpPr>
          <p:spPr bwMode="auto">
            <a:xfrm>
              <a:off x="864" y="2368"/>
              <a:ext cx="4029" cy="3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50" name="Rettangolo 49"/>
          <p:cNvSpPr/>
          <p:nvPr/>
        </p:nvSpPr>
        <p:spPr>
          <a:xfrm>
            <a:off x="56869" y="323605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51" name="Rettangolo arrotondato 5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55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80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The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Fireball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model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18" name="Group 9"/>
          <p:cNvGrpSpPr>
            <a:grpSpLocks/>
          </p:cNvGrpSpPr>
          <p:nvPr/>
        </p:nvGrpSpPr>
        <p:grpSpPr bwMode="auto">
          <a:xfrm>
            <a:off x="1280496" y="858793"/>
            <a:ext cx="1398588" cy="5106987"/>
            <a:chOff x="23" y="571"/>
            <a:chExt cx="881" cy="3217"/>
          </a:xfrm>
        </p:grpSpPr>
        <p:grpSp>
          <p:nvGrpSpPr>
            <p:cNvPr id="19" name="Group 10"/>
            <p:cNvGrpSpPr>
              <a:grpSpLocks/>
            </p:cNvGrpSpPr>
            <p:nvPr/>
          </p:nvGrpSpPr>
          <p:grpSpPr bwMode="auto">
            <a:xfrm>
              <a:off x="165" y="571"/>
              <a:ext cx="651" cy="2884"/>
              <a:chOff x="167" y="571"/>
              <a:chExt cx="651" cy="2884"/>
            </a:xfrm>
          </p:grpSpPr>
          <p:sp>
            <p:nvSpPr>
              <p:cNvPr id="27" name="Oval 11"/>
              <p:cNvSpPr>
                <a:spLocks noChangeArrowheads="1"/>
              </p:cNvSpPr>
              <p:nvPr/>
            </p:nvSpPr>
            <p:spPr bwMode="auto">
              <a:xfrm>
                <a:off x="167" y="635"/>
                <a:ext cx="651" cy="648"/>
              </a:xfrm>
              <a:prstGeom prst="ellipse">
                <a:avLst/>
              </a:prstGeom>
              <a:solidFill>
                <a:schemeClr val="bg2">
                  <a:alpha val="25999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28" name="AutoShape 12"/>
              <p:cNvSpPr>
                <a:spLocks noChangeArrowheads="1"/>
              </p:cNvSpPr>
              <p:nvPr/>
            </p:nvSpPr>
            <p:spPr bwMode="auto">
              <a:xfrm>
                <a:off x="301" y="918"/>
                <a:ext cx="360" cy="2537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B8A65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29" name="AutoShape 13"/>
              <p:cNvSpPr>
                <a:spLocks noChangeArrowheads="1"/>
              </p:cNvSpPr>
              <p:nvPr/>
            </p:nvSpPr>
            <p:spPr bwMode="auto">
              <a:xfrm>
                <a:off x="309" y="776"/>
                <a:ext cx="360" cy="358"/>
              </a:xfrm>
              <a:prstGeom prst="irregularSeal1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0" name="AutoShape 14"/>
              <p:cNvSpPr>
                <a:spLocks noChangeArrowheads="1"/>
              </p:cNvSpPr>
              <p:nvPr/>
            </p:nvSpPr>
            <p:spPr bwMode="auto">
              <a:xfrm>
                <a:off x="382" y="844"/>
                <a:ext cx="217" cy="216"/>
              </a:xfrm>
              <a:prstGeom prst="irregularSeal2">
                <a:avLst/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1" name="AutoShape 15"/>
              <p:cNvSpPr>
                <a:spLocks noChangeArrowheads="1"/>
              </p:cNvSpPr>
              <p:nvPr/>
            </p:nvSpPr>
            <p:spPr bwMode="auto">
              <a:xfrm flipV="1">
                <a:off x="421" y="571"/>
                <a:ext cx="126" cy="301"/>
              </a:xfrm>
              <a:prstGeom prst="triangle">
                <a:avLst>
                  <a:gd name="adj" fmla="val 50000"/>
                </a:avLst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363" y="2579"/>
                <a:ext cx="243" cy="37"/>
              </a:xfrm>
              <a:custGeom>
                <a:avLst/>
                <a:gdLst>
                  <a:gd name="T0" fmla="*/ 0 w 446"/>
                  <a:gd name="T1" fmla="*/ 0 h 177"/>
                  <a:gd name="T2" fmla="*/ 223 w 446"/>
                  <a:gd name="T3" fmla="*/ 177 h 177"/>
                  <a:gd name="T4" fmla="*/ 446 w 446"/>
                  <a:gd name="T5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6" h="177">
                    <a:moveTo>
                      <a:pt x="0" y="0"/>
                    </a:moveTo>
                    <a:cubicBezTo>
                      <a:pt x="74" y="88"/>
                      <a:pt x="149" y="177"/>
                      <a:pt x="223" y="177"/>
                    </a:cubicBezTo>
                    <a:cubicBezTo>
                      <a:pt x="297" y="177"/>
                      <a:pt x="371" y="88"/>
                      <a:pt x="446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it-IT"/>
              </a:p>
            </p:txBody>
          </p:sp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360" y="2608"/>
                <a:ext cx="243" cy="38"/>
              </a:xfrm>
              <a:custGeom>
                <a:avLst/>
                <a:gdLst>
                  <a:gd name="T0" fmla="*/ 0 w 446"/>
                  <a:gd name="T1" fmla="*/ 0 h 177"/>
                  <a:gd name="T2" fmla="*/ 223 w 446"/>
                  <a:gd name="T3" fmla="*/ 177 h 177"/>
                  <a:gd name="T4" fmla="*/ 446 w 446"/>
                  <a:gd name="T5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6" h="177">
                    <a:moveTo>
                      <a:pt x="0" y="0"/>
                    </a:moveTo>
                    <a:cubicBezTo>
                      <a:pt x="74" y="88"/>
                      <a:pt x="149" y="177"/>
                      <a:pt x="223" y="177"/>
                    </a:cubicBezTo>
                    <a:cubicBezTo>
                      <a:pt x="297" y="177"/>
                      <a:pt x="371" y="88"/>
                      <a:pt x="446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it-IT"/>
              </a:p>
            </p:txBody>
          </p:sp>
        </p:grpSp>
        <p:grpSp>
          <p:nvGrpSpPr>
            <p:cNvPr id="21" name="Group 18"/>
            <p:cNvGrpSpPr>
              <a:grpSpLocks/>
            </p:cNvGrpSpPr>
            <p:nvPr/>
          </p:nvGrpSpPr>
          <p:grpSpPr bwMode="auto">
            <a:xfrm>
              <a:off x="23" y="3388"/>
              <a:ext cx="881" cy="400"/>
              <a:chOff x="26" y="3116"/>
              <a:chExt cx="978" cy="445"/>
            </a:xfrm>
          </p:grpSpPr>
          <p:sp>
            <p:nvSpPr>
              <p:cNvPr id="22" name="AutoShape 19"/>
              <p:cNvSpPr>
                <a:spLocks noChangeArrowheads="1"/>
              </p:cNvSpPr>
              <p:nvPr/>
            </p:nvSpPr>
            <p:spPr bwMode="auto">
              <a:xfrm>
                <a:off x="26" y="3116"/>
                <a:ext cx="558" cy="117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endParaRPr lang="it-IT"/>
              </a:p>
            </p:txBody>
          </p:sp>
          <p:grpSp>
            <p:nvGrpSpPr>
              <p:cNvPr id="23" name="Group 20"/>
              <p:cNvGrpSpPr>
                <a:grpSpLocks/>
              </p:cNvGrpSpPr>
              <p:nvPr/>
            </p:nvGrpSpPr>
            <p:grpSpPr bwMode="auto">
              <a:xfrm>
                <a:off x="344" y="3128"/>
                <a:ext cx="660" cy="433"/>
                <a:chOff x="344" y="3128"/>
                <a:chExt cx="660" cy="433"/>
              </a:xfrm>
            </p:grpSpPr>
            <p:sp>
              <p:nvSpPr>
                <p:cNvPr id="24" name="AutoShape 21"/>
                <p:cNvSpPr>
                  <a:spLocks noChangeArrowheads="1"/>
                </p:cNvSpPr>
                <p:nvPr/>
              </p:nvSpPr>
              <p:spPr bwMode="auto">
                <a:xfrm>
                  <a:off x="446" y="3130"/>
                  <a:ext cx="558" cy="117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it-IT"/>
                </a:p>
              </p:txBody>
            </p:sp>
            <p:sp>
              <p:nvSpPr>
                <p:cNvPr id="25" name="Freeform 22"/>
                <p:cNvSpPr>
                  <a:spLocks/>
                </p:cNvSpPr>
                <p:nvPr/>
              </p:nvSpPr>
              <p:spPr bwMode="auto">
                <a:xfrm>
                  <a:off x="344" y="3128"/>
                  <a:ext cx="382" cy="70"/>
                </a:xfrm>
                <a:custGeom>
                  <a:avLst/>
                  <a:gdLst>
                    <a:gd name="T0" fmla="*/ 0 w 446"/>
                    <a:gd name="T1" fmla="*/ 0 h 177"/>
                    <a:gd name="T2" fmla="*/ 223 w 446"/>
                    <a:gd name="T3" fmla="*/ 177 h 177"/>
                    <a:gd name="T4" fmla="*/ 446 w 446"/>
                    <a:gd name="T5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6" h="177">
                      <a:moveTo>
                        <a:pt x="0" y="0"/>
                      </a:moveTo>
                      <a:cubicBezTo>
                        <a:pt x="74" y="88"/>
                        <a:pt x="149" y="177"/>
                        <a:pt x="223" y="177"/>
                      </a:cubicBezTo>
                      <a:cubicBezTo>
                        <a:pt x="297" y="177"/>
                        <a:pt x="371" y="88"/>
                        <a:pt x="446" y="0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2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it-IT"/>
                </a:p>
              </p:txBody>
            </p:sp>
            <p:sp>
              <p:nvSpPr>
                <p:cNvPr id="26" name="AutoShape 23"/>
                <p:cNvSpPr>
                  <a:spLocks noChangeArrowheads="1"/>
                </p:cNvSpPr>
                <p:nvPr/>
              </p:nvSpPr>
              <p:spPr bwMode="auto">
                <a:xfrm>
                  <a:off x="465" y="3206"/>
                  <a:ext cx="139" cy="355"/>
                </a:xfrm>
                <a:prstGeom prst="downArrow">
                  <a:avLst>
                    <a:gd name="adj1" fmla="val 50000"/>
                    <a:gd name="adj2" fmla="val 63849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 anchor="ctr"/>
                <a:lstStyle/>
                <a:p>
                  <a:endParaRPr lang="it-IT"/>
                </a:p>
              </p:txBody>
            </p:sp>
          </p:grpSp>
        </p:grpSp>
      </p:grpSp>
      <p:grpSp>
        <p:nvGrpSpPr>
          <p:cNvPr id="34" name="Group 45"/>
          <p:cNvGrpSpPr>
            <a:grpSpLocks/>
          </p:cNvGrpSpPr>
          <p:nvPr/>
        </p:nvGrpSpPr>
        <p:grpSpPr bwMode="auto">
          <a:xfrm>
            <a:off x="2632434" y="2636838"/>
            <a:ext cx="6575425" cy="1254125"/>
            <a:chOff x="864" y="1661"/>
            <a:chExt cx="4142" cy="790"/>
          </a:xfrm>
        </p:grpSpPr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864" y="1701"/>
              <a:ext cx="908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Accelerating</a:t>
              </a:r>
              <a:br>
                <a:rPr lang="en-US"/>
              </a:br>
              <a:r>
                <a:rPr lang="en-US"/>
                <a:t>phase</a:t>
              </a:r>
              <a:br>
                <a:rPr lang="en-US"/>
              </a:br>
              <a:r>
                <a:rPr lang="en-US"/>
                <a:t>(10</a:t>
              </a:r>
              <a:r>
                <a:rPr lang="en-US" baseline="30000"/>
                <a:t>8</a:t>
              </a:r>
              <a:r>
                <a:rPr lang="en-US"/>
                <a:t> cm)</a:t>
              </a:r>
              <a:br>
                <a:rPr lang="en-US"/>
              </a:br>
              <a:endParaRPr lang="en-US"/>
            </a:p>
          </p:txBody>
        </p:sp>
        <p:sp>
          <p:nvSpPr>
            <p:cNvPr id="36" name="Text Box 29"/>
            <p:cNvSpPr txBox="1">
              <a:spLocks noChangeArrowheads="1"/>
            </p:cNvSpPr>
            <p:nvPr/>
          </p:nvSpPr>
          <p:spPr bwMode="auto">
            <a:xfrm>
              <a:off x="1968" y="1707"/>
              <a:ext cx="303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600" dirty="0"/>
                <a:t>Fireball accelerates to relativistic velocities </a:t>
              </a:r>
              <a:r>
                <a:rPr lang="en-US" sz="1600" b="1" dirty="0">
                  <a:latin typeface="Symbol" charset="0"/>
                  <a:sym typeface="Apple LiGothic Medium" charset="0"/>
                </a:rPr>
                <a:t>G</a:t>
              </a:r>
              <a:r>
                <a:rPr lang="en-US" sz="1600" b="1" dirty="0">
                  <a:cs typeface="Arial" charset="0"/>
                </a:rPr>
                <a:t> ~ 300</a:t>
              </a:r>
              <a:r>
                <a:rPr lang="en-US" sz="1600" dirty="0"/>
                <a:t/>
              </a:r>
              <a:br>
                <a:rPr lang="en-US" sz="1600" dirty="0"/>
              </a:br>
              <a:r>
                <a:rPr lang="en-US" sz="1600" dirty="0"/>
                <a:t>by radiation pressure; stops due to energy </a:t>
              </a:r>
              <a:r>
                <a:rPr lang="en-US" sz="1600" dirty="0" smtClean="0"/>
                <a:t>constraints (</a:t>
              </a:r>
              <a:r>
                <a:rPr lang="en-US" sz="1600" b="1" dirty="0"/>
                <a:t>baryonic load</a:t>
              </a:r>
              <a:r>
                <a:rPr lang="en-US" sz="1600" dirty="0"/>
                <a:t>)</a:t>
              </a:r>
              <a:endParaRPr lang="en-US" sz="1600" dirty="0">
                <a:sym typeface="Webdings" charset="0"/>
              </a:endParaRPr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864" y="1661"/>
              <a:ext cx="4029" cy="2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38" name="Group 44"/>
          <p:cNvGrpSpPr>
            <a:grpSpLocks/>
          </p:cNvGrpSpPr>
          <p:nvPr/>
        </p:nvGrpSpPr>
        <p:grpSpPr bwMode="auto">
          <a:xfrm>
            <a:off x="2632434" y="1595438"/>
            <a:ext cx="6396038" cy="911225"/>
            <a:chOff x="864" y="1005"/>
            <a:chExt cx="4029" cy="574"/>
          </a:xfrm>
        </p:grpSpPr>
        <p:sp>
          <p:nvSpPr>
            <p:cNvPr id="39" name="Text Box 24"/>
            <p:cNvSpPr txBox="1">
              <a:spLocks noChangeArrowheads="1"/>
            </p:cNvSpPr>
            <p:nvPr/>
          </p:nvSpPr>
          <p:spPr bwMode="auto">
            <a:xfrm>
              <a:off x="864" y="1056"/>
              <a:ext cx="88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Initial phase</a:t>
              </a:r>
              <a:br>
                <a:rPr lang="en-US"/>
              </a:br>
              <a:r>
                <a:rPr lang="en-US"/>
                <a:t>(10</a:t>
              </a:r>
              <a:r>
                <a:rPr lang="en-US" baseline="30000"/>
                <a:t>6.5</a:t>
              </a:r>
              <a:r>
                <a:rPr lang="en-US"/>
                <a:t> cm)</a:t>
              </a:r>
            </a:p>
          </p:txBody>
        </p:sp>
        <p:sp>
          <p:nvSpPr>
            <p:cNvPr id="40" name="Text Box 28"/>
            <p:cNvSpPr txBox="1">
              <a:spLocks noChangeArrowheads="1"/>
            </p:cNvSpPr>
            <p:nvPr/>
          </p:nvSpPr>
          <p:spPr bwMode="auto">
            <a:xfrm>
              <a:off x="1968" y="1056"/>
              <a:ext cx="2925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600" dirty="0"/>
                <a:t>Catastrophic event: core-collapse of a massive star (long GRB): Formation of </a:t>
              </a:r>
              <a:r>
                <a:rPr lang="en-US" sz="1600" b="1" dirty="0"/>
                <a:t>black hole + accretion disk</a:t>
              </a:r>
              <a:r>
                <a:rPr lang="en-US" sz="1600" dirty="0"/>
                <a:t> system which launches a </a:t>
              </a:r>
              <a:r>
                <a:rPr lang="en-US" sz="1600" b="1" dirty="0"/>
                <a:t>fireball</a:t>
              </a:r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864" y="1005"/>
              <a:ext cx="4029" cy="6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42" name="Group 47"/>
          <p:cNvGrpSpPr>
            <a:grpSpLocks/>
          </p:cNvGrpSpPr>
          <p:nvPr/>
        </p:nvGrpSpPr>
        <p:grpSpPr bwMode="auto">
          <a:xfrm>
            <a:off x="2632434" y="4673600"/>
            <a:ext cx="6396038" cy="1004888"/>
            <a:chOff x="864" y="2944"/>
            <a:chExt cx="4029" cy="633"/>
          </a:xfrm>
        </p:grpSpPr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1976" y="2984"/>
              <a:ext cx="2879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/>
                <a:t>Interaction with external environment: </a:t>
              </a:r>
              <a:r>
                <a:rPr lang="en-US" sz="1600" b="1" dirty="0"/>
                <a:t>afterglow</a:t>
              </a:r>
            </a:p>
            <a:p>
              <a:endParaRPr lang="en-US" dirty="0">
                <a:sym typeface="Apple LiGothic Medium" charset="0"/>
              </a:endParaRPr>
            </a:p>
          </p:txBody>
        </p: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864" y="3000"/>
              <a:ext cx="1142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Afterglow</a:t>
              </a:r>
              <a:br>
                <a:rPr lang="en-US"/>
              </a:br>
              <a:r>
                <a:rPr lang="en-US"/>
                <a:t>phase (10</a:t>
              </a:r>
              <a:r>
                <a:rPr lang="en-US" baseline="30000"/>
                <a:t>16</a:t>
              </a:r>
              <a:r>
                <a:rPr lang="en-US"/>
                <a:t> cm)</a:t>
              </a:r>
            </a:p>
            <a:p>
              <a:endParaRPr lang="en-US">
                <a:sym typeface="Apple LiGothic Medium" charset="0"/>
              </a:endParaRPr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864" y="2944"/>
              <a:ext cx="4029" cy="4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46" name="Group 46"/>
          <p:cNvGrpSpPr>
            <a:grpSpLocks/>
          </p:cNvGrpSpPr>
          <p:nvPr/>
        </p:nvGrpSpPr>
        <p:grpSpPr bwMode="auto">
          <a:xfrm>
            <a:off x="2632434" y="3759200"/>
            <a:ext cx="6396038" cy="704850"/>
            <a:chOff x="864" y="2368"/>
            <a:chExt cx="4029" cy="444"/>
          </a:xfrm>
        </p:grpSpPr>
        <p:sp>
          <p:nvSpPr>
            <p:cNvPr id="47" name="Text Box 26"/>
            <p:cNvSpPr txBox="1">
              <a:spLocks noChangeArrowheads="1"/>
            </p:cNvSpPr>
            <p:nvPr/>
          </p:nvSpPr>
          <p:spPr bwMode="auto">
            <a:xfrm>
              <a:off x="864" y="2408"/>
              <a:ext cx="112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Coasting</a:t>
              </a:r>
              <a:br>
                <a:rPr lang="en-US"/>
              </a:br>
              <a:r>
                <a:rPr lang="en-US"/>
                <a:t>phase (10</a:t>
              </a:r>
              <a:r>
                <a:rPr lang="en-US" baseline="30000"/>
                <a:t>12 </a:t>
              </a:r>
              <a:r>
                <a:rPr lang="en-US"/>
                <a:t>cm)</a:t>
              </a:r>
            </a:p>
          </p:txBody>
        </p:sp>
        <p:sp>
          <p:nvSpPr>
            <p:cNvPr id="48" name="Text Box 30"/>
            <p:cNvSpPr txBox="1">
              <a:spLocks noChangeArrowheads="1"/>
            </p:cNvSpPr>
            <p:nvPr/>
          </p:nvSpPr>
          <p:spPr bwMode="auto">
            <a:xfrm>
              <a:off x="1992" y="2404"/>
              <a:ext cx="240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/>
                <a:t>Energy dissipation (shock acceleration):</a:t>
              </a:r>
              <a:br>
                <a:rPr lang="en-US" sz="1600" dirty="0"/>
              </a:br>
              <a:r>
                <a:rPr lang="en-US" sz="1600" b="1" dirty="0"/>
                <a:t>gamma-ray burst</a:t>
              </a:r>
              <a:r>
                <a:rPr lang="en-US" sz="1600" dirty="0"/>
                <a:t> </a:t>
              </a:r>
            </a:p>
          </p:txBody>
        </p:sp>
        <p:sp>
          <p:nvSpPr>
            <p:cNvPr id="49" name="Rectangle 35"/>
            <p:cNvSpPr>
              <a:spLocks noChangeArrowheads="1"/>
            </p:cNvSpPr>
            <p:nvPr/>
          </p:nvSpPr>
          <p:spPr bwMode="auto">
            <a:xfrm>
              <a:off x="864" y="2368"/>
              <a:ext cx="4029" cy="3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50" name="AutoShape 43"/>
          <p:cNvSpPr>
            <a:spLocks noChangeArrowheads="1"/>
          </p:cNvSpPr>
          <p:nvPr/>
        </p:nvSpPr>
        <p:spPr bwMode="auto">
          <a:xfrm>
            <a:off x="5274765" y="4490934"/>
            <a:ext cx="3679379" cy="1727148"/>
          </a:xfrm>
          <a:prstGeom prst="roundRect">
            <a:avLst>
              <a:gd name="adj" fmla="val 10486"/>
            </a:avLst>
          </a:prstGeom>
          <a:solidFill>
            <a:srgbClr val="DDDDDD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114297" tIns="114297" rIns="114297" bIns="114297"/>
          <a:lstStyle/>
          <a:p>
            <a:pPr defTabSz="306388">
              <a:buFont typeface="Wingdings" charset="0"/>
              <a:buNone/>
            </a:pPr>
            <a:r>
              <a:rPr lang="en-US" sz="2200" b="1" dirty="0">
                <a:cs typeface="Times" charset="0"/>
                <a:sym typeface="Times" charset="0"/>
              </a:rPr>
              <a:t>Key features</a:t>
            </a:r>
          </a:p>
          <a:p>
            <a:pPr defTabSz="306388">
              <a:buFont typeface="Wingdings" charset="0"/>
              <a:buBlip>
                <a:blip r:embed="rId3"/>
              </a:buBlip>
            </a:pPr>
            <a:r>
              <a:rPr lang="en-US" dirty="0">
                <a:cs typeface="Times" charset="0"/>
                <a:sym typeface="Times" charset="0"/>
              </a:rPr>
              <a:t>	Total energy ~ 10</a:t>
            </a:r>
            <a:r>
              <a:rPr lang="en-US" baseline="32000" dirty="0">
                <a:cs typeface="Times" charset="0"/>
                <a:sym typeface="Times" charset="0"/>
              </a:rPr>
              <a:t>52</a:t>
            </a:r>
            <a:r>
              <a:rPr lang="en-US" dirty="0">
                <a:cs typeface="Times" charset="0"/>
                <a:sym typeface="Times" charset="0"/>
              </a:rPr>
              <a:t> erg</a:t>
            </a:r>
          </a:p>
          <a:p>
            <a:pPr defTabSz="306388">
              <a:buFont typeface="Wingdings" charset="0"/>
              <a:buBlip>
                <a:blip r:embed="rId3"/>
              </a:buBlip>
            </a:pPr>
            <a:r>
              <a:rPr lang="en-US" dirty="0">
                <a:cs typeface="Times" charset="0"/>
                <a:sym typeface="Times" charset="0"/>
              </a:rPr>
              <a:t> 	Lorentz factors ~ 300</a:t>
            </a:r>
          </a:p>
          <a:p>
            <a:pPr defTabSz="306388">
              <a:buFont typeface="Wingdings" charset="0"/>
              <a:buBlip>
                <a:blip r:embed="rId3"/>
              </a:buBlip>
            </a:pPr>
            <a:r>
              <a:rPr lang="en-US" dirty="0">
                <a:cs typeface="Times" charset="0"/>
                <a:sym typeface="Times" charset="0"/>
              </a:rPr>
              <a:t>	Collimation</a:t>
            </a:r>
          </a:p>
          <a:p>
            <a:pPr defTabSz="306388">
              <a:buFont typeface="Wingdings" charset="0"/>
              <a:buBlip>
                <a:blip r:embed="rId3"/>
              </a:buBlip>
            </a:pPr>
            <a:r>
              <a:rPr lang="en-US" dirty="0">
                <a:cs typeface="Times" charset="0"/>
                <a:sym typeface="Times" charset="0"/>
              </a:rPr>
              <a:t> 	Small baryonic load</a:t>
            </a:r>
          </a:p>
        </p:txBody>
      </p:sp>
      <p:sp>
        <p:nvSpPr>
          <p:cNvPr id="51" name="Rettangolo 50"/>
          <p:cNvSpPr/>
          <p:nvPr/>
        </p:nvSpPr>
        <p:spPr>
          <a:xfrm>
            <a:off x="56869" y="3236057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52" name="Rettangolo arrotondato 5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</a:t>
            </a: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Neutrinos</a:t>
            </a:r>
            <a:endParaRPr lang="it-IT" sz="1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011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81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Prompt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neutrino </a:t>
            </a:r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emission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1675457" y="1360737"/>
            <a:ext cx="7374407" cy="73733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1640869" y="1313247"/>
            <a:ext cx="74395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In the GRB </a:t>
            </a:r>
            <a:r>
              <a:rPr lang="it-IT" sz="15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fireball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model the </a:t>
            </a:r>
            <a:r>
              <a:rPr lang="it-IT" sz="15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observed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5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gamma </a:t>
            </a:r>
            <a:r>
              <a:rPr lang="it-IT" sz="1500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rays</a:t>
            </a:r>
            <a:r>
              <a:rPr lang="it-IT" sz="15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are </a:t>
            </a:r>
            <a:r>
              <a:rPr lang="it-IT" sz="15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produced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by </a:t>
            </a:r>
            <a:r>
              <a:rPr lang="it-IT" sz="15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synchrotron</a:t>
            </a:r>
            <a:r>
              <a:rPr lang="it-IT" sz="15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5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radiation</a:t>
            </a:r>
            <a:r>
              <a:rPr lang="it-IT" sz="15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(</a:t>
            </a:r>
            <a:r>
              <a:rPr lang="it-IT" sz="15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possibly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5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followed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by </a:t>
            </a:r>
            <a:r>
              <a:rPr lang="it-IT" sz="15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inverse-Compton </a:t>
            </a:r>
            <a:r>
              <a:rPr lang="it-IT" sz="15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scattering</a:t>
            </a:r>
            <a:r>
              <a:rPr lang="it-IT" sz="15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) 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by </a:t>
            </a:r>
            <a:r>
              <a:rPr lang="it-IT" sz="15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relativistic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5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</a:t>
            </a:r>
            <a:r>
              <a:rPr lang="it-IT" sz="1500" b="1" baseline="30000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-</a:t>
            </a:r>
            <a:r>
              <a:rPr lang="it-IT" sz="15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5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accelerated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in </a:t>
            </a:r>
            <a:r>
              <a:rPr lang="it-IT" sz="15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internal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shocks of an </a:t>
            </a:r>
            <a:r>
              <a:rPr lang="it-IT" sz="15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expanding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5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relativistic</a:t>
            </a:r>
            <a:r>
              <a:rPr lang="it-IT" sz="15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500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wind</a:t>
            </a:r>
            <a:r>
              <a:rPr lang="it-IT" sz="15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.</a:t>
            </a:r>
            <a:endParaRPr lang="it-IT" sz="15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1706060" y="3162762"/>
            <a:ext cx="7334417" cy="55890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29"/>
          <p:cNvSpPr/>
          <p:nvPr/>
        </p:nvSpPr>
        <p:spPr>
          <a:xfrm>
            <a:off x="1706060" y="3136886"/>
            <a:ext cx="733441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In the region where electrons are accelerated,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also </a:t>
            </a:r>
            <a:r>
              <a:rPr lang="en-US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protons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are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expected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to be shock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accelerated (by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Fermi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mechanism, up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to energies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&gt;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10</a:t>
            </a:r>
            <a:r>
              <a:rPr lang="en-US" sz="1600" b="1" baseline="30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20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eV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).</a:t>
            </a:r>
            <a:endParaRPr lang="en-US" sz="16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3" name="Rettangolo arrotondato 32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660157" y="2104703"/>
            <a:ext cx="738032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proton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density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in the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wind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is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too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low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to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allow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significant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conversion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of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energy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to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neutrinos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through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pp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collisions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2" name="Rettangolo 1"/>
          <p:cNvSpPr/>
          <p:nvPr/>
        </p:nvSpPr>
        <p:spPr>
          <a:xfrm>
            <a:off x="4821204" y="2778975"/>
            <a:ext cx="1146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However</a:t>
            </a:r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>
            <a:off x="1690758" y="4306745"/>
            <a:ext cx="7349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Photo</a:t>
            </a:r>
            <a:r>
              <a:rPr lang="en-US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-meson interaction </a:t>
            </a:r>
            <a:r>
              <a:rPr lang="en-US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with</a:t>
            </a:r>
            <a:endParaRPr lang="en-US" sz="16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18" name="Freccia destra 17"/>
          <p:cNvSpPr/>
          <p:nvPr/>
        </p:nvSpPr>
        <p:spPr>
          <a:xfrm rot="5400000">
            <a:off x="5112281" y="3886017"/>
            <a:ext cx="467999" cy="323998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5572575" y="4894489"/>
            <a:ext cx="311422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external </a:t>
            </a:r>
            <a:r>
              <a:rPr lang="en-US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photons surrounding the newly formed black </a:t>
            </a:r>
            <a:r>
              <a:rPr lang="en-US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hole</a:t>
            </a:r>
            <a:endParaRPr lang="en-US" sz="16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545357" y="5574613"/>
            <a:ext cx="7560000" cy="614996"/>
          </a:xfrm>
          <a:prstGeom prst="rect">
            <a:avLst/>
          </a:prstGeom>
          <a:solidFill>
            <a:schemeClr val="bg1"/>
          </a:solidFill>
          <a:ln>
            <a:solidFill>
              <a:srgbClr val="1025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will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produce a burst of high-energy neutrinos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(∼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10</a:t>
            </a:r>
            <a:r>
              <a:rPr lang="en-US" sz="1600" b="1" baseline="30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14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− 10</a:t>
            </a:r>
            <a:r>
              <a:rPr lang="en-US" sz="1600" b="1" baseline="30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15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eV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) in coincidence with the GRB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, with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spectrum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tracing the GRB photon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spectrum.</a:t>
            </a:r>
          </a:p>
        </p:txBody>
      </p:sp>
      <p:sp>
        <p:nvSpPr>
          <p:cNvPr id="3" name="Rettangolo 2"/>
          <p:cNvSpPr/>
          <p:nvPr/>
        </p:nvSpPr>
        <p:spPr>
          <a:xfrm>
            <a:off x="1981977" y="4894489"/>
            <a:ext cx="29907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synchrotron fireball </a:t>
            </a:r>
            <a:r>
              <a:rPr lang="en-US" sz="16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photons</a:t>
            </a:r>
          </a:p>
        </p:txBody>
      </p:sp>
      <p:cxnSp>
        <p:nvCxnSpPr>
          <p:cNvPr id="11" name="Connettore 2 10"/>
          <p:cNvCxnSpPr/>
          <p:nvPr/>
        </p:nvCxnSpPr>
        <p:spPr>
          <a:xfrm flipH="1">
            <a:off x="4666672" y="4645299"/>
            <a:ext cx="517609" cy="249190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>
            <a:off x="5508280" y="4645299"/>
            <a:ext cx="511520" cy="249190"/>
          </a:xfrm>
          <a:prstGeom prst="straightConnector1">
            <a:avLst/>
          </a:prstGeom>
          <a:ln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099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82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Prompt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neutrino </a:t>
            </a:r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emission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Immagine 2" descr="imm2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640" y="2556865"/>
            <a:ext cx="4544825" cy="3671609"/>
          </a:xfrm>
          <a:prstGeom prst="rect">
            <a:avLst/>
          </a:prstGeom>
        </p:spPr>
      </p:pic>
      <p:grpSp>
        <p:nvGrpSpPr>
          <p:cNvPr id="13" name="Gruppo 12"/>
          <p:cNvGrpSpPr/>
          <p:nvPr/>
        </p:nvGrpSpPr>
        <p:grpSpPr>
          <a:xfrm>
            <a:off x="1690603" y="1374443"/>
            <a:ext cx="7115040" cy="584777"/>
            <a:chOff x="1690603" y="1458003"/>
            <a:chExt cx="7115040" cy="584777"/>
          </a:xfrm>
        </p:grpSpPr>
        <p:sp>
          <p:nvSpPr>
            <p:cNvPr id="22" name="Rettangolo 21"/>
            <p:cNvSpPr/>
            <p:nvPr/>
          </p:nvSpPr>
          <p:spPr>
            <a:xfrm>
              <a:off x="2472932" y="1462842"/>
              <a:ext cx="5547388" cy="57993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1690603" y="1458003"/>
              <a:ext cx="711504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collisions</a:t>
              </a:r>
              <a:r>
                <a:rPr lang="it-IT" sz="16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</a:t>
              </a:r>
              <a:r>
                <a:rPr lang="it-IT" sz="16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accelerated</a:t>
              </a:r>
              <a:r>
                <a:rPr lang="it-IT" sz="16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protons</a:t>
              </a:r>
              <a:r>
                <a:rPr lang="it-IT" sz="16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and the </a:t>
              </a:r>
              <a:r>
                <a:rPr lang="it-IT" sz="16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observed</a:t>
              </a:r>
              <a:r>
                <a:rPr lang="it-IT" sz="16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endParaRPr lang="it-IT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endParaRPr>
            </a:p>
            <a:p>
              <a:pPr algn="ctr"/>
              <a:r>
                <a:rPr lang="it-IT" sz="1600" b="1" dirty="0" err="1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γ</a:t>
              </a:r>
              <a:r>
                <a:rPr lang="it-IT" sz="16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-rays</a:t>
              </a:r>
              <a:r>
                <a:rPr lang="it-IT" sz="16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in the </a:t>
              </a:r>
              <a:r>
                <a:rPr lang="it-IT" sz="16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keV</a:t>
              </a:r>
              <a:r>
                <a:rPr lang="it-IT" sz="16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–</a:t>
              </a:r>
              <a:r>
                <a:rPr lang="it-IT" sz="16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MeV</a:t>
              </a:r>
              <a:r>
                <a:rPr lang="it-IT" sz="16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range</a:t>
              </a:r>
              <a:r>
                <a:rPr lang="it-IT" sz="16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6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leading</a:t>
              </a:r>
              <a:r>
                <a:rPr lang="it-IT" sz="16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to </a:t>
              </a:r>
              <a:r>
                <a:rPr lang="it-IT" sz="16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pion</a:t>
              </a:r>
              <a:r>
                <a:rPr lang="it-IT" sz="16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production</a:t>
              </a:r>
            </a:p>
          </p:txBody>
        </p:sp>
      </p:grpSp>
      <p:pic>
        <p:nvPicPr>
          <p:cNvPr id="28" name="Immagine 27" descr="latex-image-1.pdf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2940C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78" y="2054449"/>
            <a:ext cx="5097182" cy="818252"/>
          </a:xfrm>
          <a:prstGeom prst="rect">
            <a:avLst/>
          </a:prstGeom>
        </p:spPr>
      </p:pic>
      <p:sp>
        <p:nvSpPr>
          <p:cNvPr id="29" name="Rettangolo 28"/>
          <p:cNvSpPr/>
          <p:nvPr/>
        </p:nvSpPr>
        <p:spPr>
          <a:xfrm>
            <a:off x="6018211" y="3315754"/>
            <a:ext cx="3062256" cy="61146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29"/>
          <p:cNvSpPr/>
          <p:nvPr/>
        </p:nvSpPr>
        <p:spPr>
          <a:xfrm>
            <a:off x="5968085" y="3320474"/>
            <a:ext cx="3131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charged </a:t>
            </a: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pions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then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decay</a:t>
            </a:r>
          </a:p>
          <a:p>
            <a:pPr algn="ctr"/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further into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neutrinos</a:t>
            </a:r>
            <a:endParaRPr lang="en-US" sz="16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pic>
        <p:nvPicPr>
          <p:cNvPr id="31" name="Immagine 30" descr="latex-image-1.pdf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745" y="4124428"/>
            <a:ext cx="2071222" cy="386628"/>
          </a:xfrm>
          <a:prstGeom prst="rect">
            <a:avLst/>
          </a:prstGeom>
        </p:spPr>
      </p:pic>
      <p:pic>
        <p:nvPicPr>
          <p:cNvPr id="32" name="Immagine 31" descr="latex-image-1.pdf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753" y="4608060"/>
            <a:ext cx="2647207" cy="375617"/>
          </a:xfrm>
          <a:prstGeom prst="rect">
            <a:avLst/>
          </a:prstGeom>
        </p:spPr>
      </p:pic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3" name="Rettangolo arrotondato 32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316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83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1690603" y="1395993"/>
            <a:ext cx="7115040" cy="918492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1607762" y="1357731"/>
            <a:ext cx="7246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target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photon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field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corresponds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to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observed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prompt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GRB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flux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,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typically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parameterized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by </a:t>
            </a:r>
            <a:endParaRPr lang="it-IT" b="1" dirty="0" smtClean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  <a:p>
            <a:pPr algn="ctr"/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dN</a:t>
            </a:r>
            <a:r>
              <a:rPr lang="el-GR" b="1" baseline="-25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γ</a:t>
            </a:r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(E)/dE∝E</a:t>
            </a:r>
            <a:r>
              <a:rPr lang="el-GR" b="1" baseline="30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αγ</a:t>
            </a:r>
            <a:r>
              <a:rPr lang="it-IT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for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E&lt;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ε</a:t>
            </a:r>
            <a:r>
              <a:rPr lang="it-IT" b="1" baseline="-25000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γ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and </a:t>
            </a:r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dN</a:t>
            </a:r>
            <a:r>
              <a:rPr lang="el-GR" b="1" baseline="-25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γ</a:t>
            </a:r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(E)/dE∝E</a:t>
            </a:r>
            <a:r>
              <a:rPr lang="el-GR" b="1" baseline="30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βγ</a:t>
            </a:r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el-GR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for E &gt; ε</a:t>
            </a:r>
            <a:r>
              <a:rPr lang="el-GR" b="1" baseline="-25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γ</a:t>
            </a:r>
            <a:endParaRPr lang="it-IT" b="1" baseline="-25000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Prompt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GRB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flux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1" name="Immagine 20" descr="latex-image-1.pdf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730" y="2372050"/>
            <a:ext cx="6996197" cy="1108264"/>
          </a:xfrm>
          <a:prstGeom prst="rect">
            <a:avLst/>
          </a:prstGeom>
        </p:spPr>
      </p:pic>
      <p:sp>
        <p:nvSpPr>
          <p:cNvPr id="28" name="CasellaDiTesto 27"/>
          <p:cNvSpPr txBox="1"/>
          <p:nvPr/>
        </p:nvSpPr>
        <p:spPr>
          <a:xfrm>
            <a:off x="5511944" y="3507945"/>
            <a:ext cx="3377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solidFill>
                  <a:srgbClr val="17375E"/>
                </a:solidFill>
              </a:rPr>
              <a:t>Guetta</a:t>
            </a:r>
            <a:r>
              <a:rPr lang="it-IT" sz="1200" dirty="0">
                <a:solidFill>
                  <a:srgbClr val="17375E"/>
                </a:solidFill>
              </a:rPr>
              <a:t> et al. (2004</a:t>
            </a:r>
            <a:r>
              <a:rPr lang="it-IT" sz="1200" dirty="0" smtClean="0">
                <a:solidFill>
                  <a:srgbClr val="17375E"/>
                </a:solidFill>
              </a:rPr>
              <a:t>), </a:t>
            </a:r>
            <a:r>
              <a:rPr lang="it-IT" sz="1200" dirty="0">
                <a:solidFill>
                  <a:srgbClr val="17375E"/>
                </a:solidFill>
              </a:rPr>
              <a:t>Waxman &amp; </a:t>
            </a:r>
            <a:r>
              <a:rPr lang="it-IT" sz="1200" dirty="0" err="1">
                <a:solidFill>
                  <a:srgbClr val="17375E"/>
                </a:solidFill>
              </a:rPr>
              <a:t>Bahcall</a:t>
            </a:r>
            <a:r>
              <a:rPr lang="it-IT" sz="1200" dirty="0">
                <a:solidFill>
                  <a:srgbClr val="17375E"/>
                </a:solidFill>
              </a:rPr>
              <a:t> (1997)</a:t>
            </a:r>
          </a:p>
        </p:txBody>
      </p:sp>
      <p:graphicFrame>
        <p:nvGraphicFramePr>
          <p:cNvPr id="34" name="Tabella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395797"/>
              </p:ext>
            </p:extLst>
          </p:nvPr>
        </p:nvGraphicFramePr>
        <p:xfrm>
          <a:off x="3330220" y="4069048"/>
          <a:ext cx="3578588" cy="18288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89294"/>
                <a:gridCol w="1789294"/>
              </a:tblGrid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Parameter</a:t>
                      </a:r>
                      <a:endParaRPr lang="en-GB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Average Value</a:t>
                      </a:r>
                      <a:endParaRPr lang="en-GB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f</a:t>
                      </a:r>
                      <a:r>
                        <a:rPr lang="en-GB" sz="18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endParaRPr lang="en-GB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1.3 MeV</a:t>
                      </a:r>
                      <a:r>
                        <a:rPr lang="en-GB" sz="1800" baseline="30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-1</a:t>
                      </a:r>
                      <a:r>
                        <a:rPr lang="en-GB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cm</a:t>
                      </a:r>
                      <a:r>
                        <a:rPr lang="en-GB" sz="1800" baseline="30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-2</a:t>
                      </a:r>
                      <a:endParaRPr lang="en-GB" sz="1800" baseline="300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e</a:t>
                      </a:r>
                      <a:r>
                        <a:rPr lang="en-GB" sz="1800" baseline="-25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endParaRPr lang="en-GB" sz="1800" baseline="-25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0.2 MeV</a:t>
                      </a:r>
                      <a:endParaRPr lang="en-GB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GB" sz="1800" baseline="-25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endParaRPr lang="en-GB" sz="1800" baseline="-25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GB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b</a:t>
                      </a:r>
                      <a:r>
                        <a:rPr lang="en-GB" sz="1800" baseline="-25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endParaRPr lang="en-GB" sz="1800" baseline="-25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GB" sz="1800" baseline="-25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GB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+1</a:t>
                      </a:r>
                      <a:endParaRPr lang="en-GB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6427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84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1690603" y="1395993"/>
            <a:ext cx="7115040" cy="918492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1607762" y="1357731"/>
            <a:ext cx="7246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target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photon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field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corresponds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to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observed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prompt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GRB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flux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,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typically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parameterized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by </a:t>
            </a:r>
            <a:endParaRPr lang="it-IT" b="1" dirty="0" smtClean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  <a:p>
            <a:pPr algn="ctr"/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dN</a:t>
            </a:r>
            <a:r>
              <a:rPr lang="el-GR" b="1" baseline="-25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γ</a:t>
            </a:r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(E)/dE∝E</a:t>
            </a:r>
            <a:r>
              <a:rPr lang="el-GR" b="1" baseline="30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αγ</a:t>
            </a:r>
            <a:r>
              <a:rPr lang="it-IT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for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E&lt;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ε</a:t>
            </a:r>
            <a:r>
              <a:rPr lang="it-IT" b="1" baseline="-25000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γ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and </a:t>
            </a:r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dN</a:t>
            </a:r>
            <a:r>
              <a:rPr lang="el-GR" b="1" baseline="-25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γ</a:t>
            </a:r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(E)/dE∝E</a:t>
            </a:r>
            <a:r>
              <a:rPr lang="el-GR" b="1" baseline="30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βγ</a:t>
            </a:r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el-GR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for E &gt; ε</a:t>
            </a:r>
            <a:r>
              <a:rPr lang="el-GR" b="1" baseline="-25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γ</a:t>
            </a:r>
            <a:endParaRPr lang="it-IT" b="1" baseline="-25000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Prompt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GRB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flux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1" name="Immagine 20" descr="latex-image-1.pdf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730" y="2372050"/>
            <a:ext cx="6996197" cy="1108264"/>
          </a:xfrm>
          <a:prstGeom prst="rect">
            <a:avLst/>
          </a:prstGeom>
        </p:spPr>
      </p:pic>
      <p:sp>
        <p:nvSpPr>
          <p:cNvPr id="28" name="CasellaDiTesto 27"/>
          <p:cNvSpPr txBox="1"/>
          <p:nvPr/>
        </p:nvSpPr>
        <p:spPr>
          <a:xfrm>
            <a:off x="5511944" y="3507945"/>
            <a:ext cx="3377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solidFill>
                  <a:srgbClr val="17375E"/>
                </a:solidFill>
              </a:rPr>
              <a:t>Guetta</a:t>
            </a:r>
            <a:r>
              <a:rPr lang="it-IT" sz="1200" dirty="0">
                <a:solidFill>
                  <a:srgbClr val="17375E"/>
                </a:solidFill>
              </a:rPr>
              <a:t> et al. (2004</a:t>
            </a:r>
            <a:r>
              <a:rPr lang="it-IT" sz="1200" dirty="0" smtClean="0">
                <a:solidFill>
                  <a:srgbClr val="17375E"/>
                </a:solidFill>
              </a:rPr>
              <a:t>), </a:t>
            </a:r>
            <a:r>
              <a:rPr lang="it-IT" sz="1200" dirty="0">
                <a:solidFill>
                  <a:srgbClr val="17375E"/>
                </a:solidFill>
              </a:rPr>
              <a:t>Waxman &amp; </a:t>
            </a:r>
            <a:r>
              <a:rPr lang="it-IT" sz="1200" dirty="0" err="1">
                <a:solidFill>
                  <a:srgbClr val="17375E"/>
                </a:solidFill>
              </a:rPr>
              <a:t>Bahcall</a:t>
            </a:r>
            <a:r>
              <a:rPr lang="it-IT" sz="1200" dirty="0">
                <a:solidFill>
                  <a:srgbClr val="17375E"/>
                </a:solidFill>
              </a:rPr>
              <a:t> (1997)</a:t>
            </a:r>
          </a:p>
        </p:txBody>
      </p:sp>
      <p:grpSp>
        <p:nvGrpSpPr>
          <p:cNvPr id="35" name="Gruppo 34"/>
          <p:cNvGrpSpPr/>
          <p:nvPr/>
        </p:nvGrpSpPr>
        <p:grpSpPr>
          <a:xfrm>
            <a:off x="1607762" y="3864531"/>
            <a:ext cx="7319991" cy="2410501"/>
            <a:chOff x="1607762" y="3864531"/>
            <a:chExt cx="7319991" cy="2410501"/>
          </a:xfrm>
        </p:grpSpPr>
        <p:sp>
          <p:nvSpPr>
            <p:cNvPr id="36" name="Rettangolo 35"/>
            <p:cNvSpPr/>
            <p:nvPr/>
          </p:nvSpPr>
          <p:spPr>
            <a:xfrm>
              <a:off x="1690603" y="3902793"/>
              <a:ext cx="7115040" cy="60806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1607762" y="3864531"/>
              <a:ext cx="7246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If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the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protons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are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injected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with a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power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law with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injection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index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two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,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one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obtains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for the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prompt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GRB neutrino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flux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</a:t>
              </a:r>
            </a:p>
          </p:txBody>
        </p:sp>
        <p:sp>
          <p:nvSpPr>
            <p:cNvPr id="38" name="CasellaDiTesto 37"/>
            <p:cNvSpPr txBox="1"/>
            <p:nvPr/>
          </p:nvSpPr>
          <p:spPr>
            <a:xfrm>
              <a:off x="5511944" y="5998033"/>
              <a:ext cx="33779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>
                  <a:solidFill>
                    <a:srgbClr val="17375E"/>
                  </a:solidFill>
                </a:rPr>
                <a:t>Guetta</a:t>
              </a:r>
              <a:r>
                <a:rPr lang="it-IT" sz="1200" dirty="0">
                  <a:solidFill>
                    <a:srgbClr val="17375E"/>
                  </a:solidFill>
                </a:rPr>
                <a:t> et al. (2004</a:t>
              </a:r>
              <a:r>
                <a:rPr lang="it-IT" sz="1200" dirty="0" smtClean="0">
                  <a:solidFill>
                    <a:srgbClr val="17375E"/>
                  </a:solidFill>
                </a:rPr>
                <a:t>), </a:t>
              </a:r>
              <a:r>
                <a:rPr lang="it-IT" sz="1200" dirty="0">
                  <a:solidFill>
                    <a:srgbClr val="17375E"/>
                  </a:solidFill>
                </a:rPr>
                <a:t>Waxman &amp; </a:t>
              </a:r>
              <a:r>
                <a:rPr lang="it-IT" sz="1200" dirty="0" err="1">
                  <a:solidFill>
                    <a:srgbClr val="17375E"/>
                  </a:solidFill>
                </a:rPr>
                <a:t>Bahcall</a:t>
              </a:r>
              <a:r>
                <a:rPr lang="it-IT" sz="1200" dirty="0">
                  <a:solidFill>
                    <a:srgbClr val="17375E"/>
                  </a:solidFill>
                </a:rPr>
                <a:t> (1997)</a:t>
              </a:r>
            </a:p>
          </p:txBody>
        </p:sp>
        <p:pic>
          <p:nvPicPr>
            <p:cNvPr id="39" name="Immagine 38" descr="latex-image-1.pdf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tx2">
                  <a:tint val="45000"/>
                  <a:satMod val="400000"/>
                </a:schemeClr>
              </a:duotone>
              <a:lum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766" y="4623620"/>
              <a:ext cx="7303987" cy="917257"/>
            </a:xfrm>
            <a:prstGeom prst="rect">
              <a:avLst/>
            </a:prstGeom>
          </p:spPr>
        </p:pic>
        <p:pic>
          <p:nvPicPr>
            <p:cNvPr id="40" name="Immagine 39" descr="latex-image-1.pdf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lum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4710" y="5700263"/>
              <a:ext cx="4501166" cy="257596"/>
            </a:xfrm>
            <a:prstGeom prst="rect">
              <a:avLst/>
            </a:prstGeom>
          </p:spPr>
        </p:pic>
      </p:grpSp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3623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85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623766" y="1324307"/>
            <a:ext cx="723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first </a:t>
            </a:r>
            <a:r>
              <a:rPr lang="it-IT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energy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break can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be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related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to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ε</a:t>
            </a:r>
            <a:r>
              <a:rPr lang="it-IT" b="1" baseline="-25000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γ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break from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threshold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of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photohadronic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interactions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at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the source</a:t>
            </a: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Energy breaks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2" name="Immagine 21" descr="latex-image-1.pdf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781" y="1932623"/>
            <a:ext cx="6021666" cy="858960"/>
          </a:xfrm>
          <a:prstGeom prst="rect">
            <a:avLst/>
          </a:prstGeom>
        </p:spPr>
      </p:pic>
      <p:grpSp>
        <p:nvGrpSpPr>
          <p:cNvPr id="3" name="Gruppo 2"/>
          <p:cNvGrpSpPr/>
          <p:nvPr/>
        </p:nvGrpSpPr>
        <p:grpSpPr>
          <a:xfrm>
            <a:off x="1755062" y="4600019"/>
            <a:ext cx="7098828" cy="1494040"/>
            <a:chOff x="1755062" y="4583307"/>
            <a:chExt cx="7098828" cy="1494040"/>
          </a:xfrm>
        </p:grpSpPr>
        <p:sp>
          <p:nvSpPr>
            <p:cNvPr id="27" name="Rettangolo 26"/>
            <p:cNvSpPr/>
            <p:nvPr/>
          </p:nvSpPr>
          <p:spPr>
            <a:xfrm>
              <a:off x="1755062" y="4600019"/>
              <a:ext cx="7098828" cy="147732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" name="Rettangolo 1"/>
            <p:cNvSpPr/>
            <p:nvPr/>
          </p:nvSpPr>
          <p:spPr>
            <a:xfrm>
              <a:off x="1755062" y="4583307"/>
              <a:ext cx="7098827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Highest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energy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pions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lose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some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energy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via </a:t>
              </a:r>
              <a:r>
                <a:rPr lang="it-IT" b="1" dirty="0" err="1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synchrotron</a:t>
              </a:r>
              <a:r>
                <a:rPr lang="it-IT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b="1" dirty="0" err="1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emission</a:t>
              </a:r>
              <a:r>
                <a:rPr lang="it-IT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before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decaying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,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thus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reducing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the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energy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the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decay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neutrinos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. The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effect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becomes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important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when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the 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pion lifetime τ’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π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≈ 2.6 × 10</a:t>
              </a:r>
              <a:r>
                <a:rPr lang="el-GR" b="1" baseline="30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−8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ε’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π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/(m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π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c</a:t>
              </a:r>
              <a:r>
                <a:rPr lang="el-GR" b="1" baseline="30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2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) s</a:t>
              </a:r>
              <a:r>
                <a:rPr lang="it-IT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becomes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comparable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to the </a:t>
              </a:r>
              <a:r>
                <a:rPr lang="it-IT" b="1" dirty="0" err="1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synchrotron</a:t>
              </a:r>
              <a:r>
                <a:rPr lang="it-IT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it-IT" b="1" dirty="0" err="1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loss</a:t>
              </a:r>
              <a:r>
                <a:rPr lang="it-IT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time.</a:t>
              </a:r>
              <a:endPara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endParaRPr>
            </a:p>
          </p:txBody>
        </p:sp>
      </p:grpSp>
      <p:sp>
        <p:nvSpPr>
          <p:cNvPr id="34" name="CasellaDiTesto 33"/>
          <p:cNvSpPr txBox="1"/>
          <p:nvPr/>
        </p:nvSpPr>
        <p:spPr>
          <a:xfrm>
            <a:off x="1607762" y="2962083"/>
            <a:ext cx="724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second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break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comes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from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pion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cooling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in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magnetic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field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. </a:t>
            </a:r>
          </a:p>
        </p:txBody>
      </p:sp>
      <p:pic>
        <p:nvPicPr>
          <p:cNvPr id="35" name="Immagine 34" descr="latex-image-1.pdf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063" y="3418728"/>
            <a:ext cx="7082118" cy="840905"/>
          </a:xfrm>
          <a:prstGeom prst="rect">
            <a:avLst/>
          </a:prstGeom>
        </p:spPr>
      </p:pic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329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86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623766" y="1324307"/>
            <a:ext cx="723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first </a:t>
            </a:r>
            <a:r>
              <a:rPr lang="it-IT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energy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break can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be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related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to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ε</a:t>
            </a:r>
            <a:r>
              <a:rPr lang="it-IT" b="1" baseline="-25000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γ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break from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threshold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of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photohadronic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interactions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at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the source</a:t>
            </a: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Energy breaks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2" name="Immagine 21" descr="latex-image-1.pdf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781" y="1932623"/>
            <a:ext cx="6021666" cy="858960"/>
          </a:xfrm>
          <a:prstGeom prst="rect">
            <a:avLst/>
          </a:prstGeom>
        </p:spPr>
      </p:pic>
      <p:sp>
        <p:nvSpPr>
          <p:cNvPr id="34" name="CasellaDiTesto 33"/>
          <p:cNvSpPr txBox="1"/>
          <p:nvPr/>
        </p:nvSpPr>
        <p:spPr>
          <a:xfrm>
            <a:off x="1607762" y="2962083"/>
            <a:ext cx="724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second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break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comes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from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pion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cooling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in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magnetic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field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. </a:t>
            </a:r>
          </a:p>
        </p:txBody>
      </p:sp>
      <p:pic>
        <p:nvPicPr>
          <p:cNvPr id="35" name="Immagine 34" descr="latex-image-1.pdf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063" y="3418728"/>
            <a:ext cx="7082118" cy="840905"/>
          </a:xfrm>
          <a:prstGeom prst="rect">
            <a:avLst/>
          </a:prstGeom>
        </p:spPr>
      </p:pic>
      <p:grpSp>
        <p:nvGrpSpPr>
          <p:cNvPr id="36" name="Gruppo 35"/>
          <p:cNvGrpSpPr/>
          <p:nvPr/>
        </p:nvGrpSpPr>
        <p:grpSpPr>
          <a:xfrm>
            <a:off x="1671518" y="4616731"/>
            <a:ext cx="4496685" cy="1477328"/>
            <a:chOff x="1755063" y="4566595"/>
            <a:chExt cx="4496685" cy="1477328"/>
          </a:xfrm>
        </p:grpSpPr>
        <p:sp>
          <p:nvSpPr>
            <p:cNvPr id="37" name="Rettangolo 36"/>
            <p:cNvSpPr/>
            <p:nvPr/>
          </p:nvSpPr>
          <p:spPr>
            <a:xfrm>
              <a:off x="1755063" y="4566595"/>
              <a:ext cx="4460685" cy="147732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>
            <a:xfrm>
              <a:off x="1755063" y="4583307"/>
              <a:ext cx="4496685" cy="14003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e</a:t>
              </a:r>
              <a:r>
                <a:rPr lang="it-IT" sz="1700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fraction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jet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energy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in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electrons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;</a:t>
              </a:r>
            </a:p>
            <a:p>
              <a:pPr algn="just"/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e</a:t>
              </a:r>
              <a:r>
                <a:rPr lang="it-IT" sz="1700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fraction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jet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energy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in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magnetic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field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;</a:t>
              </a:r>
            </a:p>
            <a:p>
              <a:pPr algn="just"/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L</a:t>
              </a:r>
              <a:r>
                <a:rPr lang="it-IT" sz="1700" b="1" baseline="-25000" dirty="0" err="1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g</a:t>
              </a:r>
              <a:r>
                <a:rPr lang="it-IT" sz="1700" b="1" baseline="30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iso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isotropic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luminosity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the GRB;</a:t>
              </a:r>
            </a:p>
            <a:p>
              <a:pPr algn="just"/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t</a:t>
              </a:r>
              <a:r>
                <a:rPr lang="it-IT" sz="1700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var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variability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the 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g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-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ray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light </a:t>
              </a:r>
              <a:r>
                <a:rPr lang="it-IT" sz="1700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curve;</a:t>
              </a:r>
              <a:endPara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endParaRPr>
            </a:p>
            <a:p>
              <a:pPr algn="just"/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G</a:t>
              </a:r>
              <a:r>
                <a:rPr lang="it-IT" sz="1700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jet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Lorentz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boost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factor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the jet.</a:t>
              </a:r>
            </a:p>
          </p:txBody>
        </p:sp>
      </p:grpSp>
      <p:graphicFrame>
        <p:nvGraphicFramePr>
          <p:cNvPr id="39" name="Tabella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24294"/>
              </p:ext>
            </p:extLst>
          </p:nvPr>
        </p:nvGraphicFramePr>
        <p:xfrm>
          <a:off x="6230689" y="4378712"/>
          <a:ext cx="2796348" cy="182879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98174"/>
                <a:gridCol w="1398174"/>
              </a:tblGrid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Parameter</a:t>
                      </a:r>
                      <a:endParaRPr lang="en-GB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Average Value</a:t>
                      </a:r>
                      <a:endParaRPr lang="en-GB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>
                          <a:solidFill>
                            <a:srgbClr val="17375E"/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GB" sz="1400" baseline="-25000" dirty="0" err="1" smtClean="0">
                          <a:solidFill>
                            <a:srgbClr val="17375E"/>
                          </a:solidFill>
                        </a:rPr>
                        <a:t>jet</a:t>
                      </a:r>
                      <a:endParaRPr lang="en-GB" sz="1400" baseline="-250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17375E"/>
                          </a:solidFill>
                        </a:rPr>
                        <a:t>300</a:t>
                      </a:r>
                      <a:endParaRPr lang="en-GB" sz="14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>
                          <a:solidFill>
                            <a:srgbClr val="17375E"/>
                          </a:solidFill>
                        </a:rPr>
                        <a:t>t</a:t>
                      </a:r>
                      <a:r>
                        <a:rPr lang="en-GB" sz="1400" baseline="-25000" dirty="0" err="1" smtClean="0">
                          <a:solidFill>
                            <a:srgbClr val="17375E"/>
                          </a:solidFill>
                        </a:rPr>
                        <a:t>var</a:t>
                      </a:r>
                      <a:endParaRPr lang="en-GB" sz="1400" baseline="-250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17375E"/>
                          </a:solidFill>
                        </a:rPr>
                        <a:t>0.01 s</a:t>
                      </a:r>
                      <a:endParaRPr lang="en-GB" sz="14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>
                          <a:solidFill>
                            <a:srgbClr val="17375E"/>
                          </a:solidFill>
                          <a:latin typeface="Symbol" charset="2"/>
                          <a:cs typeface="Symbol" charset="2"/>
                        </a:rPr>
                        <a:t>e</a:t>
                      </a:r>
                      <a:r>
                        <a:rPr lang="en-GB" sz="1400" baseline="-25000" dirty="0" err="1" smtClean="0">
                          <a:solidFill>
                            <a:srgbClr val="17375E"/>
                          </a:solidFill>
                          <a:latin typeface="Symbol" charset="2"/>
                          <a:cs typeface="Symbol" charset="2"/>
                        </a:rPr>
                        <a:t>e</a:t>
                      </a:r>
                      <a:endParaRPr lang="en-GB" sz="1400" baseline="-25000" dirty="0">
                        <a:solidFill>
                          <a:srgbClr val="17375E"/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17375E"/>
                          </a:solidFill>
                        </a:rPr>
                        <a:t>0.1</a:t>
                      </a:r>
                      <a:endParaRPr lang="en-GB" sz="14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>
                          <a:solidFill>
                            <a:srgbClr val="17375E"/>
                          </a:solidFill>
                          <a:latin typeface="Symbol" charset="2"/>
                          <a:cs typeface="Symbol" charset="2"/>
                        </a:rPr>
                        <a:t>e</a:t>
                      </a:r>
                      <a:r>
                        <a:rPr lang="en-GB" sz="1400" baseline="-25000" dirty="0" err="1" smtClean="0">
                          <a:solidFill>
                            <a:srgbClr val="17375E"/>
                          </a:solidFill>
                          <a:latin typeface="Symbol" charset="2"/>
                          <a:cs typeface="Symbol" charset="2"/>
                        </a:rPr>
                        <a:t>b</a:t>
                      </a:r>
                      <a:endParaRPr lang="en-GB" sz="1400" baseline="-25000" dirty="0">
                        <a:solidFill>
                          <a:srgbClr val="17375E"/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17375E"/>
                          </a:solidFill>
                        </a:rPr>
                        <a:t>0.1</a:t>
                      </a:r>
                      <a:endParaRPr lang="en-GB" sz="14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L</a:t>
                      </a:r>
                      <a:r>
                        <a:rPr lang="en-GB" sz="1400" baseline="-25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GB" sz="1400" baseline="30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iso</a:t>
                      </a:r>
                      <a:endParaRPr lang="en-GB" sz="1400" baseline="300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10</a:t>
                      </a:r>
                      <a:r>
                        <a:rPr lang="en-GB" sz="1400" baseline="30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51</a:t>
                      </a:r>
                      <a:r>
                        <a:rPr lang="en-GB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erg cm</a:t>
                      </a:r>
                      <a:r>
                        <a:rPr lang="en-GB" sz="1400" baseline="30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-2</a:t>
                      </a:r>
                      <a:endParaRPr lang="en-GB" sz="1400" baseline="300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2950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87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623766" y="1324307"/>
            <a:ext cx="723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first </a:t>
            </a:r>
            <a:r>
              <a:rPr lang="it-IT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energy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break can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be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related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to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ε</a:t>
            </a:r>
            <a:r>
              <a:rPr lang="it-IT" b="1" baseline="-25000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γ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break from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threshold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of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photohadronic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interactions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at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the source</a:t>
            </a: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Energy breaks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2" name="Immagine 21" descr="latex-image-1.pdf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781" y="1932623"/>
            <a:ext cx="6021666" cy="858960"/>
          </a:xfrm>
          <a:prstGeom prst="rect">
            <a:avLst/>
          </a:prstGeom>
        </p:spPr>
      </p:pic>
      <p:sp>
        <p:nvSpPr>
          <p:cNvPr id="34" name="CasellaDiTesto 33"/>
          <p:cNvSpPr txBox="1"/>
          <p:nvPr/>
        </p:nvSpPr>
        <p:spPr>
          <a:xfrm>
            <a:off x="1607762" y="2962083"/>
            <a:ext cx="724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second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break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comes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from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pion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cooling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in the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magnetic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field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. </a:t>
            </a:r>
          </a:p>
        </p:txBody>
      </p:sp>
      <p:pic>
        <p:nvPicPr>
          <p:cNvPr id="35" name="Immagine 34" descr="latex-image-1.pdf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063" y="3418728"/>
            <a:ext cx="7082118" cy="840905"/>
          </a:xfrm>
          <a:prstGeom prst="rect">
            <a:avLst/>
          </a:prstGeom>
        </p:spPr>
      </p:pic>
      <p:grpSp>
        <p:nvGrpSpPr>
          <p:cNvPr id="36" name="Gruppo 35"/>
          <p:cNvGrpSpPr/>
          <p:nvPr/>
        </p:nvGrpSpPr>
        <p:grpSpPr>
          <a:xfrm>
            <a:off x="1671518" y="4616731"/>
            <a:ext cx="4496685" cy="1477328"/>
            <a:chOff x="1755063" y="4566595"/>
            <a:chExt cx="4496685" cy="1477328"/>
          </a:xfrm>
        </p:grpSpPr>
        <p:sp>
          <p:nvSpPr>
            <p:cNvPr id="37" name="Rettangolo 36"/>
            <p:cNvSpPr/>
            <p:nvPr/>
          </p:nvSpPr>
          <p:spPr>
            <a:xfrm>
              <a:off x="1755063" y="4566595"/>
              <a:ext cx="4460685" cy="147732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>
            <a:xfrm>
              <a:off x="1755063" y="4583307"/>
              <a:ext cx="4496685" cy="14003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e</a:t>
              </a:r>
              <a:r>
                <a:rPr lang="it-IT" sz="1700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fraction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jet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energy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in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electrons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;</a:t>
              </a:r>
            </a:p>
            <a:p>
              <a:pPr algn="just"/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e</a:t>
              </a:r>
              <a:r>
                <a:rPr lang="it-IT" sz="1700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fraction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jet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energy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in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magnetic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field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;</a:t>
              </a:r>
            </a:p>
            <a:p>
              <a:pPr algn="just"/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L</a:t>
              </a:r>
              <a:r>
                <a:rPr lang="it-IT" sz="1700" b="1" baseline="-25000" dirty="0" err="1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g</a:t>
              </a:r>
              <a:r>
                <a:rPr lang="it-IT" sz="1700" b="1" baseline="30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iso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isotropic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luminosity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the GRB;</a:t>
              </a:r>
            </a:p>
            <a:p>
              <a:pPr algn="just"/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t</a:t>
              </a:r>
              <a:r>
                <a:rPr lang="it-IT" sz="1700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var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variability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the 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g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-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ray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light </a:t>
              </a:r>
              <a:r>
                <a:rPr lang="it-IT" sz="1700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curve;</a:t>
              </a:r>
              <a:endParaRPr lang="it-IT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endParaRPr>
            </a:p>
            <a:p>
              <a:pPr algn="just"/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G</a:t>
              </a:r>
              <a:r>
                <a:rPr lang="it-IT" sz="1700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jet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: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Lorentz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boost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sz="1700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factor</a:t>
              </a:r>
              <a:r>
                <a:rPr lang="it-IT" sz="17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the jet.</a:t>
              </a:r>
            </a:p>
          </p:txBody>
        </p:sp>
      </p:grpSp>
      <p:graphicFrame>
        <p:nvGraphicFramePr>
          <p:cNvPr id="39" name="Tabella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50868"/>
              </p:ext>
            </p:extLst>
          </p:nvPr>
        </p:nvGraphicFramePr>
        <p:xfrm>
          <a:off x="6230689" y="4378712"/>
          <a:ext cx="2796348" cy="182879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98174"/>
                <a:gridCol w="1398174"/>
              </a:tblGrid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Parameter</a:t>
                      </a:r>
                      <a:endParaRPr lang="en-GB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Average Value</a:t>
                      </a:r>
                      <a:endParaRPr lang="en-GB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>
                          <a:solidFill>
                            <a:srgbClr val="17375E"/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GB" sz="1400" baseline="-25000" dirty="0" err="1" smtClean="0">
                          <a:solidFill>
                            <a:srgbClr val="17375E"/>
                          </a:solidFill>
                        </a:rPr>
                        <a:t>jet</a:t>
                      </a:r>
                      <a:endParaRPr lang="en-GB" sz="1400" baseline="-250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17375E"/>
                          </a:solidFill>
                        </a:rPr>
                        <a:t>300</a:t>
                      </a:r>
                      <a:endParaRPr lang="en-GB" sz="14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>
                          <a:solidFill>
                            <a:srgbClr val="17375E"/>
                          </a:solidFill>
                        </a:rPr>
                        <a:t>t</a:t>
                      </a:r>
                      <a:r>
                        <a:rPr lang="en-GB" sz="1400" baseline="-25000" dirty="0" err="1" smtClean="0">
                          <a:solidFill>
                            <a:srgbClr val="17375E"/>
                          </a:solidFill>
                        </a:rPr>
                        <a:t>var</a:t>
                      </a:r>
                      <a:endParaRPr lang="en-GB" sz="1400" baseline="-250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17375E"/>
                          </a:solidFill>
                        </a:rPr>
                        <a:t>0.01 s</a:t>
                      </a:r>
                      <a:endParaRPr lang="en-GB" sz="14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>
                          <a:solidFill>
                            <a:srgbClr val="17375E"/>
                          </a:solidFill>
                          <a:latin typeface="Symbol" charset="2"/>
                          <a:cs typeface="Symbol" charset="2"/>
                        </a:rPr>
                        <a:t>e</a:t>
                      </a:r>
                      <a:r>
                        <a:rPr lang="en-GB" sz="1400" baseline="-25000" dirty="0" err="1" smtClean="0">
                          <a:solidFill>
                            <a:srgbClr val="17375E"/>
                          </a:solidFill>
                          <a:latin typeface="Symbol" charset="2"/>
                          <a:cs typeface="Symbol" charset="2"/>
                        </a:rPr>
                        <a:t>e</a:t>
                      </a:r>
                      <a:endParaRPr lang="en-GB" sz="1400" baseline="-25000" dirty="0">
                        <a:solidFill>
                          <a:srgbClr val="17375E"/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17375E"/>
                          </a:solidFill>
                        </a:rPr>
                        <a:t>0.1</a:t>
                      </a:r>
                      <a:endParaRPr lang="en-GB" sz="14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>
                          <a:solidFill>
                            <a:srgbClr val="17375E"/>
                          </a:solidFill>
                          <a:latin typeface="Symbol" charset="2"/>
                          <a:cs typeface="Symbol" charset="2"/>
                        </a:rPr>
                        <a:t>e</a:t>
                      </a:r>
                      <a:r>
                        <a:rPr lang="en-GB" sz="1400" baseline="-25000" dirty="0" err="1" smtClean="0">
                          <a:solidFill>
                            <a:srgbClr val="17375E"/>
                          </a:solidFill>
                          <a:latin typeface="Symbol" charset="2"/>
                          <a:cs typeface="Symbol" charset="2"/>
                        </a:rPr>
                        <a:t>b</a:t>
                      </a:r>
                      <a:endParaRPr lang="en-GB" sz="1400" baseline="-25000" dirty="0">
                        <a:solidFill>
                          <a:srgbClr val="17375E"/>
                        </a:solidFill>
                        <a:latin typeface="Symbol" charset="2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17375E"/>
                          </a:solidFill>
                        </a:rPr>
                        <a:t>0.1</a:t>
                      </a:r>
                      <a:endParaRPr lang="en-GB" sz="1400" dirty="0">
                        <a:solidFill>
                          <a:srgbClr val="17375E"/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  <a:tr h="30080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L</a:t>
                      </a:r>
                      <a:r>
                        <a:rPr lang="en-GB" sz="1400" baseline="-25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lang="en-GB" sz="1400" baseline="30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iso</a:t>
                      </a:r>
                      <a:endParaRPr lang="en-GB" sz="1400" baseline="300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10</a:t>
                      </a:r>
                      <a:r>
                        <a:rPr lang="en-GB" sz="1400" baseline="30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51</a:t>
                      </a:r>
                      <a:r>
                        <a:rPr lang="en-GB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erg cm</a:t>
                      </a:r>
                      <a:r>
                        <a:rPr lang="en-GB" sz="1400" baseline="30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-2</a:t>
                      </a:r>
                      <a:endParaRPr lang="en-GB" sz="1400" baseline="30000" dirty="0">
                        <a:solidFill>
                          <a:schemeClr val="tx2">
                            <a:lumMod val="75000"/>
                          </a:schemeClr>
                        </a:solidFill>
                        <a:latin typeface="Chalkboard"/>
                        <a:cs typeface="Chalkboard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pic>
        <p:nvPicPr>
          <p:cNvPr id="19" name="Immagine 18" descr="WB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075" y="1344601"/>
            <a:ext cx="6464301" cy="3703648"/>
          </a:xfrm>
          <a:prstGeom prst="rect">
            <a:avLst/>
          </a:prstGeom>
          <a:ln w="28575" cmpd="sng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34215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ttangolo 66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60" name="Gruppo 59"/>
          <p:cNvGrpSpPr/>
          <p:nvPr/>
        </p:nvGrpSpPr>
        <p:grpSpPr>
          <a:xfrm>
            <a:off x="4903933" y="3468802"/>
            <a:ext cx="4004325" cy="2880226"/>
            <a:chOff x="4733177" y="3595809"/>
            <a:chExt cx="4284000" cy="3321116"/>
          </a:xfrm>
        </p:grpSpPr>
        <p:sp>
          <p:nvSpPr>
            <p:cNvPr id="62" name="Rettangolo 61"/>
            <p:cNvSpPr/>
            <p:nvPr/>
          </p:nvSpPr>
          <p:spPr>
            <a:xfrm>
              <a:off x="4809776" y="5071500"/>
              <a:ext cx="4096734" cy="18454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Simulations</a:t>
              </a:r>
              <a:r>
                <a:rPr lang="it-IT" sz="2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for </a:t>
              </a:r>
              <a:r>
                <a:rPr lang="en-US" sz="20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finding the correct </a:t>
              </a:r>
              <a:r>
                <a:rPr lang="en-US" sz="2000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geometry</a:t>
              </a:r>
              <a:r>
                <a:rPr lang="it-IT" sz="2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and </a:t>
              </a:r>
              <a:r>
                <a:rPr lang="en-US" sz="2000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granularity</a:t>
              </a:r>
              <a:r>
                <a:rPr lang="it-IT" sz="2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for </a:t>
              </a:r>
              <a:r>
                <a:rPr lang="en-US" sz="20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detection are required</a:t>
              </a:r>
            </a:p>
            <a:p>
              <a:pPr algn="ctr"/>
              <a:endPara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61" name="Rettangolo 60"/>
            <p:cNvSpPr/>
            <p:nvPr/>
          </p:nvSpPr>
          <p:spPr>
            <a:xfrm>
              <a:off x="4733177" y="3848309"/>
              <a:ext cx="4284000" cy="1171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In principle detectable by a km3 underwater neutrino telescope</a:t>
              </a:r>
            </a:p>
          </p:txBody>
        </p:sp>
        <p:sp>
          <p:nvSpPr>
            <p:cNvPr id="63" name="Rettangolo arrotondato 62"/>
            <p:cNvSpPr/>
            <p:nvPr/>
          </p:nvSpPr>
          <p:spPr>
            <a:xfrm>
              <a:off x="4804781" y="3595809"/>
              <a:ext cx="4148706" cy="3037855"/>
            </a:xfrm>
            <a:prstGeom prst="roundRect">
              <a:avLst>
                <a:gd name="adj" fmla="val 0"/>
              </a:avLst>
            </a:prstGeom>
            <a:noFill/>
            <a:ln w="28575" cmpd="sng"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4971765" y="3534867"/>
            <a:ext cx="3878662" cy="2542562"/>
            <a:chOff x="4868569" y="3661874"/>
            <a:chExt cx="4031997" cy="3059996"/>
          </a:xfrm>
        </p:grpSpPr>
        <p:sp>
          <p:nvSpPr>
            <p:cNvPr id="33" name="Rettangolo 32"/>
            <p:cNvSpPr/>
            <p:nvPr/>
          </p:nvSpPr>
          <p:spPr>
            <a:xfrm>
              <a:off x="5434974" y="3706631"/>
              <a:ext cx="2952068" cy="4444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Quasi thermal neutrinos</a:t>
              </a:r>
              <a:endParaRPr lang="it-IT" dirty="0"/>
            </a:p>
          </p:txBody>
        </p:sp>
        <p:sp>
          <p:nvSpPr>
            <p:cNvPr id="40" name="Rettangolo 39"/>
            <p:cNvSpPr/>
            <p:nvPr/>
          </p:nvSpPr>
          <p:spPr>
            <a:xfrm>
              <a:off x="6074328" y="4243921"/>
              <a:ext cx="1551727" cy="444494"/>
            </a:xfrm>
            <a:prstGeom prst="rect">
              <a:avLst/>
            </a:prstGeom>
            <a:ln w="28575" cmpd="sng"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Low energy</a:t>
              </a:r>
              <a:endParaRPr lang="it-IT" dirty="0"/>
            </a:p>
          </p:txBody>
        </p:sp>
        <p:sp>
          <p:nvSpPr>
            <p:cNvPr id="41" name="Rettangolo 40"/>
            <p:cNvSpPr/>
            <p:nvPr/>
          </p:nvSpPr>
          <p:spPr>
            <a:xfrm>
              <a:off x="5067994" y="5215378"/>
              <a:ext cx="3418744" cy="444494"/>
            </a:xfrm>
            <a:prstGeom prst="rect">
              <a:avLst/>
            </a:prstGeom>
            <a:ln w="28575" cmpd="sng"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Low detection cross section</a:t>
              </a:r>
              <a:endParaRPr lang="it-IT" dirty="0"/>
            </a:p>
          </p:txBody>
        </p:sp>
        <p:sp>
          <p:nvSpPr>
            <p:cNvPr id="42" name="Rettangolo 41"/>
            <p:cNvSpPr/>
            <p:nvPr/>
          </p:nvSpPr>
          <p:spPr>
            <a:xfrm>
              <a:off x="5212854" y="6200719"/>
              <a:ext cx="3471938" cy="444494"/>
            </a:xfrm>
            <a:prstGeom prst="rect">
              <a:avLst/>
            </a:prstGeom>
            <a:ln w="28575" cmpd="sng"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Prohibitive detection volume</a:t>
              </a:r>
              <a:endParaRPr lang="it-IT" dirty="0"/>
            </a:p>
          </p:txBody>
        </p:sp>
        <p:sp>
          <p:nvSpPr>
            <p:cNvPr id="43" name="Freccia destra 42"/>
            <p:cNvSpPr/>
            <p:nvPr/>
          </p:nvSpPr>
          <p:spPr>
            <a:xfrm rot="5400000">
              <a:off x="6613388" y="4740648"/>
              <a:ext cx="542838" cy="433276"/>
            </a:xfrm>
            <a:prstGeom prst="rightArrow">
              <a:avLst/>
            </a:prstGeom>
            <a:solidFill>
              <a:srgbClr val="FFFFFF"/>
            </a:solidFill>
            <a:ln w="28575" cmpd="sng"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4" name="Freccia destra 43"/>
            <p:cNvSpPr/>
            <p:nvPr/>
          </p:nvSpPr>
          <p:spPr>
            <a:xfrm rot="5400000">
              <a:off x="6613388" y="5753838"/>
              <a:ext cx="542838" cy="433276"/>
            </a:xfrm>
            <a:prstGeom prst="rightArrow">
              <a:avLst/>
            </a:prstGeom>
            <a:solidFill>
              <a:srgbClr val="FFFFFF"/>
            </a:solidFill>
            <a:ln w="28575" cmpd="sng"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5" name="Rettangolo arrotondato 44"/>
            <p:cNvSpPr/>
            <p:nvPr/>
          </p:nvSpPr>
          <p:spPr>
            <a:xfrm>
              <a:off x="4868569" y="3661874"/>
              <a:ext cx="4031997" cy="3059996"/>
            </a:xfrm>
            <a:prstGeom prst="roundRect">
              <a:avLst>
                <a:gd name="adj" fmla="val 0"/>
              </a:avLst>
            </a:prstGeom>
            <a:noFill/>
            <a:ln w="28575" cmpd="sng"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49" name="Gruppo 48"/>
          <p:cNvGrpSpPr/>
          <p:nvPr/>
        </p:nvGrpSpPr>
        <p:grpSpPr>
          <a:xfrm>
            <a:off x="4989403" y="3534866"/>
            <a:ext cx="3861023" cy="2542561"/>
            <a:chOff x="4886209" y="3661874"/>
            <a:chExt cx="4031997" cy="3059996"/>
          </a:xfrm>
        </p:grpSpPr>
        <p:sp>
          <p:nvSpPr>
            <p:cNvPr id="50" name="Rettangolo 49"/>
            <p:cNvSpPr/>
            <p:nvPr/>
          </p:nvSpPr>
          <p:spPr>
            <a:xfrm>
              <a:off x="5812063" y="3771236"/>
              <a:ext cx="2174844" cy="444495"/>
            </a:xfrm>
            <a:prstGeom prst="rect">
              <a:avLst/>
            </a:prstGeom>
            <a:ln w="28575" cmpd="sng"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Very high energy</a:t>
              </a:r>
            </a:p>
          </p:txBody>
        </p:sp>
        <p:sp>
          <p:nvSpPr>
            <p:cNvPr id="51" name="Rettangolo 50"/>
            <p:cNvSpPr/>
            <p:nvPr/>
          </p:nvSpPr>
          <p:spPr>
            <a:xfrm>
              <a:off x="5042928" y="4758177"/>
              <a:ext cx="3715788" cy="444495"/>
            </a:xfrm>
            <a:prstGeom prst="rect">
              <a:avLst/>
            </a:prstGeom>
            <a:ln w="28575" cmpd="sng"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Higher detection cross section</a:t>
              </a:r>
              <a:endParaRPr lang="it-IT" dirty="0"/>
            </a:p>
          </p:txBody>
        </p:sp>
        <p:sp>
          <p:nvSpPr>
            <p:cNvPr id="52" name="Rettangolo 51"/>
            <p:cNvSpPr/>
            <p:nvPr/>
          </p:nvSpPr>
          <p:spPr>
            <a:xfrm>
              <a:off x="5498696" y="5801443"/>
              <a:ext cx="2789419" cy="777865"/>
            </a:xfrm>
            <a:prstGeom prst="rect">
              <a:avLst/>
            </a:prstGeom>
            <a:ln w="28575" cmpd="sng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Significant detection rates predicted </a:t>
              </a:r>
            </a:p>
          </p:txBody>
        </p:sp>
        <p:sp>
          <p:nvSpPr>
            <p:cNvPr id="53" name="Freccia destra 52"/>
            <p:cNvSpPr/>
            <p:nvPr/>
          </p:nvSpPr>
          <p:spPr>
            <a:xfrm rot="5400000">
              <a:off x="6621986" y="4293001"/>
              <a:ext cx="542838" cy="433276"/>
            </a:xfrm>
            <a:prstGeom prst="rightArrow">
              <a:avLst/>
            </a:prstGeom>
            <a:solidFill>
              <a:srgbClr val="FFFFFF"/>
            </a:solidFill>
            <a:ln w="28575" cmpd="sng"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4" name="Freccia destra 53"/>
            <p:cNvSpPr/>
            <p:nvPr/>
          </p:nvSpPr>
          <p:spPr>
            <a:xfrm rot="5400000">
              <a:off x="6621986" y="5306191"/>
              <a:ext cx="542838" cy="433276"/>
            </a:xfrm>
            <a:prstGeom prst="rightArrow">
              <a:avLst/>
            </a:prstGeom>
            <a:solidFill>
              <a:srgbClr val="FFFFFF"/>
            </a:solidFill>
            <a:ln w="28575" cmpd="sng"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5" name="Rettangolo arrotondato 54"/>
            <p:cNvSpPr/>
            <p:nvPr/>
          </p:nvSpPr>
          <p:spPr>
            <a:xfrm>
              <a:off x="4886209" y="3661874"/>
              <a:ext cx="4031997" cy="3059996"/>
            </a:xfrm>
            <a:prstGeom prst="roundRect">
              <a:avLst>
                <a:gd name="adj" fmla="val 0"/>
              </a:avLst>
            </a:prstGeom>
            <a:noFill/>
            <a:ln w="28575" cmpd="sng"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9" name="Rettangolo 58"/>
          <p:cNvSpPr/>
          <p:nvPr/>
        </p:nvSpPr>
        <p:spPr>
          <a:xfrm>
            <a:off x="1230309" y="5255807"/>
            <a:ext cx="3240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occurs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only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if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neutrons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are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present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the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fireball</a:t>
            </a:r>
            <a:endParaRPr lang="it-IT" b="1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88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Energy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ranges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1516112" y="1559252"/>
            <a:ext cx="3275993" cy="92794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mpd="sng">
            <a:solidFill>
              <a:schemeClr val="tx2">
                <a:lumMod val="75000"/>
              </a:schemeClr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6600"/>
              </a:buClr>
            </a:pP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Neutrinos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mainly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from </a:t>
            </a:r>
            <a:r>
              <a:rPr lang="el-GR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π-µ-e</a:t>
            </a:r>
            <a:r>
              <a:rPr lang="it-IT" altLang="ja-JP" b="1" dirty="0" smtClean="0">
                <a:ln>
                  <a:solidFill>
                    <a:srgbClr val="800000"/>
                  </a:solidFill>
                </a:ln>
                <a:gradFill flip="none" rotWithShape="1">
                  <a:gsLst>
                    <a:gs pos="0">
                      <a:srgbClr val="800000"/>
                    </a:gs>
                    <a:gs pos="100000">
                      <a:srgbClr val="FF0000"/>
                    </a:gs>
                  </a:gsLst>
                  <a:lin ang="5400000" scaled="0"/>
                  <a:tileRect/>
                </a:gra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decays, roughly: </a:t>
            </a:r>
          </a:p>
          <a:p>
            <a:pPr algn="ctr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6600"/>
              </a:buClr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n</a:t>
            </a:r>
            <a:r>
              <a:rPr lang="en-US" b="1" baseline="-25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: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n</a:t>
            </a:r>
            <a:r>
              <a:rPr lang="en-US" b="1" baseline="-25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µ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: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n</a:t>
            </a:r>
            <a:r>
              <a:rPr lang="en-US" b="1" baseline="-25000" dirty="0" err="1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t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= 1 : 2 : 0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;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5205589" y="1613752"/>
            <a:ext cx="3779986" cy="67864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mpd="sng">
            <a:solidFill>
              <a:srgbClr val="17375E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6600"/>
              </a:buClr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Arrival at Earth after</a:t>
            </a:r>
            <a:r>
              <a:rPr lang="en-US" b="1" dirty="0" smtClean="0">
                <a:cs typeface="Arial"/>
              </a:rPr>
              <a:t> </a:t>
            </a:r>
            <a:r>
              <a:rPr lang="en-US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oscillations</a:t>
            </a:r>
            <a:r>
              <a:rPr lang="en-US" b="1" dirty="0" smtClean="0">
                <a:latin typeface="Arial"/>
                <a:cs typeface="Arial"/>
              </a:rPr>
              <a:t>:</a:t>
            </a:r>
            <a:endParaRPr lang="en-US" b="1" dirty="0">
              <a:cs typeface="Arial" charset="0"/>
            </a:endParaRPr>
          </a:p>
          <a:p>
            <a:pPr algn="ctr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Clr>
                <a:srgbClr val="006600"/>
              </a:buClr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n</a:t>
            </a:r>
            <a:r>
              <a:rPr lang="en-US" b="1" baseline="-25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: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n</a:t>
            </a:r>
            <a:r>
              <a:rPr lang="en-US" b="1" baseline="-25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µ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: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n</a:t>
            </a:r>
            <a:r>
              <a:rPr lang="en-US" b="1" baseline="-25000" dirty="0" err="1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t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≈ 1 : 1 : 1</a:t>
            </a:r>
            <a:endParaRPr lang="en-US" b="1" dirty="0"/>
          </a:p>
        </p:txBody>
      </p:sp>
      <p:sp>
        <p:nvSpPr>
          <p:cNvPr id="28" name="Rettangolo 27"/>
          <p:cNvSpPr/>
          <p:nvPr/>
        </p:nvSpPr>
        <p:spPr>
          <a:xfrm>
            <a:off x="3190840" y="2719164"/>
            <a:ext cx="3690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Three ranges of energy:</a:t>
            </a:r>
            <a:endParaRPr lang="it-IT" sz="2400" dirty="0"/>
          </a:p>
        </p:txBody>
      </p:sp>
      <p:sp>
        <p:nvSpPr>
          <p:cNvPr id="29" name="Rettangolo arrotondato 28"/>
          <p:cNvSpPr/>
          <p:nvPr/>
        </p:nvSpPr>
        <p:spPr>
          <a:xfrm>
            <a:off x="1526731" y="3648440"/>
            <a:ext cx="2704043" cy="52322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mpd="sng">
            <a:solidFill>
              <a:srgbClr val="17375E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Tens</a:t>
            </a: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</a:t>
            </a:r>
            <a:r>
              <a:rPr lang="it-IT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of 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MeV</a:t>
            </a:r>
            <a:endParaRPr lang="it-IT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30" name="Freccia destra 29"/>
          <p:cNvSpPr/>
          <p:nvPr/>
        </p:nvSpPr>
        <p:spPr>
          <a:xfrm>
            <a:off x="4297680" y="3707237"/>
            <a:ext cx="614838" cy="433276"/>
          </a:xfrm>
          <a:prstGeom prst="rightArrow">
            <a:avLst/>
          </a:prstGeom>
          <a:solidFill>
            <a:srgbClr val="FFFFFF"/>
          </a:solidFill>
          <a:ln w="28575" cmpd="sng"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Rettangolo 30"/>
          <p:cNvSpPr/>
          <p:nvPr/>
        </p:nvSpPr>
        <p:spPr>
          <a:xfrm>
            <a:off x="1312405" y="5046969"/>
            <a:ext cx="3131771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associated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with the stellar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collapse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or merger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event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that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triggers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the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</a:p>
        </p:txBody>
      </p:sp>
      <p:sp>
        <p:nvSpPr>
          <p:cNvPr id="46" name="Rettangolo arrotondato 45"/>
          <p:cNvSpPr/>
          <p:nvPr/>
        </p:nvSpPr>
        <p:spPr>
          <a:xfrm>
            <a:off x="1526731" y="3645576"/>
            <a:ext cx="2704043" cy="95410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mpd="sng">
            <a:solidFill>
              <a:srgbClr val="17375E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Tens</a:t>
            </a: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</a:t>
            </a:r>
            <a:r>
              <a:rPr lang="it-IT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of 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MeV</a:t>
            </a:r>
            <a:endParaRPr lang="it-IT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it-IT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E</a:t>
            </a:r>
            <a:r>
              <a:rPr lang="it-IT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mbol" charset="2"/>
                <a:cs typeface="Symbol" charset="2"/>
              </a:rPr>
              <a:t>n</a:t>
            </a:r>
            <a:r>
              <a:rPr lang="it-IT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&gt;100 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TeV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47" name="Freccia destra 46"/>
          <p:cNvSpPr/>
          <p:nvPr/>
        </p:nvSpPr>
        <p:spPr>
          <a:xfrm>
            <a:off x="4289742" y="4146506"/>
            <a:ext cx="614838" cy="433276"/>
          </a:xfrm>
          <a:prstGeom prst="rightArrow">
            <a:avLst/>
          </a:prstGeom>
          <a:solidFill>
            <a:srgbClr val="FFFFFF"/>
          </a:solidFill>
          <a:ln w="28575" cmpd="sng"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Rettangolo 47"/>
          <p:cNvSpPr/>
          <p:nvPr/>
        </p:nvSpPr>
        <p:spPr>
          <a:xfrm>
            <a:off x="1246195" y="4793274"/>
            <a:ext cx="3383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expected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from the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photopion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process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pγ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interactions</a:t>
            </a:r>
            <a:endParaRPr lang="it-IT" b="1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56" name="Rettangolo 55"/>
          <p:cNvSpPr/>
          <p:nvPr/>
        </p:nvSpPr>
        <p:spPr>
          <a:xfrm>
            <a:off x="677539" y="5457040"/>
            <a:ext cx="4325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test of the shock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acceleration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mechanism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(E</a:t>
            </a:r>
            <a:r>
              <a:rPr lang="it-IT" b="1" baseline="-25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~10</a:t>
            </a:r>
            <a:r>
              <a:rPr lang="it-IT" b="1" baseline="30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16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)</a:t>
            </a:r>
          </a:p>
        </p:txBody>
      </p:sp>
      <p:sp>
        <p:nvSpPr>
          <p:cNvPr id="57" name="Rettangolo arrotondato 56"/>
          <p:cNvSpPr/>
          <p:nvPr/>
        </p:nvSpPr>
        <p:spPr>
          <a:xfrm>
            <a:off x="1526732" y="3644476"/>
            <a:ext cx="2704042" cy="138499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mpd="sng">
            <a:solidFill>
              <a:srgbClr val="17375E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Tens</a:t>
            </a: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</a:t>
            </a:r>
            <a:r>
              <a:rPr lang="it-IT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of 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MeV</a:t>
            </a:r>
            <a:endParaRPr lang="it-IT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Tens</a:t>
            </a: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of 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GeV</a:t>
            </a:r>
            <a:endParaRPr lang="it-IT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it-IT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E</a:t>
            </a:r>
            <a:r>
              <a:rPr lang="it-IT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mbol" charset="2"/>
                <a:cs typeface="Symbol" charset="2"/>
              </a:rPr>
              <a:t>n</a:t>
            </a:r>
            <a:r>
              <a:rPr lang="it-IT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&gt;100 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TeV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58" name="Freccia destra 57"/>
          <p:cNvSpPr/>
          <p:nvPr/>
        </p:nvSpPr>
        <p:spPr>
          <a:xfrm>
            <a:off x="4289742" y="4146506"/>
            <a:ext cx="614838" cy="433276"/>
          </a:xfrm>
          <a:prstGeom prst="rightArrow">
            <a:avLst/>
          </a:prstGeom>
          <a:solidFill>
            <a:srgbClr val="FFFFFF"/>
          </a:solidFill>
          <a:ln w="28575" cmpd="sng"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Rettangolo arrotondato 67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3569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9" grpId="0" animBg="1"/>
      <p:bldP spid="29" grpId="1" animBg="1"/>
      <p:bldP spid="30" grpId="0" animBg="1"/>
      <p:bldP spid="30" grpId="1" animBg="1"/>
      <p:bldP spid="31" grpId="0"/>
      <p:bldP spid="31" grpId="1"/>
      <p:bldP spid="46" grpId="0" animBg="1"/>
      <p:bldP spid="46" grpId="1" animBg="1"/>
      <p:bldP spid="47" grpId="0" animBg="1"/>
      <p:bldP spid="47" grpId="1" animBg="1"/>
      <p:bldP spid="48" grpId="0"/>
      <p:bldP spid="48" grpId="1"/>
      <p:bldP spid="56" grpId="0"/>
      <p:bldP spid="56" grpId="1"/>
      <p:bldP spid="57" grpId="0" animBg="1"/>
      <p:bldP spid="58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ttangolo 44"/>
          <p:cNvSpPr/>
          <p:nvPr/>
        </p:nvSpPr>
        <p:spPr>
          <a:xfrm>
            <a:off x="1724958" y="3401982"/>
            <a:ext cx="7343999" cy="359997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89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WB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flux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5553717" y="2923025"/>
            <a:ext cx="3377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solidFill>
                  <a:srgbClr val="17375E"/>
                </a:solidFill>
              </a:rPr>
              <a:t>Guetta</a:t>
            </a:r>
            <a:r>
              <a:rPr lang="it-IT" sz="1200" dirty="0">
                <a:solidFill>
                  <a:srgbClr val="17375E"/>
                </a:solidFill>
              </a:rPr>
              <a:t> et al. (2004</a:t>
            </a:r>
            <a:r>
              <a:rPr lang="it-IT" sz="1200" dirty="0" smtClean="0">
                <a:solidFill>
                  <a:srgbClr val="17375E"/>
                </a:solidFill>
              </a:rPr>
              <a:t>), </a:t>
            </a:r>
            <a:r>
              <a:rPr lang="it-IT" sz="1200" dirty="0">
                <a:solidFill>
                  <a:srgbClr val="17375E"/>
                </a:solidFill>
              </a:rPr>
              <a:t>Waxman &amp; </a:t>
            </a:r>
            <a:r>
              <a:rPr lang="it-IT" sz="1200" dirty="0" err="1">
                <a:solidFill>
                  <a:srgbClr val="17375E"/>
                </a:solidFill>
              </a:rPr>
              <a:t>Bahcall</a:t>
            </a:r>
            <a:r>
              <a:rPr lang="it-IT" sz="1200" dirty="0">
                <a:solidFill>
                  <a:srgbClr val="17375E"/>
                </a:solidFill>
              </a:rPr>
              <a:t> (1997)</a:t>
            </a:r>
          </a:p>
        </p:txBody>
      </p:sp>
      <p:pic>
        <p:nvPicPr>
          <p:cNvPr id="25" name="Immagine 24" descr="latex-image-1.pdf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66" y="1381492"/>
            <a:ext cx="7303987" cy="917257"/>
          </a:xfrm>
          <a:prstGeom prst="rect">
            <a:avLst/>
          </a:prstGeom>
        </p:spPr>
      </p:pic>
      <p:pic>
        <p:nvPicPr>
          <p:cNvPr id="26" name="Immagine 25" descr="latex-image-1.pdf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710" y="2524983"/>
            <a:ext cx="4501166" cy="257596"/>
          </a:xfrm>
          <a:prstGeom prst="rect">
            <a:avLst/>
          </a:prstGeom>
        </p:spPr>
      </p:pic>
      <p:sp>
        <p:nvSpPr>
          <p:cNvPr id="36" name="Rettangolo 35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7" name="Rettangolo arrotondato 36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1706058" y="3378004"/>
            <a:ext cx="73803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Normalization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of the neutrino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flux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to the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actually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observed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photon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fluence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.</a:t>
            </a:r>
            <a:endParaRPr lang="it-IT" sz="1600" dirty="0">
              <a:solidFill>
                <a:srgbClr val="FFFFFF"/>
              </a:solidFill>
              <a:latin typeface="Chalkboard"/>
              <a:cs typeface="Chalkboard"/>
            </a:endParaRPr>
          </a:p>
        </p:txBody>
      </p:sp>
      <p:pic>
        <p:nvPicPr>
          <p:cNvPr id="27" name="Immagine 26" descr="latex-image-1.pdf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66" y="4779502"/>
            <a:ext cx="7432808" cy="614824"/>
          </a:xfrm>
          <a:prstGeom prst="rect">
            <a:avLst/>
          </a:prstGeom>
        </p:spPr>
      </p:pic>
      <p:sp>
        <p:nvSpPr>
          <p:cNvPr id="29" name="Rettangolo 28"/>
          <p:cNvSpPr/>
          <p:nvPr/>
        </p:nvSpPr>
        <p:spPr>
          <a:xfrm>
            <a:off x="2269869" y="5664122"/>
            <a:ext cx="328426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fraction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of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proton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energy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going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into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a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pion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per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interaction</a:t>
            </a:r>
            <a:endParaRPr lang="it-IT" sz="16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6747457" y="5828437"/>
            <a:ext cx="2083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baryonic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loading</a:t>
            </a:r>
            <a:endParaRPr lang="it-IT" sz="1600" dirty="0">
              <a:solidFill>
                <a:srgbClr val="FFFFFF"/>
              </a:solidFill>
              <a:latin typeface="Chalkboard"/>
              <a:cs typeface="Chalkboard"/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7199408" y="3832937"/>
            <a:ext cx="152447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proton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mean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free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path</a:t>
            </a:r>
            <a:endParaRPr lang="it-IT" sz="16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4019085" y="4163017"/>
            <a:ext cx="12448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shell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sz="16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width</a:t>
            </a:r>
            <a:endParaRPr lang="it-IT" sz="16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pic>
        <p:nvPicPr>
          <p:cNvPr id="40" name="Immagine 39" descr="latex-image-1.pdf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608" y="3823753"/>
            <a:ext cx="1270575" cy="558787"/>
          </a:xfrm>
          <a:prstGeom prst="rect">
            <a:avLst/>
          </a:prstGeom>
        </p:spPr>
      </p:pic>
      <p:sp>
        <p:nvSpPr>
          <p:cNvPr id="41" name="Freccia giù 40"/>
          <p:cNvSpPr/>
          <p:nvPr/>
        </p:nvSpPr>
        <p:spPr>
          <a:xfrm rot="11767876">
            <a:off x="6201836" y="4343553"/>
            <a:ext cx="215999" cy="504000"/>
          </a:xfrm>
          <a:prstGeom prst="downArrow">
            <a:avLst/>
          </a:prstGeom>
          <a:solidFill>
            <a:schemeClr val="bg1"/>
          </a:solidFill>
          <a:ln w="28575" cmpd="sng">
            <a:solidFill>
              <a:srgbClr val="1025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Freccia giù 41"/>
          <p:cNvSpPr/>
          <p:nvPr/>
        </p:nvSpPr>
        <p:spPr>
          <a:xfrm rot="19520892">
            <a:off x="6980579" y="5414228"/>
            <a:ext cx="215997" cy="467999"/>
          </a:xfrm>
          <a:prstGeom prst="downArrow">
            <a:avLst/>
          </a:prstGeom>
          <a:solidFill>
            <a:schemeClr val="bg1"/>
          </a:solidFill>
          <a:ln w="28575" cmpd="sng">
            <a:solidFill>
              <a:srgbClr val="1025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Freccia giù 42"/>
          <p:cNvSpPr/>
          <p:nvPr/>
        </p:nvSpPr>
        <p:spPr>
          <a:xfrm rot="7857882">
            <a:off x="5428469" y="4423604"/>
            <a:ext cx="215996" cy="504000"/>
          </a:xfrm>
          <a:prstGeom prst="downArrow">
            <a:avLst/>
          </a:prstGeom>
          <a:solidFill>
            <a:schemeClr val="bg1"/>
          </a:solidFill>
          <a:ln w="28575" cmpd="sng">
            <a:solidFill>
              <a:srgbClr val="1025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Freccia giù 43"/>
          <p:cNvSpPr/>
          <p:nvPr/>
        </p:nvSpPr>
        <p:spPr>
          <a:xfrm rot="3275123">
            <a:off x="4885235" y="5254672"/>
            <a:ext cx="215386" cy="539996"/>
          </a:xfrm>
          <a:prstGeom prst="downArrow">
            <a:avLst/>
          </a:prstGeom>
          <a:solidFill>
            <a:schemeClr val="bg1"/>
          </a:solidFill>
          <a:ln w="28575" cmpd="sng">
            <a:solidFill>
              <a:srgbClr val="1025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9417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90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WB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flux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5553717" y="2923025"/>
            <a:ext cx="3377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solidFill>
                  <a:srgbClr val="17375E"/>
                </a:solidFill>
              </a:rPr>
              <a:t>Guetta</a:t>
            </a:r>
            <a:r>
              <a:rPr lang="it-IT" sz="1200" dirty="0">
                <a:solidFill>
                  <a:srgbClr val="17375E"/>
                </a:solidFill>
              </a:rPr>
              <a:t> et al. (2004</a:t>
            </a:r>
            <a:r>
              <a:rPr lang="it-IT" sz="1200" dirty="0" smtClean="0">
                <a:solidFill>
                  <a:srgbClr val="17375E"/>
                </a:solidFill>
              </a:rPr>
              <a:t>), </a:t>
            </a:r>
            <a:r>
              <a:rPr lang="it-IT" sz="1200" dirty="0">
                <a:solidFill>
                  <a:srgbClr val="17375E"/>
                </a:solidFill>
              </a:rPr>
              <a:t>Waxman &amp; </a:t>
            </a:r>
            <a:r>
              <a:rPr lang="it-IT" sz="1200" dirty="0" err="1">
                <a:solidFill>
                  <a:srgbClr val="17375E"/>
                </a:solidFill>
              </a:rPr>
              <a:t>Bahcall</a:t>
            </a:r>
            <a:r>
              <a:rPr lang="it-IT" sz="1200" dirty="0">
                <a:solidFill>
                  <a:srgbClr val="17375E"/>
                </a:solidFill>
              </a:rPr>
              <a:t> (1997)</a:t>
            </a:r>
          </a:p>
        </p:txBody>
      </p:sp>
      <p:pic>
        <p:nvPicPr>
          <p:cNvPr id="25" name="Immagine 24" descr="latex-image-1.pdf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66" y="1381492"/>
            <a:ext cx="7303987" cy="917257"/>
          </a:xfrm>
          <a:prstGeom prst="rect">
            <a:avLst/>
          </a:prstGeom>
        </p:spPr>
      </p:pic>
      <p:pic>
        <p:nvPicPr>
          <p:cNvPr id="26" name="Immagine 25" descr="latex-image-1.pdf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710" y="2524983"/>
            <a:ext cx="4501166" cy="257596"/>
          </a:xfrm>
          <a:prstGeom prst="rect">
            <a:avLst/>
          </a:prstGeom>
        </p:spPr>
      </p:pic>
      <p:grpSp>
        <p:nvGrpSpPr>
          <p:cNvPr id="13" name="Gruppo 12"/>
          <p:cNvGrpSpPr/>
          <p:nvPr/>
        </p:nvGrpSpPr>
        <p:grpSpPr>
          <a:xfrm>
            <a:off x="1367856" y="3417280"/>
            <a:ext cx="7614590" cy="467999"/>
            <a:chOff x="1367856" y="3250160"/>
            <a:chExt cx="7614590" cy="467999"/>
          </a:xfrm>
        </p:grpSpPr>
        <p:sp>
          <p:nvSpPr>
            <p:cNvPr id="31" name="Rettangolo 30"/>
            <p:cNvSpPr/>
            <p:nvPr/>
          </p:nvSpPr>
          <p:spPr>
            <a:xfrm>
              <a:off x="1755560" y="3250160"/>
              <a:ext cx="6875996" cy="46799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Rettangolo 20"/>
            <p:cNvSpPr/>
            <p:nvPr/>
          </p:nvSpPr>
          <p:spPr>
            <a:xfrm>
              <a:off x="1367856" y="3251497"/>
              <a:ext cx="761459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n</a:t>
              </a:r>
              <a:r>
                <a:rPr lang="it-IT" b="1" baseline="-25000" dirty="0" smtClean="0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m</a:t>
              </a:r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fluence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a single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burst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</a:t>
              </a:r>
              <a:r>
                <a:rPr lang="el-GR" b="1" baseline="-25000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ν</a:t>
              </a:r>
              <a:r>
                <a:rPr lang="el-GR" b="1" baseline="30000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2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dN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ν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/dE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ν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≈0.25(f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π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/f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)F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γ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/ln(3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)</a:t>
              </a:r>
              <a:r>
                <a:rPr lang="it-IT" sz="2000" dirty="0" smtClean="0">
                  <a:solidFill>
                    <a:srgbClr val="FFFFFF"/>
                  </a:solidFill>
                  <a:latin typeface="Calibri"/>
                </a:rPr>
                <a:t> </a:t>
              </a:r>
            </a:p>
          </p:txBody>
        </p:sp>
      </p:grpSp>
      <p:sp>
        <p:nvSpPr>
          <p:cNvPr id="30" name="Rettangolo 29"/>
          <p:cNvSpPr/>
          <p:nvPr/>
        </p:nvSpPr>
        <p:spPr>
          <a:xfrm>
            <a:off x="1474090" y="3969907"/>
            <a:ext cx="74870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Average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neutrino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flux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per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unit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time and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solid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angle </a:t>
            </a:r>
          </a:p>
          <a:p>
            <a:pPr algn="ctr"/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(single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burst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fluence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multiplied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by the GRB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rate per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solid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angle)</a:t>
            </a:r>
          </a:p>
          <a:p>
            <a:pPr algn="ctr"/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≈ 10</a:t>
            </a:r>
            <a:r>
              <a:rPr lang="it-IT" b="1" baseline="30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3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per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year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over 4π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sr</a:t>
            </a:r>
            <a:endParaRPr lang="it-IT" sz="2000" dirty="0" smtClean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1516516" y="5008872"/>
            <a:ext cx="7511491" cy="1013558"/>
            <a:chOff x="1516516" y="4701790"/>
            <a:chExt cx="7511491" cy="1013558"/>
          </a:xfrm>
        </p:grpSpPr>
        <p:sp>
          <p:nvSpPr>
            <p:cNvPr id="19" name="Rettangolo 18"/>
            <p:cNvSpPr/>
            <p:nvPr/>
          </p:nvSpPr>
          <p:spPr>
            <a:xfrm>
              <a:off x="1516516" y="4709910"/>
              <a:ext cx="7444656" cy="100543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>
            <a:xfrm>
              <a:off x="1623766" y="4701790"/>
              <a:ext cx="740424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Average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burst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fluence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</a:t>
              </a:r>
              <a:r>
                <a:rPr lang="it-IT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γ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≈ 6 × 10</a:t>
              </a:r>
              <a:r>
                <a:rPr lang="it-IT" b="1" baseline="30000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−6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erg/cm</a:t>
              </a:r>
              <a:r>
                <a:rPr lang="it-IT" b="1" baseline="30000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2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, </a:t>
              </a:r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so: </a:t>
              </a:r>
              <a:endPara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endParaRPr>
            </a:p>
            <a:p>
              <a:pPr algn="ctr"/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</a:t>
              </a:r>
              <a:r>
                <a:rPr lang="el-GR" b="1" baseline="-25000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ν</a:t>
              </a:r>
              <a:r>
                <a:rPr lang="el-GR" b="1" baseline="30000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2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Φ</a:t>
              </a:r>
              <a:r>
                <a:rPr lang="el-GR" b="1" baseline="-25000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ν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≈ 3 × 10</a:t>
              </a:r>
              <a:r>
                <a:rPr lang="el-GR" b="1" baseline="30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−9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(f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π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/f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)GeV/cm</a:t>
              </a:r>
              <a:r>
                <a:rPr lang="el-GR" b="1" baseline="30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2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 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sr</a:t>
              </a:r>
              <a:r>
                <a:rPr lang="it-IT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. </a:t>
              </a:r>
            </a:p>
            <a:p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Recent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GRB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afterglow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observations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imply</a:t>
              </a:r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</a:t>
              </a:r>
              <a:r>
                <a:rPr lang="it-IT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∼ </a:t>
              </a:r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0.1</a:t>
              </a:r>
              <a:endPara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endParaRPr>
            </a:p>
          </p:txBody>
        </p:sp>
        <p:sp>
          <p:nvSpPr>
            <p:cNvPr id="33" name="Freccia giù 32"/>
            <p:cNvSpPr/>
            <p:nvPr/>
          </p:nvSpPr>
          <p:spPr>
            <a:xfrm rot="16200000">
              <a:off x="7234915" y="5217562"/>
              <a:ext cx="179996" cy="467999"/>
            </a:xfrm>
            <a:prstGeom prst="downArrow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" name="Rettangolo 1"/>
            <p:cNvSpPr/>
            <p:nvPr/>
          </p:nvSpPr>
          <p:spPr>
            <a:xfrm>
              <a:off x="7542204" y="5242019"/>
              <a:ext cx="10421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b="1" dirty="0" err="1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</a:t>
              </a:r>
              <a:r>
                <a:rPr lang="it-IT" b="1" baseline="-25000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π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/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</a:t>
              </a:r>
              <a:r>
                <a:rPr lang="it-IT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∼ 1. </a:t>
              </a:r>
            </a:p>
          </p:txBody>
        </p:sp>
      </p:grpSp>
      <p:sp>
        <p:nvSpPr>
          <p:cNvPr id="34" name="CasellaDiTesto 33"/>
          <p:cNvSpPr txBox="1"/>
          <p:nvPr/>
        </p:nvSpPr>
        <p:spPr>
          <a:xfrm>
            <a:off x="5553717" y="5982740"/>
            <a:ext cx="3361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rgbClr val="17375E"/>
                </a:solidFill>
              </a:rPr>
              <a:t>E. Waxman </a:t>
            </a:r>
            <a:r>
              <a:rPr lang="it-IT" sz="1200" dirty="0" err="1">
                <a:solidFill>
                  <a:srgbClr val="17375E"/>
                </a:solidFill>
              </a:rPr>
              <a:t>J.Bahcall</a:t>
            </a:r>
            <a:r>
              <a:rPr lang="it-IT" sz="1200" dirty="0">
                <a:solidFill>
                  <a:srgbClr val="17375E"/>
                </a:solidFill>
              </a:rPr>
              <a:t> </a:t>
            </a:r>
            <a:r>
              <a:rPr lang="it-IT" sz="1200" dirty="0" err="1">
                <a:solidFill>
                  <a:srgbClr val="17375E"/>
                </a:solidFill>
              </a:rPr>
              <a:t>arXiv:hep-ph</a:t>
            </a:r>
            <a:r>
              <a:rPr lang="it-IT" sz="1200" dirty="0">
                <a:solidFill>
                  <a:srgbClr val="17375E"/>
                </a:solidFill>
              </a:rPr>
              <a:t>/9807282v2</a:t>
            </a:r>
          </a:p>
        </p:txBody>
      </p:sp>
      <p:sp>
        <p:nvSpPr>
          <p:cNvPr id="36" name="Rettangolo 35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7" name="Rettangolo arrotondato 36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4294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91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WB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flux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5553717" y="2923025"/>
            <a:ext cx="3377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solidFill>
                  <a:srgbClr val="17375E"/>
                </a:solidFill>
              </a:rPr>
              <a:t>Guetta</a:t>
            </a:r>
            <a:r>
              <a:rPr lang="it-IT" sz="1200" dirty="0">
                <a:solidFill>
                  <a:srgbClr val="17375E"/>
                </a:solidFill>
              </a:rPr>
              <a:t> et al. (2004</a:t>
            </a:r>
            <a:r>
              <a:rPr lang="it-IT" sz="1200" dirty="0" smtClean="0">
                <a:solidFill>
                  <a:srgbClr val="17375E"/>
                </a:solidFill>
              </a:rPr>
              <a:t>), </a:t>
            </a:r>
            <a:r>
              <a:rPr lang="it-IT" sz="1200" dirty="0">
                <a:solidFill>
                  <a:srgbClr val="17375E"/>
                </a:solidFill>
              </a:rPr>
              <a:t>Waxman &amp; </a:t>
            </a:r>
            <a:r>
              <a:rPr lang="it-IT" sz="1200" dirty="0" err="1">
                <a:solidFill>
                  <a:srgbClr val="17375E"/>
                </a:solidFill>
              </a:rPr>
              <a:t>Bahcall</a:t>
            </a:r>
            <a:r>
              <a:rPr lang="it-IT" sz="1200" dirty="0">
                <a:solidFill>
                  <a:srgbClr val="17375E"/>
                </a:solidFill>
              </a:rPr>
              <a:t> (1997)</a:t>
            </a:r>
          </a:p>
        </p:txBody>
      </p:sp>
      <p:pic>
        <p:nvPicPr>
          <p:cNvPr id="25" name="Immagine 24" descr="latex-image-1.pdf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66" y="1381492"/>
            <a:ext cx="7303987" cy="917257"/>
          </a:xfrm>
          <a:prstGeom prst="rect">
            <a:avLst/>
          </a:prstGeom>
        </p:spPr>
      </p:pic>
      <p:pic>
        <p:nvPicPr>
          <p:cNvPr id="26" name="Immagine 25" descr="latex-image-1.pdf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710" y="2524983"/>
            <a:ext cx="4501166" cy="257596"/>
          </a:xfrm>
          <a:prstGeom prst="rect">
            <a:avLst/>
          </a:prstGeom>
        </p:spPr>
      </p:pic>
      <p:grpSp>
        <p:nvGrpSpPr>
          <p:cNvPr id="13" name="Gruppo 12"/>
          <p:cNvGrpSpPr/>
          <p:nvPr/>
        </p:nvGrpSpPr>
        <p:grpSpPr>
          <a:xfrm>
            <a:off x="1367856" y="3417280"/>
            <a:ext cx="7614590" cy="467999"/>
            <a:chOff x="1367856" y="3250160"/>
            <a:chExt cx="7614590" cy="467999"/>
          </a:xfrm>
        </p:grpSpPr>
        <p:sp>
          <p:nvSpPr>
            <p:cNvPr id="31" name="Rettangolo 30"/>
            <p:cNvSpPr/>
            <p:nvPr/>
          </p:nvSpPr>
          <p:spPr>
            <a:xfrm>
              <a:off x="1755560" y="3250160"/>
              <a:ext cx="6875996" cy="46799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Rettangolo 20"/>
            <p:cNvSpPr/>
            <p:nvPr/>
          </p:nvSpPr>
          <p:spPr>
            <a:xfrm>
              <a:off x="1367856" y="3251497"/>
              <a:ext cx="761459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n</a:t>
              </a:r>
              <a:r>
                <a:rPr lang="it-IT" b="1" baseline="-25000" dirty="0" smtClean="0">
                  <a:solidFill>
                    <a:schemeClr val="tx2">
                      <a:lumMod val="50000"/>
                    </a:schemeClr>
                  </a:solidFill>
                  <a:latin typeface="Symbol" charset="2"/>
                  <a:cs typeface="Symbol" charset="2"/>
                </a:rPr>
                <a:t>m</a:t>
              </a:r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fluence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of a single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burst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</a:t>
              </a:r>
              <a:r>
                <a:rPr lang="el-GR" b="1" baseline="-25000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ν</a:t>
              </a:r>
              <a:r>
                <a:rPr lang="el-GR" b="1" baseline="30000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2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dN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ν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/dE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ν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≈0.25(f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π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/f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)F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γ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/ln(3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)</a:t>
              </a:r>
              <a:r>
                <a:rPr lang="it-IT" sz="2000" dirty="0" smtClean="0">
                  <a:solidFill>
                    <a:srgbClr val="FFFFFF"/>
                  </a:solidFill>
                  <a:latin typeface="Calibri"/>
                </a:rPr>
                <a:t> </a:t>
              </a:r>
            </a:p>
          </p:txBody>
        </p:sp>
      </p:grpSp>
      <p:sp>
        <p:nvSpPr>
          <p:cNvPr id="30" name="Rettangolo 29"/>
          <p:cNvSpPr/>
          <p:nvPr/>
        </p:nvSpPr>
        <p:spPr>
          <a:xfrm>
            <a:off x="1474090" y="3969907"/>
            <a:ext cx="74870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Average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neutrino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flux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per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unit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time and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solid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angle </a:t>
            </a:r>
          </a:p>
          <a:p>
            <a:pPr algn="ctr"/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(single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burst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fluence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err="1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multiplied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by the GRB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rate per </a:t>
            </a:r>
            <a:r>
              <a:rPr lang="it-IT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solid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angle)</a:t>
            </a:r>
          </a:p>
          <a:p>
            <a:pPr algn="ctr"/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≈ 10</a:t>
            </a:r>
            <a:r>
              <a:rPr lang="it-IT" b="1" baseline="30000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3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bursts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per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year</a:t>
            </a:r>
            <a:r>
              <a:rPr lang="it-IT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over 4π </a:t>
            </a:r>
            <a:r>
              <a:rPr lang="it-IT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sr</a:t>
            </a:r>
            <a:endParaRPr lang="it-IT" sz="2000" dirty="0" smtClean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1516516" y="5008872"/>
            <a:ext cx="7511491" cy="1013558"/>
            <a:chOff x="1516516" y="4701790"/>
            <a:chExt cx="7511491" cy="1013558"/>
          </a:xfrm>
        </p:grpSpPr>
        <p:sp>
          <p:nvSpPr>
            <p:cNvPr id="19" name="Rettangolo 18"/>
            <p:cNvSpPr/>
            <p:nvPr/>
          </p:nvSpPr>
          <p:spPr>
            <a:xfrm>
              <a:off x="1516516" y="4709910"/>
              <a:ext cx="7444656" cy="100543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>
            <a:xfrm>
              <a:off x="1623766" y="4701790"/>
              <a:ext cx="740424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Average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burst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fluence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</a:t>
              </a:r>
              <a:r>
                <a:rPr lang="it-IT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γ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≈ 6 × 10</a:t>
              </a:r>
              <a:r>
                <a:rPr lang="it-IT" b="1" baseline="30000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−6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erg/cm</a:t>
              </a:r>
              <a:r>
                <a:rPr lang="it-IT" b="1" baseline="30000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2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, </a:t>
              </a:r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so: </a:t>
              </a:r>
              <a:endPara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endParaRPr>
            </a:p>
            <a:p>
              <a:pPr algn="ctr"/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</a:t>
              </a:r>
              <a:r>
                <a:rPr lang="el-GR" b="1" baseline="-25000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ν</a:t>
              </a:r>
              <a:r>
                <a:rPr lang="el-GR" b="1" baseline="30000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2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Φ</a:t>
              </a:r>
              <a:r>
                <a:rPr lang="el-GR" b="1" baseline="-25000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ν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 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≈ 3 × 10</a:t>
              </a:r>
              <a:r>
                <a:rPr lang="el-GR" b="1" baseline="30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−9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(f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π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/f</a:t>
              </a:r>
              <a:r>
                <a:rPr lang="el-GR" b="1" baseline="-25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e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)GeV/cm</a:t>
              </a:r>
              <a:r>
                <a:rPr lang="el-GR" b="1" baseline="30000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2</a:t>
              </a:r>
              <a:r>
                <a:rPr lang="el-GR" b="1" dirty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 </a:t>
              </a:r>
              <a:r>
                <a:rPr lang="el-GR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sr</a:t>
              </a:r>
              <a:r>
                <a:rPr lang="it-IT" b="1" dirty="0" smtClean="0">
                  <a:ln w="15875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gradFill flip="none" rotWithShape="1">
                    <a:gsLst>
                      <a:gs pos="0">
                        <a:schemeClr val="tx2">
                          <a:lumMod val="50000"/>
                        </a:schemeClr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  <a:tileRect/>
                  </a:gra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Arial"/>
                </a:rPr>
                <a:t>. </a:t>
              </a:r>
            </a:p>
            <a:p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Recent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GRB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afterglow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observations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imply</a:t>
              </a:r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</a:t>
              </a:r>
              <a:r>
                <a:rPr lang="it-IT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∼ </a:t>
              </a:r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0.1</a:t>
              </a:r>
              <a:endParaRPr lang="it-IT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endParaRPr>
            </a:p>
          </p:txBody>
        </p:sp>
        <p:sp>
          <p:nvSpPr>
            <p:cNvPr id="33" name="Freccia giù 32"/>
            <p:cNvSpPr/>
            <p:nvPr/>
          </p:nvSpPr>
          <p:spPr>
            <a:xfrm rot="16200000">
              <a:off x="7234915" y="5217562"/>
              <a:ext cx="179996" cy="467999"/>
            </a:xfrm>
            <a:prstGeom prst="downArrow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" name="Rettangolo 1"/>
            <p:cNvSpPr/>
            <p:nvPr/>
          </p:nvSpPr>
          <p:spPr>
            <a:xfrm>
              <a:off x="7542204" y="5242019"/>
              <a:ext cx="10421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b="1" dirty="0" err="1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</a:t>
              </a:r>
              <a:r>
                <a:rPr lang="it-IT" b="1" baseline="-25000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π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/</a:t>
              </a:r>
              <a:r>
                <a:rPr lang="it-IT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f</a:t>
              </a:r>
              <a:r>
                <a:rPr lang="it-IT" b="1" baseline="-25000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e</a:t>
              </a:r>
              <a:r>
                <a:rPr lang="it-IT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∼ 1. </a:t>
              </a:r>
            </a:p>
          </p:txBody>
        </p:sp>
      </p:grpSp>
      <p:sp>
        <p:nvSpPr>
          <p:cNvPr id="34" name="CasellaDiTesto 33"/>
          <p:cNvSpPr txBox="1"/>
          <p:nvPr/>
        </p:nvSpPr>
        <p:spPr>
          <a:xfrm>
            <a:off x="5553717" y="5982740"/>
            <a:ext cx="3361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rgbClr val="17375E"/>
                </a:solidFill>
              </a:rPr>
              <a:t>E. Waxman </a:t>
            </a:r>
            <a:r>
              <a:rPr lang="it-IT" sz="1200" dirty="0" err="1">
                <a:solidFill>
                  <a:srgbClr val="17375E"/>
                </a:solidFill>
              </a:rPr>
              <a:t>J.Bahcall</a:t>
            </a:r>
            <a:r>
              <a:rPr lang="it-IT" sz="1200" dirty="0">
                <a:solidFill>
                  <a:srgbClr val="17375E"/>
                </a:solidFill>
              </a:rPr>
              <a:t> </a:t>
            </a:r>
            <a:r>
              <a:rPr lang="it-IT" sz="1200" dirty="0" err="1">
                <a:solidFill>
                  <a:srgbClr val="17375E"/>
                </a:solidFill>
              </a:rPr>
              <a:t>arXiv:hep-ph</a:t>
            </a:r>
            <a:r>
              <a:rPr lang="it-IT" sz="1200" dirty="0">
                <a:solidFill>
                  <a:srgbClr val="17375E"/>
                </a:solidFill>
              </a:rPr>
              <a:t>/9807282v2</a:t>
            </a:r>
          </a:p>
        </p:txBody>
      </p:sp>
      <p:pic>
        <p:nvPicPr>
          <p:cNvPr id="14" name="Immagine 13" descr="WB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075" y="1344601"/>
            <a:ext cx="6464301" cy="3703648"/>
          </a:xfrm>
          <a:prstGeom prst="rect">
            <a:avLst/>
          </a:prstGeom>
          <a:ln w="28575" cmpd="sng">
            <a:solidFill>
              <a:schemeClr val="tx2">
                <a:lumMod val="75000"/>
              </a:schemeClr>
            </a:solidFill>
          </a:ln>
        </p:spPr>
      </p:pic>
      <p:sp>
        <p:nvSpPr>
          <p:cNvPr id="36" name="Rettangolo 35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7" name="Rettangolo arrotondato 36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0991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92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742560" y="1227279"/>
            <a:ext cx="5784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Update of GRB neutrino </a:t>
            </a:r>
            <a:r>
              <a:rPr lang="it-IT" sz="2000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flux</a:t>
            </a:r>
            <a:r>
              <a:rPr lang="it-IT" sz="20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considering</a:t>
            </a:r>
            <a:r>
              <a:rPr lang="it-IT" sz="20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that</a:t>
            </a:r>
            <a:r>
              <a:rPr lang="it-IT" sz="20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  <a:endParaRPr lang="it-IT" sz="2000" dirty="0">
              <a:latin typeface="Arial"/>
              <a:cs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Baerwald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flux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1742560" y="1549638"/>
            <a:ext cx="7213464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synchrotron losses are the leading energy loss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mechanism;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source is optically thin to neutrons (secondary interactions are neglected).</a:t>
            </a:r>
          </a:p>
        </p:txBody>
      </p:sp>
      <p:grpSp>
        <p:nvGrpSpPr>
          <p:cNvPr id="3" name="Gruppo 2"/>
          <p:cNvGrpSpPr/>
          <p:nvPr/>
        </p:nvGrpSpPr>
        <p:grpSpPr>
          <a:xfrm>
            <a:off x="1319395" y="2978224"/>
            <a:ext cx="4991167" cy="386044"/>
            <a:chOff x="1302686" y="3195480"/>
            <a:chExt cx="4991167" cy="386044"/>
          </a:xfrm>
        </p:grpSpPr>
        <p:sp>
          <p:nvSpPr>
            <p:cNvPr id="26" name="Rettangolo 25"/>
            <p:cNvSpPr/>
            <p:nvPr/>
          </p:nvSpPr>
          <p:spPr>
            <a:xfrm>
              <a:off x="1742563" y="3225759"/>
              <a:ext cx="4139997" cy="35576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7" name="Rettangolo 26"/>
            <p:cNvSpPr/>
            <p:nvPr/>
          </p:nvSpPr>
          <p:spPr>
            <a:xfrm>
              <a:off x="1302686" y="3195480"/>
              <a:ext cx="49911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muon</a:t>
              </a:r>
              <a:r>
                <a:rPr lang="en-US" b="1" dirty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 decays in the pion decay </a:t>
              </a:r>
              <a:r>
                <a:rPr lang="en-US" b="1" dirty="0" smtClean="0">
                  <a:solidFill>
                    <a:schemeClr val="tx2">
                      <a:lumMod val="50000"/>
                    </a:schemeClr>
                  </a:solidFill>
                  <a:latin typeface="Tempus Sans ITC" pitchFamily="82" charset="0"/>
                </a:rPr>
                <a:t>chain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endParaRPr>
            </a:p>
          </p:txBody>
        </p:sp>
      </p:grpSp>
      <p:sp>
        <p:nvSpPr>
          <p:cNvPr id="28" name="Rettangolo 27"/>
          <p:cNvSpPr/>
          <p:nvPr/>
        </p:nvSpPr>
        <p:spPr>
          <a:xfrm>
            <a:off x="1745257" y="3545255"/>
            <a:ext cx="6515996" cy="39600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1539522" y="3548401"/>
            <a:ext cx="6924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decay of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kaons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produced in the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photohadronic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interactions</a:t>
            </a:r>
          </a:p>
        </p:txBody>
      </p:sp>
      <p:sp>
        <p:nvSpPr>
          <p:cNvPr id="2" name="Rettangolo 1"/>
          <p:cNvSpPr/>
          <p:nvPr/>
        </p:nvSpPr>
        <p:spPr>
          <a:xfrm>
            <a:off x="1711838" y="3933835"/>
            <a:ext cx="674291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main qualitative difference among charged </a:t>
            </a:r>
            <a:r>
              <a:rPr lang="en-US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pions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, </a:t>
            </a:r>
            <a:r>
              <a:rPr lang="en-US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muons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, and </a:t>
            </a:r>
            <a:r>
              <a:rPr lang="en-US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kaons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are their different masses and lifetimes, leading to different energies of the second (synchrotron) break</a:t>
            </a:r>
            <a:r>
              <a:rPr lang="en-US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.</a:t>
            </a:r>
            <a:endParaRPr lang="en-US" sz="17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742560" y="2564239"/>
            <a:ext cx="3590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Additional</a:t>
            </a:r>
            <a:r>
              <a:rPr lang="it-IT" sz="2000" b="1" dirty="0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neutrino </a:t>
            </a:r>
            <a:r>
              <a:rPr lang="it-IT" sz="2000" b="1" dirty="0" err="1" smtClean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sources</a:t>
            </a:r>
            <a:endParaRPr lang="it-IT" sz="2000" dirty="0">
              <a:latin typeface="Arial"/>
              <a:cs typeface="Arial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761968" y="4874701"/>
            <a:ext cx="1403997" cy="336855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29"/>
          <p:cNvSpPr/>
          <p:nvPr/>
        </p:nvSpPr>
        <p:spPr>
          <a:xfrm>
            <a:off x="1702040" y="4844422"/>
            <a:ext cx="1511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neutron flux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pic>
        <p:nvPicPr>
          <p:cNvPr id="31" name="Immagine 30" descr="latex-image-1.pdf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135" y="5565499"/>
            <a:ext cx="3047982" cy="359998"/>
          </a:xfrm>
          <a:prstGeom prst="rect">
            <a:avLst/>
          </a:prstGeom>
        </p:spPr>
      </p:pic>
      <p:sp>
        <p:nvSpPr>
          <p:cNvPr id="32" name="Rettangolo 31"/>
          <p:cNvSpPr/>
          <p:nvPr/>
        </p:nvSpPr>
        <p:spPr>
          <a:xfrm>
            <a:off x="1725853" y="5197042"/>
            <a:ext cx="674291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Not stable. Decaying within or outside the source by</a:t>
            </a:r>
            <a:endParaRPr lang="en-US" sz="17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1709144" y="5910207"/>
            <a:ext cx="488889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leading to </a:t>
            </a:r>
            <a:r>
              <a:rPr lang="en-US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CR 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and to an additional anti-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n</a:t>
            </a:r>
            <a:r>
              <a:rPr lang="en-US" sz="1700" b="1" baseline="-25000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flux.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6113018" y="2375603"/>
            <a:ext cx="2528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solidFill>
                  <a:srgbClr val="17375E"/>
                </a:solidFill>
              </a:rPr>
              <a:t>Baerwald</a:t>
            </a:r>
            <a:r>
              <a:rPr lang="it-IT" sz="1200" dirty="0">
                <a:solidFill>
                  <a:srgbClr val="17375E"/>
                </a:solidFill>
              </a:rPr>
              <a:t> et al. arXiv:1009.4010v3</a:t>
            </a:r>
          </a:p>
        </p:txBody>
      </p:sp>
      <p:sp>
        <p:nvSpPr>
          <p:cNvPr id="38" name="Rettangolo 37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9" name="Rettangolo arrotondato 3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2435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tangolo 40"/>
          <p:cNvSpPr/>
          <p:nvPr/>
        </p:nvSpPr>
        <p:spPr>
          <a:xfrm>
            <a:off x="1971663" y="5801383"/>
            <a:ext cx="6182330" cy="396000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93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Baerwald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flux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/2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5" name="Immagine 34" descr="baerw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746" y="1531408"/>
            <a:ext cx="3639655" cy="3391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" name="Rettangolo 35"/>
          <p:cNvSpPr/>
          <p:nvPr/>
        </p:nvSpPr>
        <p:spPr>
          <a:xfrm>
            <a:off x="1427577" y="4924220"/>
            <a:ext cx="3626199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</a:t>
            </a:r>
            <a:r>
              <a:rPr lang="en-US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main 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contribution comes from </a:t>
            </a:r>
            <a:r>
              <a:rPr lang="en-US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muon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decays. neutron decays show up at low energies.</a:t>
            </a:r>
          </a:p>
        </p:txBody>
      </p:sp>
      <p:sp>
        <p:nvSpPr>
          <p:cNvPr id="37" name="Rettangolo 36"/>
          <p:cNvSpPr/>
          <p:nvPr/>
        </p:nvSpPr>
        <p:spPr>
          <a:xfrm>
            <a:off x="5312746" y="4924220"/>
            <a:ext cx="3626199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see the hierarchy in the second break energy among neutrinos from μ, π, and K decays.</a:t>
            </a:r>
          </a:p>
        </p:txBody>
      </p:sp>
      <p:sp>
        <p:nvSpPr>
          <p:cNvPr id="38" name="Rettangolo 37"/>
          <p:cNvSpPr/>
          <p:nvPr/>
        </p:nvSpPr>
        <p:spPr>
          <a:xfrm>
            <a:off x="2873034" y="1134544"/>
            <a:ext cx="50233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 smtClean="0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n</a:t>
            </a:r>
            <a:r>
              <a:rPr lang="en-US" sz="1700" b="1" baseline="-25000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</a:t>
            </a:r>
            <a:endParaRPr lang="en-US" sz="1700" b="1" baseline="-25000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6885213" y="1134544"/>
            <a:ext cx="50233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 smtClean="0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n</a:t>
            </a:r>
            <a:r>
              <a:rPr lang="en-US" sz="1700" b="1" baseline="-25000" dirty="0" smtClean="0">
                <a:solidFill>
                  <a:schemeClr val="tx2">
                    <a:lumMod val="50000"/>
                  </a:schemeClr>
                </a:solidFill>
                <a:latin typeface="Symbol" charset="2"/>
                <a:cs typeface="Symbol" charset="2"/>
              </a:rPr>
              <a:t>m</a:t>
            </a:r>
            <a:endParaRPr lang="en-US" sz="1700" b="1" baseline="-25000" dirty="0">
              <a:solidFill>
                <a:schemeClr val="tx2">
                  <a:lumMod val="50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40" name="Rettangolo 39"/>
          <p:cNvSpPr/>
          <p:nvPr/>
        </p:nvSpPr>
        <p:spPr>
          <a:xfrm>
            <a:off x="1971662" y="5817257"/>
            <a:ext cx="64165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before mixing - neutrino and antineutrino fluxes are added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pic>
        <p:nvPicPr>
          <p:cNvPr id="34" name="Immagine 33" descr="baerw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77" y="1538623"/>
            <a:ext cx="3626199" cy="33766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7814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6149777" y="4230985"/>
            <a:ext cx="2919145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94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Baerwald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flux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/3</a:t>
            </a:r>
            <a:endParaRPr lang="it-IT" sz="4400" b="1" cap="none" spc="0" dirty="0">
              <a:ln w="15875" cmpd="sng">
                <a:solidFill>
                  <a:schemeClr val="tx2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1440672" y="1281238"/>
            <a:ext cx="7498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Total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electron and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muon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 neutrino fluxes superimposed by flavor mixing (averaged neutrino oscillations)</a:t>
            </a:r>
          </a:p>
        </p:txBody>
      </p:sp>
      <p:sp>
        <p:nvSpPr>
          <p:cNvPr id="37" name="Rettangolo 36"/>
          <p:cNvSpPr/>
          <p:nvPr/>
        </p:nvSpPr>
        <p:spPr>
          <a:xfrm>
            <a:off x="6149778" y="4214273"/>
            <a:ext cx="29191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expected neutrino flux is about a factor of three to four larger than the WB flux at 1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PeV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pic>
        <p:nvPicPr>
          <p:cNvPr id="21" name="Immagine 20" descr="baerw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72" y="1930215"/>
            <a:ext cx="4592290" cy="4310607"/>
          </a:xfrm>
          <a:prstGeom prst="rect">
            <a:avLst/>
          </a:prstGeom>
        </p:spPr>
      </p:pic>
      <p:sp>
        <p:nvSpPr>
          <p:cNvPr id="22" name="Rettangolo 21"/>
          <p:cNvSpPr/>
          <p:nvPr/>
        </p:nvSpPr>
        <p:spPr>
          <a:xfrm>
            <a:off x="6083690" y="2583482"/>
            <a:ext cx="30271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shaded band indicates the 3σ allowed range of the total flux from current mixing parameter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uncertainties.</a:t>
            </a:r>
            <a:endParaRPr lang="en-US" sz="16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23" name="Freccia giù 22"/>
          <p:cNvSpPr/>
          <p:nvPr/>
        </p:nvSpPr>
        <p:spPr>
          <a:xfrm rot="16200000">
            <a:off x="5237697" y="2389379"/>
            <a:ext cx="179996" cy="151199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Schermata 2013-01-28 a 09.46.04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75" y="2067103"/>
            <a:ext cx="8116847" cy="2326619"/>
          </a:xfrm>
          <a:prstGeom prst="rect">
            <a:avLst/>
          </a:prstGeom>
          <a:ln w="28575" cmpd="sng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90072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95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2902048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Two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solutions</a:t>
            </a:r>
            <a:endParaRPr lang="it-IT" sz="4400" b="1" dirty="0">
              <a:ln w="15875" cmpd="sng">
                <a:solidFill>
                  <a:srgbClr val="10253F"/>
                </a:solidFill>
              </a:ln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0597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96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745257" y="1222743"/>
            <a:ext cx="3547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Numerical</a:t>
            </a:r>
            <a:r>
              <a:rPr lang="it-IT" sz="20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model </a:t>
            </a:r>
            <a:r>
              <a:rPr lang="it-IT" sz="2000" b="1" dirty="0" err="1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including</a:t>
            </a:r>
            <a:r>
              <a:rPr lang="it-IT" sz="2000" b="1" dirty="0">
                <a:ln w="1587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 </a:t>
            </a: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Numeric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r>
              <a:rPr lang="it-IT" sz="4400" b="1" dirty="0" err="1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Fireball</a:t>
            </a:r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  <a:r>
              <a:rPr lang="it-IT" sz="4400" b="1" dirty="0" err="1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Calculation</a:t>
            </a:r>
            <a:r>
              <a:rPr lang="it-IT" sz="4400" b="1" dirty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/>
              </a:rPr>
              <a:t> 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1441799" y="1532926"/>
            <a:ext cx="7379999" cy="115416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additional multi-pion, </a:t>
            </a:r>
            <a:r>
              <a:rPr lang="en-US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kaon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, and neutron production modes, 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synchrotron losses of the </a:t>
            </a:r>
            <a:r>
              <a:rPr lang="en-US" sz="1700" b="1" dirty="0" err="1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secondaries</a:t>
            </a: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, 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adiabatic cooling, 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full energy dependence of the </a:t>
            </a:r>
            <a:r>
              <a:rPr lang="en-US" sz="17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spectra.</a:t>
            </a:r>
            <a:endParaRPr lang="en-US" sz="1700" b="1" dirty="0">
              <a:solidFill>
                <a:schemeClr val="tx2">
                  <a:lumMod val="50000"/>
                </a:schemeClr>
              </a:solidFill>
              <a:latin typeface="Tempus Sans ITC" pitchFamily="82" charset="0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6774915" y="2406120"/>
            <a:ext cx="2528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>
                <a:solidFill>
                  <a:srgbClr val="17375E"/>
                </a:solidFill>
              </a:rPr>
              <a:t>Hummer et al. arXiv:1112.1076v3</a:t>
            </a:r>
          </a:p>
        </p:txBody>
      </p:sp>
      <p:pic>
        <p:nvPicPr>
          <p:cNvPr id="37" name="Immagine 36" descr="winter3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21" y="2666407"/>
            <a:ext cx="3435417" cy="309599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Immagine 37" descr="winter5.pn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285" y="2662234"/>
            <a:ext cx="3463934" cy="3095990"/>
          </a:xfrm>
          <a:prstGeom prst="rect">
            <a:avLst/>
          </a:prstGeom>
        </p:spPr>
      </p:pic>
      <p:sp>
        <p:nvSpPr>
          <p:cNvPr id="39" name="Rettangolo 38"/>
          <p:cNvSpPr/>
          <p:nvPr/>
        </p:nvSpPr>
        <p:spPr>
          <a:xfrm>
            <a:off x="1611587" y="5743108"/>
            <a:ext cx="7379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The statistical error comes from the extrapolation of the quasi-diffuse 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flux </a:t>
            </a: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Tempus Sans ITC" pitchFamily="82" charset="0"/>
              </a:rPr>
              <a:t>from a few bursts while the astrophysical uncertainty arises from the particular model in use.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6251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>
            <a:spLocks/>
          </p:cNvSpPr>
          <p:nvPr/>
        </p:nvSpPr>
        <p:spPr>
          <a:xfrm>
            <a:off x="1640868" y="1298603"/>
            <a:ext cx="7393852" cy="1138773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97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LIV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640868" y="1278762"/>
            <a:ext cx="73938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Neutrinos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that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would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not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associate to a GRB,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when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assuming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classical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spacetime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picture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may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well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be GRB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neutrinos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if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possibility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that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Lorentz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invariance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broken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at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very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high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energies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taken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into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account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640868" y="2611310"/>
            <a:ext cx="73938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IC: no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detection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GRB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neutrino in a data set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taken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from April 2008 to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May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2010 (10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predicted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). 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1640868" y="3534448"/>
            <a:ext cx="73938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Standard GRB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-neutrino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searches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: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temporal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coincidence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with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associated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g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or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early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expected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646521" y="5055966"/>
            <a:ext cx="73938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Violations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of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Lorentz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symmetry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seeded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quantum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properties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spacetime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suggest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that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neutrinos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energies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a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few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TeVs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above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could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systematically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much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advance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or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much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after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accompanying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electromagnetic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signal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19" name="Freccia destra 18"/>
          <p:cNvSpPr/>
          <p:nvPr/>
        </p:nvSpPr>
        <p:spPr>
          <a:xfrm rot="5400000">
            <a:off x="4950211" y="4325330"/>
            <a:ext cx="694388" cy="570664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6397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/>
          <p:cNvSpPr>
            <a:spLocks/>
          </p:cNvSpPr>
          <p:nvPr/>
        </p:nvSpPr>
        <p:spPr>
          <a:xfrm>
            <a:off x="1715681" y="1709498"/>
            <a:ext cx="4172753" cy="3725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98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LIV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629415" y="1348086"/>
            <a:ext cx="739385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Two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IC40 set GRB neutrino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events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candidates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1694606" y="1708296"/>
            <a:ext cx="421367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1.3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neutrino 1.95° off GRB090417B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2735313" y="2082082"/>
            <a:ext cx="33714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 uncertainty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1.61</a:t>
            </a:r>
            <a:r>
              <a:rPr lang="en-US" sz="1600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</a:t>
            </a:r>
            <a:endParaRPr lang="it-IT" sz="1600" b="1" baseline="30000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5914296" y="1709498"/>
            <a:ext cx="30692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det. 2249s before GRB trigger</a:t>
            </a:r>
            <a:endParaRPr lang="en-US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4" name="Rettangolo 23"/>
          <p:cNvSpPr>
            <a:spLocks/>
          </p:cNvSpPr>
          <p:nvPr/>
        </p:nvSpPr>
        <p:spPr>
          <a:xfrm>
            <a:off x="1715681" y="2501563"/>
            <a:ext cx="4172753" cy="3725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694606" y="2500361"/>
            <a:ext cx="421367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3.3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neutrino 6.11° off GRB090219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2735313" y="2874147"/>
            <a:ext cx="33714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 uncertainty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6.12</a:t>
            </a:r>
            <a:r>
              <a:rPr lang="en-US" sz="1600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</a:t>
            </a:r>
            <a:endParaRPr lang="it-IT" sz="1600" b="1" baseline="30000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5914296" y="2501563"/>
            <a:ext cx="30692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3594s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before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trigger</a:t>
            </a:r>
            <a:endParaRPr lang="en-US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1683153" y="3529905"/>
            <a:ext cx="739385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Two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IC59 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set GRB neutrino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events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candidates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</p:txBody>
      </p:sp>
      <p:sp>
        <p:nvSpPr>
          <p:cNvPr id="33" name="Rettangolo 32"/>
          <p:cNvSpPr>
            <a:spLocks/>
          </p:cNvSpPr>
          <p:nvPr/>
        </p:nvSpPr>
        <p:spPr>
          <a:xfrm>
            <a:off x="1769419" y="3889702"/>
            <a:ext cx="4172753" cy="3725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1748344" y="3888500"/>
            <a:ext cx="421367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109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neutrino 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0.2° 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off GRB091230A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2789051" y="4262286"/>
            <a:ext cx="33714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 uncertainty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0.2</a:t>
            </a:r>
            <a:r>
              <a:rPr lang="en-US" sz="1600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</a:t>
            </a:r>
            <a:endParaRPr lang="it-IT" sz="1600" b="1" baseline="30000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5968034" y="3889702"/>
            <a:ext cx="30692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14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before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trigger</a:t>
            </a:r>
            <a:endParaRPr lang="en-US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7" name="Rettangolo 36"/>
          <p:cNvSpPr>
            <a:spLocks/>
          </p:cNvSpPr>
          <p:nvPr/>
        </p:nvSpPr>
        <p:spPr>
          <a:xfrm>
            <a:off x="1769419" y="4684997"/>
            <a:ext cx="4172753" cy="3725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1748344" y="4683795"/>
            <a:ext cx="421367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35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neutrino 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4.5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° off GRB091026A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2789051" y="5057581"/>
            <a:ext cx="33714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 uncertainty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10.5</a:t>
            </a:r>
            <a:r>
              <a:rPr lang="en-US" sz="1600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</a:t>
            </a:r>
            <a:endParaRPr lang="it-IT" sz="1600" b="1" baseline="30000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0" name="Rettangolo 39"/>
          <p:cNvSpPr/>
          <p:nvPr/>
        </p:nvSpPr>
        <p:spPr>
          <a:xfrm>
            <a:off x="5968034" y="4684997"/>
            <a:ext cx="30692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det. 30s before GRB trigger</a:t>
            </a:r>
            <a:endParaRPr lang="en-US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1" name="Rettangolo arrotondato 30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5038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/>
          <p:cNvSpPr>
            <a:spLocks/>
          </p:cNvSpPr>
          <p:nvPr/>
        </p:nvSpPr>
        <p:spPr>
          <a:xfrm>
            <a:off x="1715681" y="1709498"/>
            <a:ext cx="4172753" cy="3725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99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LIV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629415" y="1348086"/>
            <a:ext cx="739385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Two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IC40 set GRB neutrino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events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candidates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1694606" y="1708296"/>
            <a:ext cx="421367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1.3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neutrino 1.95° off GRB090417B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2735313" y="2082082"/>
            <a:ext cx="33714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 uncertainty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1.61</a:t>
            </a:r>
            <a:r>
              <a:rPr lang="en-US" sz="1600" b="1" baseline="30000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</a:t>
            </a:r>
            <a:endParaRPr lang="it-IT" sz="1600" b="1" baseline="30000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5914296" y="1709498"/>
            <a:ext cx="30692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det. 2249s before GRB trigger</a:t>
            </a:r>
            <a:endParaRPr lang="en-US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4" name="Rettangolo 23"/>
          <p:cNvSpPr>
            <a:spLocks/>
          </p:cNvSpPr>
          <p:nvPr/>
        </p:nvSpPr>
        <p:spPr>
          <a:xfrm>
            <a:off x="1715681" y="2501563"/>
            <a:ext cx="4172753" cy="3725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694606" y="2500361"/>
            <a:ext cx="421367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3.3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neutrino 6.11° off GRB090219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2735313" y="2874147"/>
            <a:ext cx="33714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 uncertainty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6.12</a:t>
            </a:r>
            <a:r>
              <a:rPr lang="en-US" sz="1600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</a:t>
            </a:r>
            <a:endParaRPr lang="it-IT" sz="1600" b="1" baseline="30000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5914296" y="2501563"/>
            <a:ext cx="30692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3594s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before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trigger</a:t>
            </a:r>
            <a:endParaRPr lang="en-US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1683153" y="3529905"/>
            <a:ext cx="739385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Two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IC59 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set GRB neutrino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events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candidates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</a:p>
        </p:txBody>
      </p:sp>
      <p:sp>
        <p:nvSpPr>
          <p:cNvPr id="33" name="Rettangolo 32"/>
          <p:cNvSpPr>
            <a:spLocks/>
          </p:cNvSpPr>
          <p:nvPr/>
        </p:nvSpPr>
        <p:spPr>
          <a:xfrm>
            <a:off x="1769419" y="3889702"/>
            <a:ext cx="4172753" cy="3725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1748344" y="3888500"/>
            <a:ext cx="421367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109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neutrino 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0.2° 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off GRB091230A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2789051" y="4262286"/>
            <a:ext cx="33714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 uncertainty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0.2</a:t>
            </a:r>
            <a:r>
              <a:rPr lang="en-US" sz="1600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</a:t>
            </a:r>
            <a:endParaRPr lang="it-IT" sz="1600" b="1" baseline="30000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5968034" y="3889702"/>
            <a:ext cx="30692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14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before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trigger</a:t>
            </a:r>
            <a:endParaRPr lang="en-US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7" name="Rettangolo 36"/>
          <p:cNvSpPr>
            <a:spLocks/>
          </p:cNvSpPr>
          <p:nvPr/>
        </p:nvSpPr>
        <p:spPr>
          <a:xfrm>
            <a:off x="1769419" y="4684997"/>
            <a:ext cx="4172753" cy="372584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1748344" y="4683795"/>
            <a:ext cx="421367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35 </a:t>
            </a:r>
            <a:r>
              <a:rPr lang="en-US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TeV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neutrino </a:t>
            </a:r>
            <a:r>
              <a:rPr lang="en-US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4.5</a:t>
            </a:r>
            <a:r>
              <a:rPr lang="en-US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° off GRB091026A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2789051" y="5057581"/>
            <a:ext cx="33714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localization uncertainty </a:t>
            </a:r>
            <a:r>
              <a:rPr lang="en-US" sz="16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10.5</a:t>
            </a:r>
            <a:r>
              <a:rPr lang="en-US" sz="1600" b="1" baseline="30000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</a:t>
            </a:r>
            <a:endParaRPr lang="it-IT" sz="1600" b="1" baseline="30000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40" name="Rettangolo 39"/>
          <p:cNvSpPr/>
          <p:nvPr/>
        </p:nvSpPr>
        <p:spPr>
          <a:xfrm>
            <a:off x="5968034" y="4684997"/>
            <a:ext cx="30692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det. 30s before GRB trigger</a:t>
            </a:r>
            <a:endParaRPr lang="en-US" sz="16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 rot="20697026">
            <a:off x="3318180" y="4827958"/>
            <a:ext cx="259262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  <a:latin typeface="Stencil"/>
                <a:cs typeface="Stencil"/>
              </a:rPr>
              <a:t>LABELED </a:t>
            </a:r>
            <a:r>
              <a:rPr lang="it-IT" dirty="0" err="1" smtClean="0">
                <a:solidFill>
                  <a:srgbClr val="FF0000"/>
                </a:solidFill>
                <a:latin typeface="Stencil"/>
                <a:cs typeface="Stencil"/>
              </a:rPr>
              <a:t>as</a:t>
            </a:r>
            <a:r>
              <a:rPr lang="it-IT" dirty="0" smtClean="0">
                <a:solidFill>
                  <a:srgbClr val="FF0000"/>
                </a:solidFill>
                <a:latin typeface="Stencil"/>
                <a:cs typeface="Stencil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latin typeface="Stencil"/>
                <a:cs typeface="Stencil"/>
              </a:rPr>
              <a:t>cr</a:t>
            </a:r>
            <a:r>
              <a:rPr lang="it-IT" dirty="0" smtClean="0">
                <a:solidFill>
                  <a:srgbClr val="FF0000"/>
                </a:solidFill>
                <a:latin typeface="Stencil"/>
                <a:cs typeface="Stencil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latin typeface="Stencil"/>
                <a:cs typeface="Stencil"/>
              </a:rPr>
              <a:t>event</a:t>
            </a:r>
            <a:endParaRPr lang="it-IT" dirty="0">
              <a:solidFill>
                <a:srgbClr val="FF0000"/>
              </a:solidFill>
              <a:latin typeface="Stencil"/>
              <a:cs typeface="Stencil"/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32" name="Rettangolo arrotondato 3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4098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>
            <a:spLocks/>
          </p:cNvSpPr>
          <p:nvPr/>
        </p:nvSpPr>
        <p:spPr>
          <a:xfrm>
            <a:off x="1640868" y="1318446"/>
            <a:ext cx="7393852" cy="595712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100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LIV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640868" y="1278762"/>
            <a:ext cx="73938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Quantum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properties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spacetime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can introduce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small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violations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the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special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relativistic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properties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classical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spacetime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1640868" y="2611310"/>
            <a:ext cx="73938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The 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time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needed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for a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ultrarelativistic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particle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to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travel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from a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given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source to 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 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given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detector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is</a:t>
            </a:r>
            <a:endParaRPr lang="it-IT" sz="17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/>
            <a:r>
              <a:rPr lang="it-IT" sz="32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t=t</a:t>
            </a:r>
            <a:r>
              <a:rPr lang="it-IT" sz="3200" b="1" baseline="-25000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0</a:t>
            </a:r>
            <a:r>
              <a:rPr lang="it-IT" sz="32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+t</a:t>
            </a:r>
            <a:r>
              <a:rPr lang="it-IT" sz="3200" b="1" baseline="-25000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LIV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. 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2505147" y="4038129"/>
            <a:ext cx="2268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time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predicted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classical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-time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1640868" y="5601409"/>
            <a:ext cx="279321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it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applies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differently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to</a:t>
            </a:r>
          </a:p>
          <a:p>
            <a:pPr algn="ctr"/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photons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and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.</a:t>
            </a:r>
          </a:p>
        </p:txBody>
      </p:sp>
      <p:sp>
        <p:nvSpPr>
          <p:cNvPr id="19" name="Freccia destra 18"/>
          <p:cNvSpPr/>
          <p:nvPr/>
        </p:nvSpPr>
        <p:spPr>
          <a:xfrm rot="5400000">
            <a:off x="4950211" y="2072011"/>
            <a:ext cx="694388" cy="570664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5179781" y="4038129"/>
            <a:ext cx="385493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contribution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travel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time due to quantum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properties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spacetime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cxnSp>
        <p:nvCxnSpPr>
          <p:cNvPr id="3" name="Connettore 2 2"/>
          <p:cNvCxnSpPr/>
          <p:nvPr/>
        </p:nvCxnSpPr>
        <p:spPr>
          <a:xfrm flipH="1">
            <a:off x="4773147" y="3719306"/>
            <a:ext cx="238926" cy="318823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5795004" y="3719306"/>
            <a:ext cx="224796" cy="318823"/>
          </a:xfrm>
          <a:prstGeom prst="straightConnector1">
            <a:avLst/>
          </a:prstGeom>
          <a:ln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Immagine 24" descr="Schermata 2013-06-03 a 01.11.30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751"/>
          <a:stretch/>
        </p:blipFill>
        <p:spPr>
          <a:xfrm>
            <a:off x="898282" y="4653681"/>
            <a:ext cx="4451836" cy="1077692"/>
          </a:xfrm>
          <a:prstGeom prst="rect">
            <a:avLst/>
          </a:prstGeom>
        </p:spPr>
      </p:pic>
      <p:pic>
        <p:nvPicPr>
          <p:cNvPr id="26" name="Immagine 25" descr="Schermata 2013-06-03 a 01.11.30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995"/>
          <a:stretch/>
        </p:blipFill>
        <p:spPr>
          <a:xfrm>
            <a:off x="4923696" y="4653681"/>
            <a:ext cx="4111024" cy="1077805"/>
          </a:xfrm>
          <a:prstGeom prst="rect">
            <a:avLst/>
          </a:prstGeom>
        </p:spPr>
      </p:pic>
      <p:sp>
        <p:nvSpPr>
          <p:cNvPr id="27" name="Rettangolo 26"/>
          <p:cNvSpPr/>
          <p:nvPr/>
        </p:nvSpPr>
        <p:spPr>
          <a:xfrm>
            <a:off x="5179781" y="5641093"/>
            <a:ext cx="365164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Dependance on 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Cosmology</a:t>
            </a:r>
            <a:endParaRPr lang="it-IT" sz="17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8" name="Rettangolo arrotondato 27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9990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>
            <a:spLocks/>
          </p:cNvSpPr>
          <p:nvPr/>
        </p:nvSpPr>
        <p:spPr>
          <a:xfrm>
            <a:off x="1706059" y="5013062"/>
            <a:ext cx="7393852" cy="1138773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101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LIV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680560" y="1318446"/>
            <a:ext cx="73938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</a:t>
            </a:r>
            <a:r>
              <a:rPr lang="it-IT" sz="1700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LIV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=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0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neutrinos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are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expected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to be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within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same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time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window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GRB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photons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 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640868" y="3894044"/>
            <a:ext cx="73938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The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temporal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window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should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be made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considerably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larger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and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contending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with background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may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be a severe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challenge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. 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1692884" y="1916389"/>
            <a:ext cx="7393852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According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LIV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theories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for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sufficiently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high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energies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and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sufficiently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high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redshifts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</a:t>
            </a:r>
            <a:r>
              <a:rPr lang="it-IT" sz="1700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LIV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would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be large, and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neutrinos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would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either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significantly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before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or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significantly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after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time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interval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when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low-energy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photons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same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GRB are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28" name="Freccia destra 27"/>
          <p:cNvSpPr/>
          <p:nvPr/>
        </p:nvSpPr>
        <p:spPr>
          <a:xfrm rot="5400000">
            <a:off x="5060737" y="3361247"/>
            <a:ext cx="504000" cy="540000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1653192" y="4609297"/>
            <a:ext cx="36516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NEW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selection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criteria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666366" y="4993221"/>
            <a:ext cx="732866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Based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on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rather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tight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directional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criteria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direction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n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should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be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consistent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within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PSF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the detector with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direction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potentially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associated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to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it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while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time-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window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criteria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should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relaxed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1" name="Rettangolo 30"/>
          <p:cNvSpPr>
            <a:spLocks/>
          </p:cNvSpPr>
          <p:nvPr/>
        </p:nvSpPr>
        <p:spPr>
          <a:xfrm>
            <a:off x="1686212" y="1338859"/>
            <a:ext cx="7419265" cy="1943998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0144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>
            <a:spLocks/>
          </p:cNvSpPr>
          <p:nvPr/>
        </p:nvSpPr>
        <p:spPr>
          <a:xfrm>
            <a:off x="1706059" y="1321953"/>
            <a:ext cx="7393852" cy="1138773"/>
          </a:xfrm>
          <a:prstGeom prst="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102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LIV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680560" y="2897799"/>
            <a:ext cx="73938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Neutrino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energies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are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determined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by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IceCube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 30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%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uncertainty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640868" y="4997019"/>
            <a:ext cx="739385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If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one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assigns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to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each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candidate GRB neutrino 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 time offset </a:t>
            </a:r>
          </a:p>
          <a:p>
            <a:pPr algn="ctr"/>
            <a:r>
              <a:rPr lang="it-IT" sz="2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</a:t>
            </a:r>
            <a:r>
              <a:rPr lang="it-IT" sz="2400" b="1" baseline="-25000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LIV</a:t>
            </a:r>
            <a:r>
              <a:rPr lang="it-IT" sz="2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-</a:t>
            </a:r>
            <a:r>
              <a:rPr lang="it-IT" sz="2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mbol" charset="2"/>
                <a:cs typeface="Symbol" charset="2"/>
              </a:rPr>
              <a:t>D</a:t>
            </a:r>
            <a:r>
              <a:rPr lang="it-IT" sz="2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</a:t>
            </a:r>
            <a:r>
              <a:rPr lang="it-IT" sz="2400" b="1" baseline="-25000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GRB</a:t>
            </a:r>
            <a:endParaRPr lang="it-IT" sz="2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just"/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where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Symbol" charset="2"/>
                <a:cs typeface="Symbol" charset="2"/>
              </a:rPr>
              <a:t>D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</a:t>
            </a:r>
            <a:r>
              <a:rPr lang="it-IT" sz="1700" b="1" baseline="-25000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reflects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GRB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uncertainties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for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all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3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events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the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inferred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value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</a:t>
            </a:r>
            <a:r>
              <a:rPr lang="it-IT" sz="1700" b="1" baseline="-25000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LIV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significantly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larger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than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1000 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seconds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!</a:t>
            </a:r>
            <a:endParaRPr lang="it-IT" sz="17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1692884" y="3436216"/>
            <a:ext cx="73938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positions are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determined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very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accuratly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if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X-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observed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;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1653192" y="2510051"/>
            <a:ext cx="36516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However</a:t>
            </a:r>
            <a:r>
              <a:rPr lang="it-IT" sz="20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:</a:t>
            </a:r>
            <a:endParaRPr lang="it-IT" sz="20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708000" y="1281291"/>
            <a:ext cx="73286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According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to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current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models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, the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emission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neutrinos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should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coincide with the GRB 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trigger 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in gamma </a:t>
            </a:r>
            <a:r>
              <a:rPr lang="it-IT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rays</a:t>
            </a:r>
            <a:r>
              <a:rPr lang="it-IT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up to 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possible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advanced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emission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a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few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tens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seconds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or a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possible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delay of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emission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of </a:t>
            </a:r>
            <a:r>
              <a:rPr lang="it-IT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about</a:t>
            </a:r>
            <a:r>
              <a:rPr lang="it-IT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100 </a:t>
            </a:r>
            <a:r>
              <a:rPr lang="it-IT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</a:t>
            </a:r>
            <a:r>
              <a:rPr lang="it-IT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  <a:endParaRPr lang="it-IT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1" name="Rettangolo 30"/>
          <p:cNvSpPr>
            <a:spLocks/>
          </p:cNvSpPr>
          <p:nvPr/>
        </p:nvSpPr>
        <p:spPr>
          <a:xfrm>
            <a:off x="1686212" y="2918212"/>
            <a:ext cx="7419265" cy="1943998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1692884" y="3969745"/>
            <a:ext cx="739385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Redshift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determination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can be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achieved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if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strong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optical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afterglow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suitable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absorption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lines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detected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or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if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a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host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galaxy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is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identified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5482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10/06/2013</a:t>
            </a:r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t>GRB Seminar</a:t>
            </a:r>
            <a:endParaRPr lang="it-IT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103</a:t>
            </a:fld>
            <a:endParaRPr lang="it-IT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45891" y="578645"/>
            <a:ext cx="77404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 smtClean="0">
                <a:ln w="15875" cmpd="sng">
                  <a:solidFill>
                    <a:srgbClr val="10253F"/>
                  </a:solidFill>
                </a:ln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LIV</a:t>
            </a:r>
            <a:endParaRPr lang="it-IT" sz="44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40000"/>
                      <a:lumOff val="60000"/>
                    </a:srgbClr>
                  </a:gs>
                </a:gsLst>
                <a:lin ang="5400000"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2695813" y="5372678"/>
            <a:ext cx="559215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assumption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that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redshifts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of the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candidate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sources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all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take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value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between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0.2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and 8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.</a:t>
            </a:r>
          </a:p>
          <a:p>
            <a:pPr algn="ctr"/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(More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than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95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% of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long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known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redshift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1789328" y="1221819"/>
            <a:ext cx="7141294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The 3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IceCube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20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events</a:t>
            </a:r>
            <a:r>
              <a:rPr lang="it-IT" sz="20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endParaRPr lang="it-IT" sz="20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/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(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horizontal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segments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reflecting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a 30%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uncertainty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in </a:t>
            </a:r>
            <a:r>
              <a:rPr lang="it-IT" sz="17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their</a:t>
            </a:r>
            <a:r>
              <a:rPr lang="it-IT" sz="1700" b="1" dirty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 </a:t>
            </a:r>
            <a:r>
              <a:rPr lang="it-IT" sz="17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energy</a:t>
            </a:r>
            <a:r>
              <a:rPr lang="it-IT" sz="1700" b="1" dirty="0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)</a:t>
            </a:r>
            <a:endParaRPr lang="it-IT" sz="1700" b="1" dirty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</p:txBody>
      </p:sp>
      <p:pic>
        <p:nvPicPr>
          <p:cNvPr id="24" name="Immagine 23" descr="Schermata 2013-06-03 a 01.41.59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" t="5147" r="6206" b="1042"/>
          <a:stretch/>
        </p:blipFill>
        <p:spPr>
          <a:xfrm>
            <a:off x="2695813" y="1868611"/>
            <a:ext cx="5592155" cy="3550260"/>
          </a:xfrm>
          <a:prstGeom prst="rect">
            <a:avLst/>
          </a:prstGeom>
        </p:spPr>
      </p:pic>
      <p:sp>
        <p:nvSpPr>
          <p:cNvPr id="28" name="Freccia destra 27"/>
          <p:cNvSpPr/>
          <p:nvPr/>
        </p:nvSpPr>
        <p:spPr>
          <a:xfrm rot="16200000">
            <a:off x="2933160" y="4141811"/>
            <a:ext cx="2015998" cy="570664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4704710" y="3710741"/>
            <a:ext cx="4355999" cy="615553"/>
          </a:xfrm>
          <a:prstGeom prst="rect">
            <a:avLst/>
          </a:prstGeom>
          <a:solidFill>
            <a:srgbClr val="FFFFFF"/>
          </a:solidFill>
          <a:ln>
            <a:solidFill>
              <a:srgbClr val="1025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in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the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redshift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range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from 0.9 to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3.</a:t>
            </a:r>
          </a:p>
          <a:p>
            <a:pPr algn="ctr"/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(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About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50%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of 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long </a:t>
            </a:r>
            <a:r>
              <a:rPr lang="it-IT" sz="1700" b="1" dirty="0" err="1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GRBs</a:t>
            </a:r>
            <a:r>
              <a:rPr lang="it-IT" sz="1700" b="1" dirty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with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known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 </a:t>
            </a:r>
            <a:r>
              <a:rPr lang="it-IT" sz="1700" b="1" dirty="0" err="1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z</a:t>
            </a:r>
            <a:r>
              <a:rPr lang="it-IT" sz="1700" b="1" dirty="0" smtClean="0">
                <a:solidFill>
                  <a:srgbClr val="1F497D">
                    <a:lumMod val="50000"/>
                  </a:srgbClr>
                </a:solidFill>
                <a:latin typeface="Tempus Sans ITC" pitchFamily="82" charset="0"/>
              </a:rPr>
              <a:t>)</a:t>
            </a:r>
            <a:endParaRPr lang="it-IT" sz="1700" b="1" dirty="0">
              <a:solidFill>
                <a:srgbClr val="1F497D">
                  <a:lumMod val="50000"/>
                </a:srgbClr>
              </a:solidFill>
              <a:latin typeface="Tempus Sans ITC" pitchFamily="82" charset="0"/>
            </a:endParaRPr>
          </a:p>
        </p:txBody>
      </p:sp>
      <p:sp>
        <p:nvSpPr>
          <p:cNvPr id="30" name="Freccia destra 29"/>
          <p:cNvSpPr/>
          <p:nvPr/>
        </p:nvSpPr>
        <p:spPr>
          <a:xfrm rot="13670471">
            <a:off x="5837961" y="2926775"/>
            <a:ext cx="935998" cy="570664"/>
          </a:xfrm>
          <a:prstGeom prst="rightArrow">
            <a:avLst/>
          </a:prstGeom>
          <a:solidFill>
            <a:schemeClr val="bg1"/>
          </a:solidFill>
          <a:ln w="19050" cmpd="sng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  <a:latin typeface="Arial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2481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144000" cy="4360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6289263"/>
            <a:ext cx="9144000" cy="575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10/06/2013</a:t>
            </a:r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GRB Seminar</a:t>
            </a:r>
            <a:endParaRPr lang="it-IT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9839-F9CA-2946-B55F-249D12762D5D}" type="slidenum">
              <a:rPr lang="it-IT" smtClean="0"/>
              <a:t>104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8287968" y="75825"/>
            <a:ext cx="797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  <a:latin typeface="Tempus Sans ITC" pitchFamily="82" charset="0"/>
              </a:rPr>
              <a:t>D. </a:t>
            </a:r>
            <a:r>
              <a:rPr lang="en-US" sz="1200" dirty="0" err="1" smtClean="0">
                <a:solidFill>
                  <a:srgbClr val="A6A6A6"/>
                </a:solidFill>
                <a:latin typeface="Tempus Sans ITC" pitchFamily="82" charset="0"/>
              </a:rPr>
              <a:t>Vivolo</a:t>
            </a:r>
            <a:endParaRPr lang="it-IT" sz="1200" dirty="0">
              <a:solidFill>
                <a:srgbClr val="A6A6A6"/>
              </a:solidFill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56869" y="3671489"/>
            <a:ext cx="1583999" cy="32611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rgbClr val="B9CD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-89441" y="1696569"/>
            <a:ext cx="1795500" cy="2795042"/>
          </a:xfrm>
          <a:prstGeom prst="round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History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Missions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4F81BD">
                      <a:lumMod val="75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PhenomenologyFireball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Neutrinos</a:t>
            </a:r>
            <a:endParaRPr lang="it-IT" sz="1400" b="1" dirty="0" smtClean="0">
              <a:ln w="15875" cmpd="sng">
                <a:solidFill>
                  <a:srgbClr val="1F497D">
                    <a:lumMod val="5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/>
            </a:endParaRPr>
          </a:p>
          <a:p>
            <a:pPr algn="ctr" defTabSz="914400">
              <a:lnSpc>
                <a:spcPct val="200000"/>
              </a:lnSpc>
            </a:pPr>
            <a:r>
              <a:rPr lang="it-IT" sz="1400" b="1" dirty="0" err="1" smtClean="0">
                <a:ln w="15875" cmpd="sng">
                  <a:solidFill>
                    <a:srgbClr val="1F497D">
                      <a:lumMod val="5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4F81BD">
                        <a:lumMod val="75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Perspectives</a:t>
            </a:r>
            <a:endParaRPr lang="it-IT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8158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r_{np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14"/>
  <p:tag name="PICTUREFILESIZE" val="40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r_{\pi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10"/>
  <p:tag name="PICTUREFILESIZE" val="30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r_{s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9"/>
  <p:tag name="PICTUREFILESIZE" val="30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Gamma \propto r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25"/>
  <p:tag name="PICTUREFILESIZE" val="45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log $\Gamma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23"/>
  <p:tag name="PICTUREFILESIZE" val="46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log $r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22"/>
  <p:tag name="PICTUREFILESIZE" val="499"/>
</p:tagLst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46034</TotalTime>
  <Words>12494</Words>
  <Application>Microsoft Macintosh PowerPoint</Application>
  <PresentationFormat>Presentazione su schermo (4:3)</PresentationFormat>
  <Paragraphs>1927</Paragraphs>
  <Slides>104</Slides>
  <Notes>104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104</vt:i4>
      </vt:variant>
    </vt:vector>
  </HeadingPairs>
  <TitlesOfParts>
    <vt:vector size="105" baseType="lpstr">
      <vt:lpstr>1_Tema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 - Napoli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Daniele Vivolo</dc:creator>
  <cp:lastModifiedBy>Giancarlo Barbarino</cp:lastModifiedBy>
  <cp:revision>179</cp:revision>
  <dcterms:created xsi:type="dcterms:W3CDTF">2013-01-04T10:11:50Z</dcterms:created>
  <dcterms:modified xsi:type="dcterms:W3CDTF">2013-07-04T12:14:51Z</dcterms:modified>
</cp:coreProperties>
</file>