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267" r:id="rId3"/>
    <p:sldId id="258" r:id="rId4"/>
    <p:sldId id="264" r:id="rId5"/>
    <p:sldId id="265" r:id="rId6"/>
    <p:sldId id="273" r:id="rId7"/>
    <p:sldId id="263" r:id="rId8"/>
    <p:sldId id="259" r:id="rId9"/>
    <p:sldId id="272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224" y="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3B97C-701E-1242-B4CC-A92FBD65FD2B}" type="datetimeFigureOut">
              <a:t>09/04/15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C8213-9D45-0647-936F-C628E7F4D860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39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AF35D-677D-9043-8372-BC67DB7CE767}" type="datetimeFigureOut">
              <a:rPr lang="it-IT" smtClean="0"/>
              <a:t>09/04/15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25D1C-F896-F64F-84FB-34E594FD89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2146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32225E-B966-7148-8B9D-A9BF52D9B470}" type="slidenum">
              <a:rPr lang="it-IT"/>
              <a:pPr/>
              <a:t>1</a:t>
            </a:fld>
            <a:endParaRPr lang="it-IT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(03/04/14 22:52) -----</a:t>
            </a:r>
          </a:p>
          <a:p>
            <a:r>
              <a:rPr lang="it-IT"/>
              <a:t>la temperatura determina l'emissione di radiazione. A0 gradi assoluti tutto fermo. poche frazioni di gradi determinano la banda di frequenza.</a:t>
            </a:r>
          </a:p>
          <a:p>
            <a:r>
              <a:rPr lang="it-IT"/>
              <a:t>causa di emissione: vibrazione di dipolo atomi e molecole, inversione spin, radiazione di frenamento, sincrotrone, cerenkov....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25D1C-F896-F64F-84FB-34E594FD893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8376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(03/04/14 22:52) -----</a:t>
            </a:r>
          </a:p>
          <a:p>
            <a:r>
              <a:rPr lang="it-IT"/>
              <a:t>massimo assorbimento, UV, X e parzialmente gamma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25D1C-F896-F64F-84FB-34E594FD893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9356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(03/04/14 22:52) -----</a:t>
            </a:r>
          </a:p>
          <a:p>
            <a:r>
              <a:rPr lang="it-IT"/>
              <a:t>dettagli assorbimento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25D1C-F896-F64F-84FB-34E594FD893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9521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(03/04/14 22:52) -----</a:t>
            </a:r>
          </a:p>
          <a:p>
            <a:r>
              <a:rPr lang="it-IT"/>
              <a:t>fissare qualche numero in temperatura e in energia e frequenza.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25D1C-F896-F64F-84FB-34E594FD893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883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0328D5-D214-224E-ABA7-AE6D2CBA3E38}" type="slidenum">
              <a:rPr lang="it-IT"/>
              <a:pPr/>
              <a:t>6</a:t>
            </a:fld>
            <a:endParaRPr lang="it-IT"/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(03/04/14 23:43) -----</a:t>
            </a:r>
          </a:p>
          <a:p>
            <a:r>
              <a:rPr lang="it-IT"/>
              <a:t>partiamo dal visibile, poi X, gamma da sorgenti, radio e infrarosso nelle formazioni sstellari: piu' avanzato il neutrino, primi dati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(04/04/14 00:02) -----</a:t>
            </a:r>
          </a:p>
          <a:p>
            <a:r>
              <a:rPr lang="it-IT"/>
              <a:t>2 fasi imporatnti: l'infrarosso-processi di formazione sorgenti-X,Gamma evoluzione.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25D1C-F896-F64F-84FB-34E594FD893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40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17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71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46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0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260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887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480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06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6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0468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olo e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FEA12DD-9D1A-CD4C-84EB-0753ACF86990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8217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6EF0E-855B-924E-A635-83541B985D6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29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wmf"/><Relationship Id="rId5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15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3600"/>
              <a:t>Lo spettro di frequenze della radiazione elettromagnetica dallo spazio</a:t>
            </a:r>
          </a:p>
        </p:txBody>
      </p:sp>
      <p:pic>
        <p:nvPicPr>
          <p:cNvPr id="7177" name="Picture 9" descr="spettroformola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38588"/>
            <a:ext cx="4572000" cy="2687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84" name="Picture 16" descr="onda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98600"/>
            <a:ext cx="4038600" cy="1354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143500" y="3213100"/>
            <a:ext cx="38925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600" b="1"/>
              <a:t>RADIAZIONE = Onda elettromagnetica</a:t>
            </a:r>
          </a:p>
          <a:p>
            <a:r>
              <a:rPr lang="it-IT" sz="1600" b="1"/>
              <a:t>ma anche       = Particella       E=h</a:t>
            </a:r>
            <a:r>
              <a:rPr lang="it-IT" sz="1600" b="1">
                <a:latin typeface="Symbol" charset="0"/>
              </a:rPr>
              <a:t>n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5580063" y="1412875"/>
            <a:ext cx="3228975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b="1"/>
              <a:t>Natura della radiazione</a:t>
            </a:r>
          </a:p>
          <a:p>
            <a:pPr algn="ctr"/>
            <a:r>
              <a:rPr lang="it-IT" b="1">
                <a:solidFill>
                  <a:srgbClr val="FF0000"/>
                </a:solidFill>
              </a:rPr>
              <a:t>Ondulatoria </a:t>
            </a:r>
            <a:r>
              <a:rPr lang="it-IT" b="1"/>
              <a:t>    </a:t>
            </a:r>
            <a:r>
              <a:rPr lang="it-IT" b="1">
                <a:solidFill>
                  <a:srgbClr val="0000FF"/>
                </a:solidFill>
              </a:rPr>
              <a:t>corpuscolare</a:t>
            </a:r>
          </a:p>
          <a:p>
            <a:pPr algn="ctr"/>
            <a:endParaRPr lang="it-IT" b="1">
              <a:solidFill>
                <a:srgbClr val="0000FF"/>
              </a:solidFill>
            </a:endParaRPr>
          </a:p>
          <a:p>
            <a:pPr algn="ctr"/>
            <a:r>
              <a:rPr lang="it-IT" b="1"/>
              <a:t>Interferenza      fotoelettrico</a:t>
            </a:r>
          </a:p>
          <a:p>
            <a:pPr algn="ctr"/>
            <a:r>
              <a:rPr lang="it-IT" b="1"/>
              <a:t>diffrazione         Compton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4843463" y="4652963"/>
            <a:ext cx="29035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1600" b="1"/>
              <a:t>Raggi cosmici</a:t>
            </a:r>
          </a:p>
          <a:p>
            <a:pPr algn="ctr"/>
            <a:r>
              <a:rPr lang="it-IT" sz="1600" b="1"/>
              <a:t>Partcelle elementari, p,e, </a:t>
            </a:r>
            <a:r>
              <a:rPr lang="it-IT" sz="1600" b="1">
                <a:latin typeface="Symbol" charset="0"/>
              </a:rPr>
              <a:t>m,n</a:t>
            </a: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4541838" y="4745038"/>
            <a:ext cx="317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+</a:t>
            </a: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5065713" y="5559425"/>
            <a:ext cx="3654425" cy="822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2400" b="1">
                <a:solidFill>
                  <a:srgbClr val="0000FF"/>
                </a:solidFill>
              </a:rPr>
              <a:t>Messaggeri di fenomeni</a:t>
            </a:r>
          </a:p>
          <a:p>
            <a:pPr algn="ctr"/>
            <a:r>
              <a:rPr lang="it-IT" sz="2400" b="1">
                <a:solidFill>
                  <a:srgbClr val="0000FF"/>
                </a:solidFill>
              </a:rPr>
              <a:t>astrofisici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12DD-9D1A-CD4C-84EB-0753ACF86990}" type="slidenum">
              <a:rPr lang="it-IT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5780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200"/>
            <a:ext cx="9144000" cy="6185043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2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5681133" y="609600"/>
            <a:ext cx="2650067" cy="2116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5875867" y="1049867"/>
            <a:ext cx="270933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1574800" y="1202267"/>
            <a:ext cx="2726267" cy="8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1993900" y="1638300"/>
            <a:ext cx="4279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68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assatmo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620713"/>
            <a:ext cx="7859713" cy="40751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0403" name="Text Box 3"/>
          <p:cNvSpPr txBox="1">
            <a:spLocks noChangeArrowheads="1"/>
          </p:cNvSpPr>
          <p:nvPr/>
        </p:nvSpPr>
        <p:spPr bwMode="auto">
          <a:xfrm>
            <a:off x="158750" y="39688"/>
            <a:ext cx="8805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/>
              <a:t>Influenza dell</a:t>
            </a:r>
            <a:r>
              <a:rPr lang="ja-JP" altLang="it-IT" sz="2400">
                <a:latin typeface="Arial"/>
              </a:rPr>
              <a:t>’</a:t>
            </a:r>
            <a:r>
              <a:rPr lang="it-IT" sz="2400"/>
              <a:t>atmosfera sulla sperimentazione con telescopi</a:t>
            </a:r>
          </a:p>
          <a:p>
            <a:pPr algn="ctr"/>
            <a:r>
              <a:rPr lang="it-IT" sz="2400"/>
              <a:t> Radio, Infrarossi, Ultravioletti, Raggi X, Raggi </a:t>
            </a:r>
            <a:r>
              <a:rPr lang="it-IT" sz="2400">
                <a:latin typeface="Symbol" charset="0"/>
              </a:rPr>
              <a:t>g</a:t>
            </a:r>
          </a:p>
        </p:txBody>
      </p:sp>
      <p:pic>
        <p:nvPicPr>
          <p:cNvPr id="230404" name="Picture 4" descr="spettroformola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0950" y="4581525"/>
            <a:ext cx="5256213" cy="2232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35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47" y="1270000"/>
            <a:ext cx="8012653" cy="4640734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4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65100" y="5899815"/>
            <a:ext cx="87884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baseline="30000"/>
              <a:t>Le </a:t>
            </a:r>
            <a:r>
              <a:rPr lang="it-IT" sz="2000" b="1" baseline="30000">
                <a:solidFill>
                  <a:srgbClr val="FF0000"/>
                </a:solidFill>
              </a:rPr>
              <a:t>microonde</a:t>
            </a:r>
            <a:r>
              <a:rPr lang="it-IT" sz="2000" b="1" baseline="30000"/>
              <a:t> sono comprese nelle </a:t>
            </a:r>
            <a:r>
              <a:rPr lang="it-IT" sz="2000" b="1" baseline="30000">
                <a:solidFill>
                  <a:srgbClr val="FF0000"/>
                </a:solidFill>
              </a:rPr>
              <a:t>lunghezze d'onda tra 0,1 m, che corrisponde alla frequenza di circa 2-3 GHz, e 1 mm, che corrisponde a circa 300 GHz. </a:t>
            </a:r>
            <a:r>
              <a:rPr lang="it-IT" sz="2000" b="1" baseline="30000"/>
              <a:t>Al di sopra dei 300 GHz l'assorbimento delle radiazioni elettromagnetiche è così intenso che l'atmosfera terrestre può essere considerata opaca a queste frequenze. Ritorna però ad essere trasparente nella zona degli infrarossi e della luce visibile.</a:t>
            </a:r>
            <a:endParaRPr lang="it-IT" sz="2000" b="1"/>
          </a:p>
        </p:txBody>
      </p:sp>
      <p:sp>
        <p:nvSpPr>
          <p:cNvPr id="4" name="Rettangolo 3"/>
          <p:cNvSpPr/>
          <p:nvPr/>
        </p:nvSpPr>
        <p:spPr>
          <a:xfrm>
            <a:off x="3822700" y="3403600"/>
            <a:ext cx="355600" cy="1104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3556000" y="4254500"/>
            <a:ext cx="874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/>
              <a:t>microonde</a:t>
            </a:r>
          </a:p>
        </p:txBody>
      </p:sp>
    </p:spTree>
    <p:extLst>
      <p:ext uri="{BB962C8B-B14F-4D97-AF65-F5344CB8AC3E}">
        <p14:creationId xmlns:p14="http://schemas.microsoft.com/office/powerpoint/2010/main" val="267660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1" y="1270000"/>
            <a:ext cx="5257799" cy="260998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4572000"/>
            <a:ext cx="5727700" cy="16129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1762508"/>
            <a:ext cx="3505200" cy="2583574"/>
          </a:xfrm>
          <a:prstGeom prst="rect">
            <a:avLst/>
          </a:prstGeom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3465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4" descr="galas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9144000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2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941888"/>
            <a:ext cx="2984500" cy="188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3238" name="Text Box 6"/>
          <p:cNvSpPr txBox="1">
            <a:spLocks noChangeArrowheads="1"/>
          </p:cNvSpPr>
          <p:nvPr/>
        </p:nvSpPr>
        <p:spPr bwMode="auto">
          <a:xfrm>
            <a:off x="3314700" y="5445125"/>
            <a:ext cx="10414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1600" b="1" dirty="0"/>
              <a:t>Neutrini </a:t>
            </a:r>
          </a:p>
          <a:p>
            <a:pPr algn="ctr"/>
            <a:r>
              <a:rPr lang="it-IT" sz="1600" b="1" dirty="0"/>
              <a:t>Amanda</a:t>
            </a:r>
          </a:p>
          <a:p>
            <a:pPr algn="ctr"/>
            <a:r>
              <a:rPr lang="it-IT" sz="1600" b="1" dirty="0"/>
              <a:t>Polo sud</a:t>
            </a:r>
          </a:p>
        </p:txBody>
      </p:sp>
      <p:pic>
        <p:nvPicPr>
          <p:cNvPr id="22323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935538"/>
            <a:ext cx="2732088" cy="187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3240" name="Text Box 8"/>
          <p:cNvSpPr txBox="1">
            <a:spLocks noChangeArrowheads="1"/>
          </p:cNvSpPr>
          <p:nvPr/>
        </p:nvSpPr>
        <p:spPr bwMode="auto">
          <a:xfrm>
            <a:off x="7677150" y="5483225"/>
            <a:ext cx="13128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1600" b="1" dirty="0"/>
              <a:t>Neutrini </a:t>
            </a:r>
          </a:p>
          <a:p>
            <a:pPr algn="ctr"/>
            <a:r>
              <a:rPr lang="it-IT" sz="1600" b="1" dirty="0"/>
              <a:t>Macro</a:t>
            </a:r>
          </a:p>
          <a:p>
            <a:pPr algn="ctr"/>
            <a:r>
              <a:rPr lang="it-IT" sz="1600" b="1" dirty="0"/>
              <a:t>Gran Sasso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5401733" y="3318937"/>
            <a:ext cx="1487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chemeClr val="bg1"/>
                </a:solidFill>
              </a:rPr>
              <a:t>sincrorone</a:t>
            </a:r>
            <a:endParaRPr lang="it-IT" sz="1400" dirty="0" smtClean="0">
              <a:solidFill>
                <a:schemeClr val="bg1"/>
              </a:solidFill>
            </a:endParaRPr>
          </a:p>
          <a:p>
            <a:r>
              <a:rPr lang="it-IT" sz="1400" dirty="0" smtClean="0">
                <a:solidFill>
                  <a:schemeClr val="bg1"/>
                </a:solidFill>
              </a:rPr>
              <a:t>elettroni in</a:t>
            </a:r>
          </a:p>
          <a:p>
            <a:r>
              <a:rPr lang="it-IT" sz="1400" dirty="0" smtClean="0">
                <a:solidFill>
                  <a:schemeClr val="bg1"/>
                </a:solidFill>
              </a:rPr>
              <a:t>campo magnetico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-97652" y="3318937"/>
            <a:ext cx="13058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rgbClr val="FFFFFF"/>
                </a:solidFill>
              </a:rPr>
              <a:t>cmb</a:t>
            </a:r>
            <a:r>
              <a:rPr lang="it-IT" sz="1400" dirty="0" smtClean="0">
                <a:solidFill>
                  <a:srgbClr val="FFFFFF"/>
                </a:solidFill>
              </a:rPr>
              <a:t>   emissioni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polveri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stelle in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formazione</a:t>
            </a:r>
            <a:endParaRPr lang="it-IT" sz="1400" dirty="0">
              <a:solidFill>
                <a:srgbClr val="FFFFFF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0" y="1811867"/>
            <a:ext cx="9569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FFFFFF"/>
                </a:solidFill>
              </a:rPr>
              <a:t>contributo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da 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galassie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uniforme</a:t>
            </a:r>
            <a:endParaRPr lang="it-IT" sz="1400" dirty="0">
              <a:solidFill>
                <a:srgbClr val="FFFFFF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187012" y="44450"/>
            <a:ext cx="9569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FFFFFF"/>
                </a:solidFill>
              </a:rPr>
              <a:t>contributo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da piano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galattico</a:t>
            </a:r>
            <a:endParaRPr lang="it-IT" sz="1400" dirty="0">
              <a:solidFill>
                <a:srgbClr val="FFFFFF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726216" y="16972"/>
            <a:ext cx="14670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FFFFFF"/>
                </a:solidFill>
              </a:rPr>
              <a:t>contributo</a:t>
            </a:r>
          </a:p>
          <a:p>
            <a:r>
              <a:rPr lang="it-IT" sz="1400" dirty="0" smtClean="0">
                <a:solidFill>
                  <a:srgbClr val="FFFFFF"/>
                </a:solidFill>
              </a:rPr>
              <a:t>da </a:t>
            </a:r>
            <a:r>
              <a:rPr lang="it-IT" sz="1400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p0 </a:t>
            </a:r>
            <a:r>
              <a:rPr lang="it-IT" sz="1400" dirty="0" smtClean="0">
                <a:solidFill>
                  <a:srgbClr val="FFFFFF"/>
                </a:solidFill>
                <a:cs typeface="Symbol" charset="2"/>
              </a:rPr>
              <a:t>interazione</a:t>
            </a:r>
          </a:p>
          <a:p>
            <a:r>
              <a:rPr lang="it-IT" sz="1400" dirty="0" smtClean="0">
                <a:solidFill>
                  <a:srgbClr val="FFFFFF"/>
                </a:solidFill>
                <a:cs typeface="Symbol" charset="2"/>
              </a:rPr>
              <a:t>RC-gas</a:t>
            </a:r>
            <a:endParaRPr lang="it-IT" sz="1400" dirty="0" smtClean="0">
              <a:solidFill>
                <a:srgbClr val="FFFFFF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41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115888"/>
            <a:ext cx="7416800" cy="792162"/>
          </a:xfrm>
        </p:spPr>
        <p:txBody>
          <a:bodyPr>
            <a:normAutofit fontScale="90000"/>
          </a:bodyPr>
          <a:lstStyle/>
          <a:p>
            <a:r>
              <a:rPr lang="it-IT" sz="3600"/>
              <a:t>Lo spettro di osservazione</a:t>
            </a:r>
            <a:br>
              <a:rPr lang="it-IT" sz="3600"/>
            </a:br>
            <a:r>
              <a:rPr lang="it-IT" sz="3600"/>
              <a:t>dei  processi astrofisici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11188" y="3065463"/>
            <a:ext cx="78771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/>
              <a:t>L</a:t>
            </a:r>
            <a:r>
              <a:rPr lang="ja-JP" altLang="it-IT">
                <a:latin typeface="Arial"/>
              </a:rPr>
              <a:t>’</a:t>
            </a:r>
            <a:r>
              <a:rPr lang="it-IT"/>
              <a:t>Astronomia </a:t>
            </a:r>
            <a:r>
              <a:rPr lang="it-IT">
                <a:solidFill>
                  <a:srgbClr val="FF0000"/>
                </a:solidFill>
              </a:rPr>
              <a:t>visibile </a:t>
            </a:r>
            <a:r>
              <a:rPr lang="it-IT"/>
              <a:t>osserva la parte piu</a:t>
            </a:r>
            <a:r>
              <a:rPr lang="ja-JP" altLang="it-IT">
                <a:latin typeface="Arial"/>
              </a:rPr>
              <a:t>’</a:t>
            </a:r>
            <a:r>
              <a:rPr lang="it-IT"/>
              <a:t> </a:t>
            </a:r>
            <a:r>
              <a:rPr lang="ja-JP" altLang="it-IT">
                <a:solidFill>
                  <a:srgbClr val="FF0000"/>
                </a:solidFill>
                <a:latin typeface="Arial"/>
              </a:rPr>
              <a:t>“</a:t>
            </a:r>
            <a:r>
              <a:rPr lang="it-IT">
                <a:solidFill>
                  <a:srgbClr val="FF0000"/>
                </a:solidFill>
              </a:rPr>
              <a:t>tranquilla e stabile dell</a:t>
            </a:r>
            <a:r>
              <a:rPr lang="ja-JP" altLang="it-IT">
                <a:solidFill>
                  <a:srgbClr val="FF0000"/>
                </a:solidFill>
                <a:latin typeface="Arial"/>
              </a:rPr>
              <a:t>’</a:t>
            </a:r>
            <a:r>
              <a:rPr lang="it-IT">
                <a:solidFill>
                  <a:srgbClr val="FF0000"/>
                </a:solidFill>
              </a:rPr>
              <a:t>Universo</a:t>
            </a:r>
            <a:r>
              <a:rPr lang="ja-JP" altLang="it-IT">
                <a:solidFill>
                  <a:srgbClr val="FF0000"/>
                </a:solidFill>
                <a:latin typeface="Arial"/>
              </a:rPr>
              <a:t>”</a:t>
            </a:r>
            <a:r>
              <a:rPr lang="it-IT"/>
              <a:t> </a:t>
            </a:r>
          </a:p>
          <a:p>
            <a:pPr algn="ctr"/>
            <a:r>
              <a:rPr lang="it-IT"/>
              <a:t>Luce emessa dalle </a:t>
            </a:r>
            <a:r>
              <a:rPr lang="it-IT">
                <a:solidFill>
                  <a:srgbClr val="FF0000"/>
                </a:solidFill>
              </a:rPr>
              <a:t>superfici </a:t>
            </a:r>
            <a:r>
              <a:rPr lang="it-IT"/>
              <a:t>delle sorgenti (galassie, stelle)   fasi stabili 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344613" y="2057400"/>
            <a:ext cx="64674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/>
              <a:t>Esistono numerose fasi </a:t>
            </a:r>
            <a:r>
              <a:rPr lang="it-IT">
                <a:solidFill>
                  <a:srgbClr val="FF0000"/>
                </a:solidFill>
              </a:rPr>
              <a:t>evolutive stellari non visibile nell</a:t>
            </a:r>
            <a:r>
              <a:rPr lang="ja-JP" altLang="it-IT">
                <a:solidFill>
                  <a:srgbClr val="FF0000"/>
                </a:solidFill>
                <a:latin typeface="Arial"/>
              </a:rPr>
              <a:t>’</a:t>
            </a:r>
            <a:r>
              <a:rPr lang="it-IT">
                <a:solidFill>
                  <a:srgbClr val="FF0000"/>
                </a:solidFill>
              </a:rPr>
              <a:t>ottico</a:t>
            </a:r>
          </a:p>
          <a:p>
            <a:pPr algn="ctr"/>
            <a:r>
              <a:rPr lang="it-IT"/>
              <a:t>tipicamente fasi turbolente invisibili ai nostri occhi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23913" y="1193800"/>
            <a:ext cx="74199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/>
              <a:t>Il cielo appare </a:t>
            </a:r>
            <a:r>
              <a:rPr lang="it-IT">
                <a:solidFill>
                  <a:srgbClr val="FF0000"/>
                </a:solidFill>
              </a:rPr>
              <a:t>diverso</a:t>
            </a:r>
            <a:r>
              <a:rPr lang="it-IT"/>
              <a:t> a seconda dello parte di </a:t>
            </a:r>
            <a:r>
              <a:rPr lang="it-IT">
                <a:solidFill>
                  <a:srgbClr val="FF0000"/>
                </a:solidFill>
              </a:rPr>
              <a:t>spettro elettromagnetico</a:t>
            </a:r>
          </a:p>
          <a:p>
            <a:pPr algn="ctr"/>
            <a:r>
              <a:rPr lang="it-IT"/>
              <a:t>osservato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733425" y="5516563"/>
            <a:ext cx="7730339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Produzione di </a:t>
            </a:r>
            <a:r>
              <a:rPr lang="it-IT">
                <a:solidFill>
                  <a:srgbClr val="FF0000"/>
                </a:solidFill>
              </a:rPr>
              <a:t>raggi X, </a:t>
            </a:r>
            <a:r>
              <a:rPr lang="it-IT">
                <a:solidFill>
                  <a:srgbClr val="FF0000"/>
                </a:solidFill>
                <a:latin typeface="Symbol" charset="0"/>
              </a:rPr>
              <a:t>g, </a:t>
            </a:r>
            <a:r>
              <a:rPr lang="it-IT">
                <a:solidFill>
                  <a:srgbClr val="FF0000"/>
                </a:solidFill>
                <a:latin typeface="+mj-lt"/>
              </a:rPr>
              <a:t>protoni</a:t>
            </a:r>
            <a:r>
              <a:rPr lang="it-IT">
                <a:latin typeface="Symbol" charset="0"/>
              </a:rPr>
              <a:t> </a:t>
            </a:r>
            <a:r>
              <a:rPr lang="it-IT"/>
              <a:t>coinvolgono enormi energie. Queste astronomie </a:t>
            </a:r>
          </a:p>
          <a:p>
            <a:r>
              <a:rPr lang="it-IT"/>
              <a:t>studiano </a:t>
            </a:r>
            <a:r>
              <a:rPr lang="it-IT">
                <a:solidFill>
                  <a:srgbClr val="FF0000"/>
                </a:solidFill>
              </a:rPr>
              <a:t>regioni tormentate</a:t>
            </a:r>
            <a:r>
              <a:rPr lang="it-IT"/>
              <a:t> che sono e furono sedi di esplosioni.</a:t>
            </a:r>
          </a:p>
          <a:p>
            <a:r>
              <a:rPr lang="it-IT"/>
              <a:t>Alte energie = </a:t>
            </a:r>
            <a:r>
              <a:rPr lang="it-IT">
                <a:solidFill>
                  <a:srgbClr val="FF0000"/>
                </a:solidFill>
              </a:rPr>
              <a:t>fenomeni locali intensi (vita di una stella)</a:t>
            </a:r>
            <a:endParaRPr lang="it-IT">
              <a:solidFill>
                <a:srgbClr val="FF0000"/>
              </a:solidFill>
              <a:latin typeface="Symbol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684213" y="4221163"/>
            <a:ext cx="7762875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Astronomia </a:t>
            </a:r>
            <a:r>
              <a:rPr lang="it-IT">
                <a:solidFill>
                  <a:srgbClr val="FF0000"/>
                </a:solidFill>
              </a:rPr>
              <a:t>infrarossa</a:t>
            </a:r>
            <a:r>
              <a:rPr lang="it-IT"/>
              <a:t> studia il debole calore emesso dalle grandi distese</a:t>
            </a:r>
          </a:p>
          <a:p>
            <a:r>
              <a:rPr lang="it-IT"/>
              <a:t>di </a:t>
            </a:r>
            <a:r>
              <a:rPr lang="it-IT">
                <a:solidFill>
                  <a:srgbClr val="FF0000"/>
                </a:solidFill>
              </a:rPr>
              <a:t>gas interstellare</a:t>
            </a:r>
            <a:r>
              <a:rPr lang="it-IT"/>
              <a:t>. Materia fredda che collassa a formare galassie e stelle.</a:t>
            </a:r>
          </a:p>
          <a:p>
            <a:r>
              <a:rPr lang="it-IT"/>
              <a:t>Basse energie: grandi regioni di polvere interstellare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107950" y="5734050"/>
            <a:ext cx="395288" cy="503238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71438" y="4425950"/>
            <a:ext cx="468312" cy="5048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144463" y="3284538"/>
            <a:ext cx="323850" cy="288925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75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792162"/>
          </a:xfrm>
        </p:spPr>
        <p:txBody>
          <a:bodyPr/>
          <a:lstStyle/>
          <a:p>
            <a:r>
              <a:rPr lang="it-IT" sz="4000"/>
              <a:t>Il laboratorio cosmico</a:t>
            </a:r>
          </a:p>
        </p:txBody>
      </p:sp>
      <p:pic>
        <p:nvPicPr>
          <p:cNvPr id="2314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900113"/>
            <a:ext cx="8027988" cy="6005512"/>
          </a:xfrm>
          <a:noFill/>
          <a:ln/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3971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8500" y="3136900"/>
            <a:ext cx="2293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/>
              <a:t>SPARES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6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700"/>
            <a:ext cx="9144000" cy="6057900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5109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4" name="Picture 4" descr="atom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765175"/>
            <a:ext cx="3554413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445" name="Picture 5" descr="gravita_bu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3429000"/>
            <a:ext cx="492442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6092825" y="4741863"/>
            <a:ext cx="28702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/>
              <a:t>Peso un cm</a:t>
            </a:r>
            <a:r>
              <a:rPr lang="it-IT" baseline="30000"/>
              <a:t>3</a:t>
            </a:r>
            <a:r>
              <a:rPr lang="it-IT"/>
              <a:t> di materia</a:t>
            </a:r>
          </a:p>
          <a:p>
            <a:pPr algn="ctr"/>
            <a:r>
              <a:rPr lang="it-IT"/>
              <a:t>di buco nero =1 miliardo di</a:t>
            </a:r>
          </a:p>
          <a:p>
            <a:pPr algn="ctr"/>
            <a:r>
              <a:rPr lang="it-IT"/>
              <a:t>tonnellate</a:t>
            </a: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34925" y="5445125"/>
            <a:ext cx="2541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/>
              <a:t>Peso un cm</a:t>
            </a:r>
            <a:r>
              <a:rPr lang="it-IT" baseline="30000"/>
              <a:t>3</a:t>
            </a:r>
            <a:r>
              <a:rPr lang="it-IT"/>
              <a:t> di materia</a:t>
            </a:r>
          </a:p>
          <a:p>
            <a:pPr algn="ctr"/>
            <a:r>
              <a:rPr lang="it-IT"/>
              <a:t>terrestre = grammi</a:t>
            </a: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1166813" y="112713"/>
            <a:ext cx="6815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3200"/>
              <a:t>Estremi limiti della materia a noi nota</a:t>
            </a:r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4392613" y="908050"/>
            <a:ext cx="3813175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b="1"/>
              <a:t>Verifica ad  energie estreme delle</a:t>
            </a:r>
          </a:p>
          <a:p>
            <a:pPr algn="ctr"/>
            <a:r>
              <a:rPr lang="it-IT" b="1"/>
              <a:t>Interazioni fondamentali delle </a:t>
            </a:r>
          </a:p>
          <a:p>
            <a:pPr algn="ctr"/>
            <a:r>
              <a:rPr lang="it-IT" b="1">
                <a:solidFill>
                  <a:srgbClr val="FF0000"/>
                </a:solidFill>
              </a:rPr>
              <a:t>particelle elementari</a:t>
            </a:r>
            <a:r>
              <a:rPr lang="it-IT" b="1"/>
              <a:t>.</a:t>
            </a:r>
          </a:p>
        </p:txBody>
      </p:sp>
      <p:sp>
        <p:nvSpPr>
          <p:cNvPr id="189451" name="Text Box 11"/>
          <p:cNvSpPr txBox="1">
            <a:spLocks noChangeArrowheads="1"/>
          </p:cNvSpPr>
          <p:nvPr/>
        </p:nvSpPr>
        <p:spPr bwMode="auto">
          <a:xfrm>
            <a:off x="160338" y="830263"/>
            <a:ext cx="844550" cy="36671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>
                <a:solidFill>
                  <a:srgbClr val="0000FF"/>
                </a:solidFill>
              </a:rPr>
              <a:t>Atomo</a:t>
            </a:r>
          </a:p>
        </p:txBody>
      </p:sp>
      <p:sp>
        <p:nvSpPr>
          <p:cNvPr id="189452" name="Text Box 12"/>
          <p:cNvSpPr txBox="1">
            <a:spLocks noChangeArrowheads="1"/>
          </p:cNvSpPr>
          <p:nvPr/>
        </p:nvSpPr>
        <p:spPr bwMode="auto">
          <a:xfrm>
            <a:off x="4210050" y="3500438"/>
            <a:ext cx="1314450" cy="36671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0000FF"/>
                </a:solidFill>
              </a:rPr>
              <a:t>Buco nero</a:t>
            </a:r>
          </a:p>
        </p:txBody>
      </p:sp>
      <p:sp>
        <p:nvSpPr>
          <p:cNvPr id="189453" name="Text Box 13"/>
          <p:cNvSpPr txBox="1">
            <a:spLocks noChangeArrowheads="1"/>
          </p:cNvSpPr>
          <p:nvPr/>
        </p:nvSpPr>
        <p:spPr bwMode="auto">
          <a:xfrm>
            <a:off x="4954588" y="2130425"/>
            <a:ext cx="41560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b="1"/>
              <a:t>Teorie delle interazioni fondamentali</a:t>
            </a:r>
          </a:p>
          <a:p>
            <a:pPr algn="ctr"/>
            <a:r>
              <a:rPr lang="it-IT" b="1"/>
              <a:t>per spiegare </a:t>
            </a:r>
            <a:r>
              <a:rPr lang="it-IT" b="1">
                <a:solidFill>
                  <a:srgbClr val="FF0000"/>
                </a:solidFill>
              </a:rPr>
              <a:t>fenomeni astrofisici</a:t>
            </a:r>
          </a:p>
        </p:txBody>
      </p:sp>
      <p:sp>
        <p:nvSpPr>
          <p:cNvPr id="189456" name="Text Box 16"/>
          <p:cNvSpPr txBox="1">
            <a:spLocks noChangeArrowheads="1"/>
          </p:cNvSpPr>
          <p:nvPr/>
        </p:nvSpPr>
        <p:spPr bwMode="auto">
          <a:xfrm>
            <a:off x="2268538" y="4797425"/>
            <a:ext cx="1327150" cy="6413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b="1">
                <a:solidFill>
                  <a:srgbClr val="0000FF"/>
                </a:solidFill>
              </a:rPr>
              <a:t>Particelle</a:t>
            </a:r>
          </a:p>
          <a:p>
            <a:pPr algn="ctr"/>
            <a:r>
              <a:rPr lang="it-IT" b="1">
                <a:solidFill>
                  <a:srgbClr val="0000FF"/>
                </a:solidFill>
              </a:rPr>
              <a:t>elementari</a:t>
            </a:r>
          </a:p>
        </p:txBody>
      </p:sp>
      <p:sp>
        <p:nvSpPr>
          <p:cNvPr id="189457" name="Text Box 17"/>
          <p:cNvSpPr txBox="1">
            <a:spLocks noChangeArrowheads="1"/>
          </p:cNvSpPr>
          <p:nvPr/>
        </p:nvSpPr>
        <p:spPr bwMode="auto">
          <a:xfrm>
            <a:off x="4140200" y="4430713"/>
            <a:ext cx="1365250" cy="36671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0000FF"/>
                </a:solidFill>
              </a:rPr>
              <a:t>Astrofisica</a:t>
            </a:r>
          </a:p>
        </p:txBody>
      </p:sp>
      <p:sp>
        <p:nvSpPr>
          <p:cNvPr id="189458" name="Text Box 18"/>
          <p:cNvSpPr txBox="1">
            <a:spLocks noChangeArrowheads="1"/>
          </p:cNvSpPr>
          <p:nvPr/>
        </p:nvSpPr>
        <p:spPr bwMode="auto">
          <a:xfrm>
            <a:off x="2973388" y="5708650"/>
            <a:ext cx="2319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2400" b="1"/>
              <a:t>Astroparticelle</a:t>
            </a:r>
          </a:p>
        </p:txBody>
      </p:sp>
      <p:sp>
        <p:nvSpPr>
          <p:cNvPr id="189459" name="Text Box 19"/>
          <p:cNvSpPr txBox="1">
            <a:spLocks noChangeArrowheads="1"/>
          </p:cNvSpPr>
          <p:nvPr/>
        </p:nvSpPr>
        <p:spPr bwMode="auto">
          <a:xfrm>
            <a:off x="87313" y="60372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89460" name="Text Box 20"/>
          <p:cNvSpPr txBox="1">
            <a:spLocks noChangeArrowheads="1"/>
          </p:cNvSpPr>
          <p:nvPr/>
        </p:nvSpPr>
        <p:spPr bwMode="auto">
          <a:xfrm>
            <a:off x="158750" y="63293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89461" name="Text Box 21"/>
          <p:cNvSpPr txBox="1">
            <a:spLocks noChangeArrowheads="1"/>
          </p:cNvSpPr>
          <p:nvPr/>
        </p:nvSpPr>
        <p:spPr bwMode="auto">
          <a:xfrm>
            <a:off x="447675" y="6329363"/>
            <a:ext cx="83724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b="1"/>
              <a:t>L</a:t>
            </a:r>
            <a:r>
              <a:rPr lang="ja-JP" altLang="it-IT" b="1">
                <a:latin typeface="Arial"/>
              </a:rPr>
              <a:t>’</a:t>
            </a:r>
            <a:r>
              <a:rPr lang="it-IT" b="1"/>
              <a:t> universo diventa il nostro laboratorio: studiamone radiazioni e particelle </a:t>
            </a:r>
          </a:p>
        </p:txBody>
      </p:sp>
      <p:sp>
        <p:nvSpPr>
          <p:cNvPr id="189462" name="Line 22"/>
          <p:cNvSpPr>
            <a:spLocks noChangeShapeType="1"/>
          </p:cNvSpPr>
          <p:nvPr/>
        </p:nvSpPr>
        <p:spPr bwMode="auto">
          <a:xfrm>
            <a:off x="3563938" y="5445125"/>
            <a:ext cx="431800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9463" name="Line 23"/>
          <p:cNvSpPr>
            <a:spLocks noChangeShapeType="1"/>
          </p:cNvSpPr>
          <p:nvPr/>
        </p:nvSpPr>
        <p:spPr bwMode="auto">
          <a:xfrm>
            <a:off x="4211638" y="4797425"/>
            <a:ext cx="0" cy="10080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9464" name="Text Box 24"/>
          <p:cNvSpPr txBox="1">
            <a:spLocks noChangeArrowheads="1"/>
          </p:cNvSpPr>
          <p:nvPr/>
        </p:nvSpPr>
        <p:spPr bwMode="auto">
          <a:xfrm>
            <a:off x="3806825" y="5294313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&amp;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274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2" name="Picture 4" descr="labcos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44450"/>
            <a:ext cx="8964612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EF0E-855B-924E-A635-83541B985D6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6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630</Words>
  <Application>Microsoft Macintosh PowerPoint</Application>
  <PresentationFormat>Presentazione su schermo (4:3)</PresentationFormat>
  <Paragraphs>112</Paragraphs>
  <Slides>12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Lo spettro di frequenze della radiazione elettromagnetica dallo spazio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Lo spettro di osservazione dei  processi astrofisici</vt:lpstr>
      <vt:lpstr>Il laboratorio cosmico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21</cp:revision>
  <dcterms:created xsi:type="dcterms:W3CDTF">2012-12-31T14:18:35Z</dcterms:created>
  <dcterms:modified xsi:type="dcterms:W3CDTF">2015-04-09T20:01:41Z</dcterms:modified>
</cp:coreProperties>
</file>