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  <p:sldMasterId id="2147486843" r:id="rId2"/>
    <p:sldMasterId id="2147486847" r:id="rId3"/>
  </p:sldMasterIdLst>
  <p:notesMasterIdLst>
    <p:notesMasterId r:id="rId41"/>
  </p:notesMasterIdLst>
  <p:sldIdLst>
    <p:sldId id="505" r:id="rId4"/>
    <p:sldId id="521" r:id="rId5"/>
    <p:sldId id="561" r:id="rId6"/>
    <p:sldId id="562" r:id="rId7"/>
    <p:sldId id="563" r:id="rId8"/>
    <p:sldId id="558" r:id="rId9"/>
    <p:sldId id="564" r:id="rId10"/>
    <p:sldId id="565" r:id="rId11"/>
    <p:sldId id="550" r:id="rId12"/>
    <p:sldId id="522" r:id="rId13"/>
    <p:sldId id="570" r:id="rId14"/>
    <p:sldId id="557" r:id="rId15"/>
    <p:sldId id="560" r:id="rId16"/>
    <p:sldId id="569" r:id="rId17"/>
    <p:sldId id="556" r:id="rId18"/>
    <p:sldId id="566" r:id="rId19"/>
    <p:sldId id="528" r:id="rId20"/>
    <p:sldId id="527" r:id="rId21"/>
    <p:sldId id="530" r:id="rId22"/>
    <p:sldId id="537" r:id="rId23"/>
    <p:sldId id="573" r:id="rId24"/>
    <p:sldId id="596" r:id="rId25"/>
    <p:sldId id="597" r:id="rId26"/>
    <p:sldId id="546" r:id="rId27"/>
    <p:sldId id="572" r:id="rId28"/>
    <p:sldId id="571" r:id="rId29"/>
    <p:sldId id="587" r:id="rId30"/>
    <p:sldId id="575" r:id="rId31"/>
    <p:sldId id="595" r:id="rId32"/>
    <p:sldId id="568" r:id="rId33"/>
    <p:sldId id="593" r:id="rId34"/>
    <p:sldId id="594" r:id="rId35"/>
    <p:sldId id="576" r:id="rId36"/>
    <p:sldId id="583" r:id="rId37"/>
    <p:sldId id="584" r:id="rId38"/>
    <p:sldId id="585" r:id="rId39"/>
    <p:sldId id="590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B3B3"/>
    <a:srgbClr val="FF8989"/>
    <a:srgbClr val="FF0000"/>
    <a:srgbClr val="000140"/>
    <a:srgbClr val="00014C"/>
    <a:srgbClr val="0001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-3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8" charset="0"/>
                <a:ea typeface="Arial" pitchFamily="-108" charset="0"/>
                <a:cs typeface="Arial" pitchFamily="-108" charset="0"/>
              </a:defRPr>
            </a:lvl1pPr>
          </a:lstStyle>
          <a:p>
            <a:pPr>
              <a:defRPr/>
            </a:pPr>
            <a:fld id="{03783AE0-B4D4-BB47-A124-10715BFA06EE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8" charset="0"/>
                <a:ea typeface="Arial" pitchFamily="-108" charset="0"/>
                <a:cs typeface="Arial" pitchFamily="-108" charset="0"/>
              </a:defRPr>
            </a:lvl1pPr>
          </a:lstStyle>
          <a:p>
            <a:pPr>
              <a:defRPr/>
            </a:pPr>
            <a:fld id="{FE170131-7FFA-F640-B090-9163B84541F5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294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4C9351-0E93-9147-916D-6C5C88098D0F}" type="slidenum">
              <a:rPr lang="en-US">
                <a:latin typeface="Arial" charset="0"/>
                <a:ea typeface="Arial" charset="0"/>
                <a:cs typeface="Arial" charset="0"/>
              </a:rPr>
              <a:pPr/>
              <a:t>24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2625"/>
            <a:ext cx="4546600" cy="34115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175" y="4322763"/>
            <a:ext cx="5048250" cy="41719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ea typeface="ＭＳ Ｐゴシック" charset="-128"/>
                <a:cs typeface="ＭＳ Ｐゴシック" charset="-128"/>
              </a:rPr>
              <a:t>Dubus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18" tIns="0" rIns="45718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</a:lvl2pPr>
            <a:lvl3pPr marL="914363" indent="0" algn="ctr">
              <a:buNone/>
            </a:lvl3pPr>
            <a:lvl4pPr marL="1371545" indent="0" algn="ctr">
              <a:buNone/>
            </a:lvl4pPr>
            <a:lvl5pPr marL="1828727" indent="0" algn="ctr">
              <a:buNone/>
            </a:lvl5pPr>
            <a:lvl6pPr marL="2285909" indent="0" algn="ctr">
              <a:buNone/>
            </a:lvl6pPr>
            <a:lvl7pPr marL="2743090" indent="0" algn="ctr">
              <a:buNone/>
            </a:lvl7pPr>
            <a:lvl8pPr marL="3200272" indent="0" algn="ctr">
              <a:buNone/>
            </a:lvl8pPr>
            <a:lvl9pPr marL="3657454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5BC05-61DE-5543-985A-84A6497CCB95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BBB59-8E7E-3547-8AA9-6F2D93BB0C8D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CADD4-AE4B-EE49-9F86-CD72BEADF5A5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E2361-6BB3-9C4C-803F-EFFEDA67FFA6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8"/>
            <a:ext cx="7086600" cy="1509712"/>
          </a:xfrm>
        </p:spPr>
        <p:txBody>
          <a:bodyPr/>
          <a:lstStyle>
            <a:lvl1pPr marL="73149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F9521-E3F6-3F49-9980-F14BA53394B0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3D787-FDB4-3841-9EC2-9E0322F0ED35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463F5-EAB7-744A-ABA6-AF5A6D324678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3B21D-F0F7-EB48-8EE6-1EB05BE5D96B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6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1535116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FA81E-71AC-FA45-AC03-6EC426D5FB9B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D0D04-E6F6-EC43-AC6E-BDCA36B5B660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7AC85-FCA6-7A4C-89F4-246067BCE52D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3CD0-E023-EF4C-8638-73B0911FB624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0327D-FBA4-6A41-A2FF-B5F4AA47420F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3F2B-F735-C841-A22E-CE3A1BCEF9D7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4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D43BF-70A7-AF42-B654-E5D504F017D5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7E8A-8352-0F48-A6A9-68B6172578FE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18" rIns="45718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6"/>
            <a:ext cx="5486400" cy="530352"/>
          </a:xfrm>
        </p:spPr>
        <p:txBody>
          <a:bodyPr lIns="45718" rIns="45718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DCC1E-D9BA-F547-A359-C820E2D537B8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13E0D-C389-814F-B8DC-FB154F6204FF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46C78-B84D-674D-838A-6233350411D9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FD46-AC1A-A44B-B3DF-E356010BE71A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6D71E-31FD-3248-943E-27A5BBDA89B3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6E56C-084A-8041-AEEB-5D02786F38C2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6F82E-3957-5E49-B7FF-102F2991C04F}" type="slidenum">
              <a:rPr lang="en-US"/>
              <a:pPr>
                <a:defRPr/>
              </a:pPr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324600"/>
            <a:ext cx="2476500" cy="342900"/>
          </a:xfrm>
        </p:spPr>
        <p:txBody>
          <a:bodyPr/>
          <a:lstStyle/>
          <a:p>
            <a:r>
              <a:rPr lang="en-US" smtClean="0">
                <a:solidFill>
                  <a:srgbClr val="696464"/>
                </a:solidFill>
              </a:rPr>
              <a:t>9/3/2010</a:t>
            </a:r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324600"/>
            <a:ext cx="3962400" cy="304800"/>
          </a:xfrm>
        </p:spPr>
        <p:txBody>
          <a:bodyPr/>
          <a:lstStyle/>
          <a:p>
            <a:r>
              <a:rPr lang="en-US" smtClean="0">
                <a:solidFill>
                  <a:srgbClr val="696464"/>
                </a:solidFill>
              </a:rPr>
              <a:t>Fermi-LAT Collaboration Meeting</a:t>
            </a:r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6823-8B71-46D7-AE2B-66534AC9CC13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7772400" cy="5334000"/>
          </a:xfrm>
        </p:spPr>
        <p:txBody>
          <a:bodyPr vert="horz"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 sz="1800">
                <a:latin typeface="Calibri" pitchFamily="34" charset="0"/>
                <a:cs typeface="Calibri" pitchFamily="34" charset="0"/>
              </a:defRPr>
            </a:lvl3pPr>
            <a:lvl4pPr>
              <a:defRPr sz="1800">
                <a:latin typeface="Calibri" pitchFamily="34" charset="0"/>
                <a:cs typeface="Calibri" pitchFamily="34" charset="0"/>
              </a:defRPr>
            </a:lvl4pPr>
            <a:lvl5pPr>
              <a:defRPr sz="1800">
                <a:latin typeface="Calibri" pitchFamily="34" charset="0"/>
                <a:cs typeface="Calibri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6" tIns="45718" rIns="91436" bIns="45718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BCBCBC"/>
                </a:solidFill>
                <a:latin typeface="Book Antiqua" pitchFamily="-108" charset="0"/>
                <a:ea typeface="Arial" pitchFamily="-108" charset="0"/>
                <a:cs typeface="Arial" pitchFamily="-108" charset="0"/>
              </a:defRPr>
            </a:lvl1pPr>
          </a:lstStyle>
          <a:p>
            <a:pPr>
              <a:defRPr/>
            </a:pPr>
            <a:fld id="{6952E5F6-E6EE-7344-A920-14B3CD5A31D0}" type="datetime1">
              <a:rPr lang="en-US"/>
              <a:pPr>
                <a:defRPr/>
              </a:pPr>
              <a:t>17/05/14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36" tIns="45718" rIns="91436" bIns="4571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18" rIns="0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  <a:latin typeface="Book Antiqua" pitchFamily="-108" charset="0"/>
                <a:ea typeface="Arial" pitchFamily="-108" charset="0"/>
                <a:cs typeface="Arial" pitchFamily="-108" charset="0"/>
              </a:defRPr>
            </a:lvl1pPr>
          </a:lstStyle>
          <a:p>
            <a:pPr>
              <a:defRPr/>
            </a:pPr>
            <a:fld id="{4C63A06E-70EC-6349-93F5-EB5A1FB9B6D7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30" r:id="rId1"/>
    <p:sldLayoutId id="2147486831" r:id="rId2"/>
    <p:sldLayoutId id="2147486840" r:id="rId3"/>
    <p:sldLayoutId id="2147486832" r:id="rId4"/>
    <p:sldLayoutId id="2147486833" r:id="rId5"/>
    <p:sldLayoutId id="2147486834" r:id="rId6"/>
    <p:sldLayoutId id="2147486835" r:id="rId7"/>
    <p:sldLayoutId id="2147486836" r:id="rId8"/>
    <p:sldLayoutId id="2147486837" r:id="rId9"/>
    <p:sldLayoutId id="2147486838" r:id="rId10"/>
    <p:sldLayoutId id="2147486839" r:id="rId11"/>
    <p:sldLayoutId id="214748684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pitchFamily="-108" charset="-128"/>
          <a:cs typeface="ＭＳ Ｐゴシック" pitchFamily="-108" charset="-128"/>
        </a:defRPr>
      </a:lvl5pPr>
      <a:lvl6pPr marL="457182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363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545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727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6100" indent="-409575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charset="2"/>
        <a:buChar char="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866775" indent="-2809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charset="2"/>
        <a:buChar char="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31888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charset="2"/>
        <a:buChar char=""/>
        <a:defRPr sz="22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350963" indent="-1809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charset="2"/>
        <a:buChar char="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1543050" indent="-1809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charset="2"/>
        <a:buChar char="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1764721" indent="-182873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881" indent="-18287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042" indent="-18287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01" indent="-18287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30300" y="100013"/>
            <a:ext cx="68707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5475" y="1257300"/>
            <a:ext cx="7991475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1173163" y="817563"/>
            <a:ext cx="6827837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>
          <a:xfrm>
            <a:off x="2600693" y="6400800"/>
            <a:ext cx="4581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defTabSz="457200">
              <a:defRPr/>
            </a:pPr>
            <a:r>
              <a:rPr lang="en-US" dirty="0" smtClean="0">
                <a:latin typeface="Arial"/>
                <a:ea typeface="ＭＳ Ｐゴシック" charset="-128"/>
                <a:cs typeface="ＭＳ Ｐゴシック" charset="-128"/>
              </a:rPr>
              <a:t>Les </a:t>
            </a:r>
            <a:r>
              <a:rPr lang="en-US" dirty="0" err="1" smtClean="0">
                <a:latin typeface="Arial"/>
                <a:ea typeface="ＭＳ Ｐゴシック" charset="-128"/>
                <a:cs typeface="ＭＳ Ｐゴシック" charset="-128"/>
              </a:rPr>
              <a:t>Rencontres</a:t>
            </a:r>
            <a:r>
              <a:rPr lang="en-US" dirty="0" smtClean="0">
                <a:latin typeface="Arial"/>
                <a:ea typeface="ＭＳ Ｐゴシック" charset="-128"/>
                <a:cs typeface="ＭＳ Ｐゴシック" charset="-128"/>
              </a:rPr>
              <a:t> de Physique de la </a:t>
            </a:r>
            <a:r>
              <a:rPr lang="en-US" dirty="0" err="1" smtClean="0">
                <a:latin typeface="Arial"/>
                <a:ea typeface="ＭＳ Ｐゴシック" charset="-128"/>
                <a:cs typeface="ＭＳ Ｐゴシック" charset="-128"/>
              </a:rPr>
              <a:t>Vallèe</a:t>
            </a:r>
            <a:r>
              <a:rPr lang="en-US" dirty="0" smtClean="0">
                <a:latin typeface="Arial"/>
                <a:ea typeface="ＭＳ Ｐゴシック" charset="-128"/>
                <a:cs typeface="ＭＳ Ｐゴシック" charset="-128"/>
              </a:rPr>
              <a:t> </a:t>
            </a:r>
            <a:r>
              <a:rPr lang="en-US" dirty="0" err="1" smtClean="0">
                <a:latin typeface="Arial"/>
                <a:ea typeface="ＭＳ Ｐゴシック" charset="-128"/>
                <a:cs typeface="ＭＳ Ｐゴシック" charset="-128"/>
              </a:rPr>
              <a:t>d’Aoste</a:t>
            </a:r>
            <a:r>
              <a:rPr lang="en-US" dirty="0" smtClean="0">
                <a:latin typeface="Arial"/>
                <a:ea typeface="ＭＳ Ｐゴシック" charset="-128"/>
                <a:cs typeface="ＭＳ Ｐゴシック" charset="-128"/>
              </a:rPr>
              <a:t> 2010</a:t>
            </a:r>
            <a:endParaRPr lang="en-US" dirty="0">
              <a:latin typeface="Arial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2"/>
          </p:nvPr>
        </p:nvSpPr>
        <p:spPr>
          <a:xfrm>
            <a:off x="625475" y="6400800"/>
            <a:ext cx="1461126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3333CC"/>
                </a:solidFill>
              </a:defRPr>
            </a:lvl1pPr>
          </a:lstStyle>
          <a:p>
            <a:pPr defTabSz="457200">
              <a:defRPr/>
            </a:pPr>
            <a:r>
              <a:rPr lang="en-US" dirty="0">
                <a:latin typeface="Arial"/>
                <a:ea typeface="ＭＳ Ｐゴシック" charset="-128"/>
                <a:cs typeface="ＭＳ Ｐゴシック" charset="-128"/>
              </a:rPr>
              <a:t>Latronico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3333CC"/>
                </a:solidFill>
              </a:defRPr>
            </a:lvl1pPr>
          </a:lstStyle>
          <a:p>
            <a:pPr defTabSz="457200">
              <a:defRPr/>
            </a:pPr>
            <a:fld id="{4B47CC55-591B-9E47-827A-055EF1ACEB26}" type="slidenum">
              <a:rPr lang="en-US">
                <a:latin typeface="Arial"/>
                <a:ea typeface="ＭＳ Ｐゴシック" charset="-128"/>
                <a:cs typeface="ＭＳ Ｐゴシック" charset="-128"/>
              </a:rPr>
              <a:pPr defTabSz="457200">
                <a:defRPr/>
              </a:pPr>
              <a:t>‹n.›</a:t>
            </a:fld>
            <a:endParaRPr lang="en-US"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22" descr="fermi_logo_smal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5688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43E2E"/>
          </a:solidFill>
          <a:effectLst>
            <a:outerShdw blurRad="38100" dist="38100" dir="2700000" algn="tl">
              <a:srgbClr val="DDDDDD"/>
            </a:outerShdw>
          </a:effectLst>
          <a:latin typeface="Arial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q"/>
        <a:defRPr sz="20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33CC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FF0000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696464"/>
                </a:solidFill>
                <a:latin typeface="Perpetua"/>
                <a:ea typeface="+mn-ea"/>
                <a:cs typeface="+mn-cs"/>
              </a:rPr>
              <a:t>9/3/2010</a:t>
            </a:r>
            <a:endParaRPr lang="en-US">
              <a:solidFill>
                <a:srgbClr val="696464"/>
              </a:solidFill>
              <a:latin typeface="Perpetu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696464"/>
                </a:solidFill>
                <a:latin typeface="Perpetua"/>
                <a:ea typeface="+mn-ea"/>
                <a:cs typeface="+mn-cs"/>
              </a:rPr>
              <a:t>Fermi-LAT Collaboration Meeting</a:t>
            </a:r>
            <a:endParaRPr lang="en-US">
              <a:solidFill>
                <a:srgbClr val="696464"/>
              </a:solidFill>
              <a:latin typeface="Perpetua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6CB6823-8B71-46D7-AE2B-66534AC9CC13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48" r:id="rId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w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65"/>
          <p:cNvSpPr txBox="1">
            <a:spLocks noChangeArrowheads="1"/>
          </p:cNvSpPr>
          <p:nvPr/>
        </p:nvSpPr>
        <p:spPr bwMode="auto">
          <a:xfrm>
            <a:off x="201613" y="842963"/>
            <a:ext cx="47593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Fermi LAT </a:t>
            </a:r>
            <a:r>
              <a:rPr lang="en-US" sz="2400" b="1" dirty="0" smtClean="0"/>
              <a:t>Collaboration</a:t>
            </a:r>
          </a:p>
          <a:p>
            <a:r>
              <a:rPr lang="en-US" sz="2800" b="1" dirty="0" smtClean="0">
                <a:solidFill>
                  <a:srgbClr val="FFE193"/>
                </a:solidFill>
              </a:rPr>
              <a:t>INFN Team Status Report</a:t>
            </a:r>
          </a:p>
          <a:p>
            <a:endParaRPr lang="en-US" sz="2400" b="1" dirty="0"/>
          </a:p>
        </p:txBody>
      </p:sp>
      <p:sp>
        <p:nvSpPr>
          <p:cNvPr id="16387" name="Text Box 267"/>
          <p:cNvSpPr txBox="1">
            <a:spLocks noChangeArrowheads="1"/>
          </p:cNvSpPr>
          <p:nvPr/>
        </p:nvSpPr>
        <p:spPr bwMode="auto">
          <a:xfrm>
            <a:off x="381000" y="3394075"/>
            <a:ext cx="33659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/>
              <a:t>Ronaldo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Bellazzini</a:t>
            </a:r>
            <a:endParaRPr lang="en-US" sz="1600" b="1" dirty="0" smtClean="0"/>
          </a:p>
          <a:p>
            <a:r>
              <a:rPr lang="en-US" sz="1600" b="1" dirty="0" smtClean="0"/>
              <a:t>INFN-Pisa</a:t>
            </a:r>
          </a:p>
          <a:p>
            <a:r>
              <a:rPr lang="en-US" sz="1600" b="1" dirty="0" err="1" smtClean="0"/>
              <a:t>Rappresentante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Nazionale</a:t>
            </a:r>
            <a:r>
              <a:rPr lang="en-US" sz="1600" b="1" dirty="0" smtClean="0"/>
              <a:t> Fermi</a:t>
            </a:r>
          </a:p>
        </p:txBody>
      </p:sp>
      <p:sp>
        <p:nvSpPr>
          <p:cNvPr id="16388" name="Text Box 268"/>
          <p:cNvSpPr txBox="1">
            <a:spLocks noChangeArrowheads="1"/>
          </p:cNvSpPr>
          <p:nvPr/>
        </p:nvSpPr>
        <p:spPr bwMode="auto">
          <a:xfrm>
            <a:off x="279400" y="5581650"/>
            <a:ext cx="46482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dirty="0" err="1" smtClean="0"/>
              <a:t>Riunione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Commissione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Scientifica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Nazionale</a:t>
            </a:r>
            <a:r>
              <a:rPr lang="en-US" sz="1400" b="1" dirty="0" smtClean="0"/>
              <a:t> II</a:t>
            </a:r>
          </a:p>
          <a:p>
            <a:r>
              <a:rPr lang="en-US" sz="1400" b="1" dirty="0" smtClean="0"/>
              <a:t>Roma, 30 </a:t>
            </a:r>
            <a:r>
              <a:rPr lang="en-US" sz="1400" b="1" dirty="0" err="1" smtClean="0"/>
              <a:t>Settembre</a:t>
            </a:r>
            <a:r>
              <a:rPr lang="en-US" sz="1400" b="1" dirty="0" smtClean="0"/>
              <a:t> 2010</a:t>
            </a:r>
            <a:endParaRPr lang="en-US" sz="1400" b="1" dirty="0"/>
          </a:p>
        </p:txBody>
      </p:sp>
      <p:pic>
        <p:nvPicPr>
          <p:cNvPr id="16389" name="Picture 3" descr="Fermibooth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5388" y="-3175"/>
            <a:ext cx="4138612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/>
          </p:cNvPicPr>
          <p:nvPr/>
        </p:nvPicPr>
        <p:blipFill>
          <a:blip r:embed="rId2" cstate="print">
            <a:lum bright="4000" contrast="-2000"/>
            <a:alphaModFix amt="48000"/>
          </a:blip>
          <a:srcRect/>
          <a:stretch>
            <a:fillRect/>
          </a:stretch>
        </p:blipFill>
        <p:spPr bwMode="auto">
          <a:xfrm>
            <a:off x="-11113" y="-7938"/>
            <a:ext cx="9155113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189158" y="4296171"/>
            <a:ext cx="7944841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 LAT at 2 </a:t>
            </a:r>
            <a:r>
              <a:rPr lang="en-US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years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800" b="1" dirty="0" smtClean="0"/>
              <a:t> Observatory status and INFN contributions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800" b="1" dirty="0" smtClean="0"/>
              <a:t> Recent </a:t>
            </a:r>
            <a:r>
              <a:rPr lang="en-US" sz="2800" b="1" dirty="0"/>
              <a:t>science </a:t>
            </a:r>
            <a:r>
              <a:rPr lang="en-US" sz="2800" b="1" dirty="0" smtClean="0"/>
              <a:t>highlights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800" b="1" dirty="0" smtClean="0"/>
              <a:t> On-going critical projects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664" y="68910"/>
            <a:ext cx="8051800" cy="65278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90000"/>
                </a:schemeClr>
              </a:gs>
              <a:gs pos="100000">
                <a:srgbClr val="000000"/>
              </a:gs>
            </a:gsLst>
            <a:path path="rect">
              <a:fillToRect l="100000" t="100000"/>
            </a:path>
            <a:tileRect r="-100000" b="-100000"/>
          </a:gradFill>
        </p:spPr>
      </p:pic>
      <p:sp>
        <p:nvSpPr>
          <p:cNvPr id="3" name="TextBox 2"/>
          <p:cNvSpPr txBox="1"/>
          <p:nvPr/>
        </p:nvSpPr>
        <p:spPr>
          <a:xfrm>
            <a:off x="1168925" y="6503098"/>
            <a:ext cx="8083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Fermi observations are 2</a:t>
            </a:r>
            <a:r>
              <a:rPr lang="en-US" i="1" baseline="30000" dirty="0" smtClean="0"/>
              <a:t>nd</a:t>
            </a:r>
            <a:r>
              <a:rPr lang="en-US" i="1" dirty="0" smtClean="0"/>
              <a:t> most relevant scientific result of the year, Science</a:t>
            </a:r>
            <a:endParaRPr lang="en-US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 Triggers</a:t>
            </a:r>
            <a:endParaRPr lang="en-US" dirty="0"/>
          </a:p>
        </p:txBody>
      </p:sp>
      <p:pic>
        <p:nvPicPr>
          <p:cNvPr id="4" name="Content Placeholder 3" descr="Triggers.pd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782" b="-1320"/>
          <a:stretch>
            <a:fillRect/>
          </a:stretch>
        </p:blipFill>
        <p:spPr>
          <a:xfrm>
            <a:off x="0" y="1256427"/>
            <a:ext cx="9144000" cy="4188091"/>
          </a:xfrm>
        </p:spPr>
      </p:pic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533398" y="1522049"/>
            <a:ext cx="4884767" cy="78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ＭＳ Ｐゴシック" pitchFamily="-108" charset="-128"/>
              </a:rPr>
              <a:t>The LAT has been read out in orbit more than 130 billion times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DataVolume.pdf"/>
          <p:cNvPicPr>
            <a:picLocks noChangeAspect="1"/>
          </p:cNvPicPr>
          <p:nvPr/>
        </p:nvPicPr>
        <p:blipFill>
          <a:blip r:embed="rId2" cstate="print"/>
          <a:srcRect r="1330"/>
          <a:stretch>
            <a:fillRect/>
          </a:stretch>
        </p:blipFill>
        <p:spPr>
          <a:xfrm>
            <a:off x="67560" y="1356210"/>
            <a:ext cx="9022392" cy="37132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LAT Data Volumes (</a:t>
            </a:r>
            <a:r>
              <a:rPr lang="en-US" dirty="0" err="1" smtClean="0"/>
              <a:t>Gbit</a:t>
            </a:r>
            <a:r>
              <a:rPr lang="en-US" dirty="0" smtClean="0"/>
              <a:t>/day)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6499152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FCA00A2-157F-E44C-BAFD-58AEADE8D6E4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8" name="TextBox 7"/>
          <p:cNvSpPr txBox="1"/>
          <p:nvPr/>
        </p:nvSpPr>
        <p:spPr>
          <a:xfrm>
            <a:off x="2079552" y="1535113"/>
            <a:ext cx="3508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6152" y="1427163"/>
            <a:ext cx="350838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8615" y="2133600"/>
            <a:ext cx="33813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0152" y="2068513"/>
            <a:ext cx="3381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9515" y="1752600"/>
            <a:ext cx="35083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C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84152" y="5147000"/>
          <a:ext cx="7772399" cy="152399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43911"/>
                <a:gridCol w="1366017"/>
                <a:gridCol w="6062471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5 April 2010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First TOO of mission: 200 </a:t>
                      </a:r>
                      <a:r>
                        <a:rPr lang="en-US" sz="1400" b="1" dirty="0" err="1" smtClean="0"/>
                        <a:t>ks</a:t>
                      </a:r>
                      <a:r>
                        <a:rPr lang="en-US" sz="1400" b="1" dirty="0" smtClean="0"/>
                        <a:t> (~2.5 days) </a:t>
                      </a:r>
                      <a:r>
                        <a:rPr lang="en-US" sz="1400" b="1" dirty="0" err="1" smtClean="0"/>
                        <a:t>ToO</a:t>
                      </a:r>
                      <a:r>
                        <a:rPr lang="en-US" sz="1400" b="1" dirty="0" smtClean="0"/>
                        <a:t> observation of 3C454.3</a:t>
                      </a:r>
                      <a:endParaRPr lang="en-US" sz="1400" b="1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29 April 2010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Changed Rocking Angle from 50 to 45 degrees</a:t>
                      </a:r>
                      <a:endParaRPr lang="en-US" sz="1400" b="1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27 May 2010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Changed Rocking Angle back from 45 to 50 degrees</a:t>
                      </a:r>
                      <a:endParaRPr lang="en-US" sz="1400" b="1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17 June 2010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Two orbits with GAMMA filter High Energy Pass set to 10 </a:t>
                      </a:r>
                      <a:r>
                        <a:rPr lang="en-US" sz="1400" b="1" dirty="0" err="1" smtClean="0"/>
                        <a:t>GeV</a:t>
                      </a:r>
                      <a:endParaRPr lang="en-US" sz="1400" b="1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1 July 2010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3 hours for Routine Calibrations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406099" y="2057400"/>
            <a:ext cx="369332" cy="343303"/>
          </a:xfrm>
          <a:prstGeom prst="rect">
            <a:avLst/>
          </a:prstGeom>
          <a:noFill/>
        </p:spPr>
        <p:txBody>
          <a:bodyPr vert="wordArtVert"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43868" y="2257577"/>
            <a:ext cx="369332" cy="343303"/>
          </a:xfrm>
          <a:prstGeom prst="rect">
            <a:avLst/>
          </a:prstGeom>
          <a:noFill/>
        </p:spPr>
        <p:txBody>
          <a:bodyPr vert="wordArtVert"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1594" y="1981200"/>
            <a:ext cx="369332" cy="343303"/>
          </a:xfrm>
          <a:prstGeom prst="rect">
            <a:avLst/>
          </a:prstGeom>
          <a:noFill/>
        </p:spPr>
        <p:txBody>
          <a:bodyPr vert="wordArtVert"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2552" y="1767762"/>
            <a:ext cx="369332" cy="442038"/>
          </a:xfrm>
          <a:prstGeom prst="rect">
            <a:avLst/>
          </a:prstGeom>
          <a:noFill/>
        </p:spPr>
        <p:txBody>
          <a:bodyPr vert="wordArtVert" wrap="none">
            <a:spAutoFit/>
          </a:bodyPr>
          <a:lstStyle/>
          <a:p>
            <a:pPr>
              <a:defRPr/>
            </a:pPr>
            <a:r>
              <a:rPr lang="en-US" sz="1200" dirty="0" err="1">
                <a:solidFill>
                  <a:srgbClr val="000000"/>
                </a:solidFill>
                <a:latin typeface="+mn-lt"/>
              </a:rPr>
              <a:t>ARs</a:t>
            </a:r>
            <a:endParaRPr lang="en-US" sz="12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creen shot 2010-09-10 at 6.34.28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549"/>
            <a:ext cx="9144000" cy="6466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0-09-10 at 6.34.45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9612"/>
            <a:ext cx="9144000" cy="66987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0-09-10 at 6.35.04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912462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Fermi LAT papers</a:t>
            </a:r>
            <a:endParaRPr lang="en-US" dirty="0"/>
          </a:p>
        </p:txBody>
      </p:sp>
      <p:pic>
        <p:nvPicPr>
          <p:cNvPr id="5" name="Content Placeholder 4" descr="Screen shot 2010-09-10 at 4.49.25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17820" r="-17820"/>
          <a:stretch>
            <a:fillRect/>
          </a:stretch>
        </p:blipFill>
        <p:spPr/>
      </p:pic>
      <p:sp>
        <p:nvSpPr>
          <p:cNvPr id="7" name="Donut 6"/>
          <p:cNvSpPr/>
          <p:nvPr/>
        </p:nvSpPr>
        <p:spPr>
          <a:xfrm rot="4233980">
            <a:off x="6408161" y="4558349"/>
            <a:ext cx="441183" cy="769016"/>
          </a:xfrm>
          <a:prstGeom prst="donut">
            <a:avLst>
              <a:gd name="adj" fmla="val 112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806" y="5699968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~25% papers with </a:t>
            </a:r>
            <a:r>
              <a:rPr lang="en-US" dirty="0" err="1" smtClean="0">
                <a:solidFill>
                  <a:srgbClr val="0000FF"/>
                </a:solidFill>
              </a:rPr>
              <a:t>italian</a:t>
            </a:r>
            <a:r>
              <a:rPr lang="en-US" dirty="0" smtClean="0">
                <a:solidFill>
                  <a:srgbClr val="0000FF"/>
                </a:solidFill>
              </a:rPr>
              <a:t> CA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46662" y="-208494"/>
            <a:ext cx="7772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Fermi LAT papers and citations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554038" y="1092200"/>
            <a:ext cx="71247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/>
              <a:t>“Measurement of the Cosmic Ray </a:t>
            </a:r>
            <a:r>
              <a:rPr lang="en-US" dirty="0" err="1"/>
              <a:t>e</a:t>
            </a:r>
            <a:r>
              <a:rPr lang="en-US" baseline="30000" dirty="0"/>
              <a:t>+</a:t>
            </a:r>
            <a:r>
              <a:rPr lang="en-US" dirty="0"/>
              <a:t>+ </a:t>
            </a:r>
            <a:r>
              <a:rPr lang="en-US" dirty="0" err="1"/>
              <a:t>e</a:t>
            </a:r>
            <a:r>
              <a:rPr lang="en-US" baseline="30000" dirty="0"/>
              <a:t>-</a:t>
            </a:r>
            <a:r>
              <a:rPr lang="en-US" dirty="0"/>
              <a:t> Spectrum from 20 </a:t>
            </a:r>
            <a:r>
              <a:rPr lang="en-US" dirty="0" err="1"/>
              <a:t>GeV</a:t>
            </a:r>
            <a:r>
              <a:rPr lang="en-US" dirty="0"/>
              <a:t> to 1 </a:t>
            </a:r>
            <a:r>
              <a:rPr lang="en-US" dirty="0" err="1"/>
              <a:t>TeV</a:t>
            </a:r>
            <a:r>
              <a:rPr lang="en-US" dirty="0"/>
              <a:t> with the Fermi Large Area Telescope” (05/2009)</a:t>
            </a:r>
          </a:p>
          <a:p>
            <a:pPr marL="342900" indent="-342900">
              <a:lnSpc>
                <a:spcPct val="90000"/>
              </a:lnSpc>
              <a:spcBef>
                <a:spcPts val="1638"/>
              </a:spcBef>
              <a:buFontTx/>
              <a:buChar char="•"/>
            </a:pPr>
            <a:r>
              <a:rPr lang="en-US" dirty="0"/>
              <a:t>“The Large Area Telescope on the Fermi Gamma-Ray Space Telescope Mission” (09/2008)</a:t>
            </a:r>
          </a:p>
          <a:p>
            <a:pPr marL="342900" indent="-342900">
              <a:lnSpc>
                <a:spcPct val="90000"/>
              </a:lnSpc>
              <a:spcBef>
                <a:spcPts val="1638"/>
              </a:spcBef>
              <a:buFontTx/>
              <a:buChar char="•"/>
            </a:pPr>
            <a:r>
              <a:rPr lang="en-US" dirty="0"/>
              <a:t>“Fermi/Large Area Telescope Bright Gamma-Ray Source List” (07/2009)</a:t>
            </a:r>
          </a:p>
          <a:p>
            <a:pPr marL="342900" indent="-342900">
              <a:lnSpc>
                <a:spcPct val="90000"/>
              </a:lnSpc>
              <a:spcBef>
                <a:spcPts val="1638"/>
              </a:spcBef>
              <a:buFontTx/>
              <a:buChar char="•"/>
            </a:pPr>
            <a:r>
              <a:rPr lang="en-US" dirty="0"/>
              <a:t>“Fermi Observations of High-Energy Gamma-Ray Emission from GRB 080916C” (03/2009)</a:t>
            </a:r>
          </a:p>
          <a:p>
            <a:pPr marL="342900" indent="-342900">
              <a:lnSpc>
                <a:spcPct val="90000"/>
              </a:lnSpc>
              <a:spcBef>
                <a:spcPts val="1638"/>
              </a:spcBef>
              <a:buFontTx/>
              <a:buChar char="•"/>
            </a:pPr>
            <a:r>
              <a:rPr lang="en-US" dirty="0"/>
              <a:t>“Bright Active Galactic Nuclei Source List from the First Three Months of the Fermi Large Area Telescope All-Sky Survey” (07/2009)</a:t>
            </a:r>
          </a:p>
          <a:p>
            <a:pPr marL="342900" indent="-342900">
              <a:lnSpc>
                <a:spcPct val="90000"/>
              </a:lnSpc>
              <a:spcBef>
                <a:spcPts val="1638"/>
              </a:spcBef>
              <a:buFontTx/>
              <a:buChar char="•"/>
            </a:pPr>
            <a:r>
              <a:rPr lang="en-US" dirty="0"/>
              <a:t>“A limit on the variation of the speed of light arising from quantum gravity effects” (11/2009)</a:t>
            </a:r>
          </a:p>
          <a:p>
            <a:pPr marL="342900" indent="-342900">
              <a:lnSpc>
                <a:spcPct val="90000"/>
              </a:lnSpc>
              <a:spcBef>
                <a:spcPts val="1638"/>
              </a:spcBef>
              <a:buFontTx/>
              <a:buChar char="•"/>
            </a:pPr>
            <a:r>
              <a:rPr lang="en-US" dirty="0"/>
              <a:t>“The First Fermi LAT Catalog of Gamma-Ray Pulsars” (04/2010)</a:t>
            </a:r>
          </a:p>
          <a:p>
            <a:pPr marL="342900" indent="-342900">
              <a:lnSpc>
                <a:spcPct val="90000"/>
              </a:lnSpc>
              <a:spcBef>
                <a:spcPts val="1638"/>
              </a:spcBef>
              <a:buFontTx/>
              <a:buChar char="•"/>
            </a:pPr>
            <a:r>
              <a:rPr lang="en-US" dirty="0"/>
              <a:t>“The First Fermi LAT Catalog of High-Energy Gamma-Ray Sources” (06/2010)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7875588" y="1079500"/>
            <a:ext cx="569800" cy="52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ts val="900"/>
              </a:spcBef>
            </a:pPr>
            <a:r>
              <a:rPr lang="en-US" dirty="0" smtClean="0">
                <a:solidFill>
                  <a:srgbClr val="FFFF00"/>
                </a:solidFill>
              </a:rPr>
              <a:t>350</a:t>
            </a:r>
            <a:endParaRPr lang="en-US" dirty="0">
              <a:solidFill>
                <a:srgbClr val="FFFF00"/>
              </a:solidFill>
            </a:endParaRPr>
          </a:p>
          <a:p>
            <a:pPr>
              <a:spcBef>
                <a:spcPts val="900"/>
              </a:spcBef>
            </a:pPr>
            <a:endParaRPr lang="en-US" dirty="0">
              <a:solidFill>
                <a:srgbClr val="FFFF00"/>
              </a:solidFill>
            </a:endParaRPr>
          </a:p>
          <a:p>
            <a:pPr>
              <a:spcBef>
                <a:spcPts val="500"/>
              </a:spcBef>
            </a:pPr>
            <a:r>
              <a:rPr lang="en-US" dirty="0" smtClean="0">
                <a:solidFill>
                  <a:srgbClr val="FFFF00"/>
                </a:solidFill>
              </a:rPr>
              <a:t>298</a:t>
            </a:r>
          </a:p>
          <a:p>
            <a:pPr>
              <a:spcBef>
                <a:spcPts val="500"/>
              </a:spcBef>
            </a:pPr>
            <a:endParaRPr lang="en-US" dirty="0">
              <a:solidFill>
                <a:srgbClr val="FFFF00"/>
              </a:solidFill>
            </a:endParaRPr>
          </a:p>
          <a:p>
            <a:pPr>
              <a:spcBef>
                <a:spcPts val="400"/>
              </a:spcBef>
            </a:pPr>
            <a:r>
              <a:rPr lang="en-US" dirty="0" smtClean="0">
                <a:solidFill>
                  <a:srgbClr val="FFFF00"/>
                </a:solidFill>
              </a:rPr>
              <a:t>195</a:t>
            </a:r>
          </a:p>
          <a:p>
            <a:pPr>
              <a:spcBef>
                <a:spcPts val="900"/>
              </a:spcBef>
            </a:pPr>
            <a:endParaRPr lang="en-US" dirty="0">
              <a:solidFill>
                <a:srgbClr val="FFFF00"/>
              </a:solidFill>
            </a:endParaRPr>
          </a:p>
          <a:p>
            <a:pPr>
              <a:spcBef>
                <a:spcPts val="200"/>
              </a:spcBef>
            </a:pPr>
            <a:r>
              <a:rPr lang="en-US" dirty="0" smtClean="0">
                <a:solidFill>
                  <a:srgbClr val="FFFF00"/>
                </a:solidFill>
              </a:rPr>
              <a:t>144</a:t>
            </a:r>
          </a:p>
          <a:p>
            <a:pPr>
              <a:spcBef>
                <a:spcPts val="600"/>
              </a:spcBef>
            </a:pPr>
            <a:endParaRPr lang="en-US" dirty="0">
              <a:solidFill>
                <a:srgbClr val="FFFF00"/>
              </a:solidFill>
            </a:endParaRP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rgbClr val="FFFF00"/>
                </a:solidFill>
              </a:rPr>
              <a:t>159</a:t>
            </a:r>
          </a:p>
          <a:p>
            <a:pPr>
              <a:spcBef>
                <a:spcPts val="600"/>
              </a:spcBef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spcBef>
                <a:spcPts val="300"/>
              </a:spcBef>
            </a:pP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81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rgbClr val="FFFF00"/>
                </a:solidFill>
              </a:rPr>
              <a:t>63</a:t>
            </a:r>
          </a:p>
          <a:p>
            <a:pPr>
              <a:spcBef>
                <a:spcPts val="1500"/>
              </a:spcBef>
            </a:pPr>
            <a:r>
              <a:rPr lang="en-US" dirty="0">
                <a:solidFill>
                  <a:srgbClr val="FFFF00"/>
                </a:solidFill>
              </a:rPr>
              <a:t>57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7591425" y="660400"/>
            <a:ext cx="11080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# citations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1846263" y="677863"/>
            <a:ext cx="5173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2,320 citations to date of ~100 Fermi LAT Collaboration papers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 papers impact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25475" y="1257300"/>
            <a:ext cx="7991475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Paper citations (rankings from ADS for papers published since Jan. 2009)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CR electrons: 350 since May 2009 (#8)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LAT instrument paper:  298 since June 2009 (#13)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Bright Source List: 195 since July 2009 (#23)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LAT Bright AGN Sample:  159 since July 2009 (#38)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GRB 080916C:  144 since March 2009 (#49)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CRE interpretation:  89 since Sept. 2009 (#130)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[Cat II]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QG with GRB090510: </a:t>
            </a:r>
            <a:r>
              <a:rPr lang="en-US" sz="2000" b="1" kern="0" dirty="0" smtClean="0">
                <a:solidFill>
                  <a:srgbClr val="0033CC"/>
                </a:solidFill>
                <a:latin typeface="+mn-lt"/>
                <a:ea typeface="ＭＳ Ｐゴシック" pitchFamily="-112" charset="-128"/>
              </a:rPr>
              <a:t>81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 since Nov. 2009 (#160)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Vela I:  64 since May 2009 (#256)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LAT Pulsar Catalog:  63 since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April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(#262)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1FGL: 57 since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June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(#314)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674748" cy="1143000"/>
          </a:xfrm>
        </p:spPr>
        <p:txBody>
          <a:bodyPr/>
          <a:lstStyle/>
          <a:p>
            <a:r>
              <a:rPr lang="en-US" dirty="0" smtClean="0"/>
              <a:t>Fermi LAT Talks</a:t>
            </a:r>
            <a:endParaRPr lang="en-US" dirty="0"/>
          </a:p>
        </p:txBody>
      </p:sp>
      <p:pic>
        <p:nvPicPr>
          <p:cNvPr id="5" name="Picture 4" descr="Screen shot 2010-09-10 at 4.58.26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7147" y="0"/>
            <a:ext cx="2436853" cy="68580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7560" y="1296957"/>
            <a:ext cx="6724353" cy="4482902"/>
            <a:chOff x="67560" y="1688747"/>
            <a:chExt cx="6724353" cy="44829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60" y="1688747"/>
              <a:ext cx="6724353" cy="448290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4632" y="2188615"/>
              <a:ext cx="4429790" cy="1607687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7" name="Rectangle 6"/>
            <p:cNvSpPr/>
            <p:nvPr/>
          </p:nvSpPr>
          <p:spPr>
            <a:xfrm>
              <a:off x="3107676" y="4215112"/>
              <a:ext cx="513443" cy="1418547"/>
            </a:xfrm>
            <a:prstGeom prst="rect">
              <a:avLst/>
            </a:prstGeom>
            <a:noFill/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706099" y="3313734"/>
              <a:ext cx="334019" cy="266409"/>
            </a:xfrm>
            <a:prstGeom prst="rect">
              <a:avLst/>
            </a:prstGeom>
            <a:noFill/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6776873" y="999738"/>
            <a:ext cx="1100411" cy="436109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26598" y="2084326"/>
            <a:ext cx="1100411" cy="279919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740110" y="3678503"/>
            <a:ext cx="1100411" cy="239389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780645" y="4799831"/>
            <a:ext cx="1100411" cy="293430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53621" y="5718509"/>
            <a:ext cx="1100411" cy="252899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726598" y="6606377"/>
            <a:ext cx="1100411" cy="251623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6954" y="6160548"/>
            <a:ext cx="466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Latronico member of the Speakers Bureau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87269" y="2150115"/>
            <a:ext cx="2130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Normalized by members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90094" y="4048581"/>
            <a:ext cx="5240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total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97794" y="1314922"/>
            <a:ext cx="4084043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Talks per Country (since ~ Sep 2008)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6619"/>
            <a:ext cx="9109339" cy="55898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956800" y="-17132300"/>
            <a:ext cx="5811520" cy="82245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2365" y="1646212"/>
            <a:ext cx="3560687" cy="5044307"/>
          </a:xfrm>
          <a:prstGeom prst="rect">
            <a:avLst/>
          </a:prstGeom>
          <a:ln w="127000" cap="flat">
            <a:solidFill>
              <a:schemeClr val="accent1"/>
            </a:solidFill>
            <a:rou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150" y="651477"/>
            <a:ext cx="2818906" cy="2125924"/>
          </a:xfrm>
        </p:spPr>
        <p:txBody>
          <a:bodyPr>
            <a:normAutofit/>
          </a:bodyPr>
          <a:lstStyle/>
          <a:p>
            <a:r>
              <a:rPr lang="en-US" dirty="0" smtClean="0"/>
              <a:t>Public Outreach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009" y="181438"/>
            <a:ext cx="3043594" cy="64759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34492" y="279135"/>
            <a:ext cx="3009508" cy="42967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5730" y="3586887"/>
            <a:ext cx="4383573" cy="29147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Fermi LAT Science Working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021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 smtClean="0"/>
              <a:t>Analysis coordination</a:t>
            </a:r>
          </a:p>
          <a:p>
            <a:pPr lvl="1">
              <a:lnSpc>
                <a:spcPct val="90000"/>
              </a:lnSpc>
            </a:pPr>
            <a:r>
              <a:rPr lang="en-US" sz="1800" dirty="0" err="1" smtClean="0"/>
              <a:t>S.Digel</a:t>
            </a:r>
            <a:r>
              <a:rPr lang="en-US" sz="1800" dirty="0" smtClean="0"/>
              <a:t>, </a:t>
            </a:r>
            <a:r>
              <a:rPr lang="en-US" sz="18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Gino </a:t>
            </a:r>
            <a:r>
              <a:rPr lang="en-US" sz="1800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Tosti</a:t>
            </a:r>
            <a:r>
              <a:rPr lang="en-US" sz="18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(deputy</a:t>
            </a:r>
            <a:r>
              <a:rPr lang="en-US" sz="1800" i="1" dirty="0" smtClean="0"/>
              <a:t>)</a:t>
            </a: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1800" dirty="0" smtClean="0"/>
              <a:t>Science Working Groups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Calibration and Analysis Methods (</a:t>
            </a:r>
            <a:r>
              <a:rPr lang="en-US" sz="1800" i="1" dirty="0" err="1" smtClean="0">
                <a:solidFill>
                  <a:srgbClr val="FFE193"/>
                </a:solidFill>
              </a:rPr>
              <a:t>R.Rando</a:t>
            </a:r>
            <a:r>
              <a:rPr lang="en-US" sz="1800" dirty="0" smtClean="0"/>
              <a:t>, E. Charles)</a:t>
            </a:r>
          </a:p>
          <a:p>
            <a:pPr marL="1550988" lvl="3">
              <a:lnSpc>
                <a:spcPct val="90000"/>
              </a:lnSpc>
            </a:pPr>
            <a:r>
              <a:rPr lang="en-US" sz="1600" dirty="0" smtClean="0"/>
              <a:t>Beam Test (</a:t>
            </a:r>
            <a:r>
              <a:rPr lang="en-US" sz="1600" i="1" dirty="0" smtClean="0">
                <a:solidFill>
                  <a:srgbClr val="FFE193"/>
                </a:solidFill>
              </a:rPr>
              <a:t>Latronico</a:t>
            </a:r>
            <a:r>
              <a:rPr lang="en-US" sz="1600" dirty="0" smtClean="0"/>
              <a:t>, </a:t>
            </a:r>
            <a:r>
              <a:rPr lang="en-US" sz="1600" dirty="0" err="1" smtClean="0"/>
              <a:t>Bruel</a:t>
            </a:r>
            <a:r>
              <a:rPr lang="en-US" sz="1600" dirty="0" smtClean="0"/>
              <a:t>)</a:t>
            </a:r>
          </a:p>
          <a:p>
            <a:pPr marL="1550988" lvl="3">
              <a:lnSpc>
                <a:spcPct val="90000"/>
              </a:lnSpc>
            </a:pPr>
            <a:r>
              <a:rPr lang="en-US" sz="1600" dirty="0" smtClean="0"/>
              <a:t>IRF development (</a:t>
            </a:r>
            <a:r>
              <a:rPr lang="en-US" sz="1600" i="1" dirty="0" err="1" smtClean="0">
                <a:solidFill>
                  <a:srgbClr val="FFE193"/>
                </a:solidFill>
              </a:rPr>
              <a:t>Rando</a:t>
            </a:r>
            <a:r>
              <a:rPr lang="en-US" sz="1600" dirty="0" smtClean="0"/>
              <a:t>), IRF monitoring (</a:t>
            </a:r>
            <a:r>
              <a:rPr lang="en-US" sz="1600" i="1" dirty="0" err="1" smtClean="0">
                <a:solidFill>
                  <a:srgbClr val="FFE193"/>
                </a:solidFill>
              </a:rPr>
              <a:t>Cecchi</a:t>
            </a:r>
            <a:r>
              <a:rPr lang="en-US" sz="16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 err="1" smtClean="0"/>
              <a:t>Blazars</a:t>
            </a:r>
            <a:r>
              <a:rPr lang="en-US" sz="1800" dirty="0" smtClean="0"/>
              <a:t> and other </a:t>
            </a:r>
            <a:r>
              <a:rPr lang="en-US" sz="1800" dirty="0" err="1" smtClean="0"/>
              <a:t>AGNs</a:t>
            </a:r>
            <a:r>
              <a:rPr lang="en-US" sz="1800" dirty="0" smtClean="0"/>
              <a:t> (E. </a:t>
            </a:r>
            <a:r>
              <a:rPr lang="en-US" sz="1800" dirty="0" err="1" smtClean="0"/>
              <a:t>Cavazzuti</a:t>
            </a:r>
            <a:r>
              <a:rPr lang="en-US" sz="1800" dirty="0" smtClean="0"/>
              <a:t>, T. Cheung)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Diffuse and Molecular Clouds (M. Ackermann, J.M. </a:t>
            </a:r>
            <a:r>
              <a:rPr lang="en-US" sz="1800" dirty="0" err="1" smtClean="0"/>
              <a:t>Casandjian</a:t>
            </a:r>
            <a:r>
              <a:rPr lang="en-US" sz="1800" dirty="0" smtClean="0"/>
              <a:t>)</a:t>
            </a:r>
          </a:p>
          <a:p>
            <a:pPr lvl="4">
              <a:lnSpc>
                <a:spcPct val="90000"/>
              </a:lnSpc>
            </a:pPr>
            <a:r>
              <a:rPr lang="en-US" sz="1600" dirty="0" smtClean="0"/>
              <a:t>Cosmic Rays (</a:t>
            </a:r>
            <a:r>
              <a:rPr lang="en-US" sz="1600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Baldini</a:t>
            </a:r>
            <a:r>
              <a:rPr lang="en-US" sz="1600" dirty="0" smtClean="0"/>
              <a:t>, </a:t>
            </a:r>
            <a:r>
              <a:rPr lang="en-US" sz="1600" dirty="0" err="1" smtClean="0"/>
              <a:t>Monzani</a:t>
            </a:r>
            <a:r>
              <a:rPr lang="en-US" sz="16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Catalogs (</a:t>
            </a:r>
            <a:r>
              <a:rPr lang="en-US" sz="1800" dirty="0" err="1" smtClean="0"/>
              <a:t>D.Thompson</a:t>
            </a:r>
            <a:r>
              <a:rPr lang="en-US" sz="1800" dirty="0" smtClean="0"/>
              <a:t>, </a:t>
            </a:r>
            <a:r>
              <a:rPr lang="en-US" sz="1800" dirty="0" err="1" smtClean="0"/>
              <a:t>J.Ballet</a:t>
            </a:r>
            <a:r>
              <a:rPr lang="en-US" sz="1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Pulsars, SNR and </a:t>
            </a:r>
            <a:r>
              <a:rPr lang="en-US" sz="1800" dirty="0" err="1" smtClean="0"/>
              <a:t>Plerions</a:t>
            </a:r>
            <a:r>
              <a:rPr lang="en-US" sz="1800" dirty="0" smtClean="0"/>
              <a:t> (</a:t>
            </a:r>
            <a:r>
              <a:rPr lang="en-US" sz="1800" dirty="0" err="1" smtClean="0"/>
              <a:t>E.J.Grove</a:t>
            </a:r>
            <a:r>
              <a:rPr lang="en-US" sz="1800" dirty="0" smtClean="0"/>
              <a:t>, P. </a:t>
            </a:r>
            <a:r>
              <a:rPr lang="en-US" sz="1800" dirty="0" err="1" smtClean="0"/>
              <a:t>Saz</a:t>
            </a:r>
            <a:r>
              <a:rPr lang="en-US" sz="1800" dirty="0" smtClean="0"/>
              <a:t>-Parkinson)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GRB (J. Chiang, C. </a:t>
            </a:r>
            <a:r>
              <a:rPr lang="en-US" sz="1800" dirty="0" err="1" smtClean="0"/>
              <a:t>Meegan</a:t>
            </a:r>
            <a:r>
              <a:rPr lang="en-US" sz="1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Sources in the Solar System (</a:t>
            </a:r>
            <a:r>
              <a:rPr lang="en-US" sz="1800" i="1" u="sng" dirty="0" err="1" smtClean="0">
                <a:solidFill>
                  <a:srgbClr val="FFE193"/>
                </a:solidFill>
              </a:rPr>
              <a:t>F.Longo</a:t>
            </a:r>
            <a:r>
              <a:rPr lang="en-US" sz="1800" u="sng" dirty="0" smtClean="0"/>
              <a:t>, </a:t>
            </a:r>
            <a:r>
              <a:rPr lang="en-US" sz="1800" dirty="0" smtClean="0"/>
              <a:t>I. </a:t>
            </a:r>
            <a:r>
              <a:rPr lang="en-US" sz="1800" dirty="0" err="1" smtClean="0"/>
              <a:t>Moskalenko</a:t>
            </a:r>
            <a:r>
              <a:rPr lang="en-US" sz="1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Dark Matter and new physics (</a:t>
            </a:r>
            <a:r>
              <a:rPr lang="en-US" sz="1800" i="1" dirty="0" err="1" smtClean="0">
                <a:solidFill>
                  <a:srgbClr val="FFE193"/>
                </a:solidFill>
              </a:rPr>
              <a:t>L.Latronico</a:t>
            </a:r>
            <a:r>
              <a:rPr lang="en-US" sz="1800" dirty="0" smtClean="0"/>
              <a:t>, </a:t>
            </a:r>
            <a:r>
              <a:rPr lang="en-US" sz="1800" dirty="0" err="1" smtClean="0"/>
              <a:t>S.Ritz</a:t>
            </a:r>
            <a:r>
              <a:rPr lang="en-US" sz="1800" dirty="0" smtClean="0"/>
              <a:t>)</a:t>
            </a:r>
          </a:p>
          <a:p>
            <a:pPr>
              <a:lnSpc>
                <a:spcPct val="90000"/>
              </a:lnSpc>
              <a:buNone/>
            </a:pPr>
            <a:endParaRPr lang="en-US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82974" y="6262750"/>
            <a:ext cx="6467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+mn-lt"/>
              </a:rPr>
              <a:t>All INFN teams are very active in all LAT science areas</a:t>
            </a:r>
            <a:endParaRPr lang="en-US" sz="2000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7407" y="1353185"/>
            <a:ext cx="53784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7498" y="3859038"/>
            <a:ext cx="3484563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174" y="3854275"/>
            <a:ext cx="313690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 Shifts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Fermi 1st year catalog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9"/>
          <p:cNvSpPr txBox="1">
            <a:spLocks noChangeArrowheads="1"/>
          </p:cNvSpPr>
          <p:nvPr/>
        </p:nvSpPr>
        <p:spPr bwMode="auto">
          <a:xfrm>
            <a:off x="2327275" y="525463"/>
            <a:ext cx="4906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- 1,451 sources;  </a:t>
            </a:r>
            <a:r>
              <a:rPr lang="en-US" i="1"/>
              <a:t>Ap. J. Suppl. </a:t>
            </a:r>
            <a:r>
              <a:rPr lang="en-US" b="1"/>
              <a:t>188</a:t>
            </a:r>
            <a:r>
              <a:rPr lang="en-US"/>
              <a:t> 405 (2010)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100138"/>
            <a:ext cx="6299200" cy="372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3325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/>
              <a:t>Some science highlights from the past year</a:t>
            </a:r>
            <a:endParaRPr lang="en-US" sz="2800" dirty="0"/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571500" y="1626440"/>
            <a:ext cx="804703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55575" indent="-155575">
              <a:buFont typeface="Arial" charset="0"/>
              <a:buChar char="•"/>
            </a:pPr>
            <a:endParaRPr lang="en-US" sz="2000" dirty="0"/>
          </a:p>
          <a:p>
            <a:pPr marL="155575" indent="-155575">
              <a:buFont typeface="Arial" charset="0"/>
              <a:buChar char="•"/>
            </a:pPr>
            <a:r>
              <a:rPr lang="en-US" sz="2000" dirty="0"/>
              <a:t>Fermi continues to be a finder for millisecond radio pulsars, many in binary systems (nearly 20 to date)</a:t>
            </a:r>
          </a:p>
          <a:p>
            <a:pPr marL="155575" indent="-155575"/>
            <a:endParaRPr lang="en-US" sz="2000" dirty="0" smtClean="0"/>
          </a:p>
          <a:p>
            <a:pPr marL="155575" indent="-155575">
              <a:buFont typeface="Arial" charset="0"/>
              <a:buChar char="•"/>
            </a:pPr>
            <a:r>
              <a:rPr lang="en-US" sz="2000" dirty="0" smtClean="0"/>
              <a:t>SNR and hints to the gamma-ray / CR connection</a:t>
            </a:r>
          </a:p>
          <a:p>
            <a:pPr marL="155575" indent="-155575"/>
            <a:endParaRPr lang="en-US" sz="2000" dirty="0" smtClean="0"/>
          </a:p>
          <a:p>
            <a:pPr marL="155575" indent="-155575">
              <a:buFont typeface="Arial" charset="0"/>
              <a:buChar char="•"/>
            </a:pPr>
            <a:r>
              <a:rPr lang="en-US" sz="2000" dirty="0" smtClean="0"/>
              <a:t>discovery </a:t>
            </a:r>
            <a:r>
              <a:rPr lang="en-US" sz="2000" dirty="0"/>
              <a:t>of high-energy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Arial"/>
                <a:ea typeface="Symbol" charset="2"/>
                <a:cs typeface="Arial"/>
              </a:rPr>
              <a:t>gamma</a:t>
            </a:r>
            <a:r>
              <a:rPr lang="en-US" sz="2000" dirty="0" smtClean="0"/>
              <a:t>-</a:t>
            </a:r>
            <a:r>
              <a:rPr lang="en-US" sz="2000" dirty="0"/>
              <a:t>ray emission from novae outburst</a:t>
            </a:r>
          </a:p>
          <a:p>
            <a:pPr marL="796925" lvl="1" indent="-398463">
              <a:spcBef>
                <a:spcPts val="600"/>
              </a:spcBef>
              <a:buFont typeface="Arial" charset="0"/>
              <a:buChar char="•"/>
            </a:pPr>
            <a:r>
              <a:rPr lang="en-US" sz="1600" dirty="0"/>
              <a:t>“Gamma-Ray Emission Concurrent with the Nova in the Symbiotic Binary V407 </a:t>
            </a:r>
            <a:r>
              <a:rPr lang="en-US" sz="1600" dirty="0" err="1"/>
              <a:t>Cygni</a:t>
            </a:r>
            <a:r>
              <a:rPr lang="en-US" sz="1600" dirty="0"/>
              <a:t>”, </a:t>
            </a:r>
            <a:r>
              <a:rPr lang="en-US" sz="1600" i="1" dirty="0"/>
              <a:t>Science</a:t>
            </a:r>
            <a:r>
              <a:rPr lang="en-US" sz="1600" dirty="0"/>
              <a:t> 329, 817 (2010)</a:t>
            </a:r>
            <a:endParaRPr lang="en-US" sz="1600" i="1" dirty="0" smtClean="0"/>
          </a:p>
          <a:p>
            <a:pPr marL="155575" indent="-155575">
              <a:spcBef>
                <a:spcPts val="1800"/>
              </a:spcBef>
              <a:buFont typeface="Arial" charset="0"/>
              <a:buChar char="•"/>
            </a:pPr>
            <a:r>
              <a:rPr lang="en-US" sz="2000" dirty="0" smtClean="0"/>
              <a:t>CRE spectrum extensions and anisotropy constraints</a:t>
            </a:r>
          </a:p>
          <a:p>
            <a:pPr marL="155575" indent="-155575">
              <a:spcBef>
                <a:spcPts val="1800"/>
              </a:spcBef>
              <a:buFont typeface="Arial" charset="0"/>
              <a:buChar char="•"/>
            </a:pPr>
            <a:r>
              <a:rPr lang="en-US" sz="2000" dirty="0" smtClean="0"/>
              <a:t>Constraints </a:t>
            </a:r>
            <a:r>
              <a:rPr lang="en-US" sz="2000" dirty="0"/>
              <a:t>on dark matter from LAT observations of dwarf </a:t>
            </a:r>
            <a:r>
              <a:rPr lang="en-US" sz="2000" dirty="0" err="1"/>
              <a:t>spheroidal</a:t>
            </a:r>
            <a:r>
              <a:rPr lang="en-US" sz="2000" dirty="0"/>
              <a:t> galaxies, diffuse radiation, and clusters of </a:t>
            </a:r>
            <a:r>
              <a:rPr lang="en-US" sz="2000" dirty="0" smtClean="0"/>
              <a:t>galaxies</a:t>
            </a:r>
          </a:p>
          <a:p>
            <a:pPr marL="155575" indent="-155575">
              <a:spcBef>
                <a:spcPts val="1800"/>
              </a:spcBef>
              <a:buFont typeface="Arial" charset="0"/>
              <a:buChar char="•"/>
            </a:pPr>
            <a:r>
              <a:rPr lang="en-US" sz="2000" dirty="0" smtClean="0"/>
              <a:t>GRB summary </a:t>
            </a:r>
          </a:p>
          <a:p>
            <a:pPr marL="155575" indent="-155575">
              <a:spcBef>
                <a:spcPts val="1800"/>
              </a:spcBef>
              <a:buFont typeface="Arial" charset="0"/>
              <a:buChar char="•"/>
            </a:pPr>
            <a:r>
              <a:rPr lang="en-US" sz="2000" dirty="0" smtClean="0"/>
              <a:t>Solar System sources</a:t>
            </a:r>
          </a:p>
          <a:p>
            <a:pPr marL="155575" indent="-155575">
              <a:spcBef>
                <a:spcPts val="1800"/>
              </a:spcBef>
              <a:buFont typeface="Arial" charset="0"/>
              <a:buChar char="•"/>
            </a:pPr>
            <a:endParaRPr lang="en-US" sz="2000" dirty="0"/>
          </a:p>
        </p:txBody>
      </p:sp>
      <p:pic>
        <p:nvPicPr>
          <p:cNvPr id="26628" name="Picture 9" descr="GLASTsat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543642">
            <a:off x="2701925" y="545095"/>
            <a:ext cx="4416425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15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Fermi: a finder for millisecond pulsars</a:t>
            </a:r>
            <a:endParaRPr lang="en-US" sz="3200" dirty="0"/>
          </a:p>
        </p:txBody>
      </p:sp>
      <p:pic>
        <p:nvPicPr>
          <p:cNvPr id="27651" name="Picture 3" descr="415468main_galactic_gps_msps_H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6" y="-76203"/>
            <a:ext cx="8229600" cy="795867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Fermi: millisecond pulsars</a:t>
            </a:r>
            <a:endParaRPr lang="en-US" sz="3200" dirty="0"/>
          </a:p>
        </p:txBody>
      </p:sp>
      <p:pic>
        <p:nvPicPr>
          <p:cNvPr id="28675" name="Picture 4" descr="NatureMSPs_463147a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0400" y="754063"/>
            <a:ext cx="4300538" cy="565308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6697663" y="6372225"/>
            <a:ext cx="2168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Nature </a:t>
            </a:r>
            <a:r>
              <a:rPr lang="en-US" sz="1400"/>
              <a:t>January 14, 2010</a:t>
            </a:r>
          </a:p>
        </p:txBody>
      </p:sp>
      <p:pic>
        <p:nvPicPr>
          <p:cNvPr id="28677" name="Picture 6" descr="Page 14 from Ransom Slide.pd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00" y="947738"/>
            <a:ext cx="376396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7" descr="Black Widows Ransom Slide-2.pd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138" y="3835400"/>
            <a:ext cx="3729037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203200" y="693738"/>
            <a:ext cx="402431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Scott Ransom (NRAO), HEAD meeting talk, March 2010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2750" y="1851025"/>
            <a:ext cx="4719638" cy="3213100"/>
          </a:xfrm>
          <a:prstGeom prst="rect">
            <a:avLst/>
          </a:prstGeom>
          <a:effectLst>
            <a:outerShdw blurRad="50800" dist="63500" dir="2700000" algn="tl" rotWithShape="0">
              <a:srgbClr val="000000">
                <a:alpha val="64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25974main_Fermi_SNRs_labe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6450"/>
            <a:ext cx="9180146" cy="6551356"/>
          </a:xfrm>
          <a:prstGeom prst="rect">
            <a:avLst/>
          </a:prstGeom>
          <a:noFill/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6111" y="875237"/>
            <a:ext cx="3257889" cy="192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7504249" y="840893"/>
            <a:ext cx="16397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W44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2010, Science, 327, 1103</a:t>
            </a:r>
            <a:endParaRPr lang="en-US" sz="1400" dirty="0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900" y="858597"/>
            <a:ext cx="3368619" cy="241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1537824" y="2424290"/>
            <a:ext cx="19978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W51C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2009,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ApJ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, 706, L1 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486419" y="6356880"/>
            <a:ext cx="6286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Hadronic</a:t>
            </a:r>
            <a:r>
              <a:rPr lang="en-US" sz="2000" dirty="0" smtClean="0"/>
              <a:t> acceleration favored, </a:t>
            </a:r>
            <a:r>
              <a:rPr lang="en-US" sz="2000" dirty="0" err="1" smtClean="0"/>
              <a:t>leptonic</a:t>
            </a:r>
            <a:r>
              <a:rPr lang="en-US" sz="2000" dirty="0" smtClean="0"/>
              <a:t> not excluded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47CC55-591B-9E47-827A-055EF1ACEB26}" type="slidenum">
              <a:rPr lang="en-US" smtClean="0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2600693" y="6400800"/>
            <a:ext cx="458145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ea typeface="ＭＳ Ｐゴシック" charset="-128"/>
                <a:cs typeface="ＭＳ Ｐゴシック" charset="-128"/>
              </a:rPr>
              <a:t>SIGRAV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625475" y="6400800"/>
            <a:ext cx="1461126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ea typeface="ＭＳ Ｐゴシック" charset="-128"/>
                <a:cs typeface="ＭＳ Ｐゴシック" charset="-128"/>
              </a:rPr>
              <a:t>Bellazzini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lbaldini_dice2010_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609077"/>
            <a:ext cx="9144000" cy="2489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47CC55-591B-9E47-827A-055EF1ACEB26}" type="slidenum">
              <a:rPr lang="en-US" smtClean="0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2600693" y="6400800"/>
            <a:ext cx="458145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ea typeface="ＭＳ Ｐゴシック" charset="-128"/>
                <a:cs typeface="ＭＳ Ｐゴシック" charset="-128"/>
              </a:rPr>
              <a:t>SIGRAV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625475" y="6400800"/>
            <a:ext cx="1461126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ea typeface="ＭＳ Ｐゴシック" charset="-128"/>
                <a:cs typeface="ＭＳ Ｐゴシック" charset="-128"/>
              </a:rPr>
              <a:t>Bellazzini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lbaldini_dice2010_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609077"/>
            <a:ext cx="9144000" cy="2489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86" y="152401"/>
            <a:ext cx="7959009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>
                <a:solidFill>
                  <a:srgbClr val="F0AD00"/>
                </a:solidFill>
              </a:rPr>
              <a:t>Cosmic-Ray Electron Spectrum</a:t>
            </a:r>
            <a:endParaRPr lang="en-US" sz="2200" dirty="0">
              <a:solidFill>
                <a:srgbClr val="F0AD00"/>
              </a:solidFill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161338" y="6386513"/>
            <a:ext cx="762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54A30CE-50C6-ED4A-830D-E24AF352035F}" type="slidenum">
              <a:rPr lang="en-US">
                <a:latin typeface="Book Antiqua" charset="0"/>
                <a:ea typeface="Arial" charset="0"/>
                <a:cs typeface="Arial" charset="0"/>
              </a:rPr>
              <a:pPr/>
              <a:t>24</a:t>
            </a:fld>
            <a:endParaRPr lang="en-US">
              <a:latin typeface="Book Antiqua" charset="0"/>
              <a:ea typeface="Arial" charset="0"/>
              <a:cs typeface="Arial" charset="0"/>
            </a:endParaRPr>
          </a:p>
        </p:txBody>
      </p:sp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600064" y="6234846"/>
            <a:ext cx="82892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7 </a:t>
            </a:r>
            <a:r>
              <a:rPr lang="en-US" sz="2000" dirty="0" err="1" smtClean="0"/>
              <a:t>GeV</a:t>
            </a:r>
            <a:r>
              <a:rPr lang="en-US" sz="2000" dirty="0" smtClean="0"/>
              <a:t> – 1 </a:t>
            </a:r>
            <a:r>
              <a:rPr lang="en-US" sz="2000" dirty="0" err="1" smtClean="0"/>
              <a:t>TeV</a:t>
            </a:r>
            <a:r>
              <a:rPr lang="en-US" sz="2000" dirty="0" smtClean="0"/>
              <a:t> - extension </a:t>
            </a:r>
            <a:r>
              <a:rPr lang="en-US" sz="2000" dirty="0"/>
              <a:t>of</a:t>
            </a:r>
            <a:r>
              <a:rPr lang="en-US" sz="2000" dirty="0" smtClean="0"/>
              <a:t> </a:t>
            </a:r>
            <a:r>
              <a:rPr lang="en-US" sz="2000" b="1" dirty="0" smtClean="0"/>
              <a:t>Phys</a:t>
            </a:r>
            <a:r>
              <a:rPr lang="en-US" sz="2000" b="1" dirty="0"/>
              <a:t>. Rev. </a:t>
            </a:r>
            <a:r>
              <a:rPr lang="en-US" sz="2000" b="1" dirty="0" err="1"/>
              <a:t>Lett</a:t>
            </a:r>
            <a:r>
              <a:rPr lang="en-US" sz="2000" b="1" dirty="0"/>
              <a:t>. 102, </a:t>
            </a:r>
            <a:r>
              <a:rPr lang="en-US" sz="2000" dirty="0"/>
              <a:t>181101 (2009</a:t>
            </a:r>
            <a:r>
              <a:rPr lang="en-US" sz="2000" dirty="0" smtClean="0"/>
              <a:t>) 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389" y="918383"/>
            <a:ext cx="7226647" cy="5274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2398938" y="3468820"/>
            <a:ext cx="42961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Accepted for publication in Physical Review </a:t>
            </a:r>
            <a:r>
              <a:rPr lang="en-US" b="1" dirty="0" smtClean="0">
                <a:solidFill>
                  <a:srgbClr val="FF0000"/>
                </a:solidFill>
              </a:rPr>
              <a:t>D, arXiv.1008.3999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66109"/>
            <a:ext cx="8229600" cy="1040268"/>
          </a:xfrm>
        </p:spPr>
        <p:txBody>
          <a:bodyPr/>
          <a:lstStyle/>
          <a:p>
            <a:r>
              <a:rPr lang="en-US" sz="2000" dirty="0" smtClean="0"/>
              <a:t>Spectrum for subset of events with X0&gt;13 consistent with PRL</a:t>
            </a:r>
          </a:p>
          <a:p>
            <a:r>
              <a:rPr lang="en-US" sz="2000" dirty="0" smtClean="0"/>
              <a:t>Up </a:t>
            </a:r>
            <a:r>
              <a:rPr lang="en-US" sz="2000" dirty="0" err="1" smtClean="0"/>
              <a:t>tp</a:t>
            </a:r>
            <a:r>
              <a:rPr lang="en-US" sz="2000" dirty="0" smtClean="0"/>
              <a:t> ~4X energy resolution, ~5% acceptance and higher </a:t>
            </a:r>
            <a:r>
              <a:rPr lang="en-US" sz="2000" dirty="0" err="1" smtClean="0"/>
              <a:t>systematics</a:t>
            </a:r>
            <a:endParaRPr lang="en-US" sz="2000" dirty="0"/>
          </a:p>
        </p:txBody>
      </p:sp>
      <p:pic>
        <p:nvPicPr>
          <p:cNvPr id="4" name="Picture 10" descr="SpecHighR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628" y="926387"/>
            <a:ext cx="7692091" cy="4560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2986" y="152401"/>
            <a:ext cx="7959009" cy="533400"/>
          </a:xfrm>
          <a:prstGeom prst="rect">
            <a:avLst/>
          </a:prstGeom>
        </p:spPr>
        <p:txBody>
          <a:bodyPr vert="horz" lIns="91436" tIns="45718" rIns="91436" bIns="45718" anchor="ctr">
            <a:normAutofit fontScale="97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 w="6350">
                  <a:noFill/>
                </a:ln>
                <a:solidFill>
                  <a:srgbClr val="F0AD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Cosmic-Ray Electron Spectrum</a:t>
            </a:r>
            <a:endParaRPr kumimoji="0" lang="en-US" sz="2200" b="1" i="0" u="none" strike="noStrike" kern="1200" cap="none" spc="0" normalizeH="0" baseline="0" noProof="0" dirty="0">
              <a:ln w="6350">
                <a:noFill/>
              </a:ln>
              <a:solidFill>
                <a:srgbClr val="F0AD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 Anisotropy Searches</a:t>
            </a:r>
            <a:endParaRPr lang="en-US" dirty="0"/>
          </a:p>
        </p:txBody>
      </p:sp>
      <p:pic>
        <p:nvPicPr>
          <p:cNvPr id="4" name="Picture 3" descr="Screen shot 2010-09-13 at 10.53.52 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29604"/>
            <a:ext cx="9144000" cy="4885151"/>
          </a:xfrm>
          <a:prstGeom prst="rect">
            <a:avLst/>
          </a:prstGeom>
        </p:spPr>
      </p:pic>
      <p:pic>
        <p:nvPicPr>
          <p:cNvPr id="5" name="Picture 4" descr="Screen shot 2010-09-13 at 10.55.01 A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0491" y="3445043"/>
            <a:ext cx="4817022" cy="3412957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061379" y="2840286"/>
            <a:ext cx="3883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</a:rPr>
              <a:t>No-Anisotropy Count map (E&gt;60 </a:t>
            </a:r>
            <a:r>
              <a:rPr lang="en-US" sz="1600" b="1" dirty="0" err="1" smtClean="0">
                <a:solidFill>
                  <a:srgbClr val="000000"/>
                </a:solidFill>
              </a:rPr>
              <a:t>GeV</a:t>
            </a:r>
            <a:r>
              <a:rPr lang="en-US" sz="1600" b="1" dirty="0" smtClean="0">
                <a:solidFill>
                  <a:srgbClr val="000000"/>
                </a:solidFill>
              </a:rPr>
              <a:t>)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158" y="6219340"/>
            <a:ext cx="5607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Accepted for </a:t>
            </a:r>
            <a:r>
              <a:rPr lang="en-US" sz="1400" dirty="0" err="1" smtClean="0">
                <a:solidFill>
                  <a:srgbClr val="000000"/>
                </a:solidFill>
              </a:rPr>
              <a:t>pubblication</a:t>
            </a:r>
            <a:r>
              <a:rPr lang="en-US" sz="1400" dirty="0" smtClean="0">
                <a:solidFill>
                  <a:srgbClr val="000000"/>
                </a:solidFill>
              </a:rPr>
              <a:t> in PRD (online on Sept. issue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arXiv:1008.5119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0-03-22 at 4.10.29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2429" y="1303144"/>
            <a:ext cx="7235439" cy="43316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Matter Search Strategies</a:t>
            </a:r>
            <a:endParaRPr lang="en-US" dirty="0"/>
          </a:p>
        </p:txBody>
      </p:sp>
      <p:sp>
        <p:nvSpPr>
          <p:cNvPr id="5" name="Content Placeholder 8"/>
          <p:cNvSpPr txBox="1">
            <a:spLocks/>
          </p:cNvSpPr>
          <p:nvPr/>
        </p:nvSpPr>
        <p:spPr bwMode="auto">
          <a:xfrm>
            <a:off x="666166" y="5674189"/>
            <a:ext cx="8902840" cy="1183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No detection so far, but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lang="en-US" sz="2000" b="1" kern="0" dirty="0" smtClean="0">
                <a:ea typeface="ＭＳ Ｐゴシック" charset="-128"/>
                <a:cs typeface="ＭＳ Ｐゴシック" charset="-128"/>
              </a:rPr>
              <a:t>Upper limits start cutting into interesting parameter space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&lt;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Symbol" charset="2"/>
                <a:ea typeface="ＭＳ Ｐゴシック" pitchFamily="-112" charset="-128"/>
                <a:cs typeface="Symbol" charset="2"/>
              </a:rPr>
              <a:t>s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v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&gt; ~ 10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-25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 cm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3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s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-1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 from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Dwarph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Spheroidal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 and cluster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 searches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64835" y="3968332"/>
            <a:ext cx="2074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2010, PRL 104, 091302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61449" y="4041423"/>
            <a:ext cx="1818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2010, JCAP, 04, 014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3750" y="2204067"/>
            <a:ext cx="1781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2010, </a:t>
            </a:r>
            <a:r>
              <a:rPr lang="en-US" sz="1400" dirty="0" err="1" smtClean="0">
                <a:solidFill>
                  <a:srgbClr val="000000"/>
                </a:solidFill>
              </a:rPr>
              <a:t>ApJ</a:t>
            </a:r>
            <a:r>
              <a:rPr lang="en-US" sz="1400" dirty="0" smtClean="0">
                <a:solidFill>
                  <a:srgbClr val="000000"/>
                </a:solidFill>
              </a:rPr>
              <a:t>, 712, 147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53565" y="5054671"/>
            <a:ext cx="1818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2010, JCAP, 05, 025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0-03-22 at 12.00.24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2223" y="688115"/>
            <a:ext cx="6233867" cy="469831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251222"/>
            <a:ext cx="3000320" cy="56943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885620" y="5933301"/>
            <a:ext cx="7556636" cy="92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Spectrum is softer than EGRET and </a:t>
            </a:r>
            <a:r>
              <a:rPr lang="en-US" sz="2000" b="1" kern="0" dirty="0" smtClean="0">
                <a:ea typeface="ＭＳ Ｐゴシック" charset="-128"/>
                <a:cs typeface="ＭＳ Ｐゴシック" charset="-128"/>
              </a:rPr>
              <a:t>appear as a power-law</a:t>
            </a:r>
            <a:endParaRPr kumimoji="0" lang="en-US" sz="20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lang="en-US" sz="2000" b="1" kern="0" baseline="0" dirty="0" smtClean="0">
                <a:ea typeface="ＭＳ Ｐゴシック" charset="-128"/>
                <a:cs typeface="ＭＳ Ｐゴシック" charset="-128"/>
              </a:rPr>
              <a:t>Unresolved </a:t>
            </a:r>
            <a:r>
              <a:rPr lang="en-US" sz="2000" b="1" kern="0" baseline="0" dirty="0" err="1" smtClean="0">
                <a:ea typeface="ＭＳ Ｐゴシック" charset="-128"/>
                <a:cs typeface="ＭＳ Ｐゴシック" charset="-128"/>
              </a:rPr>
              <a:t>AGNs</a:t>
            </a:r>
            <a:r>
              <a:rPr lang="en-US" sz="2000" b="1" kern="0" baseline="0" dirty="0" smtClean="0">
                <a:ea typeface="ＭＳ Ｐゴシック" charset="-128"/>
                <a:cs typeface="ＭＳ Ｐゴシック" charset="-128"/>
              </a:rPr>
              <a:t> contribute</a:t>
            </a:r>
            <a:r>
              <a:rPr lang="en-US" sz="2000" b="1" kern="0" dirty="0" smtClean="0">
                <a:ea typeface="ＭＳ Ｐゴシック" charset="-128"/>
                <a:cs typeface="ＭＳ Ｐゴシック" charset="-128"/>
              </a:rPr>
              <a:t> no more than 30%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85570" y="2155464"/>
            <a:ext cx="20639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2010, PRL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104, 101101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6657" y="4033380"/>
            <a:ext cx="1781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2010, </a:t>
            </a:r>
            <a:r>
              <a:rPr lang="en-US" sz="1400" dirty="0" err="1" smtClean="0"/>
              <a:t>ApJ</a:t>
            </a:r>
            <a:r>
              <a:rPr lang="en-US" sz="1400" dirty="0" smtClean="0"/>
              <a:t>, 720, 435</a:t>
            </a:r>
            <a:endParaRPr lang="en-US" sz="1400" dirty="0"/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707" y="318892"/>
            <a:ext cx="2135188" cy="1009650"/>
          </a:xfrm>
          <a:prstGeom prst="rect">
            <a:avLst/>
          </a:prstGeom>
          <a:solidFill>
            <a:schemeClr val="tx1"/>
          </a:solidFill>
          <a:ln w="9360">
            <a:noFill/>
            <a:miter lim="800000"/>
            <a:headEnd/>
            <a:tailEnd/>
          </a:ln>
          <a:effectLst/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194" y="1727005"/>
            <a:ext cx="2124075" cy="1063625"/>
          </a:xfrm>
          <a:prstGeom prst="rect">
            <a:avLst/>
          </a:prstGeom>
          <a:solidFill>
            <a:schemeClr val="tx1"/>
          </a:solidFill>
          <a:ln w="9360">
            <a:noFill/>
            <a:miter lim="800000"/>
            <a:headEnd/>
            <a:tailEnd/>
          </a:ln>
          <a:effectLst/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769" y="3076380"/>
            <a:ext cx="2132013" cy="1149350"/>
          </a:xfrm>
          <a:prstGeom prst="rect">
            <a:avLst/>
          </a:prstGeom>
          <a:solidFill>
            <a:schemeClr val="tx1"/>
          </a:solidFill>
          <a:ln w="9360">
            <a:noFill/>
            <a:miter lim="800000"/>
            <a:headEnd/>
            <a:tailEnd/>
          </a:ln>
          <a:effectLst/>
        </p:spPr>
      </p:pic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394" y="4509892"/>
            <a:ext cx="1219200" cy="1004888"/>
          </a:xfrm>
          <a:prstGeom prst="rect">
            <a:avLst/>
          </a:prstGeom>
          <a:solidFill>
            <a:schemeClr val="tx1"/>
          </a:solidFill>
          <a:ln w="9360">
            <a:noFill/>
            <a:miter lim="800000"/>
            <a:headEnd/>
            <a:tailEnd/>
          </a:ln>
          <a:effectLst/>
        </p:spPr>
      </p:pic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077132" y="2743005"/>
            <a:ext cx="492125" cy="52228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69695" rIns="90000" bIns="45000">
            <a:prstTxWarp prst="textNoShape">
              <a:avLst/>
            </a:prstTxWarp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2800" b="1">
                <a:solidFill>
                  <a:srgbClr val="FFFFFF"/>
                </a:solidFill>
                <a:latin typeface="Times New Roman" charset="0"/>
                <a:ea typeface="Tahoma" charset="0"/>
                <a:cs typeface="Tahoma" charset="0"/>
              </a:rPr>
              <a:t>+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081894" y="3976492"/>
            <a:ext cx="492125" cy="52228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69695" rIns="90000" bIns="45000">
            <a:prstTxWarp prst="textNoShape">
              <a:avLst/>
            </a:prstTxWarp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2800" b="1">
                <a:solidFill>
                  <a:srgbClr val="FFFFFF"/>
                </a:solidFill>
                <a:latin typeface="Times New Roman" charset="0"/>
                <a:ea typeface="Tahoma" charset="0"/>
                <a:cs typeface="Tahoma" charset="0"/>
              </a:rPr>
              <a:t>+</a:t>
            </a: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096182" y="1203130"/>
            <a:ext cx="492125" cy="52228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69695" rIns="90000" bIns="45000">
            <a:prstTxWarp prst="textNoShape">
              <a:avLst/>
            </a:prstTxWarp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2800" b="1" dirty="0">
                <a:solidFill>
                  <a:srgbClr val="FFFFFF"/>
                </a:solidFill>
                <a:latin typeface="Times New Roman" charset="0"/>
                <a:ea typeface="Tahoma" charset="0"/>
                <a:cs typeface="Tahoma" charset="0"/>
              </a:rPr>
              <a:t>=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2366182" y="495105"/>
            <a:ext cx="430213" cy="83978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59112" rIns="90000" bIns="45000">
            <a:prstTxWarp prst="textNoShape">
              <a:avLst/>
            </a:prstTxWarp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600">
                <a:solidFill>
                  <a:srgbClr val="FFFFFF"/>
                </a:solidFill>
                <a:latin typeface="Times New Roman" charset="0"/>
                <a:ea typeface="Tahoma" charset="0"/>
                <a:cs typeface="Tahoma" charset="0"/>
              </a:rPr>
              <a:t>LAT sky</a:t>
            </a: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2245532" y="1679380"/>
            <a:ext cx="676275" cy="102076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hangingPunct="0">
              <a:lnSpc>
                <a:spcPct val="101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600">
                <a:solidFill>
                  <a:srgbClr val="FFFFFF"/>
                </a:solidFill>
                <a:latin typeface="Tahoma" charset="0"/>
                <a:ea typeface="Tahoma" charset="0"/>
                <a:cs typeface="Tahoma" charset="0"/>
              </a:rPr>
              <a:t>gal. diffuse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2245532" y="3100192"/>
            <a:ext cx="676275" cy="12128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hangingPunct="0">
              <a:lnSpc>
                <a:spcPct val="101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600">
                <a:solidFill>
                  <a:srgbClr val="FFFFFF"/>
                </a:solidFill>
                <a:latin typeface="Tahoma" charset="0"/>
                <a:ea typeface="Tahoma" charset="0"/>
                <a:cs typeface="Tahoma" charset="0"/>
              </a:rPr>
              <a:t>point sources</a:t>
            </a: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2364594" y="4586092"/>
            <a:ext cx="430213" cy="958850"/>
          </a:xfrm>
          <a:prstGeom prst="rect">
            <a:avLst/>
          </a:prstGeom>
          <a:solidFill>
            <a:schemeClr val="tx1"/>
          </a:solidFill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hangingPunct="0">
              <a:lnSpc>
                <a:spcPct val="101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600">
                <a:solidFill>
                  <a:srgbClr val="FFFFFF"/>
                </a:solidFill>
                <a:latin typeface="Tahoma" charset="0"/>
                <a:ea typeface="Tahoma" charset="0"/>
                <a:cs typeface="Tahoma" charset="0"/>
              </a:rPr>
              <a:t>isotropic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5637" y="1356086"/>
            <a:ext cx="1155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g</a:t>
            </a:r>
            <a:r>
              <a:rPr lang="en-US" i="1" dirty="0" smtClean="0">
                <a:solidFill>
                  <a:srgbClr val="000000"/>
                </a:solidFill>
              </a:rPr>
              <a:t>-ray sky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0194" y="2779996"/>
            <a:ext cx="2500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Galactic diffuse model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4662" y="4140560"/>
            <a:ext cx="185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Known sources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5600770"/>
            <a:ext cx="2924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Residual instrumental </a:t>
            </a:r>
            <a:r>
              <a:rPr lang="en-US" i="1" dirty="0" err="1" smtClean="0">
                <a:solidFill>
                  <a:srgbClr val="000000"/>
                </a:solidFill>
              </a:rPr>
              <a:t>bkg</a:t>
            </a:r>
            <a:endParaRPr lang="en-US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47CC55-591B-9E47-827A-055EF1ACEB26}" type="slidenum">
              <a:rPr lang="en-US" smtClean="0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2600693" y="6400800"/>
            <a:ext cx="458145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ea typeface="ＭＳ Ｐゴシック" charset="-128"/>
                <a:cs typeface="ＭＳ Ｐゴシック" charset="-128"/>
              </a:rPr>
              <a:t>SIGRAV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625475" y="6400800"/>
            <a:ext cx="1461126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ea typeface="ＭＳ Ｐゴシック" charset="-128"/>
                <a:cs typeface="ＭＳ Ｐゴシック" charset="-128"/>
              </a:rPr>
              <a:t>Bellazzini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lbaldini_dice2010_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ultiply 5"/>
          <p:cNvSpPr/>
          <p:nvPr/>
        </p:nvSpPr>
        <p:spPr>
          <a:xfrm>
            <a:off x="403541" y="826042"/>
            <a:ext cx="3899518" cy="3748013"/>
          </a:xfrm>
          <a:prstGeom prst="mathMultiply">
            <a:avLst>
              <a:gd name="adj1" fmla="val 2467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4787282" y="826042"/>
            <a:ext cx="3899518" cy="3748013"/>
          </a:xfrm>
          <a:prstGeom prst="mathMultiply">
            <a:avLst>
              <a:gd name="adj1" fmla="val 2467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/>
        </p:nvSpPr>
        <p:spPr>
          <a:xfrm>
            <a:off x="403541" y="3493556"/>
            <a:ext cx="3899518" cy="3748013"/>
          </a:xfrm>
          <a:prstGeom prst="mathMultiply">
            <a:avLst>
              <a:gd name="adj1" fmla="val 2467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29595" y="4574055"/>
            <a:ext cx="9366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</a:rPr>
              <a:t>?</a:t>
            </a:r>
            <a:endParaRPr lang="en-US" sz="96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609077"/>
            <a:ext cx="9144000" cy="2489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years of </a:t>
            </a:r>
            <a:r>
              <a:rPr lang="en-US" i="1" dirty="0" smtClean="0"/>
              <a:t>Fermi </a:t>
            </a:r>
            <a:r>
              <a:rPr lang="en-US" dirty="0" smtClean="0"/>
              <a:t>Bursts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25475" y="1569390"/>
            <a:ext cx="7991475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 “Official” LAT-detected bursts as of 100903 (GCN Circulars)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LAT Catalog efforts and use of LLE technique have found several more.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14400" y="5607990"/>
            <a:ext cx="5237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400"/>
              <a:t>http://fermi.gsfc.nasa.gov/ssc/observations/types/grbs/grb_table/</a:t>
            </a:r>
          </a:p>
        </p:txBody>
      </p:sp>
      <p:pic>
        <p:nvPicPr>
          <p:cNvPr id="6" name="Picture 6" descr="grbs_100804_gbm_lat_color_cod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64590"/>
            <a:ext cx="7620000" cy="3995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68" y="121590"/>
            <a:ext cx="8399061" cy="6523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0-09-13 at 3.49.32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6" descr="Sun_7me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673" y="249541"/>
            <a:ext cx="3708400" cy="25527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47281" y="514005"/>
            <a:ext cx="246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Fermi – The quiet Sun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0775" y="26612850"/>
            <a:ext cx="7202488" cy="5113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83175" y="26765250"/>
            <a:ext cx="7202488" cy="5113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5575" y="26917650"/>
            <a:ext cx="7202488" cy="5113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87975" y="27070050"/>
            <a:ext cx="7202488" cy="5113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50937" y="2005134"/>
            <a:ext cx="3684115" cy="2760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16187" y="128610"/>
            <a:ext cx="5728933" cy="66881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Pass6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Definition: pre-launch rejection + post-launch fixes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Use: 2 years of science, reference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A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Pass7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Definition: new event classes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Use: 2FGL and year 3 science, reference for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systematics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A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Pass8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Definition: fully  renewed  event  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sim/rec/event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-analysis  package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Use: &gt;year4 science, new science  capabilities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Screen shot 2010-09-02 at 1.32.51 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0771" y="128610"/>
            <a:ext cx="2996205" cy="1894029"/>
          </a:xfrm>
          <a:prstGeom prst="rect">
            <a:avLst/>
          </a:prstGeom>
        </p:spPr>
      </p:pic>
      <p:pic>
        <p:nvPicPr>
          <p:cNvPr id="7" name="Picture 6" descr="Screen shot 2010-09-02 at 1.51.36 A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2935" y="5004992"/>
            <a:ext cx="2794041" cy="1811801"/>
          </a:xfrm>
          <a:prstGeom prst="rect">
            <a:avLst/>
          </a:prstGeom>
        </p:spPr>
      </p:pic>
      <p:pic>
        <p:nvPicPr>
          <p:cNvPr id="8" name="Picture 7" descr="EffAreaDiffuse_Color.gif"/>
          <p:cNvPicPr>
            <a:picLocks noChangeAspect="1"/>
          </p:cNvPicPr>
          <p:nvPr/>
        </p:nvPicPr>
        <p:blipFill>
          <a:blip r:embed="rId4" cstate="print"/>
          <a:srcRect l="48936"/>
          <a:stretch>
            <a:fillRect/>
          </a:stretch>
        </p:blipFill>
        <p:spPr>
          <a:xfrm>
            <a:off x="6309423" y="2022639"/>
            <a:ext cx="2708188" cy="2968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event with a ghost track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696464"/>
                </a:solidFill>
              </a:rPr>
              <a:t>9/3/2010</a:t>
            </a:r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696464"/>
                </a:solidFill>
              </a:rPr>
              <a:t>Fermi-LAT Collaboration Meeting</a:t>
            </a:r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6823-8B71-46D7-AE2B-66534AC9CC13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14450" y="947738"/>
            <a:ext cx="651510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8"/>
          <p:cNvGrpSpPr/>
          <p:nvPr/>
        </p:nvGrpSpPr>
        <p:grpSpPr>
          <a:xfrm>
            <a:off x="3181929" y="1981200"/>
            <a:ext cx="5504871" cy="2082223"/>
            <a:chOff x="3181929" y="1981200"/>
            <a:chExt cx="5504871" cy="2082223"/>
          </a:xfrm>
        </p:grpSpPr>
        <p:sp>
          <p:nvSpPr>
            <p:cNvPr id="8" name="Oval 7"/>
            <p:cNvSpPr/>
            <p:nvPr/>
          </p:nvSpPr>
          <p:spPr>
            <a:xfrm rot="18146159">
              <a:off x="3789823" y="1851918"/>
              <a:ext cx="1603611" cy="281940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5486400" y="2286000"/>
              <a:ext cx="1905000" cy="6858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391400" y="1981200"/>
              <a:ext cx="1295400" cy="646331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white"/>
                  </a:solidFill>
                  <a:latin typeface="Perpetua"/>
                  <a:ea typeface="+mn-ea"/>
                  <a:cs typeface="+mn-cs"/>
                </a:rPr>
                <a:t>Out-of-time Ghost hits</a:t>
              </a:r>
              <a:endParaRPr lang="en-US" dirty="0">
                <a:solidFill>
                  <a:prstClr val="white"/>
                </a:solidFill>
                <a:latin typeface="Perpetua"/>
                <a:ea typeface="+mn-ea"/>
                <a:cs typeface="+mn-cs"/>
              </a:endParaRPr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rot="10800000" flipV="1">
            <a:off x="4343400" y="1219200"/>
            <a:ext cx="1143000" cy="4572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838200"/>
            <a:ext cx="1981200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Perpetua"/>
                <a:ea typeface="+mn-ea"/>
                <a:cs typeface="+mn-cs"/>
              </a:rPr>
              <a:t>Bad choice for the gamma-ray candidate</a:t>
            </a:r>
            <a:endParaRPr lang="en-US" dirty="0">
              <a:solidFill>
                <a:prstClr val="white"/>
              </a:solidFill>
              <a:latin typeface="Perpetua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 rot="19639484">
            <a:off x="4572000" y="4419600"/>
            <a:ext cx="457200" cy="6858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5029200" y="4191000"/>
            <a:ext cx="2286000" cy="5334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15200" y="3657600"/>
            <a:ext cx="1447800" cy="64633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Perpetua"/>
                <a:ea typeface="+mn-ea"/>
                <a:cs typeface="+mn-cs"/>
              </a:rPr>
              <a:t>Ghostly hits in the CAL too</a:t>
            </a:r>
            <a:endParaRPr lang="en-US" dirty="0">
              <a:solidFill>
                <a:prstClr val="white"/>
              </a:solidFill>
              <a:latin typeface="Perpetu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Corrected TKR event reconstruction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696464"/>
                </a:solidFill>
              </a:rPr>
              <a:t>9/3/2010</a:t>
            </a:r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696464"/>
                </a:solidFill>
              </a:rPr>
              <a:t>Fermi-LAT Collaboration Meeting</a:t>
            </a:r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6823-8B71-46D7-AE2B-66534AC9CC13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14450" y="947738"/>
            <a:ext cx="651510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/>
          <p:nvPr/>
        </p:nvGrpSpPr>
        <p:grpSpPr>
          <a:xfrm>
            <a:off x="3181929" y="1981200"/>
            <a:ext cx="5504871" cy="2082223"/>
            <a:chOff x="3181929" y="1981200"/>
            <a:chExt cx="5504871" cy="2082223"/>
          </a:xfrm>
        </p:grpSpPr>
        <p:sp>
          <p:nvSpPr>
            <p:cNvPr id="9" name="Oval 8"/>
            <p:cNvSpPr/>
            <p:nvPr/>
          </p:nvSpPr>
          <p:spPr>
            <a:xfrm rot="18146159">
              <a:off x="3789823" y="1851918"/>
              <a:ext cx="1603611" cy="281940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5486400" y="2286000"/>
              <a:ext cx="1905000" cy="6858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391400" y="1981200"/>
              <a:ext cx="1295400" cy="923330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white"/>
                  </a:solidFill>
                  <a:latin typeface="Perpetua"/>
                  <a:ea typeface="+mn-ea"/>
                  <a:cs typeface="+mn-cs"/>
                </a:rPr>
                <a:t>Ghost hits detected and ignored.</a:t>
              </a:r>
              <a:endParaRPr lang="en-US" dirty="0">
                <a:solidFill>
                  <a:prstClr val="white"/>
                </a:solidFill>
                <a:latin typeface="Perpetua"/>
                <a:ea typeface="+mn-ea"/>
                <a:cs typeface="+mn-cs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 rot="16200000" flipH="1">
            <a:off x="647700" y="2476500"/>
            <a:ext cx="1219200" cy="3810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" y="1371600"/>
            <a:ext cx="1981200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Perpetua"/>
                <a:ea typeface="+mn-ea"/>
                <a:cs typeface="+mn-cs"/>
              </a:rPr>
              <a:t>Much better gamma-ray candidate</a:t>
            </a:r>
            <a:endParaRPr lang="en-US" dirty="0">
              <a:solidFill>
                <a:prstClr val="white"/>
              </a:solidFill>
              <a:latin typeface="Perpetu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Beyong</a:t>
            </a:r>
            <a:r>
              <a:rPr lang="en-US" dirty="0" smtClean="0"/>
              <a:t> ghosts</a:t>
            </a:r>
            <a:br>
              <a:rPr lang="en-US" dirty="0" smtClean="0"/>
            </a:br>
            <a:r>
              <a:rPr lang="en-US" dirty="0" smtClean="0"/>
              <a:t>Expected improvements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Improved subsystems recon</a:t>
            </a:r>
          </a:p>
          <a:p>
            <a:pPr lvl="1"/>
            <a:r>
              <a:rPr lang="en-US" dirty="0" smtClean="0"/>
              <a:t>CAL clustering</a:t>
            </a:r>
          </a:p>
          <a:p>
            <a:pPr lvl="1"/>
            <a:r>
              <a:rPr lang="en-US" dirty="0" smtClean="0"/>
              <a:t>TKR Pat </a:t>
            </a:r>
            <a:r>
              <a:rPr lang="en-US" dirty="0" err="1" smtClean="0"/>
              <a:t>Rec</a:t>
            </a:r>
            <a:endParaRPr lang="en-US" dirty="0" smtClean="0"/>
          </a:p>
          <a:p>
            <a:pPr lvl="1"/>
            <a:r>
              <a:rPr lang="en-US" dirty="0" smtClean="0"/>
              <a:t>ACD recon with better TKR and CAL projections</a:t>
            </a:r>
          </a:p>
          <a:p>
            <a:pPr lvl="2"/>
            <a:r>
              <a:rPr lang="en-US" dirty="0" smtClean="0"/>
              <a:t>Improve on Energy and angular resolution</a:t>
            </a:r>
          </a:p>
          <a:p>
            <a:r>
              <a:rPr lang="en-US" dirty="0" smtClean="0"/>
              <a:t>CR finder</a:t>
            </a:r>
          </a:p>
          <a:p>
            <a:r>
              <a:rPr lang="en-US" dirty="0" smtClean="0"/>
              <a:t>Improved MVA tools</a:t>
            </a:r>
          </a:p>
          <a:p>
            <a:r>
              <a:rPr lang="en-US" dirty="0" smtClean="0"/>
              <a:t>Improved mass model and updated Geant4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LAT science program is rich and diverse</a:t>
            </a:r>
          </a:p>
          <a:p>
            <a:pPr lvl="1"/>
            <a:r>
              <a:rPr lang="en-US" dirty="0" smtClean="0"/>
              <a:t>Astrophysics of the </a:t>
            </a:r>
            <a:r>
              <a:rPr lang="en-US" dirty="0" err="1" smtClean="0"/>
              <a:t>GeV</a:t>
            </a:r>
            <a:r>
              <a:rPr lang="en-US" dirty="0" smtClean="0"/>
              <a:t> sky</a:t>
            </a:r>
          </a:p>
          <a:p>
            <a:pPr lvl="1"/>
            <a:r>
              <a:rPr lang="en-US" dirty="0" smtClean="0"/>
              <a:t>More and more </a:t>
            </a:r>
            <a:r>
              <a:rPr lang="en-US" dirty="0" err="1" smtClean="0"/>
              <a:t>astroparticle</a:t>
            </a:r>
            <a:r>
              <a:rPr lang="en-US" dirty="0" smtClean="0"/>
              <a:t> physics</a:t>
            </a:r>
          </a:p>
          <a:p>
            <a:pPr lvl="2"/>
            <a:r>
              <a:rPr lang="en-US" dirty="0" smtClean="0"/>
              <a:t>CR, GW spin-off, connections to neutrino astrophysics </a:t>
            </a:r>
          </a:p>
          <a:p>
            <a:r>
              <a:rPr lang="en-US" dirty="0" smtClean="0"/>
              <a:t>Significant efforts to improve and extend LAT performance to beat the </a:t>
            </a:r>
            <a:r>
              <a:rPr lang="en-US" dirty="0" err="1" smtClean="0"/>
              <a:t>sqrt(T</a:t>
            </a:r>
            <a:r>
              <a:rPr lang="en-US" dirty="0" smtClean="0"/>
              <a:t>) rule (Pass8, LLE</a:t>
            </a:r>
          </a:p>
          <a:p>
            <a:r>
              <a:rPr lang="en-US" dirty="0" smtClean="0"/>
              <a:t>INFN teams prove key contributions to the science and the collaboration thanks to solid INFN support (financial, computing)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Apex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ermi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67575</TotalTime>
  <Words>1339</Words>
  <Application>Microsoft Macintosh PowerPoint</Application>
  <PresentationFormat>Presentazione su schermo (4:3)</PresentationFormat>
  <Paragraphs>226</Paragraphs>
  <Slides>37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37</vt:i4>
      </vt:variant>
    </vt:vector>
  </HeadingPairs>
  <TitlesOfParts>
    <vt:vector size="40" baseType="lpstr">
      <vt:lpstr>Apex</vt:lpstr>
      <vt:lpstr>Fermi</vt:lpstr>
      <vt:lpstr>Equity</vt:lpstr>
      <vt:lpstr>Presentazione di PowerPoint</vt:lpstr>
      <vt:lpstr>Presentazione di PowerPoint</vt:lpstr>
      <vt:lpstr>Presentazione di PowerPoint</vt:lpstr>
      <vt:lpstr>LAT Triggers</vt:lpstr>
      <vt:lpstr>LAT Data Volumes (Gbit/day)</vt:lpstr>
      <vt:lpstr>Presentazione di PowerPoint</vt:lpstr>
      <vt:lpstr>Presentazione di PowerPoint</vt:lpstr>
      <vt:lpstr>Presentazione di PowerPoint</vt:lpstr>
      <vt:lpstr>Fermi LAT papers</vt:lpstr>
      <vt:lpstr>Fermi LAT papers and citations</vt:lpstr>
      <vt:lpstr>LAT papers impact</vt:lpstr>
      <vt:lpstr>Fermi LAT Talks</vt:lpstr>
      <vt:lpstr>Presentazione di PowerPoint</vt:lpstr>
      <vt:lpstr>Public Outreach</vt:lpstr>
      <vt:lpstr>Fermi LAT Science Working Groups</vt:lpstr>
      <vt:lpstr>Collaboration Shifts</vt:lpstr>
      <vt:lpstr>Presentazione di PowerPoint</vt:lpstr>
      <vt:lpstr>Some science highlights from the past year</vt:lpstr>
      <vt:lpstr>Fermi: a finder for millisecond pulsars</vt:lpstr>
      <vt:lpstr>Fermi: millisecond pulsars</vt:lpstr>
      <vt:lpstr>Presentazione di PowerPoint</vt:lpstr>
      <vt:lpstr>Presentazione di PowerPoint</vt:lpstr>
      <vt:lpstr>Presentazione di PowerPoint</vt:lpstr>
      <vt:lpstr>Cosmic-Ray Electron Spectrum</vt:lpstr>
      <vt:lpstr>Presentazione di PowerPoint</vt:lpstr>
      <vt:lpstr>CRE Anisotropy Searches</vt:lpstr>
      <vt:lpstr>Dark Matter Search Strategies</vt:lpstr>
      <vt:lpstr>Presentazione di PowerPoint</vt:lpstr>
      <vt:lpstr>Presentazione di PowerPoint</vt:lpstr>
      <vt:lpstr>Two years of Fermi Bursts</vt:lpstr>
      <vt:lpstr>Presentazione di PowerPoint</vt:lpstr>
      <vt:lpstr>Presentazione di PowerPoint</vt:lpstr>
      <vt:lpstr>Presentazione di PowerPoint</vt:lpstr>
      <vt:lpstr>Example event with a ghost track</vt:lpstr>
      <vt:lpstr>Corrected TKR event reconstruction</vt:lpstr>
      <vt:lpstr>Beyong ghosts Expected improvements</vt:lpstr>
      <vt:lpstr>Conclusions</vt:lpstr>
    </vt:vector>
  </TitlesOfParts>
  <Company>Sony Electronics,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GLAST Large Area Telescope:  First Light</dc:title>
  <dc:creator>Peter</dc:creator>
  <cp:lastModifiedBy>Giancarlo Barbarino</cp:lastModifiedBy>
  <cp:revision>632</cp:revision>
  <dcterms:created xsi:type="dcterms:W3CDTF">2010-09-28T08:24:39Z</dcterms:created>
  <dcterms:modified xsi:type="dcterms:W3CDTF">2014-05-17T08:47:28Z</dcterms:modified>
</cp:coreProperties>
</file>