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8" r:id="rId2"/>
    <p:sldId id="315" r:id="rId3"/>
    <p:sldId id="256" r:id="rId4"/>
    <p:sldId id="259" r:id="rId5"/>
    <p:sldId id="263" r:id="rId6"/>
    <p:sldId id="260" r:id="rId7"/>
    <p:sldId id="275" r:id="rId8"/>
    <p:sldId id="283" r:id="rId9"/>
    <p:sldId id="307" r:id="rId10"/>
    <p:sldId id="316" r:id="rId11"/>
    <p:sldId id="309" r:id="rId12"/>
    <p:sldId id="279" r:id="rId13"/>
    <p:sldId id="317" r:id="rId14"/>
    <p:sldId id="289" r:id="rId15"/>
    <p:sldId id="306" r:id="rId16"/>
    <p:sldId id="290" r:id="rId17"/>
    <p:sldId id="291" r:id="rId18"/>
    <p:sldId id="311" r:id="rId19"/>
    <p:sldId id="318" r:id="rId20"/>
    <p:sldId id="310" r:id="rId21"/>
    <p:sldId id="312" r:id="rId22"/>
    <p:sldId id="313" r:id="rId23"/>
    <p:sldId id="269" r:id="rId24"/>
    <p:sldId id="271" r:id="rId25"/>
    <p:sldId id="286" r:id="rId26"/>
    <p:sldId id="288" r:id="rId27"/>
    <p:sldId id="284" r:id="rId28"/>
    <p:sldId id="287" r:id="rId29"/>
    <p:sldId id="265" r:id="rId30"/>
    <p:sldId id="266" r:id="rId31"/>
    <p:sldId id="264" r:id="rId32"/>
    <p:sldId id="257" r:id="rId33"/>
    <p:sldId id="268" r:id="rId34"/>
    <p:sldId id="270" r:id="rId35"/>
    <p:sldId id="272" r:id="rId36"/>
    <p:sldId id="277" r:id="rId37"/>
    <p:sldId id="282" r:id="rId38"/>
    <p:sldId id="295" r:id="rId39"/>
    <p:sldId id="296" r:id="rId40"/>
    <p:sldId id="297" r:id="rId41"/>
    <p:sldId id="298" r:id="rId42"/>
    <p:sldId id="299" r:id="rId43"/>
    <p:sldId id="300" r:id="rId44"/>
    <p:sldId id="301" r:id="rId4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79646"/>
    <a:srgbClr val="33E53B"/>
    <a:srgbClr val="FF0000"/>
    <a:srgbClr val="FF00FF"/>
    <a:srgbClr val="CC6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4376" autoAdjust="0"/>
  </p:normalViewPr>
  <p:slideViewPr>
    <p:cSldViewPr>
      <p:cViewPr varScale="1">
        <p:scale>
          <a:sx n="104" d="100"/>
          <a:sy n="104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BEED0-4CED-4B67-909E-D0708B735BF7}" type="datetimeFigureOut">
              <a:rPr lang="en-US" smtClean="0"/>
              <a:pPr/>
              <a:t>29/05/13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693F-9893-4099-A0F2-3EB2F80FB06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3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693F-9893-4099-A0F2-3EB2F80FB0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693F-9893-4099-A0F2-3EB2F80FB06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693F-9893-4099-A0F2-3EB2F80FB06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7000"/>
              </a:srgbClr>
            </a:gs>
            <a:gs pos="39999">
              <a:srgbClr val="85C2FF">
                <a:alpha val="12000"/>
              </a:srgbClr>
            </a:gs>
            <a:gs pos="70000">
              <a:srgbClr val="C4D6EB">
                <a:alpha val="25000"/>
              </a:srgb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8520" y="6616402"/>
            <a:ext cx="9361040" cy="260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617214"/>
            <a:ext cx="2133600" cy="221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carlo.nicolau@roma1.infn.it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17214"/>
            <a:ext cx="2895600" cy="221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 dirty="0" smtClean="0"/>
              <a:t>RICAP13 Conference - Roma  22/5/2013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617214"/>
            <a:ext cx="2133600" cy="221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E13D92A-3419-49D3-8CDD-957F0041DF45}" type="slidenum">
              <a:rPr lang="it-IT" smtClean="0"/>
              <a:pPr/>
              <a:t>‹n.›</a:t>
            </a:fld>
            <a:endParaRPr lang="it-IT" dirty="0"/>
          </a:p>
        </p:txBody>
      </p:sp>
      <p:pic>
        <p:nvPicPr>
          <p:cNvPr id="8" name="Picture 2" descr="http://www.ba.infn.it/~smft/2008/IMMAGINI/Logo_INFN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37867" y="0"/>
            <a:ext cx="706133" cy="69269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6" Type="http://schemas.openxmlformats.org/officeDocument/2006/relationships/image" Target="../media/image11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wmf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27.jpeg"/><Relationship Id="rId5" Type="http://schemas.openxmlformats.org/officeDocument/2006/relationships/image" Target="../media/image14.jpeg"/><Relationship Id="rId6" Type="http://schemas.openxmlformats.org/officeDocument/2006/relationships/image" Target="../media/image28.jpeg"/><Relationship Id="rId7" Type="http://schemas.openxmlformats.org/officeDocument/2006/relationships/image" Target="../media/image15.jpeg"/><Relationship Id="rId8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pn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7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41.jpe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jpeg"/><Relationship Id="rId7" Type="http://schemas.openxmlformats.org/officeDocument/2006/relationships/image" Target="../media/image19.jpeg"/><Relationship Id="rId8" Type="http://schemas.openxmlformats.org/officeDocument/2006/relationships/image" Target="../media/image12.jpeg"/><Relationship Id="rId9" Type="http://schemas.openxmlformats.org/officeDocument/2006/relationships/image" Target="../media/image9.png"/><Relationship Id="rId10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emV3.pptx" TargetMode="External"/><Relationship Id="rId3" Type="http://schemas.openxmlformats.org/officeDocument/2006/relationships/slide" Target="slide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414" y="2071678"/>
            <a:ext cx="6015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spc="300" dirty="0" smtClean="0"/>
              <a:t>From NEMO to KM3NeT-Italy</a:t>
            </a:r>
            <a:endParaRPr lang="it-IT" sz="3200" spc="300" dirty="0"/>
          </a:p>
        </p:txBody>
      </p:sp>
      <p:sp>
        <p:nvSpPr>
          <p:cNvPr id="3" name="TextBox 2"/>
          <p:cNvSpPr txBox="1"/>
          <p:nvPr/>
        </p:nvSpPr>
        <p:spPr>
          <a:xfrm>
            <a:off x="2536603" y="3071810"/>
            <a:ext cx="4070793" cy="14296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000" spc="300" dirty="0" smtClean="0"/>
              <a:t>Carlo Alessandro Nicolau</a:t>
            </a:r>
          </a:p>
          <a:p>
            <a:pPr algn="ctr">
              <a:lnSpc>
                <a:spcPct val="150000"/>
              </a:lnSpc>
            </a:pPr>
            <a:r>
              <a:rPr lang="it-IT" sz="2000" spc="300" dirty="0" smtClean="0"/>
              <a:t>on behalf of the</a:t>
            </a:r>
          </a:p>
          <a:p>
            <a:pPr algn="ctr">
              <a:lnSpc>
                <a:spcPct val="150000"/>
              </a:lnSpc>
            </a:pPr>
            <a:r>
              <a:rPr lang="it-IT" sz="2000" spc="300" dirty="0" smtClean="0"/>
              <a:t>KM3NeT-Italy Collaboration</a:t>
            </a:r>
            <a:endParaRPr lang="it-IT" sz="2000" spc="3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76381" y="1714488"/>
            <a:ext cx="4166590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The NEMO Phase 2 project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The Capo Passero Site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The NEMO Phase 2 prototype tower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The KM3NeT-Italy project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Communication architecture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New electronics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dirty="0" smtClean="0"/>
              <a:t> Conclusions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/>
          <p:cNvGrpSpPr/>
          <p:nvPr/>
        </p:nvGrpSpPr>
        <p:grpSpPr>
          <a:xfrm>
            <a:off x="6643702" y="1214422"/>
            <a:ext cx="2438370" cy="4643470"/>
            <a:chOff x="6643702" y="1214422"/>
            <a:chExt cx="2438370" cy="4643470"/>
          </a:xfrm>
        </p:grpSpPr>
        <p:pic>
          <p:nvPicPr>
            <p:cNvPr id="33" name="Immagine 2" descr="Phase2_tower.tif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90700" y="1214422"/>
              <a:ext cx="2391372" cy="4503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" name="Rounded Rectangle 94"/>
            <p:cNvSpPr/>
            <p:nvPr/>
          </p:nvSpPr>
          <p:spPr>
            <a:xfrm>
              <a:off x="6643702" y="5214950"/>
              <a:ext cx="2357454" cy="642942"/>
            </a:xfrm>
            <a:prstGeom prst="roundRect">
              <a:avLst>
                <a:gd name="adj" fmla="val 52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Rectangle 7"/>
            <p:cNvSpPr>
              <a:spLocks noChangeArrowheads="1"/>
            </p:cNvSpPr>
            <p:nvPr/>
          </p:nvSpPr>
          <p:spPr bwMode="auto">
            <a:xfrm>
              <a:off x="8143900" y="5072074"/>
              <a:ext cx="413748" cy="35719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it-IT" sz="1200" dirty="0" smtClean="0">
                  <a:solidFill>
                    <a:schemeClr val="tx1"/>
                  </a:solidFill>
                </a:rPr>
                <a:t>BT</a:t>
              </a:r>
              <a:endParaRPr lang="it-IT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22976" y="142852"/>
            <a:ext cx="3161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Capo Passero site Infrastructure</a:t>
            </a:r>
          </a:p>
          <a:p>
            <a:pPr algn="ctr"/>
            <a:r>
              <a:rPr lang="it-IT" dirty="0" smtClean="0"/>
              <a:t>And</a:t>
            </a:r>
          </a:p>
          <a:p>
            <a:pPr algn="ctr"/>
            <a:r>
              <a:rPr lang="it-IT" dirty="0" smtClean="0"/>
              <a:t>the NEMO Phase 2 Tower</a:t>
            </a:r>
            <a:endParaRPr 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1428736"/>
            <a:ext cx="105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On-shore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5357818" y="1428736"/>
            <a:ext cx="107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Off-shore</a:t>
            </a:r>
            <a:endParaRPr lang="it-IT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570942" y="4071942"/>
            <a:ext cx="5144330" cy="79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86248" y="5857892"/>
            <a:ext cx="1428760" cy="158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86248" y="6143644"/>
            <a:ext cx="1428760" cy="158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29124" y="564357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20 x opt. </a:t>
            </a:r>
            <a:r>
              <a:rPr lang="it-IT" sz="11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ib.</a:t>
            </a:r>
            <a:endParaRPr lang="it-IT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29124" y="5929330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2"/>
                </a:solidFill>
              </a:rPr>
              <a:t>10 kV</a:t>
            </a:r>
            <a:endParaRPr lang="it-IT" sz="1100" b="1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86314" y="6274378"/>
            <a:ext cx="7312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~100 km</a:t>
            </a:r>
            <a:endParaRPr lang="it-I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640868" y="1285860"/>
            <a:ext cx="128432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NEMO Phase 2</a:t>
            </a:r>
            <a:br>
              <a:rPr lang="it-IT" sz="1400" b="1" dirty="0" smtClean="0"/>
            </a:br>
            <a:r>
              <a:rPr lang="it-IT" sz="1400" b="1" dirty="0" smtClean="0"/>
              <a:t>Tower</a:t>
            </a:r>
            <a:endParaRPr lang="it-IT" sz="1400" b="1" dirty="0"/>
          </a:p>
        </p:txBody>
      </p:sp>
      <p:cxnSp>
        <p:nvCxnSpPr>
          <p:cNvPr id="81" name="Elbow Connector 80"/>
          <p:cNvCxnSpPr/>
          <p:nvPr/>
        </p:nvCxnSpPr>
        <p:spPr>
          <a:xfrm flipV="1">
            <a:off x="6572264" y="5357826"/>
            <a:ext cx="1571636" cy="285752"/>
          </a:xfrm>
          <a:prstGeom prst="bentConnector3">
            <a:avLst>
              <a:gd name="adj1" fmla="val 84545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flipV="1">
            <a:off x="6000760" y="5286388"/>
            <a:ext cx="2143140" cy="285752"/>
          </a:xfrm>
          <a:prstGeom prst="bentConnector3">
            <a:avLst>
              <a:gd name="adj1" fmla="val 85555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000892" y="5643578"/>
            <a:ext cx="60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accent2"/>
                </a:solidFill>
              </a:rPr>
              <a:t>375VDC</a:t>
            </a:r>
            <a:endParaRPr lang="it-IT" sz="1000" b="1" dirty="0">
              <a:solidFill>
                <a:schemeClr val="accent2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008235" y="5357826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2 x opt. </a:t>
            </a:r>
            <a:r>
              <a:rPr lang="it-IT" sz="11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ib.</a:t>
            </a:r>
            <a:endParaRPr lang="it-IT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5715008" y="5500702"/>
            <a:ext cx="928694" cy="10001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MVC</a:t>
            </a:r>
          </a:p>
          <a:p>
            <a:pPr algn="ctr">
              <a:defRPr/>
            </a:pPr>
            <a:r>
              <a:rPr lang="it-IT" sz="1200" dirty="0">
                <a:solidFill>
                  <a:schemeClr val="tx1"/>
                </a:solidFill>
              </a:rPr>
              <a:t>&amp;</a:t>
            </a:r>
            <a:endParaRPr lang="it-IT" sz="12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Opt. splitter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286644" y="5857892"/>
            <a:ext cx="164936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Operating since</a:t>
            </a:r>
            <a:br>
              <a:rPr lang="it-IT" dirty="0" smtClean="0"/>
            </a:br>
            <a:r>
              <a:rPr lang="it-IT" dirty="0" smtClean="0"/>
              <a:t>Apr. 2013</a:t>
            </a:r>
            <a:endParaRPr lang="it-IT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158524" y="4857760"/>
            <a:ext cx="4127724" cy="1726896"/>
            <a:chOff x="142844" y="2071678"/>
            <a:chExt cx="3927319" cy="1643054"/>
          </a:xfrm>
        </p:grpSpPr>
        <p:pic>
          <p:nvPicPr>
            <p:cNvPr id="1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2071678"/>
              <a:ext cx="3927196" cy="1643054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TextBox 29"/>
            <p:cNvSpPr txBox="1">
              <a:spLocks noChangeArrowheads="1"/>
            </p:cNvSpPr>
            <p:nvPr/>
          </p:nvSpPr>
          <p:spPr bwMode="auto">
            <a:xfrm>
              <a:off x="142844" y="2071678"/>
              <a:ext cx="3927319" cy="307777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>
                  <a:solidFill>
                    <a:srgbClr val="003399"/>
                  </a:solidFill>
                  <a:ea typeface="ＭＳ Ｐゴシック" pitchFamily="34" charset="-128"/>
                  <a:cs typeface="Arial" pitchFamily="34" charset="0"/>
                </a:rPr>
                <a:t>Shore Laboratory in Capo Passero harbour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42844" y="3643314"/>
            <a:ext cx="1500198" cy="1093595"/>
            <a:chOff x="142844" y="3571876"/>
            <a:chExt cx="1500198" cy="1093595"/>
          </a:xfrm>
        </p:grpSpPr>
        <p:pic>
          <p:nvPicPr>
            <p:cNvPr id="120" name="Immagine 3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44" y="3571876"/>
              <a:ext cx="1500198" cy="1073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" name="TextBox 29"/>
            <p:cNvSpPr txBox="1">
              <a:spLocks noChangeArrowheads="1"/>
            </p:cNvSpPr>
            <p:nvPr/>
          </p:nvSpPr>
          <p:spPr bwMode="auto">
            <a:xfrm>
              <a:off x="142844" y="4357694"/>
              <a:ext cx="1500166" cy="307777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Control Room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714612" y="2143116"/>
            <a:ext cx="1571636" cy="1093595"/>
            <a:chOff x="1357290" y="1785926"/>
            <a:chExt cx="1428760" cy="1093595"/>
          </a:xfrm>
        </p:grpSpPr>
        <p:pic>
          <p:nvPicPr>
            <p:cNvPr id="118" name="Immagine 4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57290" y="1785926"/>
              <a:ext cx="1428760" cy="1085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" name="TextBox 29"/>
            <p:cNvSpPr txBox="1">
              <a:spLocks noChangeArrowheads="1"/>
            </p:cNvSpPr>
            <p:nvPr/>
          </p:nvSpPr>
          <p:spPr bwMode="auto">
            <a:xfrm>
              <a:off x="1357290" y="2571744"/>
              <a:ext cx="1428760" cy="307777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Guest House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1714480" y="2857496"/>
            <a:ext cx="928694" cy="1879413"/>
            <a:chOff x="3357554" y="2643182"/>
            <a:chExt cx="928694" cy="2022289"/>
          </a:xfrm>
        </p:grpSpPr>
        <p:pic>
          <p:nvPicPr>
            <p:cNvPr id="119" name="Immagine 1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357554" y="2643182"/>
              <a:ext cx="928694" cy="200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" name="TextBox 29"/>
            <p:cNvSpPr txBox="1">
              <a:spLocks noChangeArrowheads="1"/>
            </p:cNvSpPr>
            <p:nvPr/>
          </p:nvSpPr>
          <p:spPr bwMode="auto">
            <a:xfrm>
              <a:off x="3357554" y="4334296"/>
              <a:ext cx="928694" cy="331175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DAQ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2714612" y="3286124"/>
            <a:ext cx="1571636" cy="1451914"/>
            <a:chOff x="214282" y="142852"/>
            <a:chExt cx="1571636" cy="1451914"/>
          </a:xfrm>
        </p:grpSpPr>
        <p:pic>
          <p:nvPicPr>
            <p:cNvPr id="141" name="Immagine 1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4282" y="142852"/>
              <a:ext cx="1571636" cy="1446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" name="TextBox 29"/>
            <p:cNvSpPr txBox="1">
              <a:spLocks noChangeArrowheads="1"/>
            </p:cNvSpPr>
            <p:nvPr/>
          </p:nvSpPr>
          <p:spPr bwMode="auto">
            <a:xfrm>
              <a:off x="214282" y="1071546"/>
              <a:ext cx="1571636" cy="523220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Power Feeding Equipment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pic>
        <p:nvPicPr>
          <p:cNvPr id="147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42852"/>
            <a:ext cx="228976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Date Placeholder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40" name="Footer Placeholder 3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868" y="142852"/>
            <a:ext cx="2198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Tower</a:t>
            </a:r>
            <a:endParaRPr lang="it-IT" dirty="0"/>
          </a:p>
        </p:txBody>
      </p:sp>
      <p:pic>
        <p:nvPicPr>
          <p:cNvPr id="5" name="Immagine 2" descr="Phase2_tower.tif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400" y="714356"/>
            <a:ext cx="2831600" cy="5332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7962" y="1004530"/>
            <a:ext cx="60722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Main characteristics:</a:t>
            </a:r>
          </a:p>
          <a:p>
            <a:endParaRPr lang="it-IT" sz="1600" dirty="0" smtClean="0"/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8 “Floors”: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8 m in length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40 m vertical distance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8 x 4 Optical Modules: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 smtClean="0"/>
              <a:t> PMT signal acquisition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8 x 2 Hydrophones: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 smtClean="0"/>
              <a:t> Continuous sampling at 24 bit / 192 kHz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Calibration sensors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 smtClean="0"/>
              <a:t> Laser beacon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 smtClean="0"/>
              <a:t> LED-beacon, TIM-CAL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/>
              <a:t> </a:t>
            </a:r>
            <a:r>
              <a:rPr lang="it-IT" sz="1600" dirty="0" smtClean="0"/>
              <a:t>Oceanographic Sensors: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 smtClean="0"/>
              <a:t> Conductivity/Temperature/Depth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Transmissivity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Current speed meter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/>
              <a:t> </a:t>
            </a:r>
            <a:r>
              <a:rPr lang="it-IT" sz="1600" dirty="0" smtClean="0"/>
              <a:t>Fully synchronous communication protocol: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Each device of the apparatus is “timestamp-aware” by design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Compatible with DWDM standard</a:t>
            </a:r>
          </a:p>
          <a:p>
            <a:pPr lvl="1">
              <a:buFont typeface="Wingdings" pitchFamily="2" charset="2"/>
              <a:buChar char="§"/>
            </a:pPr>
            <a:r>
              <a:rPr lang="it-IT" sz="1600" dirty="0"/>
              <a:t> </a:t>
            </a:r>
            <a:r>
              <a:rPr lang="it-IT" sz="1600" dirty="0" smtClean="0"/>
              <a:t>Reduced number of optical fibers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All data to shore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2637773" y="142852"/>
            <a:ext cx="340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Point to point link</a:t>
            </a:r>
            <a:endParaRPr lang="it-IT" dirty="0"/>
          </a:p>
        </p:txBody>
      </p:sp>
      <p:sp>
        <p:nvSpPr>
          <p:cNvPr id="61" name="Rectangle 60"/>
          <p:cNvSpPr/>
          <p:nvPr/>
        </p:nvSpPr>
        <p:spPr>
          <a:xfrm>
            <a:off x="5500694" y="761854"/>
            <a:ext cx="3357586" cy="32147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>
                <a:shade val="50000"/>
                <a:alpha val="7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ctangle 41"/>
          <p:cNvSpPr>
            <a:spLocks noChangeArrowheads="1"/>
          </p:cNvSpPr>
          <p:nvPr/>
        </p:nvSpPr>
        <p:spPr bwMode="auto">
          <a:xfrm>
            <a:off x="250825" y="1411153"/>
            <a:ext cx="3892547" cy="1709738"/>
          </a:xfrm>
          <a:prstGeom prst="rect">
            <a:avLst/>
          </a:prstGeom>
          <a:solidFill>
            <a:srgbClr val="EAEAEA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 rot="5400000">
            <a:off x="6673850" y="860291"/>
            <a:ext cx="288925" cy="187325"/>
          </a:xfrm>
          <a:prstGeom prst="rightArrow">
            <a:avLst>
              <a:gd name="adj1" fmla="val 50000"/>
              <a:gd name="adj2" fmla="val 38559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13" name="AutoShape 28"/>
          <p:cNvSpPr>
            <a:spLocks noChangeArrowheads="1"/>
          </p:cNvSpPr>
          <p:nvPr/>
        </p:nvSpPr>
        <p:spPr bwMode="auto">
          <a:xfrm rot="16200000" flipV="1">
            <a:off x="7396163" y="860291"/>
            <a:ext cx="288925" cy="187325"/>
          </a:xfrm>
          <a:prstGeom prst="rightArrow">
            <a:avLst>
              <a:gd name="adj1" fmla="val 50000"/>
              <a:gd name="adj2" fmla="val 38559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cxnSp>
        <p:nvCxnSpPr>
          <p:cNvPr id="14" name="AutoShape 29"/>
          <p:cNvCxnSpPr>
            <a:cxnSpLocks noChangeShapeType="1"/>
            <a:stCxn id="12" idx="3"/>
            <a:endCxn id="39" idx="3"/>
          </p:cNvCxnSpPr>
          <p:nvPr/>
        </p:nvCxnSpPr>
        <p:spPr bwMode="auto">
          <a:xfrm rot="5400000">
            <a:off x="5908285" y="1619519"/>
            <a:ext cx="1431131" cy="388924"/>
          </a:xfrm>
          <a:prstGeom prst="bentConnector2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AutoShape 30"/>
          <p:cNvCxnSpPr>
            <a:cxnSpLocks noChangeShapeType="1"/>
            <a:stCxn id="41" idx="3"/>
          </p:cNvCxnSpPr>
          <p:nvPr/>
        </p:nvCxnSpPr>
        <p:spPr bwMode="auto">
          <a:xfrm>
            <a:off x="6429388" y="2759735"/>
            <a:ext cx="393687" cy="1261268"/>
          </a:xfrm>
          <a:prstGeom prst="bentConnector2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AutoShape 31"/>
          <p:cNvSpPr>
            <a:spLocks noChangeArrowheads="1"/>
          </p:cNvSpPr>
          <p:nvPr/>
        </p:nvSpPr>
        <p:spPr bwMode="auto">
          <a:xfrm>
            <a:off x="3524250" y="2560503"/>
            <a:ext cx="312738" cy="173038"/>
          </a:xfrm>
          <a:prstGeom prst="rightArrow">
            <a:avLst>
              <a:gd name="adj1" fmla="val 50000"/>
              <a:gd name="adj2" fmla="val 45184"/>
            </a:avLst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 sz="1600">
              <a:latin typeface="+mj-lt"/>
            </a:endParaRPr>
          </a:p>
        </p:txBody>
      </p:sp>
      <p:sp>
        <p:nvSpPr>
          <p:cNvPr id="17" name="AutoShape 32"/>
          <p:cNvSpPr>
            <a:spLocks noChangeArrowheads="1"/>
          </p:cNvSpPr>
          <p:nvPr/>
        </p:nvSpPr>
        <p:spPr bwMode="auto">
          <a:xfrm flipH="1" flipV="1">
            <a:off x="3524250" y="1784216"/>
            <a:ext cx="312738" cy="173037"/>
          </a:xfrm>
          <a:prstGeom prst="rightArrow">
            <a:avLst>
              <a:gd name="adj1" fmla="val 50000"/>
              <a:gd name="adj2" fmla="val 45184"/>
            </a:avLst>
          </a:prstGeom>
          <a:solidFill>
            <a:srgbClr val="92D050"/>
          </a:solidFill>
          <a:ln w="9525" algn="ctr">
            <a:solidFill>
              <a:srgbClr val="92D05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endParaRPr lang="it-IT" sz="1600">
              <a:latin typeface="+mj-lt"/>
            </a:endParaRPr>
          </a:p>
        </p:txBody>
      </p:sp>
      <p:cxnSp>
        <p:nvCxnSpPr>
          <p:cNvPr id="18" name="AutoShape 33"/>
          <p:cNvCxnSpPr>
            <a:cxnSpLocks noChangeShapeType="1"/>
            <a:stCxn id="16" idx="3"/>
            <a:endCxn id="5" idx="1"/>
          </p:cNvCxnSpPr>
          <p:nvPr/>
        </p:nvCxnSpPr>
        <p:spPr bwMode="auto">
          <a:xfrm flipV="1">
            <a:off x="3836988" y="2646229"/>
            <a:ext cx="2030425" cy="793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9" name="AutoShape 34"/>
          <p:cNvCxnSpPr>
            <a:cxnSpLocks noChangeShapeType="1"/>
            <a:stCxn id="17" idx="1"/>
            <a:endCxn id="10" idx="1"/>
          </p:cNvCxnSpPr>
          <p:nvPr/>
        </p:nvCxnSpPr>
        <p:spPr bwMode="auto">
          <a:xfrm>
            <a:off x="3836988" y="1870734"/>
            <a:ext cx="2030425" cy="795"/>
          </a:xfrm>
          <a:prstGeom prst="straightConnector1">
            <a:avLst/>
          </a:prstGeom>
          <a:noFill/>
          <a:ln w="28575">
            <a:solidFill>
              <a:srgbClr val="92D050"/>
            </a:solidFill>
            <a:round/>
            <a:headEnd/>
            <a:tailEnd/>
          </a:ln>
        </p:spPr>
      </p:cxnSp>
      <p:cxnSp>
        <p:nvCxnSpPr>
          <p:cNvPr id="20" name="AutoShape 35"/>
          <p:cNvCxnSpPr>
            <a:cxnSpLocks noChangeShapeType="1"/>
            <a:endCxn id="11" idx="3"/>
          </p:cNvCxnSpPr>
          <p:nvPr/>
        </p:nvCxnSpPr>
        <p:spPr bwMode="auto">
          <a:xfrm rot="16200000" flipV="1">
            <a:off x="6101960" y="2314050"/>
            <a:ext cx="1759744" cy="1104887"/>
          </a:xfrm>
          <a:prstGeom prst="bentConnector2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AutoShape 36"/>
          <p:cNvCxnSpPr>
            <a:cxnSpLocks noChangeShapeType="1"/>
            <a:endCxn id="13" idx="1"/>
          </p:cNvCxnSpPr>
          <p:nvPr/>
        </p:nvCxnSpPr>
        <p:spPr bwMode="auto">
          <a:xfrm flipV="1">
            <a:off x="6429388" y="1098416"/>
            <a:ext cx="1111237" cy="663570"/>
          </a:xfrm>
          <a:prstGeom prst="bentConnector2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AutoShape 38"/>
          <p:cNvSpPr>
            <a:spLocks noChangeArrowheads="1"/>
          </p:cNvSpPr>
          <p:nvPr/>
        </p:nvSpPr>
        <p:spPr bwMode="auto">
          <a:xfrm rot="5400000">
            <a:off x="6674644" y="3723347"/>
            <a:ext cx="287337" cy="187325"/>
          </a:xfrm>
          <a:prstGeom prst="rightArrow">
            <a:avLst>
              <a:gd name="adj1" fmla="val 50000"/>
              <a:gd name="adj2" fmla="val 3834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23" name="AutoShape 39"/>
          <p:cNvSpPr>
            <a:spLocks noChangeArrowheads="1"/>
          </p:cNvSpPr>
          <p:nvPr/>
        </p:nvSpPr>
        <p:spPr bwMode="auto">
          <a:xfrm rot="16200000" flipV="1">
            <a:off x="7396957" y="3723347"/>
            <a:ext cx="287337" cy="187325"/>
          </a:xfrm>
          <a:prstGeom prst="rightArrow">
            <a:avLst>
              <a:gd name="adj1" fmla="val 50000"/>
              <a:gd name="adj2" fmla="val 3834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auto">
          <a:xfrm>
            <a:off x="107504" y="908720"/>
            <a:ext cx="2229970" cy="36933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GB" b="1" dirty="0" smtClean="0">
                <a:cs typeface="Arial" pitchFamily="34" charset="0"/>
              </a:rPr>
              <a:t>Floor Control Module</a:t>
            </a:r>
            <a:endParaRPr lang="en-GB" b="1" dirty="0">
              <a:cs typeface="Arial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5516563" y="841241"/>
            <a:ext cx="1144587" cy="300037"/>
            <a:chOff x="5516563" y="841241"/>
            <a:chExt cx="1144587" cy="300037"/>
          </a:xfrm>
        </p:grpSpPr>
        <p:sp>
          <p:nvSpPr>
            <p:cNvPr id="31" name="Freeform 47"/>
            <p:cNvSpPr>
              <a:spLocks/>
            </p:cNvSpPr>
            <p:nvPr/>
          </p:nvSpPr>
          <p:spPr bwMode="auto">
            <a:xfrm>
              <a:off x="5659438" y="841241"/>
              <a:ext cx="142875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00FFCC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48"/>
            <p:cNvSpPr>
              <a:spLocks/>
            </p:cNvSpPr>
            <p:nvPr/>
          </p:nvSpPr>
          <p:spPr bwMode="auto">
            <a:xfrm>
              <a:off x="6232525" y="841241"/>
              <a:ext cx="141287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FDAC75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6518275" y="841241"/>
              <a:ext cx="142875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99FF99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5516563" y="841241"/>
              <a:ext cx="142875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FFFF66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6088063" y="841241"/>
              <a:ext cx="144462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3 w 182"/>
                <a:gd name="T5" fmla="*/ 0 h 325"/>
                <a:gd name="T6" fmla="*/ 5 w 182"/>
                <a:gd name="T7" fmla="*/ 18 h 325"/>
                <a:gd name="T8" fmla="*/ 6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chemeClr val="folHlink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5802313" y="841241"/>
              <a:ext cx="144462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3 w 182"/>
                <a:gd name="T5" fmla="*/ 0 h 325"/>
                <a:gd name="T6" fmla="*/ 5 w 182"/>
                <a:gd name="T7" fmla="*/ 18 h 325"/>
                <a:gd name="T8" fmla="*/ 6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chemeClr val="accent2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6373813" y="841241"/>
              <a:ext cx="144462" cy="300037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3 w 182"/>
                <a:gd name="T5" fmla="*/ 0 h 325"/>
                <a:gd name="T6" fmla="*/ 5 w 182"/>
                <a:gd name="T7" fmla="*/ 18 h 325"/>
                <a:gd name="T8" fmla="*/ 6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FF00FF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3" name="Group 65"/>
          <p:cNvGrpSpPr>
            <a:grpSpLocks/>
          </p:cNvGrpSpPr>
          <p:nvPr/>
        </p:nvGrpSpPr>
        <p:grpSpPr bwMode="auto">
          <a:xfrm>
            <a:off x="7658100" y="3419341"/>
            <a:ext cx="1144588" cy="300037"/>
            <a:chOff x="4824" y="3162"/>
            <a:chExt cx="721" cy="189"/>
          </a:xfrm>
        </p:grpSpPr>
        <p:sp>
          <p:nvSpPr>
            <p:cNvPr id="44" name="Freeform 57"/>
            <p:cNvSpPr>
              <a:spLocks/>
            </p:cNvSpPr>
            <p:nvPr/>
          </p:nvSpPr>
          <p:spPr bwMode="auto">
            <a:xfrm>
              <a:off x="4914" y="3162"/>
              <a:ext cx="90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C0C0C0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Freeform 58"/>
            <p:cNvSpPr>
              <a:spLocks/>
            </p:cNvSpPr>
            <p:nvPr/>
          </p:nvSpPr>
          <p:spPr bwMode="auto">
            <a:xfrm>
              <a:off x="5274" y="3162"/>
              <a:ext cx="91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3 w 182"/>
                <a:gd name="T5" fmla="*/ 0 h 325"/>
                <a:gd name="T6" fmla="*/ 5 w 182"/>
                <a:gd name="T7" fmla="*/ 18 h 325"/>
                <a:gd name="T8" fmla="*/ 6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B8CEA4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Freeform 59"/>
            <p:cNvSpPr>
              <a:spLocks/>
            </p:cNvSpPr>
            <p:nvPr/>
          </p:nvSpPr>
          <p:spPr bwMode="auto">
            <a:xfrm>
              <a:off x="5095" y="3162"/>
              <a:ext cx="89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FFCCCC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Freeform 60"/>
            <p:cNvSpPr>
              <a:spLocks/>
            </p:cNvSpPr>
            <p:nvPr/>
          </p:nvSpPr>
          <p:spPr bwMode="auto">
            <a:xfrm>
              <a:off x="5455" y="3162"/>
              <a:ext cx="90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008000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Freeform 61"/>
            <p:cNvSpPr>
              <a:spLocks/>
            </p:cNvSpPr>
            <p:nvPr/>
          </p:nvSpPr>
          <p:spPr bwMode="auto">
            <a:xfrm>
              <a:off x="4824" y="3162"/>
              <a:ext cx="90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9900FF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63"/>
            <p:cNvSpPr>
              <a:spLocks/>
            </p:cNvSpPr>
            <p:nvPr/>
          </p:nvSpPr>
          <p:spPr bwMode="auto">
            <a:xfrm>
              <a:off x="5004" y="3162"/>
              <a:ext cx="91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3 w 182"/>
                <a:gd name="T5" fmla="*/ 0 h 325"/>
                <a:gd name="T6" fmla="*/ 5 w 182"/>
                <a:gd name="T7" fmla="*/ 18 h 325"/>
                <a:gd name="T8" fmla="*/ 6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996633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Freeform 64"/>
            <p:cNvSpPr>
              <a:spLocks/>
            </p:cNvSpPr>
            <p:nvPr/>
          </p:nvSpPr>
          <p:spPr bwMode="auto">
            <a:xfrm>
              <a:off x="5365" y="3162"/>
              <a:ext cx="90" cy="189"/>
            </a:xfrm>
            <a:custGeom>
              <a:avLst/>
              <a:gdLst>
                <a:gd name="T0" fmla="*/ 0 w 182"/>
                <a:gd name="T1" fmla="*/ 21 h 325"/>
                <a:gd name="T2" fmla="*/ 1 w 182"/>
                <a:gd name="T3" fmla="*/ 18 h 325"/>
                <a:gd name="T4" fmla="*/ 2 w 182"/>
                <a:gd name="T5" fmla="*/ 0 h 325"/>
                <a:gd name="T6" fmla="*/ 4 w 182"/>
                <a:gd name="T7" fmla="*/ 18 h 325"/>
                <a:gd name="T8" fmla="*/ 5 w 182"/>
                <a:gd name="T9" fmla="*/ 21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325"/>
                <a:gd name="T17" fmla="*/ 182 w 182"/>
                <a:gd name="T18" fmla="*/ 325 h 3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325">
                  <a:moveTo>
                    <a:pt x="0" y="317"/>
                  </a:moveTo>
                  <a:cubicBezTo>
                    <a:pt x="15" y="321"/>
                    <a:pt x="31" y="325"/>
                    <a:pt x="46" y="272"/>
                  </a:cubicBezTo>
                  <a:cubicBezTo>
                    <a:pt x="61" y="219"/>
                    <a:pt x="76" y="0"/>
                    <a:pt x="91" y="0"/>
                  </a:cubicBezTo>
                  <a:cubicBezTo>
                    <a:pt x="106" y="0"/>
                    <a:pt x="122" y="219"/>
                    <a:pt x="137" y="272"/>
                  </a:cubicBezTo>
                  <a:cubicBezTo>
                    <a:pt x="152" y="325"/>
                    <a:pt x="175" y="310"/>
                    <a:pt x="182" y="317"/>
                  </a:cubicBezTo>
                </a:path>
              </a:pathLst>
            </a:custGeom>
            <a:solidFill>
              <a:srgbClr val="36AECA"/>
            </a:solidFill>
            <a:ln w="2857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500826" y="404664"/>
            <a:ext cx="135941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NEXT FLOOR</a:t>
            </a:r>
            <a:endParaRPr lang="it-IT" dirty="0"/>
          </a:p>
        </p:txBody>
      </p:sp>
      <p:sp>
        <p:nvSpPr>
          <p:cNvPr id="56" name="TextBox 55"/>
          <p:cNvSpPr txBox="1"/>
          <p:nvPr/>
        </p:nvSpPr>
        <p:spPr>
          <a:xfrm>
            <a:off x="6500826" y="3976564"/>
            <a:ext cx="13876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PREV. FLOOR</a:t>
            </a:r>
            <a:endParaRPr lang="it-IT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25450" y="1530216"/>
            <a:ext cx="3105150" cy="1447800"/>
          </a:xfrm>
          <a:prstGeom prst="roundRect">
            <a:avLst>
              <a:gd name="adj" fmla="val 8701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600" b="1">
                <a:cs typeface="Arial" pitchFamily="34" charset="0"/>
              </a:rPr>
              <a:t>TRANSCEIVER DWDM</a:t>
            </a:r>
            <a:endParaRPr lang="en-US" sz="1600" b="1" noProof="1">
              <a:cs typeface="Arial" pitchFamily="34" charset="0"/>
            </a:endParaRPr>
          </a:p>
        </p:txBody>
      </p:sp>
      <p:sp>
        <p:nvSpPr>
          <p:cNvPr id="26" name="Rectangle 43"/>
          <p:cNvSpPr>
            <a:spLocks noChangeArrowheads="1"/>
          </p:cNvSpPr>
          <p:nvPr/>
        </p:nvSpPr>
        <p:spPr bwMode="auto">
          <a:xfrm>
            <a:off x="2176848" y="1717240"/>
            <a:ext cx="1320800" cy="3603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GB" sz="1600" b="1" dirty="0">
                <a:cs typeface="Arial" pitchFamily="34" charset="0"/>
              </a:rPr>
              <a:t>RX</a:t>
            </a:r>
          </a:p>
        </p:txBody>
      </p:sp>
      <p:sp>
        <p:nvSpPr>
          <p:cNvPr id="27" name="Rectangle 44"/>
          <p:cNvSpPr>
            <a:spLocks noChangeArrowheads="1"/>
          </p:cNvSpPr>
          <p:nvPr/>
        </p:nvSpPr>
        <p:spPr bwMode="auto">
          <a:xfrm>
            <a:off x="2176848" y="2436378"/>
            <a:ext cx="1322388" cy="3603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GB" sz="1600" b="1" dirty="0">
                <a:cs typeface="Arial" pitchFamily="34" charset="0"/>
              </a:rPr>
              <a:t>TX</a:t>
            </a:r>
          </a:p>
        </p:txBody>
      </p:sp>
      <p:sp>
        <p:nvSpPr>
          <p:cNvPr id="5" name="Rectangle 37"/>
          <p:cNvSpPr>
            <a:spLocks noChangeArrowheads="1"/>
          </p:cNvSpPr>
          <p:nvPr/>
        </p:nvSpPr>
        <p:spPr bwMode="auto">
          <a:xfrm>
            <a:off x="5867413" y="2501766"/>
            <a:ext cx="561975" cy="288925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5865825" y="1725478"/>
            <a:ext cx="561975" cy="288925"/>
          </a:xfrm>
          <a:prstGeom prst="rect">
            <a:avLst/>
          </a:prstGeom>
          <a:solidFill>
            <a:srgbClr val="92D050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1600">
              <a:latin typeface="Tahoma" pitchFamily="34" charset="0"/>
              <a:cs typeface="Arial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5867413" y="1727066"/>
            <a:ext cx="561975" cy="58737"/>
          </a:xfrm>
          <a:prstGeom prst="rect">
            <a:avLst/>
          </a:prstGeom>
          <a:solidFill>
            <a:srgbClr val="92D050"/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 b="1">
              <a:solidFill>
                <a:srgbClr val="FFFF00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5867413" y="1784216"/>
            <a:ext cx="561975" cy="174625"/>
          </a:xfrm>
          <a:prstGeom prst="rect">
            <a:avLst/>
          </a:prstGeom>
          <a:solidFill>
            <a:srgbClr val="92D050"/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itchFamily="34" charset="0"/>
                <a:cs typeface="Arial" pitchFamily="34" charset="0"/>
              </a:rPr>
              <a:t>DROP</a:t>
            </a:r>
            <a:endParaRPr lang="en-GB" sz="2400" b="1" dirty="0">
              <a:solidFill>
                <a:schemeClr val="bg1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5867413" y="1957253"/>
            <a:ext cx="561975" cy="58738"/>
          </a:xfrm>
          <a:prstGeom prst="rect">
            <a:avLst/>
          </a:prstGeom>
          <a:solidFill>
            <a:srgbClr val="92D050"/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 b="1">
              <a:solidFill>
                <a:srgbClr val="FFFF00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39" name="Rectangle 21"/>
          <p:cNvSpPr>
            <a:spLocks noChangeArrowheads="1"/>
          </p:cNvSpPr>
          <p:nvPr/>
        </p:nvSpPr>
        <p:spPr bwMode="auto">
          <a:xfrm>
            <a:off x="5867413" y="2500178"/>
            <a:ext cx="561975" cy="58738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 b="1">
              <a:latin typeface="Tahoma" pitchFamily="34" charset="0"/>
              <a:cs typeface="Arial" pitchFamily="34" charset="0"/>
            </a:endParaRPr>
          </a:p>
        </p:txBody>
      </p:sp>
      <p:sp>
        <p:nvSpPr>
          <p:cNvPr id="40" name="Rectangle 22"/>
          <p:cNvSpPr>
            <a:spLocks noChangeArrowheads="1"/>
          </p:cNvSpPr>
          <p:nvPr/>
        </p:nvSpPr>
        <p:spPr bwMode="auto">
          <a:xfrm>
            <a:off x="5867413" y="2557328"/>
            <a:ext cx="561975" cy="174625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itchFamily="34" charset="0"/>
                <a:cs typeface="Arial" pitchFamily="34" charset="0"/>
              </a:rPr>
              <a:t>ADD</a:t>
            </a:r>
            <a:endParaRPr lang="en-GB" sz="2400" b="1" dirty="0">
              <a:solidFill>
                <a:schemeClr val="bg1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867413" y="2730366"/>
            <a:ext cx="561975" cy="58737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 b="1">
              <a:latin typeface="Tahoma" pitchFamily="34" charset="0"/>
              <a:cs typeface="Arial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51520" y="5191100"/>
            <a:ext cx="1292225" cy="1368425"/>
            <a:chOff x="7596188" y="1700213"/>
            <a:chExt cx="1292225" cy="1368425"/>
          </a:xfrm>
        </p:grpSpPr>
        <p:pic>
          <p:nvPicPr>
            <p:cNvPr id="58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96188" y="17002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59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12088" y="19161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60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27988" y="21320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62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43888" y="23479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71" name="Rectangle 70"/>
          <p:cNvSpPr/>
          <p:nvPr/>
        </p:nvSpPr>
        <p:spPr>
          <a:xfrm>
            <a:off x="2644459" y="4538266"/>
            <a:ext cx="864096" cy="72008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2640267" y="4466258"/>
            <a:ext cx="864096" cy="72008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Content Placeholder 14" descr="eFcm.jpg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1907703" y="4234284"/>
            <a:ext cx="1628899" cy="2328044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69" name="Rectangle 68"/>
          <p:cNvSpPr/>
          <p:nvPr/>
        </p:nvSpPr>
        <p:spPr>
          <a:xfrm>
            <a:off x="4845809" y="5745956"/>
            <a:ext cx="864096" cy="144016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841617" y="5263108"/>
            <a:ext cx="864096" cy="144016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2082" y="4543028"/>
            <a:ext cx="396044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4" name="Curved Connector 73"/>
          <p:cNvCxnSpPr>
            <a:stCxn id="72" idx="3"/>
            <a:endCxn id="70" idx="1"/>
          </p:cNvCxnSpPr>
          <p:nvPr/>
        </p:nvCxnSpPr>
        <p:spPr>
          <a:xfrm>
            <a:off x="3504363" y="4502262"/>
            <a:ext cx="1337254" cy="832854"/>
          </a:xfrm>
          <a:prstGeom prst="curvedConnector3">
            <a:avLst>
              <a:gd name="adj1" fmla="val 50890"/>
            </a:avLst>
          </a:prstGeom>
          <a:ln>
            <a:solidFill>
              <a:srgbClr val="33E53B"/>
            </a:solidFill>
            <a:headEnd w="sm" len="lg"/>
            <a:tailEnd type="arrow" w="sm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6" name="Curved Connector 75"/>
          <p:cNvCxnSpPr>
            <a:stCxn id="69" idx="1"/>
            <a:endCxn id="71" idx="3"/>
          </p:cNvCxnSpPr>
          <p:nvPr/>
        </p:nvCxnSpPr>
        <p:spPr>
          <a:xfrm rot="10800000">
            <a:off x="3508555" y="4574270"/>
            <a:ext cx="1337254" cy="1243694"/>
          </a:xfrm>
          <a:prstGeom prst="curvedConnector3">
            <a:avLst>
              <a:gd name="adj1" fmla="val 56767"/>
            </a:avLst>
          </a:prstGeom>
          <a:ln>
            <a:solidFill>
              <a:srgbClr val="FF0000"/>
            </a:solidFill>
            <a:headEnd w="sm" len="lg"/>
            <a:tailEnd type="arrow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Freeform 49"/>
          <p:cNvSpPr>
            <a:spLocks/>
          </p:cNvSpPr>
          <p:nvPr/>
        </p:nvSpPr>
        <p:spPr bwMode="auto">
          <a:xfrm>
            <a:off x="3806825" y="2497003"/>
            <a:ext cx="142875" cy="300038"/>
          </a:xfrm>
          <a:custGeom>
            <a:avLst/>
            <a:gdLst>
              <a:gd name="T0" fmla="*/ 0 w 182"/>
              <a:gd name="T1" fmla="*/ 2147483647 h 325"/>
              <a:gd name="T2" fmla="*/ 2147483647 w 182"/>
              <a:gd name="T3" fmla="*/ 2147483647 h 325"/>
              <a:gd name="T4" fmla="*/ 2147483647 w 182"/>
              <a:gd name="T5" fmla="*/ 0 h 325"/>
              <a:gd name="T6" fmla="*/ 2147483647 w 182"/>
              <a:gd name="T7" fmla="*/ 2147483647 h 325"/>
              <a:gd name="T8" fmla="*/ 2147483647 w 182"/>
              <a:gd name="T9" fmla="*/ 2147483647 h 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325"/>
              <a:gd name="T17" fmla="*/ 182 w 182"/>
              <a:gd name="T18" fmla="*/ 325 h 3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325">
                <a:moveTo>
                  <a:pt x="0" y="317"/>
                </a:moveTo>
                <a:cubicBezTo>
                  <a:pt x="15" y="321"/>
                  <a:pt x="31" y="325"/>
                  <a:pt x="46" y="272"/>
                </a:cubicBezTo>
                <a:cubicBezTo>
                  <a:pt x="61" y="219"/>
                  <a:pt x="76" y="0"/>
                  <a:pt x="91" y="0"/>
                </a:cubicBezTo>
                <a:cubicBezTo>
                  <a:pt x="106" y="0"/>
                  <a:pt x="122" y="219"/>
                  <a:pt x="137" y="272"/>
                </a:cubicBezTo>
                <a:cubicBezTo>
                  <a:pt x="152" y="325"/>
                  <a:pt x="175" y="310"/>
                  <a:pt x="182" y="317"/>
                </a:cubicBezTo>
              </a:path>
            </a:pathLst>
          </a:custGeom>
          <a:solidFill>
            <a:srgbClr val="FF0000"/>
          </a:solidFill>
          <a:ln w="28575">
            <a:noFill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2" name="Freeform 62"/>
          <p:cNvSpPr>
            <a:spLocks/>
          </p:cNvSpPr>
          <p:nvPr/>
        </p:nvSpPr>
        <p:spPr bwMode="auto">
          <a:xfrm>
            <a:off x="8242300" y="3420928"/>
            <a:ext cx="142875" cy="300038"/>
          </a:xfrm>
          <a:custGeom>
            <a:avLst/>
            <a:gdLst>
              <a:gd name="T0" fmla="*/ 0 w 182"/>
              <a:gd name="T1" fmla="*/ 2147483647 h 325"/>
              <a:gd name="T2" fmla="*/ 2147483647 w 182"/>
              <a:gd name="T3" fmla="*/ 2147483647 h 325"/>
              <a:gd name="T4" fmla="*/ 2147483647 w 182"/>
              <a:gd name="T5" fmla="*/ 0 h 325"/>
              <a:gd name="T6" fmla="*/ 2147483647 w 182"/>
              <a:gd name="T7" fmla="*/ 2147483647 h 325"/>
              <a:gd name="T8" fmla="*/ 2147483647 w 182"/>
              <a:gd name="T9" fmla="*/ 2147483647 h 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325"/>
              <a:gd name="T17" fmla="*/ 182 w 182"/>
              <a:gd name="T18" fmla="*/ 325 h 3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325">
                <a:moveTo>
                  <a:pt x="0" y="317"/>
                </a:moveTo>
                <a:cubicBezTo>
                  <a:pt x="15" y="321"/>
                  <a:pt x="31" y="325"/>
                  <a:pt x="46" y="272"/>
                </a:cubicBezTo>
                <a:cubicBezTo>
                  <a:pt x="61" y="219"/>
                  <a:pt x="76" y="0"/>
                  <a:pt x="91" y="0"/>
                </a:cubicBezTo>
                <a:cubicBezTo>
                  <a:pt x="106" y="0"/>
                  <a:pt x="122" y="219"/>
                  <a:pt x="137" y="272"/>
                </a:cubicBezTo>
                <a:cubicBezTo>
                  <a:pt x="152" y="325"/>
                  <a:pt x="175" y="310"/>
                  <a:pt x="182" y="317"/>
                </a:cubicBezTo>
              </a:path>
            </a:pathLst>
          </a:custGeom>
          <a:solidFill>
            <a:srgbClr val="00FF00"/>
          </a:solidFill>
          <a:ln w="28575">
            <a:noFill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4" name="Date Placeholder 63"/>
          <p:cNvSpPr>
            <a:spLocks noGrp="1"/>
          </p:cNvSpPr>
          <p:nvPr>
            <p:ph type="dt" sz="half" idx="10"/>
          </p:nvPr>
        </p:nvSpPr>
        <p:spPr>
          <a:xfrm>
            <a:off x="457200" y="6617214"/>
            <a:ext cx="2133600" cy="221109"/>
          </a:xfrm>
        </p:spPr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>
          <a:xfrm>
            <a:off x="6553200" y="6617214"/>
            <a:ext cx="2133600" cy="221109"/>
          </a:xfrm>
        </p:spPr>
        <p:txBody>
          <a:bodyPr/>
          <a:lstStyle/>
          <a:p>
            <a:fld id="{DE13D92A-3419-49D3-8CDD-957F0041DF45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6" name="Footer Placeholder 65"/>
          <p:cNvSpPr>
            <a:spLocks noGrp="1"/>
          </p:cNvSpPr>
          <p:nvPr>
            <p:ph type="ftr" sz="quarter" idx="11"/>
          </p:nvPr>
        </p:nvSpPr>
        <p:spPr>
          <a:xfrm>
            <a:off x="3124200" y="6617214"/>
            <a:ext cx="2895600" cy="221109"/>
          </a:xfrm>
        </p:spPr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67" name="Text Box 40"/>
          <p:cNvSpPr txBox="1">
            <a:spLocks noChangeArrowheads="1"/>
          </p:cNvSpPr>
          <p:nvPr/>
        </p:nvSpPr>
        <p:spPr bwMode="auto">
          <a:xfrm>
            <a:off x="539552" y="4254996"/>
            <a:ext cx="1034899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GB" b="1" dirty="0" smtClean="0">
                <a:cs typeface="Arial" pitchFamily="34" charset="0"/>
              </a:rPr>
              <a:t>on-shore</a:t>
            </a:r>
          </a:p>
          <a:p>
            <a:pPr algn="ctr"/>
            <a:r>
              <a:rPr lang="en-GB" b="1" dirty="0" smtClean="0">
                <a:cs typeface="Arial" pitchFamily="34" charset="0"/>
              </a:rPr>
              <a:t>lab</a:t>
            </a:r>
            <a:endParaRPr lang="en-GB" b="1" dirty="0">
              <a:cs typeface="Arial" pitchFamily="34" charset="0"/>
            </a:endParaRPr>
          </a:p>
        </p:txBody>
      </p:sp>
      <p:sp>
        <p:nvSpPr>
          <p:cNvPr id="68" name="TextBox 29"/>
          <p:cNvSpPr txBox="1">
            <a:spLocks noChangeArrowheads="1"/>
          </p:cNvSpPr>
          <p:nvPr/>
        </p:nvSpPr>
        <p:spPr bwMode="auto">
          <a:xfrm>
            <a:off x="1950354" y="6236642"/>
            <a:ext cx="1571636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EFCM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944 0.14213 C -0.49739 0.13796 -0.47535 0.1338 -0.46198 0.14769 C -0.44861 0.16158 -0.45417 0.20602 -0.43941 0.22546 C -0.42465 0.24491 -0.40781 0.25949 -0.37361 0.26435 C -0.33941 0.26921 -0.2993 0.25834 -0.23437 0.25533 C -0.16944 0.25232 -0.03437 0.25996 0.01563 0.24653 C 0.06563 0.2331 0.06493 0.20139 0.06563 0.17546 C 0.06632 0.14954 0.03125 0.11991 0.01979 0.09097 C 0.00833 0.06204 0.00208 -0.00579 -0.00278 0.00209 " pathEditMode="relative" rAng="0" ptsTypes="aaaaaaa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-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1.85185E-6 C -0.00208 -0.03541 0.00556 -0.17199 -0.01163 -0.21157 C -0.02864 -0.25116 -0.02257 -0.23079 -0.10312 -0.2375 C -0.18385 -0.24421 -0.41406 -0.24884 -0.49583 -0.25162 " pathEditMode="relative" rAng="0" ptsTypes="aaaa">
                                      <p:cBhvr>
                                        <p:cTn id="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" y="-12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00156 -0.366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C 0.04011 -0.00139 0.07934 -0.00208 0.12031 -0.00093 C 0.1507 0.00093 0.16719 -0.0081 0.20677 0.01343 C 0.21997 0.02292 0.21702 0.01736 0.22188 0.03241 C 0.22136 0.03681 0.22327 0.04537 0.22327 0.0456 C 0.22344 0.06597 0.22327 0.08611 0.22396 0.10671 C 0.22413 0.1125 0.22604 0.12384 0.22604 0.12407 C 0.22726 0.15556 0.22535 0.1875 0.22535 0.21921 " pathEditMode="relative" rAng="0" ptsTypes="ffffffff">
                                      <p:cBhvr>
                                        <p:cTn id="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10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9 0.00903 L -0.00833 0.4590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35 0.21921 C 0.23056 0.22917 0.21597 0.26111 0.25677 0.27847 C 0.29757 0.29583 0.42257 0.29444 0.46997 0.32407 C 0.51736 0.3537 0.58316 0.43426 0.5408 0.45625 C 0.49844 0.47824 0.29132 0.45486 0.21615 0.45602 C 0.14097 0.45718 0.12188 0.47361 0.08959 0.46273 C 0.05729 0.45185 0.03906 0.41806 0.02205 0.39051 C 0.00504 0.36296 -0.00243 0.31481 -0.01215 0.29699 C -0.02187 0.27917 -0.03264 0.28542 -0.03628 0.2838 " pathEditMode="relative" rAng="0" ptsTypes="aaaaaaaaa">
                                      <p:cBhvr>
                                        <p:cTn id="2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42" grpId="0" animBg="1"/>
      <p:bldP spid="4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Freeform 381"/>
          <p:cNvSpPr/>
          <p:nvPr/>
        </p:nvSpPr>
        <p:spPr>
          <a:xfrm>
            <a:off x="2319338" y="3248025"/>
            <a:ext cx="833437" cy="1381125"/>
          </a:xfrm>
          <a:custGeom>
            <a:avLst/>
            <a:gdLst>
              <a:gd name="connsiteX0" fmla="*/ 0 w 833437"/>
              <a:gd name="connsiteY0" fmla="*/ 0 h 1381125"/>
              <a:gd name="connsiteX1" fmla="*/ 119062 w 833437"/>
              <a:gd name="connsiteY1" fmla="*/ 66675 h 1381125"/>
              <a:gd name="connsiteX2" fmla="*/ 223837 w 833437"/>
              <a:gd name="connsiteY2" fmla="*/ 190500 h 1381125"/>
              <a:gd name="connsiteX3" fmla="*/ 300037 w 833437"/>
              <a:gd name="connsiteY3" fmla="*/ 576263 h 1381125"/>
              <a:gd name="connsiteX4" fmla="*/ 409575 w 833437"/>
              <a:gd name="connsiteY4" fmla="*/ 1209675 h 1381125"/>
              <a:gd name="connsiteX5" fmla="*/ 833437 w 833437"/>
              <a:gd name="connsiteY5" fmla="*/ 1381125 h 138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3437" h="1381125">
                <a:moveTo>
                  <a:pt x="0" y="0"/>
                </a:moveTo>
                <a:cubicBezTo>
                  <a:pt x="40878" y="17462"/>
                  <a:pt x="81756" y="34925"/>
                  <a:pt x="119062" y="66675"/>
                </a:cubicBezTo>
                <a:cubicBezTo>
                  <a:pt x="156368" y="98425"/>
                  <a:pt x="193675" y="105569"/>
                  <a:pt x="223837" y="190500"/>
                </a:cubicBezTo>
                <a:cubicBezTo>
                  <a:pt x="253999" y="275431"/>
                  <a:pt x="269081" y="406401"/>
                  <a:pt x="300037" y="576263"/>
                </a:cubicBezTo>
                <a:cubicBezTo>
                  <a:pt x="330993" y="746125"/>
                  <a:pt x="320675" y="1075531"/>
                  <a:pt x="409575" y="1209675"/>
                </a:cubicBezTo>
                <a:cubicBezTo>
                  <a:pt x="498475" y="1343819"/>
                  <a:pt x="665956" y="1362472"/>
                  <a:pt x="833437" y="1381125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Freeform 382"/>
          <p:cNvSpPr/>
          <p:nvPr/>
        </p:nvSpPr>
        <p:spPr>
          <a:xfrm>
            <a:off x="2305050" y="3367088"/>
            <a:ext cx="890588" cy="1400175"/>
          </a:xfrm>
          <a:custGeom>
            <a:avLst/>
            <a:gdLst>
              <a:gd name="connsiteX0" fmla="*/ 0 w 890588"/>
              <a:gd name="connsiteY0" fmla="*/ 0 h 1400175"/>
              <a:gd name="connsiteX1" fmla="*/ 133350 w 890588"/>
              <a:gd name="connsiteY1" fmla="*/ 61912 h 1400175"/>
              <a:gd name="connsiteX2" fmla="*/ 200025 w 890588"/>
              <a:gd name="connsiteY2" fmla="*/ 138112 h 1400175"/>
              <a:gd name="connsiteX3" fmla="*/ 238125 w 890588"/>
              <a:gd name="connsiteY3" fmla="*/ 271462 h 1400175"/>
              <a:gd name="connsiteX4" fmla="*/ 271463 w 890588"/>
              <a:gd name="connsiteY4" fmla="*/ 576262 h 1400175"/>
              <a:gd name="connsiteX5" fmla="*/ 328613 w 890588"/>
              <a:gd name="connsiteY5" fmla="*/ 1071562 h 1400175"/>
              <a:gd name="connsiteX6" fmla="*/ 490538 w 890588"/>
              <a:gd name="connsiteY6" fmla="*/ 1300162 h 1400175"/>
              <a:gd name="connsiteX7" fmla="*/ 890588 w 890588"/>
              <a:gd name="connsiteY7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0588" h="1400175">
                <a:moveTo>
                  <a:pt x="0" y="0"/>
                </a:moveTo>
                <a:cubicBezTo>
                  <a:pt x="50006" y="19446"/>
                  <a:pt x="100013" y="38893"/>
                  <a:pt x="133350" y="61912"/>
                </a:cubicBezTo>
                <a:cubicBezTo>
                  <a:pt x="166687" y="84931"/>
                  <a:pt x="182563" y="103187"/>
                  <a:pt x="200025" y="138112"/>
                </a:cubicBezTo>
                <a:cubicBezTo>
                  <a:pt x="217488" y="173037"/>
                  <a:pt x="226219" y="198437"/>
                  <a:pt x="238125" y="271462"/>
                </a:cubicBezTo>
                <a:cubicBezTo>
                  <a:pt x="250031" y="344487"/>
                  <a:pt x="256382" y="442912"/>
                  <a:pt x="271463" y="576262"/>
                </a:cubicBezTo>
                <a:cubicBezTo>
                  <a:pt x="286544" y="709612"/>
                  <a:pt x="292101" y="950912"/>
                  <a:pt x="328613" y="1071562"/>
                </a:cubicBezTo>
                <a:cubicBezTo>
                  <a:pt x="365125" y="1192212"/>
                  <a:pt x="396876" y="1245393"/>
                  <a:pt x="490538" y="1300162"/>
                </a:cubicBezTo>
                <a:cubicBezTo>
                  <a:pt x="584200" y="1354931"/>
                  <a:pt x="737394" y="1377553"/>
                  <a:pt x="890588" y="1400175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Freeform 383"/>
          <p:cNvSpPr/>
          <p:nvPr/>
        </p:nvSpPr>
        <p:spPr>
          <a:xfrm>
            <a:off x="2190750" y="3495675"/>
            <a:ext cx="1062038" cy="1420813"/>
          </a:xfrm>
          <a:custGeom>
            <a:avLst/>
            <a:gdLst>
              <a:gd name="connsiteX0" fmla="*/ 0 w 1062038"/>
              <a:gd name="connsiteY0" fmla="*/ 0 h 1420813"/>
              <a:gd name="connsiteX1" fmla="*/ 142875 w 1062038"/>
              <a:gd name="connsiteY1" fmla="*/ 23813 h 1420813"/>
              <a:gd name="connsiteX2" fmla="*/ 280988 w 1062038"/>
              <a:gd name="connsiteY2" fmla="*/ 133350 h 1420813"/>
              <a:gd name="connsiteX3" fmla="*/ 342900 w 1062038"/>
              <a:gd name="connsiteY3" fmla="*/ 409575 h 1420813"/>
              <a:gd name="connsiteX4" fmla="*/ 381000 w 1062038"/>
              <a:gd name="connsiteY4" fmla="*/ 1019175 h 1420813"/>
              <a:gd name="connsiteX5" fmla="*/ 581025 w 1062038"/>
              <a:gd name="connsiteY5" fmla="*/ 1357313 h 1420813"/>
              <a:gd name="connsiteX6" fmla="*/ 1062038 w 1062038"/>
              <a:gd name="connsiteY6" fmla="*/ 1400175 h 1420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038" h="1420813">
                <a:moveTo>
                  <a:pt x="0" y="0"/>
                </a:moveTo>
                <a:cubicBezTo>
                  <a:pt x="48022" y="794"/>
                  <a:pt x="96044" y="1588"/>
                  <a:pt x="142875" y="23813"/>
                </a:cubicBezTo>
                <a:cubicBezTo>
                  <a:pt x="189706" y="46038"/>
                  <a:pt x="247651" y="69056"/>
                  <a:pt x="280988" y="133350"/>
                </a:cubicBezTo>
                <a:cubicBezTo>
                  <a:pt x="314325" y="197644"/>
                  <a:pt x="326231" y="261937"/>
                  <a:pt x="342900" y="409575"/>
                </a:cubicBezTo>
                <a:cubicBezTo>
                  <a:pt x="359569" y="557213"/>
                  <a:pt x="341313" y="861219"/>
                  <a:pt x="381000" y="1019175"/>
                </a:cubicBezTo>
                <a:cubicBezTo>
                  <a:pt x="420688" y="1177131"/>
                  <a:pt x="467519" y="1293813"/>
                  <a:pt x="581025" y="1357313"/>
                </a:cubicBezTo>
                <a:cubicBezTo>
                  <a:pt x="694531" y="1420813"/>
                  <a:pt x="878284" y="1410494"/>
                  <a:pt x="1062038" y="1400175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Freeform 384"/>
          <p:cNvSpPr/>
          <p:nvPr/>
        </p:nvSpPr>
        <p:spPr>
          <a:xfrm>
            <a:off x="2128838" y="3614738"/>
            <a:ext cx="1128712" cy="1462087"/>
          </a:xfrm>
          <a:custGeom>
            <a:avLst/>
            <a:gdLst>
              <a:gd name="connsiteX0" fmla="*/ 0 w 1128712"/>
              <a:gd name="connsiteY0" fmla="*/ 0 h 1462087"/>
              <a:gd name="connsiteX1" fmla="*/ 200025 w 1128712"/>
              <a:gd name="connsiteY1" fmla="*/ 61912 h 1462087"/>
              <a:gd name="connsiteX2" fmla="*/ 338137 w 1128712"/>
              <a:gd name="connsiteY2" fmla="*/ 295275 h 1462087"/>
              <a:gd name="connsiteX3" fmla="*/ 366712 w 1128712"/>
              <a:gd name="connsiteY3" fmla="*/ 690562 h 1462087"/>
              <a:gd name="connsiteX4" fmla="*/ 390525 w 1128712"/>
              <a:gd name="connsiteY4" fmla="*/ 1023937 h 1462087"/>
              <a:gd name="connsiteX5" fmla="*/ 485775 w 1128712"/>
              <a:gd name="connsiteY5" fmla="*/ 1319212 h 1462087"/>
              <a:gd name="connsiteX6" fmla="*/ 909637 w 1128712"/>
              <a:gd name="connsiteY6" fmla="*/ 1447800 h 1462087"/>
              <a:gd name="connsiteX7" fmla="*/ 1128712 w 1128712"/>
              <a:gd name="connsiteY7" fmla="*/ 1404937 h 1462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8712" h="1462087">
                <a:moveTo>
                  <a:pt x="0" y="0"/>
                </a:moveTo>
                <a:cubicBezTo>
                  <a:pt x="71834" y="6350"/>
                  <a:pt x="143669" y="12700"/>
                  <a:pt x="200025" y="61912"/>
                </a:cubicBezTo>
                <a:cubicBezTo>
                  <a:pt x="256381" y="111124"/>
                  <a:pt x="310356" y="190500"/>
                  <a:pt x="338137" y="295275"/>
                </a:cubicBezTo>
                <a:cubicBezTo>
                  <a:pt x="365918" y="400050"/>
                  <a:pt x="357981" y="569118"/>
                  <a:pt x="366712" y="690562"/>
                </a:cubicBezTo>
                <a:cubicBezTo>
                  <a:pt x="375443" y="812006"/>
                  <a:pt x="370681" y="919162"/>
                  <a:pt x="390525" y="1023937"/>
                </a:cubicBezTo>
                <a:cubicBezTo>
                  <a:pt x="410369" y="1128712"/>
                  <a:pt x="399256" y="1248568"/>
                  <a:pt x="485775" y="1319212"/>
                </a:cubicBezTo>
                <a:cubicBezTo>
                  <a:pt x="572294" y="1389856"/>
                  <a:pt x="802481" y="1433513"/>
                  <a:pt x="909637" y="1447800"/>
                </a:cubicBezTo>
                <a:cubicBezTo>
                  <a:pt x="1016793" y="1462087"/>
                  <a:pt x="1072752" y="1433512"/>
                  <a:pt x="1128712" y="1404937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hevron 50"/>
          <p:cNvSpPr/>
          <p:nvPr/>
        </p:nvSpPr>
        <p:spPr>
          <a:xfrm rot="16200000">
            <a:off x="7578741" y="4707549"/>
            <a:ext cx="1732182" cy="175216"/>
          </a:xfrm>
          <a:prstGeom prst="chevr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0" name="Chevron 49"/>
          <p:cNvSpPr/>
          <p:nvPr/>
        </p:nvSpPr>
        <p:spPr>
          <a:xfrm rot="16200000">
            <a:off x="7300719" y="2428473"/>
            <a:ext cx="1788230" cy="188884"/>
          </a:xfrm>
          <a:prstGeom prst="chevr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 rot="5400000">
            <a:off x="7552462" y="2437052"/>
            <a:ext cx="1788230" cy="171726"/>
          </a:xfrm>
          <a:prstGeom prst="chevr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 rot="5400000">
            <a:off x="7291849" y="4708689"/>
            <a:ext cx="1732182" cy="172936"/>
          </a:xfrm>
          <a:prstGeom prst="chevr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1097" y="142852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Floor</a:t>
            </a:r>
            <a:endParaRPr lang="it-IT" dirty="0"/>
          </a:p>
        </p:txBody>
      </p:sp>
      <p:grpSp>
        <p:nvGrpSpPr>
          <p:cNvPr id="13" name="Group 12"/>
          <p:cNvGrpSpPr/>
          <p:nvPr/>
        </p:nvGrpSpPr>
        <p:grpSpPr>
          <a:xfrm>
            <a:off x="4716016" y="4437112"/>
            <a:ext cx="1428760" cy="884243"/>
            <a:chOff x="4000496" y="4714884"/>
            <a:chExt cx="1428760" cy="884243"/>
          </a:xfrm>
        </p:grpSpPr>
        <p:pic>
          <p:nvPicPr>
            <p:cNvPr id="7" name="Picture 4" descr="SCI V01 Top View"/>
            <p:cNvPicPr>
              <a:picLocks noChangeAspect="1" noChangeArrowheads="1"/>
            </p:cNvPicPr>
            <p:nvPr/>
          </p:nvPicPr>
          <p:blipFill>
            <a:blip r:embed="rId2" cstate="print"/>
            <a:srcRect l="804" r="1205"/>
            <a:stretch>
              <a:fillRect/>
            </a:stretch>
          </p:blipFill>
          <p:spPr bwMode="auto">
            <a:xfrm>
              <a:off x="4000496" y="4714884"/>
              <a:ext cx="1428760" cy="88424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" name="TextBox 29"/>
            <p:cNvSpPr txBox="1">
              <a:spLocks noChangeArrowheads="1"/>
            </p:cNvSpPr>
            <p:nvPr/>
          </p:nvSpPr>
          <p:spPr bwMode="auto">
            <a:xfrm>
              <a:off x="4000496" y="5286388"/>
              <a:ext cx="1428760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SCI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91052" y="1692463"/>
            <a:ext cx="1571636" cy="1093595"/>
            <a:chOff x="3929058" y="1071546"/>
            <a:chExt cx="1571636" cy="1093595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6827" t="11644" r="10355" b="9218"/>
            <a:stretch>
              <a:fillRect/>
            </a:stretch>
          </p:blipFill>
          <p:spPr bwMode="auto">
            <a:xfrm rot="5400000">
              <a:off x="4173179" y="827425"/>
              <a:ext cx="1083394" cy="157163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" name="TextBox 29"/>
            <p:cNvSpPr txBox="1">
              <a:spLocks noChangeArrowheads="1"/>
            </p:cNvSpPr>
            <p:nvPr/>
          </p:nvSpPr>
          <p:spPr bwMode="auto">
            <a:xfrm>
              <a:off x="3929058" y="1857364"/>
              <a:ext cx="157163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AcouDAQ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cxnSp>
        <p:nvCxnSpPr>
          <p:cNvPr id="15" name="Shape 14"/>
          <p:cNvCxnSpPr/>
          <p:nvPr/>
        </p:nvCxnSpPr>
        <p:spPr>
          <a:xfrm rot="5400000" flipH="1" flipV="1">
            <a:off x="4682231" y="4254873"/>
            <a:ext cx="357190" cy="1588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hape 16"/>
          <p:cNvCxnSpPr/>
          <p:nvPr/>
        </p:nvCxnSpPr>
        <p:spPr>
          <a:xfrm rot="5400000">
            <a:off x="3893339" y="2964653"/>
            <a:ext cx="357190" cy="1588"/>
          </a:xfrm>
          <a:prstGeom prst="curvedConnector3">
            <a:avLst>
              <a:gd name="adj1" fmla="val 50000"/>
            </a:avLst>
          </a:prstGeom>
          <a:ln>
            <a:headEnd type="triangl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00628" y="3571876"/>
            <a:ext cx="2500330" cy="158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6" name="Oval 35"/>
          <p:cNvSpPr/>
          <p:nvPr/>
        </p:nvSpPr>
        <p:spPr>
          <a:xfrm>
            <a:off x="6429388" y="3429000"/>
            <a:ext cx="142876" cy="1428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8" name="Straight Connector 37"/>
          <p:cNvCxnSpPr/>
          <p:nvPr/>
        </p:nvCxnSpPr>
        <p:spPr>
          <a:xfrm>
            <a:off x="5000628" y="3786190"/>
            <a:ext cx="2500330" cy="158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9" name="Oval 38"/>
          <p:cNvSpPr/>
          <p:nvPr/>
        </p:nvSpPr>
        <p:spPr>
          <a:xfrm>
            <a:off x="6143636" y="3643314"/>
            <a:ext cx="142876" cy="1428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ctangle 47"/>
          <p:cNvSpPr/>
          <p:nvPr/>
        </p:nvSpPr>
        <p:spPr>
          <a:xfrm>
            <a:off x="7882658" y="3274154"/>
            <a:ext cx="85725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ctangle 48"/>
          <p:cNvSpPr/>
          <p:nvPr/>
        </p:nvSpPr>
        <p:spPr>
          <a:xfrm>
            <a:off x="7879168" y="3929066"/>
            <a:ext cx="85725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TextBox 53"/>
          <p:cNvSpPr txBox="1"/>
          <p:nvPr/>
        </p:nvSpPr>
        <p:spPr>
          <a:xfrm>
            <a:off x="7596336" y="1115452"/>
            <a:ext cx="135941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NEXT FLOOR</a:t>
            </a:r>
            <a:endParaRPr lang="it-IT" dirty="0"/>
          </a:p>
        </p:txBody>
      </p:sp>
      <p:sp>
        <p:nvSpPr>
          <p:cNvPr id="55" name="TextBox 54"/>
          <p:cNvSpPr txBox="1"/>
          <p:nvPr/>
        </p:nvSpPr>
        <p:spPr>
          <a:xfrm>
            <a:off x="7596336" y="5723964"/>
            <a:ext cx="13876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PREV. FLOOR</a:t>
            </a:r>
            <a:endParaRPr lang="it-IT" dirty="0"/>
          </a:p>
        </p:txBody>
      </p:sp>
      <p:grpSp>
        <p:nvGrpSpPr>
          <p:cNvPr id="72" name="Group 71"/>
          <p:cNvGrpSpPr/>
          <p:nvPr/>
        </p:nvGrpSpPr>
        <p:grpSpPr>
          <a:xfrm>
            <a:off x="5286380" y="3502026"/>
            <a:ext cx="71438" cy="142876"/>
            <a:chOff x="5500694" y="3643314"/>
            <a:chExt cx="71438" cy="142876"/>
          </a:xfrm>
        </p:grpSpPr>
        <p:cxnSp>
          <p:nvCxnSpPr>
            <p:cNvPr id="63" name="Straight Connector 62"/>
            <p:cNvCxnSpPr/>
            <p:nvPr/>
          </p:nvCxnSpPr>
          <p:spPr>
            <a:xfrm rot="5400000">
              <a:off x="5500694" y="3643314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V="1">
              <a:off x="5500694" y="3714752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5715008" y="3716340"/>
            <a:ext cx="71438" cy="142876"/>
            <a:chOff x="5929322" y="3787778"/>
            <a:chExt cx="71438" cy="142876"/>
          </a:xfrm>
        </p:grpSpPr>
        <p:cxnSp>
          <p:nvCxnSpPr>
            <p:cNvPr id="64" name="Straight Connector 63"/>
            <p:cNvCxnSpPr/>
            <p:nvPr/>
          </p:nvCxnSpPr>
          <p:spPr>
            <a:xfrm rot="5400000">
              <a:off x="5929322" y="3859216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 flipV="1">
              <a:off x="5929322" y="3787778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6858016" y="3502026"/>
            <a:ext cx="71438" cy="142876"/>
            <a:chOff x="5500694" y="3643314"/>
            <a:chExt cx="71438" cy="142876"/>
          </a:xfrm>
        </p:grpSpPr>
        <p:cxnSp>
          <p:nvCxnSpPr>
            <p:cNvPr id="75" name="Straight Connector 74"/>
            <p:cNvCxnSpPr/>
            <p:nvPr/>
          </p:nvCxnSpPr>
          <p:spPr>
            <a:xfrm rot="5400000">
              <a:off x="5500694" y="3643314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V="1">
              <a:off x="5500694" y="3714752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7286644" y="3716340"/>
            <a:ext cx="71438" cy="142876"/>
            <a:chOff x="5929322" y="3787778"/>
            <a:chExt cx="71438" cy="142876"/>
          </a:xfrm>
        </p:grpSpPr>
        <p:cxnSp>
          <p:nvCxnSpPr>
            <p:cNvPr id="78" name="Straight Connector 77"/>
            <p:cNvCxnSpPr/>
            <p:nvPr/>
          </p:nvCxnSpPr>
          <p:spPr>
            <a:xfrm rot="5400000">
              <a:off x="5929322" y="3859216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V="1">
              <a:off x="5929322" y="3787778"/>
              <a:ext cx="71438" cy="71438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91" name="Elbow Connector 90"/>
          <p:cNvCxnSpPr/>
          <p:nvPr/>
        </p:nvCxnSpPr>
        <p:spPr>
          <a:xfrm>
            <a:off x="6357950" y="3071810"/>
            <a:ext cx="1357322" cy="1588"/>
          </a:xfrm>
          <a:prstGeom prst="bentConnector3">
            <a:avLst>
              <a:gd name="adj1" fmla="val 107895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6919675" y="3032279"/>
            <a:ext cx="60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accent2"/>
                </a:solidFill>
              </a:rPr>
              <a:t>375VDC</a:t>
            </a:r>
            <a:endParaRPr lang="it-IT" sz="1000" b="1" dirty="0">
              <a:solidFill>
                <a:schemeClr val="accent2"/>
              </a:solidFill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6500826" y="2928934"/>
            <a:ext cx="114300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970971" y="2714620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RS-485</a:t>
            </a:r>
            <a:endParaRPr lang="it-IT" sz="1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 rot="5400000">
            <a:off x="5758291" y="224092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5651134" y="1919458"/>
            <a:ext cx="4026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chemeClr val="accent2"/>
                </a:solidFill>
              </a:rPr>
              <a:t>12V</a:t>
            </a:r>
            <a:endParaRPr lang="it-IT" sz="1050" b="1" dirty="0">
              <a:solidFill>
                <a:schemeClr val="accent2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 rot="5400000">
            <a:off x="6116275" y="224013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6009118" y="1918664"/>
            <a:ext cx="4379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chemeClr val="accent2"/>
                </a:solidFill>
              </a:rPr>
              <a:t>5.5V</a:t>
            </a:r>
            <a:endParaRPr lang="it-IT" sz="1050" b="1" dirty="0">
              <a:solidFill>
                <a:schemeClr val="accent2"/>
              </a:solidFill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 rot="5400000">
            <a:off x="6473465" y="224013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66308" y="1918664"/>
            <a:ext cx="4379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chemeClr val="accent2"/>
                </a:solidFill>
              </a:rPr>
              <a:t>4.2V</a:t>
            </a:r>
            <a:endParaRPr lang="it-IT" sz="1050" b="1" dirty="0">
              <a:solidFill>
                <a:schemeClr val="accent2"/>
              </a:solidFill>
            </a:endParaRPr>
          </a:p>
        </p:txBody>
      </p:sp>
      <p:sp>
        <p:nvSpPr>
          <p:cNvPr id="42" name="TextBox 29"/>
          <p:cNvSpPr txBox="1">
            <a:spLocks noChangeArrowheads="1"/>
          </p:cNvSpPr>
          <p:nvPr/>
        </p:nvSpPr>
        <p:spPr bwMode="auto">
          <a:xfrm>
            <a:off x="5148064" y="3068960"/>
            <a:ext cx="1800200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CPS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grpSp>
        <p:nvGrpSpPr>
          <p:cNvPr id="254" name="Group 253"/>
          <p:cNvGrpSpPr/>
          <p:nvPr/>
        </p:nvGrpSpPr>
        <p:grpSpPr>
          <a:xfrm rot="16200000">
            <a:off x="213714" y="1857932"/>
            <a:ext cx="1278478" cy="1277342"/>
            <a:chOff x="714348" y="500042"/>
            <a:chExt cx="1278478" cy="1277342"/>
          </a:xfrm>
        </p:grpSpPr>
        <p:sp>
          <p:nvSpPr>
            <p:cNvPr id="183" name="Oval 9"/>
            <p:cNvSpPr>
              <a:spLocks noChangeAspect="1" noChangeArrowheads="1"/>
            </p:cNvSpPr>
            <p:nvPr/>
          </p:nvSpPr>
          <p:spPr bwMode="auto">
            <a:xfrm>
              <a:off x="715372" y="500042"/>
              <a:ext cx="1277454" cy="127734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" name="Oval 10"/>
            <p:cNvSpPr>
              <a:spLocks noChangeAspect="1" noChangeArrowheads="1"/>
            </p:cNvSpPr>
            <p:nvPr/>
          </p:nvSpPr>
          <p:spPr bwMode="auto">
            <a:xfrm>
              <a:off x="752935" y="542723"/>
              <a:ext cx="1199939" cy="11998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5" name="Line 11"/>
            <p:cNvSpPr>
              <a:spLocks noChangeAspect="1" noChangeShapeType="1"/>
            </p:cNvSpPr>
            <p:nvPr/>
          </p:nvSpPr>
          <p:spPr bwMode="auto">
            <a:xfrm>
              <a:off x="714348" y="1138543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6" name="Line 12"/>
            <p:cNvSpPr>
              <a:spLocks noChangeAspect="1" noChangeShapeType="1"/>
            </p:cNvSpPr>
            <p:nvPr/>
          </p:nvSpPr>
          <p:spPr bwMode="auto">
            <a:xfrm>
              <a:off x="1953215" y="1136835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7" name="Rectangle 13"/>
            <p:cNvSpPr>
              <a:spLocks noChangeAspect="1" noChangeArrowheads="1"/>
            </p:cNvSpPr>
            <p:nvPr/>
          </p:nvSpPr>
          <p:spPr bwMode="auto">
            <a:xfrm rot="10800000">
              <a:off x="1164411" y="1589590"/>
              <a:ext cx="367767" cy="7853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8" name="Rectangle 14"/>
            <p:cNvSpPr>
              <a:spLocks noChangeAspect="1" noChangeArrowheads="1"/>
            </p:cNvSpPr>
            <p:nvPr/>
          </p:nvSpPr>
          <p:spPr bwMode="auto">
            <a:xfrm rot="10800000">
              <a:off x="1358368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9" name="Oval 15"/>
            <p:cNvSpPr>
              <a:spLocks noChangeAspect="1" noChangeArrowheads="1"/>
            </p:cNvSpPr>
            <p:nvPr/>
          </p:nvSpPr>
          <p:spPr bwMode="auto">
            <a:xfrm rot="10800000">
              <a:off x="1307830" y="1602224"/>
              <a:ext cx="19464" cy="75801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0" name="Rectangle 16"/>
            <p:cNvSpPr>
              <a:spLocks noChangeAspect="1" noChangeArrowheads="1"/>
            </p:cNvSpPr>
            <p:nvPr/>
          </p:nvSpPr>
          <p:spPr bwMode="auto">
            <a:xfrm rot="10800000">
              <a:off x="1339928" y="1538374"/>
              <a:ext cx="22537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1" name="Rectangle 17"/>
            <p:cNvSpPr>
              <a:spLocks noChangeAspect="1" noChangeArrowheads="1"/>
            </p:cNvSpPr>
            <p:nvPr/>
          </p:nvSpPr>
          <p:spPr bwMode="auto">
            <a:xfrm rot="10800000">
              <a:off x="1336855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2" name="Rectangle 18"/>
            <p:cNvSpPr>
              <a:spLocks noChangeAspect="1" noChangeArrowheads="1"/>
            </p:cNvSpPr>
            <p:nvPr/>
          </p:nvSpPr>
          <p:spPr bwMode="auto">
            <a:xfrm rot="10800000">
              <a:off x="1339587" y="1515155"/>
              <a:ext cx="22537" cy="54290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3" name="Rectangle 19"/>
            <p:cNvSpPr>
              <a:spLocks noChangeAspect="1" noChangeArrowheads="1"/>
            </p:cNvSpPr>
            <p:nvPr/>
          </p:nvSpPr>
          <p:spPr bwMode="auto">
            <a:xfrm rot="10800000">
              <a:off x="1098506" y="1486133"/>
              <a:ext cx="503332" cy="26974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4" name="Rectangle 20"/>
            <p:cNvSpPr>
              <a:spLocks noChangeAspect="1" noChangeArrowheads="1"/>
            </p:cNvSpPr>
            <p:nvPr/>
          </p:nvSpPr>
          <p:spPr bwMode="auto">
            <a:xfrm rot="10796310">
              <a:off x="1102262" y="1335214"/>
              <a:ext cx="495479" cy="167649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5" name="Rectangle 21"/>
            <p:cNvSpPr>
              <a:spLocks noChangeAspect="1" noChangeArrowheads="1"/>
            </p:cNvSpPr>
            <p:nvPr/>
          </p:nvSpPr>
          <p:spPr bwMode="auto">
            <a:xfrm rot="5400000">
              <a:off x="1099195" y="1286726"/>
              <a:ext cx="142382" cy="74783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6" name="Rectangle 22"/>
            <p:cNvSpPr>
              <a:spLocks noChangeAspect="1" noChangeArrowheads="1"/>
            </p:cNvSpPr>
            <p:nvPr/>
          </p:nvSpPr>
          <p:spPr bwMode="auto">
            <a:xfrm rot="10800000">
              <a:off x="1585789" y="1491937"/>
              <a:ext cx="5122" cy="3756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7" name="Rectangle 23"/>
            <p:cNvSpPr>
              <a:spLocks noChangeAspect="1" noChangeArrowheads="1"/>
            </p:cNvSpPr>
            <p:nvPr/>
          </p:nvSpPr>
          <p:spPr bwMode="auto">
            <a:xfrm rot="10800000">
              <a:off x="1110799" y="1492279"/>
              <a:ext cx="5122" cy="4097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8" name="Rectangle 24"/>
            <p:cNvSpPr>
              <a:spLocks noChangeAspect="1" noChangeArrowheads="1"/>
            </p:cNvSpPr>
            <p:nvPr/>
          </p:nvSpPr>
          <p:spPr bwMode="auto">
            <a:xfrm rot="10800000">
              <a:off x="1225876" y="1509692"/>
              <a:ext cx="251666" cy="75801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5" name="Rectangle 30"/>
            <p:cNvSpPr>
              <a:spLocks noChangeAspect="1" noChangeArrowheads="1"/>
            </p:cNvSpPr>
            <p:nvPr/>
          </p:nvSpPr>
          <p:spPr bwMode="auto">
            <a:xfrm rot="13476432">
              <a:off x="967146" y="1542838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6" name="Rectangle 31"/>
            <p:cNvSpPr>
              <a:spLocks noChangeAspect="1" noChangeArrowheads="1"/>
            </p:cNvSpPr>
            <p:nvPr/>
          </p:nvSpPr>
          <p:spPr bwMode="auto">
            <a:xfrm rot="13476432">
              <a:off x="960818" y="1535637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7" name="Rectangle 32"/>
            <p:cNvSpPr>
              <a:spLocks noChangeAspect="1" noChangeArrowheads="1"/>
            </p:cNvSpPr>
            <p:nvPr/>
          </p:nvSpPr>
          <p:spPr bwMode="auto">
            <a:xfrm rot="13476432">
              <a:off x="973467" y="1549072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200" name="Group 39"/>
            <p:cNvGrpSpPr>
              <a:grpSpLocks noChangeAspect="1"/>
            </p:cNvGrpSpPr>
            <p:nvPr/>
          </p:nvGrpSpPr>
          <p:grpSpPr bwMode="auto">
            <a:xfrm rot="14427360">
              <a:off x="806893" y="1364916"/>
              <a:ext cx="131456" cy="85027"/>
              <a:chOff x="2018" y="1317"/>
              <a:chExt cx="431" cy="322"/>
            </a:xfrm>
          </p:grpSpPr>
          <p:sp>
            <p:nvSpPr>
              <p:cNvPr id="239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2018" y="1344"/>
                <a:ext cx="431" cy="295"/>
              </a:xfrm>
              <a:prstGeom prst="rect">
                <a:avLst/>
              </a:prstGeom>
              <a:solidFill>
                <a:srgbClr val="4D4D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40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018" y="1317"/>
                <a:ext cx="431" cy="2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01" name="Rectangle 42"/>
            <p:cNvSpPr>
              <a:spLocks noChangeAspect="1" noChangeArrowheads="1"/>
            </p:cNvSpPr>
            <p:nvPr/>
          </p:nvSpPr>
          <p:spPr bwMode="auto">
            <a:xfrm rot="10800000">
              <a:off x="1223827" y="1506961"/>
              <a:ext cx="255422" cy="17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/>
            </a:p>
          </p:txBody>
        </p:sp>
        <p:sp>
          <p:nvSpPr>
            <p:cNvPr id="202" name="Freeform 43"/>
            <p:cNvSpPr>
              <a:spLocks noChangeAspect="1"/>
            </p:cNvSpPr>
            <p:nvPr/>
          </p:nvSpPr>
          <p:spPr bwMode="auto">
            <a:xfrm rot="10800000">
              <a:off x="1122751" y="1136494"/>
              <a:ext cx="479429" cy="168673"/>
            </a:xfrm>
            <a:custGeom>
              <a:avLst/>
              <a:gdLst>
                <a:gd name="T0" fmla="*/ 45 w 1404"/>
                <a:gd name="T1" fmla="*/ 147 h 494"/>
                <a:gd name="T2" fmla="*/ 26 w 1404"/>
                <a:gd name="T3" fmla="*/ 43 h 494"/>
                <a:gd name="T4" fmla="*/ 203 w 1404"/>
                <a:gd name="T5" fmla="*/ 64 h 494"/>
                <a:gd name="T6" fmla="*/ 375 w 1404"/>
                <a:gd name="T7" fmla="*/ 428 h 494"/>
                <a:gd name="T8" fmla="*/ 1256 w 1404"/>
                <a:gd name="T9" fmla="*/ 463 h 494"/>
                <a:gd name="T10" fmla="*/ 1265 w 1404"/>
                <a:gd name="T11" fmla="*/ 253 h 494"/>
                <a:gd name="T12" fmla="*/ 1265 w 1404"/>
                <a:gd name="T13" fmla="*/ 157 h 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4"/>
                <a:gd name="T22" fmla="*/ 0 h 494"/>
                <a:gd name="T23" fmla="*/ 1404 w 1404"/>
                <a:gd name="T24" fmla="*/ 494 h 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4" h="494">
                  <a:moveTo>
                    <a:pt x="45" y="147"/>
                  </a:moveTo>
                  <a:cubicBezTo>
                    <a:pt x="42" y="130"/>
                    <a:pt x="0" y="57"/>
                    <a:pt x="26" y="43"/>
                  </a:cubicBezTo>
                  <a:cubicBezTo>
                    <a:pt x="52" y="29"/>
                    <a:pt x="145" y="0"/>
                    <a:pt x="203" y="64"/>
                  </a:cubicBezTo>
                  <a:cubicBezTo>
                    <a:pt x="261" y="128"/>
                    <a:pt x="200" y="362"/>
                    <a:pt x="375" y="428"/>
                  </a:cubicBezTo>
                  <a:cubicBezTo>
                    <a:pt x="550" y="494"/>
                    <a:pt x="1108" y="492"/>
                    <a:pt x="1256" y="463"/>
                  </a:cubicBezTo>
                  <a:cubicBezTo>
                    <a:pt x="1404" y="434"/>
                    <a:pt x="1264" y="304"/>
                    <a:pt x="1265" y="253"/>
                  </a:cubicBezTo>
                  <a:lnTo>
                    <a:pt x="1265" y="15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03" name="Group 44"/>
            <p:cNvGrpSpPr>
              <a:grpSpLocks noChangeAspect="1"/>
            </p:cNvGrpSpPr>
            <p:nvPr/>
          </p:nvGrpSpPr>
          <p:grpSpPr bwMode="auto">
            <a:xfrm rot="10800000">
              <a:off x="856743" y="580623"/>
              <a:ext cx="983103" cy="927704"/>
              <a:chOff x="1515" y="980"/>
              <a:chExt cx="2879" cy="2717"/>
            </a:xfrm>
          </p:grpSpPr>
          <p:sp>
            <p:nvSpPr>
              <p:cNvPr id="237" name="Freeform 45"/>
              <p:cNvSpPr>
                <a:spLocks noChangeAspect="1"/>
              </p:cNvSpPr>
              <p:nvPr/>
            </p:nvSpPr>
            <p:spPr bwMode="auto">
              <a:xfrm>
                <a:off x="1515" y="980"/>
                <a:ext cx="2879" cy="2717"/>
              </a:xfrm>
              <a:custGeom>
                <a:avLst/>
                <a:gdLst>
                  <a:gd name="T0" fmla="*/ 1040 w 2763"/>
                  <a:gd name="T1" fmla="*/ 813 h 2654"/>
                  <a:gd name="T2" fmla="*/ 1007 w 2763"/>
                  <a:gd name="T3" fmla="*/ 864 h 2654"/>
                  <a:gd name="T4" fmla="*/ 828 w 2763"/>
                  <a:gd name="T5" fmla="*/ 982 h 2654"/>
                  <a:gd name="T6" fmla="*/ 227 w 2763"/>
                  <a:gd name="T7" fmla="*/ 1330 h 2654"/>
                  <a:gd name="T8" fmla="*/ 132 w 2763"/>
                  <a:gd name="T9" fmla="*/ 1403 h 2654"/>
                  <a:gd name="T10" fmla="*/ 33 w 2763"/>
                  <a:gd name="T11" fmla="*/ 1538 h 2654"/>
                  <a:gd name="T12" fmla="*/ 4 w 2763"/>
                  <a:gd name="T13" fmla="*/ 1754 h 2654"/>
                  <a:gd name="T14" fmla="*/ 59 w 2763"/>
                  <a:gd name="T15" fmla="*/ 1964 h 2654"/>
                  <a:gd name="T16" fmla="*/ 172 w 2763"/>
                  <a:gd name="T17" fmla="*/ 2122 h 2654"/>
                  <a:gd name="T18" fmla="*/ 327 w 2763"/>
                  <a:gd name="T19" fmla="*/ 2287 h 2654"/>
                  <a:gd name="T20" fmla="*/ 563 w 2763"/>
                  <a:gd name="T21" fmla="*/ 2493 h 2654"/>
                  <a:gd name="T22" fmla="*/ 765 w 2763"/>
                  <a:gd name="T23" fmla="*/ 2614 h 2654"/>
                  <a:gd name="T24" fmla="*/ 952 w 2763"/>
                  <a:gd name="T25" fmla="*/ 2704 h 2654"/>
                  <a:gd name="T26" fmla="*/ 1286 w 2763"/>
                  <a:gd name="T27" fmla="*/ 2818 h 2654"/>
                  <a:gd name="T28" fmla="*/ 1527 w 2763"/>
                  <a:gd name="T29" fmla="*/ 2846 h 2654"/>
                  <a:gd name="T30" fmla="*/ 1788 w 2763"/>
                  <a:gd name="T31" fmla="*/ 2810 h 2654"/>
                  <a:gd name="T32" fmla="*/ 2022 w 2763"/>
                  <a:gd name="T33" fmla="*/ 2740 h 2654"/>
                  <a:gd name="T34" fmla="*/ 2214 w 2763"/>
                  <a:gd name="T35" fmla="*/ 2674 h 2654"/>
                  <a:gd name="T36" fmla="*/ 2426 w 2763"/>
                  <a:gd name="T37" fmla="*/ 2576 h 2654"/>
                  <a:gd name="T38" fmla="*/ 2597 w 2763"/>
                  <a:gd name="T39" fmla="*/ 2455 h 2654"/>
                  <a:gd name="T40" fmla="*/ 2779 w 2763"/>
                  <a:gd name="T41" fmla="*/ 2278 h 2654"/>
                  <a:gd name="T42" fmla="*/ 2985 w 2763"/>
                  <a:gd name="T43" fmla="*/ 2073 h 2654"/>
                  <a:gd name="T44" fmla="*/ 3071 w 2763"/>
                  <a:gd name="T45" fmla="*/ 1911 h 2654"/>
                  <a:gd name="T46" fmla="*/ 3126 w 2763"/>
                  <a:gd name="T47" fmla="*/ 1700 h 2654"/>
                  <a:gd name="T48" fmla="*/ 3071 w 2763"/>
                  <a:gd name="T49" fmla="*/ 1489 h 2654"/>
                  <a:gd name="T50" fmla="*/ 2958 w 2763"/>
                  <a:gd name="T51" fmla="*/ 1382 h 2654"/>
                  <a:gd name="T52" fmla="*/ 2793 w 2763"/>
                  <a:gd name="T53" fmla="*/ 1277 h 2654"/>
                  <a:gd name="T54" fmla="*/ 2661 w 2763"/>
                  <a:gd name="T55" fmla="*/ 1196 h 2654"/>
                  <a:gd name="T56" fmla="*/ 2512 w 2763"/>
                  <a:gd name="T57" fmla="*/ 1118 h 2654"/>
                  <a:gd name="T58" fmla="*/ 2268 w 2763"/>
                  <a:gd name="T59" fmla="*/ 977 h 2654"/>
                  <a:gd name="T60" fmla="*/ 2173 w 2763"/>
                  <a:gd name="T61" fmla="*/ 909 h 2654"/>
                  <a:gd name="T62" fmla="*/ 2086 w 2763"/>
                  <a:gd name="T63" fmla="*/ 813 h 2654"/>
                  <a:gd name="T64" fmla="*/ 2067 w 2763"/>
                  <a:gd name="T65" fmla="*/ 643 h 2654"/>
                  <a:gd name="T66" fmla="*/ 2070 w 2763"/>
                  <a:gd name="T67" fmla="*/ 115 h 2654"/>
                  <a:gd name="T68" fmla="*/ 2067 w 2763"/>
                  <a:gd name="T69" fmla="*/ 59 h 2654"/>
                  <a:gd name="T70" fmla="*/ 2012 w 2763"/>
                  <a:gd name="T71" fmla="*/ 8 h 2654"/>
                  <a:gd name="T72" fmla="*/ 1957 w 2763"/>
                  <a:gd name="T73" fmla="*/ 8 h 2654"/>
                  <a:gd name="T74" fmla="*/ 1898 w 2763"/>
                  <a:gd name="T75" fmla="*/ 8 h 2654"/>
                  <a:gd name="T76" fmla="*/ 1232 w 2763"/>
                  <a:gd name="T77" fmla="*/ 8 h 2654"/>
                  <a:gd name="T78" fmla="*/ 1119 w 2763"/>
                  <a:gd name="T79" fmla="*/ 8 h 2654"/>
                  <a:gd name="T80" fmla="*/ 1054 w 2763"/>
                  <a:gd name="T81" fmla="*/ 57 h 2654"/>
                  <a:gd name="T82" fmla="*/ 1040 w 2763"/>
                  <a:gd name="T83" fmla="*/ 157 h 2654"/>
                  <a:gd name="T84" fmla="*/ 1041 w 2763"/>
                  <a:gd name="T85" fmla="*/ 812 h 26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63"/>
                  <a:gd name="T130" fmla="*/ 0 h 2654"/>
                  <a:gd name="T131" fmla="*/ 2763 w 2763"/>
                  <a:gd name="T132" fmla="*/ 2654 h 26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63" h="2654">
                    <a:moveTo>
                      <a:pt x="919" y="758"/>
                    </a:moveTo>
                    <a:cubicBezTo>
                      <a:pt x="914" y="766"/>
                      <a:pt x="921" y="779"/>
                      <a:pt x="890" y="805"/>
                    </a:cubicBezTo>
                    <a:cubicBezTo>
                      <a:pt x="859" y="831"/>
                      <a:pt x="847" y="843"/>
                      <a:pt x="732" y="915"/>
                    </a:cubicBezTo>
                    <a:cubicBezTo>
                      <a:pt x="617" y="987"/>
                      <a:pt x="303" y="1174"/>
                      <a:pt x="201" y="1240"/>
                    </a:cubicBezTo>
                    <a:cubicBezTo>
                      <a:pt x="99" y="1305"/>
                      <a:pt x="146" y="1274"/>
                      <a:pt x="117" y="1307"/>
                    </a:cubicBezTo>
                    <a:cubicBezTo>
                      <a:pt x="89" y="1339"/>
                      <a:pt x="49" y="1379"/>
                      <a:pt x="30" y="1433"/>
                    </a:cubicBezTo>
                    <a:cubicBezTo>
                      <a:pt x="14" y="1482"/>
                      <a:pt x="0" y="1568"/>
                      <a:pt x="4" y="1634"/>
                    </a:cubicBezTo>
                    <a:cubicBezTo>
                      <a:pt x="9" y="1700"/>
                      <a:pt x="28" y="1773"/>
                      <a:pt x="53" y="1831"/>
                    </a:cubicBezTo>
                    <a:cubicBezTo>
                      <a:pt x="78" y="1888"/>
                      <a:pt x="113" y="1928"/>
                      <a:pt x="152" y="1978"/>
                    </a:cubicBezTo>
                    <a:cubicBezTo>
                      <a:pt x="191" y="2028"/>
                      <a:pt x="231" y="2074"/>
                      <a:pt x="289" y="2131"/>
                    </a:cubicBezTo>
                    <a:cubicBezTo>
                      <a:pt x="346" y="2189"/>
                      <a:pt x="433" y="2273"/>
                      <a:pt x="497" y="2324"/>
                    </a:cubicBezTo>
                    <a:cubicBezTo>
                      <a:pt x="562" y="2375"/>
                      <a:pt x="618" y="2403"/>
                      <a:pt x="676" y="2436"/>
                    </a:cubicBezTo>
                    <a:cubicBezTo>
                      <a:pt x="733" y="2468"/>
                      <a:pt x="765" y="2490"/>
                      <a:pt x="842" y="2520"/>
                    </a:cubicBezTo>
                    <a:cubicBezTo>
                      <a:pt x="919" y="2552"/>
                      <a:pt x="1051" y="2605"/>
                      <a:pt x="1136" y="2627"/>
                    </a:cubicBezTo>
                    <a:cubicBezTo>
                      <a:pt x="1221" y="2649"/>
                      <a:pt x="1275" y="2654"/>
                      <a:pt x="1349" y="2653"/>
                    </a:cubicBezTo>
                    <a:cubicBezTo>
                      <a:pt x="1423" y="2652"/>
                      <a:pt x="1509" y="2636"/>
                      <a:pt x="1581" y="2619"/>
                    </a:cubicBezTo>
                    <a:cubicBezTo>
                      <a:pt x="1654" y="2603"/>
                      <a:pt x="1725" y="2574"/>
                      <a:pt x="1788" y="2553"/>
                    </a:cubicBezTo>
                    <a:cubicBezTo>
                      <a:pt x="1851" y="2532"/>
                      <a:pt x="1897" y="2517"/>
                      <a:pt x="1957" y="2492"/>
                    </a:cubicBezTo>
                    <a:cubicBezTo>
                      <a:pt x="2017" y="2467"/>
                      <a:pt x="2087" y="2435"/>
                      <a:pt x="2144" y="2401"/>
                    </a:cubicBezTo>
                    <a:cubicBezTo>
                      <a:pt x="2200" y="2367"/>
                      <a:pt x="2244" y="2335"/>
                      <a:pt x="2296" y="2288"/>
                    </a:cubicBezTo>
                    <a:cubicBezTo>
                      <a:pt x="2348" y="2241"/>
                      <a:pt x="2399" y="2183"/>
                      <a:pt x="2457" y="2123"/>
                    </a:cubicBezTo>
                    <a:cubicBezTo>
                      <a:pt x="2514" y="2063"/>
                      <a:pt x="2597" y="1988"/>
                      <a:pt x="2639" y="1932"/>
                    </a:cubicBezTo>
                    <a:cubicBezTo>
                      <a:pt x="2682" y="1875"/>
                      <a:pt x="2693" y="1839"/>
                      <a:pt x="2714" y="1782"/>
                    </a:cubicBezTo>
                    <a:cubicBezTo>
                      <a:pt x="2735" y="1724"/>
                      <a:pt x="2763" y="1649"/>
                      <a:pt x="2763" y="1584"/>
                    </a:cubicBezTo>
                    <a:cubicBezTo>
                      <a:pt x="2763" y="1519"/>
                      <a:pt x="2739" y="1436"/>
                      <a:pt x="2714" y="1387"/>
                    </a:cubicBezTo>
                    <a:cubicBezTo>
                      <a:pt x="2689" y="1338"/>
                      <a:pt x="2657" y="1321"/>
                      <a:pt x="2615" y="1288"/>
                    </a:cubicBezTo>
                    <a:cubicBezTo>
                      <a:pt x="2574" y="1256"/>
                      <a:pt x="2511" y="1219"/>
                      <a:pt x="2468" y="1190"/>
                    </a:cubicBezTo>
                    <a:cubicBezTo>
                      <a:pt x="2424" y="1160"/>
                      <a:pt x="2394" y="1140"/>
                      <a:pt x="2352" y="1115"/>
                    </a:cubicBezTo>
                    <a:cubicBezTo>
                      <a:pt x="2311" y="1090"/>
                      <a:pt x="2279" y="1076"/>
                      <a:pt x="2221" y="1042"/>
                    </a:cubicBezTo>
                    <a:cubicBezTo>
                      <a:pt x="2163" y="1008"/>
                      <a:pt x="2055" y="942"/>
                      <a:pt x="2005" y="910"/>
                    </a:cubicBezTo>
                    <a:cubicBezTo>
                      <a:pt x="1955" y="878"/>
                      <a:pt x="1947" y="872"/>
                      <a:pt x="1920" y="847"/>
                    </a:cubicBezTo>
                    <a:cubicBezTo>
                      <a:pt x="1893" y="822"/>
                      <a:pt x="1860" y="799"/>
                      <a:pt x="1844" y="758"/>
                    </a:cubicBezTo>
                    <a:cubicBezTo>
                      <a:pt x="1828" y="717"/>
                      <a:pt x="1829" y="707"/>
                      <a:pt x="1827" y="599"/>
                    </a:cubicBezTo>
                    <a:cubicBezTo>
                      <a:pt x="1825" y="490"/>
                      <a:pt x="1830" y="197"/>
                      <a:pt x="1830" y="106"/>
                    </a:cubicBezTo>
                    <a:cubicBezTo>
                      <a:pt x="1830" y="16"/>
                      <a:pt x="1835" y="73"/>
                      <a:pt x="1827" y="56"/>
                    </a:cubicBezTo>
                    <a:cubicBezTo>
                      <a:pt x="1818" y="40"/>
                      <a:pt x="1794" y="15"/>
                      <a:pt x="1778" y="8"/>
                    </a:cubicBezTo>
                    <a:cubicBezTo>
                      <a:pt x="1762" y="0"/>
                      <a:pt x="1745" y="8"/>
                      <a:pt x="1729" y="8"/>
                    </a:cubicBezTo>
                    <a:cubicBezTo>
                      <a:pt x="1713" y="8"/>
                      <a:pt x="1786" y="8"/>
                      <a:pt x="1679" y="8"/>
                    </a:cubicBezTo>
                    <a:cubicBezTo>
                      <a:pt x="1573" y="8"/>
                      <a:pt x="1203" y="8"/>
                      <a:pt x="1088" y="8"/>
                    </a:cubicBezTo>
                    <a:cubicBezTo>
                      <a:pt x="973" y="8"/>
                      <a:pt x="1015" y="0"/>
                      <a:pt x="989" y="8"/>
                    </a:cubicBezTo>
                    <a:cubicBezTo>
                      <a:pt x="963" y="15"/>
                      <a:pt x="944" y="32"/>
                      <a:pt x="932" y="54"/>
                    </a:cubicBezTo>
                    <a:cubicBezTo>
                      <a:pt x="920" y="77"/>
                      <a:pt x="920" y="37"/>
                      <a:pt x="919" y="146"/>
                    </a:cubicBezTo>
                    <a:cubicBezTo>
                      <a:pt x="917" y="263"/>
                      <a:pt x="920" y="630"/>
                      <a:pt x="920" y="757"/>
                    </a:cubicBezTo>
                  </a:path>
                </a:pathLst>
              </a:custGeom>
              <a:solidFill>
                <a:srgbClr val="C0C0C0">
                  <a:alpha val="70195"/>
                </a:srgb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8" name="Freeform 46"/>
              <p:cNvSpPr>
                <a:spLocks noChangeAspect="1"/>
              </p:cNvSpPr>
              <p:nvPr/>
            </p:nvSpPr>
            <p:spPr bwMode="auto">
              <a:xfrm>
                <a:off x="1519" y="2543"/>
                <a:ext cx="2870" cy="1154"/>
              </a:xfrm>
              <a:custGeom>
                <a:avLst/>
                <a:gdLst>
                  <a:gd name="T0" fmla="*/ 7 w 2870"/>
                  <a:gd name="T1" fmla="*/ 18 h 1154"/>
                  <a:gd name="T2" fmla="*/ 0 w 2870"/>
                  <a:gd name="T3" fmla="*/ 148 h 1154"/>
                  <a:gd name="T4" fmla="*/ 69 w 2870"/>
                  <a:gd name="T5" fmla="*/ 352 h 1154"/>
                  <a:gd name="T6" fmla="*/ 180 w 2870"/>
                  <a:gd name="T7" fmla="*/ 496 h 1154"/>
                  <a:gd name="T8" fmla="*/ 402 w 2870"/>
                  <a:gd name="T9" fmla="*/ 715 h 1154"/>
                  <a:gd name="T10" fmla="*/ 533 w 2870"/>
                  <a:gd name="T11" fmla="*/ 829 h 1154"/>
                  <a:gd name="T12" fmla="*/ 669 w 2870"/>
                  <a:gd name="T13" fmla="*/ 913 h 1154"/>
                  <a:gd name="T14" fmla="*/ 867 w 2870"/>
                  <a:gd name="T15" fmla="*/ 1012 h 1154"/>
                  <a:gd name="T16" fmla="*/ 1188 w 2870"/>
                  <a:gd name="T17" fmla="*/ 1129 h 1154"/>
                  <a:gd name="T18" fmla="*/ 1452 w 2870"/>
                  <a:gd name="T19" fmla="*/ 1153 h 1154"/>
                  <a:gd name="T20" fmla="*/ 1638 w 2870"/>
                  <a:gd name="T21" fmla="*/ 1126 h 1154"/>
                  <a:gd name="T22" fmla="*/ 2097 w 2870"/>
                  <a:gd name="T23" fmla="*/ 967 h 1154"/>
                  <a:gd name="T24" fmla="*/ 2360 w 2870"/>
                  <a:gd name="T25" fmla="*/ 805 h 1154"/>
                  <a:gd name="T26" fmla="*/ 2513 w 2870"/>
                  <a:gd name="T27" fmla="*/ 655 h 1154"/>
                  <a:gd name="T28" fmla="*/ 2640 w 2870"/>
                  <a:gd name="T29" fmla="*/ 526 h 1154"/>
                  <a:gd name="T30" fmla="*/ 2747 w 2870"/>
                  <a:gd name="T31" fmla="*/ 409 h 1154"/>
                  <a:gd name="T32" fmla="*/ 2798 w 2870"/>
                  <a:gd name="T33" fmla="*/ 325 h 1154"/>
                  <a:gd name="T34" fmla="*/ 2870 w 2870"/>
                  <a:gd name="T35" fmla="*/ 133 h 1154"/>
                  <a:gd name="T36" fmla="*/ 2867 w 2870"/>
                  <a:gd name="T37" fmla="*/ 19 h 1154"/>
                  <a:gd name="T38" fmla="*/ 7 w 2870"/>
                  <a:gd name="T39" fmla="*/ 18 h 1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70"/>
                  <a:gd name="T61" fmla="*/ 0 h 1154"/>
                  <a:gd name="T62" fmla="*/ 2870 w 2870"/>
                  <a:gd name="T63" fmla="*/ 1154 h 1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70" h="1154">
                    <a:moveTo>
                      <a:pt x="7" y="18"/>
                    </a:moveTo>
                    <a:lnTo>
                      <a:pt x="0" y="148"/>
                    </a:lnTo>
                    <a:cubicBezTo>
                      <a:pt x="10" y="204"/>
                      <a:pt x="39" y="294"/>
                      <a:pt x="69" y="352"/>
                    </a:cubicBezTo>
                    <a:lnTo>
                      <a:pt x="180" y="496"/>
                    </a:lnTo>
                    <a:cubicBezTo>
                      <a:pt x="236" y="557"/>
                      <a:pt x="343" y="660"/>
                      <a:pt x="402" y="715"/>
                    </a:cubicBezTo>
                    <a:cubicBezTo>
                      <a:pt x="461" y="770"/>
                      <a:pt x="489" y="796"/>
                      <a:pt x="533" y="829"/>
                    </a:cubicBezTo>
                    <a:cubicBezTo>
                      <a:pt x="577" y="862"/>
                      <a:pt x="613" y="883"/>
                      <a:pt x="669" y="913"/>
                    </a:cubicBezTo>
                    <a:cubicBezTo>
                      <a:pt x="725" y="943"/>
                      <a:pt x="781" y="976"/>
                      <a:pt x="867" y="1012"/>
                    </a:cubicBezTo>
                    <a:cubicBezTo>
                      <a:pt x="953" y="1048"/>
                      <a:pt x="1091" y="1106"/>
                      <a:pt x="1188" y="1129"/>
                    </a:cubicBezTo>
                    <a:cubicBezTo>
                      <a:pt x="1285" y="1152"/>
                      <a:pt x="1377" y="1154"/>
                      <a:pt x="1452" y="1153"/>
                    </a:cubicBezTo>
                    <a:lnTo>
                      <a:pt x="1638" y="1126"/>
                    </a:lnTo>
                    <a:cubicBezTo>
                      <a:pt x="1746" y="1095"/>
                      <a:pt x="1977" y="1020"/>
                      <a:pt x="2097" y="967"/>
                    </a:cubicBezTo>
                    <a:cubicBezTo>
                      <a:pt x="2217" y="914"/>
                      <a:pt x="2291" y="857"/>
                      <a:pt x="2360" y="805"/>
                    </a:cubicBezTo>
                    <a:cubicBezTo>
                      <a:pt x="2429" y="753"/>
                      <a:pt x="2466" y="701"/>
                      <a:pt x="2513" y="655"/>
                    </a:cubicBezTo>
                    <a:cubicBezTo>
                      <a:pt x="2560" y="609"/>
                      <a:pt x="2601" y="567"/>
                      <a:pt x="2640" y="526"/>
                    </a:cubicBezTo>
                    <a:cubicBezTo>
                      <a:pt x="2679" y="485"/>
                      <a:pt x="2721" y="442"/>
                      <a:pt x="2747" y="409"/>
                    </a:cubicBezTo>
                    <a:cubicBezTo>
                      <a:pt x="2773" y="376"/>
                      <a:pt x="2778" y="371"/>
                      <a:pt x="2798" y="325"/>
                    </a:cubicBezTo>
                    <a:cubicBezTo>
                      <a:pt x="2818" y="279"/>
                      <a:pt x="2859" y="184"/>
                      <a:pt x="2870" y="133"/>
                    </a:cubicBezTo>
                    <a:lnTo>
                      <a:pt x="2867" y="19"/>
                    </a:lnTo>
                    <a:cubicBezTo>
                      <a:pt x="2390" y="0"/>
                      <a:pt x="603" y="18"/>
                      <a:pt x="7" y="18"/>
                    </a:cubicBezTo>
                    <a:close/>
                  </a:path>
                </a:pathLst>
              </a:custGeom>
              <a:solidFill>
                <a:srgbClr val="FFCC00">
                  <a:alpha val="50195"/>
                </a:srgb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04" name="Rectangle 47"/>
            <p:cNvSpPr>
              <a:spLocks noChangeAspect="1" noChangeArrowheads="1"/>
            </p:cNvSpPr>
            <p:nvPr/>
          </p:nvSpPr>
          <p:spPr bwMode="auto">
            <a:xfrm rot="10800000">
              <a:off x="1187289" y="1538032"/>
              <a:ext cx="328839" cy="37900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5" name="Rectangle 48"/>
            <p:cNvSpPr>
              <a:spLocks noChangeAspect="1" noChangeArrowheads="1"/>
            </p:cNvSpPr>
            <p:nvPr/>
          </p:nvSpPr>
          <p:spPr bwMode="auto">
            <a:xfrm rot="21580779">
              <a:off x="1337196" y="1538715"/>
              <a:ext cx="24928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206" name="Group 49"/>
            <p:cNvGrpSpPr>
              <a:grpSpLocks noChangeAspect="1"/>
            </p:cNvGrpSpPr>
            <p:nvPr/>
          </p:nvGrpSpPr>
          <p:grpSpPr bwMode="auto">
            <a:xfrm rot="10800000">
              <a:off x="782984" y="1110886"/>
              <a:ext cx="1157255" cy="121554"/>
              <a:chOff x="1111" y="1298"/>
              <a:chExt cx="3389" cy="356"/>
            </a:xfrm>
          </p:grpSpPr>
          <p:sp>
            <p:nvSpPr>
              <p:cNvPr id="228" name="Freeform 50"/>
              <p:cNvSpPr>
                <a:spLocks noChangeAspect="1"/>
              </p:cNvSpPr>
              <p:nvPr/>
            </p:nvSpPr>
            <p:spPr bwMode="auto">
              <a:xfrm>
                <a:off x="1111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9" name="Freeform 51"/>
              <p:cNvSpPr>
                <a:spLocks noChangeAspect="1"/>
              </p:cNvSpPr>
              <p:nvPr/>
            </p:nvSpPr>
            <p:spPr bwMode="auto">
              <a:xfrm flipH="1">
                <a:off x="3462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0" name="Line 52"/>
              <p:cNvSpPr>
                <a:spLocks noChangeAspect="1" noChangeShapeType="1"/>
              </p:cNvSpPr>
              <p:nvPr/>
            </p:nvSpPr>
            <p:spPr bwMode="auto">
              <a:xfrm>
                <a:off x="1114" y="165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1" name="Line 53"/>
              <p:cNvSpPr>
                <a:spLocks noChangeAspect="1" noChangeShapeType="1"/>
              </p:cNvSpPr>
              <p:nvPr/>
            </p:nvSpPr>
            <p:spPr bwMode="auto">
              <a:xfrm>
                <a:off x="2149" y="1299"/>
                <a:ext cx="1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2" name="Freeform 54"/>
              <p:cNvSpPr>
                <a:spLocks noChangeAspect="1"/>
              </p:cNvSpPr>
              <p:nvPr/>
            </p:nvSpPr>
            <p:spPr bwMode="auto">
              <a:xfrm>
                <a:off x="1468" y="1300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3" name="Freeform 55"/>
              <p:cNvSpPr>
                <a:spLocks noChangeAspect="1"/>
              </p:cNvSpPr>
              <p:nvPr/>
            </p:nvSpPr>
            <p:spPr bwMode="auto">
              <a:xfrm flipH="1">
                <a:off x="3266" y="1299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" name="Freeform 56"/>
              <p:cNvSpPr>
                <a:spLocks noChangeAspect="1"/>
              </p:cNvSpPr>
              <p:nvPr/>
            </p:nvSpPr>
            <p:spPr bwMode="auto">
              <a:xfrm>
                <a:off x="2167" y="1298"/>
                <a:ext cx="505" cy="353"/>
              </a:xfrm>
              <a:custGeom>
                <a:avLst/>
                <a:gdLst>
                  <a:gd name="T0" fmla="*/ 501 w 507"/>
                  <a:gd name="T1" fmla="*/ 0 h 405"/>
                  <a:gd name="T2" fmla="*/ 291 w 507"/>
                  <a:gd name="T3" fmla="*/ 54 h 405"/>
                  <a:gd name="T4" fmla="*/ 141 w 507"/>
                  <a:gd name="T5" fmla="*/ 119 h 405"/>
                  <a:gd name="T6" fmla="*/ 63 w 507"/>
                  <a:gd name="T7" fmla="*/ 180 h 405"/>
                  <a:gd name="T8" fmla="*/ 0 w 507"/>
                  <a:gd name="T9" fmla="*/ 268 h 4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405"/>
                  <a:gd name="T17" fmla="*/ 507 w 507"/>
                  <a:gd name="T18" fmla="*/ 405 h 4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405">
                    <a:moveTo>
                      <a:pt x="507" y="0"/>
                    </a:moveTo>
                    <a:cubicBezTo>
                      <a:pt x="472" y="13"/>
                      <a:pt x="355" y="51"/>
                      <a:pt x="294" y="81"/>
                    </a:cubicBezTo>
                    <a:cubicBezTo>
                      <a:pt x="233" y="111"/>
                      <a:pt x="182" y="148"/>
                      <a:pt x="144" y="180"/>
                    </a:cubicBezTo>
                    <a:cubicBezTo>
                      <a:pt x="106" y="212"/>
                      <a:pt x="87" y="235"/>
                      <a:pt x="63" y="273"/>
                    </a:cubicBezTo>
                    <a:cubicBezTo>
                      <a:pt x="39" y="311"/>
                      <a:pt x="13" y="378"/>
                      <a:pt x="0" y="40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5" name="Freeform 57"/>
              <p:cNvSpPr>
                <a:spLocks noChangeAspect="1"/>
              </p:cNvSpPr>
              <p:nvPr/>
            </p:nvSpPr>
            <p:spPr bwMode="auto">
              <a:xfrm>
                <a:off x="2947" y="1298"/>
                <a:ext cx="519" cy="356"/>
              </a:xfrm>
              <a:custGeom>
                <a:avLst/>
                <a:gdLst>
                  <a:gd name="T0" fmla="*/ 0 w 519"/>
                  <a:gd name="T1" fmla="*/ 0 h 356"/>
                  <a:gd name="T2" fmla="*/ 212 w 519"/>
                  <a:gd name="T3" fmla="*/ 71 h 356"/>
                  <a:gd name="T4" fmla="*/ 362 w 519"/>
                  <a:gd name="T5" fmla="*/ 157 h 356"/>
                  <a:gd name="T6" fmla="*/ 447 w 519"/>
                  <a:gd name="T7" fmla="*/ 242 h 356"/>
                  <a:gd name="T8" fmla="*/ 519 w 519"/>
                  <a:gd name="T9" fmla="*/ 356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356"/>
                  <a:gd name="T17" fmla="*/ 519 w 519"/>
                  <a:gd name="T18" fmla="*/ 356 h 3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356">
                    <a:moveTo>
                      <a:pt x="0" y="0"/>
                    </a:moveTo>
                    <a:cubicBezTo>
                      <a:pt x="35" y="11"/>
                      <a:pt x="151" y="44"/>
                      <a:pt x="212" y="71"/>
                    </a:cubicBezTo>
                    <a:cubicBezTo>
                      <a:pt x="273" y="97"/>
                      <a:pt x="323" y="129"/>
                      <a:pt x="362" y="157"/>
                    </a:cubicBezTo>
                    <a:cubicBezTo>
                      <a:pt x="401" y="185"/>
                      <a:pt x="421" y="209"/>
                      <a:pt x="447" y="242"/>
                    </a:cubicBezTo>
                    <a:cubicBezTo>
                      <a:pt x="473" y="275"/>
                      <a:pt x="504" y="332"/>
                      <a:pt x="519" y="35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6" name="Line 58"/>
              <p:cNvSpPr>
                <a:spLocks noChangeAspect="1" noChangeShapeType="1"/>
              </p:cNvSpPr>
              <p:nvPr/>
            </p:nvSpPr>
            <p:spPr bwMode="auto">
              <a:xfrm>
                <a:off x="1261" y="1496"/>
                <a:ext cx="309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07" name="Group 59"/>
            <p:cNvGrpSpPr>
              <a:grpSpLocks noChangeAspect="1"/>
            </p:cNvGrpSpPr>
            <p:nvPr/>
          </p:nvGrpSpPr>
          <p:grpSpPr bwMode="auto">
            <a:xfrm rot="10800000">
              <a:off x="779228" y="556380"/>
              <a:ext cx="1161352" cy="551091"/>
              <a:chOff x="1330" y="2284"/>
              <a:chExt cx="3401" cy="1614"/>
            </a:xfrm>
          </p:grpSpPr>
          <p:sp>
            <p:nvSpPr>
              <p:cNvPr id="218" name="Freeform 60"/>
              <p:cNvSpPr>
                <a:spLocks noChangeAspect="1"/>
              </p:cNvSpPr>
              <p:nvPr/>
            </p:nvSpPr>
            <p:spPr bwMode="auto">
              <a:xfrm>
                <a:off x="1332" y="2324"/>
                <a:ext cx="3399" cy="1574"/>
              </a:xfrm>
              <a:custGeom>
                <a:avLst/>
                <a:gdLst>
                  <a:gd name="T0" fmla="*/ 0 w 3399"/>
                  <a:gd name="T1" fmla="*/ 0 h 1574"/>
                  <a:gd name="T2" fmla="*/ 48 w 3399"/>
                  <a:gd name="T3" fmla="*/ 320 h 1574"/>
                  <a:gd name="T4" fmla="*/ 200 w 3399"/>
                  <a:gd name="T5" fmla="*/ 676 h 1574"/>
                  <a:gd name="T6" fmla="*/ 528 w 3399"/>
                  <a:gd name="T7" fmla="*/ 1104 h 1574"/>
                  <a:gd name="T8" fmla="*/ 916 w 3399"/>
                  <a:gd name="T9" fmla="*/ 1380 h 1574"/>
                  <a:gd name="T10" fmla="*/ 1320 w 3399"/>
                  <a:gd name="T11" fmla="*/ 1524 h 1574"/>
                  <a:gd name="T12" fmla="*/ 1708 w 3399"/>
                  <a:gd name="T13" fmla="*/ 1572 h 1574"/>
                  <a:gd name="T14" fmla="*/ 2060 w 3399"/>
                  <a:gd name="T15" fmla="*/ 1536 h 1574"/>
                  <a:gd name="T16" fmla="*/ 2372 w 3399"/>
                  <a:gd name="T17" fmla="*/ 1444 h 1574"/>
                  <a:gd name="T18" fmla="*/ 2736 w 3399"/>
                  <a:gd name="T19" fmla="*/ 1240 h 1574"/>
                  <a:gd name="T20" fmla="*/ 3084 w 3399"/>
                  <a:gd name="T21" fmla="*/ 908 h 1574"/>
                  <a:gd name="T22" fmla="*/ 3304 w 3399"/>
                  <a:gd name="T23" fmla="*/ 540 h 1574"/>
                  <a:gd name="T24" fmla="*/ 3384 w 3399"/>
                  <a:gd name="T25" fmla="*/ 284 h 1574"/>
                  <a:gd name="T26" fmla="*/ 3392 w 3399"/>
                  <a:gd name="T27" fmla="*/ 4 h 1574"/>
                  <a:gd name="T28" fmla="*/ 0 w 3399"/>
                  <a:gd name="T29" fmla="*/ 0 h 15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99"/>
                  <a:gd name="T46" fmla="*/ 0 h 1574"/>
                  <a:gd name="T47" fmla="*/ 3399 w 3399"/>
                  <a:gd name="T48" fmla="*/ 1574 h 15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  <a:cubicBezTo>
                      <a:pt x="3392" y="4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9" name="Freeform 61"/>
              <p:cNvSpPr>
                <a:spLocks noChangeAspect="1"/>
              </p:cNvSpPr>
              <p:nvPr/>
            </p:nvSpPr>
            <p:spPr bwMode="auto">
              <a:xfrm>
                <a:off x="1675" y="2326"/>
                <a:ext cx="2720" cy="1201"/>
              </a:xfrm>
              <a:custGeom>
                <a:avLst/>
                <a:gdLst>
                  <a:gd name="T0" fmla="*/ 0 w 3399"/>
                  <a:gd name="T1" fmla="*/ 0 h 1574"/>
                  <a:gd name="T2" fmla="*/ 24 w 3399"/>
                  <a:gd name="T3" fmla="*/ 142 h 1574"/>
                  <a:gd name="T4" fmla="*/ 102 w 3399"/>
                  <a:gd name="T5" fmla="*/ 301 h 1574"/>
                  <a:gd name="T6" fmla="*/ 270 w 3399"/>
                  <a:gd name="T7" fmla="*/ 490 h 1574"/>
                  <a:gd name="T8" fmla="*/ 470 w 3399"/>
                  <a:gd name="T9" fmla="*/ 613 h 1574"/>
                  <a:gd name="T10" fmla="*/ 676 w 3399"/>
                  <a:gd name="T11" fmla="*/ 677 h 1574"/>
                  <a:gd name="T12" fmla="*/ 875 w 3399"/>
                  <a:gd name="T13" fmla="*/ 698 h 1574"/>
                  <a:gd name="T14" fmla="*/ 1056 w 3399"/>
                  <a:gd name="T15" fmla="*/ 682 h 1574"/>
                  <a:gd name="T16" fmla="*/ 1216 w 3399"/>
                  <a:gd name="T17" fmla="*/ 642 h 1574"/>
                  <a:gd name="T18" fmla="*/ 1402 w 3399"/>
                  <a:gd name="T19" fmla="*/ 551 h 1574"/>
                  <a:gd name="T20" fmla="*/ 1580 w 3399"/>
                  <a:gd name="T21" fmla="*/ 404 h 1574"/>
                  <a:gd name="T22" fmla="*/ 1693 w 3399"/>
                  <a:gd name="T23" fmla="*/ 240 h 1574"/>
                  <a:gd name="T24" fmla="*/ 1734 w 3399"/>
                  <a:gd name="T25" fmla="*/ 127 h 1574"/>
                  <a:gd name="T26" fmla="*/ 1738 w 3399"/>
                  <a:gd name="T27" fmla="*/ 2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0" name="Freeform 62"/>
              <p:cNvSpPr>
                <a:spLocks noChangeAspect="1"/>
              </p:cNvSpPr>
              <p:nvPr/>
            </p:nvSpPr>
            <p:spPr bwMode="auto">
              <a:xfrm>
                <a:off x="2383" y="2329"/>
                <a:ext cx="1316" cy="590"/>
              </a:xfrm>
              <a:custGeom>
                <a:avLst/>
                <a:gdLst>
                  <a:gd name="T0" fmla="*/ 0 w 3399"/>
                  <a:gd name="T1" fmla="*/ 0 h 1574"/>
                  <a:gd name="T2" fmla="*/ 3 w 3399"/>
                  <a:gd name="T3" fmla="*/ 17 h 1574"/>
                  <a:gd name="T4" fmla="*/ 12 w 3399"/>
                  <a:gd name="T5" fmla="*/ 36 h 1574"/>
                  <a:gd name="T6" fmla="*/ 31 w 3399"/>
                  <a:gd name="T7" fmla="*/ 58 h 1574"/>
                  <a:gd name="T8" fmla="*/ 53 w 3399"/>
                  <a:gd name="T9" fmla="*/ 73 h 1574"/>
                  <a:gd name="T10" fmla="*/ 77 w 3399"/>
                  <a:gd name="T11" fmla="*/ 80 h 1574"/>
                  <a:gd name="T12" fmla="*/ 99 w 3399"/>
                  <a:gd name="T13" fmla="*/ 83 h 1574"/>
                  <a:gd name="T14" fmla="*/ 120 w 3399"/>
                  <a:gd name="T15" fmla="*/ 81 h 1574"/>
                  <a:gd name="T16" fmla="*/ 137 w 3399"/>
                  <a:gd name="T17" fmla="*/ 76 h 1574"/>
                  <a:gd name="T18" fmla="*/ 159 w 3399"/>
                  <a:gd name="T19" fmla="*/ 65 h 1574"/>
                  <a:gd name="T20" fmla="*/ 179 w 3399"/>
                  <a:gd name="T21" fmla="*/ 48 h 1574"/>
                  <a:gd name="T22" fmla="*/ 192 w 3399"/>
                  <a:gd name="T23" fmla="*/ 28 h 1574"/>
                  <a:gd name="T24" fmla="*/ 196 w 3399"/>
                  <a:gd name="T25" fmla="*/ 15 h 1574"/>
                  <a:gd name="T26" fmla="*/ 197 w 3399"/>
                  <a:gd name="T27" fmla="*/ 0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1" name="Line 63"/>
              <p:cNvSpPr>
                <a:spLocks noChangeAspect="1" noChangeShapeType="1"/>
              </p:cNvSpPr>
              <p:nvPr/>
            </p:nvSpPr>
            <p:spPr bwMode="auto">
              <a:xfrm>
                <a:off x="1788" y="2324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2" name="Line 64"/>
              <p:cNvSpPr>
                <a:spLocks noChangeAspect="1" noChangeShapeType="1"/>
              </p:cNvSpPr>
              <p:nvPr/>
            </p:nvSpPr>
            <p:spPr bwMode="auto">
              <a:xfrm>
                <a:off x="2514" y="2323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3" name="Line 65"/>
              <p:cNvSpPr>
                <a:spLocks noChangeAspect="1" noChangeShapeType="1"/>
              </p:cNvSpPr>
              <p:nvPr/>
            </p:nvSpPr>
            <p:spPr bwMode="auto">
              <a:xfrm>
                <a:off x="3588" y="2326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4" name="Line 66"/>
              <p:cNvSpPr>
                <a:spLocks noChangeAspect="1" noChangeShapeType="1"/>
              </p:cNvSpPr>
              <p:nvPr/>
            </p:nvSpPr>
            <p:spPr bwMode="auto">
              <a:xfrm>
                <a:off x="4304" y="2329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5" name="Line 67"/>
              <p:cNvSpPr>
                <a:spLocks noChangeAspect="1" noChangeShapeType="1"/>
              </p:cNvSpPr>
              <p:nvPr/>
            </p:nvSpPr>
            <p:spPr bwMode="auto">
              <a:xfrm>
                <a:off x="1415" y="2748"/>
                <a:ext cx="326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6" name="Line 68"/>
              <p:cNvSpPr>
                <a:spLocks noChangeAspect="1" noChangeShapeType="1"/>
              </p:cNvSpPr>
              <p:nvPr/>
            </p:nvSpPr>
            <p:spPr bwMode="auto">
              <a:xfrm>
                <a:off x="1689" y="3233"/>
                <a:ext cx="27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7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330" y="2284"/>
                <a:ext cx="3394" cy="45"/>
              </a:xfrm>
              <a:prstGeom prst="rect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08" name="Freeform 70"/>
            <p:cNvSpPr>
              <a:spLocks noChangeAspect="1"/>
            </p:cNvSpPr>
            <p:nvPr/>
          </p:nvSpPr>
          <p:spPr bwMode="auto">
            <a:xfrm rot="10800000">
              <a:off x="773764" y="542381"/>
              <a:ext cx="1165792" cy="480070"/>
            </a:xfrm>
            <a:custGeom>
              <a:avLst/>
              <a:gdLst>
                <a:gd name="T0" fmla="*/ 0 w 3414"/>
                <a:gd name="T1" fmla="*/ 41 h 1406"/>
                <a:gd name="T2" fmla="*/ 75 w 3414"/>
                <a:gd name="T3" fmla="*/ 303 h 1406"/>
                <a:gd name="T4" fmla="*/ 149 w 3414"/>
                <a:gd name="T5" fmla="*/ 455 h 1406"/>
                <a:gd name="T6" fmla="*/ 307 w 3414"/>
                <a:gd name="T7" fmla="*/ 705 h 1406"/>
                <a:gd name="T8" fmla="*/ 607 w 3414"/>
                <a:gd name="T9" fmla="*/ 1011 h 1406"/>
                <a:gd name="T10" fmla="*/ 873 w 3414"/>
                <a:gd name="T11" fmla="*/ 1189 h 1406"/>
                <a:gd name="T12" fmla="*/ 1143 w 3414"/>
                <a:gd name="T13" fmla="*/ 1305 h 1406"/>
                <a:gd name="T14" fmla="*/ 1365 w 3414"/>
                <a:gd name="T15" fmla="*/ 1369 h 1406"/>
                <a:gd name="T16" fmla="*/ 1639 w 3414"/>
                <a:gd name="T17" fmla="*/ 1399 h 1406"/>
                <a:gd name="T18" fmla="*/ 1909 w 3414"/>
                <a:gd name="T19" fmla="*/ 1395 h 1406"/>
                <a:gd name="T20" fmla="*/ 2211 w 3414"/>
                <a:gd name="T21" fmla="*/ 1333 h 1406"/>
                <a:gd name="T22" fmla="*/ 2520 w 3414"/>
                <a:gd name="T23" fmla="*/ 1207 h 1406"/>
                <a:gd name="T24" fmla="*/ 2830 w 3414"/>
                <a:gd name="T25" fmla="*/ 1003 h 1406"/>
                <a:gd name="T26" fmla="*/ 3116 w 3414"/>
                <a:gd name="T27" fmla="*/ 715 h 1406"/>
                <a:gd name="T28" fmla="*/ 3337 w 3414"/>
                <a:gd name="T29" fmla="*/ 342 h 1406"/>
                <a:gd name="T30" fmla="*/ 3414 w 3414"/>
                <a:gd name="T31" fmla="*/ 47 h 1406"/>
                <a:gd name="T32" fmla="*/ 0 w 3414"/>
                <a:gd name="T33" fmla="*/ 41 h 14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14"/>
                <a:gd name="T52" fmla="*/ 0 h 1406"/>
                <a:gd name="T53" fmla="*/ 3414 w 3414"/>
                <a:gd name="T54" fmla="*/ 1406 h 14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14" h="1406">
                  <a:moveTo>
                    <a:pt x="0" y="41"/>
                  </a:moveTo>
                  <a:lnTo>
                    <a:pt x="75" y="303"/>
                  </a:lnTo>
                  <a:lnTo>
                    <a:pt x="149" y="455"/>
                  </a:lnTo>
                  <a:lnTo>
                    <a:pt x="307" y="705"/>
                  </a:lnTo>
                  <a:cubicBezTo>
                    <a:pt x="383" y="798"/>
                    <a:pt x="513" y="930"/>
                    <a:pt x="607" y="1011"/>
                  </a:cubicBezTo>
                  <a:cubicBezTo>
                    <a:pt x="701" y="1092"/>
                    <a:pt x="784" y="1140"/>
                    <a:pt x="873" y="1189"/>
                  </a:cubicBezTo>
                  <a:cubicBezTo>
                    <a:pt x="962" y="1238"/>
                    <a:pt x="1061" y="1275"/>
                    <a:pt x="1143" y="1305"/>
                  </a:cubicBezTo>
                  <a:cubicBezTo>
                    <a:pt x="1225" y="1335"/>
                    <a:pt x="1283" y="1353"/>
                    <a:pt x="1365" y="1369"/>
                  </a:cubicBezTo>
                  <a:cubicBezTo>
                    <a:pt x="1447" y="1385"/>
                    <a:pt x="1548" y="1395"/>
                    <a:pt x="1639" y="1399"/>
                  </a:cubicBezTo>
                  <a:cubicBezTo>
                    <a:pt x="1730" y="1403"/>
                    <a:pt x="1814" y="1406"/>
                    <a:pt x="1909" y="1395"/>
                  </a:cubicBezTo>
                  <a:cubicBezTo>
                    <a:pt x="2004" y="1384"/>
                    <a:pt x="2109" y="1364"/>
                    <a:pt x="2211" y="1333"/>
                  </a:cubicBezTo>
                  <a:cubicBezTo>
                    <a:pt x="2313" y="1302"/>
                    <a:pt x="2417" y="1262"/>
                    <a:pt x="2520" y="1207"/>
                  </a:cubicBezTo>
                  <a:cubicBezTo>
                    <a:pt x="2623" y="1152"/>
                    <a:pt x="2731" y="1085"/>
                    <a:pt x="2830" y="1003"/>
                  </a:cubicBezTo>
                  <a:cubicBezTo>
                    <a:pt x="2929" y="921"/>
                    <a:pt x="3031" y="825"/>
                    <a:pt x="3116" y="715"/>
                  </a:cubicBezTo>
                  <a:cubicBezTo>
                    <a:pt x="3201" y="605"/>
                    <a:pt x="3287" y="453"/>
                    <a:pt x="3337" y="342"/>
                  </a:cubicBezTo>
                  <a:cubicBezTo>
                    <a:pt x="3387" y="231"/>
                    <a:pt x="3398" y="108"/>
                    <a:pt x="3414" y="47"/>
                  </a:cubicBezTo>
                  <a:cubicBezTo>
                    <a:pt x="3414" y="47"/>
                    <a:pt x="550" y="0"/>
                    <a:pt x="0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66CCFF">
                    <a:alpha val="50000"/>
                  </a:srgbClr>
                </a:gs>
                <a:gs pos="100000">
                  <a:srgbClr val="2F5E76">
                    <a:alpha val="5000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09" name="Group 71"/>
            <p:cNvGrpSpPr>
              <a:grpSpLocks noChangeAspect="1"/>
            </p:cNvGrpSpPr>
            <p:nvPr/>
          </p:nvGrpSpPr>
          <p:grpSpPr bwMode="auto">
            <a:xfrm rot="10800000">
              <a:off x="1477883" y="1219123"/>
              <a:ext cx="132150" cy="263936"/>
              <a:chOff x="2141" y="1152"/>
              <a:chExt cx="387" cy="773"/>
            </a:xfrm>
          </p:grpSpPr>
          <p:sp>
            <p:nvSpPr>
              <p:cNvPr id="216" name="Freeform 72"/>
              <p:cNvSpPr>
                <a:spLocks noChangeAspect="1"/>
              </p:cNvSpPr>
              <p:nvPr/>
            </p:nvSpPr>
            <p:spPr bwMode="auto">
              <a:xfrm>
                <a:off x="2141" y="1152"/>
                <a:ext cx="387" cy="773"/>
              </a:xfrm>
              <a:custGeom>
                <a:avLst/>
                <a:gdLst>
                  <a:gd name="T0" fmla="*/ 704 w 287"/>
                  <a:gd name="T1" fmla="*/ 1 h 773"/>
                  <a:gd name="T2" fmla="*/ 491 w 287"/>
                  <a:gd name="T3" fmla="*/ 0 h 773"/>
                  <a:gd name="T4" fmla="*/ 491 w 287"/>
                  <a:gd name="T5" fmla="*/ 680 h 773"/>
                  <a:gd name="T6" fmla="*/ 0 w 287"/>
                  <a:gd name="T7" fmla="*/ 773 h 77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7"/>
                  <a:gd name="T13" fmla="*/ 0 h 773"/>
                  <a:gd name="T14" fmla="*/ 287 w 287"/>
                  <a:gd name="T15" fmla="*/ 773 h 7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7" h="773">
                    <a:moveTo>
                      <a:pt x="287" y="1"/>
                    </a:moveTo>
                    <a:lnTo>
                      <a:pt x="200" y="0"/>
                    </a:lnTo>
                    <a:lnTo>
                      <a:pt x="200" y="680"/>
                    </a:lnTo>
                    <a:lnTo>
                      <a:pt x="0" y="773"/>
                    </a:lnTo>
                  </a:path>
                </a:pathLst>
              </a:custGeom>
              <a:noFill/>
              <a:ln w="38100">
                <a:solidFill>
                  <a:srgbClr val="29292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7" name="Freeform 73"/>
              <p:cNvSpPr>
                <a:spLocks noChangeAspect="1"/>
              </p:cNvSpPr>
              <p:nvPr/>
            </p:nvSpPr>
            <p:spPr bwMode="auto">
              <a:xfrm rot="507859">
                <a:off x="2182" y="1803"/>
                <a:ext cx="93" cy="113"/>
              </a:xfrm>
              <a:custGeom>
                <a:avLst/>
                <a:gdLst>
                  <a:gd name="T0" fmla="*/ 14 w 148"/>
                  <a:gd name="T1" fmla="*/ 45 h 180"/>
                  <a:gd name="T2" fmla="*/ 36 w 148"/>
                  <a:gd name="T3" fmla="*/ 33 h 180"/>
                  <a:gd name="T4" fmla="*/ 26 w 148"/>
                  <a:gd name="T5" fmla="*/ 11 h 180"/>
                  <a:gd name="T6" fmla="*/ 14 w 148"/>
                  <a:gd name="T7" fmla="*/ 0 h 180"/>
                  <a:gd name="T8" fmla="*/ 0 w 148"/>
                  <a:gd name="T9" fmla="*/ 8 h 180"/>
                  <a:gd name="T10" fmla="*/ 4 w 148"/>
                  <a:gd name="T11" fmla="*/ 24 h 180"/>
                  <a:gd name="T12" fmla="*/ 14 w 148"/>
                  <a:gd name="T13" fmla="*/ 45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180"/>
                  <a:gd name="T23" fmla="*/ 148 w 148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180">
                    <a:moveTo>
                      <a:pt x="59" y="180"/>
                    </a:moveTo>
                    <a:lnTo>
                      <a:pt x="148" y="132"/>
                    </a:lnTo>
                    <a:lnTo>
                      <a:pt x="105" y="44"/>
                    </a:lnTo>
                    <a:lnTo>
                      <a:pt x="57" y="0"/>
                    </a:lnTo>
                    <a:lnTo>
                      <a:pt x="0" y="32"/>
                    </a:lnTo>
                    <a:lnTo>
                      <a:pt x="15" y="98"/>
                    </a:lnTo>
                    <a:lnTo>
                      <a:pt x="59" y="18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10" name="Group 74"/>
            <p:cNvGrpSpPr>
              <a:grpSpLocks noChangeAspect="1"/>
            </p:cNvGrpSpPr>
            <p:nvPr/>
          </p:nvGrpSpPr>
          <p:grpSpPr bwMode="auto">
            <a:xfrm rot="10800000">
              <a:off x="1155532" y="1267608"/>
              <a:ext cx="387231" cy="303202"/>
              <a:chOff x="620" y="1546"/>
              <a:chExt cx="1134" cy="855"/>
            </a:xfrm>
          </p:grpSpPr>
          <p:sp>
            <p:nvSpPr>
              <p:cNvPr id="211" name="Rectangle 75"/>
              <p:cNvSpPr>
                <a:spLocks noChangeAspect="1" noChangeArrowheads="1"/>
              </p:cNvSpPr>
              <p:nvPr/>
            </p:nvSpPr>
            <p:spPr bwMode="auto">
              <a:xfrm rot="10780779">
                <a:off x="1154" y="1546"/>
                <a:ext cx="64" cy="204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2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620" y="1706"/>
                <a:ext cx="1134" cy="4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3" name="Rectangle 77"/>
              <p:cNvSpPr>
                <a:spLocks noChangeAspect="1" noChangeArrowheads="1"/>
              </p:cNvSpPr>
              <p:nvPr/>
            </p:nvSpPr>
            <p:spPr bwMode="auto">
              <a:xfrm rot="-3690">
                <a:off x="637" y="1721"/>
                <a:ext cx="1099" cy="680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4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1691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5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656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grpSp>
        <p:nvGrpSpPr>
          <p:cNvPr id="255" name="Group 254"/>
          <p:cNvGrpSpPr/>
          <p:nvPr/>
        </p:nvGrpSpPr>
        <p:grpSpPr>
          <a:xfrm rot="10800000">
            <a:off x="285720" y="4857760"/>
            <a:ext cx="1278478" cy="1277342"/>
            <a:chOff x="714348" y="500042"/>
            <a:chExt cx="1278478" cy="1277342"/>
          </a:xfrm>
        </p:grpSpPr>
        <p:sp>
          <p:nvSpPr>
            <p:cNvPr id="256" name="Oval 9"/>
            <p:cNvSpPr>
              <a:spLocks noChangeAspect="1" noChangeArrowheads="1"/>
            </p:cNvSpPr>
            <p:nvPr/>
          </p:nvSpPr>
          <p:spPr bwMode="auto">
            <a:xfrm>
              <a:off x="715372" y="500042"/>
              <a:ext cx="1277454" cy="127734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57" name="Oval 10"/>
            <p:cNvSpPr>
              <a:spLocks noChangeAspect="1" noChangeArrowheads="1"/>
            </p:cNvSpPr>
            <p:nvPr/>
          </p:nvSpPr>
          <p:spPr bwMode="auto">
            <a:xfrm>
              <a:off x="752935" y="542723"/>
              <a:ext cx="1199939" cy="11998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58" name="Line 11"/>
            <p:cNvSpPr>
              <a:spLocks noChangeAspect="1" noChangeShapeType="1"/>
            </p:cNvSpPr>
            <p:nvPr/>
          </p:nvSpPr>
          <p:spPr bwMode="auto">
            <a:xfrm>
              <a:off x="714348" y="1138543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9" name="Line 12"/>
            <p:cNvSpPr>
              <a:spLocks noChangeAspect="1" noChangeShapeType="1"/>
            </p:cNvSpPr>
            <p:nvPr/>
          </p:nvSpPr>
          <p:spPr bwMode="auto">
            <a:xfrm>
              <a:off x="1953215" y="1136835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0" name="Rectangle 13"/>
            <p:cNvSpPr>
              <a:spLocks noChangeAspect="1" noChangeArrowheads="1"/>
            </p:cNvSpPr>
            <p:nvPr/>
          </p:nvSpPr>
          <p:spPr bwMode="auto">
            <a:xfrm rot="10800000">
              <a:off x="1164411" y="1589590"/>
              <a:ext cx="367767" cy="7853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1" name="Rectangle 14"/>
            <p:cNvSpPr>
              <a:spLocks noChangeAspect="1" noChangeArrowheads="1"/>
            </p:cNvSpPr>
            <p:nvPr/>
          </p:nvSpPr>
          <p:spPr bwMode="auto">
            <a:xfrm rot="10800000">
              <a:off x="1358368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2" name="Oval 15"/>
            <p:cNvSpPr>
              <a:spLocks noChangeAspect="1" noChangeArrowheads="1"/>
            </p:cNvSpPr>
            <p:nvPr/>
          </p:nvSpPr>
          <p:spPr bwMode="auto">
            <a:xfrm rot="10800000">
              <a:off x="1307830" y="1602224"/>
              <a:ext cx="19464" cy="75801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3" name="Rectangle 16"/>
            <p:cNvSpPr>
              <a:spLocks noChangeAspect="1" noChangeArrowheads="1"/>
            </p:cNvSpPr>
            <p:nvPr/>
          </p:nvSpPr>
          <p:spPr bwMode="auto">
            <a:xfrm rot="10800000">
              <a:off x="1339928" y="1538374"/>
              <a:ext cx="22537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4" name="Rectangle 17"/>
            <p:cNvSpPr>
              <a:spLocks noChangeAspect="1" noChangeArrowheads="1"/>
            </p:cNvSpPr>
            <p:nvPr/>
          </p:nvSpPr>
          <p:spPr bwMode="auto">
            <a:xfrm rot="10800000">
              <a:off x="1336855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5" name="Rectangle 18"/>
            <p:cNvSpPr>
              <a:spLocks noChangeAspect="1" noChangeArrowheads="1"/>
            </p:cNvSpPr>
            <p:nvPr/>
          </p:nvSpPr>
          <p:spPr bwMode="auto">
            <a:xfrm rot="10800000">
              <a:off x="1339587" y="1515155"/>
              <a:ext cx="22537" cy="54290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6" name="Rectangle 19"/>
            <p:cNvSpPr>
              <a:spLocks noChangeAspect="1" noChangeArrowheads="1"/>
            </p:cNvSpPr>
            <p:nvPr/>
          </p:nvSpPr>
          <p:spPr bwMode="auto">
            <a:xfrm rot="10800000">
              <a:off x="1098506" y="1486133"/>
              <a:ext cx="503332" cy="26974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7" name="Rectangle 20"/>
            <p:cNvSpPr>
              <a:spLocks noChangeAspect="1" noChangeArrowheads="1"/>
            </p:cNvSpPr>
            <p:nvPr/>
          </p:nvSpPr>
          <p:spPr bwMode="auto">
            <a:xfrm rot="10796310">
              <a:off x="1102262" y="1335214"/>
              <a:ext cx="495479" cy="167649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8" name="Rectangle 21"/>
            <p:cNvSpPr>
              <a:spLocks noChangeAspect="1" noChangeArrowheads="1"/>
            </p:cNvSpPr>
            <p:nvPr/>
          </p:nvSpPr>
          <p:spPr bwMode="auto">
            <a:xfrm rot="5400000">
              <a:off x="1099195" y="1286726"/>
              <a:ext cx="142382" cy="74783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9" name="Rectangle 22"/>
            <p:cNvSpPr>
              <a:spLocks noChangeAspect="1" noChangeArrowheads="1"/>
            </p:cNvSpPr>
            <p:nvPr/>
          </p:nvSpPr>
          <p:spPr bwMode="auto">
            <a:xfrm rot="10800000">
              <a:off x="1585789" y="1491937"/>
              <a:ext cx="5122" cy="3756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0" name="Rectangle 23"/>
            <p:cNvSpPr>
              <a:spLocks noChangeAspect="1" noChangeArrowheads="1"/>
            </p:cNvSpPr>
            <p:nvPr/>
          </p:nvSpPr>
          <p:spPr bwMode="auto">
            <a:xfrm rot="10800000">
              <a:off x="1110799" y="1492279"/>
              <a:ext cx="5122" cy="4097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1" name="Rectangle 24"/>
            <p:cNvSpPr>
              <a:spLocks noChangeAspect="1" noChangeArrowheads="1"/>
            </p:cNvSpPr>
            <p:nvPr/>
          </p:nvSpPr>
          <p:spPr bwMode="auto">
            <a:xfrm rot="10800000">
              <a:off x="1225876" y="1509692"/>
              <a:ext cx="251666" cy="75801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2" name="Rectangle 30"/>
            <p:cNvSpPr>
              <a:spLocks noChangeAspect="1" noChangeArrowheads="1"/>
            </p:cNvSpPr>
            <p:nvPr/>
          </p:nvSpPr>
          <p:spPr bwMode="auto">
            <a:xfrm rot="13476432">
              <a:off x="967146" y="1542838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3" name="Rectangle 31"/>
            <p:cNvSpPr>
              <a:spLocks noChangeAspect="1" noChangeArrowheads="1"/>
            </p:cNvSpPr>
            <p:nvPr/>
          </p:nvSpPr>
          <p:spPr bwMode="auto">
            <a:xfrm rot="13476432">
              <a:off x="960818" y="1535637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4" name="Rectangle 32"/>
            <p:cNvSpPr>
              <a:spLocks noChangeAspect="1" noChangeArrowheads="1"/>
            </p:cNvSpPr>
            <p:nvPr/>
          </p:nvSpPr>
          <p:spPr bwMode="auto">
            <a:xfrm rot="13476432">
              <a:off x="973467" y="1549072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275" name="Group 39"/>
            <p:cNvGrpSpPr>
              <a:grpSpLocks noChangeAspect="1"/>
            </p:cNvGrpSpPr>
            <p:nvPr/>
          </p:nvGrpSpPr>
          <p:grpSpPr bwMode="auto">
            <a:xfrm rot="14427360">
              <a:off x="806893" y="1364916"/>
              <a:ext cx="131456" cy="85027"/>
              <a:chOff x="2018" y="1317"/>
              <a:chExt cx="431" cy="322"/>
            </a:xfrm>
          </p:grpSpPr>
          <p:sp>
            <p:nvSpPr>
              <p:cNvPr id="314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2018" y="1344"/>
                <a:ext cx="431" cy="295"/>
              </a:xfrm>
              <a:prstGeom prst="rect">
                <a:avLst/>
              </a:prstGeom>
              <a:solidFill>
                <a:srgbClr val="4D4D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15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018" y="1317"/>
                <a:ext cx="431" cy="2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76" name="Rectangle 42"/>
            <p:cNvSpPr>
              <a:spLocks noChangeAspect="1" noChangeArrowheads="1"/>
            </p:cNvSpPr>
            <p:nvPr/>
          </p:nvSpPr>
          <p:spPr bwMode="auto">
            <a:xfrm rot="10800000">
              <a:off x="1223827" y="1506961"/>
              <a:ext cx="255422" cy="17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/>
            </a:p>
          </p:txBody>
        </p:sp>
        <p:sp>
          <p:nvSpPr>
            <p:cNvPr id="277" name="Freeform 43"/>
            <p:cNvSpPr>
              <a:spLocks noChangeAspect="1"/>
            </p:cNvSpPr>
            <p:nvPr/>
          </p:nvSpPr>
          <p:spPr bwMode="auto">
            <a:xfrm rot="10800000">
              <a:off x="1122751" y="1136494"/>
              <a:ext cx="479429" cy="168673"/>
            </a:xfrm>
            <a:custGeom>
              <a:avLst/>
              <a:gdLst>
                <a:gd name="T0" fmla="*/ 45 w 1404"/>
                <a:gd name="T1" fmla="*/ 147 h 494"/>
                <a:gd name="T2" fmla="*/ 26 w 1404"/>
                <a:gd name="T3" fmla="*/ 43 h 494"/>
                <a:gd name="T4" fmla="*/ 203 w 1404"/>
                <a:gd name="T5" fmla="*/ 64 h 494"/>
                <a:gd name="T6" fmla="*/ 375 w 1404"/>
                <a:gd name="T7" fmla="*/ 428 h 494"/>
                <a:gd name="T8" fmla="*/ 1256 w 1404"/>
                <a:gd name="T9" fmla="*/ 463 h 494"/>
                <a:gd name="T10" fmla="*/ 1265 w 1404"/>
                <a:gd name="T11" fmla="*/ 253 h 494"/>
                <a:gd name="T12" fmla="*/ 1265 w 1404"/>
                <a:gd name="T13" fmla="*/ 157 h 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4"/>
                <a:gd name="T22" fmla="*/ 0 h 494"/>
                <a:gd name="T23" fmla="*/ 1404 w 1404"/>
                <a:gd name="T24" fmla="*/ 494 h 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4" h="494">
                  <a:moveTo>
                    <a:pt x="45" y="147"/>
                  </a:moveTo>
                  <a:cubicBezTo>
                    <a:pt x="42" y="130"/>
                    <a:pt x="0" y="57"/>
                    <a:pt x="26" y="43"/>
                  </a:cubicBezTo>
                  <a:cubicBezTo>
                    <a:pt x="52" y="29"/>
                    <a:pt x="145" y="0"/>
                    <a:pt x="203" y="64"/>
                  </a:cubicBezTo>
                  <a:cubicBezTo>
                    <a:pt x="261" y="128"/>
                    <a:pt x="200" y="362"/>
                    <a:pt x="375" y="428"/>
                  </a:cubicBezTo>
                  <a:cubicBezTo>
                    <a:pt x="550" y="494"/>
                    <a:pt x="1108" y="492"/>
                    <a:pt x="1256" y="463"/>
                  </a:cubicBezTo>
                  <a:cubicBezTo>
                    <a:pt x="1404" y="434"/>
                    <a:pt x="1264" y="304"/>
                    <a:pt x="1265" y="253"/>
                  </a:cubicBezTo>
                  <a:lnTo>
                    <a:pt x="1265" y="15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78" name="Group 44"/>
            <p:cNvGrpSpPr>
              <a:grpSpLocks noChangeAspect="1"/>
            </p:cNvGrpSpPr>
            <p:nvPr/>
          </p:nvGrpSpPr>
          <p:grpSpPr bwMode="auto">
            <a:xfrm rot="10800000">
              <a:off x="856743" y="580623"/>
              <a:ext cx="983103" cy="927704"/>
              <a:chOff x="1515" y="980"/>
              <a:chExt cx="2879" cy="2717"/>
            </a:xfrm>
          </p:grpSpPr>
          <p:sp>
            <p:nvSpPr>
              <p:cNvPr id="312" name="Freeform 45"/>
              <p:cNvSpPr>
                <a:spLocks noChangeAspect="1"/>
              </p:cNvSpPr>
              <p:nvPr/>
            </p:nvSpPr>
            <p:spPr bwMode="auto">
              <a:xfrm>
                <a:off x="1515" y="980"/>
                <a:ext cx="2879" cy="2717"/>
              </a:xfrm>
              <a:custGeom>
                <a:avLst/>
                <a:gdLst>
                  <a:gd name="T0" fmla="*/ 1040 w 2763"/>
                  <a:gd name="T1" fmla="*/ 813 h 2654"/>
                  <a:gd name="T2" fmla="*/ 1007 w 2763"/>
                  <a:gd name="T3" fmla="*/ 864 h 2654"/>
                  <a:gd name="T4" fmla="*/ 828 w 2763"/>
                  <a:gd name="T5" fmla="*/ 982 h 2654"/>
                  <a:gd name="T6" fmla="*/ 227 w 2763"/>
                  <a:gd name="T7" fmla="*/ 1330 h 2654"/>
                  <a:gd name="T8" fmla="*/ 132 w 2763"/>
                  <a:gd name="T9" fmla="*/ 1403 h 2654"/>
                  <a:gd name="T10" fmla="*/ 33 w 2763"/>
                  <a:gd name="T11" fmla="*/ 1538 h 2654"/>
                  <a:gd name="T12" fmla="*/ 4 w 2763"/>
                  <a:gd name="T13" fmla="*/ 1754 h 2654"/>
                  <a:gd name="T14" fmla="*/ 59 w 2763"/>
                  <a:gd name="T15" fmla="*/ 1964 h 2654"/>
                  <a:gd name="T16" fmla="*/ 172 w 2763"/>
                  <a:gd name="T17" fmla="*/ 2122 h 2654"/>
                  <a:gd name="T18" fmla="*/ 327 w 2763"/>
                  <a:gd name="T19" fmla="*/ 2287 h 2654"/>
                  <a:gd name="T20" fmla="*/ 563 w 2763"/>
                  <a:gd name="T21" fmla="*/ 2493 h 2654"/>
                  <a:gd name="T22" fmla="*/ 765 w 2763"/>
                  <a:gd name="T23" fmla="*/ 2614 h 2654"/>
                  <a:gd name="T24" fmla="*/ 952 w 2763"/>
                  <a:gd name="T25" fmla="*/ 2704 h 2654"/>
                  <a:gd name="T26" fmla="*/ 1286 w 2763"/>
                  <a:gd name="T27" fmla="*/ 2818 h 2654"/>
                  <a:gd name="T28" fmla="*/ 1527 w 2763"/>
                  <a:gd name="T29" fmla="*/ 2846 h 2654"/>
                  <a:gd name="T30" fmla="*/ 1788 w 2763"/>
                  <a:gd name="T31" fmla="*/ 2810 h 2654"/>
                  <a:gd name="T32" fmla="*/ 2022 w 2763"/>
                  <a:gd name="T33" fmla="*/ 2740 h 2654"/>
                  <a:gd name="T34" fmla="*/ 2214 w 2763"/>
                  <a:gd name="T35" fmla="*/ 2674 h 2654"/>
                  <a:gd name="T36" fmla="*/ 2426 w 2763"/>
                  <a:gd name="T37" fmla="*/ 2576 h 2654"/>
                  <a:gd name="T38" fmla="*/ 2597 w 2763"/>
                  <a:gd name="T39" fmla="*/ 2455 h 2654"/>
                  <a:gd name="T40" fmla="*/ 2779 w 2763"/>
                  <a:gd name="T41" fmla="*/ 2278 h 2654"/>
                  <a:gd name="T42" fmla="*/ 2985 w 2763"/>
                  <a:gd name="T43" fmla="*/ 2073 h 2654"/>
                  <a:gd name="T44" fmla="*/ 3071 w 2763"/>
                  <a:gd name="T45" fmla="*/ 1911 h 2654"/>
                  <a:gd name="T46" fmla="*/ 3126 w 2763"/>
                  <a:gd name="T47" fmla="*/ 1700 h 2654"/>
                  <a:gd name="T48" fmla="*/ 3071 w 2763"/>
                  <a:gd name="T49" fmla="*/ 1489 h 2654"/>
                  <a:gd name="T50" fmla="*/ 2958 w 2763"/>
                  <a:gd name="T51" fmla="*/ 1382 h 2654"/>
                  <a:gd name="T52" fmla="*/ 2793 w 2763"/>
                  <a:gd name="T53" fmla="*/ 1277 h 2654"/>
                  <a:gd name="T54" fmla="*/ 2661 w 2763"/>
                  <a:gd name="T55" fmla="*/ 1196 h 2654"/>
                  <a:gd name="T56" fmla="*/ 2512 w 2763"/>
                  <a:gd name="T57" fmla="*/ 1118 h 2654"/>
                  <a:gd name="T58" fmla="*/ 2268 w 2763"/>
                  <a:gd name="T59" fmla="*/ 977 h 2654"/>
                  <a:gd name="T60" fmla="*/ 2173 w 2763"/>
                  <a:gd name="T61" fmla="*/ 909 h 2654"/>
                  <a:gd name="T62" fmla="*/ 2086 w 2763"/>
                  <a:gd name="T63" fmla="*/ 813 h 2654"/>
                  <a:gd name="T64" fmla="*/ 2067 w 2763"/>
                  <a:gd name="T65" fmla="*/ 643 h 2654"/>
                  <a:gd name="T66" fmla="*/ 2070 w 2763"/>
                  <a:gd name="T67" fmla="*/ 115 h 2654"/>
                  <a:gd name="T68" fmla="*/ 2067 w 2763"/>
                  <a:gd name="T69" fmla="*/ 59 h 2654"/>
                  <a:gd name="T70" fmla="*/ 2012 w 2763"/>
                  <a:gd name="T71" fmla="*/ 8 h 2654"/>
                  <a:gd name="T72" fmla="*/ 1957 w 2763"/>
                  <a:gd name="T73" fmla="*/ 8 h 2654"/>
                  <a:gd name="T74" fmla="*/ 1898 w 2763"/>
                  <a:gd name="T75" fmla="*/ 8 h 2654"/>
                  <a:gd name="T76" fmla="*/ 1232 w 2763"/>
                  <a:gd name="T77" fmla="*/ 8 h 2654"/>
                  <a:gd name="T78" fmla="*/ 1119 w 2763"/>
                  <a:gd name="T79" fmla="*/ 8 h 2654"/>
                  <a:gd name="T80" fmla="*/ 1054 w 2763"/>
                  <a:gd name="T81" fmla="*/ 57 h 2654"/>
                  <a:gd name="T82" fmla="*/ 1040 w 2763"/>
                  <a:gd name="T83" fmla="*/ 157 h 2654"/>
                  <a:gd name="T84" fmla="*/ 1041 w 2763"/>
                  <a:gd name="T85" fmla="*/ 812 h 26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63"/>
                  <a:gd name="T130" fmla="*/ 0 h 2654"/>
                  <a:gd name="T131" fmla="*/ 2763 w 2763"/>
                  <a:gd name="T132" fmla="*/ 2654 h 26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63" h="2654">
                    <a:moveTo>
                      <a:pt x="919" y="758"/>
                    </a:moveTo>
                    <a:cubicBezTo>
                      <a:pt x="914" y="766"/>
                      <a:pt x="921" y="779"/>
                      <a:pt x="890" y="805"/>
                    </a:cubicBezTo>
                    <a:cubicBezTo>
                      <a:pt x="859" y="831"/>
                      <a:pt x="847" y="843"/>
                      <a:pt x="732" y="915"/>
                    </a:cubicBezTo>
                    <a:cubicBezTo>
                      <a:pt x="617" y="987"/>
                      <a:pt x="303" y="1174"/>
                      <a:pt x="201" y="1240"/>
                    </a:cubicBezTo>
                    <a:cubicBezTo>
                      <a:pt x="99" y="1305"/>
                      <a:pt x="146" y="1274"/>
                      <a:pt x="117" y="1307"/>
                    </a:cubicBezTo>
                    <a:cubicBezTo>
                      <a:pt x="89" y="1339"/>
                      <a:pt x="49" y="1379"/>
                      <a:pt x="30" y="1433"/>
                    </a:cubicBezTo>
                    <a:cubicBezTo>
                      <a:pt x="14" y="1482"/>
                      <a:pt x="0" y="1568"/>
                      <a:pt x="4" y="1634"/>
                    </a:cubicBezTo>
                    <a:cubicBezTo>
                      <a:pt x="9" y="1700"/>
                      <a:pt x="28" y="1773"/>
                      <a:pt x="53" y="1831"/>
                    </a:cubicBezTo>
                    <a:cubicBezTo>
                      <a:pt x="78" y="1888"/>
                      <a:pt x="113" y="1928"/>
                      <a:pt x="152" y="1978"/>
                    </a:cubicBezTo>
                    <a:cubicBezTo>
                      <a:pt x="191" y="2028"/>
                      <a:pt x="231" y="2074"/>
                      <a:pt x="289" y="2131"/>
                    </a:cubicBezTo>
                    <a:cubicBezTo>
                      <a:pt x="346" y="2189"/>
                      <a:pt x="433" y="2273"/>
                      <a:pt x="497" y="2324"/>
                    </a:cubicBezTo>
                    <a:cubicBezTo>
                      <a:pt x="562" y="2375"/>
                      <a:pt x="618" y="2403"/>
                      <a:pt x="676" y="2436"/>
                    </a:cubicBezTo>
                    <a:cubicBezTo>
                      <a:pt x="733" y="2468"/>
                      <a:pt x="765" y="2490"/>
                      <a:pt x="842" y="2520"/>
                    </a:cubicBezTo>
                    <a:cubicBezTo>
                      <a:pt x="919" y="2552"/>
                      <a:pt x="1051" y="2605"/>
                      <a:pt x="1136" y="2627"/>
                    </a:cubicBezTo>
                    <a:cubicBezTo>
                      <a:pt x="1221" y="2649"/>
                      <a:pt x="1275" y="2654"/>
                      <a:pt x="1349" y="2653"/>
                    </a:cubicBezTo>
                    <a:cubicBezTo>
                      <a:pt x="1423" y="2652"/>
                      <a:pt x="1509" y="2636"/>
                      <a:pt x="1581" y="2619"/>
                    </a:cubicBezTo>
                    <a:cubicBezTo>
                      <a:pt x="1654" y="2603"/>
                      <a:pt x="1725" y="2574"/>
                      <a:pt x="1788" y="2553"/>
                    </a:cubicBezTo>
                    <a:cubicBezTo>
                      <a:pt x="1851" y="2532"/>
                      <a:pt x="1897" y="2517"/>
                      <a:pt x="1957" y="2492"/>
                    </a:cubicBezTo>
                    <a:cubicBezTo>
                      <a:pt x="2017" y="2467"/>
                      <a:pt x="2087" y="2435"/>
                      <a:pt x="2144" y="2401"/>
                    </a:cubicBezTo>
                    <a:cubicBezTo>
                      <a:pt x="2200" y="2367"/>
                      <a:pt x="2244" y="2335"/>
                      <a:pt x="2296" y="2288"/>
                    </a:cubicBezTo>
                    <a:cubicBezTo>
                      <a:pt x="2348" y="2241"/>
                      <a:pt x="2399" y="2183"/>
                      <a:pt x="2457" y="2123"/>
                    </a:cubicBezTo>
                    <a:cubicBezTo>
                      <a:pt x="2514" y="2063"/>
                      <a:pt x="2597" y="1988"/>
                      <a:pt x="2639" y="1932"/>
                    </a:cubicBezTo>
                    <a:cubicBezTo>
                      <a:pt x="2682" y="1875"/>
                      <a:pt x="2693" y="1839"/>
                      <a:pt x="2714" y="1782"/>
                    </a:cubicBezTo>
                    <a:cubicBezTo>
                      <a:pt x="2735" y="1724"/>
                      <a:pt x="2763" y="1649"/>
                      <a:pt x="2763" y="1584"/>
                    </a:cubicBezTo>
                    <a:cubicBezTo>
                      <a:pt x="2763" y="1519"/>
                      <a:pt x="2739" y="1436"/>
                      <a:pt x="2714" y="1387"/>
                    </a:cubicBezTo>
                    <a:cubicBezTo>
                      <a:pt x="2689" y="1338"/>
                      <a:pt x="2657" y="1321"/>
                      <a:pt x="2615" y="1288"/>
                    </a:cubicBezTo>
                    <a:cubicBezTo>
                      <a:pt x="2574" y="1256"/>
                      <a:pt x="2511" y="1219"/>
                      <a:pt x="2468" y="1190"/>
                    </a:cubicBezTo>
                    <a:cubicBezTo>
                      <a:pt x="2424" y="1160"/>
                      <a:pt x="2394" y="1140"/>
                      <a:pt x="2352" y="1115"/>
                    </a:cubicBezTo>
                    <a:cubicBezTo>
                      <a:pt x="2311" y="1090"/>
                      <a:pt x="2279" y="1076"/>
                      <a:pt x="2221" y="1042"/>
                    </a:cubicBezTo>
                    <a:cubicBezTo>
                      <a:pt x="2163" y="1008"/>
                      <a:pt x="2055" y="942"/>
                      <a:pt x="2005" y="910"/>
                    </a:cubicBezTo>
                    <a:cubicBezTo>
                      <a:pt x="1955" y="878"/>
                      <a:pt x="1947" y="872"/>
                      <a:pt x="1920" y="847"/>
                    </a:cubicBezTo>
                    <a:cubicBezTo>
                      <a:pt x="1893" y="822"/>
                      <a:pt x="1860" y="799"/>
                      <a:pt x="1844" y="758"/>
                    </a:cubicBezTo>
                    <a:cubicBezTo>
                      <a:pt x="1828" y="717"/>
                      <a:pt x="1829" y="707"/>
                      <a:pt x="1827" y="599"/>
                    </a:cubicBezTo>
                    <a:cubicBezTo>
                      <a:pt x="1825" y="490"/>
                      <a:pt x="1830" y="197"/>
                      <a:pt x="1830" y="106"/>
                    </a:cubicBezTo>
                    <a:cubicBezTo>
                      <a:pt x="1830" y="16"/>
                      <a:pt x="1835" y="73"/>
                      <a:pt x="1827" y="56"/>
                    </a:cubicBezTo>
                    <a:cubicBezTo>
                      <a:pt x="1818" y="40"/>
                      <a:pt x="1794" y="15"/>
                      <a:pt x="1778" y="8"/>
                    </a:cubicBezTo>
                    <a:cubicBezTo>
                      <a:pt x="1762" y="0"/>
                      <a:pt x="1745" y="8"/>
                      <a:pt x="1729" y="8"/>
                    </a:cubicBezTo>
                    <a:cubicBezTo>
                      <a:pt x="1713" y="8"/>
                      <a:pt x="1786" y="8"/>
                      <a:pt x="1679" y="8"/>
                    </a:cubicBezTo>
                    <a:cubicBezTo>
                      <a:pt x="1573" y="8"/>
                      <a:pt x="1203" y="8"/>
                      <a:pt x="1088" y="8"/>
                    </a:cubicBezTo>
                    <a:cubicBezTo>
                      <a:pt x="973" y="8"/>
                      <a:pt x="1015" y="0"/>
                      <a:pt x="989" y="8"/>
                    </a:cubicBezTo>
                    <a:cubicBezTo>
                      <a:pt x="963" y="15"/>
                      <a:pt x="944" y="32"/>
                      <a:pt x="932" y="54"/>
                    </a:cubicBezTo>
                    <a:cubicBezTo>
                      <a:pt x="920" y="77"/>
                      <a:pt x="920" y="37"/>
                      <a:pt x="919" y="146"/>
                    </a:cubicBezTo>
                    <a:cubicBezTo>
                      <a:pt x="917" y="263"/>
                      <a:pt x="920" y="630"/>
                      <a:pt x="920" y="757"/>
                    </a:cubicBezTo>
                  </a:path>
                </a:pathLst>
              </a:custGeom>
              <a:solidFill>
                <a:srgbClr val="C0C0C0">
                  <a:alpha val="70195"/>
                </a:srgb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3" name="Freeform 46"/>
              <p:cNvSpPr>
                <a:spLocks noChangeAspect="1"/>
              </p:cNvSpPr>
              <p:nvPr/>
            </p:nvSpPr>
            <p:spPr bwMode="auto">
              <a:xfrm>
                <a:off x="1519" y="2543"/>
                <a:ext cx="2870" cy="1154"/>
              </a:xfrm>
              <a:custGeom>
                <a:avLst/>
                <a:gdLst>
                  <a:gd name="T0" fmla="*/ 7 w 2870"/>
                  <a:gd name="T1" fmla="*/ 18 h 1154"/>
                  <a:gd name="T2" fmla="*/ 0 w 2870"/>
                  <a:gd name="T3" fmla="*/ 148 h 1154"/>
                  <a:gd name="T4" fmla="*/ 69 w 2870"/>
                  <a:gd name="T5" fmla="*/ 352 h 1154"/>
                  <a:gd name="T6" fmla="*/ 180 w 2870"/>
                  <a:gd name="T7" fmla="*/ 496 h 1154"/>
                  <a:gd name="T8" fmla="*/ 402 w 2870"/>
                  <a:gd name="T9" fmla="*/ 715 h 1154"/>
                  <a:gd name="T10" fmla="*/ 533 w 2870"/>
                  <a:gd name="T11" fmla="*/ 829 h 1154"/>
                  <a:gd name="T12" fmla="*/ 669 w 2870"/>
                  <a:gd name="T13" fmla="*/ 913 h 1154"/>
                  <a:gd name="T14" fmla="*/ 867 w 2870"/>
                  <a:gd name="T15" fmla="*/ 1012 h 1154"/>
                  <a:gd name="T16" fmla="*/ 1188 w 2870"/>
                  <a:gd name="T17" fmla="*/ 1129 h 1154"/>
                  <a:gd name="T18" fmla="*/ 1452 w 2870"/>
                  <a:gd name="T19" fmla="*/ 1153 h 1154"/>
                  <a:gd name="T20" fmla="*/ 1638 w 2870"/>
                  <a:gd name="T21" fmla="*/ 1126 h 1154"/>
                  <a:gd name="T22" fmla="*/ 2097 w 2870"/>
                  <a:gd name="T23" fmla="*/ 967 h 1154"/>
                  <a:gd name="T24" fmla="*/ 2360 w 2870"/>
                  <a:gd name="T25" fmla="*/ 805 h 1154"/>
                  <a:gd name="T26" fmla="*/ 2513 w 2870"/>
                  <a:gd name="T27" fmla="*/ 655 h 1154"/>
                  <a:gd name="T28" fmla="*/ 2640 w 2870"/>
                  <a:gd name="T29" fmla="*/ 526 h 1154"/>
                  <a:gd name="T30" fmla="*/ 2747 w 2870"/>
                  <a:gd name="T31" fmla="*/ 409 h 1154"/>
                  <a:gd name="T32" fmla="*/ 2798 w 2870"/>
                  <a:gd name="T33" fmla="*/ 325 h 1154"/>
                  <a:gd name="T34" fmla="*/ 2870 w 2870"/>
                  <a:gd name="T35" fmla="*/ 133 h 1154"/>
                  <a:gd name="T36" fmla="*/ 2867 w 2870"/>
                  <a:gd name="T37" fmla="*/ 19 h 1154"/>
                  <a:gd name="T38" fmla="*/ 7 w 2870"/>
                  <a:gd name="T39" fmla="*/ 18 h 1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70"/>
                  <a:gd name="T61" fmla="*/ 0 h 1154"/>
                  <a:gd name="T62" fmla="*/ 2870 w 2870"/>
                  <a:gd name="T63" fmla="*/ 1154 h 1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70" h="1154">
                    <a:moveTo>
                      <a:pt x="7" y="18"/>
                    </a:moveTo>
                    <a:lnTo>
                      <a:pt x="0" y="148"/>
                    </a:lnTo>
                    <a:cubicBezTo>
                      <a:pt x="10" y="204"/>
                      <a:pt x="39" y="294"/>
                      <a:pt x="69" y="352"/>
                    </a:cubicBezTo>
                    <a:lnTo>
                      <a:pt x="180" y="496"/>
                    </a:lnTo>
                    <a:cubicBezTo>
                      <a:pt x="236" y="557"/>
                      <a:pt x="343" y="660"/>
                      <a:pt x="402" y="715"/>
                    </a:cubicBezTo>
                    <a:cubicBezTo>
                      <a:pt x="461" y="770"/>
                      <a:pt x="489" y="796"/>
                      <a:pt x="533" y="829"/>
                    </a:cubicBezTo>
                    <a:cubicBezTo>
                      <a:pt x="577" y="862"/>
                      <a:pt x="613" y="883"/>
                      <a:pt x="669" y="913"/>
                    </a:cubicBezTo>
                    <a:cubicBezTo>
                      <a:pt x="725" y="943"/>
                      <a:pt x="781" y="976"/>
                      <a:pt x="867" y="1012"/>
                    </a:cubicBezTo>
                    <a:cubicBezTo>
                      <a:pt x="953" y="1048"/>
                      <a:pt x="1091" y="1106"/>
                      <a:pt x="1188" y="1129"/>
                    </a:cubicBezTo>
                    <a:cubicBezTo>
                      <a:pt x="1285" y="1152"/>
                      <a:pt x="1377" y="1154"/>
                      <a:pt x="1452" y="1153"/>
                    </a:cubicBezTo>
                    <a:lnTo>
                      <a:pt x="1638" y="1126"/>
                    </a:lnTo>
                    <a:cubicBezTo>
                      <a:pt x="1746" y="1095"/>
                      <a:pt x="1977" y="1020"/>
                      <a:pt x="2097" y="967"/>
                    </a:cubicBezTo>
                    <a:cubicBezTo>
                      <a:pt x="2217" y="914"/>
                      <a:pt x="2291" y="857"/>
                      <a:pt x="2360" y="805"/>
                    </a:cubicBezTo>
                    <a:cubicBezTo>
                      <a:pt x="2429" y="753"/>
                      <a:pt x="2466" y="701"/>
                      <a:pt x="2513" y="655"/>
                    </a:cubicBezTo>
                    <a:cubicBezTo>
                      <a:pt x="2560" y="609"/>
                      <a:pt x="2601" y="567"/>
                      <a:pt x="2640" y="526"/>
                    </a:cubicBezTo>
                    <a:cubicBezTo>
                      <a:pt x="2679" y="485"/>
                      <a:pt x="2721" y="442"/>
                      <a:pt x="2747" y="409"/>
                    </a:cubicBezTo>
                    <a:cubicBezTo>
                      <a:pt x="2773" y="376"/>
                      <a:pt x="2778" y="371"/>
                      <a:pt x="2798" y="325"/>
                    </a:cubicBezTo>
                    <a:cubicBezTo>
                      <a:pt x="2818" y="279"/>
                      <a:pt x="2859" y="184"/>
                      <a:pt x="2870" y="133"/>
                    </a:cubicBezTo>
                    <a:lnTo>
                      <a:pt x="2867" y="19"/>
                    </a:lnTo>
                    <a:cubicBezTo>
                      <a:pt x="2390" y="0"/>
                      <a:pt x="603" y="18"/>
                      <a:pt x="7" y="18"/>
                    </a:cubicBezTo>
                    <a:close/>
                  </a:path>
                </a:pathLst>
              </a:custGeom>
              <a:solidFill>
                <a:srgbClr val="FFCC00">
                  <a:alpha val="50195"/>
                </a:srgb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79" name="Rectangle 47"/>
            <p:cNvSpPr>
              <a:spLocks noChangeAspect="1" noChangeArrowheads="1"/>
            </p:cNvSpPr>
            <p:nvPr/>
          </p:nvSpPr>
          <p:spPr bwMode="auto">
            <a:xfrm rot="10800000">
              <a:off x="1187289" y="1538032"/>
              <a:ext cx="328839" cy="37900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80" name="Rectangle 48"/>
            <p:cNvSpPr>
              <a:spLocks noChangeAspect="1" noChangeArrowheads="1"/>
            </p:cNvSpPr>
            <p:nvPr/>
          </p:nvSpPr>
          <p:spPr bwMode="auto">
            <a:xfrm rot="21580779">
              <a:off x="1337196" y="1538715"/>
              <a:ext cx="24928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281" name="Group 49"/>
            <p:cNvGrpSpPr>
              <a:grpSpLocks noChangeAspect="1"/>
            </p:cNvGrpSpPr>
            <p:nvPr/>
          </p:nvGrpSpPr>
          <p:grpSpPr bwMode="auto">
            <a:xfrm rot="10800000">
              <a:off x="782984" y="1110886"/>
              <a:ext cx="1157255" cy="121554"/>
              <a:chOff x="1111" y="1298"/>
              <a:chExt cx="3389" cy="356"/>
            </a:xfrm>
          </p:grpSpPr>
          <p:sp>
            <p:nvSpPr>
              <p:cNvPr id="303" name="Freeform 50"/>
              <p:cNvSpPr>
                <a:spLocks noChangeAspect="1"/>
              </p:cNvSpPr>
              <p:nvPr/>
            </p:nvSpPr>
            <p:spPr bwMode="auto">
              <a:xfrm>
                <a:off x="1111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4" name="Freeform 51"/>
              <p:cNvSpPr>
                <a:spLocks noChangeAspect="1"/>
              </p:cNvSpPr>
              <p:nvPr/>
            </p:nvSpPr>
            <p:spPr bwMode="auto">
              <a:xfrm flipH="1">
                <a:off x="3462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5" name="Line 52"/>
              <p:cNvSpPr>
                <a:spLocks noChangeAspect="1" noChangeShapeType="1"/>
              </p:cNvSpPr>
              <p:nvPr/>
            </p:nvSpPr>
            <p:spPr bwMode="auto">
              <a:xfrm>
                <a:off x="1114" y="165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6" name="Line 53"/>
              <p:cNvSpPr>
                <a:spLocks noChangeAspect="1" noChangeShapeType="1"/>
              </p:cNvSpPr>
              <p:nvPr/>
            </p:nvSpPr>
            <p:spPr bwMode="auto">
              <a:xfrm>
                <a:off x="2149" y="1299"/>
                <a:ext cx="1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" name="Freeform 54"/>
              <p:cNvSpPr>
                <a:spLocks noChangeAspect="1"/>
              </p:cNvSpPr>
              <p:nvPr/>
            </p:nvSpPr>
            <p:spPr bwMode="auto">
              <a:xfrm>
                <a:off x="1468" y="1300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8" name="Freeform 55"/>
              <p:cNvSpPr>
                <a:spLocks noChangeAspect="1"/>
              </p:cNvSpPr>
              <p:nvPr/>
            </p:nvSpPr>
            <p:spPr bwMode="auto">
              <a:xfrm flipH="1">
                <a:off x="3266" y="1299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9" name="Freeform 56"/>
              <p:cNvSpPr>
                <a:spLocks noChangeAspect="1"/>
              </p:cNvSpPr>
              <p:nvPr/>
            </p:nvSpPr>
            <p:spPr bwMode="auto">
              <a:xfrm>
                <a:off x="2167" y="1298"/>
                <a:ext cx="505" cy="353"/>
              </a:xfrm>
              <a:custGeom>
                <a:avLst/>
                <a:gdLst>
                  <a:gd name="T0" fmla="*/ 501 w 507"/>
                  <a:gd name="T1" fmla="*/ 0 h 405"/>
                  <a:gd name="T2" fmla="*/ 291 w 507"/>
                  <a:gd name="T3" fmla="*/ 54 h 405"/>
                  <a:gd name="T4" fmla="*/ 141 w 507"/>
                  <a:gd name="T5" fmla="*/ 119 h 405"/>
                  <a:gd name="T6" fmla="*/ 63 w 507"/>
                  <a:gd name="T7" fmla="*/ 180 h 405"/>
                  <a:gd name="T8" fmla="*/ 0 w 507"/>
                  <a:gd name="T9" fmla="*/ 268 h 4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405"/>
                  <a:gd name="T17" fmla="*/ 507 w 507"/>
                  <a:gd name="T18" fmla="*/ 405 h 4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405">
                    <a:moveTo>
                      <a:pt x="507" y="0"/>
                    </a:moveTo>
                    <a:cubicBezTo>
                      <a:pt x="472" y="13"/>
                      <a:pt x="355" y="51"/>
                      <a:pt x="294" y="81"/>
                    </a:cubicBezTo>
                    <a:cubicBezTo>
                      <a:pt x="233" y="111"/>
                      <a:pt x="182" y="148"/>
                      <a:pt x="144" y="180"/>
                    </a:cubicBezTo>
                    <a:cubicBezTo>
                      <a:pt x="106" y="212"/>
                      <a:pt x="87" y="235"/>
                      <a:pt x="63" y="273"/>
                    </a:cubicBezTo>
                    <a:cubicBezTo>
                      <a:pt x="39" y="311"/>
                      <a:pt x="13" y="378"/>
                      <a:pt x="0" y="40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0" name="Freeform 57"/>
              <p:cNvSpPr>
                <a:spLocks noChangeAspect="1"/>
              </p:cNvSpPr>
              <p:nvPr/>
            </p:nvSpPr>
            <p:spPr bwMode="auto">
              <a:xfrm>
                <a:off x="2947" y="1298"/>
                <a:ext cx="519" cy="356"/>
              </a:xfrm>
              <a:custGeom>
                <a:avLst/>
                <a:gdLst>
                  <a:gd name="T0" fmla="*/ 0 w 519"/>
                  <a:gd name="T1" fmla="*/ 0 h 356"/>
                  <a:gd name="T2" fmla="*/ 212 w 519"/>
                  <a:gd name="T3" fmla="*/ 71 h 356"/>
                  <a:gd name="T4" fmla="*/ 362 w 519"/>
                  <a:gd name="T5" fmla="*/ 157 h 356"/>
                  <a:gd name="T6" fmla="*/ 447 w 519"/>
                  <a:gd name="T7" fmla="*/ 242 h 356"/>
                  <a:gd name="T8" fmla="*/ 519 w 519"/>
                  <a:gd name="T9" fmla="*/ 356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356"/>
                  <a:gd name="T17" fmla="*/ 519 w 519"/>
                  <a:gd name="T18" fmla="*/ 356 h 3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356">
                    <a:moveTo>
                      <a:pt x="0" y="0"/>
                    </a:moveTo>
                    <a:cubicBezTo>
                      <a:pt x="35" y="11"/>
                      <a:pt x="151" y="44"/>
                      <a:pt x="212" y="71"/>
                    </a:cubicBezTo>
                    <a:cubicBezTo>
                      <a:pt x="273" y="97"/>
                      <a:pt x="323" y="129"/>
                      <a:pt x="362" y="157"/>
                    </a:cubicBezTo>
                    <a:cubicBezTo>
                      <a:pt x="401" y="185"/>
                      <a:pt x="421" y="209"/>
                      <a:pt x="447" y="242"/>
                    </a:cubicBezTo>
                    <a:cubicBezTo>
                      <a:pt x="473" y="275"/>
                      <a:pt x="504" y="332"/>
                      <a:pt x="519" y="35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1" name="Line 58"/>
              <p:cNvSpPr>
                <a:spLocks noChangeAspect="1" noChangeShapeType="1"/>
              </p:cNvSpPr>
              <p:nvPr/>
            </p:nvSpPr>
            <p:spPr bwMode="auto">
              <a:xfrm>
                <a:off x="1261" y="1496"/>
                <a:ext cx="309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82" name="Group 59"/>
            <p:cNvGrpSpPr>
              <a:grpSpLocks noChangeAspect="1"/>
            </p:cNvGrpSpPr>
            <p:nvPr/>
          </p:nvGrpSpPr>
          <p:grpSpPr bwMode="auto">
            <a:xfrm rot="10800000">
              <a:off x="779228" y="556383"/>
              <a:ext cx="1161352" cy="551090"/>
              <a:chOff x="1330" y="2284"/>
              <a:chExt cx="3401" cy="1614"/>
            </a:xfrm>
          </p:grpSpPr>
          <p:sp>
            <p:nvSpPr>
              <p:cNvPr id="293" name="Freeform 60"/>
              <p:cNvSpPr>
                <a:spLocks noChangeAspect="1"/>
              </p:cNvSpPr>
              <p:nvPr/>
            </p:nvSpPr>
            <p:spPr bwMode="auto">
              <a:xfrm>
                <a:off x="1332" y="2324"/>
                <a:ext cx="3399" cy="1574"/>
              </a:xfrm>
              <a:custGeom>
                <a:avLst/>
                <a:gdLst>
                  <a:gd name="T0" fmla="*/ 0 w 3399"/>
                  <a:gd name="T1" fmla="*/ 0 h 1574"/>
                  <a:gd name="T2" fmla="*/ 48 w 3399"/>
                  <a:gd name="T3" fmla="*/ 320 h 1574"/>
                  <a:gd name="T4" fmla="*/ 200 w 3399"/>
                  <a:gd name="T5" fmla="*/ 676 h 1574"/>
                  <a:gd name="T6" fmla="*/ 528 w 3399"/>
                  <a:gd name="T7" fmla="*/ 1104 h 1574"/>
                  <a:gd name="T8" fmla="*/ 916 w 3399"/>
                  <a:gd name="T9" fmla="*/ 1380 h 1574"/>
                  <a:gd name="T10" fmla="*/ 1320 w 3399"/>
                  <a:gd name="T11" fmla="*/ 1524 h 1574"/>
                  <a:gd name="T12" fmla="*/ 1708 w 3399"/>
                  <a:gd name="T13" fmla="*/ 1572 h 1574"/>
                  <a:gd name="T14" fmla="*/ 2060 w 3399"/>
                  <a:gd name="T15" fmla="*/ 1536 h 1574"/>
                  <a:gd name="T16" fmla="*/ 2372 w 3399"/>
                  <a:gd name="T17" fmla="*/ 1444 h 1574"/>
                  <a:gd name="T18" fmla="*/ 2736 w 3399"/>
                  <a:gd name="T19" fmla="*/ 1240 h 1574"/>
                  <a:gd name="T20" fmla="*/ 3084 w 3399"/>
                  <a:gd name="T21" fmla="*/ 908 h 1574"/>
                  <a:gd name="T22" fmla="*/ 3304 w 3399"/>
                  <a:gd name="T23" fmla="*/ 540 h 1574"/>
                  <a:gd name="T24" fmla="*/ 3384 w 3399"/>
                  <a:gd name="T25" fmla="*/ 284 h 1574"/>
                  <a:gd name="T26" fmla="*/ 3392 w 3399"/>
                  <a:gd name="T27" fmla="*/ 4 h 1574"/>
                  <a:gd name="T28" fmla="*/ 0 w 3399"/>
                  <a:gd name="T29" fmla="*/ 0 h 15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99"/>
                  <a:gd name="T46" fmla="*/ 0 h 1574"/>
                  <a:gd name="T47" fmla="*/ 3399 w 3399"/>
                  <a:gd name="T48" fmla="*/ 1574 h 15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  <a:cubicBezTo>
                      <a:pt x="3392" y="4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4" name="Freeform 61"/>
              <p:cNvSpPr>
                <a:spLocks noChangeAspect="1"/>
              </p:cNvSpPr>
              <p:nvPr/>
            </p:nvSpPr>
            <p:spPr bwMode="auto">
              <a:xfrm>
                <a:off x="1675" y="2326"/>
                <a:ext cx="2720" cy="1201"/>
              </a:xfrm>
              <a:custGeom>
                <a:avLst/>
                <a:gdLst>
                  <a:gd name="T0" fmla="*/ 0 w 3399"/>
                  <a:gd name="T1" fmla="*/ 0 h 1574"/>
                  <a:gd name="T2" fmla="*/ 24 w 3399"/>
                  <a:gd name="T3" fmla="*/ 142 h 1574"/>
                  <a:gd name="T4" fmla="*/ 102 w 3399"/>
                  <a:gd name="T5" fmla="*/ 301 h 1574"/>
                  <a:gd name="T6" fmla="*/ 270 w 3399"/>
                  <a:gd name="T7" fmla="*/ 490 h 1574"/>
                  <a:gd name="T8" fmla="*/ 470 w 3399"/>
                  <a:gd name="T9" fmla="*/ 613 h 1574"/>
                  <a:gd name="T10" fmla="*/ 676 w 3399"/>
                  <a:gd name="T11" fmla="*/ 677 h 1574"/>
                  <a:gd name="T12" fmla="*/ 875 w 3399"/>
                  <a:gd name="T13" fmla="*/ 698 h 1574"/>
                  <a:gd name="T14" fmla="*/ 1056 w 3399"/>
                  <a:gd name="T15" fmla="*/ 682 h 1574"/>
                  <a:gd name="T16" fmla="*/ 1216 w 3399"/>
                  <a:gd name="T17" fmla="*/ 642 h 1574"/>
                  <a:gd name="T18" fmla="*/ 1402 w 3399"/>
                  <a:gd name="T19" fmla="*/ 551 h 1574"/>
                  <a:gd name="T20" fmla="*/ 1580 w 3399"/>
                  <a:gd name="T21" fmla="*/ 404 h 1574"/>
                  <a:gd name="T22" fmla="*/ 1693 w 3399"/>
                  <a:gd name="T23" fmla="*/ 240 h 1574"/>
                  <a:gd name="T24" fmla="*/ 1734 w 3399"/>
                  <a:gd name="T25" fmla="*/ 127 h 1574"/>
                  <a:gd name="T26" fmla="*/ 1738 w 3399"/>
                  <a:gd name="T27" fmla="*/ 2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5" name="Freeform 62"/>
              <p:cNvSpPr>
                <a:spLocks noChangeAspect="1"/>
              </p:cNvSpPr>
              <p:nvPr/>
            </p:nvSpPr>
            <p:spPr bwMode="auto">
              <a:xfrm>
                <a:off x="2383" y="2329"/>
                <a:ext cx="1316" cy="590"/>
              </a:xfrm>
              <a:custGeom>
                <a:avLst/>
                <a:gdLst>
                  <a:gd name="T0" fmla="*/ 0 w 3399"/>
                  <a:gd name="T1" fmla="*/ 0 h 1574"/>
                  <a:gd name="T2" fmla="*/ 3 w 3399"/>
                  <a:gd name="T3" fmla="*/ 17 h 1574"/>
                  <a:gd name="T4" fmla="*/ 12 w 3399"/>
                  <a:gd name="T5" fmla="*/ 36 h 1574"/>
                  <a:gd name="T6" fmla="*/ 31 w 3399"/>
                  <a:gd name="T7" fmla="*/ 58 h 1574"/>
                  <a:gd name="T8" fmla="*/ 53 w 3399"/>
                  <a:gd name="T9" fmla="*/ 73 h 1574"/>
                  <a:gd name="T10" fmla="*/ 77 w 3399"/>
                  <a:gd name="T11" fmla="*/ 80 h 1574"/>
                  <a:gd name="T12" fmla="*/ 99 w 3399"/>
                  <a:gd name="T13" fmla="*/ 83 h 1574"/>
                  <a:gd name="T14" fmla="*/ 120 w 3399"/>
                  <a:gd name="T15" fmla="*/ 81 h 1574"/>
                  <a:gd name="T16" fmla="*/ 137 w 3399"/>
                  <a:gd name="T17" fmla="*/ 76 h 1574"/>
                  <a:gd name="T18" fmla="*/ 159 w 3399"/>
                  <a:gd name="T19" fmla="*/ 65 h 1574"/>
                  <a:gd name="T20" fmla="*/ 179 w 3399"/>
                  <a:gd name="T21" fmla="*/ 48 h 1574"/>
                  <a:gd name="T22" fmla="*/ 192 w 3399"/>
                  <a:gd name="T23" fmla="*/ 28 h 1574"/>
                  <a:gd name="T24" fmla="*/ 196 w 3399"/>
                  <a:gd name="T25" fmla="*/ 15 h 1574"/>
                  <a:gd name="T26" fmla="*/ 197 w 3399"/>
                  <a:gd name="T27" fmla="*/ 0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6" name="Line 63"/>
              <p:cNvSpPr>
                <a:spLocks noChangeAspect="1" noChangeShapeType="1"/>
              </p:cNvSpPr>
              <p:nvPr/>
            </p:nvSpPr>
            <p:spPr bwMode="auto">
              <a:xfrm>
                <a:off x="1788" y="2324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7" name="Line 64"/>
              <p:cNvSpPr>
                <a:spLocks noChangeAspect="1" noChangeShapeType="1"/>
              </p:cNvSpPr>
              <p:nvPr/>
            </p:nvSpPr>
            <p:spPr bwMode="auto">
              <a:xfrm>
                <a:off x="2514" y="2323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8" name="Line 65"/>
              <p:cNvSpPr>
                <a:spLocks noChangeAspect="1" noChangeShapeType="1"/>
              </p:cNvSpPr>
              <p:nvPr/>
            </p:nvSpPr>
            <p:spPr bwMode="auto">
              <a:xfrm>
                <a:off x="3588" y="2326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9" name="Line 66"/>
              <p:cNvSpPr>
                <a:spLocks noChangeAspect="1" noChangeShapeType="1"/>
              </p:cNvSpPr>
              <p:nvPr/>
            </p:nvSpPr>
            <p:spPr bwMode="auto">
              <a:xfrm>
                <a:off x="4304" y="2329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0" name="Line 67"/>
              <p:cNvSpPr>
                <a:spLocks noChangeAspect="1" noChangeShapeType="1"/>
              </p:cNvSpPr>
              <p:nvPr/>
            </p:nvSpPr>
            <p:spPr bwMode="auto">
              <a:xfrm>
                <a:off x="1415" y="2748"/>
                <a:ext cx="326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1" name="Line 68"/>
              <p:cNvSpPr>
                <a:spLocks noChangeAspect="1" noChangeShapeType="1"/>
              </p:cNvSpPr>
              <p:nvPr/>
            </p:nvSpPr>
            <p:spPr bwMode="auto">
              <a:xfrm>
                <a:off x="1689" y="3233"/>
                <a:ext cx="27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2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330" y="2284"/>
                <a:ext cx="3394" cy="45"/>
              </a:xfrm>
              <a:prstGeom prst="rect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83" name="Freeform 70"/>
            <p:cNvSpPr>
              <a:spLocks noChangeAspect="1"/>
            </p:cNvSpPr>
            <p:nvPr/>
          </p:nvSpPr>
          <p:spPr bwMode="auto">
            <a:xfrm rot="10800000">
              <a:off x="773764" y="542381"/>
              <a:ext cx="1165792" cy="480070"/>
            </a:xfrm>
            <a:custGeom>
              <a:avLst/>
              <a:gdLst>
                <a:gd name="T0" fmla="*/ 0 w 3414"/>
                <a:gd name="T1" fmla="*/ 41 h 1406"/>
                <a:gd name="T2" fmla="*/ 75 w 3414"/>
                <a:gd name="T3" fmla="*/ 303 h 1406"/>
                <a:gd name="T4" fmla="*/ 149 w 3414"/>
                <a:gd name="T5" fmla="*/ 455 h 1406"/>
                <a:gd name="T6" fmla="*/ 307 w 3414"/>
                <a:gd name="T7" fmla="*/ 705 h 1406"/>
                <a:gd name="T8" fmla="*/ 607 w 3414"/>
                <a:gd name="T9" fmla="*/ 1011 h 1406"/>
                <a:gd name="T10" fmla="*/ 873 w 3414"/>
                <a:gd name="T11" fmla="*/ 1189 h 1406"/>
                <a:gd name="T12" fmla="*/ 1143 w 3414"/>
                <a:gd name="T13" fmla="*/ 1305 h 1406"/>
                <a:gd name="T14" fmla="*/ 1365 w 3414"/>
                <a:gd name="T15" fmla="*/ 1369 h 1406"/>
                <a:gd name="T16" fmla="*/ 1639 w 3414"/>
                <a:gd name="T17" fmla="*/ 1399 h 1406"/>
                <a:gd name="T18" fmla="*/ 1909 w 3414"/>
                <a:gd name="T19" fmla="*/ 1395 h 1406"/>
                <a:gd name="T20" fmla="*/ 2211 w 3414"/>
                <a:gd name="T21" fmla="*/ 1333 h 1406"/>
                <a:gd name="T22" fmla="*/ 2520 w 3414"/>
                <a:gd name="T23" fmla="*/ 1207 h 1406"/>
                <a:gd name="T24" fmla="*/ 2830 w 3414"/>
                <a:gd name="T25" fmla="*/ 1003 h 1406"/>
                <a:gd name="T26" fmla="*/ 3116 w 3414"/>
                <a:gd name="T27" fmla="*/ 715 h 1406"/>
                <a:gd name="T28" fmla="*/ 3337 w 3414"/>
                <a:gd name="T29" fmla="*/ 342 h 1406"/>
                <a:gd name="T30" fmla="*/ 3414 w 3414"/>
                <a:gd name="T31" fmla="*/ 47 h 1406"/>
                <a:gd name="T32" fmla="*/ 0 w 3414"/>
                <a:gd name="T33" fmla="*/ 41 h 14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14"/>
                <a:gd name="T52" fmla="*/ 0 h 1406"/>
                <a:gd name="T53" fmla="*/ 3414 w 3414"/>
                <a:gd name="T54" fmla="*/ 1406 h 14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14" h="1406">
                  <a:moveTo>
                    <a:pt x="0" y="41"/>
                  </a:moveTo>
                  <a:lnTo>
                    <a:pt x="75" y="303"/>
                  </a:lnTo>
                  <a:lnTo>
                    <a:pt x="149" y="455"/>
                  </a:lnTo>
                  <a:lnTo>
                    <a:pt x="307" y="705"/>
                  </a:lnTo>
                  <a:cubicBezTo>
                    <a:pt x="383" y="798"/>
                    <a:pt x="513" y="930"/>
                    <a:pt x="607" y="1011"/>
                  </a:cubicBezTo>
                  <a:cubicBezTo>
                    <a:pt x="701" y="1092"/>
                    <a:pt x="784" y="1140"/>
                    <a:pt x="873" y="1189"/>
                  </a:cubicBezTo>
                  <a:cubicBezTo>
                    <a:pt x="962" y="1238"/>
                    <a:pt x="1061" y="1275"/>
                    <a:pt x="1143" y="1305"/>
                  </a:cubicBezTo>
                  <a:cubicBezTo>
                    <a:pt x="1225" y="1335"/>
                    <a:pt x="1283" y="1353"/>
                    <a:pt x="1365" y="1369"/>
                  </a:cubicBezTo>
                  <a:cubicBezTo>
                    <a:pt x="1447" y="1385"/>
                    <a:pt x="1548" y="1395"/>
                    <a:pt x="1639" y="1399"/>
                  </a:cubicBezTo>
                  <a:cubicBezTo>
                    <a:pt x="1730" y="1403"/>
                    <a:pt x="1814" y="1406"/>
                    <a:pt x="1909" y="1395"/>
                  </a:cubicBezTo>
                  <a:cubicBezTo>
                    <a:pt x="2004" y="1384"/>
                    <a:pt x="2109" y="1364"/>
                    <a:pt x="2211" y="1333"/>
                  </a:cubicBezTo>
                  <a:cubicBezTo>
                    <a:pt x="2313" y="1302"/>
                    <a:pt x="2417" y="1262"/>
                    <a:pt x="2520" y="1207"/>
                  </a:cubicBezTo>
                  <a:cubicBezTo>
                    <a:pt x="2623" y="1152"/>
                    <a:pt x="2731" y="1085"/>
                    <a:pt x="2830" y="1003"/>
                  </a:cubicBezTo>
                  <a:cubicBezTo>
                    <a:pt x="2929" y="921"/>
                    <a:pt x="3031" y="825"/>
                    <a:pt x="3116" y="715"/>
                  </a:cubicBezTo>
                  <a:cubicBezTo>
                    <a:pt x="3201" y="605"/>
                    <a:pt x="3287" y="453"/>
                    <a:pt x="3337" y="342"/>
                  </a:cubicBezTo>
                  <a:cubicBezTo>
                    <a:pt x="3387" y="231"/>
                    <a:pt x="3398" y="108"/>
                    <a:pt x="3414" y="47"/>
                  </a:cubicBezTo>
                  <a:cubicBezTo>
                    <a:pt x="3414" y="47"/>
                    <a:pt x="550" y="0"/>
                    <a:pt x="0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66CCFF">
                    <a:alpha val="50000"/>
                  </a:srgbClr>
                </a:gs>
                <a:gs pos="100000">
                  <a:srgbClr val="2F5E76">
                    <a:alpha val="5000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84" name="Group 71"/>
            <p:cNvGrpSpPr>
              <a:grpSpLocks noChangeAspect="1"/>
            </p:cNvGrpSpPr>
            <p:nvPr/>
          </p:nvGrpSpPr>
          <p:grpSpPr bwMode="auto">
            <a:xfrm rot="10800000">
              <a:off x="1477883" y="1219123"/>
              <a:ext cx="132150" cy="263936"/>
              <a:chOff x="2141" y="1152"/>
              <a:chExt cx="387" cy="773"/>
            </a:xfrm>
          </p:grpSpPr>
          <p:sp>
            <p:nvSpPr>
              <p:cNvPr id="291" name="Freeform 72"/>
              <p:cNvSpPr>
                <a:spLocks noChangeAspect="1"/>
              </p:cNvSpPr>
              <p:nvPr/>
            </p:nvSpPr>
            <p:spPr bwMode="auto">
              <a:xfrm>
                <a:off x="2141" y="1152"/>
                <a:ext cx="387" cy="773"/>
              </a:xfrm>
              <a:custGeom>
                <a:avLst/>
                <a:gdLst>
                  <a:gd name="T0" fmla="*/ 704 w 287"/>
                  <a:gd name="T1" fmla="*/ 1 h 773"/>
                  <a:gd name="T2" fmla="*/ 491 w 287"/>
                  <a:gd name="T3" fmla="*/ 0 h 773"/>
                  <a:gd name="T4" fmla="*/ 491 w 287"/>
                  <a:gd name="T5" fmla="*/ 680 h 773"/>
                  <a:gd name="T6" fmla="*/ 0 w 287"/>
                  <a:gd name="T7" fmla="*/ 773 h 77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7"/>
                  <a:gd name="T13" fmla="*/ 0 h 773"/>
                  <a:gd name="T14" fmla="*/ 287 w 287"/>
                  <a:gd name="T15" fmla="*/ 773 h 7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7" h="773">
                    <a:moveTo>
                      <a:pt x="287" y="1"/>
                    </a:moveTo>
                    <a:lnTo>
                      <a:pt x="200" y="0"/>
                    </a:lnTo>
                    <a:lnTo>
                      <a:pt x="200" y="680"/>
                    </a:lnTo>
                    <a:lnTo>
                      <a:pt x="0" y="773"/>
                    </a:lnTo>
                  </a:path>
                </a:pathLst>
              </a:custGeom>
              <a:noFill/>
              <a:ln w="38100">
                <a:solidFill>
                  <a:srgbClr val="29292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2" name="Freeform 73"/>
              <p:cNvSpPr>
                <a:spLocks noChangeAspect="1"/>
              </p:cNvSpPr>
              <p:nvPr/>
            </p:nvSpPr>
            <p:spPr bwMode="auto">
              <a:xfrm rot="507859">
                <a:off x="2182" y="1803"/>
                <a:ext cx="93" cy="113"/>
              </a:xfrm>
              <a:custGeom>
                <a:avLst/>
                <a:gdLst>
                  <a:gd name="T0" fmla="*/ 14 w 148"/>
                  <a:gd name="T1" fmla="*/ 45 h 180"/>
                  <a:gd name="T2" fmla="*/ 36 w 148"/>
                  <a:gd name="T3" fmla="*/ 33 h 180"/>
                  <a:gd name="T4" fmla="*/ 26 w 148"/>
                  <a:gd name="T5" fmla="*/ 11 h 180"/>
                  <a:gd name="T6" fmla="*/ 14 w 148"/>
                  <a:gd name="T7" fmla="*/ 0 h 180"/>
                  <a:gd name="T8" fmla="*/ 0 w 148"/>
                  <a:gd name="T9" fmla="*/ 8 h 180"/>
                  <a:gd name="T10" fmla="*/ 4 w 148"/>
                  <a:gd name="T11" fmla="*/ 24 h 180"/>
                  <a:gd name="T12" fmla="*/ 14 w 148"/>
                  <a:gd name="T13" fmla="*/ 45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180"/>
                  <a:gd name="T23" fmla="*/ 148 w 148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180">
                    <a:moveTo>
                      <a:pt x="59" y="180"/>
                    </a:moveTo>
                    <a:lnTo>
                      <a:pt x="148" y="132"/>
                    </a:lnTo>
                    <a:lnTo>
                      <a:pt x="105" y="44"/>
                    </a:lnTo>
                    <a:lnTo>
                      <a:pt x="57" y="0"/>
                    </a:lnTo>
                    <a:lnTo>
                      <a:pt x="0" y="32"/>
                    </a:lnTo>
                    <a:lnTo>
                      <a:pt x="15" y="98"/>
                    </a:lnTo>
                    <a:lnTo>
                      <a:pt x="59" y="18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85" name="Group 74"/>
            <p:cNvGrpSpPr>
              <a:grpSpLocks noChangeAspect="1"/>
            </p:cNvGrpSpPr>
            <p:nvPr/>
          </p:nvGrpSpPr>
          <p:grpSpPr bwMode="auto">
            <a:xfrm rot="10800000">
              <a:off x="1155540" y="1267610"/>
              <a:ext cx="387226" cy="303201"/>
              <a:chOff x="620" y="1546"/>
              <a:chExt cx="1134" cy="855"/>
            </a:xfrm>
          </p:grpSpPr>
          <p:sp>
            <p:nvSpPr>
              <p:cNvPr id="286" name="Rectangle 75"/>
              <p:cNvSpPr>
                <a:spLocks noChangeAspect="1" noChangeArrowheads="1"/>
              </p:cNvSpPr>
              <p:nvPr/>
            </p:nvSpPr>
            <p:spPr bwMode="auto">
              <a:xfrm rot="10780779">
                <a:off x="1154" y="1546"/>
                <a:ext cx="64" cy="204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87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620" y="1706"/>
                <a:ext cx="1134" cy="4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88" name="Rectangle 77"/>
              <p:cNvSpPr>
                <a:spLocks noChangeAspect="1" noChangeArrowheads="1"/>
              </p:cNvSpPr>
              <p:nvPr/>
            </p:nvSpPr>
            <p:spPr bwMode="auto">
              <a:xfrm rot="-3690">
                <a:off x="637" y="1721"/>
                <a:ext cx="1099" cy="680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89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1691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90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656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grpSp>
        <p:nvGrpSpPr>
          <p:cNvPr id="316" name="Group 315"/>
          <p:cNvGrpSpPr/>
          <p:nvPr/>
        </p:nvGrpSpPr>
        <p:grpSpPr>
          <a:xfrm rot="5400000">
            <a:off x="1142408" y="3858196"/>
            <a:ext cx="1278478" cy="1277342"/>
            <a:chOff x="714348" y="500042"/>
            <a:chExt cx="1278478" cy="1277342"/>
          </a:xfrm>
        </p:grpSpPr>
        <p:sp>
          <p:nvSpPr>
            <p:cNvPr id="317" name="Oval 9"/>
            <p:cNvSpPr>
              <a:spLocks noChangeAspect="1" noChangeArrowheads="1"/>
            </p:cNvSpPr>
            <p:nvPr/>
          </p:nvSpPr>
          <p:spPr bwMode="auto">
            <a:xfrm>
              <a:off x="715372" y="500042"/>
              <a:ext cx="1277454" cy="127734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18" name="Oval 10"/>
            <p:cNvSpPr>
              <a:spLocks noChangeAspect="1" noChangeArrowheads="1"/>
            </p:cNvSpPr>
            <p:nvPr/>
          </p:nvSpPr>
          <p:spPr bwMode="auto">
            <a:xfrm>
              <a:off x="752935" y="542723"/>
              <a:ext cx="1199939" cy="11998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19" name="Line 11"/>
            <p:cNvSpPr>
              <a:spLocks noChangeAspect="1" noChangeShapeType="1"/>
            </p:cNvSpPr>
            <p:nvPr/>
          </p:nvSpPr>
          <p:spPr bwMode="auto">
            <a:xfrm>
              <a:off x="714348" y="1138543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0" name="Line 12"/>
            <p:cNvSpPr>
              <a:spLocks noChangeAspect="1" noChangeShapeType="1"/>
            </p:cNvSpPr>
            <p:nvPr/>
          </p:nvSpPr>
          <p:spPr bwMode="auto">
            <a:xfrm>
              <a:off x="1953215" y="1136835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1" name="Rectangle 13"/>
            <p:cNvSpPr>
              <a:spLocks noChangeAspect="1" noChangeArrowheads="1"/>
            </p:cNvSpPr>
            <p:nvPr/>
          </p:nvSpPr>
          <p:spPr bwMode="auto">
            <a:xfrm rot="10800000">
              <a:off x="1164411" y="1589590"/>
              <a:ext cx="367767" cy="7853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2" name="Rectangle 14"/>
            <p:cNvSpPr>
              <a:spLocks noChangeAspect="1" noChangeArrowheads="1"/>
            </p:cNvSpPr>
            <p:nvPr/>
          </p:nvSpPr>
          <p:spPr bwMode="auto">
            <a:xfrm rot="10800000">
              <a:off x="1358368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3" name="Oval 15"/>
            <p:cNvSpPr>
              <a:spLocks noChangeAspect="1" noChangeArrowheads="1"/>
            </p:cNvSpPr>
            <p:nvPr/>
          </p:nvSpPr>
          <p:spPr bwMode="auto">
            <a:xfrm rot="10800000">
              <a:off x="1307830" y="1602224"/>
              <a:ext cx="19464" cy="75801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4" name="Rectangle 16"/>
            <p:cNvSpPr>
              <a:spLocks noChangeAspect="1" noChangeArrowheads="1"/>
            </p:cNvSpPr>
            <p:nvPr/>
          </p:nvSpPr>
          <p:spPr bwMode="auto">
            <a:xfrm rot="10800000">
              <a:off x="1339928" y="1538374"/>
              <a:ext cx="22537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5" name="Rectangle 17"/>
            <p:cNvSpPr>
              <a:spLocks noChangeAspect="1" noChangeArrowheads="1"/>
            </p:cNvSpPr>
            <p:nvPr/>
          </p:nvSpPr>
          <p:spPr bwMode="auto">
            <a:xfrm rot="10800000">
              <a:off x="1336855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6" name="Rectangle 18"/>
            <p:cNvSpPr>
              <a:spLocks noChangeAspect="1" noChangeArrowheads="1"/>
            </p:cNvSpPr>
            <p:nvPr/>
          </p:nvSpPr>
          <p:spPr bwMode="auto">
            <a:xfrm rot="10800000">
              <a:off x="1339587" y="1515155"/>
              <a:ext cx="22537" cy="54290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7" name="Rectangle 19"/>
            <p:cNvSpPr>
              <a:spLocks noChangeAspect="1" noChangeArrowheads="1"/>
            </p:cNvSpPr>
            <p:nvPr/>
          </p:nvSpPr>
          <p:spPr bwMode="auto">
            <a:xfrm rot="10800000">
              <a:off x="1098506" y="1486133"/>
              <a:ext cx="503332" cy="26974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8" name="Rectangle 20"/>
            <p:cNvSpPr>
              <a:spLocks noChangeAspect="1" noChangeArrowheads="1"/>
            </p:cNvSpPr>
            <p:nvPr/>
          </p:nvSpPr>
          <p:spPr bwMode="auto">
            <a:xfrm rot="10796310">
              <a:off x="1102262" y="1335214"/>
              <a:ext cx="495479" cy="167649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9" name="Rectangle 21"/>
            <p:cNvSpPr>
              <a:spLocks noChangeAspect="1" noChangeArrowheads="1"/>
            </p:cNvSpPr>
            <p:nvPr/>
          </p:nvSpPr>
          <p:spPr bwMode="auto">
            <a:xfrm rot="5400000">
              <a:off x="1099195" y="1286726"/>
              <a:ext cx="142382" cy="74783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0" name="Rectangle 22"/>
            <p:cNvSpPr>
              <a:spLocks noChangeAspect="1" noChangeArrowheads="1"/>
            </p:cNvSpPr>
            <p:nvPr/>
          </p:nvSpPr>
          <p:spPr bwMode="auto">
            <a:xfrm rot="10800000">
              <a:off x="1585789" y="1491937"/>
              <a:ext cx="5122" cy="3756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1" name="Rectangle 23"/>
            <p:cNvSpPr>
              <a:spLocks noChangeAspect="1" noChangeArrowheads="1"/>
            </p:cNvSpPr>
            <p:nvPr/>
          </p:nvSpPr>
          <p:spPr bwMode="auto">
            <a:xfrm rot="10800000">
              <a:off x="1110799" y="1492279"/>
              <a:ext cx="5122" cy="4097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2" name="Rectangle 24"/>
            <p:cNvSpPr>
              <a:spLocks noChangeAspect="1" noChangeArrowheads="1"/>
            </p:cNvSpPr>
            <p:nvPr/>
          </p:nvSpPr>
          <p:spPr bwMode="auto">
            <a:xfrm rot="10800000">
              <a:off x="1225876" y="1509692"/>
              <a:ext cx="251666" cy="75801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3" name="Rectangle 30"/>
            <p:cNvSpPr>
              <a:spLocks noChangeAspect="1" noChangeArrowheads="1"/>
            </p:cNvSpPr>
            <p:nvPr/>
          </p:nvSpPr>
          <p:spPr bwMode="auto">
            <a:xfrm rot="13476432">
              <a:off x="967146" y="1542838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4" name="Rectangle 31"/>
            <p:cNvSpPr>
              <a:spLocks noChangeAspect="1" noChangeArrowheads="1"/>
            </p:cNvSpPr>
            <p:nvPr/>
          </p:nvSpPr>
          <p:spPr bwMode="auto">
            <a:xfrm rot="13476432">
              <a:off x="960818" y="1535637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5" name="Rectangle 32"/>
            <p:cNvSpPr>
              <a:spLocks noChangeAspect="1" noChangeArrowheads="1"/>
            </p:cNvSpPr>
            <p:nvPr/>
          </p:nvSpPr>
          <p:spPr bwMode="auto">
            <a:xfrm rot="13476432">
              <a:off x="973467" y="1549072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36" name="Group 39"/>
            <p:cNvGrpSpPr>
              <a:grpSpLocks noChangeAspect="1"/>
            </p:cNvGrpSpPr>
            <p:nvPr/>
          </p:nvGrpSpPr>
          <p:grpSpPr bwMode="auto">
            <a:xfrm rot="14427360">
              <a:off x="806893" y="1364916"/>
              <a:ext cx="131456" cy="85027"/>
              <a:chOff x="2018" y="1317"/>
              <a:chExt cx="431" cy="322"/>
            </a:xfrm>
          </p:grpSpPr>
          <p:sp>
            <p:nvSpPr>
              <p:cNvPr id="375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2018" y="1344"/>
                <a:ext cx="431" cy="295"/>
              </a:xfrm>
              <a:prstGeom prst="rect">
                <a:avLst/>
              </a:prstGeom>
              <a:solidFill>
                <a:srgbClr val="4D4D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76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018" y="1317"/>
                <a:ext cx="431" cy="2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37" name="Rectangle 42"/>
            <p:cNvSpPr>
              <a:spLocks noChangeAspect="1" noChangeArrowheads="1"/>
            </p:cNvSpPr>
            <p:nvPr/>
          </p:nvSpPr>
          <p:spPr bwMode="auto">
            <a:xfrm rot="10800000">
              <a:off x="1223827" y="1506961"/>
              <a:ext cx="255422" cy="17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/>
            </a:p>
          </p:txBody>
        </p:sp>
        <p:sp>
          <p:nvSpPr>
            <p:cNvPr id="338" name="Freeform 43"/>
            <p:cNvSpPr>
              <a:spLocks noChangeAspect="1"/>
            </p:cNvSpPr>
            <p:nvPr/>
          </p:nvSpPr>
          <p:spPr bwMode="auto">
            <a:xfrm rot="10800000">
              <a:off x="1122751" y="1136494"/>
              <a:ext cx="479429" cy="168673"/>
            </a:xfrm>
            <a:custGeom>
              <a:avLst/>
              <a:gdLst>
                <a:gd name="T0" fmla="*/ 45 w 1404"/>
                <a:gd name="T1" fmla="*/ 147 h 494"/>
                <a:gd name="T2" fmla="*/ 26 w 1404"/>
                <a:gd name="T3" fmla="*/ 43 h 494"/>
                <a:gd name="T4" fmla="*/ 203 w 1404"/>
                <a:gd name="T5" fmla="*/ 64 h 494"/>
                <a:gd name="T6" fmla="*/ 375 w 1404"/>
                <a:gd name="T7" fmla="*/ 428 h 494"/>
                <a:gd name="T8" fmla="*/ 1256 w 1404"/>
                <a:gd name="T9" fmla="*/ 463 h 494"/>
                <a:gd name="T10" fmla="*/ 1265 w 1404"/>
                <a:gd name="T11" fmla="*/ 253 h 494"/>
                <a:gd name="T12" fmla="*/ 1265 w 1404"/>
                <a:gd name="T13" fmla="*/ 157 h 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4"/>
                <a:gd name="T22" fmla="*/ 0 h 494"/>
                <a:gd name="T23" fmla="*/ 1404 w 1404"/>
                <a:gd name="T24" fmla="*/ 494 h 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4" h="494">
                  <a:moveTo>
                    <a:pt x="45" y="147"/>
                  </a:moveTo>
                  <a:cubicBezTo>
                    <a:pt x="42" y="130"/>
                    <a:pt x="0" y="57"/>
                    <a:pt x="26" y="43"/>
                  </a:cubicBezTo>
                  <a:cubicBezTo>
                    <a:pt x="52" y="29"/>
                    <a:pt x="145" y="0"/>
                    <a:pt x="203" y="64"/>
                  </a:cubicBezTo>
                  <a:cubicBezTo>
                    <a:pt x="261" y="128"/>
                    <a:pt x="200" y="362"/>
                    <a:pt x="375" y="428"/>
                  </a:cubicBezTo>
                  <a:cubicBezTo>
                    <a:pt x="550" y="494"/>
                    <a:pt x="1108" y="492"/>
                    <a:pt x="1256" y="463"/>
                  </a:cubicBezTo>
                  <a:cubicBezTo>
                    <a:pt x="1404" y="434"/>
                    <a:pt x="1264" y="304"/>
                    <a:pt x="1265" y="253"/>
                  </a:cubicBezTo>
                  <a:lnTo>
                    <a:pt x="1265" y="15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339" name="Group 44"/>
            <p:cNvGrpSpPr>
              <a:grpSpLocks noChangeAspect="1"/>
            </p:cNvGrpSpPr>
            <p:nvPr/>
          </p:nvGrpSpPr>
          <p:grpSpPr bwMode="auto">
            <a:xfrm rot="10800000">
              <a:off x="856743" y="580623"/>
              <a:ext cx="983103" cy="927704"/>
              <a:chOff x="1515" y="980"/>
              <a:chExt cx="2879" cy="2717"/>
            </a:xfrm>
          </p:grpSpPr>
          <p:sp>
            <p:nvSpPr>
              <p:cNvPr id="373" name="Freeform 45"/>
              <p:cNvSpPr>
                <a:spLocks noChangeAspect="1"/>
              </p:cNvSpPr>
              <p:nvPr/>
            </p:nvSpPr>
            <p:spPr bwMode="auto">
              <a:xfrm>
                <a:off x="1515" y="980"/>
                <a:ext cx="2879" cy="2717"/>
              </a:xfrm>
              <a:custGeom>
                <a:avLst/>
                <a:gdLst>
                  <a:gd name="T0" fmla="*/ 1040 w 2763"/>
                  <a:gd name="T1" fmla="*/ 813 h 2654"/>
                  <a:gd name="T2" fmla="*/ 1007 w 2763"/>
                  <a:gd name="T3" fmla="*/ 864 h 2654"/>
                  <a:gd name="T4" fmla="*/ 828 w 2763"/>
                  <a:gd name="T5" fmla="*/ 982 h 2654"/>
                  <a:gd name="T6" fmla="*/ 227 w 2763"/>
                  <a:gd name="T7" fmla="*/ 1330 h 2654"/>
                  <a:gd name="T8" fmla="*/ 132 w 2763"/>
                  <a:gd name="T9" fmla="*/ 1403 h 2654"/>
                  <a:gd name="T10" fmla="*/ 33 w 2763"/>
                  <a:gd name="T11" fmla="*/ 1538 h 2654"/>
                  <a:gd name="T12" fmla="*/ 4 w 2763"/>
                  <a:gd name="T13" fmla="*/ 1754 h 2654"/>
                  <a:gd name="T14" fmla="*/ 59 w 2763"/>
                  <a:gd name="T15" fmla="*/ 1964 h 2654"/>
                  <a:gd name="T16" fmla="*/ 172 w 2763"/>
                  <a:gd name="T17" fmla="*/ 2122 h 2654"/>
                  <a:gd name="T18" fmla="*/ 327 w 2763"/>
                  <a:gd name="T19" fmla="*/ 2287 h 2654"/>
                  <a:gd name="T20" fmla="*/ 563 w 2763"/>
                  <a:gd name="T21" fmla="*/ 2493 h 2654"/>
                  <a:gd name="T22" fmla="*/ 765 w 2763"/>
                  <a:gd name="T23" fmla="*/ 2614 h 2654"/>
                  <a:gd name="T24" fmla="*/ 952 w 2763"/>
                  <a:gd name="T25" fmla="*/ 2704 h 2654"/>
                  <a:gd name="T26" fmla="*/ 1286 w 2763"/>
                  <a:gd name="T27" fmla="*/ 2818 h 2654"/>
                  <a:gd name="T28" fmla="*/ 1527 w 2763"/>
                  <a:gd name="T29" fmla="*/ 2846 h 2654"/>
                  <a:gd name="T30" fmla="*/ 1788 w 2763"/>
                  <a:gd name="T31" fmla="*/ 2810 h 2654"/>
                  <a:gd name="T32" fmla="*/ 2022 w 2763"/>
                  <a:gd name="T33" fmla="*/ 2740 h 2654"/>
                  <a:gd name="T34" fmla="*/ 2214 w 2763"/>
                  <a:gd name="T35" fmla="*/ 2674 h 2654"/>
                  <a:gd name="T36" fmla="*/ 2426 w 2763"/>
                  <a:gd name="T37" fmla="*/ 2576 h 2654"/>
                  <a:gd name="T38" fmla="*/ 2597 w 2763"/>
                  <a:gd name="T39" fmla="*/ 2455 h 2654"/>
                  <a:gd name="T40" fmla="*/ 2779 w 2763"/>
                  <a:gd name="T41" fmla="*/ 2278 h 2654"/>
                  <a:gd name="T42" fmla="*/ 2985 w 2763"/>
                  <a:gd name="T43" fmla="*/ 2073 h 2654"/>
                  <a:gd name="T44" fmla="*/ 3071 w 2763"/>
                  <a:gd name="T45" fmla="*/ 1911 h 2654"/>
                  <a:gd name="T46" fmla="*/ 3126 w 2763"/>
                  <a:gd name="T47" fmla="*/ 1700 h 2654"/>
                  <a:gd name="T48" fmla="*/ 3071 w 2763"/>
                  <a:gd name="T49" fmla="*/ 1489 h 2654"/>
                  <a:gd name="T50" fmla="*/ 2958 w 2763"/>
                  <a:gd name="T51" fmla="*/ 1382 h 2654"/>
                  <a:gd name="T52" fmla="*/ 2793 w 2763"/>
                  <a:gd name="T53" fmla="*/ 1277 h 2654"/>
                  <a:gd name="T54" fmla="*/ 2661 w 2763"/>
                  <a:gd name="T55" fmla="*/ 1196 h 2654"/>
                  <a:gd name="T56" fmla="*/ 2512 w 2763"/>
                  <a:gd name="T57" fmla="*/ 1118 h 2654"/>
                  <a:gd name="T58" fmla="*/ 2268 w 2763"/>
                  <a:gd name="T59" fmla="*/ 977 h 2654"/>
                  <a:gd name="T60" fmla="*/ 2173 w 2763"/>
                  <a:gd name="T61" fmla="*/ 909 h 2654"/>
                  <a:gd name="T62" fmla="*/ 2086 w 2763"/>
                  <a:gd name="T63" fmla="*/ 813 h 2654"/>
                  <a:gd name="T64" fmla="*/ 2067 w 2763"/>
                  <a:gd name="T65" fmla="*/ 643 h 2654"/>
                  <a:gd name="T66" fmla="*/ 2070 w 2763"/>
                  <a:gd name="T67" fmla="*/ 115 h 2654"/>
                  <a:gd name="T68" fmla="*/ 2067 w 2763"/>
                  <a:gd name="T69" fmla="*/ 59 h 2654"/>
                  <a:gd name="T70" fmla="*/ 2012 w 2763"/>
                  <a:gd name="T71" fmla="*/ 8 h 2654"/>
                  <a:gd name="T72" fmla="*/ 1957 w 2763"/>
                  <a:gd name="T73" fmla="*/ 8 h 2654"/>
                  <a:gd name="T74" fmla="*/ 1898 w 2763"/>
                  <a:gd name="T75" fmla="*/ 8 h 2654"/>
                  <a:gd name="T76" fmla="*/ 1232 w 2763"/>
                  <a:gd name="T77" fmla="*/ 8 h 2654"/>
                  <a:gd name="T78" fmla="*/ 1119 w 2763"/>
                  <a:gd name="T79" fmla="*/ 8 h 2654"/>
                  <a:gd name="T80" fmla="*/ 1054 w 2763"/>
                  <a:gd name="T81" fmla="*/ 57 h 2654"/>
                  <a:gd name="T82" fmla="*/ 1040 w 2763"/>
                  <a:gd name="T83" fmla="*/ 157 h 2654"/>
                  <a:gd name="T84" fmla="*/ 1041 w 2763"/>
                  <a:gd name="T85" fmla="*/ 812 h 26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63"/>
                  <a:gd name="T130" fmla="*/ 0 h 2654"/>
                  <a:gd name="T131" fmla="*/ 2763 w 2763"/>
                  <a:gd name="T132" fmla="*/ 2654 h 26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63" h="2654">
                    <a:moveTo>
                      <a:pt x="919" y="758"/>
                    </a:moveTo>
                    <a:cubicBezTo>
                      <a:pt x="914" y="766"/>
                      <a:pt x="921" y="779"/>
                      <a:pt x="890" y="805"/>
                    </a:cubicBezTo>
                    <a:cubicBezTo>
                      <a:pt x="859" y="831"/>
                      <a:pt x="847" y="843"/>
                      <a:pt x="732" y="915"/>
                    </a:cubicBezTo>
                    <a:cubicBezTo>
                      <a:pt x="617" y="987"/>
                      <a:pt x="303" y="1174"/>
                      <a:pt x="201" y="1240"/>
                    </a:cubicBezTo>
                    <a:cubicBezTo>
                      <a:pt x="99" y="1305"/>
                      <a:pt x="146" y="1274"/>
                      <a:pt x="117" y="1307"/>
                    </a:cubicBezTo>
                    <a:cubicBezTo>
                      <a:pt x="89" y="1339"/>
                      <a:pt x="49" y="1379"/>
                      <a:pt x="30" y="1433"/>
                    </a:cubicBezTo>
                    <a:cubicBezTo>
                      <a:pt x="14" y="1482"/>
                      <a:pt x="0" y="1568"/>
                      <a:pt x="4" y="1634"/>
                    </a:cubicBezTo>
                    <a:cubicBezTo>
                      <a:pt x="9" y="1700"/>
                      <a:pt x="28" y="1773"/>
                      <a:pt x="53" y="1831"/>
                    </a:cubicBezTo>
                    <a:cubicBezTo>
                      <a:pt x="78" y="1888"/>
                      <a:pt x="113" y="1928"/>
                      <a:pt x="152" y="1978"/>
                    </a:cubicBezTo>
                    <a:cubicBezTo>
                      <a:pt x="191" y="2028"/>
                      <a:pt x="231" y="2074"/>
                      <a:pt x="289" y="2131"/>
                    </a:cubicBezTo>
                    <a:cubicBezTo>
                      <a:pt x="346" y="2189"/>
                      <a:pt x="433" y="2273"/>
                      <a:pt x="497" y="2324"/>
                    </a:cubicBezTo>
                    <a:cubicBezTo>
                      <a:pt x="562" y="2375"/>
                      <a:pt x="618" y="2403"/>
                      <a:pt x="676" y="2436"/>
                    </a:cubicBezTo>
                    <a:cubicBezTo>
                      <a:pt x="733" y="2468"/>
                      <a:pt x="765" y="2490"/>
                      <a:pt x="842" y="2520"/>
                    </a:cubicBezTo>
                    <a:cubicBezTo>
                      <a:pt x="919" y="2552"/>
                      <a:pt x="1051" y="2605"/>
                      <a:pt x="1136" y="2627"/>
                    </a:cubicBezTo>
                    <a:cubicBezTo>
                      <a:pt x="1221" y="2649"/>
                      <a:pt x="1275" y="2654"/>
                      <a:pt x="1349" y="2653"/>
                    </a:cubicBezTo>
                    <a:cubicBezTo>
                      <a:pt x="1423" y="2652"/>
                      <a:pt x="1509" y="2636"/>
                      <a:pt x="1581" y="2619"/>
                    </a:cubicBezTo>
                    <a:cubicBezTo>
                      <a:pt x="1654" y="2603"/>
                      <a:pt x="1725" y="2574"/>
                      <a:pt x="1788" y="2553"/>
                    </a:cubicBezTo>
                    <a:cubicBezTo>
                      <a:pt x="1851" y="2532"/>
                      <a:pt x="1897" y="2517"/>
                      <a:pt x="1957" y="2492"/>
                    </a:cubicBezTo>
                    <a:cubicBezTo>
                      <a:pt x="2017" y="2467"/>
                      <a:pt x="2087" y="2435"/>
                      <a:pt x="2144" y="2401"/>
                    </a:cubicBezTo>
                    <a:cubicBezTo>
                      <a:pt x="2200" y="2367"/>
                      <a:pt x="2244" y="2335"/>
                      <a:pt x="2296" y="2288"/>
                    </a:cubicBezTo>
                    <a:cubicBezTo>
                      <a:pt x="2348" y="2241"/>
                      <a:pt x="2399" y="2183"/>
                      <a:pt x="2457" y="2123"/>
                    </a:cubicBezTo>
                    <a:cubicBezTo>
                      <a:pt x="2514" y="2063"/>
                      <a:pt x="2597" y="1988"/>
                      <a:pt x="2639" y="1932"/>
                    </a:cubicBezTo>
                    <a:cubicBezTo>
                      <a:pt x="2682" y="1875"/>
                      <a:pt x="2693" y="1839"/>
                      <a:pt x="2714" y="1782"/>
                    </a:cubicBezTo>
                    <a:cubicBezTo>
                      <a:pt x="2735" y="1724"/>
                      <a:pt x="2763" y="1649"/>
                      <a:pt x="2763" y="1584"/>
                    </a:cubicBezTo>
                    <a:cubicBezTo>
                      <a:pt x="2763" y="1519"/>
                      <a:pt x="2739" y="1436"/>
                      <a:pt x="2714" y="1387"/>
                    </a:cubicBezTo>
                    <a:cubicBezTo>
                      <a:pt x="2689" y="1338"/>
                      <a:pt x="2657" y="1321"/>
                      <a:pt x="2615" y="1288"/>
                    </a:cubicBezTo>
                    <a:cubicBezTo>
                      <a:pt x="2574" y="1256"/>
                      <a:pt x="2511" y="1219"/>
                      <a:pt x="2468" y="1190"/>
                    </a:cubicBezTo>
                    <a:cubicBezTo>
                      <a:pt x="2424" y="1160"/>
                      <a:pt x="2394" y="1140"/>
                      <a:pt x="2352" y="1115"/>
                    </a:cubicBezTo>
                    <a:cubicBezTo>
                      <a:pt x="2311" y="1090"/>
                      <a:pt x="2279" y="1076"/>
                      <a:pt x="2221" y="1042"/>
                    </a:cubicBezTo>
                    <a:cubicBezTo>
                      <a:pt x="2163" y="1008"/>
                      <a:pt x="2055" y="942"/>
                      <a:pt x="2005" y="910"/>
                    </a:cubicBezTo>
                    <a:cubicBezTo>
                      <a:pt x="1955" y="878"/>
                      <a:pt x="1947" y="872"/>
                      <a:pt x="1920" y="847"/>
                    </a:cubicBezTo>
                    <a:cubicBezTo>
                      <a:pt x="1893" y="822"/>
                      <a:pt x="1860" y="799"/>
                      <a:pt x="1844" y="758"/>
                    </a:cubicBezTo>
                    <a:cubicBezTo>
                      <a:pt x="1828" y="717"/>
                      <a:pt x="1829" y="707"/>
                      <a:pt x="1827" y="599"/>
                    </a:cubicBezTo>
                    <a:cubicBezTo>
                      <a:pt x="1825" y="490"/>
                      <a:pt x="1830" y="197"/>
                      <a:pt x="1830" y="106"/>
                    </a:cubicBezTo>
                    <a:cubicBezTo>
                      <a:pt x="1830" y="16"/>
                      <a:pt x="1835" y="73"/>
                      <a:pt x="1827" y="56"/>
                    </a:cubicBezTo>
                    <a:cubicBezTo>
                      <a:pt x="1818" y="40"/>
                      <a:pt x="1794" y="15"/>
                      <a:pt x="1778" y="8"/>
                    </a:cubicBezTo>
                    <a:cubicBezTo>
                      <a:pt x="1762" y="0"/>
                      <a:pt x="1745" y="8"/>
                      <a:pt x="1729" y="8"/>
                    </a:cubicBezTo>
                    <a:cubicBezTo>
                      <a:pt x="1713" y="8"/>
                      <a:pt x="1786" y="8"/>
                      <a:pt x="1679" y="8"/>
                    </a:cubicBezTo>
                    <a:cubicBezTo>
                      <a:pt x="1573" y="8"/>
                      <a:pt x="1203" y="8"/>
                      <a:pt x="1088" y="8"/>
                    </a:cubicBezTo>
                    <a:cubicBezTo>
                      <a:pt x="973" y="8"/>
                      <a:pt x="1015" y="0"/>
                      <a:pt x="989" y="8"/>
                    </a:cubicBezTo>
                    <a:cubicBezTo>
                      <a:pt x="963" y="15"/>
                      <a:pt x="944" y="32"/>
                      <a:pt x="932" y="54"/>
                    </a:cubicBezTo>
                    <a:cubicBezTo>
                      <a:pt x="920" y="77"/>
                      <a:pt x="920" y="37"/>
                      <a:pt x="919" y="146"/>
                    </a:cubicBezTo>
                    <a:cubicBezTo>
                      <a:pt x="917" y="263"/>
                      <a:pt x="920" y="630"/>
                      <a:pt x="920" y="757"/>
                    </a:cubicBezTo>
                  </a:path>
                </a:pathLst>
              </a:custGeom>
              <a:solidFill>
                <a:srgbClr val="C0C0C0">
                  <a:alpha val="70195"/>
                </a:srgb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4" name="Freeform 46"/>
              <p:cNvSpPr>
                <a:spLocks noChangeAspect="1"/>
              </p:cNvSpPr>
              <p:nvPr/>
            </p:nvSpPr>
            <p:spPr bwMode="auto">
              <a:xfrm>
                <a:off x="1519" y="2543"/>
                <a:ext cx="2870" cy="1154"/>
              </a:xfrm>
              <a:custGeom>
                <a:avLst/>
                <a:gdLst>
                  <a:gd name="T0" fmla="*/ 7 w 2870"/>
                  <a:gd name="T1" fmla="*/ 18 h 1154"/>
                  <a:gd name="T2" fmla="*/ 0 w 2870"/>
                  <a:gd name="T3" fmla="*/ 148 h 1154"/>
                  <a:gd name="T4" fmla="*/ 69 w 2870"/>
                  <a:gd name="T5" fmla="*/ 352 h 1154"/>
                  <a:gd name="T6" fmla="*/ 180 w 2870"/>
                  <a:gd name="T7" fmla="*/ 496 h 1154"/>
                  <a:gd name="T8" fmla="*/ 402 w 2870"/>
                  <a:gd name="T9" fmla="*/ 715 h 1154"/>
                  <a:gd name="T10" fmla="*/ 533 w 2870"/>
                  <a:gd name="T11" fmla="*/ 829 h 1154"/>
                  <a:gd name="T12" fmla="*/ 669 w 2870"/>
                  <a:gd name="T13" fmla="*/ 913 h 1154"/>
                  <a:gd name="T14" fmla="*/ 867 w 2870"/>
                  <a:gd name="T15" fmla="*/ 1012 h 1154"/>
                  <a:gd name="T16" fmla="*/ 1188 w 2870"/>
                  <a:gd name="T17" fmla="*/ 1129 h 1154"/>
                  <a:gd name="T18" fmla="*/ 1452 w 2870"/>
                  <a:gd name="T19" fmla="*/ 1153 h 1154"/>
                  <a:gd name="T20" fmla="*/ 1638 w 2870"/>
                  <a:gd name="T21" fmla="*/ 1126 h 1154"/>
                  <a:gd name="T22" fmla="*/ 2097 w 2870"/>
                  <a:gd name="T23" fmla="*/ 967 h 1154"/>
                  <a:gd name="T24" fmla="*/ 2360 w 2870"/>
                  <a:gd name="T25" fmla="*/ 805 h 1154"/>
                  <a:gd name="T26" fmla="*/ 2513 w 2870"/>
                  <a:gd name="T27" fmla="*/ 655 h 1154"/>
                  <a:gd name="T28" fmla="*/ 2640 w 2870"/>
                  <a:gd name="T29" fmla="*/ 526 h 1154"/>
                  <a:gd name="T30" fmla="*/ 2747 w 2870"/>
                  <a:gd name="T31" fmla="*/ 409 h 1154"/>
                  <a:gd name="T32" fmla="*/ 2798 w 2870"/>
                  <a:gd name="T33" fmla="*/ 325 h 1154"/>
                  <a:gd name="T34" fmla="*/ 2870 w 2870"/>
                  <a:gd name="T35" fmla="*/ 133 h 1154"/>
                  <a:gd name="T36" fmla="*/ 2867 w 2870"/>
                  <a:gd name="T37" fmla="*/ 19 h 1154"/>
                  <a:gd name="T38" fmla="*/ 7 w 2870"/>
                  <a:gd name="T39" fmla="*/ 18 h 1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70"/>
                  <a:gd name="T61" fmla="*/ 0 h 1154"/>
                  <a:gd name="T62" fmla="*/ 2870 w 2870"/>
                  <a:gd name="T63" fmla="*/ 1154 h 1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70" h="1154">
                    <a:moveTo>
                      <a:pt x="7" y="18"/>
                    </a:moveTo>
                    <a:lnTo>
                      <a:pt x="0" y="148"/>
                    </a:lnTo>
                    <a:cubicBezTo>
                      <a:pt x="10" y="204"/>
                      <a:pt x="39" y="294"/>
                      <a:pt x="69" y="352"/>
                    </a:cubicBezTo>
                    <a:lnTo>
                      <a:pt x="180" y="496"/>
                    </a:lnTo>
                    <a:cubicBezTo>
                      <a:pt x="236" y="557"/>
                      <a:pt x="343" y="660"/>
                      <a:pt x="402" y="715"/>
                    </a:cubicBezTo>
                    <a:cubicBezTo>
                      <a:pt x="461" y="770"/>
                      <a:pt x="489" y="796"/>
                      <a:pt x="533" y="829"/>
                    </a:cubicBezTo>
                    <a:cubicBezTo>
                      <a:pt x="577" y="862"/>
                      <a:pt x="613" y="883"/>
                      <a:pt x="669" y="913"/>
                    </a:cubicBezTo>
                    <a:cubicBezTo>
                      <a:pt x="725" y="943"/>
                      <a:pt x="781" y="976"/>
                      <a:pt x="867" y="1012"/>
                    </a:cubicBezTo>
                    <a:cubicBezTo>
                      <a:pt x="953" y="1048"/>
                      <a:pt x="1091" y="1106"/>
                      <a:pt x="1188" y="1129"/>
                    </a:cubicBezTo>
                    <a:cubicBezTo>
                      <a:pt x="1285" y="1152"/>
                      <a:pt x="1377" y="1154"/>
                      <a:pt x="1452" y="1153"/>
                    </a:cubicBezTo>
                    <a:lnTo>
                      <a:pt x="1638" y="1126"/>
                    </a:lnTo>
                    <a:cubicBezTo>
                      <a:pt x="1746" y="1095"/>
                      <a:pt x="1977" y="1020"/>
                      <a:pt x="2097" y="967"/>
                    </a:cubicBezTo>
                    <a:cubicBezTo>
                      <a:pt x="2217" y="914"/>
                      <a:pt x="2291" y="857"/>
                      <a:pt x="2360" y="805"/>
                    </a:cubicBezTo>
                    <a:cubicBezTo>
                      <a:pt x="2429" y="753"/>
                      <a:pt x="2466" y="701"/>
                      <a:pt x="2513" y="655"/>
                    </a:cubicBezTo>
                    <a:cubicBezTo>
                      <a:pt x="2560" y="609"/>
                      <a:pt x="2601" y="567"/>
                      <a:pt x="2640" y="526"/>
                    </a:cubicBezTo>
                    <a:cubicBezTo>
                      <a:pt x="2679" y="485"/>
                      <a:pt x="2721" y="442"/>
                      <a:pt x="2747" y="409"/>
                    </a:cubicBezTo>
                    <a:cubicBezTo>
                      <a:pt x="2773" y="376"/>
                      <a:pt x="2778" y="371"/>
                      <a:pt x="2798" y="325"/>
                    </a:cubicBezTo>
                    <a:cubicBezTo>
                      <a:pt x="2818" y="279"/>
                      <a:pt x="2859" y="184"/>
                      <a:pt x="2870" y="133"/>
                    </a:cubicBezTo>
                    <a:lnTo>
                      <a:pt x="2867" y="19"/>
                    </a:lnTo>
                    <a:cubicBezTo>
                      <a:pt x="2390" y="0"/>
                      <a:pt x="603" y="18"/>
                      <a:pt x="7" y="18"/>
                    </a:cubicBezTo>
                    <a:close/>
                  </a:path>
                </a:pathLst>
              </a:custGeom>
              <a:solidFill>
                <a:srgbClr val="FFCC00">
                  <a:alpha val="50195"/>
                </a:srgb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40" name="Rectangle 47"/>
            <p:cNvSpPr>
              <a:spLocks noChangeAspect="1" noChangeArrowheads="1"/>
            </p:cNvSpPr>
            <p:nvPr/>
          </p:nvSpPr>
          <p:spPr bwMode="auto">
            <a:xfrm rot="10800000">
              <a:off x="1187289" y="1538032"/>
              <a:ext cx="328839" cy="37900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1" name="Rectangle 48"/>
            <p:cNvSpPr>
              <a:spLocks noChangeAspect="1" noChangeArrowheads="1"/>
            </p:cNvSpPr>
            <p:nvPr/>
          </p:nvSpPr>
          <p:spPr bwMode="auto">
            <a:xfrm rot="21580779">
              <a:off x="1337196" y="1538715"/>
              <a:ext cx="24928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42" name="Group 49"/>
            <p:cNvGrpSpPr>
              <a:grpSpLocks noChangeAspect="1"/>
            </p:cNvGrpSpPr>
            <p:nvPr/>
          </p:nvGrpSpPr>
          <p:grpSpPr bwMode="auto">
            <a:xfrm rot="10800000">
              <a:off x="782984" y="1110886"/>
              <a:ext cx="1157255" cy="121554"/>
              <a:chOff x="1111" y="1298"/>
              <a:chExt cx="3389" cy="356"/>
            </a:xfrm>
          </p:grpSpPr>
          <p:sp>
            <p:nvSpPr>
              <p:cNvPr id="364" name="Freeform 50"/>
              <p:cNvSpPr>
                <a:spLocks noChangeAspect="1"/>
              </p:cNvSpPr>
              <p:nvPr/>
            </p:nvSpPr>
            <p:spPr bwMode="auto">
              <a:xfrm>
                <a:off x="1111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5" name="Freeform 51"/>
              <p:cNvSpPr>
                <a:spLocks noChangeAspect="1"/>
              </p:cNvSpPr>
              <p:nvPr/>
            </p:nvSpPr>
            <p:spPr bwMode="auto">
              <a:xfrm flipH="1">
                <a:off x="3462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6" name="Line 52"/>
              <p:cNvSpPr>
                <a:spLocks noChangeAspect="1" noChangeShapeType="1"/>
              </p:cNvSpPr>
              <p:nvPr/>
            </p:nvSpPr>
            <p:spPr bwMode="auto">
              <a:xfrm>
                <a:off x="1114" y="165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7" name="Line 53"/>
              <p:cNvSpPr>
                <a:spLocks noChangeAspect="1" noChangeShapeType="1"/>
              </p:cNvSpPr>
              <p:nvPr/>
            </p:nvSpPr>
            <p:spPr bwMode="auto">
              <a:xfrm>
                <a:off x="2149" y="1299"/>
                <a:ext cx="1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8" name="Freeform 54"/>
              <p:cNvSpPr>
                <a:spLocks noChangeAspect="1"/>
              </p:cNvSpPr>
              <p:nvPr/>
            </p:nvSpPr>
            <p:spPr bwMode="auto">
              <a:xfrm>
                <a:off x="1468" y="1300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9" name="Freeform 55"/>
              <p:cNvSpPr>
                <a:spLocks noChangeAspect="1"/>
              </p:cNvSpPr>
              <p:nvPr/>
            </p:nvSpPr>
            <p:spPr bwMode="auto">
              <a:xfrm flipH="1">
                <a:off x="3266" y="1299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0" name="Freeform 56"/>
              <p:cNvSpPr>
                <a:spLocks noChangeAspect="1"/>
              </p:cNvSpPr>
              <p:nvPr/>
            </p:nvSpPr>
            <p:spPr bwMode="auto">
              <a:xfrm>
                <a:off x="2167" y="1298"/>
                <a:ext cx="505" cy="353"/>
              </a:xfrm>
              <a:custGeom>
                <a:avLst/>
                <a:gdLst>
                  <a:gd name="T0" fmla="*/ 501 w 507"/>
                  <a:gd name="T1" fmla="*/ 0 h 405"/>
                  <a:gd name="T2" fmla="*/ 291 w 507"/>
                  <a:gd name="T3" fmla="*/ 54 h 405"/>
                  <a:gd name="T4" fmla="*/ 141 w 507"/>
                  <a:gd name="T5" fmla="*/ 119 h 405"/>
                  <a:gd name="T6" fmla="*/ 63 w 507"/>
                  <a:gd name="T7" fmla="*/ 180 h 405"/>
                  <a:gd name="T8" fmla="*/ 0 w 507"/>
                  <a:gd name="T9" fmla="*/ 268 h 4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405"/>
                  <a:gd name="T17" fmla="*/ 507 w 507"/>
                  <a:gd name="T18" fmla="*/ 405 h 4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405">
                    <a:moveTo>
                      <a:pt x="507" y="0"/>
                    </a:moveTo>
                    <a:cubicBezTo>
                      <a:pt x="472" y="13"/>
                      <a:pt x="355" y="51"/>
                      <a:pt x="294" y="81"/>
                    </a:cubicBezTo>
                    <a:cubicBezTo>
                      <a:pt x="233" y="111"/>
                      <a:pt x="182" y="148"/>
                      <a:pt x="144" y="180"/>
                    </a:cubicBezTo>
                    <a:cubicBezTo>
                      <a:pt x="106" y="212"/>
                      <a:pt x="87" y="235"/>
                      <a:pt x="63" y="273"/>
                    </a:cubicBezTo>
                    <a:cubicBezTo>
                      <a:pt x="39" y="311"/>
                      <a:pt x="13" y="378"/>
                      <a:pt x="0" y="40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1" name="Freeform 57"/>
              <p:cNvSpPr>
                <a:spLocks noChangeAspect="1"/>
              </p:cNvSpPr>
              <p:nvPr/>
            </p:nvSpPr>
            <p:spPr bwMode="auto">
              <a:xfrm>
                <a:off x="2947" y="1298"/>
                <a:ext cx="519" cy="356"/>
              </a:xfrm>
              <a:custGeom>
                <a:avLst/>
                <a:gdLst>
                  <a:gd name="T0" fmla="*/ 0 w 519"/>
                  <a:gd name="T1" fmla="*/ 0 h 356"/>
                  <a:gd name="T2" fmla="*/ 212 w 519"/>
                  <a:gd name="T3" fmla="*/ 71 h 356"/>
                  <a:gd name="T4" fmla="*/ 362 w 519"/>
                  <a:gd name="T5" fmla="*/ 157 h 356"/>
                  <a:gd name="T6" fmla="*/ 447 w 519"/>
                  <a:gd name="T7" fmla="*/ 242 h 356"/>
                  <a:gd name="T8" fmla="*/ 519 w 519"/>
                  <a:gd name="T9" fmla="*/ 356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356"/>
                  <a:gd name="T17" fmla="*/ 519 w 519"/>
                  <a:gd name="T18" fmla="*/ 356 h 3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356">
                    <a:moveTo>
                      <a:pt x="0" y="0"/>
                    </a:moveTo>
                    <a:cubicBezTo>
                      <a:pt x="35" y="11"/>
                      <a:pt x="151" y="44"/>
                      <a:pt x="212" y="71"/>
                    </a:cubicBezTo>
                    <a:cubicBezTo>
                      <a:pt x="273" y="97"/>
                      <a:pt x="323" y="129"/>
                      <a:pt x="362" y="157"/>
                    </a:cubicBezTo>
                    <a:cubicBezTo>
                      <a:pt x="401" y="185"/>
                      <a:pt x="421" y="209"/>
                      <a:pt x="447" y="242"/>
                    </a:cubicBezTo>
                    <a:cubicBezTo>
                      <a:pt x="473" y="275"/>
                      <a:pt x="504" y="332"/>
                      <a:pt x="519" y="35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2" name="Line 58"/>
              <p:cNvSpPr>
                <a:spLocks noChangeAspect="1" noChangeShapeType="1"/>
              </p:cNvSpPr>
              <p:nvPr/>
            </p:nvSpPr>
            <p:spPr bwMode="auto">
              <a:xfrm>
                <a:off x="1261" y="1496"/>
                <a:ext cx="309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343" name="Group 59"/>
            <p:cNvGrpSpPr>
              <a:grpSpLocks noChangeAspect="1"/>
            </p:cNvGrpSpPr>
            <p:nvPr/>
          </p:nvGrpSpPr>
          <p:grpSpPr bwMode="auto">
            <a:xfrm rot="10800000">
              <a:off x="779228" y="556383"/>
              <a:ext cx="1161352" cy="551090"/>
              <a:chOff x="1330" y="2284"/>
              <a:chExt cx="3401" cy="1614"/>
            </a:xfrm>
          </p:grpSpPr>
          <p:sp>
            <p:nvSpPr>
              <p:cNvPr id="354" name="Freeform 60"/>
              <p:cNvSpPr>
                <a:spLocks noChangeAspect="1"/>
              </p:cNvSpPr>
              <p:nvPr/>
            </p:nvSpPr>
            <p:spPr bwMode="auto">
              <a:xfrm>
                <a:off x="1332" y="2324"/>
                <a:ext cx="3399" cy="1574"/>
              </a:xfrm>
              <a:custGeom>
                <a:avLst/>
                <a:gdLst>
                  <a:gd name="T0" fmla="*/ 0 w 3399"/>
                  <a:gd name="T1" fmla="*/ 0 h 1574"/>
                  <a:gd name="T2" fmla="*/ 48 w 3399"/>
                  <a:gd name="T3" fmla="*/ 320 h 1574"/>
                  <a:gd name="T4" fmla="*/ 200 w 3399"/>
                  <a:gd name="T5" fmla="*/ 676 h 1574"/>
                  <a:gd name="T6" fmla="*/ 528 w 3399"/>
                  <a:gd name="T7" fmla="*/ 1104 h 1574"/>
                  <a:gd name="T8" fmla="*/ 916 w 3399"/>
                  <a:gd name="T9" fmla="*/ 1380 h 1574"/>
                  <a:gd name="T10" fmla="*/ 1320 w 3399"/>
                  <a:gd name="T11" fmla="*/ 1524 h 1574"/>
                  <a:gd name="T12" fmla="*/ 1708 w 3399"/>
                  <a:gd name="T13" fmla="*/ 1572 h 1574"/>
                  <a:gd name="T14" fmla="*/ 2060 w 3399"/>
                  <a:gd name="T15" fmla="*/ 1536 h 1574"/>
                  <a:gd name="T16" fmla="*/ 2372 w 3399"/>
                  <a:gd name="T17" fmla="*/ 1444 h 1574"/>
                  <a:gd name="T18" fmla="*/ 2736 w 3399"/>
                  <a:gd name="T19" fmla="*/ 1240 h 1574"/>
                  <a:gd name="T20" fmla="*/ 3084 w 3399"/>
                  <a:gd name="T21" fmla="*/ 908 h 1574"/>
                  <a:gd name="T22" fmla="*/ 3304 w 3399"/>
                  <a:gd name="T23" fmla="*/ 540 h 1574"/>
                  <a:gd name="T24" fmla="*/ 3384 w 3399"/>
                  <a:gd name="T25" fmla="*/ 284 h 1574"/>
                  <a:gd name="T26" fmla="*/ 3392 w 3399"/>
                  <a:gd name="T27" fmla="*/ 4 h 1574"/>
                  <a:gd name="T28" fmla="*/ 0 w 3399"/>
                  <a:gd name="T29" fmla="*/ 0 h 15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99"/>
                  <a:gd name="T46" fmla="*/ 0 h 1574"/>
                  <a:gd name="T47" fmla="*/ 3399 w 3399"/>
                  <a:gd name="T48" fmla="*/ 1574 h 15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  <a:cubicBezTo>
                      <a:pt x="3392" y="4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5" name="Freeform 61"/>
              <p:cNvSpPr>
                <a:spLocks noChangeAspect="1"/>
              </p:cNvSpPr>
              <p:nvPr/>
            </p:nvSpPr>
            <p:spPr bwMode="auto">
              <a:xfrm>
                <a:off x="1675" y="2326"/>
                <a:ext cx="2720" cy="1201"/>
              </a:xfrm>
              <a:custGeom>
                <a:avLst/>
                <a:gdLst>
                  <a:gd name="T0" fmla="*/ 0 w 3399"/>
                  <a:gd name="T1" fmla="*/ 0 h 1574"/>
                  <a:gd name="T2" fmla="*/ 24 w 3399"/>
                  <a:gd name="T3" fmla="*/ 142 h 1574"/>
                  <a:gd name="T4" fmla="*/ 102 w 3399"/>
                  <a:gd name="T5" fmla="*/ 301 h 1574"/>
                  <a:gd name="T6" fmla="*/ 270 w 3399"/>
                  <a:gd name="T7" fmla="*/ 490 h 1574"/>
                  <a:gd name="T8" fmla="*/ 470 w 3399"/>
                  <a:gd name="T9" fmla="*/ 613 h 1574"/>
                  <a:gd name="T10" fmla="*/ 676 w 3399"/>
                  <a:gd name="T11" fmla="*/ 677 h 1574"/>
                  <a:gd name="T12" fmla="*/ 875 w 3399"/>
                  <a:gd name="T13" fmla="*/ 698 h 1574"/>
                  <a:gd name="T14" fmla="*/ 1056 w 3399"/>
                  <a:gd name="T15" fmla="*/ 682 h 1574"/>
                  <a:gd name="T16" fmla="*/ 1216 w 3399"/>
                  <a:gd name="T17" fmla="*/ 642 h 1574"/>
                  <a:gd name="T18" fmla="*/ 1402 w 3399"/>
                  <a:gd name="T19" fmla="*/ 551 h 1574"/>
                  <a:gd name="T20" fmla="*/ 1580 w 3399"/>
                  <a:gd name="T21" fmla="*/ 404 h 1574"/>
                  <a:gd name="T22" fmla="*/ 1693 w 3399"/>
                  <a:gd name="T23" fmla="*/ 240 h 1574"/>
                  <a:gd name="T24" fmla="*/ 1734 w 3399"/>
                  <a:gd name="T25" fmla="*/ 127 h 1574"/>
                  <a:gd name="T26" fmla="*/ 1738 w 3399"/>
                  <a:gd name="T27" fmla="*/ 2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6" name="Freeform 62"/>
              <p:cNvSpPr>
                <a:spLocks noChangeAspect="1"/>
              </p:cNvSpPr>
              <p:nvPr/>
            </p:nvSpPr>
            <p:spPr bwMode="auto">
              <a:xfrm>
                <a:off x="2383" y="2329"/>
                <a:ext cx="1316" cy="590"/>
              </a:xfrm>
              <a:custGeom>
                <a:avLst/>
                <a:gdLst>
                  <a:gd name="T0" fmla="*/ 0 w 3399"/>
                  <a:gd name="T1" fmla="*/ 0 h 1574"/>
                  <a:gd name="T2" fmla="*/ 3 w 3399"/>
                  <a:gd name="T3" fmla="*/ 17 h 1574"/>
                  <a:gd name="T4" fmla="*/ 12 w 3399"/>
                  <a:gd name="T5" fmla="*/ 36 h 1574"/>
                  <a:gd name="T6" fmla="*/ 31 w 3399"/>
                  <a:gd name="T7" fmla="*/ 58 h 1574"/>
                  <a:gd name="T8" fmla="*/ 53 w 3399"/>
                  <a:gd name="T9" fmla="*/ 73 h 1574"/>
                  <a:gd name="T10" fmla="*/ 77 w 3399"/>
                  <a:gd name="T11" fmla="*/ 80 h 1574"/>
                  <a:gd name="T12" fmla="*/ 99 w 3399"/>
                  <a:gd name="T13" fmla="*/ 83 h 1574"/>
                  <a:gd name="T14" fmla="*/ 120 w 3399"/>
                  <a:gd name="T15" fmla="*/ 81 h 1574"/>
                  <a:gd name="T16" fmla="*/ 137 w 3399"/>
                  <a:gd name="T17" fmla="*/ 76 h 1574"/>
                  <a:gd name="T18" fmla="*/ 159 w 3399"/>
                  <a:gd name="T19" fmla="*/ 65 h 1574"/>
                  <a:gd name="T20" fmla="*/ 179 w 3399"/>
                  <a:gd name="T21" fmla="*/ 48 h 1574"/>
                  <a:gd name="T22" fmla="*/ 192 w 3399"/>
                  <a:gd name="T23" fmla="*/ 28 h 1574"/>
                  <a:gd name="T24" fmla="*/ 196 w 3399"/>
                  <a:gd name="T25" fmla="*/ 15 h 1574"/>
                  <a:gd name="T26" fmla="*/ 197 w 3399"/>
                  <a:gd name="T27" fmla="*/ 0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7" name="Line 63"/>
              <p:cNvSpPr>
                <a:spLocks noChangeAspect="1" noChangeShapeType="1"/>
              </p:cNvSpPr>
              <p:nvPr/>
            </p:nvSpPr>
            <p:spPr bwMode="auto">
              <a:xfrm>
                <a:off x="1788" y="2324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8" name="Line 64"/>
              <p:cNvSpPr>
                <a:spLocks noChangeAspect="1" noChangeShapeType="1"/>
              </p:cNvSpPr>
              <p:nvPr/>
            </p:nvSpPr>
            <p:spPr bwMode="auto">
              <a:xfrm>
                <a:off x="2514" y="2323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9" name="Line 65"/>
              <p:cNvSpPr>
                <a:spLocks noChangeAspect="1" noChangeShapeType="1"/>
              </p:cNvSpPr>
              <p:nvPr/>
            </p:nvSpPr>
            <p:spPr bwMode="auto">
              <a:xfrm>
                <a:off x="3588" y="2326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0" name="Line 66"/>
              <p:cNvSpPr>
                <a:spLocks noChangeAspect="1" noChangeShapeType="1"/>
              </p:cNvSpPr>
              <p:nvPr/>
            </p:nvSpPr>
            <p:spPr bwMode="auto">
              <a:xfrm>
                <a:off x="4304" y="2329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1" name="Line 67"/>
              <p:cNvSpPr>
                <a:spLocks noChangeAspect="1" noChangeShapeType="1"/>
              </p:cNvSpPr>
              <p:nvPr/>
            </p:nvSpPr>
            <p:spPr bwMode="auto">
              <a:xfrm>
                <a:off x="1415" y="2748"/>
                <a:ext cx="326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2" name="Line 68"/>
              <p:cNvSpPr>
                <a:spLocks noChangeAspect="1" noChangeShapeType="1"/>
              </p:cNvSpPr>
              <p:nvPr/>
            </p:nvSpPr>
            <p:spPr bwMode="auto">
              <a:xfrm>
                <a:off x="1689" y="3233"/>
                <a:ext cx="27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3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330" y="2284"/>
                <a:ext cx="3394" cy="45"/>
              </a:xfrm>
              <a:prstGeom prst="rect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44" name="Freeform 70"/>
            <p:cNvSpPr>
              <a:spLocks noChangeAspect="1"/>
            </p:cNvSpPr>
            <p:nvPr/>
          </p:nvSpPr>
          <p:spPr bwMode="auto">
            <a:xfrm rot="10800000">
              <a:off x="773764" y="542381"/>
              <a:ext cx="1165792" cy="480070"/>
            </a:xfrm>
            <a:custGeom>
              <a:avLst/>
              <a:gdLst>
                <a:gd name="T0" fmla="*/ 0 w 3414"/>
                <a:gd name="T1" fmla="*/ 41 h 1406"/>
                <a:gd name="T2" fmla="*/ 75 w 3414"/>
                <a:gd name="T3" fmla="*/ 303 h 1406"/>
                <a:gd name="T4" fmla="*/ 149 w 3414"/>
                <a:gd name="T5" fmla="*/ 455 h 1406"/>
                <a:gd name="T6" fmla="*/ 307 w 3414"/>
                <a:gd name="T7" fmla="*/ 705 h 1406"/>
                <a:gd name="T8" fmla="*/ 607 w 3414"/>
                <a:gd name="T9" fmla="*/ 1011 h 1406"/>
                <a:gd name="T10" fmla="*/ 873 w 3414"/>
                <a:gd name="T11" fmla="*/ 1189 h 1406"/>
                <a:gd name="T12" fmla="*/ 1143 w 3414"/>
                <a:gd name="T13" fmla="*/ 1305 h 1406"/>
                <a:gd name="T14" fmla="*/ 1365 w 3414"/>
                <a:gd name="T15" fmla="*/ 1369 h 1406"/>
                <a:gd name="T16" fmla="*/ 1639 w 3414"/>
                <a:gd name="T17" fmla="*/ 1399 h 1406"/>
                <a:gd name="T18" fmla="*/ 1909 w 3414"/>
                <a:gd name="T19" fmla="*/ 1395 h 1406"/>
                <a:gd name="T20" fmla="*/ 2211 w 3414"/>
                <a:gd name="T21" fmla="*/ 1333 h 1406"/>
                <a:gd name="T22" fmla="*/ 2520 w 3414"/>
                <a:gd name="T23" fmla="*/ 1207 h 1406"/>
                <a:gd name="T24" fmla="*/ 2830 w 3414"/>
                <a:gd name="T25" fmla="*/ 1003 h 1406"/>
                <a:gd name="T26" fmla="*/ 3116 w 3414"/>
                <a:gd name="T27" fmla="*/ 715 h 1406"/>
                <a:gd name="T28" fmla="*/ 3337 w 3414"/>
                <a:gd name="T29" fmla="*/ 342 h 1406"/>
                <a:gd name="T30" fmla="*/ 3414 w 3414"/>
                <a:gd name="T31" fmla="*/ 47 h 1406"/>
                <a:gd name="T32" fmla="*/ 0 w 3414"/>
                <a:gd name="T33" fmla="*/ 41 h 14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14"/>
                <a:gd name="T52" fmla="*/ 0 h 1406"/>
                <a:gd name="T53" fmla="*/ 3414 w 3414"/>
                <a:gd name="T54" fmla="*/ 1406 h 14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14" h="1406">
                  <a:moveTo>
                    <a:pt x="0" y="41"/>
                  </a:moveTo>
                  <a:lnTo>
                    <a:pt x="75" y="303"/>
                  </a:lnTo>
                  <a:lnTo>
                    <a:pt x="149" y="455"/>
                  </a:lnTo>
                  <a:lnTo>
                    <a:pt x="307" y="705"/>
                  </a:lnTo>
                  <a:cubicBezTo>
                    <a:pt x="383" y="798"/>
                    <a:pt x="513" y="930"/>
                    <a:pt x="607" y="1011"/>
                  </a:cubicBezTo>
                  <a:cubicBezTo>
                    <a:pt x="701" y="1092"/>
                    <a:pt x="784" y="1140"/>
                    <a:pt x="873" y="1189"/>
                  </a:cubicBezTo>
                  <a:cubicBezTo>
                    <a:pt x="962" y="1238"/>
                    <a:pt x="1061" y="1275"/>
                    <a:pt x="1143" y="1305"/>
                  </a:cubicBezTo>
                  <a:cubicBezTo>
                    <a:pt x="1225" y="1335"/>
                    <a:pt x="1283" y="1353"/>
                    <a:pt x="1365" y="1369"/>
                  </a:cubicBezTo>
                  <a:cubicBezTo>
                    <a:pt x="1447" y="1385"/>
                    <a:pt x="1548" y="1395"/>
                    <a:pt x="1639" y="1399"/>
                  </a:cubicBezTo>
                  <a:cubicBezTo>
                    <a:pt x="1730" y="1403"/>
                    <a:pt x="1814" y="1406"/>
                    <a:pt x="1909" y="1395"/>
                  </a:cubicBezTo>
                  <a:cubicBezTo>
                    <a:pt x="2004" y="1384"/>
                    <a:pt x="2109" y="1364"/>
                    <a:pt x="2211" y="1333"/>
                  </a:cubicBezTo>
                  <a:cubicBezTo>
                    <a:pt x="2313" y="1302"/>
                    <a:pt x="2417" y="1262"/>
                    <a:pt x="2520" y="1207"/>
                  </a:cubicBezTo>
                  <a:cubicBezTo>
                    <a:pt x="2623" y="1152"/>
                    <a:pt x="2731" y="1085"/>
                    <a:pt x="2830" y="1003"/>
                  </a:cubicBezTo>
                  <a:cubicBezTo>
                    <a:pt x="2929" y="921"/>
                    <a:pt x="3031" y="825"/>
                    <a:pt x="3116" y="715"/>
                  </a:cubicBezTo>
                  <a:cubicBezTo>
                    <a:pt x="3201" y="605"/>
                    <a:pt x="3287" y="453"/>
                    <a:pt x="3337" y="342"/>
                  </a:cubicBezTo>
                  <a:cubicBezTo>
                    <a:pt x="3387" y="231"/>
                    <a:pt x="3398" y="108"/>
                    <a:pt x="3414" y="47"/>
                  </a:cubicBezTo>
                  <a:cubicBezTo>
                    <a:pt x="3414" y="47"/>
                    <a:pt x="550" y="0"/>
                    <a:pt x="0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66CCFF">
                    <a:alpha val="50000"/>
                  </a:srgbClr>
                </a:gs>
                <a:gs pos="100000">
                  <a:srgbClr val="2F5E76">
                    <a:alpha val="5000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345" name="Group 71"/>
            <p:cNvGrpSpPr>
              <a:grpSpLocks noChangeAspect="1"/>
            </p:cNvGrpSpPr>
            <p:nvPr/>
          </p:nvGrpSpPr>
          <p:grpSpPr bwMode="auto">
            <a:xfrm rot="10800000">
              <a:off x="1477883" y="1219123"/>
              <a:ext cx="132150" cy="263936"/>
              <a:chOff x="2141" y="1152"/>
              <a:chExt cx="387" cy="773"/>
            </a:xfrm>
          </p:grpSpPr>
          <p:sp>
            <p:nvSpPr>
              <p:cNvPr id="352" name="Freeform 72"/>
              <p:cNvSpPr>
                <a:spLocks noChangeAspect="1"/>
              </p:cNvSpPr>
              <p:nvPr/>
            </p:nvSpPr>
            <p:spPr bwMode="auto">
              <a:xfrm>
                <a:off x="2141" y="1152"/>
                <a:ext cx="387" cy="773"/>
              </a:xfrm>
              <a:custGeom>
                <a:avLst/>
                <a:gdLst>
                  <a:gd name="T0" fmla="*/ 704 w 287"/>
                  <a:gd name="T1" fmla="*/ 1 h 773"/>
                  <a:gd name="T2" fmla="*/ 491 w 287"/>
                  <a:gd name="T3" fmla="*/ 0 h 773"/>
                  <a:gd name="T4" fmla="*/ 491 w 287"/>
                  <a:gd name="T5" fmla="*/ 680 h 773"/>
                  <a:gd name="T6" fmla="*/ 0 w 287"/>
                  <a:gd name="T7" fmla="*/ 773 h 77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7"/>
                  <a:gd name="T13" fmla="*/ 0 h 773"/>
                  <a:gd name="T14" fmla="*/ 287 w 287"/>
                  <a:gd name="T15" fmla="*/ 773 h 7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7" h="773">
                    <a:moveTo>
                      <a:pt x="287" y="1"/>
                    </a:moveTo>
                    <a:lnTo>
                      <a:pt x="200" y="0"/>
                    </a:lnTo>
                    <a:lnTo>
                      <a:pt x="200" y="680"/>
                    </a:lnTo>
                    <a:lnTo>
                      <a:pt x="0" y="773"/>
                    </a:lnTo>
                  </a:path>
                </a:pathLst>
              </a:custGeom>
              <a:noFill/>
              <a:ln w="38100">
                <a:solidFill>
                  <a:srgbClr val="29292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3" name="Freeform 73"/>
              <p:cNvSpPr>
                <a:spLocks noChangeAspect="1"/>
              </p:cNvSpPr>
              <p:nvPr/>
            </p:nvSpPr>
            <p:spPr bwMode="auto">
              <a:xfrm rot="507859">
                <a:off x="2182" y="1803"/>
                <a:ext cx="93" cy="113"/>
              </a:xfrm>
              <a:custGeom>
                <a:avLst/>
                <a:gdLst>
                  <a:gd name="T0" fmla="*/ 14 w 148"/>
                  <a:gd name="T1" fmla="*/ 45 h 180"/>
                  <a:gd name="T2" fmla="*/ 36 w 148"/>
                  <a:gd name="T3" fmla="*/ 33 h 180"/>
                  <a:gd name="T4" fmla="*/ 26 w 148"/>
                  <a:gd name="T5" fmla="*/ 11 h 180"/>
                  <a:gd name="T6" fmla="*/ 14 w 148"/>
                  <a:gd name="T7" fmla="*/ 0 h 180"/>
                  <a:gd name="T8" fmla="*/ 0 w 148"/>
                  <a:gd name="T9" fmla="*/ 8 h 180"/>
                  <a:gd name="T10" fmla="*/ 4 w 148"/>
                  <a:gd name="T11" fmla="*/ 24 h 180"/>
                  <a:gd name="T12" fmla="*/ 14 w 148"/>
                  <a:gd name="T13" fmla="*/ 45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180"/>
                  <a:gd name="T23" fmla="*/ 148 w 148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180">
                    <a:moveTo>
                      <a:pt x="59" y="180"/>
                    </a:moveTo>
                    <a:lnTo>
                      <a:pt x="148" y="132"/>
                    </a:lnTo>
                    <a:lnTo>
                      <a:pt x="105" y="44"/>
                    </a:lnTo>
                    <a:lnTo>
                      <a:pt x="57" y="0"/>
                    </a:lnTo>
                    <a:lnTo>
                      <a:pt x="0" y="32"/>
                    </a:lnTo>
                    <a:lnTo>
                      <a:pt x="15" y="98"/>
                    </a:lnTo>
                    <a:lnTo>
                      <a:pt x="59" y="18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346" name="Group 74"/>
            <p:cNvGrpSpPr>
              <a:grpSpLocks noChangeAspect="1"/>
            </p:cNvGrpSpPr>
            <p:nvPr/>
          </p:nvGrpSpPr>
          <p:grpSpPr bwMode="auto">
            <a:xfrm rot="10800000">
              <a:off x="1155540" y="1267610"/>
              <a:ext cx="387226" cy="303201"/>
              <a:chOff x="620" y="1546"/>
              <a:chExt cx="1134" cy="855"/>
            </a:xfrm>
          </p:grpSpPr>
          <p:sp>
            <p:nvSpPr>
              <p:cNvPr id="347" name="Rectangle 75"/>
              <p:cNvSpPr>
                <a:spLocks noChangeAspect="1" noChangeArrowheads="1"/>
              </p:cNvSpPr>
              <p:nvPr/>
            </p:nvSpPr>
            <p:spPr bwMode="auto">
              <a:xfrm rot="10780779">
                <a:off x="1154" y="1546"/>
                <a:ext cx="64" cy="204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48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620" y="1706"/>
                <a:ext cx="1134" cy="4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49" name="Rectangle 77"/>
              <p:cNvSpPr>
                <a:spLocks noChangeAspect="1" noChangeArrowheads="1"/>
              </p:cNvSpPr>
              <p:nvPr/>
            </p:nvSpPr>
            <p:spPr bwMode="auto">
              <a:xfrm rot="-3690">
                <a:off x="637" y="1721"/>
                <a:ext cx="1099" cy="680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50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1691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51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656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grpSp>
        <p:nvGrpSpPr>
          <p:cNvPr id="499" name="Group 498"/>
          <p:cNvGrpSpPr/>
          <p:nvPr/>
        </p:nvGrpSpPr>
        <p:grpSpPr>
          <a:xfrm>
            <a:off x="1071538" y="857232"/>
            <a:ext cx="1278478" cy="1277342"/>
            <a:chOff x="714348" y="500042"/>
            <a:chExt cx="1278478" cy="1277342"/>
          </a:xfrm>
        </p:grpSpPr>
        <p:sp>
          <p:nvSpPr>
            <p:cNvPr id="500" name="Oval 9"/>
            <p:cNvSpPr>
              <a:spLocks noChangeAspect="1" noChangeArrowheads="1"/>
            </p:cNvSpPr>
            <p:nvPr/>
          </p:nvSpPr>
          <p:spPr bwMode="auto">
            <a:xfrm>
              <a:off x="715372" y="500042"/>
              <a:ext cx="1277454" cy="127734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1" name="Oval 10"/>
            <p:cNvSpPr>
              <a:spLocks noChangeAspect="1" noChangeArrowheads="1"/>
            </p:cNvSpPr>
            <p:nvPr/>
          </p:nvSpPr>
          <p:spPr bwMode="auto">
            <a:xfrm>
              <a:off x="752935" y="542723"/>
              <a:ext cx="1199939" cy="11998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2" name="Line 11"/>
            <p:cNvSpPr>
              <a:spLocks noChangeAspect="1" noChangeShapeType="1"/>
            </p:cNvSpPr>
            <p:nvPr/>
          </p:nvSpPr>
          <p:spPr bwMode="auto">
            <a:xfrm>
              <a:off x="714348" y="1138543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3" name="Line 12"/>
            <p:cNvSpPr>
              <a:spLocks noChangeAspect="1" noChangeShapeType="1"/>
            </p:cNvSpPr>
            <p:nvPr/>
          </p:nvSpPr>
          <p:spPr bwMode="auto">
            <a:xfrm>
              <a:off x="1953215" y="1136835"/>
              <a:ext cx="38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4" name="Rectangle 13"/>
            <p:cNvSpPr>
              <a:spLocks noChangeAspect="1" noChangeArrowheads="1"/>
            </p:cNvSpPr>
            <p:nvPr/>
          </p:nvSpPr>
          <p:spPr bwMode="auto">
            <a:xfrm rot="10800000">
              <a:off x="1164411" y="1589590"/>
              <a:ext cx="367767" cy="7853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5" name="Rectangle 14"/>
            <p:cNvSpPr>
              <a:spLocks noChangeAspect="1" noChangeArrowheads="1"/>
            </p:cNvSpPr>
            <p:nvPr/>
          </p:nvSpPr>
          <p:spPr bwMode="auto">
            <a:xfrm rot="10800000">
              <a:off x="1358368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6" name="Oval 15"/>
            <p:cNvSpPr>
              <a:spLocks noChangeAspect="1" noChangeArrowheads="1"/>
            </p:cNvSpPr>
            <p:nvPr/>
          </p:nvSpPr>
          <p:spPr bwMode="auto">
            <a:xfrm rot="10800000">
              <a:off x="1307830" y="1602224"/>
              <a:ext cx="19464" cy="75801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7" name="Rectangle 16"/>
            <p:cNvSpPr>
              <a:spLocks noChangeAspect="1" noChangeArrowheads="1"/>
            </p:cNvSpPr>
            <p:nvPr/>
          </p:nvSpPr>
          <p:spPr bwMode="auto">
            <a:xfrm rot="10800000">
              <a:off x="1339928" y="1538374"/>
              <a:ext cx="22537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8" name="Rectangle 17"/>
            <p:cNvSpPr>
              <a:spLocks noChangeAspect="1" noChangeArrowheads="1"/>
            </p:cNvSpPr>
            <p:nvPr/>
          </p:nvSpPr>
          <p:spPr bwMode="auto">
            <a:xfrm rot="10800000">
              <a:off x="1336855" y="1601199"/>
              <a:ext cx="15366" cy="4575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9" name="Rectangle 18"/>
            <p:cNvSpPr>
              <a:spLocks noChangeAspect="1" noChangeArrowheads="1"/>
            </p:cNvSpPr>
            <p:nvPr/>
          </p:nvSpPr>
          <p:spPr bwMode="auto">
            <a:xfrm rot="10800000">
              <a:off x="1339587" y="1515155"/>
              <a:ext cx="22537" cy="54290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0" name="Rectangle 19"/>
            <p:cNvSpPr>
              <a:spLocks noChangeAspect="1" noChangeArrowheads="1"/>
            </p:cNvSpPr>
            <p:nvPr/>
          </p:nvSpPr>
          <p:spPr bwMode="auto">
            <a:xfrm rot="10800000">
              <a:off x="1098506" y="1486133"/>
              <a:ext cx="503332" cy="26974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1" name="Rectangle 20"/>
            <p:cNvSpPr>
              <a:spLocks noChangeAspect="1" noChangeArrowheads="1"/>
            </p:cNvSpPr>
            <p:nvPr/>
          </p:nvSpPr>
          <p:spPr bwMode="auto">
            <a:xfrm rot="10796310">
              <a:off x="1102262" y="1335214"/>
              <a:ext cx="495479" cy="167649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2" name="Rectangle 21"/>
            <p:cNvSpPr>
              <a:spLocks noChangeAspect="1" noChangeArrowheads="1"/>
            </p:cNvSpPr>
            <p:nvPr/>
          </p:nvSpPr>
          <p:spPr bwMode="auto">
            <a:xfrm rot="5400000">
              <a:off x="1099195" y="1286726"/>
              <a:ext cx="142382" cy="74783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3" name="Rectangle 22"/>
            <p:cNvSpPr>
              <a:spLocks noChangeAspect="1" noChangeArrowheads="1"/>
            </p:cNvSpPr>
            <p:nvPr/>
          </p:nvSpPr>
          <p:spPr bwMode="auto">
            <a:xfrm rot="10800000">
              <a:off x="1585789" y="1491937"/>
              <a:ext cx="5122" cy="3756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4" name="Rectangle 23"/>
            <p:cNvSpPr>
              <a:spLocks noChangeAspect="1" noChangeArrowheads="1"/>
            </p:cNvSpPr>
            <p:nvPr/>
          </p:nvSpPr>
          <p:spPr bwMode="auto">
            <a:xfrm rot="10800000">
              <a:off x="1110799" y="1492279"/>
              <a:ext cx="5122" cy="4097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5" name="Rectangle 24"/>
            <p:cNvSpPr>
              <a:spLocks noChangeAspect="1" noChangeArrowheads="1"/>
            </p:cNvSpPr>
            <p:nvPr/>
          </p:nvSpPr>
          <p:spPr bwMode="auto">
            <a:xfrm rot="10800000">
              <a:off x="1225876" y="1509692"/>
              <a:ext cx="251666" cy="75801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6" name="Rectangle 30"/>
            <p:cNvSpPr>
              <a:spLocks noChangeAspect="1" noChangeArrowheads="1"/>
            </p:cNvSpPr>
            <p:nvPr/>
          </p:nvSpPr>
          <p:spPr bwMode="auto">
            <a:xfrm rot="13476432">
              <a:off x="967146" y="1542838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7" name="Rectangle 31"/>
            <p:cNvSpPr>
              <a:spLocks noChangeAspect="1" noChangeArrowheads="1"/>
            </p:cNvSpPr>
            <p:nvPr/>
          </p:nvSpPr>
          <p:spPr bwMode="auto">
            <a:xfrm rot="13476432">
              <a:off x="960818" y="1535637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8" name="Rectangle 32"/>
            <p:cNvSpPr>
              <a:spLocks noChangeAspect="1" noChangeArrowheads="1"/>
            </p:cNvSpPr>
            <p:nvPr/>
          </p:nvSpPr>
          <p:spPr bwMode="auto">
            <a:xfrm rot="13476432">
              <a:off x="973467" y="1549072"/>
              <a:ext cx="3756" cy="785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519" name="Group 39"/>
            <p:cNvGrpSpPr>
              <a:grpSpLocks noChangeAspect="1"/>
            </p:cNvGrpSpPr>
            <p:nvPr/>
          </p:nvGrpSpPr>
          <p:grpSpPr bwMode="auto">
            <a:xfrm rot="14427360">
              <a:off x="806893" y="1364916"/>
              <a:ext cx="131456" cy="85027"/>
              <a:chOff x="2018" y="1317"/>
              <a:chExt cx="431" cy="322"/>
            </a:xfrm>
          </p:grpSpPr>
          <p:sp>
            <p:nvSpPr>
              <p:cNvPr id="558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2018" y="1344"/>
                <a:ext cx="431" cy="295"/>
              </a:xfrm>
              <a:prstGeom prst="rect">
                <a:avLst/>
              </a:prstGeom>
              <a:solidFill>
                <a:srgbClr val="4D4D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59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018" y="1317"/>
                <a:ext cx="431" cy="2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520" name="Rectangle 42"/>
            <p:cNvSpPr>
              <a:spLocks noChangeAspect="1" noChangeArrowheads="1"/>
            </p:cNvSpPr>
            <p:nvPr/>
          </p:nvSpPr>
          <p:spPr bwMode="auto">
            <a:xfrm rot="10800000">
              <a:off x="1223827" y="1506961"/>
              <a:ext cx="255422" cy="17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/>
            </a:p>
          </p:txBody>
        </p:sp>
        <p:sp>
          <p:nvSpPr>
            <p:cNvPr id="521" name="Freeform 43"/>
            <p:cNvSpPr>
              <a:spLocks noChangeAspect="1"/>
            </p:cNvSpPr>
            <p:nvPr/>
          </p:nvSpPr>
          <p:spPr bwMode="auto">
            <a:xfrm rot="10800000">
              <a:off x="1122751" y="1136494"/>
              <a:ext cx="479429" cy="168673"/>
            </a:xfrm>
            <a:custGeom>
              <a:avLst/>
              <a:gdLst>
                <a:gd name="T0" fmla="*/ 45 w 1404"/>
                <a:gd name="T1" fmla="*/ 147 h 494"/>
                <a:gd name="T2" fmla="*/ 26 w 1404"/>
                <a:gd name="T3" fmla="*/ 43 h 494"/>
                <a:gd name="T4" fmla="*/ 203 w 1404"/>
                <a:gd name="T5" fmla="*/ 64 h 494"/>
                <a:gd name="T6" fmla="*/ 375 w 1404"/>
                <a:gd name="T7" fmla="*/ 428 h 494"/>
                <a:gd name="T8" fmla="*/ 1256 w 1404"/>
                <a:gd name="T9" fmla="*/ 463 h 494"/>
                <a:gd name="T10" fmla="*/ 1265 w 1404"/>
                <a:gd name="T11" fmla="*/ 253 h 494"/>
                <a:gd name="T12" fmla="*/ 1265 w 1404"/>
                <a:gd name="T13" fmla="*/ 157 h 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4"/>
                <a:gd name="T22" fmla="*/ 0 h 494"/>
                <a:gd name="T23" fmla="*/ 1404 w 1404"/>
                <a:gd name="T24" fmla="*/ 494 h 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4" h="494">
                  <a:moveTo>
                    <a:pt x="45" y="147"/>
                  </a:moveTo>
                  <a:cubicBezTo>
                    <a:pt x="42" y="130"/>
                    <a:pt x="0" y="57"/>
                    <a:pt x="26" y="43"/>
                  </a:cubicBezTo>
                  <a:cubicBezTo>
                    <a:pt x="52" y="29"/>
                    <a:pt x="145" y="0"/>
                    <a:pt x="203" y="64"/>
                  </a:cubicBezTo>
                  <a:cubicBezTo>
                    <a:pt x="261" y="128"/>
                    <a:pt x="200" y="362"/>
                    <a:pt x="375" y="428"/>
                  </a:cubicBezTo>
                  <a:cubicBezTo>
                    <a:pt x="550" y="494"/>
                    <a:pt x="1108" y="492"/>
                    <a:pt x="1256" y="463"/>
                  </a:cubicBezTo>
                  <a:cubicBezTo>
                    <a:pt x="1404" y="434"/>
                    <a:pt x="1264" y="304"/>
                    <a:pt x="1265" y="253"/>
                  </a:cubicBezTo>
                  <a:lnTo>
                    <a:pt x="1265" y="15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522" name="Group 44"/>
            <p:cNvGrpSpPr>
              <a:grpSpLocks noChangeAspect="1"/>
            </p:cNvGrpSpPr>
            <p:nvPr/>
          </p:nvGrpSpPr>
          <p:grpSpPr bwMode="auto">
            <a:xfrm rot="10800000">
              <a:off x="856743" y="580623"/>
              <a:ext cx="983103" cy="927704"/>
              <a:chOff x="1515" y="980"/>
              <a:chExt cx="2879" cy="2717"/>
            </a:xfrm>
          </p:grpSpPr>
          <p:sp>
            <p:nvSpPr>
              <p:cNvPr id="556" name="Freeform 45"/>
              <p:cNvSpPr>
                <a:spLocks noChangeAspect="1"/>
              </p:cNvSpPr>
              <p:nvPr/>
            </p:nvSpPr>
            <p:spPr bwMode="auto">
              <a:xfrm>
                <a:off x="1515" y="980"/>
                <a:ext cx="2879" cy="2717"/>
              </a:xfrm>
              <a:custGeom>
                <a:avLst/>
                <a:gdLst>
                  <a:gd name="T0" fmla="*/ 1040 w 2763"/>
                  <a:gd name="T1" fmla="*/ 813 h 2654"/>
                  <a:gd name="T2" fmla="*/ 1007 w 2763"/>
                  <a:gd name="T3" fmla="*/ 864 h 2654"/>
                  <a:gd name="T4" fmla="*/ 828 w 2763"/>
                  <a:gd name="T5" fmla="*/ 982 h 2654"/>
                  <a:gd name="T6" fmla="*/ 227 w 2763"/>
                  <a:gd name="T7" fmla="*/ 1330 h 2654"/>
                  <a:gd name="T8" fmla="*/ 132 w 2763"/>
                  <a:gd name="T9" fmla="*/ 1403 h 2654"/>
                  <a:gd name="T10" fmla="*/ 33 w 2763"/>
                  <a:gd name="T11" fmla="*/ 1538 h 2654"/>
                  <a:gd name="T12" fmla="*/ 4 w 2763"/>
                  <a:gd name="T13" fmla="*/ 1754 h 2654"/>
                  <a:gd name="T14" fmla="*/ 59 w 2763"/>
                  <a:gd name="T15" fmla="*/ 1964 h 2654"/>
                  <a:gd name="T16" fmla="*/ 172 w 2763"/>
                  <a:gd name="T17" fmla="*/ 2122 h 2654"/>
                  <a:gd name="T18" fmla="*/ 327 w 2763"/>
                  <a:gd name="T19" fmla="*/ 2287 h 2654"/>
                  <a:gd name="T20" fmla="*/ 563 w 2763"/>
                  <a:gd name="T21" fmla="*/ 2493 h 2654"/>
                  <a:gd name="T22" fmla="*/ 765 w 2763"/>
                  <a:gd name="T23" fmla="*/ 2614 h 2654"/>
                  <a:gd name="T24" fmla="*/ 952 w 2763"/>
                  <a:gd name="T25" fmla="*/ 2704 h 2654"/>
                  <a:gd name="T26" fmla="*/ 1286 w 2763"/>
                  <a:gd name="T27" fmla="*/ 2818 h 2654"/>
                  <a:gd name="T28" fmla="*/ 1527 w 2763"/>
                  <a:gd name="T29" fmla="*/ 2846 h 2654"/>
                  <a:gd name="T30" fmla="*/ 1788 w 2763"/>
                  <a:gd name="T31" fmla="*/ 2810 h 2654"/>
                  <a:gd name="T32" fmla="*/ 2022 w 2763"/>
                  <a:gd name="T33" fmla="*/ 2740 h 2654"/>
                  <a:gd name="T34" fmla="*/ 2214 w 2763"/>
                  <a:gd name="T35" fmla="*/ 2674 h 2654"/>
                  <a:gd name="T36" fmla="*/ 2426 w 2763"/>
                  <a:gd name="T37" fmla="*/ 2576 h 2654"/>
                  <a:gd name="T38" fmla="*/ 2597 w 2763"/>
                  <a:gd name="T39" fmla="*/ 2455 h 2654"/>
                  <a:gd name="T40" fmla="*/ 2779 w 2763"/>
                  <a:gd name="T41" fmla="*/ 2278 h 2654"/>
                  <a:gd name="T42" fmla="*/ 2985 w 2763"/>
                  <a:gd name="T43" fmla="*/ 2073 h 2654"/>
                  <a:gd name="T44" fmla="*/ 3071 w 2763"/>
                  <a:gd name="T45" fmla="*/ 1911 h 2654"/>
                  <a:gd name="T46" fmla="*/ 3126 w 2763"/>
                  <a:gd name="T47" fmla="*/ 1700 h 2654"/>
                  <a:gd name="T48" fmla="*/ 3071 w 2763"/>
                  <a:gd name="T49" fmla="*/ 1489 h 2654"/>
                  <a:gd name="T50" fmla="*/ 2958 w 2763"/>
                  <a:gd name="T51" fmla="*/ 1382 h 2654"/>
                  <a:gd name="T52" fmla="*/ 2793 w 2763"/>
                  <a:gd name="T53" fmla="*/ 1277 h 2654"/>
                  <a:gd name="T54" fmla="*/ 2661 w 2763"/>
                  <a:gd name="T55" fmla="*/ 1196 h 2654"/>
                  <a:gd name="T56" fmla="*/ 2512 w 2763"/>
                  <a:gd name="T57" fmla="*/ 1118 h 2654"/>
                  <a:gd name="T58" fmla="*/ 2268 w 2763"/>
                  <a:gd name="T59" fmla="*/ 977 h 2654"/>
                  <a:gd name="T60" fmla="*/ 2173 w 2763"/>
                  <a:gd name="T61" fmla="*/ 909 h 2654"/>
                  <a:gd name="T62" fmla="*/ 2086 w 2763"/>
                  <a:gd name="T63" fmla="*/ 813 h 2654"/>
                  <a:gd name="T64" fmla="*/ 2067 w 2763"/>
                  <a:gd name="T65" fmla="*/ 643 h 2654"/>
                  <a:gd name="T66" fmla="*/ 2070 w 2763"/>
                  <a:gd name="T67" fmla="*/ 115 h 2654"/>
                  <a:gd name="T68" fmla="*/ 2067 w 2763"/>
                  <a:gd name="T69" fmla="*/ 59 h 2654"/>
                  <a:gd name="T70" fmla="*/ 2012 w 2763"/>
                  <a:gd name="T71" fmla="*/ 8 h 2654"/>
                  <a:gd name="T72" fmla="*/ 1957 w 2763"/>
                  <a:gd name="T73" fmla="*/ 8 h 2654"/>
                  <a:gd name="T74" fmla="*/ 1898 w 2763"/>
                  <a:gd name="T75" fmla="*/ 8 h 2654"/>
                  <a:gd name="T76" fmla="*/ 1232 w 2763"/>
                  <a:gd name="T77" fmla="*/ 8 h 2654"/>
                  <a:gd name="T78" fmla="*/ 1119 w 2763"/>
                  <a:gd name="T79" fmla="*/ 8 h 2654"/>
                  <a:gd name="T80" fmla="*/ 1054 w 2763"/>
                  <a:gd name="T81" fmla="*/ 57 h 2654"/>
                  <a:gd name="T82" fmla="*/ 1040 w 2763"/>
                  <a:gd name="T83" fmla="*/ 157 h 2654"/>
                  <a:gd name="T84" fmla="*/ 1041 w 2763"/>
                  <a:gd name="T85" fmla="*/ 812 h 26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63"/>
                  <a:gd name="T130" fmla="*/ 0 h 2654"/>
                  <a:gd name="T131" fmla="*/ 2763 w 2763"/>
                  <a:gd name="T132" fmla="*/ 2654 h 26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63" h="2654">
                    <a:moveTo>
                      <a:pt x="919" y="758"/>
                    </a:moveTo>
                    <a:cubicBezTo>
                      <a:pt x="914" y="766"/>
                      <a:pt x="921" y="779"/>
                      <a:pt x="890" y="805"/>
                    </a:cubicBezTo>
                    <a:cubicBezTo>
                      <a:pt x="859" y="831"/>
                      <a:pt x="847" y="843"/>
                      <a:pt x="732" y="915"/>
                    </a:cubicBezTo>
                    <a:cubicBezTo>
                      <a:pt x="617" y="987"/>
                      <a:pt x="303" y="1174"/>
                      <a:pt x="201" y="1240"/>
                    </a:cubicBezTo>
                    <a:cubicBezTo>
                      <a:pt x="99" y="1305"/>
                      <a:pt x="146" y="1274"/>
                      <a:pt x="117" y="1307"/>
                    </a:cubicBezTo>
                    <a:cubicBezTo>
                      <a:pt x="89" y="1339"/>
                      <a:pt x="49" y="1379"/>
                      <a:pt x="30" y="1433"/>
                    </a:cubicBezTo>
                    <a:cubicBezTo>
                      <a:pt x="14" y="1482"/>
                      <a:pt x="0" y="1568"/>
                      <a:pt x="4" y="1634"/>
                    </a:cubicBezTo>
                    <a:cubicBezTo>
                      <a:pt x="9" y="1700"/>
                      <a:pt x="28" y="1773"/>
                      <a:pt x="53" y="1831"/>
                    </a:cubicBezTo>
                    <a:cubicBezTo>
                      <a:pt x="78" y="1888"/>
                      <a:pt x="113" y="1928"/>
                      <a:pt x="152" y="1978"/>
                    </a:cubicBezTo>
                    <a:cubicBezTo>
                      <a:pt x="191" y="2028"/>
                      <a:pt x="231" y="2074"/>
                      <a:pt x="289" y="2131"/>
                    </a:cubicBezTo>
                    <a:cubicBezTo>
                      <a:pt x="346" y="2189"/>
                      <a:pt x="433" y="2273"/>
                      <a:pt x="497" y="2324"/>
                    </a:cubicBezTo>
                    <a:cubicBezTo>
                      <a:pt x="562" y="2375"/>
                      <a:pt x="618" y="2403"/>
                      <a:pt x="676" y="2436"/>
                    </a:cubicBezTo>
                    <a:cubicBezTo>
                      <a:pt x="733" y="2468"/>
                      <a:pt x="765" y="2490"/>
                      <a:pt x="842" y="2520"/>
                    </a:cubicBezTo>
                    <a:cubicBezTo>
                      <a:pt x="919" y="2552"/>
                      <a:pt x="1051" y="2605"/>
                      <a:pt x="1136" y="2627"/>
                    </a:cubicBezTo>
                    <a:cubicBezTo>
                      <a:pt x="1221" y="2649"/>
                      <a:pt x="1275" y="2654"/>
                      <a:pt x="1349" y="2653"/>
                    </a:cubicBezTo>
                    <a:cubicBezTo>
                      <a:pt x="1423" y="2652"/>
                      <a:pt x="1509" y="2636"/>
                      <a:pt x="1581" y="2619"/>
                    </a:cubicBezTo>
                    <a:cubicBezTo>
                      <a:pt x="1654" y="2603"/>
                      <a:pt x="1725" y="2574"/>
                      <a:pt x="1788" y="2553"/>
                    </a:cubicBezTo>
                    <a:cubicBezTo>
                      <a:pt x="1851" y="2532"/>
                      <a:pt x="1897" y="2517"/>
                      <a:pt x="1957" y="2492"/>
                    </a:cubicBezTo>
                    <a:cubicBezTo>
                      <a:pt x="2017" y="2467"/>
                      <a:pt x="2087" y="2435"/>
                      <a:pt x="2144" y="2401"/>
                    </a:cubicBezTo>
                    <a:cubicBezTo>
                      <a:pt x="2200" y="2367"/>
                      <a:pt x="2244" y="2335"/>
                      <a:pt x="2296" y="2288"/>
                    </a:cubicBezTo>
                    <a:cubicBezTo>
                      <a:pt x="2348" y="2241"/>
                      <a:pt x="2399" y="2183"/>
                      <a:pt x="2457" y="2123"/>
                    </a:cubicBezTo>
                    <a:cubicBezTo>
                      <a:pt x="2514" y="2063"/>
                      <a:pt x="2597" y="1988"/>
                      <a:pt x="2639" y="1932"/>
                    </a:cubicBezTo>
                    <a:cubicBezTo>
                      <a:pt x="2682" y="1875"/>
                      <a:pt x="2693" y="1839"/>
                      <a:pt x="2714" y="1782"/>
                    </a:cubicBezTo>
                    <a:cubicBezTo>
                      <a:pt x="2735" y="1724"/>
                      <a:pt x="2763" y="1649"/>
                      <a:pt x="2763" y="1584"/>
                    </a:cubicBezTo>
                    <a:cubicBezTo>
                      <a:pt x="2763" y="1519"/>
                      <a:pt x="2739" y="1436"/>
                      <a:pt x="2714" y="1387"/>
                    </a:cubicBezTo>
                    <a:cubicBezTo>
                      <a:pt x="2689" y="1338"/>
                      <a:pt x="2657" y="1321"/>
                      <a:pt x="2615" y="1288"/>
                    </a:cubicBezTo>
                    <a:cubicBezTo>
                      <a:pt x="2574" y="1256"/>
                      <a:pt x="2511" y="1219"/>
                      <a:pt x="2468" y="1190"/>
                    </a:cubicBezTo>
                    <a:cubicBezTo>
                      <a:pt x="2424" y="1160"/>
                      <a:pt x="2394" y="1140"/>
                      <a:pt x="2352" y="1115"/>
                    </a:cubicBezTo>
                    <a:cubicBezTo>
                      <a:pt x="2311" y="1090"/>
                      <a:pt x="2279" y="1076"/>
                      <a:pt x="2221" y="1042"/>
                    </a:cubicBezTo>
                    <a:cubicBezTo>
                      <a:pt x="2163" y="1008"/>
                      <a:pt x="2055" y="942"/>
                      <a:pt x="2005" y="910"/>
                    </a:cubicBezTo>
                    <a:cubicBezTo>
                      <a:pt x="1955" y="878"/>
                      <a:pt x="1947" y="872"/>
                      <a:pt x="1920" y="847"/>
                    </a:cubicBezTo>
                    <a:cubicBezTo>
                      <a:pt x="1893" y="822"/>
                      <a:pt x="1860" y="799"/>
                      <a:pt x="1844" y="758"/>
                    </a:cubicBezTo>
                    <a:cubicBezTo>
                      <a:pt x="1828" y="717"/>
                      <a:pt x="1829" y="707"/>
                      <a:pt x="1827" y="599"/>
                    </a:cubicBezTo>
                    <a:cubicBezTo>
                      <a:pt x="1825" y="490"/>
                      <a:pt x="1830" y="197"/>
                      <a:pt x="1830" y="106"/>
                    </a:cubicBezTo>
                    <a:cubicBezTo>
                      <a:pt x="1830" y="16"/>
                      <a:pt x="1835" y="73"/>
                      <a:pt x="1827" y="56"/>
                    </a:cubicBezTo>
                    <a:cubicBezTo>
                      <a:pt x="1818" y="40"/>
                      <a:pt x="1794" y="15"/>
                      <a:pt x="1778" y="8"/>
                    </a:cubicBezTo>
                    <a:cubicBezTo>
                      <a:pt x="1762" y="0"/>
                      <a:pt x="1745" y="8"/>
                      <a:pt x="1729" y="8"/>
                    </a:cubicBezTo>
                    <a:cubicBezTo>
                      <a:pt x="1713" y="8"/>
                      <a:pt x="1786" y="8"/>
                      <a:pt x="1679" y="8"/>
                    </a:cubicBezTo>
                    <a:cubicBezTo>
                      <a:pt x="1573" y="8"/>
                      <a:pt x="1203" y="8"/>
                      <a:pt x="1088" y="8"/>
                    </a:cubicBezTo>
                    <a:cubicBezTo>
                      <a:pt x="973" y="8"/>
                      <a:pt x="1015" y="0"/>
                      <a:pt x="989" y="8"/>
                    </a:cubicBezTo>
                    <a:cubicBezTo>
                      <a:pt x="963" y="15"/>
                      <a:pt x="944" y="32"/>
                      <a:pt x="932" y="54"/>
                    </a:cubicBezTo>
                    <a:cubicBezTo>
                      <a:pt x="920" y="77"/>
                      <a:pt x="920" y="37"/>
                      <a:pt x="919" y="146"/>
                    </a:cubicBezTo>
                    <a:cubicBezTo>
                      <a:pt x="917" y="263"/>
                      <a:pt x="920" y="630"/>
                      <a:pt x="920" y="757"/>
                    </a:cubicBezTo>
                  </a:path>
                </a:pathLst>
              </a:custGeom>
              <a:solidFill>
                <a:srgbClr val="C0C0C0">
                  <a:alpha val="70195"/>
                </a:srgb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7" name="Freeform 46"/>
              <p:cNvSpPr>
                <a:spLocks noChangeAspect="1"/>
              </p:cNvSpPr>
              <p:nvPr/>
            </p:nvSpPr>
            <p:spPr bwMode="auto">
              <a:xfrm>
                <a:off x="1519" y="2543"/>
                <a:ext cx="2870" cy="1154"/>
              </a:xfrm>
              <a:custGeom>
                <a:avLst/>
                <a:gdLst>
                  <a:gd name="T0" fmla="*/ 7 w 2870"/>
                  <a:gd name="T1" fmla="*/ 18 h 1154"/>
                  <a:gd name="T2" fmla="*/ 0 w 2870"/>
                  <a:gd name="T3" fmla="*/ 148 h 1154"/>
                  <a:gd name="T4" fmla="*/ 69 w 2870"/>
                  <a:gd name="T5" fmla="*/ 352 h 1154"/>
                  <a:gd name="T6" fmla="*/ 180 w 2870"/>
                  <a:gd name="T7" fmla="*/ 496 h 1154"/>
                  <a:gd name="T8" fmla="*/ 402 w 2870"/>
                  <a:gd name="T9" fmla="*/ 715 h 1154"/>
                  <a:gd name="T10" fmla="*/ 533 w 2870"/>
                  <a:gd name="T11" fmla="*/ 829 h 1154"/>
                  <a:gd name="T12" fmla="*/ 669 w 2870"/>
                  <a:gd name="T13" fmla="*/ 913 h 1154"/>
                  <a:gd name="T14" fmla="*/ 867 w 2870"/>
                  <a:gd name="T15" fmla="*/ 1012 h 1154"/>
                  <a:gd name="T16" fmla="*/ 1188 w 2870"/>
                  <a:gd name="T17" fmla="*/ 1129 h 1154"/>
                  <a:gd name="T18" fmla="*/ 1452 w 2870"/>
                  <a:gd name="T19" fmla="*/ 1153 h 1154"/>
                  <a:gd name="T20" fmla="*/ 1638 w 2870"/>
                  <a:gd name="T21" fmla="*/ 1126 h 1154"/>
                  <a:gd name="T22" fmla="*/ 2097 w 2870"/>
                  <a:gd name="T23" fmla="*/ 967 h 1154"/>
                  <a:gd name="T24" fmla="*/ 2360 w 2870"/>
                  <a:gd name="T25" fmla="*/ 805 h 1154"/>
                  <a:gd name="T26" fmla="*/ 2513 w 2870"/>
                  <a:gd name="T27" fmla="*/ 655 h 1154"/>
                  <a:gd name="T28" fmla="*/ 2640 w 2870"/>
                  <a:gd name="T29" fmla="*/ 526 h 1154"/>
                  <a:gd name="T30" fmla="*/ 2747 w 2870"/>
                  <a:gd name="T31" fmla="*/ 409 h 1154"/>
                  <a:gd name="T32" fmla="*/ 2798 w 2870"/>
                  <a:gd name="T33" fmla="*/ 325 h 1154"/>
                  <a:gd name="T34" fmla="*/ 2870 w 2870"/>
                  <a:gd name="T35" fmla="*/ 133 h 1154"/>
                  <a:gd name="T36" fmla="*/ 2867 w 2870"/>
                  <a:gd name="T37" fmla="*/ 19 h 1154"/>
                  <a:gd name="T38" fmla="*/ 7 w 2870"/>
                  <a:gd name="T39" fmla="*/ 18 h 1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70"/>
                  <a:gd name="T61" fmla="*/ 0 h 1154"/>
                  <a:gd name="T62" fmla="*/ 2870 w 2870"/>
                  <a:gd name="T63" fmla="*/ 1154 h 1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70" h="1154">
                    <a:moveTo>
                      <a:pt x="7" y="18"/>
                    </a:moveTo>
                    <a:lnTo>
                      <a:pt x="0" y="148"/>
                    </a:lnTo>
                    <a:cubicBezTo>
                      <a:pt x="10" y="204"/>
                      <a:pt x="39" y="294"/>
                      <a:pt x="69" y="352"/>
                    </a:cubicBezTo>
                    <a:lnTo>
                      <a:pt x="180" y="496"/>
                    </a:lnTo>
                    <a:cubicBezTo>
                      <a:pt x="236" y="557"/>
                      <a:pt x="343" y="660"/>
                      <a:pt x="402" y="715"/>
                    </a:cubicBezTo>
                    <a:cubicBezTo>
                      <a:pt x="461" y="770"/>
                      <a:pt x="489" y="796"/>
                      <a:pt x="533" y="829"/>
                    </a:cubicBezTo>
                    <a:cubicBezTo>
                      <a:pt x="577" y="862"/>
                      <a:pt x="613" y="883"/>
                      <a:pt x="669" y="913"/>
                    </a:cubicBezTo>
                    <a:cubicBezTo>
                      <a:pt x="725" y="943"/>
                      <a:pt x="781" y="976"/>
                      <a:pt x="867" y="1012"/>
                    </a:cubicBezTo>
                    <a:cubicBezTo>
                      <a:pt x="953" y="1048"/>
                      <a:pt x="1091" y="1106"/>
                      <a:pt x="1188" y="1129"/>
                    </a:cubicBezTo>
                    <a:cubicBezTo>
                      <a:pt x="1285" y="1152"/>
                      <a:pt x="1377" y="1154"/>
                      <a:pt x="1452" y="1153"/>
                    </a:cubicBezTo>
                    <a:lnTo>
                      <a:pt x="1638" y="1126"/>
                    </a:lnTo>
                    <a:cubicBezTo>
                      <a:pt x="1746" y="1095"/>
                      <a:pt x="1977" y="1020"/>
                      <a:pt x="2097" y="967"/>
                    </a:cubicBezTo>
                    <a:cubicBezTo>
                      <a:pt x="2217" y="914"/>
                      <a:pt x="2291" y="857"/>
                      <a:pt x="2360" y="805"/>
                    </a:cubicBezTo>
                    <a:cubicBezTo>
                      <a:pt x="2429" y="753"/>
                      <a:pt x="2466" y="701"/>
                      <a:pt x="2513" y="655"/>
                    </a:cubicBezTo>
                    <a:cubicBezTo>
                      <a:pt x="2560" y="609"/>
                      <a:pt x="2601" y="567"/>
                      <a:pt x="2640" y="526"/>
                    </a:cubicBezTo>
                    <a:cubicBezTo>
                      <a:pt x="2679" y="485"/>
                      <a:pt x="2721" y="442"/>
                      <a:pt x="2747" y="409"/>
                    </a:cubicBezTo>
                    <a:cubicBezTo>
                      <a:pt x="2773" y="376"/>
                      <a:pt x="2778" y="371"/>
                      <a:pt x="2798" y="325"/>
                    </a:cubicBezTo>
                    <a:cubicBezTo>
                      <a:pt x="2818" y="279"/>
                      <a:pt x="2859" y="184"/>
                      <a:pt x="2870" y="133"/>
                    </a:cubicBezTo>
                    <a:lnTo>
                      <a:pt x="2867" y="19"/>
                    </a:lnTo>
                    <a:cubicBezTo>
                      <a:pt x="2390" y="0"/>
                      <a:pt x="603" y="18"/>
                      <a:pt x="7" y="18"/>
                    </a:cubicBezTo>
                    <a:close/>
                  </a:path>
                </a:pathLst>
              </a:custGeom>
              <a:solidFill>
                <a:srgbClr val="FFCC00">
                  <a:alpha val="50195"/>
                </a:srgb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523" name="Rectangle 47"/>
            <p:cNvSpPr>
              <a:spLocks noChangeAspect="1" noChangeArrowheads="1"/>
            </p:cNvSpPr>
            <p:nvPr/>
          </p:nvSpPr>
          <p:spPr bwMode="auto">
            <a:xfrm rot="10800000">
              <a:off x="1187289" y="1538032"/>
              <a:ext cx="328839" cy="37900"/>
            </a:xfrm>
            <a:prstGeom prst="rect">
              <a:avLst/>
            </a:prstGeom>
            <a:solidFill>
              <a:srgbClr val="1C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24" name="Rectangle 48"/>
            <p:cNvSpPr>
              <a:spLocks noChangeAspect="1" noChangeArrowheads="1"/>
            </p:cNvSpPr>
            <p:nvPr/>
          </p:nvSpPr>
          <p:spPr bwMode="auto">
            <a:xfrm rot="21580779">
              <a:off x="1337196" y="1538715"/>
              <a:ext cx="24928" cy="3858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525" name="Group 49"/>
            <p:cNvGrpSpPr>
              <a:grpSpLocks noChangeAspect="1"/>
            </p:cNvGrpSpPr>
            <p:nvPr/>
          </p:nvGrpSpPr>
          <p:grpSpPr bwMode="auto">
            <a:xfrm rot="10800000">
              <a:off x="782984" y="1110886"/>
              <a:ext cx="1157255" cy="121554"/>
              <a:chOff x="1111" y="1298"/>
              <a:chExt cx="3389" cy="356"/>
            </a:xfrm>
          </p:grpSpPr>
          <p:sp>
            <p:nvSpPr>
              <p:cNvPr id="547" name="Freeform 50"/>
              <p:cNvSpPr>
                <a:spLocks noChangeAspect="1"/>
              </p:cNvSpPr>
              <p:nvPr/>
            </p:nvSpPr>
            <p:spPr bwMode="auto">
              <a:xfrm>
                <a:off x="1111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8" name="Freeform 51"/>
              <p:cNvSpPr>
                <a:spLocks noChangeAspect="1"/>
              </p:cNvSpPr>
              <p:nvPr/>
            </p:nvSpPr>
            <p:spPr bwMode="auto">
              <a:xfrm flipH="1">
                <a:off x="3462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9" name="Line 52"/>
              <p:cNvSpPr>
                <a:spLocks noChangeAspect="1" noChangeShapeType="1"/>
              </p:cNvSpPr>
              <p:nvPr/>
            </p:nvSpPr>
            <p:spPr bwMode="auto">
              <a:xfrm>
                <a:off x="1114" y="165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0" name="Line 53"/>
              <p:cNvSpPr>
                <a:spLocks noChangeAspect="1" noChangeShapeType="1"/>
              </p:cNvSpPr>
              <p:nvPr/>
            </p:nvSpPr>
            <p:spPr bwMode="auto">
              <a:xfrm>
                <a:off x="2149" y="1299"/>
                <a:ext cx="1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1" name="Freeform 54"/>
              <p:cNvSpPr>
                <a:spLocks noChangeAspect="1"/>
              </p:cNvSpPr>
              <p:nvPr/>
            </p:nvSpPr>
            <p:spPr bwMode="auto">
              <a:xfrm>
                <a:off x="1468" y="1300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2" name="Freeform 55"/>
              <p:cNvSpPr>
                <a:spLocks noChangeAspect="1"/>
              </p:cNvSpPr>
              <p:nvPr/>
            </p:nvSpPr>
            <p:spPr bwMode="auto">
              <a:xfrm flipH="1">
                <a:off x="3266" y="1299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3" name="Freeform 56"/>
              <p:cNvSpPr>
                <a:spLocks noChangeAspect="1"/>
              </p:cNvSpPr>
              <p:nvPr/>
            </p:nvSpPr>
            <p:spPr bwMode="auto">
              <a:xfrm>
                <a:off x="2167" y="1298"/>
                <a:ext cx="505" cy="353"/>
              </a:xfrm>
              <a:custGeom>
                <a:avLst/>
                <a:gdLst>
                  <a:gd name="T0" fmla="*/ 501 w 507"/>
                  <a:gd name="T1" fmla="*/ 0 h 405"/>
                  <a:gd name="T2" fmla="*/ 291 w 507"/>
                  <a:gd name="T3" fmla="*/ 54 h 405"/>
                  <a:gd name="T4" fmla="*/ 141 w 507"/>
                  <a:gd name="T5" fmla="*/ 119 h 405"/>
                  <a:gd name="T6" fmla="*/ 63 w 507"/>
                  <a:gd name="T7" fmla="*/ 180 h 405"/>
                  <a:gd name="T8" fmla="*/ 0 w 507"/>
                  <a:gd name="T9" fmla="*/ 268 h 4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405"/>
                  <a:gd name="T17" fmla="*/ 507 w 507"/>
                  <a:gd name="T18" fmla="*/ 405 h 4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405">
                    <a:moveTo>
                      <a:pt x="507" y="0"/>
                    </a:moveTo>
                    <a:cubicBezTo>
                      <a:pt x="472" y="13"/>
                      <a:pt x="355" y="51"/>
                      <a:pt x="294" y="81"/>
                    </a:cubicBezTo>
                    <a:cubicBezTo>
                      <a:pt x="233" y="111"/>
                      <a:pt x="182" y="148"/>
                      <a:pt x="144" y="180"/>
                    </a:cubicBezTo>
                    <a:cubicBezTo>
                      <a:pt x="106" y="212"/>
                      <a:pt x="87" y="235"/>
                      <a:pt x="63" y="273"/>
                    </a:cubicBezTo>
                    <a:cubicBezTo>
                      <a:pt x="39" y="311"/>
                      <a:pt x="13" y="378"/>
                      <a:pt x="0" y="40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4" name="Freeform 57"/>
              <p:cNvSpPr>
                <a:spLocks noChangeAspect="1"/>
              </p:cNvSpPr>
              <p:nvPr/>
            </p:nvSpPr>
            <p:spPr bwMode="auto">
              <a:xfrm>
                <a:off x="2947" y="1298"/>
                <a:ext cx="519" cy="356"/>
              </a:xfrm>
              <a:custGeom>
                <a:avLst/>
                <a:gdLst>
                  <a:gd name="T0" fmla="*/ 0 w 519"/>
                  <a:gd name="T1" fmla="*/ 0 h 356"/>
                  <a:gd name="T2" fmla="*/ 212 w 519"/>
                  <a:gd name="T3" fmla="*/ 71 h 356"/>
                  <a:gd name="T4" fmla="*/ 362 w 519"/>
                  <a:gd name="T5" fmla="*/ 157 h 356"/>
                  <a:gd name="T6" fmla="*/ 447 w 519"/>
                  <a:gd name="T7" fmla="*/ 242 h 356"/>
                  <a:gd name="T8" fmla="*/ 519 w 519"/>
                  <a:gd name="T9" fmla="*/ 356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356"/>
                  <a:gd name="T17" fmla="*/ 519 w 519"/>
                  <a:gd name="T18" fmla="*/ 356 h 3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356">
                    <a:moveTo>
                      <a:pt x="0" y="0"/>
                    </a:moveTo>
                    <a:cubicBezTo>
                      <a:pt x="35" y="11"/>
                      <a:pt x="151" y="44"/>
                      <a:pt x="212" y="71"/>
                    </a:cubicBezTo>
                    <a:cubicBezTo>
                      <a:pt x="273" y="97"/>
                      <a:pt x="323" y="129"/>
                      <a:pt x="362" y="157"/>
                    </a:cubicBezTo>
                    <a:cubicBezTo>
                      <a:pt x="401" y="185"/>
                      <a:pt x="421" y="209"/>
                      <a:pt x="447" y="242"/>
                    </a:cubicBezTo>
                    <a:cubicBezTo>
                      <a:pt x="473" y="275"/>
                      <a:pt x="504" y="332"/>
                      <a:pt x="519" y="35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5" name="Line 58"/>
              <p:cNvSpPr>
                <a:spLocks noChangeAspect="1" noChangeShapeType="1"/>
              </p:cNvSpPr>
              <p:nvPr/>
            </p:nvSpPr>
            <p:spPr bwMode="auto">
              <a:xfrm>
                <a:off x="1261" y="1496"/>
                <a:ext cx="309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26" name="Group 59"/>
            <p:cNvGrpSpPr>
              <a:grpSpLocks noChangeAspect="1"/>
            </p:cNvGrpSpPr>
            <p:nvPr/>
          </p:nvGrpSpPr>
          <p:grpSpPr bwMode="auto">
            <a:xfrm rot="10800000">
              <a:off x="779228" y="556386"/>
              <a:ext cx="1161352" cy="551089"/>
              <a:chOff x="1330" y="2284"/>
              <a:chExt cx="3401" cy="1614"/>
            </a:xfrm>
          </p:grpSpPr>
          <p:sp>
            <p:nvSpPr>
              <p:cNvPr id="537" name="Freeform 60"/>
              <p:cNvSpPr>
                <a:spLocks noChangeAspect="1"/>
              </p:cNvSpPr>
              <p:nvPr/>
            </p:nvSpPr>
            <p:spPr bwMode="auto">
              <a:xfrm>
                <a:off x="1332" y="2324"/>
                <a:ext cx="3399" cy="1574"/>
              </a:xfrm>
              <a:custGeom>
                <a:avLst/>
                <a:gdLst>
                  <a:gd name="T0" fmla="*/ 0 w 3399"/>
                  <a:gd name="T1" fmla="*/ 0 h 1574"/>
                  <a:gd name="T2" fmla="*/ 48 w 3399"/>
                  <a:gd name="T3" fmla="*/ 320 h 1574"/>
                  <a:gd name="T4" fmla="*/ 200 w 3399"/>
                  <a:gd name="T5" fmla="*/ 676 h 1574"/>
                  <a:gd name="T6" fmla="*/ 528 w 3399"/>
                  <a:gd name="T7" fmla="*/ 1104 h 1574"/>
                  <a:gd name="T8" fmla="*/ 916 w 3399"/>
                  <a:gd name="T9" fmla="*/ 1380 h 1574"/>
                  <a:gd name="T10" fmla="*/ 1320 w 3399"/>
                  <a:gd name="T11" fmla="*/ 1524 h 1574"/>
                  <a:gd name="T12" fmla="*/ 1708 w 3399"/>
                  <a:gd name="T13" fmla="*/ 1572 h 1574"/>
                  <a:gd name="T14" fmla="*/ 2060 w 3399"/>
                  <a:gd name="T15" fmla="*/ 1536 h 1574"/>
                  <a:gd name="T16" fmla="*/ 2372 w 3399"/>
                  <a:gd name="T17" fmla="*/ 1444 h 1574"/>
                  <a:gd name="T18" fmla="*/ 2736 w 3399"/>
                  <a:gd name="T19" fmla="*/ 1240 h 1574"/>
                  <a:gd name="T20" fmla="*/ 3084 w 3399"/>
                  <a:gd name="T21" fmla="*/ 908 h 1574"/>
                  <a:gd name="T22" fmla="*/ 3304 w 3399"/>
                  <a:gd name="T23" fmla="*/ 540 h 1574"/>
                  <a:gd name="T24" fmla="*/ 3384 w 3399"/>
                  <a:gd name="T25" fmla="*/ 284 h 1574"/>
                  <a:gd name="T26" fmla="*/ 3392 w 3399"/>
                  <a:gd name="T27" fmla="*/ 4 h 1574"/>
                  <a:gd name="T28" fmla="*/ 0 w 3399"/>
                  <a:gd name="T29" fmla="*/ 0 h 15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99"/>
                  <a:gd name="T46" fmla="*/ 0 h 1574"/>
                  <a:gd name="T47" fmla="*/ 3399 w 3399"/>
                  <a:gd name="T48" fmla="*/ 1574 h 15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  <a:cubicBezTo>
                      <a:pt x="3392" y="4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8" name="Freeform 61"/>
              <p:cNvSpPr>
                <a:spLocks noChangeAspect="1"/>
              </p:cNvSpPr>
              <p:nvPr/>
            </p:nvSpPr>
            <p:spPr bwMode="auto">
              <a:xfrm>
                <a:off x="1675" y="2326"/>
                <a:ext cx="2720" cy="1201"/>
              </a:xfrm>
              <a:custGeom>
                <a:avLst/>
                <a:gdLst>
                  <a:gd name="T0" fmla="*/ 0 w 3399"/>
                  <a:gd name="T1" fmla="*/ 0 h 1574"/>
                  <a:gd name="T2" fmla="*/ 24 w 3399"/>
                  <a:gd name="T3" fmla="*/ 142 h 1574"/>
                  <a:gd name="T4" fmla="*/ 102 w 3399"/>
                  <a:gd name="T5" fmla="*/ 301 h 1574"/>
                  <a:gd name="T6" fmla="*/ 270 w 3399"/>
                  <a:gd name="T7" fmla="*/ 490 h 1574"/>
                  <a:gd name="T8" fmla="*/ 470 w 3399"/>
                  <a:gd name="T9" fmla="*/ 613 h 1574"/>
                  <a:gd name="T10" fmla="*/ 676 w 3399"/>
                  <a:gd name="T11" fmla="*/ 677 h 1574"/>
                  <a:gd name="T12" fmla="*/ 875 w 3399"/>
                  <a:gd name="T13" fmla="*/ 698 h 1574"/>
                  <a:gd name="T14" fmla="*/ 1056 w 3399"/>
                  <a:gd name="T15" fmla="*/ 682 h 1574"/>
                  <a:gd name="T16" fmla="*/ 1216 w 3399"/>
                  <a:gd name="T17" fmla="*/ 642 h 1574"/>
                  <a:gd name="T18" fmla="*/ 1402 w 3399"/>
                  <a:gd name="T19" fmla="*/ 551 h 1574"/>
                  <a:gd name="T20" fmla="*/ 1580 w 3399"/>
                  <a:gd name="T21" fmla="*/ 404 h 1574"/>
                  <a:gd name="T22" fmla="*/ 1693 w 3399"/>
                  <a:gd name="T23" fmla="*/ 240 h 1574"/>
                  <a:gd name="T24" fmla="*/ 1734 w 3399"/>
                  <a:gd name="T25" fmla="*/ 127 h 1574"/>
                  <a:gd name="T26" fmla="*/ 1738 w 3399"/>
                  <a:gd name="T27" fmla="*/ 2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9" name="Freeform 62"/>
              <p:cNvSpPr>
                <a:spLocks noChangeAspect="1"/>
              </p:cNvSpPr>
              <p:nvPr/>
            </p:nvSpPr>
            <p:spPr bwMode="auto">
              <a:xfrm>
                <a:off x="2383" y="2329"/>
                <a:ext cx="1316" cy="590"/>
              </a:xfrm>
              <a:custGeom>
                <a:avLst/>
                <a:gdLst>
                  <a:gd name="T0" fmla="*/ 0 w 3399"/>
                  <a:gd name="T1" fmla="*/ 0 h 1574"/>
                  <a:gd name="T2" fmla="*/ 3 w 3399"/>
                  <a:gd name="T3" fmla="*/ 17 h 1574"/>
                  <a:gd name="T4" fmla="*/ 12 w 3399"/>
                  <a:gd name="T5" fmla="*/ 36 h 1574"/>
                  <a:gd name="T6" fmla="*/ 31 w 3399"/>
                  <a:gd name="T7" fmla="*/ 58 h 1574"/>
                  <a:gd name="T8" fmla="*/ 53 w 3399"/>
                  <a:gd name="T9" fmla="*/ 73 h 1574"/>
                  <a:gd name="T10" fmla="*/ 77 w 3399"/>
                  <a:gd name="T11" fmla="*/ 80 h 1574"/>
                  <a:gd name="T12" fmla="*/ 99 w 3399"/>
                  <a:gd name="T13" fmla="*/ 83 h 1574"/>
                  <a:gd name="T14" fmla="*/ 120 w 3399"/>
                  <a:gd name="T15" fmla="*/ 81 h 1574"/>
                  <a:gd name="T16" fmla="*/ 137 w 3399"/>
                  <a:gd name="T17" fmla="*/ 76 h 1574"/>
                  <a:gd name="T18" fmla="*/ 159 w 3399"/>
                  <a:gd name="T19" fmla="*/ 65 h 1574"/>
                  <a:gd name="T20" fmla="*/ 179 w 3399"/>
                  <a:gd name="T21" fmla="*/ 48 h 1574"/>
                  <a:gd name="T22" fmla="*/ 192 w 3399"/>
                  <a:gd name="T23" fmla="*/ 28 h 1574"/>
                  <a:gd name="T24" fmla="*/ 196 w 3399"/>
                  <a:gd name="T25" fmla="*/ 15 h 1574"/>
                  <a:gd name="T26" fmla="*/ 197 w 3399"/>
                  <a:gd name="T27" fmla="*/ 0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0" name="Line 63"/>
              <p:cNvSpPr>
                <a:spLocks noChangeAspect="1" noChangeShapeType="1"/>
              </p:cNvSpPr>
              <p:nvPr/>
            </p:nvSpPr>
            <p:spPr bwMode="auto">
              <a:xfrm>
                <a:off x="1788" y="2324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1" name="Line 64"/>
              <p:cNvSpPr>
                <a:spLocks noChangeAspect="1" noChangeShapeType="1"/>
              </p:cNvSpPr>
              <p:nvPr/>
            </p:nvSpPr>
            <p:spPr bwMode="auto">
              <a:xfrm>
                <a:off x="2514" y="2323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2" name="Line 65"/>
              <p:cNvSpPr>
                <a:spLocks noChangeAspect="1" noChangeShapeType="1"/>
              </p:cNvSpPr>
              <p:nvPr/>
            </p:nvSpPr>
            <p:spPr bwMode="auto">
              <a:xfrm>
                <a:off x="3588" y="2326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3" name="Line 66"/>
              <p:cNvSpPr>
                <a:spLocks noChangeAspect="1" noChangeShapeType="1"/>
              </p:cNvSpPr>
              <p:nvPr/>
            </p:nvSpPr>
            <p:spPr bwMode="auto">
              <a:xfrm>
                <a:off x="4304" y="2329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4" name="Line 67"/>
              <p:cNvSpPr>
                <a:spLocks noChangeAspect="1" noChangeShapeType="1"/>
              </p:cNvSpPr>
              <p:nvPr/>
            </p:nvSpPr>
            <p:spPr bwMode="auto">
              <a:xfrm>
                <a:off x="1415" y="2748"/>
                <a:ext cx="326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5" name="Line 68"/>
              <p:cNvSpPr>
                <a:spLocks noChangeAspect="1" noChangeShapeType="1"/>
              </p:cNvSpPr>
              <p:nvPr/>
            </p:nvSpPr>
            <p:spPr bwMode="auto">
              <a:xfrm>
                <a:off x="1689" y="3233"/>
                <a:ext cx="27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6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330" y="2284"/>
                <a:ext cx="3394" cy="45"/>
              </a:xfrm>
              <a:prstGeom prst="rect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527" name="Freeform 70"/>
            <p:cNvSpPr>
              <a:spLocks noChangeAspect="1"/>
            </p:cNvSpPr>
            <p:nvPr/>
          </p:nvSpPr>
          <p:spPr bwMode="auto">
            <a:xfrm rot="10800000">
              <a:off x="773764" y="542381"/>
              <a:ext cx="1165792" cy="480070"/>
            </a:xfrm>
            <a:custGeom>
              <a:avLst/>
              <a:gdLst>
                <a:gd name="T0" fmla="*/ 0 w 3414"/>
                <a:gd name="T1" fmla="*/ 41 h 1406"/>
                <a:gd name="T2" fmla="*/ 75 w 3414"/>
                <a:gd name="T3" fmla="*/ 303 h 1406"/>
                <a:gd name="T4" fmla="*/ 149 w 3414"/>
                <a:gd name="T5" fmla="*/ 455 h 1406"/>
                <a:gd name="T6" fmla="*/ 307 w 3414"/>
                <a:gd name="T7" fmla="*/ 705 h 1406"/>
                <a:gd name="T8" fmla="*/ 607 w 3414"/>
                <a:gd name="T9" fmla="*/ 1011 h 1406"/>
                <a:gd name="T10" fmla="*/ 873 w 3414"/>
                <a:gd name="T11" fmla="*/ 1189 h 1406"/>
                <a:gd name="T12" fmla="*/ 1143 w 3414"/>
                <a:gd name="T13" fmla="*/ 1305 h 1406"/>
                <a:gd name="T14" fmla="*/ 1365 w 3414"/>
                <a:gd name="T15" fmla="*/ 1369 h 1406"/>
                <a:gd name="T16" fmla="*/ 1639 w 3414"/>
                <a:gd name="T17" fmla="*/ 1399 h 1406"/>
                <a:gd name="T18" fmla="*/ 1909 w 3414"/>
                <a:gd name="T19" fmla="*/ 1395 h 1406"/>
                <a:gd name="T20" fmla="*/ 2211 w 3414"/>
                <a:gd name="T21" fmla="*/ 1333 h 1406"/>
                <a:gd name="T22" fmla="*/ 2520 w 3414"/>
                <a:gd name="T23" fmla="*/ 1207 h 1406"/>
                <a:gd name="T24" fmla="*/ 2830 w 3414"/>
                <a:gd name="T25" fmla="*/ 1003 h 1406"/>
                <a:gd name="T26" fmla="*/ 3116 w 3414"/>
                <a:gd name="T27" fmla="*/ 715 h 1406"/>
                <a:gd name="T28" fmla="*/ 3337 w 3414"/>
                <a:gd name="T29" fmla="*/ 342 h 1406"/>
                <a:gd name="T30" fmla="*/ 3414 w 3414"/>
                <a:gd name="T31" fmla="*/ 47 h 1406"/>
                <a:gd name="T32" fmla="*/ 0 w 3414"/>
                <a:gd name="T33" fmla="*/ 41 h 14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14"/>
                <a:gd name="T52" fmla="*/ 0 h 1406"/>
                <a:gd name="T53" fmla="*/ 3414 w 3414"/>
                <a:gd name="T54" fmla="*/ 1406 h 14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14" h="1406">
                  <a:moveTo>
                    <a:pt x="0" y="41"/>
                  </a:moveTo>
                  <a:lnTo>
                    <a:pt x="75" y="303"/>
                  </a:lnTo>
                  <a:lnTo>
                    <a:pt x="149" y="455"/>
                  </a:lnTo>
                  <a:lnTo>
                    <a:pt x="307" y="705"/>
                  </a:lnTo>
                  <a:cubicBezTo>
                    <a:pt x="383" y="798"/>
                    <a:pt x="513" y="930"/>
                    <a:pt x="607" y="1011"/>
                  </a:cubicBezTo>
                  <a:cubicBezTo>
                    <a:pt x="701" y="1092"/>
                    <a:pt x="784" y="1140"/>
                    <a:pt x="873" y="1189"/>
                  </a:cubicBezTo>
                  <a:cubicBezTo>
                    <a:pt x="962" y="1238"/>
                    <a:pt x="1061" y="1275"/>
                    <a:pt x="1143" y="1305"/>
                  </a:cubicBezTo>
                  <a:cubicBezTo>
                    <a:pt x="1225" y="1335"/>
                    <a:pt x="1283" y="1353"/>
                    <a:pt x="1365" y="1369"/>
                  </a:cubicBezTo>
                  <a:cubicBezTo>
                    <a:pt x="1447" y="1385"/>
                    <a:pt x="1548" y="1395"/>
                    <a:pt x="1639" y="1399"/>
                  </a:cubicBezTo>
                  <a:cubicBezTo>
                    <a:pt x="1730" y="1403"/>
                    <a:pt x="1814" y="1406"/>
                    <a:pt x="1909" y="1395"/>
                  </a:cubicBezTo>
                  <a:cubicBezTo>
                    <a:pt x="2004" y="1384"/>
                    <a:pt x="2109" y="1364"/>
                    <a:pt x="2211" y="1333"/>
                  </a:cubicBezTo>
                  <a:cubicBezTo>
                    <a:pt x="2313" y="1302"/>
                    <a:pt x="2417" y="1262"/>
                    <a:pt x="2520" y="1207"/>
                  </a:cubicBezTo>
                  <a:cubicBezTo>
                    <a:pt x="2623" y="1152"/>
                    <a:pt x="2731" y="1085"/>
                    <a:pt x="2830" y="1003"/>
                  </a:cubicBezTo>
                  <a:cubicBezTo>
                    <a:pt x="2929" y="921"/>
                    <a:pt x="3031" y="825"/>
                    <a:pt x="3116" y="715"/>
                  </a:cubicBezTo>
                  <a:cubicBezTo>
                    <a:pt x="3201" y="605"/>
                    <a:pt x="3287" y="453"/>
                    <a:pt x="3337" y="342"/>
                  </a:cubicBezTo>
                  <a:cubicBezTo>
                    <a:pt x="3387" y="231"/>
                    <a:pt x="3398" y="108"/>
                    <a:pt x="3414" y="47"/>
                  </a:cubicBezTo>
                  <a:cubicBezTo>
                    <a:pt x="3414" y="47"/>
                    <a:pt x="550" y="0"/>
                    <a:pt x="0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66CCFF">
                    <a:alpha val="50000"/>
                  </a:srgbClr>
                </a:gs>
                <a:gs pos="100000">
                  <a:srgbClr val="2F5E76">
                    <a:alpha val="5000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528" name="Group 71"/>
            <p:cNvGrpSpPr>
              <a:grpSpLocks noChangeAspect="1"/>
            </p:cNvGrpSpPr>
            <p:nvPr/>
          </p:nvGrpSpPr>
          <p:grpSpPr bwMode="auto">
            <a:xfrm rot="10800000">
              <a:off x="1477883" y="1219123"/>
              <a:ext cx="132150" cy="263936"/>
              <a:chOff x="2141" y="1152"/>
              <a:chExt cx="387" cy="773"/>
            </a:xfrm>
          </p:grpSpPr>
          <p:sp>
            <p:nvSpPr>
              <p:cNvPr id="535" name="Freeform 72"/>
              <p:cNvSpPr>
                <a:spLocks noChangeAspect="1"/>
              </p:cNvSpPr>
              <p:nvPr/>
            </p:nvSpPr>
            <p:spPr bwMode="auto">
              <a:xfrm>
                <a:off x="2141" y="1152"/>
                <a:ext cx="387" cy="773"/>
              </a:xfrm>
              <a:custGeom>
                <a:avLst/>
                <a:gdLst>
                  <a:gd name="T0" fmla="*/ 704 w 287"/>
                  <a:gd name="T1" fmla="*/ 1 h 773"/>
                  <a:gd name="T2" fmla="*/ 491 w 287"/>
                  <a:gd name="T3" fmla="*/ 0 h 773"/>
                  <a:gd name="T4" fmla="*/ 491 w 287"/>
                  <a:gd name="T5" fmla="*/ 680 h 773"/>
                  <a:gd name="T6" fmla="*/ 0 w 287"/>
                  <a:gd name="T7" fmla="*/ 773 h 77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7"/>
                  <a:gd name="T13" fmla="*/ 0 h 773"/>
                  <a:gd name="T14" fmla="*/ 287 w 287"/>
                  <a:gd name="T15" fmla="*/ 773 h 7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7" h="773">
                    <a:moveTo>
                      <a:pt x="287" y="1"/>
                    </a:moveTo>
                    <a:lnTo>
                      <a:pt x="200" y="0"/>
                    </a:lnTo>
                    <a:lnTo>
                      <a:pt x="200" y="680"/>
                    </a:lnTo>
                    <a:lnTo>
                      <a:pt x="0" y="773"/>
                    </a:lnTo>
                  </a:path>
                </a:pathLst>
              </a:custGeom>
              <a:noFill/>
              <a:ln w="38100">
                <a:solidFill>
                  <a:srgbClr val="29292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6" name="Freeform 73"/>
              <p:cNvSpPr>
                <a:spLocks noChangeAspect="1"/>
              </p:cNvSpPr>
              <p:nvPr/>
            </p:nvSpPr>
            <p:spPr bwMode="auto">
              <a:xfrm rot="507859">
                <a:off x="2182" y="1803"/>
                <a:ext cx="93" cy="113"/>
              </a:xfrm>
              <a:custGeom>
                <a:avLst/>
                <a:gdLst>
                  <a:gd name="T0" fmla="*/ 14 w 148"/>
                  <a:gd name="T1" fmla="*/ 45 h 180"/>
                  <a:gd name="T2" fmla="*/ 36 w 148"/>
                  <a:gd name="T3" fmla="*/ 33 h 180"/>
                  <a:gd name="T4" fmla="*/ 26 w 148"/>
                  <a:gd name="T5" fmla="*/ 11 h 180"/>
                  <a:gd name="T6" fmla="*/ 14 w 148"/>
                  <a:gd name="T7" fmla="*/ 0 h 180"/>
                  <a:gd name="T8" fmla="*/ 0 w 148"/>
                  <a:gd name="T9" fmla="*/ 8 h 180"/>
                  <a:gd name="T10" fmla="*/ 4 w 148"/>
                  <a:gd name="T11" fmla="*/ 24 h 180"/>
                  <a:gd name="T12" fmla="*/ 14 w 148"/>
                  <a:gd name="T13" fmla="*/ 45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180"/>
                  <a:gd name="T23" fmla="*/ 148 w 148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180">
                    <a:moveTo>
                      <a:pt x="59" y="180"/>
                    </a:moveTo>
                    <a:lnTo>
                      <a:pt x="148" y="132"/>
                    </a:lnTo>
                    <a:lnTo>
                      <a:pt x="105" y="44"/>
                    </a:lnTo>
                    <a:lnTo>
                      <a:pt x="57" y="0"/>
                    </a:lnTo>
                    <a:lnTo>
                      <a:pt x="0" y="32"/>
                    </a:lnTo>
                    <a:lnTo>
                      <a:pt x="15" y="98"/>
                    </a:lnTo>
                    <a:lnTo>
                      <a:pt x="59" y="18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29" name="Group 74"/>
            <p:cNvGrpSpPr>
              <a:grpSpLocks noChangeAspect="1"/>
            </p:cNvGrpSpPr>
            <p:nvPr/>
          </p:nvGrpSpPr>
          <p:grpSpPr bwMode="auto">
            <a:xfrm rot="10800000">
              <a:off x="1155540" y="1267610"/>
              <a:ext cx="387226" cy="303201"/>
              <a:chOff x="620" y="1546"/>
              <a:chExt cx="1134" cy="855"/>
            </a:xfrm>
          </p:grpSpPr>
          <p:sp>
            <p:nvSpPr>
              <p:cNvPr id="530" name="Rectangle 75"/>
              <p:cNvSpPr>
                <a:spLocks noChangeAspect="1" noChangeArrowheads="1"/>
              </p:cNvSpPr>
              <p:nvPr/>
            </p:nvSpPr>
            <p:spPr bwMode="auto">
              <a:xfrm rot="10780779">
                <a:off x="1154" y="1546"/>
                <a:ext cx="64" cy="204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31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620" y="1706"/>
                <a:ext cx="1134" cy="4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32" name="Rectangle 77"/>
              <p:cNvSpPr>
                <a:spLocks noChangeAspect="1" noChangeArrowheads="1"/>
              </p:cNvSpPr>
              <p:nvPr/>
            </p:nvSpPr>
            <p:spPr bwMode="auto">
              <a:xfrm rot="-3690">
                <a:off x="637" y="1721"/>
                <a:ext cx="1099" cy="680"/>
              </a:xfrm>
              <a:prstGeom prst="rect">
                <a:avLst/>
              </a:prstGeom>
              <a:solidFill>
                <a:srgbClr val="00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33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1691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34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656" y="1744"/>
                <a:ext cx="23" cy="23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561" name="Freeform 560"/>
          <p:cNvSpPr/>
          <p:nvPr/>
        </p:nvSpPr>
        <p:spPr>
          <a:xfrm>
            <a:off x="1508760" y="2547620"/>
            <a:ext cx="1173480" cy="900430"/>
          </a:xfrm>
          <a:custGeom>
            <a:avLst/>
            <a:gdLst>
              <a:gd name="connsiteX0" fmla="*/ 0 w 1173480"/>
              <a:gd name="connsiteY0" fmla="*/ 20320 h 900430"/>
              <a:gd name="connsiteX1" fmla="*/ 304800 w 1173480"/>
              <a:gd name="connsiteY1" fmla="*/ 119380 h 900430"/>
              <a:gd name="connsiteX2" fmla="*/ 670560 w 1173480"/>
              <a:gd name="connsiteY2" fmla="*/ 736600 h 900430"/>
              <a:gd name="connsiteX3" fmla="*/ 1173480 w 1173480"/>
              <a:gd name="connsiteY3" fmla="*/ 896620 h 9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3480" h="900430">
                <a:moveTo>
                  <a:pt x="0" y="20320"/>
                </a:moveTo>
                <a:cubicBezTo>
                  <a:pt x="96520" y="10160"/>
                  <a:pt x="193040" y="0"/>
                  <a:pt x="304800" y="119380"/>
                </a:cubicBezTo>
                <a:cubicBezTo>
                  <a:pt x="416560" y="238760"/>
                  <a:pt x="525780" y="607060"/>
                  <a:pt x="670560" y="736600"/>
                </a:cubicBezTo>
                <a:cubicBezTo>
                  <a:pt x="815340" y="866140"/>
                  <a:pt x="1113790" y="900430"/>
                  <a:pt x="1173480" y="896620"/>
                </a:cubicBezTo>
              </a:path>
            </a:pathLst>
          </a:custGeom>
          <a:ln>
            <a:headEnd type="triangle" w="sm" len="med"/>
            <a:tailEnd type="triangle" w="sm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2" name="Freeform 561"/>
          <p:cNvSpPr/>
          <p:nvPr/>
        </p:nvSpPr>
        <p:spPr>
          <a:xfrm>
            <a:off x="1687513" y="2139950"/>
            <a:ext cx="995362" cy="1201208"/>
          </a:xfrm>
          <a:custGeom>
            <a:avLst/>
            <a:gdLst>
              <a:gd name="connsiteX0" fmla="*/ 995362 w 995362"/>
              <a:gd name="connsiteY0" fmla="*/ 1190625 h 1201208"/>
              <a:gd name="connsiteX1" fmla="*/ 852487 w 995362"/>
              <a:gd name="connsiteY1" fmla="*/ 1187450 h 1201208"/>
              <a:gd name="connsiteX2" fmla="*/ 633412 w 995362"/>
              <a:gd name="connsiteY2" fmla="*/ 1108075 h 1201208"/>
              <a:gd name="connsiteX3" fmla="*/ 487362 w 995362"/>
              <a:gd name="connsiteY3" fmla="*/ 952500 h 1201208"/>
              <a:gd name="connsiteX4" fmla="*/ 265112 w 995362"/>
              <a:gd name="connsiteY4" fmla="*/ 498475 h 1201208"/>
              <a:gd name="connsiteX5" fmla="*/ 42862 w 995362"/>
              <a:gd name="connsiteY5" fmla="*/ 114300 h 1201208"/>
              <a:gd name="connsiteX6" fmla="*/ 7937 w 995362"/>
              <a:gd name="connsiteY6" fmla="*/ 0 h 120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5362" h="1201208">
                <a:moveTo>
                  <a:pt x="995362" y="1190625"/>
                </a:moveTo>
                <a:cubicBezTo>
                  <a:pt x="954087" y="1195916"/>
                  <a:pt x="912812" y="1201208"/>
                  <a:pt x="852487" y="1187450"/>
                </a:cubicBezTo>
                <a:cubicBezTo>
                  <a:pt x="792162" y="1173692"/>
                  <a:pt x="694266" y="1147233"/>
                  <a:pt x="633412" y="1108075"/>
                </a:cubicBezTo>
                <a:cubicBezTo>
                  <a:pt x="572558" y="1068917"/>
                  <a:pt x="548745" y="1054100"/>
                  <a:pt x="487362" y="952500"/>
                </a:cubicBezTo>
                <a:cubicBezTo>
                  <a:pt x="425979" y="850900"/>
                  <a:pt x="339195" y="638175"/>
                  <a:pt x="265112" y="498475"/>
                </a:cubicBezTo>
                <a:cubicBezTo>
                  <a:pt x="191029" y="358775"/>
                  <a:pt x="85724" y="197379"/>
                  <a:pt x="42862" y="114300"/>
                </a:cubicBezTo>
                <a:cubicBezTo>
                  <a:pt x="0" y="31221"/>
                  <a:pt x="3968" y="15610"/>
                  <a:pt x="7937" y="0"/>
                </a:cubicBezTo>
              </a:path>
            </a:pathLst>
          </a:custGeom>
          <a:ln>
            <a:headEnd type="triangle" w="sm" len="med"/>
            <a:tailEnd type="triangle" w="sm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3" name="Freeform 562"/>
          <p:cNvSpPr/>
          <p:nvPr/>
        </p:nvSpPr>
        <p:spPr>
          <a:xfrm>
            <a:off x="207963" y="3395662"/>
            <a:ext cx="2478087" cy="1598613"/>
          </a:xfrm>
          <a:custGeom>
            <a:avLst/>
            <a:gdLst>
              <a:gd name="connsiteX0" fmla="*/ 2478087 w 2478087"/>
              <a:gd name="connsiteY0" fmla="*/ 163513 h 1598613"/>
              <a:gd name="connsiteX1" fmla="*/ 884237 w 2478087"/>
              <a:gd name="connsiteY1" fmla="*/ 20638 h 1598613"/>
              <a:gd name="connsiteX2" fmla="*/ 131762 w 2478087"/>
              <a:gd name="connsiteY2" fmla="*/ 287338 h 1598613"/>
              <a:gd name="connsiteX3" fmla="*/ 93662 w 2478087"/>
              <a:gd name="connsiteY3" fmla="*/ 1141413 h 1598613"/>
              <a:gd name="connsiteX4" fmla="*/ 300037 w 2478087"/>
              <a:gd name="connsiteY4" fmla="*/ 1598613 h 159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8087" h="1598613">
                <a:moveTo>
                  <a:pt x="2478087" y="163513"/>
                </a:moveTo>
                <a:cubicBezTo>
                  <a:pt x="1876689" y="81756"/>
                  <a:pt x="1275291" y="0"/>
                  <a:pt x="884237" y="20638"/>
                </a:cubicBezTo>
                <a:cubicBezTo>
                  <a:pt x="493183" y="41276"/>
                  <a:pt x="263525" y="100542"/>
                  <a:pt x="131762" y="287338"/>
                </a:cubicBezTo>
                <a:cubicBezTo>
                  <a:pt x="0" y="474134"/>
                  <a:pt x="65616" y="922867"/>
                  <a:pt x="93662" y="1141413"/>
                </a:cubicBezTo>
                <a:cubicBezTo>
                  <a:pt x="121708" y="1359959"/>
                  <a:pt x="210872" y="1479286"/>
                  <a:pt x="300037" y="1598613"/>
                </a:cubicBezTo>
              </a:path>
            </a:pathLst>
          </a:custGeom>
          <a:ln>
            <a:headEnd type="triangle" w="sm" len="med"/>
            <a:tailEnd type="triangle" w="sm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4" name="Freeform 563"/>
          <p:cNvSpPr/>
          <p:nvPr/>
        </p:nvSpPr>
        <p:spPr>
          <a:xfrm>
            <a:off x="528108" y="3544358"/>
            <a:ext cx="2157942" cy="1227667"/>
          </a:xfrm>
          <a:custGeom>
            <a:avLst/>
            <a:gdLst>
              <a:gd name="connsiteX0" fmla="*/ 2157942 w 2157942"/>
              <a:gd name="connsiteY0" fmla="*/ 116417 h 1227667"/>
              <a:gd name="connsiteX1" fmla="*/ 1605492 w 2157942"/>
              <a:gd name="connsiteY1" fmla="*/ 71967 h 1227667"/>
              <a:gd name="connsiteX2" fmla="*/ 906992 w 2157942"/>
              <a:gd name="connsiteY2" fmla="*/ 24342 h 1227667"/>
              <a:gd name="connsiteX3" fmla="*/ 135467 w 2157942"/>
              <a:gd name="connsiteY3" fmla="*/ 218017 h 1227667"/>
              <a:gd name="connsiteX4" fmla="*/ 94192 w 2157942"/>
              <a:gd name="connsiteY4" fmla="*/ 1091142 h 1227667"/>
              <a:gd name="connsiteX5" fmla="*/ 608542 w 2157942"/>
              <a:gd name="connsiteY5" fmla="*/ 1037167 h 122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7942" h="1227667">
                <a:moveTo>
                  <a:pt x="2157942" y="116417"/>
                </a:moveTo>
                <a:lnTo>
                  <a:pt x="1605492" y="71967"/>
                </a:lnTo>
                <a:cubicBezTo>
                  <a:pt x="1397000" y="56621"/>
                  <a:pt x="1151996" y="0"/>
                  <a:pt x="906992" y="24342"/>
                </a:cubicBezTo>
                <a:cubicBezTo>
                  <a:pt x="661988" y="48684"/>
                  <a:pt x="270934" y="40217"/>
                  <a:pt x="135467" y="218017"/>
                </a:cubicBezTo>
                <a:cubicBezTo>
                  <a:pt x="0" y="395817"/>
                  <a:pt x="15346" y="954617"/>
                  <a:pt x="94192" y="1091142"/>
                </a:cubicBezTo>
                <a:cubicBezTo>
                  <a:pt x="173038" y="1227667"/>
                  <a:pt x="390790" y="1132417"/>
                  <a:pt x="608542" y="1037167"/>
                </a:cubicBezTo>
              </a:path>
            </a:pathLst>
          </a:custGeom>
          <a:ln>
            <a:headEnd type="triangle" w="sm" len="med"/>
            <a:tailEnd type="triangle" w="sm" len="med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2714612" y="3143248"/>
            <a:ext cx="2286016" cy="928694"/>
            <a:chOff x="3071802" y="3071810"/>
            <a:chExt cx="2286016" cy="928694"/>
          </a:xfrm>
        </p:grpSpPr>
        <p:pic>
          <p:nvPicPr>
            <p:cNvPr id="5" name="Picture 7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71802" y="3071810"/>
              <a:ext cx="2286016" cy="928694"/>
            </a:xfrm>
            <a:prstGeom prst="rect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</p:spPr>
        </p:pic>
        <p:sp>
          <p:nvSpPr>
            <p:cNvPr id="8" name="TextBox 29"/>
            <p:cNvSpPr txBox="1">
              <a:spLocks noChangeArrowheads="1"/>
            </p:cNvSpPr>
            <p:nvPr/>
          </p:nvSpPr>
          <p:spPr bwMode="auto">
            <a:xfrm>
              <a:off x="3071802" y="3692727"/>
              <a:ext cx="228601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FCM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4991316" y="500042"/>
            <a:ext cx="1043491" cy="857256"/>
            <a:chOff x="5286380" y="785794"/>
            <a:chExt cx="1043491" cy="857256"/>
          </a:xfrm>
        </p:grpSpPr>
        <p:grpSp>
          <p:nvGrpSpPr>
            <p:cNvPr id="565" name="Group 564"/>
            <p:cNvGrpSpPr/>
            <p:nvPr/>
          </p:nvGrpSpPr>
          <p:grpSpPr>
            <a:xfrm>
              <a:off x="5857884" y="1142984"/>
              <a:ext cx="142876" cy="500066"/>
              <a:chOff x="6072198" y="3214686"/>
              <a:chExt cx="285752" cy="1071570"/>
            </a:xfrm>
          </p:grpSpPr>
          <p:sp>
            <p:nvSpPr>
              <p:cNvPr id="566" name="Rectangle 565"/>
              <p:cNvSpPr/>
              <p:nvPr/>
            </p:nvSpPr>
            <p:spPr>
              <a:xfrm>
                <a:off x="6072198" y="3571876"/>
                <a:ext cx="285752" cy="71438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7" name="Oval 566"/>
              <p:cNvSpPr/>
              <p:nvPr/>
            </p:nvSpPr>
            <p:spPr>
              <a:xfrm>
                <a:off x="6072198" y="3214686"/>
                <a:ext cx="285752" cy="285752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8" name="Rectangle 567"/>
              <p:cNvSpPr/>
              <p:nvPr/>
            </p:nvSpPr>
            <p:spPr>
              <a:xfrm>
                <a:off x="6143636" y="3429000"/>
                <a:ext cx="142876" cy="14287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569" name="Group 568"/>
            <p:cNvGrpSpPr/>
            <p:nvPr/>
          </p:nvGrpSpPr>
          <p:grpSpPr>
            <a:xfrm>
              <a:off x="5500694" y="1142984"/>
              <a:ext cx="142876" cy="500066"/>
              <a:chOff x="6072198" y="3214686"/>
              <a:chExt cx="285752" cy="1071570"/>
            </a:xfrm>
          </p:grpSpPr>
          <p:sp>
            <p:nvSpPr>
              <p:cNvPr id="570" name="Rectangle 569"/>
              <p:cNvSpPr/>
              <p:nvPr/>
            </p:nvSpPr>
            <p:spPr>
              <a:xfrm>
                <a:off x="6072198" y="3571876"/>
                <a:ext cx="285752" cy="71438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71" name="Oval 570"/>
              <p:cNvSpPr/>
              <p:nvPr/>
            </p:nvSpPr>
            <p:spPr>
              <a:xfrm>
                <a:off x="6072198" y="3214686"/>
                <a:ext cx="285752" cy="285752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72" name="Rectangle 571"/>
              <p:cNvSpPr/>
              <p:nvPr/>
            </p:nvSpPr>
            <p:spPr>
              <a:xfrm>
                <a:off x="6143636" y="3429000"/>
                <a:ext cx="142876" cy="14287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573" name="TextBox 572"/>
            <p:cNvSpPr txBox="1"/>
            <p:nvPr/>
          </p:nvSpPr>
          <p:spPr>
            <a:xfrm>
              <a:off x="5286380" y="785794"/>
              <a:ext cx="10434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 smtClean="0"/>
                <a:t>Hydrophones</a:t>
              </a:r>
              <a:endParaRPr lang="it-IT" sz="1200" b="1" dirty="0"/>
            </a:p>
          </p:txBody>
        </p:sp>
      </p:grpSp>
      <p:sp>
        <p:nvSpPr>
          <p:cNvPr id="576" name="Freeform 575"/>
          <p:cNvSpPr/>
          <p:nvPr/>
        </p:nvSpPr>
        <p:spPr>
          <a:xfrm>
            <a:off x="4588879" y="1376362"/>
            <a:ext cx="685800" cy="450850"/>
          </a:xfrm>
          <a:custGeom>
            <a:avLst/>
            <a:gdLst>
              <a:gd name="connsiteX0" fmla="*/ 0 w 685800"/>
              <a:gd name="connsiteY0" fmla="*/ 445294 h 450850"/>
              <a:gd name="connsiteX1" fmla="*/ 197644 w 685800"/>
              <a:gd name="connsiteY1" fmla="*/ 445294 h 450850"/>
              <a:gd name="connsiteX2" fmla="*/ 330994 w 685800"/>
              <a:gd name="connsiteY2" fmla="*/ 433388 h 450850"/>
              <a:gd name="connsiteX3" fmla="*/ 588169 w 685800"/>
              <a:gd name="connsiteY3" fmla="*/ 378619 h 450850"/>
              <a:gd name="connsiteX4" fmla="*/ 685800 w 685800"/>
              <a:gd name="connsiteY4" fmla="*/ 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450850">
                <a:moveTo>
                  <a:pt x="0" y="445294"/>
                </a:moveTo>
                <a:cubicBezTo>
                  <a:pt x="71239" y="446286"/>
                  <a:pt x="142478" y="447278"/>
                  <a:pt x="197644" y="445294"/>
                </a:cubicBezTo>
                <a:cubicBezTo>
                  <a:pt x="252810" y="443310"/>
                  <a:pt x="265906" y="444501"/>
                  <a:pt x="330994" y="433388"/>
                </a:cubicBezTo>
                <a:cubicBezTo>
                  <a:pt x="396082" y="422275"/>
                  <a:pt x="529035" y="450850"/>
                  <a:pt x="588169" y="378619"/>
                </a:cubicBezTo>
                <a:cubicBezTo>
                  <a:pt x="647303" y="306388"/>
                  <a:pt x="666551" y="153194"/>
                  <a:pt x="685800" y="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7" name="Freeform 576"/>
          <p:cNvSpPr/>
          <p:nvPr/>
        </p:nvSpPr>
        <p:spPr>
          <a:xfrm>
            <a:off x="4581735" y="1376362"/>
            <a:ext cx="1083468" cy="606028"/>
          </a:xfrm>
          <a:custGeom>
            <a:avLst/>
            <a:gdLst>
              <a:gd name="connsiteX0" fmla="*/ 0 w 1083468"/>
              <a:gd name="connsiteY0" fmla="*/ 595313 h 606028"/>
              <a:gd name="connsiteX1" fmla="*/ 269081 w 1083468"/>
              <a:gd name="connsiteY1" fmla="*/ 592931 h 606028"/>
              <a:gd name="connsiteX2" fmla="*/ 747713 w 1083468"/>
              <a:gd name="connsiteY2" fmla="*/ 516731 h 606028"/>
              <a:gd name="connsiteX3" fmla="*/ 1031081 w 1083468"/>
              <a:gd name="connsiteY3" fmla="*/ 211931 h 606028"/>
              <a:gd name="connsiteX4" fmla="*/ 1062038 w 1083468"/>
              <a:gd name="connsiteY4" fmla="*/ 0 h 60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3468" h="606028">
                <a:moveTo>
                  <a:pt x="0" y="595313"/>
                </a:moveTo>
                <a:cubicBezTo>
                  <a:pt x="72231" y="600670"/>
                  <a:pt x="144462" y="606028"/>
                  <a:pt x="269081" y="592931"/>
                </a:cubicBezTo>
                <a:cubicBezTo>
                  <a:pt x="393700" y="579834"/>
                  <a:pt x="620713" y="580231"/>
                  <a:pt x="747713" y="516731"/>
                </a:cubicBezTo>
                <a:cubicBezTo>
                  <a:pt x="874713" y="453231"/>
                  <a:pt x="978694" y="298053"/>
                  <a:pt x="1031081" y="211931"/>
                </a:cubicBezTo>
                <a:cubicBezTo>
                  <a:pt x="1083468" y="125809"/>
                  <a:pt x="1060847" y="21431"/>
                  <a:pt x="1062038" y="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8" name="Rectangle 577"/>
          <p:cNvSpPr/>
          <p:nvPr/>
        </p:nvSpPr>
        <p:spPr>
          <a:xfrm>
            <a:off x="5076056" y="5805264"/>
            <a:ext cx="221457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CTD / CSTAR / DCS</a:t>
            </a:r>
            <a:endParaRPr lang="it-IT" dirty="0"/>
          </a:p>
        </p:txBody>
      </p:sp>
      <p:grpSp>
        <p:nvGrpSpPr>
          <p:cNvPr id="393" name="Group 392"/>
          <p:cNvGrpSpPr/>
          <p:nvPr/>
        </p:nvGrpSpPr>
        <p:grpSpPr>
          <a:xfrm>
            <a:off x="3131840" y="4437112"/>
            <a:ext cx="1080120" cy="883841"/>
            <a:chOff x="3131840" y="4437112"/>
            <a:chExt cx="1080120" cy="883841"/>
          </a:xfrm>
        </p:grpSpPr>
        <p:pic>
          <p:nvPicPr>
            <p:cNvPr id="377" name="Picture 2" descr="C:\Users\clone\Desktop\timstrintrf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3232236" y="4336716"/>
              <a:ext cx="879328" cy="108012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378" name="TextBox 29"/>
            <p:cNvSpPr txBox="1">
              <a:spLocks noChangeArrowheads="1"/>
            </p:cNvSpPr>
            <p:nvPr/>
          </p:nvSpPr>
          <p:spPr bwMode="auto">
            <a:xfrm>
              <a:off x="3131840" y="5013176"/>
              <a:ext cx="1080120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TimCTRL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cxnSp>
        <p:nvCxnSpPr>
          <p:cNvPr id="379" name="Shape 14"/>
          <p:cNvCxnSpPr/>
          <p:nvPr/>
        </p:nvCxnSpPr>
        <p:spPr>
          <a:xfrm rot="5400000" flipH="1" flipV="1">
            <a:off x="3458095" y="4254873"/>
            <a:ext cx="357190" cy="1588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6" name="Shape 14"/>
          <p:cNvCxnSpPr>
            <a:stCxn id="578" idx="1"/>
            <a:endCxn id="7" idx="2"/>
          </p:cNvCxnSpPr>
          <p:nvPr/>
        </p:nvCxnSpPr>
        <p:spPr>
          <a:xfrm rot="10800000" flipH="1">
            <a:off x="5076056" y="5321356"/>
            <a:ext cx="354340" cy="769661"/>
          </a:xfrm>
          <a:prstGeom prst="curvedConnector4">
            <a:avLst>
              <a:gd name="adj1" fmla="val -64514"/>
              <a:gd name="adj2" fmla="val 68563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2" name="TextBox 391"/>
          <p:cNvSpPr txBox="1"/>
          <p:nvPr/>
        </p:nvSpPr>
        <p:spPr>
          <a:xfrm>
            <a:off x="4345466" y="5701726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RS-232</a:t>
            </a:r>
            <a:endParaRPr lang="it-IT" sz="1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0" name="Date Placeholder 37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81" name="Slide Number Placeholder 38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387" name="Footer Placeholder 38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pic>
        <p:nvPicPr>
          <p:cNvPr id="388" name="Picture 2" descr="C:\Users\clone\AppData\Local\Temp\CPS (Top).JPG"/>
          <p:cNvPicPr>
            <a:picLocks noChangeAspect="1" noChangeArrowheads="1"/>
          </p:cNvPicPr>
          <p:nvPr/>
        </p:nvPicPr>
        <p:blipFill>
          <a:blip r:embed="rId6" cstate="print"/>
          <a:srcRect l="3509" t="17824" r="7018" b="12001"/>
          <a:stretch>
            <a:fillRect/>
          </a:stretch>
        </p:blipFill>
        <p:spPr bwMode="auto">
          <a:xfrm>
            <a:off x="5076056" y="2276872"/>
            <a:ext cx="1872208" cy="1101299"/>
          </a:xfrm>
          <a:prstGeom prst="rect">
            <a:avLst/>
          </a:prstGeom>
          <a:noFill/>
        </p:spPr>
      </p:pic>
      <p:cxnSp>
        <p:nvCxnSpPr>
          <p:cNvPr id="390" name="Straight Connector 389"/>
          <p:cNvCxnSpPr/>
          <p:nvPr/>
        </p:nvCxnSpPr>
        <p:spPr>
          <a:xfrm flipV="1">
            <a:off x="7812360" y="1556792"/>
            <a:ext cx="0" cy="41044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4" name="Straight Connector 393"/>
          <p:cNvCxnSpPr/>
          <p:nvPr/>
        </p:nvCxnSpPr>
        <p:spPr>
          <a:xfrm flipV="1">
            <a:off x="7668344" y="1556792"/>
            <a:ext cx="0" cy="41044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7524328" y="3429000"/>
            <a:ext cx="1332812" cy="500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ADD/DROP</a:t>
            </a:r>
            <a:endParaRPr lang="it-IT" dirty="0"/>
          </a:p>
        </p:txBody>
      </p:sp>
      <p:sp>
        <p:nvSpPr>
          <p:cNvPr id="395" name="TextBox 394"/>
          <p:cNvSpPr txBox="1"/>
          <p:nvPr/>
        </p:nvSpPr>
        <p:spPr>
          <a:xfrm rot="16200000">
            <a:off x="8239124" y="2210148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backbone</a:t>
            </a:r>
            <a:endParaRPr lang="en-US" dirty="0"/>
          </a:p>
        </p:txBody>
      </p:sp>
      <p:sp>
        <p:nvSpPr>
          <p:cNvPr id="396" name="TextBox 395"/>
          <p:cNvSpPr txBox="1"/>
          <p:nvPr/>
        </p:nvSpPr>
        <p:spPr>
          <a:xfrm rot="16200000">
            <a:off x="8239123" y="4730428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backbone</a:t>
            </a:r>
            <a:endParaRPr lang="en-US" dirty="0"/>
          </a:p>
        </p:txBody>
      </p:sp>
      <p:sp>
        <p:nvSpPr>
          <p:cNvPr id="389" name="TextBox 29"/>
          <p:cNvSpPr txBox="1">
            <a:spLocks noChangeArrowheads="1"/>
          </p:cNvSpPr>
          <p:nvPr/>
        </p:nvSpPr>
        <p:spPr bwMode="auto">
          <a:xfrm>
            <a:off x="5143504" y="3071810"/>
            <a:ext cx="1785950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CPS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Straight Connector 109"/>
          <p:cNvCxnSpPr/>
          <p:nvPr/>
        </p:nvCxnSpPr>
        <p:spPr>
          <a:xfrm>
            <a:off x="7173813" y="3140968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7167463" y="3212976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7167463" y="3284984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7167463" y="3356992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7167463" y="3429000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7167463" y="3501008"/>
            <a:ext cx="72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13174" y="142852"/>
            <a:ext cx="425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Optical Module Electronics</a:t>
            </a:r>
            <a:endParaRPr lang="it-IT" dirty="0"/>
          </a:p>
        </p:txBody>
      </p:sp>
      <p:sp>
        <p:nvSpPr>
          <p:cNvPr id="3" name="Rectangle 2"/>
          <p:cNvSpPr/>
          <p:nvPr/>
        </p:nvSpPr>
        <p:spPr>
          <a:xfrm>
            <a:off x="2987824" y="3068960"/>
            <a:ext cx="2592288" cy="15841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Front End Module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12270" y="1268760"/>
            <a:ext cx="792088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LED</a:t>
            </a:r>
          </a:p>
          <a:p>
            <a:pPr algn="ctr"/>
            <a:r>
              <a:rPr lang="it-IT" sz="1400" dirty="0" smtClean="0"/>
              <a:t>Pulser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139952" y="1268760"/>
            <a:ext cx="1368152" cy="7200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LED-Beacon</a:t>
            </a:r>
          </a:p>
          <a:p>
            <a:pPr algn="ctr"/>
            <a:r>
              <a:rPr lang="it-IT" dirty="0" smtClean="0"/>
              <a:t>Controller</a:t>
            </a:r>
            <a:endParaRPr lang="en-US" dirty="0"/>
          </a:p>
        </p:txBody>
      </p:sp>
      <p:sp>
        <p:nvSpPr>
          <p:cNvPr id="25" name="Rectangle 42"/>
          <p:cNvSpPr>
            <a:spLocks noChangeAspect="1" noChangeArrowheads="1"/>
          </p:cNvSpPr>
          <p:nvPr/>
        </p:nvSpPr>
        <p:spPr bwMode="auto">
          <a:xfrm rot="16200000">
            <a:off x="5945112" y="4856748"/>
            <a:ext cx="659802" cy="44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78" name="Rectangle 77"/>
          <p:cNvSpPr/>
          <p:nvPr/>
        </p:nvSpPr>
        <p:spPr>
          <a:xfrm>
            <a:off x="6588224" y="2780928"/>
            <a:ext cx="576064" cy="104925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HV</a:t>
            </a:r>
          </a:p>
          <a:p>
            <a:pPr algn="ctr"/>
            <a:r>
              <a:rPr lang="it-IT" dirty="0" smtClean="0"/>
              <a:t>PSU</a:t>
            </a:r>
            <a:endParaRPr lang="en-US" dirty="0"/>
          </a:p>
        </p:txBody>
      </p:sp>
      <p:sp>
        <p:nvSpPr>
          <p:cNvPr id="79" name="Flowchart: Delay 78"/>
          <p:cNvSpPr/>
          <p:nvPr/>
        </p:nvSpPr>
        <p:spPr>
          <a:xfrm>
            <a:off x="5220072" y="5229200"/>
            <a:ext cx="288032" cy="288032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 rot="18271865">
            <a:off x="2184149" y="1536721"/>
            <a:ext cx="1368152" cy="7073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RFID Reader</a:t>
            </a:r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 rot="18246801">
            <a:off x="1362020" y="1087067"/>
            <a:ext cx="1368152" cy="4702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Ext. Sensor</a:t>
            </a:r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4067944" y="5013176"/>
            <a:ext cx="1296144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TIM-CAL</a:t>
            </a:r>
            <a:endParaRPr lang="en-US" dirty="0"/>
          </a:p>
        </p:txBody>
      </p:sp>
      <p:sp>
        <p:nvSpPr>
          <p:cNvPr id="84" name="Freeform 83"/>
          <p:cNvSpPr/>
          <p:nvPr/>
        </p:nvSpPr>
        <p:spPr>
          <a:xfrm>
            <a:off x="5534025" y="3646488"/>
            <a:ext cx="2190750" cy="1744662"/>
          </a:xfrm>
          <a:custGeom>
            <a:avLst/>
            <a:gdLst>
              <a:gd name="connsiteX0" fmla="*/ 0 w 2190750"/>
              <a:gd name="connsiteY0" fmla="*/ 1744662 h 1744662"/>
              <a:gd name="connsiteX1" fmla="*/ 971550 w 2190750"/>
              <a:gd name="connsiteY1" fmla="*/ 1687512 h 1744662"/>
              <a:gd name="connsiteX2" fmla="*/ 1543050 w 2190750"/>
              <a:gd name="connsiteY2" fmla="*/ 1192212 h 1744662"/>
              <a:gd name="connsiteX3" fmla="*/ 2019300 w 2190750"/>
              <a:gd name="connsiteY3" fmla="*/ 192087 h 1744662"/>
              <a:gd name="connsiteX4" fmla="*/ 2190750 w 2190750"/>
              <a:gd name="connsiteY4" fmla="*/ 39687 h 174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0" h="1744662">
                <a:moveTo>
                  <a:pt x="0" y="1744662"/>
                </a:moveTo>
                <a:lnTo>
                  <a:pt x="971550" y="1687512"/>
                </a:lnTo>
                <a:cubicBezTo>
                  <a:pt x="1228725" y="1595437"/>
                  <a:pt x="1368425" y="1441450"/>
                  <a:pt x="1543050" y="1192212"/>
                </a:cubicBezTo>
                <a:cubicBezTo>
                  <a:pt x="1717675" y="942975"/>
                  <a:pt x="1911350" y="384175"/>
                  <a:pt x="2019300" y="192087"/>
                </a:cubicBezTo>
                <a:cubicBezTo>
                  <a:pt x="2127250" y="0"/>
                  <a:pt x="2170113" y="3175"/>
                  <a:pt x="2190750" y="39687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/>
          <p:cNvCxnSpPr/>
          <p:nvPr/>
        </p:nvCxnSpPr>
        <p:spPr>
          <a:xfrm flipV="1">
            <a:off x="7120382" y="692696"/>
            <a:ext cx="28803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7192390" y="764704"/>
            <a:ext cx="43204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7264398" y="980728"/>
            <a:ext cx="50405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7192390" y="1844824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7668344" y="404664"/>
            <a:ext cx="110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reach upper </a:t>
            </a:r>
          </a:p>
          <a:p>
            <a:r>
              <a:rPr lang="it-IT" sz="1400" dirty="0" smtClean="0"/>
              <a:t>floor OMs</a:t>
            </a:r>
            <a:endParaRPr lang="en-US" sz="1400" dirty="0"/>
          </a:p>
        </p:txBody>
      </p:sp>
      <p:cxnSp>
        <p:nvCxnSpPr>
          <p:cNvPr id="100" name="Curved Connector 99"/>
          <p:cNvCxnSpPr>
            <a:endCxn id="3" idx="0"/>
          </p:cNvCxnSpPr>
          <p:nvPr/>
        </p:nvCxnSpPr>
        <p:spPr>
          <a:xfrm rot="5400000">
            <a:off x="3995936" y="2276872"/>
            <a:ext cx="1080120" cy="50405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5508104" y="162880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283968" y="2204864"/>
            <a:ext cx="923651" cy="60016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/>
              <a:t>Control (I2C)</a:t>
            </a:r>
          </a:p>
          <a:p>
            <a:r>
              <a:rPr lang="it-IT" sz="1100" b="1" dirty="0" smtClean="0"/>
              <a:t>Trigger</a:t>
            </a:r>
          </a:p>
          <a:p>
            <a:r>
              <a:rPr lang="it-IT" sz="1100" b="1" dirty="0" smtClean="0"/>
              <a:t>Power</a:t>
            </a:r>
            <a:endParaRPr lang="en-US" sz="1100" b="1" dirty="0"/>
          </a:p>
        </p:txBody>
      </p:sp>
      <p:cxnSp>
        <p:nvCxnSpPr>
          <p:cNvPr id="106" name="Curved Connector 105"/>
          <p:cNvCxnSpPr>
            <a:stCxn id="80" idx="2"/>
          </p:cNvCxnSpPr>
          <p:nvPr/>
        </p:nvCxnSpPr>
        <p:spPr>
          <a:xfrm>
            <a:off x="3159575" y="2090851"/>
            <a:ext cx="404313" cy="97810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3203848" y="2420888"/>
            <a:ext cx="723275" cy="26161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/>
              <a:t>LV RS232</a:t>
            </a:r>
            <a:endParaRPr lang="en-US" sz="1100" b="1" dirty="0"/>
          </a:p>
        </p:txBody>
      </p:sp>
      <p:grpSp>
        <p:nvGrpSpPr>
          <p:cNvPr id="27" name="Group 44"/>
          <p:cNvGrpSpPr>
            <a:grpSpLocks noChangeAspect="1"/>
          </p:cNvGrpSpPr>
          <p:nvPr/>
        </p:nvGrpSpPr>
        <p:grpSpPr bwMode="auto">
          <a:xfrm rot="16200000">
            <a:off x="7193909" y="2607292"/>
            <a:ext cx="1504377" cy="1419602"/>
            <a:chOff x="1515" y="980"/>
            <a:chExt cx="2879" cy="2717"/>
          </a:xfrm>
        </p:grpSpPr>
        <p:sp>
          <p:nvSpPr>
            <p:cNvPr id="61" name="Freeform 45"/>
            <p:cNvSpPr>
              <a:spLocks noChangeAspect="1"/>
            </p:cNvSpPr>
            <p:nvPr/>
          </p:nvSpPr>
          <p:spPr bwMode="auto">
            <a:xfrm>
              <a:off x="1515" y="980"/>
              <a:ext cx="2879" cy="2717"/>
            </a:xfrm>
            <a:custGeom>
              <a:avLst/>
              <a:gdLst>
                <a:gd name="T0" fmla="*/ 1040 w 2763"/>
                <a:gd name="T1" fmla="*/ 813 h 2654"/>
                <a:gd name="T2" fmla="*/ 1007 w 2763"/>
                <a:gd name="T3" fmla="*/ 864 h 2654"/>
                <a:gd name="T4" fmla="*/ 828 w 2763"/>
                <a:gd name="T5" fmla="*/ 982 h 2654"/>
                <a:gd name="T6" fmla="*/ 227 w 2763"/>
                <a:gd name="T7" fmla="*/ 1330 h 2654"/>
                <a:gd name="T8" fmla="*/ 132 w 2763"/>
                <a:gd name="T9" fmla="*/ 1403 h 2654"/>
                <a:gd name="T10" fmla="*/ 33 w 2763"/>
                <a:gd name="T11" fmla="*/ 1538 h 2654"/>
                <a:gd name="T12" fmla="*/ 4 w 2763"/>
                <a:gd name="T13" fmla="*/ 1754 h 2654"/>
                <a:gd name="T14" fmla="*/ 59 w 2763"/>
                <a:gd name="T15" fmla="*/ 1964 h 2654"/>
                <a:gd name="T16" fmla="*/ 172 w 2763"/>
                <a:gd name="T17" fmla="*/ 2122 h 2654"/>
                <a:gd name="T18" fmla="*/ 327 w 2763"/>
                <a:gd name="T19" fmla="*/ 2287 h 2654"/>
                <a:gd name="T20" fmla="*/ 563 w 2763"/>
                <a:gd name="T21" fmla="*/ 2493 h 2654"/>
                <a:gd name="T22" fmla="*/ 765 w 2763"/>
                <a:gd name="T23" fmla="*/ 2614 h 2654"/>
                <a:gd name="T24" fmla="*/ 952 w 2763"/>
                <a:gd name="T25" fmla="*/ 2704 h 2654"/>
                <a:gd name="T26" fmla="*/ 1286 w 2763"/>
                <a:gd name="T27" fmla="*/ 2818 h 2654"/>
                <a:gd name="T28" fmla="*/ 1527 w 2763"/>
                <a:gd name="T29" fmla="*/ 2846 h 2654"/>
                <a:gd name="T30" fmla="*/ 1788 w 2763"/>
                <a:gd name="T31" fmla="*/ 2810 h 2654"/>
                <a:gd name="T32" fmla="*/ 2022 w 2763"/>
                <a:gd name="T33" fmla="*/ 2740 h 2654"/>
                <a:gd name="T34" fmla="*/ 2214 w 2763"/>
                <a:gd name="T35" fmla="*/ 2674 h 2654"/>
                <a:gd name="T36" fmla="*/ 2426 w 2763"/>
                <a:gd name="T37" fmla="*/ 2576 h 2654"/>
                <a:gd name="T38" fmla="*/ 2597 w 2763"/>
                <a:gd name="T39" fmla="*/ 2455 h 2654"/>
                <a:gd name="T40" fmla="*/ 2779 w 2763"/>
                <a:gd name="T41" fmla="*/ 2278 h 2654"/>
                <a:gd name="T42" fmla="*/ 2985 w 2763"/>
                <a:gd name="T43" fmla="*/ 2073 h 2654"/>
                <a:gd name="T44" fmla="*/ 3071 w 2763"/>
                <a:gd name="T45" fmla="*/ 1911 h 2654"/>
                <a:gd name="T46" fmla="*/ 3126 w 2763"/>
                <a:gd name="T47" fmla="*/ 1700 h 2654"/>
                <a:gd name="T48" fmla="*/ 3071 w 2763"/>
                <a:gd name="T49" fmla="*/ 1489 h 2654"/>
                <a:gd name="T50" fmla="*/ 2958 w 2763"/>
                <a:gd name="T51" fmla="*/ 1382 h 2654"/>
                <a:gd name="T52" fmla="*/ 2793 w 2763"/>
                <a:gd name="T53" fmla="*/ 1277 h 2654"/>
                <a:gd name="T54" fmla="*/ 2661 w 2763"/>
                <a:gd name="T55" fmla="*/ 1196 h 2654"/>
                <a:gd name="T56" fmla="*/ 2512 w 2763"/>
                <a:gd name="T57" fmla="*/ 1118 h 2654"/>
                <a:gd name="T58" fmla="*/ 2268 w 2763"/>
                <a:gd name="T59" fmla="*/ 977 h 2654"/>
                <a:gd name="T60" fmla="*/ 2173 w 2763"/>
                <a:gd name="T61" fmla="*/ 909 h 2654"/>
                <a:gd name="T62" fmla="*/ 2086 w 2763"/>
                <a:gd name="T63" fmla="*/ 813 h 2654"/>
                <a:gd name="T64" fmla="*/ 2067 w 2763"/>
                <a:gd name="T65" fmla="*/ 643 h 2654"/>
                <a:gd name="T66" fmla="*/ 2070 w 2763"/>
                <a:gd name="T67" fmla="*/ 115 h 2654"/>
                <a:gd name="T68" fmla="*/ 2067 w 2763"/>
                <a:gd name="T69" fmla="*/ 59 h 2654"/>
                <a:gd name="T70" fmla="*/ 2012 w 2763"/>
                <a:gd name="T71" fmla="*/ 8 h 2654"/>
                <a:gd name="T72" fmla="*/ 1957 w 2763"/>
                <a:gd name="T73" fmla="*/ 8 h 2654"/>
                <a:gd name="T74" fmla="*/ 1898 w 2763"/>
                <a:gd name="T75" fmla="*/ 8 h 2654"/>
                <a:gd name="T76" fmla="*/ 1232 w 2763"/>
                <a:gd name="T77" fmla="*/ 8 h 2654"/>
                <a:gd name="T78" fmla="*/ 1119 w 2763"/>
                <a:gd name="T79" fmla="*/ 8 h 2654"/>
                <a:gd name="T80" fmla="*/ 1054 w 2763"/>
                <a:gd name="T81" fmla="*/ 57 h 2654"/>
                <a:gd name="T82" fmla="*/ 1040 w 2763"/>
                <a:gd name="T83" fmla="*/ 157 h 2654"/>
                <a:gd name="T84" fmla="*/ 1041 w 2763"/>
                <a:gd name="T85" fmla="*/ 812 h 26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63"/>
                <a:gd name="T130" fmla="*/ 0 h 2654"/>
                <a:gd name="T131" fmla="*/ 2763 w 2763"/>
                <a:gd name="T132" fmla="*/ 2654 h 26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63" h="2654">
                  <a:moveTo>
                    <a:pt x="919" y="758"/>
                  </a:moveTo>
                  <a:cubicBezTo>
                    <a:pt x="914" y="766"/>
                    <a:pt x="921" y="779"/>
                    <a:pt x="890" y="805"/>
                  </a:cubicBezTo>
                  <a:cubicBezTo>
                    <a:pt x="859" y="831"/>
                    <a:pt x="847" y="843"/>
                    <a:pt x="732" y="915"/>
                  </a:cubicBezTo>
                  <a:cubicBezTo>
                    <a:pt x="617" y="987"/>
                    <a:pt x="303" y="1174"/>
                    <a:pt x="201" y="1240"/>
                  </a:cubicBezTo>
                  <a:cubicBezTo>
                    <a:pt x="99" y="1305"/>
                    <a:pt x="146" y="1274"/>
                    <a:pt x="117" y="1307"/>
                  </a:cubicBezTo>
                  <a:cubicBezTo>
                    <a:pt x="89" y="1339"/>
                    <a:pt x="49" y="1379"/>
                    <a:pt x="30" y="1433"/>
                  </a:cubicBezTo>
                  <a:cubicBezTo>
                    <a:pt x="14" y="1482"/>
                    <a:pt x="0" y="1568"/>
                    <a:pt x="4" y="1634"/>
                  </a:cubicBezTo>
                  <a:cubicBezTo>
                    <a:pt x="9" y="1700"/>
                    <a:pt x="28" y="1773"/>
                    <a:pt x="53" y="1831"/>
                  </a:cubicBezTo>
                  <a:cubicBezTo>
                    <a:pt x="78" y="1888"/>
                    <a:pt x="113" y="1928"/>
                    <a:pt x="152" y="1978"/>
                  </a:cubicBezTo>
                  <a:cubicBezTo>
                    <a:pt x="191" y="2028"/>
                    <a:pt x="231" y="2074"/>
                    <a:pt x="289" y="2131"/>
                  </a:cubicBezTo>
                  <a:cubicBezTo>
                    <a:pt x="346" y="2189"/>
                    <a:pt x="433" y="2273"/>
                    <a:pt x="497" y="2324"/>
                  </a:cubicBezTo>
                  <a:cubicBezTo>
                    <a:pt x="562" y="2375"/>
                    <a:pt x="618" y="2403"/>
                    <a:pt x="676" y="2436"/>
                  </a:cubicBezTo>
                  <a:cubicBezTo>
                    <a:pt x="733" y="2468"/>
                    <a:pt x="765" y="2490"/>
                    <a:pt x="842" y="2520"/>
                  </a:cubicBezTo>
                  <a:cubicBezTo>
                    <a:pt x="919" y="2552"/>
                    <a:pt x="1051" y="2605"/>
                    <a:pt x="1136" y="2627"/>
                  </a:cubicBezTo>
                  <a:cubicBezTo>
                    <a:pt x="1221" y="2649"/>
                    <a:pt x="1275" y="2654"/>
                    <a:pt x="1349" y="2653"/>
                  </a:cubicBezTo>
                  <a:cubicBezTo>
                    <a:pt x="1423" y="2652"/>
                    <a:pt x="1509" y="2636"/>
                    <a:pt x="1581" y="2619"/>
                  </a:cubicBezTo>
                  <a:cubicBezTo>
                    <a:pt x="1654" y="2603"/>
                    <a:pt x="1725" y="2574"/>
                    <a:pt x="1788" y="2553"/>
                  </a:cubicBezTo>
                  <a:cubicBezTo>
                    <a:pt x="1851" y="2532"/>
                    <a:pt x="1897" y="2517"/>
                    <a:pt x="1957" y="2492"/>
                  </a:cubicBezTo>
                  <a:cubicBezTo>
                    <a:pt x="2017" y="2467"/>
                    <a:pt x="2087" y="2435"/>
                    <a:pt x="2144" y="2401"/>
                  </a:cubicBezTo>
                  <a:cubicBezTo>
                    <a:pt x="2200" y="2367"/>
                    <a:pt x="2244" y="2335"/>
                    <a:pt x="2296" y="2288"/>
                  </a:cubicBezTo>
                  <a:cubicBezTo>
                    <a:pt x="2348" y="2241"/>
                    <a:pt x="2399" y="2183"/>
                    <a:pt x="2457" y="2123"/>
                  </a:cubicBezTo>
                  <a:cubicBezTo>
                    <a:pt x="2514" y="2063"/>
                    <a:pt x="2597" y="1988"/>
                    <a:pt x="2639" y="1932"/>
                  </a:cubicBezTo>
                  <a:cubicBezTo>
                    <a:pt x="2682" y="1875"/>
                    <a:pt x="2693" y="1839"/>
                    <a:pt x="2714" y="1782"/>
                  </a:cubicBezTo>
                  <a:cubicBezTo>
                    <a:pt x="2735" y="1724"/>
                    <a:pt x="2763" y="1649"/>
                    <a:pt x="2763" y="1584"/>
                  </a:cubicBezTo>
                  <a:cubicBezTo>
                    <a:pt x="2763" y="1519"/>
                    <a:pt x="2739" y="1436"/>
                    <a:pt x="2714" y="1387"/>
                  </a:cubicBezTo>
                  <a:cubicBezTo>
                    <a:pt x="2689" y="1338"/>
                    <a:pt x="2657" y="1321"/>
                    <a:pt x="2615" y="1288"/>
                  </a:cubicBezTo>
                  <a:cubicBezTo>
                    <a:pt x="2574" y="1256"/>
                    <a:pt x="2511" y="1219"/>
                    <a:pt x="2468" y="1190"/>
                  </a:cubicBezTo>
                  <a:cubicBezTo>
                    <a:pt x="2424" y="1160"/>
                    <a:pt x="2394" y="1140"/>
                    <a:pt x="2352" y="1115"/>
                  </a:cubicBezTo>
                  <a:cubicBezTo>
                    <a:pt x="2311" y="1090"/>
                    <a:pt x="2279" y="1076"/>
                    <a:pt x="2221" y="1042"/>
                  </a:cubicBezTo>
                  <a:cubicBezTo>
                    <a:pt x="2163" y="1008"/>
                    <a:pt x="2055" y="942"/>
                    <a:pt x="2005" y="910"/>
                  </a:cubicBezTo>
                  <a:cubicBezTo>
                    <a:pt x="1955" y="878"/>
                    <a:pt x="1947" y="872"/>
                    <a:pt x="1920" y="847"/>
                  </a:cubicBezTo>
                  <a:cubicBezTo>
                    <a:pt x="1893" y="822"/>
                    <a:pt x="1860" y="799"/>
                    <a:pt x="1844" y="758"/>
                  </a:cubicBezTo>
                  <a:cubicBezTo>
                    <a:pt x="1828" y="717"/>
                    <a:pt x="1829" y="707"/>
                    <a:pt x="1827" y="599"/>
                  </a:cubicBezTo>
                  <a:cubicBezTo>
                    <a:pt x="1825" y="490"/>
                    <a:pt x="1830" y="197"/>
                    <a:pt x="1830" y="106"/>
                  </a:cubicBezTo>
                  <a:cubicBezTo>
                    <a:pt x="1830" y="16"/>
                    <a:pt x="1835" y="73"/>
                    <a:pt x="1827" y="56"/>
                  </a:cubicBezTo>
                  <a:cubicBezTo>
                    <a:pt x="1818" y="40"/>
                    <a:pt x="1794" y="15"/>
                    <a:pt x="1778" y="8"/>
                  </a:cubicBezTo>
                  <a:cubicBezTo>
                    <a:pt x="1762" y="0"/>
                    <a:pt x="1745" y="8"/>
                    <a:pt x="1729" y="8"/>
                  </a:cubicBezTo>
                  <a:cubicBezTo>
                    <a:pt x="1713" y="8"/>
                    <a:pt x="1786" y="8"/>
                    <a:pt x="1679" y="8"/>
                  </a:cubicBezTo>
                  <a:cubicBezTo>
                    <a:pt x="1573" y="8"/>
                    <a:pt x="1203" y="8"/>
                    <a:pt x="1088" y="8"/>
                  </a:cubicBezTo>
                  <a:cubicBezTo>
                    <a:pt x="973" y="8"/>
                    <a:pt x="1015" y="0"/>
                    <a:pt x="989" y="8"/>
                  </a:cubicBezTo>
                  <a:cubicBezTo>
                    <a:pt x="963" y="15"/>
                    <a:pt x="944" y="32"/>
                    <a:pt x="932" y="54"/>
                  </a:cubicBezTo>
                  <a:cubicBezTo>
                    <a:pt x="920" y="77"/>
                    <a:pt x="920" y="37"/>
                    <a:pt x="919" y="146"/>
                  </a:cubicBezTo>
                  <a:cubicBezTo>
                    <a:pt x="917" y="263"/>
                    <a:pt x="920" y="630"/>
                    <a:pt x="920" y="757"/>
                  </a:cubicBezTo>
                </a:path>
              </a:pathLst>
            </a:custGeom>
            <a:solidFill>
              <a:srgbClr val="C0C0C0">
                <a:alpha val="70195"/>
              </a:srgb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" name="Freeform 46"/>
            <p:cNvSpPr>
              <a:spLocks noChangeAspect="1"/>
            </p:cNvSpPr>
            <p:nvPr/>
          </p:nvSpPr>
          <p:spPr bwMode="auto">
            <a:xfrm>
              <a:off x="1519" y="2543"/>
              <a:ext cx="2870" cy="1154"/>
            </a:xfrm>
            <a:custGeom>
              <a:avLst/>
              <a:gdLst>
                <a:gd name="T0" fmla="*/ 7 w 2870"/>
                <a:gd name="T1" fmla="*/ 18 h 1154"/>
                <a:gd name="T2" fmla="*/ 0 w 2870"/>
                <a:gd name="T3" fmla="*/ 148 h 1154"/>
                <a:gd name="T4" fmla="*/ 69 w 2870"/>
                <a:gd name="T5" fmla="*/ 352 h 1154"/>
                <a:gd name="T6" fmla="*/ 180 w 2870"/>
                <a:gd name="T7" fmla="*/ 496 h 1154"/>
                <a:gd name="T8" fmla="*/ 402 w 2870"/>
                <a:gd name="T9" fmla="*/ 715 h 1154"/>
                <a:gd name="T10" fmla="*/ 533 w 2870"/>
                <a:gd name="T11" fmla="*/ 829 h 1154"/>
                <a:gd name="T12" fmla="*/ 669 w 2870"/>
                <a:gd name="T13" fmla="*/ 913 h 1154"/>
                <a:gd name="T14" fmla="*/ 867 w 2870"/>
                <a:gd name="T15" fmla="*/ 1012 h 1154"/>
                <a:gd name="T16" fmla="*/ 1188 w 2870"/>
                <a:gd name="T17" fmla="*/ 1129 h 1154"/>
                <a:gd name="T18" fmla="*/ 1452 w 2870"/>
                <a:gd name="T19" fmla="*/ 1153 h 1154"/>
                <a:gd name="T20" fmla="*/ 1638 w 2870"/>
                <a:gd name="T21" fmla="*/ 1126 h 1154"/>
                <a:gd name="T22" fmla="*/ 2097 w 2870"/>
                <a:gd name="T23" fmla="*/ 967 h 1154"/>
                <a:gd name="T24" fmla="*/ 2360 w 2870"/>
                <a:gd name="T25" fmla="*/ 805 h 1154"/>
                <a:gd name="T26" fmla="*/ 2513 w 2870"/>
                <a:gd name="T27" fmla="*/ 655 h 1154"/>
                <a:gd name="T28" fmla="*/ 2640 w 2870"/>
                <a:gd name="T29" fmla="*/ 526 h 1154"/>
                <a:gd name="T30" fmla="*/ 2747 w 2870"/>
                <a:gd name="T31" fmla="*/ 409 h 1154"/>
                <a:gd name="T32" fmla="*/ 2798 w 2870"/>
                <a:gd name="T33" fmla="*/ 325 h 1154"/>
                <a:gd name="T34" fmla="*/ 2870 w 2870"/>
                <a:gd name="T35" fmla="*/ 133 h 1154"/>
                <a:gd name="T36" fmla="*/ 2867 w 2870"/>
                <a:gd name="T37" fmla="*/ 19 h 1154"/>
                <a:gd name="T38" fmla="*/ 7 w 2870"/>
                <a:gd name="T39" fmla="*/ 18 h 1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870"/>
                <a:gd name="T61" fmla="*/ 0 h 1154"/>
                <a:gd name="T62" fmla="*/ 2870 w 2870"/>
                <a:gd name="T63" fmla="*/ 1154 h 1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870" h="1154">
                  <a:moveTo>
                    <a:pt x="7" y="18"/>
                  </a:moveTo>
                  <a:lnTo>
                    <a:pt x="0" y="148"/>
                  </a:lnTo>
                  <a:cubicBezTo>
                    <a:pt x="10" y="204"/>
                    <a:pt x="39" y="294"/>
                    <a:pt x="69" y="352"/>
                  </a:cubicBezTo>
                  <a:lnTo>
                    <a:pt x="180" y="496"/>
                  </a:lnTo>
                  <a:cubicBezTo>
                    <a:pt x="236" y="557"/>
                    <a:pt x="343" y="660"/>
                    <a:pt x="402" y="715"/>
                  </a:cubicBezTo>
                  <a:cubicBezTo>
                    <a:pt x="461" y="770"/>
                    <a:pt x="489" y="796"/>
                    <a:pt x="533" y="829"/>
                  </a:cubicBezTo>
                  <a:cubicBezTo>
                    <a:pt x="577" y="862"/>
                    <a:pt x="613" y="883"/>
                    <a:pt x="669" y="913"/>
                  </a:cubicBezTo>
                  <a:cubicBezTo>
                    <a:pt x="725" y="943"/>
                    <a:pt x="781" y="976"/>
                    <a:pt x="867" y="1012"/>
                  </a:cubicBezTo>
                  <a:cubicBezTo>
                    <a:pt x="953" y="1048"/>
                    <a:pt x="1091" y="1106"/>
                    <a:pt x="1188" y="1129"/>
                  </a:cubicBezTo>
                  <a:cubicBezTo>
                    <a:pt x="1285" y="1152"/>
                    <a:pt x="1377" y="1154"/>
                    <a:pt x="1452" y="1153"/>
                  </a:cubicBezTo>
                  <a:lnTo>
                    <a:pt x="1638" y="1126"/>
                  </a:lnTo>
                  <a:cubicBezTo>
                    <a:pt x="1746" y="1095"/>
                    <a:pt x="1977" y="1020"/>
                    <a:pt x="2097" y="967"/>
                  </a:cubicBezTo>
                  <a:cubicBezTo>
                    <a:pt x="2217" y="914"/>
                    <a:pt x="2291" y="857"/>
                    <a:pt x="2360" y="805"/>
                  </a:cubicBezTo>
                  <a:cubicBezTo>
                    <a:pt x="2429" y="753"/>
                    <a:pt x="2466" y="701"/>
                    <a:pt x="2513" y="655"/>
                  </a:cubicBezTo>
                  <a:cubicBezTo>
                    <a:pt x="2560" y="609"/>
                    <a:pt x="2601" y="567"/>
                    <a:pt x="2640" y="526"/>
                  </a:cubicBezTo>
                  <a:cubicBezTo>
                    <a:pt x="2679" y="485"/>
                    <a:pt x="2721" y="442"/>
                    <a:pt x="2747" y="409"/>
                  </a:cubicBezTo>
                  <a:cubicBezTo>
                    <a:pt x="2773" y="376"/>
                    <a:pt x="2778" y="371"/>
                    <a:pt x="2798" y="325"/>
                  </a:cubicBezTo>
                  <a:cubicBezTo>
                    <a:pt x="2818" y="279"/>
                    <a:pt x="2859" y="184"/>
                    <a:pt x="2870" y="133"/>
                  </a:cubicBezTo>
                  <a:lnTo>
                    <a:pt x="2867" y="19"/>
                  </a:lnTo>
                  <a:cubicBezTo>
                    <a:pt x="2390" y="0"/>
                    <a:pt x="603" y="18"/>
                    <a:pt x="7" y="18"/>
                  </a:cubicBezTo>
                  <a:close/>
                </a:path>
              </a:pathLst>
            </a:custGeom>
            <a:solidFill>
              <a:srgbClr val="FFCC00">
                <a:alpha val="50195"/>
              </a:srgbClr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18" name="Curved Connector 117"/>
          <p:cNvCxnSpPr>
            <a:stCxn id="78" idx="1"/>
            <a:endCxn id="3" idx="3"/>
          </p:cNvCxnSpPr>
          <p:nvPr/>
        </p:nvCxnSpPr>
        <p:spPr>
          <a:xfrm rot="10800000" flipV="1">
            <a:off x="5580112" y="3305558"/>
            <a:ext cx="1008112" cy="55549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1" name="Shape 120"/>
          <p:cNvCxnSpPr>
            <a:endCxn id="78" idx="2"/>
          </p:cNvCxnSpPr>
          <p:nvPr/>
        </p:nvCxnSpPr>
        <p:spPr>
          <a:xfrm flipV="1">
            <a:off x="5580112" y="3830187"/>
            <a:ext cx="1296144" cy="750941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5902052" y="4066024"/>
            <a:ext cx="668773" cy="600164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/>
              <a:t>Power</a:t>
            </a:r>
          </a:p>
          <a:p>
            <a:r>
              <a:rPr lang="it-IT" sz="1100" b="1" dirty="0" smtClean="0"/>
              <a:t>Control</a:t>
            </a:r>
          </a:p>
          <a:p>
            <a:r>
              <a:rPr lang="it-IT" sz="1100" b="1" dirty="0" smtClean="0"/>
              <a:t>Monitor</a:t>
            </a:r>
            <a:endParaRPr lang="en-US" sz="1100" b="1" dirty="0"/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755576" y="3284984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755576" y="3429000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755576" y="3789040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>
            <a:off x="755576" y="3933056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10800000">
            <a:off x="755576" y="4437112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10800000">
            <a:off x="755576" y="4293096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259632" y="3212976"/>
            <a:ext cx="936104" cy="261610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 smtClean="0"/>
              <a:t>CLOCK</a:t>
            </a:r>
            <a:endParaRPr lang="en-US" sz="1100" b="1" dirty="0"/>
          </a:p>
        </p:txBody>
      </p:sp>
      <p:sp>
        <p:nvSpPr>
          <p:cNvPr id="154" name="TextBox 153"/>
          <p:cNvSpPr txBox="1"/>
          <p:nvPr/>
        </p:nvSpPr>
        <p:spPr>
          <a:xfrm>
            <a:off x="1259632" y="3727423"/>
            <a:ext cx="936104" cy="261610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 smtClean="0"/>
              <a:t>DIN / VCC</a:t>
            </a:r>
            <a:endParaRPr lang="en-US" sz="1100" b="1" dirty="0"/>
          </a:p>
        </p:txBody>
      </p:sp>
      <p:sp>
        <p:nvSpPr>
          <p:cNvPr id="155" name="TextBox 154"/>
          <p:cNvSpPr txBox="1"/>
          <p:nvPr/>
        </p:nvSpPr>
        <p:spPr>
          <a:xfrm>
            <a:off x="1259632" y="4231479"/>
            <a:ext cx="936104" cy="261610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 smtClean="0"/>
              <a:t>DOUT / GND</a:t>
            </a:r>
            <a:endParaRPr lang="en-US" sz="1100" b="1" dirty="0"/>
          </a:p>
        </p:txBody>
      </p:sp>
      <p:sp>
        <p:nvSpPr>
          <p:cNvPr id="156" name="TextBox 155"/>
          <p:cNvSpPr txBox="1"/>
          <p:nvPr/>
        </p:nvSpPr>
        <p:spPr>
          <a:xfrm rot="16200000">
            <a:off x="-466303" y="3858793"/>
            <a:ext cx="183575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TO/ FROM FCM</a:t>
            </a:r>
            <a:endParaRPr lang="en-US" sz="2000" b="1" dirty="0"/>
          </a:p>
        </p:txBody>
      </p:sp>
      <p:cxnSp>
        <p:nvCxnSpPr>
          <p:cNvPr id="158" name="Elbow Connector 157"/>
          <p:cNvCxnSpPr/>
          <p:nvPr/>
        </p:nvCxnSpPr>
        <p:spPr>
          <a:xfrm>
            <a:off x="755576" y="4797152"/>
            <a:ext cx="3240360" cy="4320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48" name="Footer Placeholder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41552"/>
            <a:ext cx="1856706" cy="1398260"/>
          </a:xfrm>
          <a:prstGeom prst="rect">
            <a:avLst/>
          </a:prstGeom>
          <a:noFill/>
        </p:spPr>
      </p:pic>
      <p:sp>
        <p:nvSpPr>
          <p:cNvPr id="135" name="Rectangle 134"/>
          <p:cNvSpPr/>
          <p:nvPr/>
        </p:nvSpPr>
        <p:spPr>
          <a:xfrm>
            <a:off x="4283968" y="2257820"/>
            <a:ext cx="7200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588224" y="2780928"/>
            <a:ext cx="7200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ate Placeholder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>
          <a:xfrm>
            <a:off x="6516216" y="6636891"/>
            <a:ext cx="2133600" cy="221109"/>
          </a:xfrm>
        </p:spPr>
        <p:txBody>
          <a:bodyPr/>
          <a:lstStyle/>
          <a:p>
            <a:fld id="{DE13D92A-3419-49D3-8CDD-957F0041DF45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57" name="Footer Placeholder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9" name="TextBox 58"/>
          <p:cNvSpPr txBox="1"/>
          <p:nvPr/>
        </p:nvSpPr>
        <p:spPr>
          <a:xfrm>
            <a:off x="2640726" y="142852"/>
            <a:ext cx="340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Timing distribution</a:t>
            </a:r>
            <a:endParaRPr lang="it-IT" dirty="0"/>
          </a:p>
        </p:txBody>
      </p:sp>
      <p:pic>
        <p:nvPicPr>
          <p:cNvPr id="70" name="Content Placeholder 14" descr="eFcm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691186" y="1988840"/>
            <a:ext cx="1664790" cy="237934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71" name="Picture 205" descr="lantime_m600_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733256"/>
            <a:ext cx="32004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212"/>
          <p:cNvSpPr txBox="1">
            <a:spLocks noChangeArrowheads="1"/>
          </p:cNvSpPr>
          <p:nvPr/>
        </p:nvSpPr>
        <p:spPr bwMode="auto">
          <a:xfrm>
            <a:off x="3563888" y="6309320"/>
            <a:ext cx="1718320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cs typeface="Arial" pitchFamily="34" charset="0"/>
              </a:rPr>
              <a:t>GPS receiver</a:t>
            </a:r>
          </a:p>
        </p:txBody>
      </p:sp>
      <p:sp>
        <p:nvSpPr>
          <p:cNvPr id="73" name="TextBox 213"/>
          <p:cNvSpPr txBox="1">
            <a:spLocks noChangeArrowheads="1"/>
          </p:cNvSpPr>
          <p:nvPr/>
        </p:nvSpPr>
        <p:spPr bwMode="auto">
          <a:xfrm>
            <a:off x="2691186" y="1412776"/>
            <a:ext cx="1656184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  <a:cs typeface="Arial" pitchFamily="34" charset="0"/>
              </a:rPr>
              <a:t>E</a:t>
            </a:r>
            <a:r>
              <a:rPr lang="en-GB" sz="1600" b="1" dirty="0">
                <a:cs typeface="Arial" pitchFamily="34" charset="0"/>
              </a:rPr>
              <a:t>thernet </a:t>
            </a:r>
            <a:r>
              <a:rPr lang="en-GB" sz="1600" b="1" dirty="0" smtClean="0">
                <a:solidFill>
                  <a:srgbClr val="FF0000"/>
                </a:solidFill>
                <a:cs typeface="Arial" pitchFamily="34" charset="0"/>
              </a:rPr>
              <a:t>F</a:t>
            </a:r>
            <a:r>
              <a:rPr lang="en-GB" sz="1600" b="1" dirty="0" smtClean="0">
                <a:cs typeface="Arial" pitchFamily="34" charset="0"/>
              </a:rPr>
              <a:t>loor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en-GB" sz="1600" b="1" dirty="0" smtClean="0">
                <a:cs typeface="Arial" pitchFamily="34" charset="0"/>
              </a:rPr>
              <a:t>ontrol </a:t>
            </a:r>
            <a:r>
              <a:rPr lang="en-GB" sz="1600" b="1" dirty="0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en-GB" sz="1600" b="1" dirty="0">
                <a:cs typeface="Arial" pitchFamily="34" charset="0"/>
              </a:rPr>
              <a:t>odule</a:t>
            </a:r>
          </a:p>
        </p:txBody>
      </p:sp>
      <p:sp>
        <p:nvSpPr>
          <p:cNvPr id="74" name="TextBox 219"/>
          <p:cNvSpPr txBox="1">
            <a:spLocks noChangeArrowheads="1"/>
          </p:cNvSpPr>
          <p:nvPr/>
        </p:nvSpPr>
        <p:spPr bwMode="auto">
          <a:xfrm>
            <a:off x="179512" y="836712"/>
            <a:ext cx="1627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 dirty="0">
                <a:cs typeface="Arial" pitchFamily="34" charset="0"/>
              </a:rPr>
              <a:t>On-Shore</a:t>
            </a:r>
          </a:p>
        </p:txBody>
      </p:sp>
      <p:cxnSp>
        <p:nvCxnSpPr>
          <p:cNvPr id="81" name="AutoShape 38"/>
          <p:cNvCxnSpPr>
            <a:cxnSpLocks noChangeShapeType="1"/>
            <a:stCxn id="71" idx="1"/>
          </p:cNvCxnSpPr>
          <p:nvPr/>
        </p:nvCxnSpPr>
        <p:spPr bwMode="auto">
          <a:xfrm rot="10800000">
            <a:off x="1403648" y="5589241"/>
            <a:ext cx="792088" cy="482947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2" name="AutoShape 39"/>
          <p:cNvCxnSpPr>
            <a:cxnSpLocks noChangeShapeType="1"/>
            <a:stCxn id="80" idx="2"/>
            <a:endCxn id="70" idx="0"/>
          </p:cNvCxnSpPr>
          <p:nvPr/>
        </p:nvCxnSpPr>
        <p:spPr bwMode="auto">
          <a:xfrm flipV="1">
            <a:off x="1410730" y="4368180"/>
            <a:ext cx="2112851" cy="434280"/>
          </a:xfrm>
          <a:prstGeom prst="curvedConnector2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83" name="Text Box 41"/>
          <p:cNvSpPr txBox="1">
            <a:spLocks noChangeArrowheads="1"/>
          </p:cNvSpPr>
          <p:nvPr/>
        </p:nvSpPr>
        <p:spPr bwMode="auto">
          <a:xfrm>
            <a:off x="1187624" y="2337832"/>
            <a:ext cx="1187450" cy="58477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other </a:t>
            </a:r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EFCMs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8" name="AutoShape 46"/>
          <p:cNvCxnSpPr>
            <a:cxnSpLocks noChangeShapeType="1"/>
          </p:cNvCxnSpPr>
          <p:nvPr/>
        </p:nvCxnSpPr>
        <p:spPr bwMode="auto">
          <a:xfrm rot="5400000" flipH="1" flipV="1">
            <a:off x="1079612" y="3248980"/>
            <a:ext cx="1224136" cy="720080"/>
          </a:xfrm>
          <a:prstGeom prst="bentConnector3">
            <a:avLst>
              <a:gd name="adj1" fmla="val -18473"/>
            </a:avLst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6" name="AutoShape 46"/>
          <p:cNvCxnSpPr>
            <a:cxnSpLocks noChangeShapeType="1"/>
          </p:cNvCxnSpPr>
          <p:nvPr/>
        </p:nvCxnSpPr>
        <p:spPr bwMode="auto">
          <a:xfrm rot="5400000" flipH="1" flipV="1">
            <a:off x="863588" y="3248980"/>
            <a:ext cx="1224136" cy="720080"/>
          </a:xfrm>
          <a:prstGeom prst="bentConnector3">
            <a:avLst>
              <a:gd name="adj1" fmla="val -836"/>
            </a:avLst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7" name="AutoShape 46"/>
          <p:cNvCxnSpPr>
            <a:cxnSpLocks noChangeShapeType="1"/>
          </p:cNvCxnSpPr>
          <p:nvPr/>
        </p:nvCxnSpPr>
        <p:spPr bwMode="auto">
          <a:xfrm rot="5400000" flipH="1" flipV="1">
            <a:off x="827584" y="3212976"/>
            <a:ext cx="1008112" cy="576064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89" name="Group 88"/>
          <p:cNvGrpSpPr/>
          <p:nvPr/>
        </p:nvGrpSpPr>
        <p:grpSpPr>
          <a:xfrm rot="5400000">
            <a:off x="-510618" y="4335155"/>
            <a:ext cx="2899510" cy="943186"/>
            <a:chOff x="26987" y="4480552"/>
            <a:chExt cx="2456781" cy="799170"/>
          </a:xfrm>
        </p:grpSpPr>
        <p:pic>
          <p:nvPicPr>
            <p:cNvPr id="80" name="Picture 3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6987" y="4480552"/>
              <a:ext cx="2449513" cy="48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4" name="TextBox 214"/>
            <p:cNvSpPr txBox="1">
              <a:spLocks noChangeArrowheads="1"/>
            </p:cNvSpPr>
            <p:nvPr/>
          </p:nvSpPr>
          <p:spPr bwMode="auto">
            <a:xfrm>
              <a:off x="26987" y="4941168"/>
              <a:ext cx="2456781" cy="3385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1" dirty="0">
                  <a:cs typeface="Arial" pitchFamily="34" charset="0"/>
                </a:rPr>
                <a:t>Timing distribution board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 flipH="1">
            <a:off x="6372200" y="2492896"/>
            <a:ext cx="2592288" cy="1080120"/>
            <a:chOff x="3071802" y="3071810"/>
            <a:chExt cx="2286016" cy="928694"/>
          </a:xfrm>
        </p:grpSpPr>
        <p:pic>
          <p:nvPicPr>
            <p:cNvPr id="132" name="Picture 7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1802" y="3071810"/>
              <a:ext cx="2286016" cy="928694"/>
            </a:xfrm>
            <a:prstGeom prst="rect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</p:spPr>
        </p:pic>
        <p:sp>
          <p:nvSpPr>
            <p:cNvPr id="133" name="TextBox 29"/>
            <p:cNvSpPr txBox="1">
              <a:spLocks noChangeArrowheads="1"/>
            </p:cNvSpPr>
            <p:nvPr/>
          </p:nvSpPr>
          <p:spPr bwMode="auto">
            <a:xfrm>
              <a:off x="3071802" y="3692727"/>
              <a:ext cx="228601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FCM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134" name="TextBox 219"/>
          <p:cNvSpPr txBox="1">
            <a:spLocks noChangeArrowheads="1"/>
          </p:cNvSpPr>
          <p:nvPr/>
        </p:nvSpPr>
        <p:spPr bwMode="auto">
          <a:xfrm>
            <a:off x="7236296" y="908720"/>
            <a:ext cx="1627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 dirty="0" smtClean="0">
                <a:cs typeface="Arial" pitchFamily="34" charset="0"/>
              </a:rPr>
              <a:t>Off-Shore</a:t>
            </a:r>
            <a:endParaRPr lang="en-GB" sz="1400" b="1" dirty="0">
              <a:cs typeface="Arial" pitchFamily="34" charset="0"/>
            </a:endParaRPr>
          </a:p>
        </p:txBody>
      </p:sp>
      <p:cxnSp>
        <p:nvCxnSpPr>
          <p:cNvPr id="139" name="Curved Connector 138"/>
          <p:cNvCxnSpPr>
            <a:stCxn id="135" idx="3"/>
            <a:endCxn id="137" idx="1"/>
          </p:cNvCxnSpPr>
          <p:nvPr/>
        </p:nvCxnSpPr>
        <p:spPr>
          <a:xfrm>
            <a:off x="4355976" y="2293824"/>
            <a:ext cx="2232248" cy="52310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1" name="Line Callout 1 140"/>
          <p:cNvSpPr/>
          <p:nvPr/>
        </p:nvSpPr>
        <p:spPr>
          <a:xfrm>
            <a:off x="2483768" y="5013176"/>
            <a:ext cx="1440160" cy="504056"/>
          </a:xfrm>
          <a:prstGeom prst="borderCallout1">
            <a:avLst>
              <a:gd name="adj1" fmla="val 43170"/>
              <a:gd name="adj2" fmla="val -3294"/>
              <a:gd name="adj3" fmla="val -47250"/>
              <a:gd name="adj4" fmla="val -2488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dirty="0" smtClean="0"/>
              <a:t>Absolute Time Information</a:t>
            </a:r>
            <a:endParaRPr lang="en-US" sz="1200" b="1" dirty="0"/>
          </a:p>
        </p:txBody>
      </p:sp>
      <p:sp>
        <p:nvSpPr>
          <p:cNvPr id="142" name="Line Callout 1 141"/>
          <p:cNvSpPr/>
          <p:nvPr/>
        </p:nvSpPr>
        <p:spPr>
          <a:xfrm>
            <a:off x="5796136" y="1340768"/>
            <a:ext cx="2088232" cy="792088"/>
          </a:xfrm>
          <a:prstGeom prst="borderCallout1">
            <a:avLst>
              <a:gd name="adj1" fmla="val 43170"/>
              <a:gd name="adj2" fmla="val -3294"/>
              <a:gd name="adj3" fmla="val 139828"/>
              <a:gd name="adj4" fmla="val -2075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dirty="0" smtClean="0"/>
              <a:t>Clock / Data / Timing</a:t>
            </a:r>
          </a:p>
          <a:p>
            <a:pPr algn="ctr"/>
            <a:r>
              <a:rPr lang="it-IT" sz="1200" b="1" dirty="0" smtClean="0"/>
              <a:t>Embedded in a single bitstream, carried by a single DWDM wavelength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Down Arrow 101"/>
          <p:cNvSpPr/>
          <p:nvPr/>
        </p:nvSpPr>
        <p:spPr>
          <a:xfrm rot="5400000">
            <a:off x="2843808" y="1772543"/>
            <a:ext cx="720080" cy="1008112"/>
          </a:xfrm>
          <a:prstGeom prst="downArrow">
            <a:avLst>
              <a:gd name="adj1" fmla="val 4999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Down Arrow 105"/>
          <p:cNvSpPr/>
          <p:nvPr/>
        </p:nvSpPr>
        <p:spPr>
          <a:xfrm>
            <a:off x="4111546" y="4456296"/>
            <a:ext cx="720080" cy="772903"/>
          </a:xfrm>
          <a:prstGeom prst="downArrow">
            <a:avLst>
              <a:gd name="adj1" fmla="val 47080"/>
              <a:gd name="adj2" fmla="val 4351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eft-Right Arrow 112"/>
          <p:cNvSpPr/>
          <p:nvPr/>
        </p:nvSpPr>
        <p:spPr>
          <a:xfrm rot="18727752">
            <a:off x="2699504" y="3994507"/>
            <a:ext cx="1299538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499992" y="2564631"/>
            <a:ext cx="2232248" cy="144016"/>
            <a:chOff x="5940152" y="2420888"/>
            <a:chExt cx="2232248" cy="144016"/>
          </a:xfrm>
        </p:grpSpPr>
        <p:sp>
          <p:nvSpPr>
            <p:cNvPr id="19" name="Rectangle 18"/>
            <p:cNvSpPr/>
            <p:nvPr/>
          </p:nvSpPr>
          <p:spPr>
            <a:xfrm>
              <a:off x="5940152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238471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536790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35109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133428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31747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30066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028384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16559"/>
            <a:ext cx="3059750" cy="2304256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2739375" y="142852"/>
            <a:ext cx="320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Data distribution</a:t>
            </a:r>
            <a:endParaRPr lang="it-IT" dirty="0"/>
          </a:p>
        </p:txBody>
      </p:sp>
      <p:sp>
        <p:nvSpPr>
          <p:cNvPr id="9" name="TextBox 29"/>
          <p:cNvSpPr txBox="1">
            <a:spLocks noChangeArrowheads="1"/>
          </p:cNvSpPr>
          <p:nvPr/>
        </p:nvSpPr>
        <p:spPr bwMode="auto">
          <a:xfrm>
            <a:off x="0" y="5053017"/>
            <a:ext cx="2275528" cy="466852"/>
          </a:xfrm>
          <a:prstGeom prst="rect">
            <a:avLst/>
          </a:prstGeom>
          <a:solidFill>
            <a:srgbClr val="FFFFFF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Control Room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99592" y="764431"/>
            <a:ext cx="1440160" cy="2935766"/>
            <a:chOff x="3310871" y="2597723"/>
            <a:chExt cx="928702" cy="2037085"/>
          </a:xfrm>
        </p:grpSpPr>
        <p:pic>
          <p:nvPicPr>
            <p:cNvPr id="11" name="Immagine 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10879" y="2597723"/>
              <a:ext cx="928694" cy="200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29"/>
            <p:cNvSpPr txBox="1">
              <a:spLocks noChangeArrowheads="1"/>
            </p:cNvSpPr>
            <p:nvPr/>
          </p:nvSpPr>
          <p:spPr bwMode="auto">
            <a:xfrm>
              <a:off x="3310871" y="4269880"/>
              <a:ext cx="928692" cy="364928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8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TriDAS</a:t>
              </a:r>
              <a:endParaRPr lang="it-IT" sz="28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cxnSp>
        <p:nvCxnSpPr>
          <p:cNvPr id="17" name="Elbow Connector 16"/>
          <p:cNvCxnSpPr>
            <a:stCxn id="77" idx="2"/>
            <a:endCxn id="19" idx="0"/>
          </p:cNvCxnSpPr>
          <p:nvPr/>
        </p:nvCxnSpPr>
        <p:spPr>
          <a:xfrm rot="10800000" flipV="1">
            <a:off x="4572000" y="962453"/>
            <a:ext cx="2952328" cy="160217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Elbow Connector 16"/>
          <p:cNvCxnSpPr>
            <a:stCxn id="78" idx="2"/>
            <a:endCxn id="20" idx="0"/>
          </p:cNvCxnSpPr>
          <p:nvPr/>
        </p:nvCxnSpPr>
        <p:spPr>
          <a:xfrm rot="10800000" flipV="1">
            <a:off x="4870320" y="1070465"/>
            <a:ext cx="2654009" cy="149416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3" name="Elbow Connector 16"/>
          <p:cNvCxnSpPr>
            <a:stCxn id="82" idx="2"/>
            <a:endCxn id="25" idx="0"/>
          </p:cNvCxnSpPr>
          <p:nvPr/>
        </p:nvCxnSpPr>
        <p:spPr>
          <a:xfrm rot="10800000" flipV="1">
            <a:off x="6361914" y="1610525"/>
            <a:ext cx="1162414" cy="954106"/>
          </a:xfrm>
          <a:prstGeom prst="bentConnector2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Elbow Connector 16"/>
          <p:cNvCxnSpPr>
            <a:stCxn id="83" idx="2"/>
            <a:endCxn id="26" idx="0"/>
          </p:cNvCxnSpPr>
          <p:nvPr/>
        </p:nvCxnSpPr>
        <p:spPr>
          <a:xfrm rot="10800000" flipV="1">
            <a:off x="6660232" y="1718537"/>
            <a:ext cx="864096" cy="846094"/>
          </a:xfrm>
          <a:prstGeom prst="bentConnector2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5004048" y="1772543"/>
            <a:ext cx="1152128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2555776" y="3212703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ETHERNET</a:t>
            </a:r>
            <a:endParaRPr lang="en-US" dirty="0"/>
          </a:p>
        </p:txBody>
      </p:sp>
      <p:grpSp>
        <p:nvGrpSpPr>
          <p:cNvPr id="139" name="Group 138"/>
          <p:cNvGrpSpPr/>
          <p:nvPr/>
        </p:nvGrpSpPr>
        <p:grpSpPr>
          <a:xfrm>
            <a:off x="755576" y="4148807"/>
            <a:ext cx="2012305" cy="1788279"/>
            <a:chOff x="755576" y="4148807"/>
            <a:chExt cx="2012305" cy="1788279"/>
          </a:xfrm>
        </p:grpSpPr>
        <p:grpSp>
          <p:nvGrpSpPr>
            <p:cNvPr id="97" name="Group 96"/>
            <p:cNvGrpSpPr/>
            <p:nvPr/>
          </p:nvGrpSpPr>
          <p:grpSpPr>
            <a:xfrm>
              <a:off x="1475656" y="4148807"/>
              <a:ext cx="1292225" cy="1368425"/>
              <a:chOff x="7596188" y="1700213"/>
              <a:chExt cx="1292225" cy="1368425"/>
            </a:xfrm>
          </p:grpSpPr>
          <p:pic>
            <p:nvPicPr>
              <p:cNvPr id="98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99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00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01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104" name="TextBox 29"/>
            <p:cNvSpPr txBox="1">
              <a:spLocks noChangeArrowheads="1"/>
            </p:cNvSpPr>
            <p:nvPr/>
          </p:nvSpPr>
          <p:spPr bwMode="auto">
            <a:xfrm>
              <a:off x="755576" y="5229200"/>
              <a:ext cx="1152128" cy="707886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pitchFamily="34" charset="-128"/>
                  <a:cs typeface="Arial" pitchFamily="34" charset="0"/>
                </a:rPr>
                <a:t>Slow Control</a:t>
              </a:r>
              <a:endPara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4716016" y="4365104"/>
            <a:ext cx="650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AES3</a:t>
            </a:r>
            <a:endParaRPr lang="en-US" dirty="0"/>
          </a:p>
        </p:txBody>
      </p:sp>
      <p:cxnSp>
        <p:nvCxnSpPr>
          <p:cNvPr id="115" name="Elbow Connector 16"/>
          <p:cNvCxnSpPr>
            <a:stCxn id="130" idx="2"/>
            <a:endCxn id="133" idx="0"/>
          </p:cNvCxnSpPr>
          <p:nvPr/>
        </p:nvCxnSpPr>
        <p:spPr>
          <a:xfrm rot="10800000" flipV="1">
            <a:off x="7344308" y="1826822"/>
            <a:ext cx="180020" cy="354639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41" name="Group 140"/>
          <p:cNvGrpSpPr/>
          <p:nvPr/>
        </p:nvGrpSpPr>
        <p:grpSpPr>
          <a:xfrm>
            <a:off x="5796136" y="4654877"/>
            <a:ext cx="1292225" cy="1798732"/>
            <a:chOff x="5796136" y="4654877"/>
            <a:chExt cx="1292225" cy="1798732"/>
          </a:xfrm>
        </p:grpSpPr>
        <p:grpSp>
          <p:nvGrpSpPr>
            <p:cNvPr id="119" name="Group 118"/>
            <p:cNvGrpSpPr/>
            <p:nvPr/>
          </p:nvGrpSpPr>
          <p:grpSpPr>
            <a:xfrm>
              <a:off x="5796136" y="5085184"/>
              <a:ext cx="1292225" cy="1368425"/>
              <a:chOff x="7596188" y="1700213"/>
              <a:chExt cx="1292225" cy="1368425"/>
            </a:xfrm>
          </p:grpSpPr>
          <p:pic>
            <p:nvPicPr>
              <p:cNvPr id="120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21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22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23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118" name="TextBox 117"/>
            <p:cNvSpPr txBox="1"/>
            <p:nvPr/>
          </p:nvSpPr>
          <p:spPr>
            <a:xfrm>
              <a:off x="6084168" y="4654877"/>
              <a:ext cx="8777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Power</a:t>
              </a:r>
            </a:p>
            <a:p>
              <a:r>
                <a:rPr lang="it-IT" dirty="0" smtClean="0"/>
                <a:t>Control</a:t>
              </a:r>
              <a:endParaRPr lang="en-US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2843808" y="4940895"/>
            <a:ext cx="2084313" cy="1408222"/>
            <a:chOff x="2843808" y="4940895"/>
            <a:chExt cx="2084313" cy="1408222"/>
          </a:xfrm>
        </p:grpSpPr>
        <p:grpSp>
          <p:nvGrpSpPr>
            <p:cNvPr id="108" name="Group 107"/>
            <p:cNvGrpSpPr/>
            <p:nvPr/>
          </p:nvGrpSpPr>
          <p:grpSpPr>
            <a:xfrm>
              <a:off x="3635896" y="4940895"/>
              <a:ext cx="1292225" cy="1368425"/>
              <a:chOff x="7596188" y="1700213"/>
              <a:chExt cx="1292225" cy="1368425"/>
            </a:xfrm>
          </p:grpSpPr>
          <p:pic>
            <p:nvPicPr>
              <p:cNvPr id="109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10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11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112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124" name="TextBox 29"/>
            <p:cNvSpPr txBox="1">
              <a:spLocks noChangeArrowheads="1"/>
            </p:cNvSpPr>
            <p:nvPr/>
          </p:nvSpPr>
          <p:spPr bwMode="auto">
            <a:xfrm>
              <a:off x="2843808" y="5949007"/>
              <a:ext cx="1152128" cy="400110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pitchFamily="34" charset="-128"/>
                  <a:cs typeface="Arial" pitchFamily="34" charset="0"/>
                </a:rPr>
                <a:t>Audio</a:t>
              </a:r>
              <a:endPara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7524328" y="908447"/>
            <a:ext cx="216024" cy="972381"/>
            <a:chOff x="7524328" y="908447"/>
            <a:chExt cx="216024" cy="972381"/>
          </a:xfrm>
        </p:grpSpPr>
        <p:sp>
          <p:nvSpPr>
            <p:cNvPr id="77" name="Rectangle 76"/>
            <p:cNvSpPr/>
            <p:nvPr/>
          </p:nvSpPr>
          <p:spPr>
            <a:xfrm rot="5400000">
              <a:off x="7578334" y="85444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 rot="5400000">
              <a:off x="7578334" y="96245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 rot="5400000">
              <a:off x="7578334" y="107046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 rot="5400000">
              <a:off x="7578334" y="1178477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 rot="5400000">
              <a:off x="7578334" y="139450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5400000">
              <a:off x="7578334" y="150251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 rot="5400000">
              <a:off x="7578334" y="161052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 rot="5400000">
              <a:off x="7578334" y="1286489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 rot="5400000">
              <a:off x="7578334" y="1718810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 rot="16200000">
            <a:off x="6928537" y="1238182"/>
            <a:ext cx="1429308" cy="33833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DWDM MUX</a:t>
            </a:r>
            <a:endParaRPr lang="en-US" dirty="0"/>
          </a:p>
        </p:txBody>
      </p:sp>
      <p:sp>
        <p:nvSpPr>
          <p:cNvPr id="133" name="Rectangle 132"/>
          <p:cNvSpPr/>
          <p:nvPr/>
        </p:nvSpPr>
        <p:spPr>
          <a:xfrm>
            <a:off x="6948264" y="5373216"/>
            <a:ext cx="79208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smtClean="0"/>
              <a:t>Media</a:t>
            </a:r>
          </a:p>
          <a:p>
            <a:pPr algn="ctr"/>
            <a:r>
              <a:rPr lang="it-IT" sz="1100" dirty="0" smtClean="0"/>
              <a:t>converter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4499992" y="764704"/>
            <a:ext cx="79208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Phase 2</a:t>
            </a:r>
          </a:p>
          <a:p>
            <a:pPr algn="ctr"/>
            <a:r>
              <a:rPr lang="it-IT" sz="1100" b="1" dirty="0" smtClean="0"/>
              <a:t>Tower</a:t>
            </a:r>
            <a:endParaRPr lang="en-US" sz="11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63414" y="142852"/>
            <a:ext cx="278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KM3Net-Italy project layout</a:t>
            </a:r>
            <a:endParaRPr lang="it-IT" dirty="0"/>
          </a:p>
        </p:txBody>
      </p:sp>
      <p:sp>
        <p:nvSpPr>
          <p:cNvPr id="19" name="Oval 18"/>
          <p:cNvSpPr/>
          <p:nvPr/>
        </p:nvSpPr>
        <p:spPr>
          <a:xfrm>
            <a:off x="7236296" y="2252869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T#6</a:t>
            </a:r>
            <a:endParaRPr lang="en-US" sz="1100" b="1" dirty="0"/>
          </a:p>
        </p:txBody>
      </p:sp>
      <p:grpSp>
        <p:nvGrpSpPr>
          <p:cNvPr id="7" name="Group 43"/>
          <p:cNvGrpSpPr/>
          <p:nvPr/>
        </p:nvGrpSpPr>
        <p:grpSpPr>
          <a:xfrm>
            <a:off x="0" y="3356992"/>
            <a:ext cx="4423994" cy="287910"/>
            <a:chOff x="2995234" y="3431280"/>
            <a:chExt cx="1428760" cy="21362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2995234" y="3431280"/>
              <a:ext cx="1428760" cy="1588"/>
            </a:xfrm>
            <a:prstGeom prst="lin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2995234" y="3643314"/>
              <a:ext cx="1428760" cy="1588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121561" y="3315396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20 x opt. </a:t>
            </a:r>
            <a:r>
              <a:rPr lang="it-IT" sz="11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ib.</a:t>
            </a:r>
            <a:endParaRPr lang="it-IT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561" y="3630611"/>
            <a:ext cx="4074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2"/>
                </a:solidFill>
              </a:rPr>
              <a:t>6kV</a:t>
            </a:r>
            <a:endParaRPr lang="it-IT" sz="1100" b="1" dirty="0">
              <a:solidFill>
                <a:schemeClr val="accent2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435394" y="2636912"/>
            <a:ext cx="928694" cy="17202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Junction</a:t>
            </a:r>
          </a:p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Box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504" y="2977207"/>
            <a:ext cx="1351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Main E/O Cable</a:t>
            </a:r>
            <a:endParaRPr lang="en-US" sz="1400" b="1" dirty="0"/>
          </a:p>
        </p:txBody>
      </p:sp>
      <p:sp>
        <p:nvSpPr>
          <p:cNvPr id="37" name="Oval 36"/>
          <p:cNvSpPr/>
          <p:nvPr/>
        </p:nvSpPr>
        <p:spPr>
          <a:xfrm>
            <a:off x="7236296" y="764704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T#5</a:t>
            </a:r>
            <a:endParaRPr lang="en-US" sz="1100" b="1" dirty="0"/>
          </a:p>
        </p:txBody>
      </p:sp>
      <p:sp>
        <p:nvSpPr>
          <p:cNvPr id="39" name="Oval 38"/>
          <p:cNvSpPr/>
          <p:nvPr/>
        </p:nvSpPr>
        <p:spPr>
          <a:xfrm>
            <a:off x="7236296" y="5445224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T#8</a:t>
            </a:r>
            <a:endParaRPr lang="en-US" sz="1100" b="1" dirty="0"/>
          </a:p>
        </p:txBody>
      </p:sp>
      <p:sp>
        <p:nvSpPr>
          <p:cNvPr id="25" name="Oval 24"/>
          <p:cNvSpPr/>
          <p:nvPr/>
        </p:nvSpPr>
        <p:spPr>
          <a:xfrm>
            <a:off x="1907704" y="2252869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T#2</a:t>
            </a:r>
            <a:endParaRPr lang="en-US" sz="1100" b="1" dirty="0"/>
          </a:p>
        </p:txBody>
      </p:sp>
      <p:sp>
        <p:nvSpPr>
          <p:cNvPr id="36" name="Oval 35"/>
          <p:cNvSpPr/>
          <p:nvPr/>
        </p:nvSpPr>
        <p:spPr>
          <a:xfrm>
            <a:off x="1907704" y="764704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T#1</a:t>
            </a:r>
            <a:endParaRPr lang="en-US" sz="1100" b="1" dirty="0"/>
          </a:p>
        </p:txBody>
      </p:sp>
      <p:sp>
        <p:nvSpPr>
          <p:cNvPr id="38" name="Oval 37"/>
          <p:cNvSpPr/>
          <p:nvPr/>
        </p:nvSpPr>
        <p:spPr>
          <a:xfrm>
            <a:off x="1907704" y="5445224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T#4</a:t>
            </a:r>
            <a:endParaRPr lang="en-US" sz="1100" b="1" dirty="0"/>
          </a:p>
        </p:txBody>
      </p:sp>
      <p:sp>
        <p:nvSpPr>
          <p:cNvPr id="40" name="Oval 39"/>
          <p:cNvSpPr/>
          <p:nvPr/>
        </p:nvSpPr>
        <p:spPr>
          <a:xfrm>
            <a:off x="1907704" y="3957058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T#3</a:t>
            </a:r>
            <a:endParaRPr lang="en-US" sz="1100" b="1" dirty="0"/>
          </a:p>
        </p:txBody>
      </p:sp>
      <p:sp>
        <p:nvSpPr>
          <p:cNvPr id="41" name="Oval 40"/>
          <p:cNvSpPr/>
          <p:nvPr/>
        </p:nvSpPr>
        <p:spPr>
          <a:xfrm>
            <a:off x="7236296" y="3957058"/>
            <a:ext cx="79208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KM3</a:t>
            </a:r>
          </a:p>
          <a:p>
            <a:pPr algn="ctr"/>
            <a:r>
              <a:rPr lang="it-IT" sz="1100" b="1" dirty="0" smtClean="0"/>
              <a:t>Net-IT</a:t>
            </a:r>
          </a:p>
          <a:p>
            <a:pPr algn="ctr"/>
            <a:r>
              <a:rPr lang="it-IT" sz="1100" b="1" dirty="0" smtClean="0"/>
              <a:t>T#7</a:t>
            </a:r>
            <a:endParaRPr lang="en-US" sz="1100" b="1" dirty="0"/>
          </a:p>
        </p:txBody>
      </p:sp>
      <p:cxnSp>
        <p:nvCxnSpPr>
          <p:cNvPr id="45" name="Elbow Connector 44"/>
          <p:cNvCxnSpPr/>
          <p:nvPr/>
        </p:nvCxnSpPr>
        <p:spPr>
          <a:xfrm flipV="1">
            <a:off x="5364088" y="1196752"/>
            <a:ext cx="1872208" cy="1625988"/>
          </a:xfrm>
          <a:prstGeom prst="bentConnector3">
            <a:avLst>
              <a:gd name="adj1" fmla="val 38469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 flipV="1">
            <a:off x="5368648" y="1124744"/>
            <a:ext cx="1867648" cy="1628838"/>
          </a:xfrm>
          <a:prstGeom prst="bentConnector3">
            <a:avLst>
              <a:gd name="adj1" fmla="val 34190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72200" y="1166555"/>
            <a:ext cx="60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accent2"/>
                </a:solidFill>
              </a:rPr>
              <a:t>375VDC</a:t>
            </a:r>
            <a:endParaRPr lang="it-IT" sz="1000" b="1" dirty="0">
              <a:solidFill>
                <a:schemeClr val="accent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72200" y="908720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2 x opt. </a:t>
            </a:r>
            <a:r>
              <a:rPr lang="it-IT" sz="11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ib.</a:t>
            </a:r>
            <a:endParaRPr lang="it-IT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1" name="Elbow Connector 50"/>
          <p:cNvCxnSpPr/>
          <p:nvPr/>
        </p:nvCxnSpPr>
        <p:spPr>
          <a:xfrm flipV="1">
            <a:off x="5364088" y="2708920"/>
            <a:ext cx="1872208" cy="573214"/>
          </a:xfrm>
          <a:prstGeom prst="bentConnector3">
            <a:avLst>
              <a:gd name="adj1" fmla="val 55428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 flipV="1">
            <a:off x="5368648" y="2636912"/>
            <a:ext cx="1867648" cy="576064"/>
          </a:xfrm>
          <a:prstGeom prst="bentConnector3">
            <a:avLst>
              <a:gd name="adj1" fmla="val 51360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436865" y="2706640"/>
            <a:ext cx="60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chemeClr val="accent2"/>
                </a:solidFill>
              </a:rPr>
              <a:t>375VDC</a:t>
            </a:r>
            <a:endParaRPr lang="it-IT" sz="1000" b="1" dirty="0">
              <a:solidFill>
                <a:schemeClr val="accent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444208" y="2420888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2 x opt. </a:t>
            </a:r>
            <a:r>
              <a:rPr lang="it-IT" sz="11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it-IT" sz="1100" b="1" dirty="0" smtClean="0">
                <a:solidFill>
                  <a:schemeClr val="accent6">
                    <a:lumMod val="75000"/>
                  </a:schemeClr>
                </a:solidFill>
              </a:rPr>
              <a:t>ib.</a:t>
            </a:r>
            <a:endParaRPr lang="it-IT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5" name="Elbow Connector 54"/>
          <p:cNvCxnSpPr/>
          <p:nvPr/>
        </p:nvCxnSpPr>
        <p:spPr>
          <a:xfrm>
            <a:off x="5364088" y="3758843"/>
            <a:ext cx="1858243" cy="615513"/>
          </a:xfrm>
          <a:prstGeom prst="bentConnector3">
            <a:avLst>
              <a:gd name="adj1" fmla="val 52645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Elbow Connector 55"/>
          <p:cNvCxnSpPr/>
          <p:nvPr/>
        </p:nvCxnSpPr>
        <p:spPr>
          <a:xfrm>
            <a:off x="5368648" y="3689685"/>
            <a:ext cx="1851302" cy="617996"/>
          </a:xfrm>
          <a:prstGeom prst="bentConnector3">
            <a:avLst>
              <a:gd name="adj1" fmla="val 56128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6" name="Elbow Connector 85"/>
          <p:cNvCxnSpPr/>
          <p:nvPr/>
        </p:nvCxnSpPr>
        <p:spPr>
          <a:xfrm>
            <a:off x="5372100" y="4276725"/>
            <a:ext cx="1852613" cy="1571625"/>
          </a:xfrm>
          <a:prstGeom prst="bentConnector3">
            <a:avLst>
              <a:gd name="adj1" fmla="val 35947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Elbow Connector 86"/>
          <p:cNvCxnSpPr/>
          <p:nvPr/>
        </p:nvCxnSpPr>
        <p:spPr>
          <a:xfrm>
            <a:off x="5381625" y="4202906"/>
            <a:ext cx="1847850" cy="1564482"/>
          </a:xfrm>
          <a:prstGeom prst="bentConnector3">
            <a:avLst>
              <a:gd name="adj1" fmla="val 39863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8" name="Group 110"/>
          <p:cNvGrpSpPr/>
          <p:nvPr/>
        </p:nvGrpSpPr>
        <p:grpSpPr>
          <a:xfrm>
            <a:off x="2699792" y="1124744"/>
            <a:ext cx="1731714" cy="2016125"/>
            <a:chOff x="2699792" y="1124744"/>
            <a:chExt cx="1731714" cy="2016125"/>
          </a:xfrm>
        </p:grpSpPr>
        <p:grpSp>
          <p:nvGrpSpPr>
            <p:cNvPr id="9" name="Group 109"/>
            <p:cNvGrpSpPr/>
            <p:nvPr/>
          </p:nvGrpSpPr>
          <p:grpSpPr>
            <a:xfrm>
              <a:off x="2708151" y="2631281"/>
              <a:ext cx="1723355" cy="509588"/>
              <a:chOff x="2708151" y="2631281"/>
              <a:chExt cx="1723355" cy="509588"/>
            </a:xfrm>
          </p:grpSpPr>
          <p:cxnSp>
            <p:nvCxnSpPr>
              <p:cNvPr id="98" name="Elbow Connector 97"/>
              <p:cNvCxnSpPr/>
              <p:nvPr/>
            </p:nvCxnSpPr>
            <p:spPr>
              <a:xfrm>
                <a:off x="2708151" y="2700439"/>
                <a:ext cx="1723355" cy="440430"/>
              </a:xfrm>
              <a:prstGeom prst="bentConnector3">
                <a:avLst>
                  <a:gd name="adj1" fmla="val 24438"/>
                </a:avLst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9" name="Elbow Connector 98"/>
              <p:cNvCxnSpPr/>
              <p:nvPr/>
            </p:nvCxnSpPr>
            <p:spPr>
              <a:xfrm>
                <a:off x="2712711" y="2631281"/>
                <a:ext cx="1716414" cy="426244"/>
              </a:xfrm>
              <a:prstGeom prst="bentConnector3">
                <a:avLst>
                  <a:gd name="adj1" fmla="val 29051"/>
                </a:avLst>
              </a:prstGeom>
              <a:ln w="127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08"/>
            <p:cNvGrpSpPr/>
            <p:nvPr/>
          </p:nvGrpSpPr>
          <p:grpSpPr>
            <a:xfrm flipH="1">
              <a:off x="2699792" y="1124744"/>
              <a:ext cx="1728192" cy="1697996"/>
              <a:chOff x="5516488" y="1277144"/>
              <a:chExt cx="1872208" cy="1697996"/>
            </a:xfrm>
          </p:grpSpPr>
          <p:cxnSp>
            <p:nvCxnSpPr>
              <p:cNvPr id="107" name="Elbow Connector 106"/>
              <p:cNvCxnSpPr/>
              <p:nvPr/>
            </p:nvCxnSpPr>
            <p:spPr>
              <a:xfrm flipV="1">
                <a:off x="5516488" y="1349152"/>
                <a:ext cx="1872208" cy="1625988"/>
              </a:xfrm>
              <a:prstGeom prst="bentConnector3">
                <a:avLst>
                  <a:gd name="adj1" fmla="val 38469"/>
                </a:avLst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8" name="Elbow Connector 107"/>
              <p:cNvCxnSpPr/>
              <p:nvPr/>
            </p:nvCxnSpPr>
            <p:spPr>
              <a:xfrm flipV="1">
                <a:off x="5521048" y="1277144"/>
                <a:ext cx="1867648" cy="1628838"/>
              </a:xfrm>
              <a:prstGeom prst="bentConnector3">
                <a:avLst>
                  <a:gd name="adj1" fmla="val 34190"/>
                </a:avLst>
              </a:prstGeom>
              <a:ln w="127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13"/>
          <p:cNvGrpSpPr/>
          <p:nvPr/>
        </p:nvGrpSpPr>
        <p:grpSpPr>
          <a:xfrm flipV="1">
            <a:off x="2699792" y="3861048"/>
            <a:ext cx="1731714" cy="2160240"/>
            <a:chOff x="2699792" y="1124744"/>
            <a:chExt cx="1731714" cy="2016125"/>
          </a:xfrm>
        </p:grpSpPr>
        <p:grpSp>
          <p:nvGrpSpPr>
            <p:cNvPr id="14" name="Group 109"/>
            <p:cNvGrpSpPr/>
            <p:nvPr/>
          </p:nvGrpSpPr>
          <p:grpSpPr>
            <a:xfrm>
              <a:off x="2708151" y="2631281"/>
              <a:ext cx="1723355" cy="509588"/>
              <a:chOff x="2708151" y="2631281"/>
              <a:chExt cx="1723355" cy="509588"/>
            </a:xfrm>
          </p:grpSpPr>
          <p:cxnSp>
            <p:nvCxnSpPr>
              <p:cNvPr id="119" name="Elbow Connector 118"/>
              <p:cNvCxnSpPr/>
              <p:nvPr/>
            </p:nvCxnSpPr>
            <p:spPr>
              <a:xfrm>
                <a:off x="2708151" y="2700439"/>
                <a:ext cx="1723355" cy="440430"/>
              </a:xfrm>
              <a:prstGeom prst="bentConnector3">
                <a:avLst>
                  <a:gd name="adj1" fmla="val 24438"/>
                </a:avLst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0" name="Elbow Connector 119"/>
              <p:cNvCxnSpPr/>
              <p:nvPr/>
            </p:nvCxnSpPr>
            <p:spPr>
              <a:xfrm>
                <a:off x="2712711" y="2631281"/>
                <a:ext cx="1716414" cy="426244"/>
              </a:xfrm>
              <a:prstGeom prst="bentConnector3">
                <a:avLst>
                  <a:gd name="adj1" fmla="val 29051"/>
                </a:avLst>
              </a:prstGeom>
              <a:ln w="127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08"/>
            <p:cNvGrpSpPr/>
            <p:nvPr/>
          </p:nvGrpSpPr>
          <p:grpSpPr>
            <a:xfrm flipH="1">
              <a:off x="2699792" y="1124744"/>
              <a:ext cx="1728192" cy="1697996"/>
              <a:chOff x="5516488" y="1277144"/>
              <a:chExt cx="1872208" cy="1697996"/>
            </a:xfrm>
          </p:grpSpPr>
          <p:cxnSp>
            <p:nvCxnSpPr>
              <p:cNvPr id="117" name="Elbow Connector 116"/>
              <p:cNvCxnSpPr/>
              <p:nvPr/>
            </p:nvCxnSpPr>
            <p:spPr>
              <a:xfrm flipV="1">
                <a:off x="5516488" y="1349152"/>
                <a:ext cx="1872208" cy="1625988"/>
              </a:xfrm>
              <a:prstGeom prst="bentConnector3">
                <a:avLst>
                  <a:gd name="adj1" fmla="val 38469"/>
                </a:avLst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8" name="Elbow Connector 117"/>
              <p:cNvCxnSpPr/>
              <p:nvPr/>
            </p:nvCxnSpPr>
            <p:spPr>
              <a:xfrm flipV="1">
                <a:off x="5521048" y="1277144"/>
                <a:ext cx="1867648" cy="1628838"/>
              </a:xfrm>
              <a:prstGeom prst="bentConnector3">
                <a:avLst>
                  <a:gd name="adj1" fmla="val 34190"/>
                </a:avLst>
              </a:prstGeom>
              <a:ln w="127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1" name="Elbow Connector 120"/>
          <p:cNvCxnSpPr/>
          <p:nvPr/>
        </p:nvCxnSpPr>
        <p:spPr>
          <a:xfrm rot="5400000" flipH="1" flipV="1">
            <a:off x="4314827" y="2101848"/>
            <a:ext cx="1066800" cy="4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2" name="Elbow Connector 121"/>
          <p:cNvCxnSpPr/>
          <p:nvPr/>
        </p:nvCxnSpPr>
        <p:spPr>
          <a:xfrm rot="5400000" flipH="1" flipV="1">
            <a:off x="4406904" y="2105026"/>
            <a:ext cx="1066799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9" name="Date Placeholder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57" name="Footer Placeholder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2050" idx="2"/>
          </p:cNvCxnSpPr>
          <p:nvPr/>
        </p:nvCxnSpPr>
        <p:spPr>
          <a:xfrm flipH="1">
            <a:off x="2843809" y="2771718"/>
            <a:ext cx="1080120" cy="58527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228185" y="2780928"/>
            <a:ext cx="1224136" cy="5760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3454063" y="142852"/>
            <a:ext cx="136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Junction Box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20688"/>
            <a:ext cx="5040561" cy="21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9" y="3356992"/>
            <a:ext cx="4608512" cy="3039410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0156" y="142852"/>
            <a:ext cx="2687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KM3Net-Italy tower layout</a:t>
            </a:r>
            <a:endParaRPr lang="it-IT" dirty="0"/>
          </a:p>
        </p:txBody>
      </p:sp>
      <p:grpSp>
        <p:nvGrpSpPr>
          <p:cNvPr id="183" name="Group 182"/>
          <p:cNvGrpSpPr/>
          <p:nvPr/>
        </p:nvGrpSpPr>
        <p:grpSpPr>
          <a:xfrm>
            <a:off x="3731197" y="4653136"/>
            <a:ext cx="3960440" cy="485881"/>
            <a:chOff x="467544" y="4293096"/>
            <a:chExt cx="3960440" cy="485881"/>
          </a:xfrm>
        </p:grpSpPr>
        <p:pic>
          <p:nvPicPr>
            <p:cNvPr id="171" name="Immagine 70"/>
            <p:cNvPicPr>
              <a:picLocks noChangeAspect="1"/>
            </p:cNvPicPr>
            <p:nvPr/>
          </p:nvPicPr>
          <p:blipFill>
            <a:blip r:embed="rId2" cstate="print"/>
            <a:srcRect t="39268" b="41264"/>
            <a:stretch>
              <a:fillRect/>
            </a:stretch>
          </p:blipFill>
          <p:spPr bwMode="auto">
            <a:xfrm>
              <a:off x="467544" y="4365104"/>
              <a:ext cx="3960440" cy="413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0" name="Group 179"/>
            <p:cNvGrpSpPr/>
            <p:nvPr/>
          </p:nvGrpSpPr>
          <p:grpSpPr>
            <a:xfrm>
              <a:off x="3779912" y="4293096"/>
              <a:ext cx="67284" cy="235495"/>
              <a:chOff x="4644008" y="3284984"/>
              <a:chExt cx="67284" cy="235495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466082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464400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464400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181" name="Group 180"/>
            <p:cNvGrpSpPr/>
            <p:nvPr/>
          </p:nvGrpSpPr>
          <p:grpSpPr>
            <a:xfrm>
              <a:off x="1048332" y="4293096"/>
              <a:ext cx="67284" cy="235495"/>
              <a:chOff x="1912428" y="3284984"/>
              <a:chExt cx="67284" cy="235495"/>
            </a:xfrm>
          </p:grpSpPr>
          <p:sp>
            <p:nvSpPr>
              <p:cNvPr id="179" name="Rectangle 178"/>
              <p:cNvSpPr/>
              <p:nvPr/>
            </p:nvSpPr>
            <p:spPr>
              <a:xfrm>
                <a:off x="192924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91242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91242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pic>
        <p:nvPicPr>
          <p:cNvPr id="182" name="Immagine 57"/>
          <p:cNvPicPr>
            <a:picLocks noChangeAspect="1"/>
          </p:cNvPicPr>
          <p:nvPr/>
        </p:nvPicPr>
        <p:blipFill>
          <a:blip r:embed="rId3" cstate="print"/>
          <a:srcRect t="64827" r="95" b="18182"/>
          <a:stretch>
            <a:fillRect/>
          </a:stretch>
        </p:blipFill>
        <p:spPr bwMode="auto">
          <a:xfrm>
            <a:off x="4163245" y="6021288"/>
            <a:ext cx="3096344" cy="2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" name="Group 183"/>
          <p:cNvGrpSpPr/>
          <p:nvPr/>
        </p:nvGrpSpPr>
        <p:grpSpPr>
          <a:xfrm>
            <a:off x="3731197" y="3645024"/>
            <a:ext cx="3960440" cy="485881"/>
            <a:chOff x="467544" y="4293096"/>
            <a:chExt cx="3960440" cy="485881"/>
          </a:xfrm>
        </p:grpSpPr>
        <p:pic>
          <p:nvPicPr>
            <p:cNvPr id="185" name="Immagine 70"/>
            <p:cNvPicPr>
              <a:picLocks noChangeAspect="1"/>
            </p:cNvPicPr>
            <p:nvPr/>
          </p:nvPicPr>
          <p:blipFill>
            <a:blip r:embed="rId2" cstate="print"/>
            <a:srcRect t="39268" b="41264"/>
            <a:stretch>
              <a:fillRect/>
            </a:stretch>
          </p:blipFill>
          <p:spPr bwMode="auto">
            <a:xfrm>
              <a:off x="467544" y="4365104"/>
              <a:ext cx="3960440" cy="413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6" name="Group 185"/>
            <p:cNvGrpSpPr/>
            <p:nvPr/>
          </p:nvGrpSpPr>
          <p:grpSpPr>
            <a:xfrm>
              <a:off x="3779912" y="4293096"/>
              <a:ext cx="67284" cy="235495"/>
              <a:chOff x="4644008" y="3284984"/>
              <a:chExt cx="67284" cy="235495"/>
            </a:xfrm>
          </p:grpSpPr>
          <p:sp>
            <p:nvSpPr>
              <p:cNvPr id="191" name="Rectangle 190"/>
              <p:cNvSpPr/>
              <p:nvPr/>
            </p:nvSpPr>
            <p:spPr>
              <a:xfrm>
                <a:off x="466082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464400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464400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187" name="Group 186"/>
            <p:cNvGrpSpPr/>
            <p:nvPr/>
          </p:nvGrpSpPr>
          <p:grpSpPr>
            <a:xfrm>
              <a:off x="1048332" y="4293096"/>
              <a:ext cx="67284" cy="235495"/>
              <a:chOff x="1912428" y="3284984"/>
              <a:chExt cx="67284" cy="235495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192924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191242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191242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pic>
        <p:nvPicPr>
          <p:cNvPr id="205" name="Immagine 70"/>
          <p:cNvPicPr>
            <a:picLocks noChangeAspect="1"/>
          </p:cNvPicPr>
          <p:nvPr/>
        </p:nvPicPr>
        <p:blipFill>
          <a:blip r:embed="rId2" cstate="print"/>
          <a:srcRect t="39268" b="41264"/>
          <a:stretch>
            <a:fillRect/>
          </a:stretch>
        </p:blipFill>
        <p:spPr bwMode="auto">
          <a:xfrm>
            <a:off x="3731197" y="2060848"/>
            <a:ext cx="3960440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6" name="Group 179"/>
          <p:cNvGrpSpPr/>
          <p:nvPr/>
        </p:nvGrpSpPr>
        <p:grpSpPr>
          <a:xfrm>
            <a:off x="7043565" y="1988840"/>
            <a:ext cx="67284" cy="235495"/>
            <a:chOff x="4644008" y="3284984"/>
            <a:chExt cx="67284" cy="235495"/>
          </a:xfrm>
        </p:grpSpPr>
        <p:sp>
          <p:nvSpPr>
            <p:cNvPr id="211" name="Rectangle 210"/>
            <p:cNvSpPr/>
            <p:nvPr/>
          </p:nvSpPr>
          <p:spPr>
            <a:xfrm>
              <a:off x="4660829" y="3332083"/>
              <a:ext cx="33642" cy="3139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4644008" y="3363482"/>
              <a:ext cx="67284" cy="15699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3" name="Oval 212"/>
            <p:cNvSpPr/>
            <p:nvPr/>
          </p:nvSpPr>
          <p:spPr>
            <a:xfrm>
              <a:off x="4644008" y="3284984"/>
              <a:ext cx="67284" cy="6279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07" name="Group 180"/>
          <p:cNvGrpSpPr/>
          <p:nvPr/>
        </p:nvGrpSpPr>
        <p:grpSpPr>
          <a:xfrm>
            <a:off x="4311985" y="1988840"/>
            <a:ext cx="67284" cy="235495"/>
            <a:chOff x="1912428" y="3284984"/>
            <a:chExt cx="67284" cy="235495"/>
          </a:xfrm>
        </p:grpSpPr>
        <p:sp>
          <p:nvSpPr>
            <p:cNvPr id="208" name="Rectangle 207"/>
            <p:cNvSpPr/>
            <p:nvPr/>
          </p:nvSpPr>
          <p:spPr>
            <a:xfrm>
              <a:off x="1929249" y="3332083"/>
              <a:ext cx="33642" cy="3139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1912428" y="3363482"/>
              <a:ext cx="67284" cy="15699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0" name="Oval 209"/>
            <p:cNvSpPr/>
            <p:nvPr/>
          </p:nvSpPr>
          <p:spPr>
            <a:xfrm>
              <a:off x="1912428" y="3284984"/>
              <a:ext cx="67284" cy="6279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3731197" y="980728"/>
            <a:ext cx="3960440" cy="485881"/>
            <a:chOff x="467544" y="4293096"/>
            <a:chExt cx="3960440" cy="485881"/>
          </a:xfrm>
        </p:grpSpPr>
        <p:pic>
          <p:nvPicPr>
            <p:cNvPr id="215" name="Immagine 70"/>
            <p:cNvPicPr>
              <a:picLocks noChangeAspect="1"/>
            </p:cNvPicPr>
            <p:nvPr/>
          </p:nvPicPr>
          <p:blipFill>
            <a:blip r:embed="rId2" cstate="print"/>
            <a:srcRect t="39268" b="41264"/>
            <a:stretch>
              <a:fillRect/>
            </a:stretch>
          </p:blipFill>
          <p:spPr bwMode="auto">
            <a:xfrm>
              <a:off x="467544" y="4365104"/>
              <a:ext cx="3960440" cy="413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6" name="Group 185"/>
            <p:cNvGrpSpPr/>
            <p:nvPr/>
          </p:nvGrpSpPr>
          <p:grpSpPr>
            <a:xfrm>
              <a:off x="3779912" y="4293096"/>
              <a:ext cx="67284" cy="235495"/>
              <a:chOff x="4644008" y="3284984"/>
              <a:chExt cx="67284" cy="235495"/>
            </a:xfrm>
          </p:grpSpPr>
          <p:sp>
            <p:nvSpPr>
              <p:cNvPr id="221" name="Rectangle 220"/>
              <p:cNvSpPr/>
              <p:nvPr/>
            </p:nvSpPr>
            <p:spPr>
              <a:xfrm>
                <a:off x="466082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464400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464400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217" name="Group 186"/>
            <p:cNvGrpSpPr/>
            <p:nvPr/>
          </p:nvGrpSpPr>
          <p:grpSpPr>
            <a:xfrm>
              <a:off x="1048332" y="4293096"/>
              <a:ext cx="67284" cy="235495"/>
              <a:chOff x="1912428" y="3284984"/>
              <a:chExt cx="67284" cy="235495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192924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191242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0" name="Oval 219"/>
              <p:cNvSpPr/>
              <p:nvPr/>
            </p:nvSpPr>
            <p:spPr>
              <a:xfrm>
                <a:off x="191242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cxnSp>
        <p:nvCxnSpPr>
          <p:cNvPr id="226" name="Straight Connector 225"/>
          <p:cNvCxnSpPr/>
          <p:nvPr/>
        </p:nvCxnSpPr>
        <p:spPr>
          <a:xfrm>
            <a:off x="5747421" y="2636912"/>
            <a:ext cx="0" cy="9361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7763645" y="5970062"/>
            <a:ext cx="1128835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Tower base</a:t>
            </a:r>
            <a:endParaRPr lang="en-US" sz="1600" dirty="0"/>
          </a:p>
        </p:txBody>
      </p:sp>
      <p:sp>
        <p:nvSpPr>
          <p:cNvPr id="228" name="TextBox 227"/>
          <p:cNvSpPr txBox="1"/>
          <p:nvPr/>
        </p:nvSpPr>
        <p:spPr>
          <a:xfrm>
            <a:off x="7763645" y="4725144"/>
            <a:ext cx="869149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Floor #1</a:t>
            </a:r>
            <a:endParaRPr lang="en-US" sz="1600" dirty="0"/>
          </a:p>
        </p:txBody>
      </p:sp>
      <p:sp>
        <p:nvSpPr>
          <p:cNvPr id="229" name="TextBox 228"/>
          <p:cNvSpPr txBox="1"/>
          <p:nvPr/>
        </p:nvSpPr>
        <p:spPr>
          <a:xfrm>
            <a:off x="7763645" y="3717032"/>
            <a:ext cx="869149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Floor #2</a:t>
            </a:r>
            <a:endParaRPr lang="en-US" sz="1600" dirty="0"/>
          </a:p>
        </p:txBody>
      </p:sp>
      <p:sp>
        <p:nvSpPr>
          <p:cNvPr id="230" name="TextBox 229"/>
          <p:cNvSpPr txBox="1"/>
          <p:nvPr/>
        </p:nvSpPr>
        <p:spPr>
          <a:xfrm>
            <a:off x="7763645" y="2051556"/>
            <a:ext cx="973343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Floor #13</a:t>
            </a:r>
            <a:endParaRPr lang="en-US" sz="1600" dirty="0"/>
          </a:p>
        </p:txBody>
      </p:sp>
      <p:sp>
        <p:nvSpPr>
          <p:cNvPr id="231" name="TextBox 230"/>
          <p:cNvSpPr txBox="1"/>
          <p:nvPr/>
        </p:nvSpPr>
        <p:spPr>
          <a:xfrm>
            <a:off x="7763645" y="1043444"/>
            <a:ext cx="973343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Floor #14</a:t>
            </a:r>
            <a:endParaRPr lang="en-US" sz="1600" dirty="0"/>
          </a:p>
        </p:txBody>
      </p:sp>
      <p:cxnSp>
        <p:nvCxnSpPr>
          <p:cNvPr id="232" name="Straight Connector 231"/>
          <p:cNvCxnSpPr/>
          <p:nvPr/>
        </p:nvCxnSpPr>
        <p:spPr>
          <a:xfrm>
            <a:off x="8267701" y="2636912"/>
            <a:ext cx="0" cy="9361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4" name="Freeform 233"/>
          <p:cNvSpPr/>
          <p:nvPr/>
        </p:nvSpPr>
        <p:spPr>
          <a:xfrm>
            <a:off x="5747657" y="5012267"/>
            <a:ext cx="292705" cy="1011162"/>
          </a:xfrm>
          <a:custGeom>
            <a:avLst/>
            <a:gdLst>
              <a:gd name="connsiteX0" fmla="*/ 29029 w 292705"/>
              <a:gd name="connsiteY0" fmla="*/ 1011162 h 1011162"/>
              <a:gd name="connsiteX1" fmla="*/ 290286 w 292705"/>
              <a:gd name="connsiteY1" fmla="*/ 561219 h 1011162"/>
              <a:gd name="connsiteX2" fmla="*/ 43543 w 292705"/>
              <a:gd name="connsiteY2" fmla="*/ 24190 h 101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705" h="1011162">
                <a:moveTo>
                  <a:pt x="29029" y="1011162"/>
                </a:moveTo>
                <a:cubicBezTo>
                  <a:pt x="158448" y="868438"/>
                  <a:pt x="287867" y="725714"/>
                  <a:pt x="290286" y="561219"/>
                </a:cubicBezTo>
                <a:cubicBezTo>
                  <a:pt x="292705" y="396724"/>
                  <a:pt x="0" y="0"/>
                  <a:pt x="43543" y="24190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>
            <a:off x="5304972" y="3875314"/>
            <a:ext cx="413657" cy="2148115"/>
          </a:xfrm>
          <a:custGeom>
            <a:avLst/>
            <a:gdLst>
              <a:gd name="connsiteX0" fmla="*/ 370114 w 413657"/>
              <a:gd name="connsiteY0" fmla="*/ 2148115 h 2148115"/>
              <a:gd name="connsiteX1" fmla="*/ 7257 w 413657"/>
              <a:gd name="connsiteY1" fmla="*/ 1074057 h 2148115"/>
              <a:gd name="connsiteX2" fmla="*/ 413657 w 413657"/>
              <a:gd name="connsiteY2" fmla="*/ 0 h 2148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3657" h="2148115">
                <a:moveTo>
                  <a:pt x="370114" y="2148115"/>
                </a:moveTo>
                <a:cubicBezTo>
                  <a:pt x="185057" y="1790095"/>
                  <a:pt x="0" y="1432076"/>
                  <a:pt x="7257" y="1074057"/>
                </a:cubicBezTo>
                <a:cubicBezTo>
                  <a:pt x="14514" y="716038"/>
                  <a:pt x="214085" y="358019"/>
                  <a:pt x="413657" y="0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5"/>
          <p:cNvSpPr/>
          <p:nvPr/>
        </p:nvSpPr>
        <p:spPr>
          <a:xfrm>
            <a:off x="5776686" y="2365829"/>
            <a:ext cx="868438" cy="3701142"/>
          </a:xfrm>
          <a:custGeom>
            <a:avLst/>
            <a:gdLst>
              <a:gd name="connsiteX0" fmla="*/ 0 w 868438"/>
              <a:gd name="connsiteY0" fmla="*/ 3701142 h 3701142"/>
              <a:gd name="connsiteX1" fmla="*/ 754743 w 868438"/>
              <a:gd name="connsiteY1" fmla="*/ 2670628 h 3701142"/>
              <a:gd name="connsiteX2" fmla="*/ 682171 w 868438"/>
              <a:gd name="connsiteY2" fmla="*/ 638628 h 3701142"/>
              <a:gd name="connsiteX3" fmla="*/ 101600 w 868438"/>
              <a:gd name="connsiteY3" fmla="*/ 0 h 3701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438" h="3701142">
                <a:moveTo>
                  <a:pt x="0" y="3701142"/>
                </a:moveTo>
                <a:cubicBezTo>
                  <a:pt x="320524" y="3441094"/>
                  <a:pt x="641048" y="3181047"/>
                  <a:pt x="754743" y="2670628"/>
                </a:cubicBezTo>
                <a:cubicBezTo>
                  <a:pt x="868438" y="2160209"/>
                  <a:pt x="791028" y="1083733"/>
                  <a:pt x="682171" y="638628"/>
                </a:cubicBezTo>
                <a:cubicBezTo>
                  <a:pt x="573314" y="193523"/>
                  <a:pt x="101600" y="0"/>
                  <a:pt x="101600" y="0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6"/>
          <p:cNvSpPr/>
          <p:nvPr/>
        </p:nvSpPr>
        <p:spPr>
          <a:xfrm>
            <a:off x="4813905" y="1349829"/>
            <a:ext cx="904724" cy="4702628"/>
          </a:xfrm>
          <a:custGeom>
            <a:avLst/>
            <a:gdLst>
              <a:gd name="connsiteX0" fmla="*/ 875695 w 904724"/>
              <a:gd name="connsiteY0" fmla="*/ 4702628 h 4702628"/>
              <a:gd name="connsiteX1" fmla="*/ 179009 w 904724"/>
              <a:gd name="connsiteY1" fmla="*/ 3628571 h 4702628"/>
              <a:gd name="connsiteX2" fmla="*/ 120952 w 904724"/>
              <a:gd name="connsiteY2" fmla="*/ 1016000 h 4702628"/>
              <a:gd name="connsiteX3" fmla="*/ 904724 w 904724"/>
              <a:gd name="connsiteY3" fmla="*/ 0 h 470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724" h="4702628">
                <a:moveTo>
                  <a:pt x="875695" y="4702628"/>
                </a:moveTo>
                <a:cubicBezTo>
                  <a:pt x="590247" y="4472818"/>
                  <a:pt x="304799" y="4243009"/>
                  <a:pt x="179009" y="3628571"/>
                </a:cubicBezTo>
                <a:cubicBezTo>
                  <a:pt x="53219" y="3014133"/>
                  <a:pt x="0" y="1620762"/>
                  <a:pt x="120952" y="1016000"/>
                </a:cubicBezTo>
                <a:cubicBezTo>
                  <a:pt x="241904" y="411238"/>
                  <a:pt x="573314" y="205619"/>
                  <a:pt x="904724" y="0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9" name="Straight Connector 238"/>
          <p:cNvCxnSpPr/>
          <p:nvPr/>
        </p:nvCxnSpPr>
        <p:spPr>
          <a:xfrm>
            <a:off x="1187624" y="6095436"/>
            <a:ext cx="4423994" cy="2140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1187624" y="6237312"/>
            <a:ext cx="4423994" cy="214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TextBox 240"/>
          <p:cNvSpPr txBox="1"/>
          <p:nvPr/>
        </p:nvSpPr>
        <p:spPr>
          <a:xfrm>
            <a:off x="1295128" y="5787659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E/O Cable</a:t>
            </a:r>
            <a:endParaRPr lang="en-US" sz="1400" b="1" dirty="0"/>
          </a:p>
        </p:txBody>
      </p:sp>
      <p:sp>
        <p:nvSpPr>
          <p:cNvPr id="246" name="Rectangle 7"/>
          <p:cNvSpPr>
            <a:spLocks noChangeArrowheads="1"/>
          </p:cNvSpPr>
          <p:nvPr/>
        </p:nvSpPr>
        <p:spPr bwMode="auto">
          <a:xfrm>
            <a:off x="258930" y="5877272"/>
            <a:ext cx="928694" cy="5680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Junction</a:t>
            </a:r>
          </a:p>
          <a:p>
            <a:pPr algn="ctr"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Box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323529" y="98072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14 Floors + Base Tower</a:t>
            </a:r>
          </a:p>
          <a:p>
            <a:r>
              <a:rPr lang="it-IT" dirty="0" smtClean="0"/>
              <a:t>6 OMs per floor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453059" y="4797442"/>
            <a:ext cx="514360" cy="20303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FCM</a:t>
            </a:r>
            <a:endParaRPr lang="it-IT" sz="11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143372" y="4500570"/>
            <a:ext cx="2568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/>
              <a:t>H</a:t>
            </a:r>
            <a:endParaRPr lang="it-IT" sz="9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6886966" y="4500570"/>
            <a:ext cx="2568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/>
              <a:t>H</a:t>
            </a:r>
            <a:endParaRPr lang="it-IT" sz="900" b="1" dirty="0"/>
          </a:p>
        </p:txBody>
      </p:sp>
      <p:sp>
        <p:nvSpPr>
          <p:cNvPr id="63" name="Rectangle 62"/>
          <p:cNvSpPr/>
          <p:nvPr/>
        </p:nvSpPr>
        <p:spPr>
          <a:xfrm>
            <a:off x="5364088" y="6021288"/>
            <a:ext cx="658376" cy="310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BT</a:t>
            </a:r>
            <a:endParaRPr lang="it-IT" sz="1400" b="1" dirty="0"/>
          </a:p>
        </p:txBody>
      </p:sp>
      <p:sp>
        <p:nvSpPr>
          <p:cNvPr id="64" name="Rectangle 63"/>
          <p:cNvSpPr/>
          <p:nvPr/>
        </p:nvSpPr>
        <p:spPr>
          <a:xfrm>
            <a:off x="5451971" y="3789040"/>
            <a:ext cx="514360" cy="20303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FCM</a:t>
            </a:r>
            <a:endParaRPr lang="it-IT" sz="1100" b="1" dirty="0"/>
          </a:p>
        </p:txBody>
      </p:sp>
      <p:sp>
        <p:nvSpPr>
          <p:cNvPr id="65" name="Rectangle 64"/>
          <p:cNvSpPr/>
          <p:nvPr/>
        </p:nvSpPr>
        <p:spPr>
          <a:xfrm>
            <a:off x="5453059" y="2130765"/>
            <a:ext cx="514360" cy="20303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FCM</a:t>
            </a:r>
            <a:endParaRPr lang="it-IT" sz="1100" b="1" dirty="0"/>
          </a:p>
        </p:txBody>
      </p:sp>
      <p:sp>
        <p:nvSpPr>
          <p:cNvPr id="66" name="Rectangle 65"/>
          <p:cNvSpPr/>
          <p:nvPr/>
        </p:nvSpPr>
        <p:spPr>
          <a:xfrm>
            <a:off x="5451971" y="1122363"/>
            <a:ext cx="514360" cy="20303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/>
              <a:t>FCM</a:t>
            </a:r>
            <a:endParaRPr lang="it-IT" sz="1100" b="1" dirty="0"/>
          </a:p>
        </p:txBody>
      </p:sp>
      <p:sp>
        <p:nvSpPr>
          <p:cNvPr id="68" name="Date Placeholder 6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9" name="Slide Number Placeholder 6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70" name="Footer Placeholder 6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71" name="TextBox 70"/>
          <p:cNvSpPr txBox="1"/>
          <p:nvPr/>
        </p:nvSpPr>
        <p:spPr>
          <a:xfrm>
            <a:off x="251520" y="306896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Star connection topology instead of daisy-chain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179512" y="1988840"/>
            <a:ext cx="2944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Daisy-chain topology implies</a:t>
            </a:r>
          </a:p>
          <a:p>
            <a:r>
              <a:rPr lang="it-IT" dirty="0" smtClean="0"/>
              <a:t>power loss due to connectors</a:t>
            </a:r>
            <a:endParaRPr lang="en-US" dirty="0"/>
          </a:p>
        </p:txBody>
      </p:sp>
      <p:sp>
        <p:nvSpPr>
          <p:cNvPr id="73" name="Down Arrow 72"/>
          <p:cNvSpPr/>
          <p:nvPr/>
        </p:nvSpPr>
        <p:spPr>
          <a:xfrm>
            <a:off x="1403648" y="2708920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179"/>
          <p:cNvGrpSpPr/>
          <p:nvPr/>
        </p:nvGrpSpPr>
        <p:grpSpPr>
          <a:xfrm>
            <a:off x="6084168" y="5877272"/>
            <a:ext cx="67284" cy="235495"/>
            <a:chOff x="4644008" y="3284984"/>
            <a:chExt cx="67284" cy="235495"/>
          </a:xfrm>
        </p:grpSpPr>
        <p:sp>
          <p:nvSpPr>
            <p:cNvPr id="75" name="Rectangle 74"/>
            <p:cNvSpPr/>
            <p:nvPr/>
          </p:nvSpPr>
          <p:spPr>
            <a:xfrm>
              <a:off x="4660829" y="3332083"/>
              <a:ext cx="33642" cy="3139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644008" y="3363482"/>
              <a:ext cx="67284" cy="15699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7" name="Oval 76"/>
            <p:cNvSpPr/>
            <p:nvPr/>
          </p:nvSpPr>
          <p:spPr>
            <a:xfrm>
              <a:off x="4644008" y="3284984"/>
              <a:ext cx="67284" cy="6279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78" name="Straight Connector 77"/>
          <p:cNvCxnSpPr/>
          <p:nvPr/>
        </p:nvCxnSpPr>
        <p:spPr>
          <a:xfrm rot="5400000" flipH="1" flipV="1">
            <a:off x="2700330" y="6019820"/>
            <a:ext cx="142876" cy="142876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3" name="TextBox 82"/>
          <p:cNvSpPr txBox="1"/>
          <p:nvPr/>
        </p:nvSpPr>
        <p:spPr>
          <a:xfrm>
            <a:off x="2597806" y="588266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schemeClr val="accent6"/>
                </a:solidFill>
              </a:rPr>
              <a:t>2</a:t>
            </a:r>
            <a:endParaRPr lang="it-IT" sz="1200" b="1" dirty="0">
              <a:solidFill>
                <a:schemeClr val="accent6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500298" y="6215082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chemeClr val="accent2"/>
                </a:solidFill>
              </a:rPr>
              <a:t>375 V</a:t>
            </a:r>
            <a:endParaRPr lang="it-IT" sz="1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920066" y="6617214"/>
            <a:ext cx="2133600" cy="221109"/>
          </a:xfrm>
        </p:spPr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604514"/>
            <a:ext cx="2133600" cy="221109"/>
          </a:xfrm>
        </p:spPr>
        <p:txBody>
          <a:bodyPr/>
          <a:lstStyle/>
          <a:p>
            <a:fld id="{DE13D92A-3419-49D3-8CDD-957F0041DF45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87066" y="6617214"/>
            <a:ext cx="2895600" cy="221109"/>
          </a:xfrm>
        </p:spPr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3513247" y="142852"/>
            <a:ext cx="124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Base Tower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752004"/>
            <a:ext cx="5092552" cy="216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 flipH="1">
            <a:off x="3059832" y="2696220"/>
            <a:ext cx="1008112" cy="576064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372200" y="2696220"/>
            <a:ext cx="1728192" cy="576064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708" y="3272407"/>
            <a:ext cx="5055278" cy="328684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24" name="Group 23"/>
          <p:cNvGrpSpPr/>
          <p:nvPr/>
        </p:nvGrpSpPr>
        <p:grpSpPr>
          <a:xfrm>
            <a:off x="1187624" y="3933056"/>
            <a:ext cx="641842" cy="1109737"/>
            <a:chOff x="1187624" y="3933056"/>
            <a:chExt cx="641842" cy="1109737"/>
          </a:xfrm>
        </p:grpSpPr>
        <p:sp>
          <p:nvSpPr>
            <p:cNvPr id="17" name="Flowchart: Delay 16"/>
            <p:cNvSpPr/>
            <p:nvPr/>
          </p:nvSpPr>
          <p:spPr>
            <a:xfrm rot="16200000">
              <a:off x="1223628" y="3969060"/>
              <a:ext cx="576064" cy="504056"/>
            </a:xfrm>
            <a:prstGeom prst="flowChartDelay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87624" y="4581128"/>
              <a:ext cx="6418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 smtClean="0"/>
                <a:t>Laser</a:t>
              </a:r>
            </a:p>
            <a:p>
              <a:pPr algn="ctr"/>
              <a:r>
                <a:rPr lang="it-IT" sz="1200" dirty="0" smtClean="0"/>
                <a:t>beacon</a:t>
              </a:r>
              <a:endParaRPr lang="en-US" sz="12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43608" y="5229200"/>
            <a:ext cx="940514" cy="1253753"/>
            <a:chOff x="251520" y="5301208"/>
            <a:chExt cx="940514" cy="1253753"/>
          </a:xfrm>
        </p:grpSpPr>
        <p:grpSp>
          <p:nvGrpSpPr>
            <p:cNvPr id="19" name="Group 179"/>
            <p:cNvGrpSpPr/>
            <p:nvPr/>
          </p:nvGrpSpPr>
          <p:grpSpPr>
            <a:xfrm>
              <a:off x="611560" y="5301208"/>
              <a:ext cx="205736" cy="720080"/>
              <a:chOff x="4644008" y="3284984"/>
              <a:chExt cx="67284" cy="235495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660829" y="3332083"/>
                <a:ext cx="33642" cy="313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644008" y="3363482"/>
                <a:ext cx="67284" cy="1569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644008" y="3284984"/>
                <a:ext cx="67284" cy="6279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51520" y="6093296"/>
              <a:ext cx="940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 smtClean="0"/>
                <a:t>Digital</a:t>
              </a:r>
            </a:p>
            <a:p>
              <a:pPr algn="ctr"/>
              <a:r>
                <a:rPr lang="it-IT" sz="1200" dirty="0" smtClean="0"/>
                <a:t>hydrophone</a:t>
              </a:r>
              <a:endParaRPr lang="en-US" sz="1200" dirty="0"/>
            </a:p>
          </p:txBody>
        </p:sp>
      </p:grpSp>
      <p:cxnSp>
        <p:nvCxnSpPr>
          <p:cNvPr id="27" name="Curved Connector 26"/>
          <p:cNvCxnSpPr>
            <a:stCxn id="17" idx="2"/>
          </p:cNvCxnSpPr>
          <p:nvPr/>
        </p:nvCxnSpPr>
        <p:spPr>
          <a:xfrm flipV="1">
            <a:off x="1763688" y="4149080"/>
            <a:ext cx="3384376" cy="7200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1" idx="3"/>
          </p:cNvCxnSpPr>
          <p:nvPr/>
        </p:nvCxnSpPr>
        <p:spPr>
          <a:xfrm flipV="1">
            <a:off x="1609384" y="4149080"/>
            <a:ext cx="3394664" cy="1560173"/>
          </a:xfrm>
          <a:prstGeom prst="curvedConnector3">
            <a:avLst>
              <a:gd name="adj1" fmla="val 2151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/>
          <p:cNvGrpSpPr/>
          <p:nvPr/>
        </p:nvGrpSpPr>
        <p:grpSpPr>
          <a:xfrm>
            <a:off x="1331641" y="4760341"/>
            <a:ext cx="2455354" cy="1278579"/>
            <a:chOff x="1187624" y="4593930"/>
            <a:chExt cx="2455354" cy="1278579"/>
          </a:xfrm>
        </p:grpSpPr>
        <p:sp>
          <p:nvSpPr>
            <p:cNvPr id="45" name="Rectangle 44"/>
            <p:cNvSpPr/>
            <p:nvPr/>
          </p:nvSpPr>
          <p:spPr>
            <a:xfrm>
              <a:off x="1187624" y="5502380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835696" y="4595986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867432" y="4600180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134087" y="4593930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987824" y="4600743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729508" y="5192622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438924" y="5800501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570970" y="5072565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776785" y="3811435"/>
            <a:ext cx="1092696" cy="1152128"/>
            <a:chOff x="632768" y="3645024"/>
            <a:chExt cx="1092696" cy="1152128"/>
          </a:xfrm>
        </p:grpSpPr>
        <p:sp>
          <p:nvSpPr>
            <p:cNvPr id="44" name="Rectangle 43"/>
            <p:cNvSpPr/>
            <p:nvPr/>
          </p:nvSpPr>
          <p:spPr>
            <a:xfrm>
              <a:off x="1653456" y="3645024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653456" y="3789040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653456" y="3933056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653456" y="4077072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53456" y="4221088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653456" y="4365104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32768" y="3645024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04776" y="3861048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6784" y="4077072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48792" y="4293096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20800" y="4509120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992808" y="4725144"/>
              <a:ext cx="72008" cy="72008"/>
            </a:xfrm>
            <a:prstGeom prst="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7631" y="1125715"/>
            <a:ext cx="1503147" cy="930280"/>
            <a:chOff x="4000496" y="4714884"/>
            <a:chExt cx="1428760" cy="884243"/>
          </a:xfrm>
        </p:grpSpPr>
        <p:pic>
          <p:nvPicPr>
            <p:cNvPr id="4" name="Picture 4" descr="SCI V01 Top View"/>
            <p:cNvPicPr>
              <a:picLocks noChangeAspect="1" noChangeArrowheads="1"/>
            </p:cNvPicPr>
            <p:nvPr/>
          </p:nvPicPr>
          <p:blipFill>
            <a:blip r:embed="rId3" cstate="print"/>
            <a:srcRect l="804" r="1205"/>
            <a:stretch>
              <a:fillRect/>
            </a:stretch>
          </p:blipFill>
          <p:spPr bwMode="auto">
            <a:xfrm>
              <a:off x="4000496" y="4714884"/>
              <a:ext cx="1428760" cy="88424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" name="TextBox 29"/>
            <p:cNvSpPr txBox="1">
              <a:spLocks noChangeArrowheads="1"/>
            </p:cNvSpPr>
            <p:nvPr/>
          </p:nvSpPr>
          <p:spPr bwMode="auto">
            <a:xfrm>
              <a:off x="4000496" y="5286388"/>
              <a:ext cx="1428760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Slow Control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12593" y="1122895"/>
            <a:ext cx="1353611" cy="933100"/>
            <a:chOff x="3929058" y="1071546"/>
            <a:chExt cx="1571636" cy="1083394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16827" t="11644" r="10355" b="9218"/>
            <a:stretch>
              <a:fillRect/>
            </a:stretch>
          </p:blipFill>
          <p:spPr bwMode="auto">
            <a:xfrm rot="5400000">
              <a:off x="4173179" y="827425"/>
              <a:ext cx="1083394" cy="157163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" name="TextBox 29"/>
            <p:cNvSpPr txBox="1">
              <a:spLocks noChangeArrowheads="1"/>
            </p:cNvSpPr>
            <p:nvPr/>
          </p:nvSpPr>
          <p:spPr bwMode="auto">
            <a:xfrm>
              <a:off x="3929058" y="1843889"/>
              <a:ext cx="157163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Acoustic DAQ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68019" y="1063696"/>
            <a:ext cx="2442582" cy="992299"/>
            <a:chOff x="3071802" y="3071810"/>
            <a:chExt cx="2286016" cy="928694"/>
          </a:xfrm>
        </p:grpSpPr>
        <p:pic>
          <p:nvPicPr>
            <p:cNvPr id="11" name="Picture 7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1802" y="3071810"/>
              <a:ext cx="2286016" cy="928694"/>
            </a:xfrm>
            <a:prstGeom prst="rect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TextBox 29"/>
            <p:cNvSpPr txBox="1">
              <a:spLocks noChangeArrowheads="1"/>
            </p:cNvSpPr>
            <p:nvPr/>
          </p:nvSpPr>
          <p:spPr bwMode="auto">
            <a:xfrm>
              <a:off x="3071802" y="3692727"/>
              <a:ext cx="228601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Floor Control Module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pic>
        <p:nvPicPr>
          <p:cNvPr id="1026" name="Picture 2" descr="C:\Users\clone\Desktop\fcm_p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1" y="3091355"/>
            <a:ext cx="6094874" cy="1796130"/>
          </a:xfrm>
          <a:prstGeom prst="rect">
            <a:avLst/>
          </a:prstGeom>
          <a:noFill/>
        </p:spPr>
      </p:pic>
      <p:sp>
        <p:nvSpPr>
          <p:cNvPr id="17" name="Left Brace 16"/>
          <p:cNvSpPr/>
          <p:nvPr/>
        </p:nvSpPr>
        <p:spPr>
          <a:xfrm rot="16200000">
            <a:off x="3759673" y="-1055735"/>
            <a:ext cx="360040" cy="6881238"/>
          </a:xfrm>
          <a:prstGeom prst="leftBrace">
            <a:avLst>
              <a:gd name="adj1" fmla="val 50662"/>
              <a:gd name="adj2" fmla="val 61489"/>
            </a:avLst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58603" y="3288329"/>
            <a:ext cx="2220848" cy="1588"/>
          </a:xfrm>
          <a:prstGeom prst="line">
            <a:avLst/>
          </a:prstGeom>
          <a:ln>
            <a:head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0611" y="3432345"/>
            <a:ext cx="2160240" cy="0"/>
          </a:xfrm>
          <a:prstGeom prst="line">
            <a:avLst/>
          </a:prstGeom>
          <a:ln>
            <a:solidFill>
              <a:srgbClr val="33E53B"/>
            </a:solidFill>
            <a:head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6" name="Oval 25"/>
          <p:cNvSpPr/>
          <p:nvPr/>
        </p:nvSpPr>
        <p:spPr>
          <a:xfrm>
            <a:off x="1998763" y="3144313"/>
            <a:ext cx="144016" cy="1440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214787" y="3288329"/>
            <a:ext cx="144016" cy="144016"/>
          </a:xfrm>
          <a:prstGeom prst="ellipse">
            <a:avLst/>
          </a:prstGeom>
          <a:noFill/>
          <a:ln>
            <a:solidFill>
              <a:srgbClr val="33E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>
            <a:spLocks noChangeArrowheads="1"/>
          </p:cNvSpPr>
          <p:nvPr/>
        </p:nvSpPr>
        <p:spPr bwMode="auto">
          <a:xfrm rot="5400000">
            <a:off x="281585" y="3709363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OM #0</a:t>
            </a:r>
          </a:p>
        </p:txBody>
      </p:sp>
      <p:sp>
        <p:nvSpPr>
          <p:cNvPr id="37" name="Rounded Rectangle 36"/>
          <p:cNvSpPr>
            <a:spLocks noChangeArrowheads="1"/>
          </p:cNvSpPr>
          <p:nvPr/>
        </p:nvSpPr>
        <p:spPr bwMode="auto">
          <a:xfrm>
            <a:off x="2225453" y="5368559"/>
            <a:ext cx="1080120" cy="442791"/>
          </a:xfrm>
          <a:prstGeom prst="roundRect">
            <a:avLst>
              <a:gd name="adj" fmla="val 8603"/>
            </a:avLst>
          </a:prstGeom>
          <a:solidFill>
            <a:schemeClr val="bg1"/>
          </a:solidFill>
          <a:ln w="1905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RS232 Port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Compass (+3.3V)</a:t>
            </a:r>
          </a:p>
        </p:txBody>
      </p:sp>
      <p:sp>
        <p:nvSpPr>
          <p:cNvPr id="38" name="Rounded Rectangle 37"/>
          <p:cNvSpPr>
            <a:spLocks noChangeArrowheads="1"/>
          </p:cNvSpPr>
          <p:nvPr/>
        </p:nvSpPr>
        <p:spPr bwMode="auto">
          <a:xfrm>
            <a:off x="3726573" y="5160155"/>
            <a:ext cx="1014184" cy="590613"/>
          </a:xfrm>
          <a:prstGeom prst="roundRect">
            <a:avLst>
              <a:gd name="adj" fmla="val 5378"/>
            </a:avLst>
          </a:prstGeom>
          <a:solidFill>
            <a:schemeClr val="bg1"/>
          </a:solidFill>
          <a:ln w="1905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RS232 Port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Ext Instrument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(Isolated, +12V)</a:t>
            </a:r>
          </a:p>
        </p:txBody>
      </p:sp>
      <p:sp>
        <p:nvSpPr>
          <p:cNvPr id="39" name="Rounded Rectangle 38"/>
          <p:cNvSpPr>
            <a:spLocks noChangeArrowheads="1"/>
          </p:cNvSpPr>
          <p:nvPr/>
        </p:nvSpPr>
        <p:spPr bwMode="auto">
          <a:xfrm>
            <a:off x="899593" y="5683643"/>
            <a:ext cx="1008112" cy="504056"/>
          </a:xfrm>
          <a:prstGeom prst="roundRect">
            <a:avLst>
              <a:gd name="adj" fmla="val 7444"/>
            </a:avLst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ＭＳ Ｐゴシック" charset="0"/>
              </a:rPr>
              <a:t>2 x Digital AES3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ＭＳ Ｐゴシック" charset="0"/>
              </a:rPr>
              <a:t>Hydrophone</a:t>
            </a:r>
            <a:endParaRPr lang="en-US" sz="1100" b="1" dirty="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  <p:sp>
        <p:nvSpPr>
          <p:cNvPr id="40" name="Rounded Rectangle 39"/>
          <p:cNvSpPr>
            <a:spLocks noChangeArrowheads="1"/>
          </p:cNvSpPr>
          <p:nvPr/>
        </p:nvSpPr>
        <p:spPr bwMode="auto">
          <a:xfrm>
            <a:off x="3059833" y="5971675"/>
            <a:ext cx="1080120" cy="450956"/>
          </a:xfrm>
          <a:prstGeom prst="roundRect">
            <a:avLst>
              <a:gd name="adj" fmla="val 8489"/>
            </a:avLst>
          </a:prstGeom>
          <a:solidFill>
            <a:schemeClr val="bg1"/>
          </a:solidFill>
          <a:ln w="1905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prstClr val="black"/>
                </a:solidFill>
                <a:latin typeface="Calibri"/>
                <a:ea typeface="ＭＳ Ｐゴシック" charset="0"/>
              </a:rPr>
              <a:t>Spare RS232 Port</a:t>
            </a:r>
            <a:endParaRPr lang="en-US" sz="1000" b="1" dirty="0">
              <a:solidFill>
                <a:prstClr val="black"/>
              </a:solidFill>
              <a:latin typeface="Calibri"/>
              <a:ea typeface="ＭＳ Ｐゴシック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Calibri"/>
                <a:ea typeface="ＭＳ Ｐゴシック" charset="0"/>
              </a:rPr>
              <a:t>(Isolated, +12V)</a:t>
            </a:r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 rot="5400000">
            <a:off x="353593" y="3925387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OM #1</a:t>
            </a:r>
          </a:p>
        </p:txBody>
      </p:sp>
      <p:sp>
        <p:nvSpPr>
          <p:cNvPr id="30" name="Rounded Rectangle 29"/>
          <p:cNvSpPr>
            <a:spLocks noChangeArrowheads="1"/>
          </p:cNvSpPr>
          <p:nvPr/>
        </p:nvSpPr>
        <p:spPr bwMode="auto">
          <a:xfrm rot="5400000">
            <a:off x="425601" y="4141411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OM #2</a:t>
            </a:r>
          </a:p>
        </p:txBody>
      </p:sp>
      <p:sp>
        <p:nvSpPr>
          <p:cNvPr id="32" name="Rounded Rectangle 31"/>
          <p:cNvSpPr>
            <a:spLocks noChangeArrowheads="1"/>
          </p:cNvSpPr>
          <p:nvPr/>
        </p:nvSpPr>
        <p:spPr bwMode="auto">
          <a:xfrm rot="5400000">
            <a:off x="497609" y="4357435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#3</a:t>
            </a:r>
          </a:p>
        </p:txBody>
      </p:sp>
      <p:sp>
        <p:nvSpPr>
          <p:cNvPr id="36" name="Rounded Rectangle 35"/>
          <p:cNvSpPr>
            <a:spLocks noChangeArrowheads="1"/>
          </p:cNvSpPr>
          <p:nvPr/>
        </p:nvSpPr>
        <p:spPr bwMode="auto">
          <a:xfrm rot="5400000">
            <a:off x="569617" y="4573459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#4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41625" y="4789483"/>
            <a:ext cx="53048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vert="vert270" lIns="0" tIns="0" rIns="0" bIns="0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#5</a:t>
            </a:r>
          </a:p>
        </p:txBody>
      </p:sp>
      <p:cxnSp>
        <p:nvCxnSpPr>
          <p:cNvPr id="61" name="Curved Connector 57"/>
          <p:cNvCxnSpPr>
            <a:stCxn id="52" idx="3"/>
            <a:endCxn id="46" idx="1"/>
          </p:cNvCxnSpPr>
          <p:nvPr/>
        </p:nvCxnSpPr>
        <p:spPr>
          <a:xfrm flipV="1">
            <a:off x="920801" y="3991455"/>
            <a:ext cx="876672" cy="72008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57"/>
          <p:cNvCxnSpPr>
            <a:stCxn id="53" idx="3"/>
            <a:endCxn id="47" idx="1"/>
          </p:cNvCxnSpPr>
          <p:nvPr/>
        </p:nvCxnSpPr>
        <p:spPr>
          <a:xfrm flipV="1">
            <a:off x="992809" y="4135471"/>
            <a:ext cx="804664" cy="144016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57"/>
          <p:cNvCxnSpPr>
            <a:stCxn id="54" idx="3"/>
            <a:endCxn id="48" idx="1"/>
          </p:cNvCxnSpPr>
          <p:nvPr/>
        </p:nvCxnSpPr>
        <p:spPr>
          <a:xfrm flipV="1">
            <a:off x="1064817" y="4279487"/>
            <a:ext cx="732656" cy="216024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urved Connector 57"/>
          <p:cNvCxnSpPr>
            <a:stCxn id="55" idx="3"/>
            <a:endCxn id="49" idx="1"/>
          </p:cNvCxnSpPr>
          <p:nvPr/>
        </p:nvCxnSpPr>
        <p:spPr>
          <a:xfrm flipV="1">
            <a:off x="1136825" y="4423503"/>
            <a:ext cx="660648" cy="288032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urved Connector 57"/>
          <p:cNvCxnSpPr>
            <a:stCxn id="56" idx="3"/>
            <a:endCxn id="50" idx="1"/>
          </p:cNvCxnSpPr>
          <p:nvPr/>
        </p:nvCxnSpPr>
        <p:spPr>
          <a:xfrm flipV="1">
            <a:off x="1208833" y="4567519"/>
            <a:ext cx="588640" cy="360040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57"/>
          <p:cNvCxnSpPr>
            <a:stCxn id="51" idx="3"/>
            <a:endCxn id="44" idx="1"/>
          </p:cNvCxnSpPr>
          <p:nvPr/>
        </p:nvCxnSpPr>
        <p:spPr>
          <a:xfrm>
            <a:off x="848793" y="3847439"/>
            <a:ext cx="948680" cy="12700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57"/>
          <p:cNvCxnSpPr>
            <a:stCxn id="45" idx="0"/>
            <a:endCxn id="81" idx="2"/>
          </p:cNvCxnSpPr>
          <p:nvPr/>
        </p:nvCxnSpPr>
        <p:spPr>
          <a:xfrm rot="5400000" flipH="1" flipV="1">
            <a:off x="1274488" y="4927562"/>
            <a:ext cx="834386" cy="648072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57"/>
          <p:cNvCxnSpPr>
            <a:stCxn id="90" idx="0"/>
            <a:endCxn id="84" idx="2"/>
          </p:cNvCxnSpPr>
          <p:nvPr/>
        </p:nvCxnSpPr>
        <p:spPr>
          <a:xfrm rot="5400000" flipH="1" flipV="1">
            <a:off x="2718274" y="5029854"/>
            <a:ext cx="520434" cy="137924"/>
          </a:xfrm>
          <a:prstGeom prst="curved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urved Connector 57"/>
          <p:cNvCxnSpPr>
            <a:stCxn id="91" idx="0"/>
            <a:endCxn id="86" idx="2"/>
          </p:cNvCxnSpPr>
          <p:nvPr/>
        </p:nvCxnSpPr>
        <p:spPr>
          <a:xfrm rot="16200000" flipV="1">
            <a:off x="2829520" y="5177487"/>
            <a:ext cx="1127750" cy="451100"/>
          </a:xfrm>
          <a:prstGeom prst="curvedConnector3">
            <a:avLst>
              <a:gd name="adj1" fmla="val 60135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57"/>
          <p:cNvCxnSpPr>
            <a:stCxn id="92" idx="1"/>
            <a:endCxn id="85" idx="2"/>
          </p:cNvCxnSpPr>
          <p:nvPr/>
        </p:nvCxnSpPr>
        <p:spPr>
          <a:xfrm rot="10800000">
            <a:off x="3314109" y="4832350"/>
            <a:ext cx="400879" cy="442631"/>
          </a:xfrm>
          <a:prstGeom prst="curvedConnector2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H="1">
            <a:off x="7732733" y="3739427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7952949" y="3387007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375 V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8" name="Rounded Rectangle 107"/>
          <p:cNvSpPr>
            <a:spLocks noChangeArrowheads="1"/>
          </p:cNvSpPr>
          <p:nvPr/>
        </p:nvSpPr>
        <p:spPr bwMode="auto">
          <a:xfrm>
            <a:off x="5548583" y="5593739"/>
            <a:ext cx="1509345" cy="6562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Power </a:t>
            </a:r>
            <a:r>
              <a:rPr lang="en-US" sz="1200" dirty="0" smtClean="0">
                <a:solidFill>
                  <a:prstClr val="black"/>
                </a:solidFill>
                <a:latin typeface="Calibri"/>
                <a:ea typeface="ＭＳ Ｐゴシック" charset="0"/>
              </a:rPr>
              <a:t>Connectors</a:t>
            </a:r>
            <a:endParaRPr lang="en-US" sz="1200" dirty="0">
              <a:solidFill>
                <a:prstClr val="black"/>
              </a:solidFill>
              <a:latin typeface="Calibri"/>
              <a:ea typeface="ＭＳ Ｐゴシック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Calibri"/>
                <a:ea typeface="ＭＳ Ｐゴシック" charset="0"/>
              </a:rPr>
              <a:t>1.2 V, 3.3 V, 5 V, 12 V</a:t>
            </a:r>
            <a:endParaRPr lang="en-US" sz="1200" dirty="0">
              <a:solidFill>
                <a:prstClr val="black"/>
              </a:solidFill>
              <a:latin typeface="Calibri"/>
              <a:ea typeface="ＭＳ Ｐゴシック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(V &amp; I Measurement)</a:t>
            </a:r>
          </a:p>
        </p:txBody>
      </p:sp>
      <p:cxnSp>
        <p:nvCxnSpPr>
          <p:cNvPr id="113" name="Straight Arrow Connector 112"/>
          <p:cNvCxnSpPr/>
          <p:nvPr/>
        </p:nvCxnSpPr>
        <p:spPr>
          <a:xfrm flipH="1" flipV="1">
            <a:off x="4716017" y="3523403"/>
            <a:ext cx="904574" cy="20703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 flipH="1" flipV="1">
            <a:off x="4716017" y="4531515"/>
            <a:ext cx="832566" cy="1134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6" name="TextBox 29"/>
          <p:cNvSpPr txBox="1">
            <a:spLocks noChangeArrowheads="1"/>
          </p:cNvSpPr>
          <p:nvPr/>
        </p:nvSpPr>
        <p:spPr bwMode="auto">
          <a:xfrm>
            <a:off x="1835696" y="2750224"/>
            <a:ext cx="2836007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Floor Control Module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27" name="TextBox 29"/>
          <p:cNvSpPr txBox="1">
            <a:spLocks noChangeArrowheads="1"/>
          </p:cNvSpPr>
          <p:nvPr/>
        </p:nvSpPr>
        <p:spPr bwMode="auto">
          <a:xfrm>
            <a:off x="4788024" y="2750223"/>
            <a:ext cx="2836007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Power Supply System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2901833" y="142852"/>
            <a:ext cx="284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Floor electronics</a:t>
            </a:r>
            <a:endParaRPr lang="it-IT" dirty="0"/>
          </a:p>
        </p:txBody>
      </p:sp>
      <p:grpSp>
        <p:nvGrpSpPr>
          <p:cNvPr id="130" name="Group 129"/>
          <p:cNvGrpSpPr/>
          <p:nvPr/>
        </p:nvGrpSpPr>
        <p:grpSpPr>
          <a:xfrm>
            <a:off x="7668344" y="764704"/>
            <a:ext cx="1168119" cy="955849"/>
            <a:chOff x="3131840" y="4437112"/>
            <a:chExt cx="1080120" cy="883841"/>
          </a:xfrm>
        </p:grpSpPr>
        <p:pic>
          <p:nvPicPr>
            <p:cNvPr id="131" name="Picture 2" descr="C:\Users\clone\Desktop\timstrintrf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5400000">
              <a:off x="3232236" y="4336716"/>
              <a:ext cx="879328" cy="108012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132" name="TextBox 29"/>
            <p:cNvSpPr txBox="1">
              <a:spLocks noChangeArrowheads="1"/>
            </p:cNvSpPr>
            <p:nvPr/>
          </p:nvSpPr>
          <p:spPr bwMode="auto">
            <a:xfrm>
              <a:off x="3131840" y="5013176"/>
              <a:ext cx="1080120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TimCTRL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74" name="Date Placeholder 7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75" name="Slide Number Placeholder 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76" name="Footer Placeholder 7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grpSp>
        <p:nvGrpSpPr>
          <p:cNvPr id="80" name="Group 79"/>
          <p:cNvGrpSpPr/>
          <p:nvPr/>
        </p:nvGrpSpPr>
        <p:grpSpPr>
          <a:xfrm>
            <a:off x="5964129" y="1183277"/>
            <a:ext cx="1508342" cy="888401"/>
            <a:chOff x="5076056" y="2276872"/>
            <a:chExt cx="1872208" cy="1102715"/>
          </a:xfrm>
        </p:grpSpPr>
        <p:pic>
          <p:nvPicPr>
            <p:cNvPr id="78" name="Picture 2" descr="C:\Users\clone\AppData\Local\Temp\CPS (Top).JPG"/>
            <p:cNvPicPr>
              <a:picLocks noChangeAspect="1" noChangeArrowheads="1"/>
            </p:cNvPicPr>
            <p:nvPr/>
          </p:nvPicPr>
          <p:blipFill>
            <a:blip r:embed="rId8" cstate="print"/>
            <a:srcRect l="3509" t="17824" r="7018" b="12001"/>
            <a:stretch>
              <a:fillRect/>
            </a:stretch>
          </p:blipFill>
          <p:spPr bwMode="auto">
            <a:xfrm>
              <a:off x="5076056" y="2276872"/>
              <a:ext cx="1872208" cy="1101299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</p:pic>
        <p:sp>
          <p:nvSpPr>
            <p:cNvPr id="79" name="TextBox 29"/>
            <p:cNvSpPr txBox="1">
              <a:spLocks noChangeArrowheads="1"/>
            </p:cNvSpPr>
            <p:nvPr/>
          </p:nvSpPr>
          <p:spPr bwMode="auto">
            <a:xfrm>
              <a:off x="5143504" y="3071810"/>
              <a:ext cx="1785950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CPS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1833" y="142852"/>
            <a:ext cx="284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Floor electronics</a:t>
            </a:r>
            <a:endParaRPr lang="it-IT" dirty="0"/>
          </a:p>
        </p:txBody>
      </p:sp>
      <p:sp>
        <p:nvSpPr>
          <p:cNvPr id="68" name="TextBox 67"/>
          <p:cNvSpPr txBox="1"/>
          <p:nvPr/>
        </p:nvSpPr>
        <p:spPr>
          <a:xfrm>
            <a:off x="251520" y="2977207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NEMO Phase 2</a:t>
            </a:r>
            <a:endParaRPr lang="en-US" sz="1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3193733" y="2977207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KM3NeT-IT</a:t>
            </a:r>
            <a:endParaRPr lang="en-US" sz="1400" b="1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261635" y="5643975"/>
            <a:ext cx="8414821" cy="738664"/>
            <a:chOff x="261635" y="5643975"/>
            <a:chExt cx="8414821" cy="738664"/>
          </a:xfrm>
        </p:grpSpPr>
        <p:sp>
          <p:nvSpPr>
            <p:cNvPr id="76" name="TextBox 75"/>
            <p:cNvSpPr txBox="1"/>
            <p:nvPr/>
          </p:nvSpPr>
          <p:spPr>
            <a:xfrm>
              <a:off x="261635" y="5643975"/>
              <a:ext cx="2304256" cy="7386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Dissipative  linear voltage regulators</a:t>
              </a:r>
            </a:p>
            <a:p>
              <a:r>
                <a:rPr lang="it-IT" sz="1400" dirty="0" smtClean="0"/>
                <a:t>(12 V, 5 V, 3.3 V, 2.5 V, 1.2)</a:t>
              </a:r>
              <a:endParaRPr lang="en-US" sz="14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156176" y="5643975"/>
              <a:ext cx="2520280" cy="73866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Lower power consumption</a:t>
              </a:r>
            </a:p>
            <a:p>
              <a:r>
                <a:rPr lang="it-IT" sz="1400" dirty="0" smtClean="0"/>
                <a:t>From 7.5 W </a:t>
              </a:r>
            </a:p>
            <a:p>
              <a:r>
                <a:rPr lang="it-IT" sz="1400" dirty="0" smtClean="0"/>
                <a:t>To ~3 W</a:t>
              </a:r>
              <a:endParaRPr lang="en-US" sz="14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3848" y="5859419"/>
              <a:ext cx="2232248" cy="307777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Active low noise DC/DC</a:t>
              </a:r>
              <a:endParaRPr lang="en-US" sz="1400" dirty="0"/>
            </a:p>
          </p:txBody>
        </p:sp>
        <p:sp>
          <p:nvSpPr>
            <p:cNvPr id="98" name="Right Arrow 97"/>
            <p:cNvSpPr/>
            <p:nvPr/>
          </p:nvSpPr>
          <p:spPr>
            <a:xfrm>
              <a:off x="2699792" y="5941299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61635" y="3284984"/>
            <a:ext cx="8414821" cy="738664"/>
            <a:chOff x="261635" y="3284984"/>
            <a:chExt cx="8414821" cy="738664"/>
          </a:xfrm>
        </p:grpSpPr>
        <p:sp>
          <p:nvSpPr>
            <p:cNvPr id="71" name="TextBox 70"/>
            <p:cNvSpPr txBox="1"/>
            <p:nvPr/>
          </p:nvSpPr>
          <p:spPr>
            <a:xfrm>
              <a:off x="261635" y="3500428"/>
              <a:ext cx="2304256" cy="307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5 different boards</a:t>
              </a:r>
              <a:endParaRPr lang="en-US" sz="14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203848" y="3500428"/>
              <a:ext cx="2304256" cy="307777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2 boards</a:t>
              </a:r>
              <a:endParaRPr lang="en-US" sz="14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156176" y="3284984"/>
              <a:ext cx="2520280" cy="73866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Simplified integration, lower cost, simplified debug complexity</a:t>
              </a:r>
              <a:endParaRPr lang="en-US" sz="1400" b="1" dirty="0"/>
            </a:p>
          </p:txBody>
        </p:sp>
        <p:sp>
          <p:nvSpPr>
            <p:cNvPr id="96" name="Right Arrow 95"/>
            <p:cNvSpPr/>
            <p:nvPr/>
          </p:nvSpPr>
          <p:spPr>
            <a:xfrm>
              <a:off x="2699792" y="3573016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Arrow 98"/>
            <p:cNvSpPr/>
            <p:nvPr/>
          </p:nvSpPr>
          <p:spPr>
            <a:xfrm>
              <a:off x="5652120" y="3573016"/>
              <a:ext cx="360040" cy="144016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261635" y="4356758"/>
            <a:ext cx="8414821" cy="954107"/>
            <a:chOff x="261635" y="4356103"/>
            <a:chExt cx="8414821" cy="954107"/>
          </a:xfrm>
        </p:grpSpPr>
        <p:sp>
          <p:nvSpPr>
            <p:cNvPr id="74" name="TextBox 73"/>
            <p:cNvSpPr txBox="1"/>
            <p:nvPr/>
          </p:nvSpPr>
          <p:spPr>
            <a:xfrm>
              <a:off x="261635" y="4356103"/>
              <a:ext cx="2304255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7 processing units</a:t>
              </a:r>
            </a:p>
            <a:p>
              <a:r>
                <a:rPr lang="it-IT" sz="1400" dirty="0" smtClean="0"/>
                <a:t>3 architectures</a:t>
              </a:r>
            </a:p>
            <a:p>
              <a:r>
                <a:rPr lang="it-IT" sz="1400" dirty="0" smtClean="0"/>
                <a:t>(Xilinx FPGA, Microchip PIC,</a:t>
              </a:r>
            </a:p>
            <a:p>
              <a:r>
                <a:rPr lang="it-IT" sz="1400" dirty="0" smtClean="0"/>
                <a:t>Freescale DSP)</a:t>
              </a:r>
              <a:endParaRPr lang="en-US" sz="14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03848" y="4463824"/>
              <a:ext cx="2275688" cy="738664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it-IT" sz="1400" dirty="0" smtClean="0"/>
                <a:t>1 processing unit</a:t>
              </a:r>
            </a:p>
            <a:p>
              <a:r>
                <a:rPr lang="it-IT" sz="1400" dirty="0" smtClean="0"/>
                <a:t>1 architecture</a:t>
              </a:r>
            </a:p>
            <a:p>
              <a:r>
                <a:rPr lang="it-IT" sz="1400" dirty="0" smtClean="0"/>
                <a:t>(Xilinx FPGA w/ uBlaze MCU)</a:t>
              </a:r>
              <a:endParaRPr lang="en-US" sz="14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156176" y="4463824"/>
              <a:ext cx="2520280" cy="73866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Easier code maintainance</a:t>
              </a:r>
            </a:p>
            <a:p>
              <a:r>
                <a:rPr lang="it-IT" sz="1400" dirty="0" smtClean="0"/>
                <a:t>From VHDL / DSPASM / C</a:t>
              </a:r>
            </a:p>
            <a:p>
              <a:r>
                <a:rPr lang="it-IT" sz="1400" dirty="0" smtClean="0"/>
                <a:t>To VHDL / C++</a:t>
              </a:r>
              <a:endParaRPr lang="en-US" sz="1400" dirty="0"/>
            </a:p>
          </p:txBody>
        </p:sp>
        <p:sp>
          <p:nvSpPr>
            <p:cNvPr id="97" name="Right Arrow 96"/>
            <p:cNvSpPr/>
            <p:nvPr/>
          </p:nvSpPr>
          <p:spPr>
            <a:xfrm>
              <a:off x="2699792" y="4761148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ight Arrow 99"/>
            <p:cNvSpPr/>
            <p:nvPr/>
          </p:nvSpPr>
          <p:spPr>
            <a:xfrm>
              <a:off x="5652120" y="4761148"/>
              <a:ext cx="360040" cy="144016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" name="Right Arrow 100"/>
          <p:cNvSpPr/>
          <p:nvPr/>
        </p:nvSpPr>
        <p:spPr>
          <a:xfrm>
            <a:off x="5652120" y="5949280"/>
            <a:ext cx="360040" cy="14401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" name="Group 104"/>
          <p:cNvGrpSpPr/>
          <p:nvPr/>
        </p:nvGrpSpPr>
        <p:grpSpPr>
          <a:xfrm>
            <a:off x="61302" y="692696"/>
            <a:ext cx="5662826" cy="1796130"/>
            <a:chOff x="1547664" y="692696"/>
            <a:chExt cx="6094874" cy="1796130"/>
          </a:xfrm>
        </p:grpSpPr>
        <p:pic>
          <p:nvPicPr>
            <p:cNvPr id="1026" name="Picture 2" descr="C:\Users\clone\Desktop\fcm_ps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47664" y="692696"/>
              <a:ext cx="6094874" cy="1796130"/>
            </a:xfrm>
            <a:prstGeom prst="rect">
              <a:avLst/>
            </a:prstGeom>
            <a:noFill/>
          </p:spPr>
        </p:pic>
        <p:sp>
          <p:nvSpPr>
            <p:cNvPr id="102" name="TextBox 29"/>
            <p:cNvSpPr txBox="1">
              <a:spLocks noChangeArrowheads="1"/>
            </p:cNvSpPr>
            <p:nvPr/>
          </p:nvSpPr>
          <p:spPr bwMode="auto">
            <a:xfrm>
              <a:off x="1557189" y="692696"/>
              <a:ext cx="2836007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Floor Control Module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" name="TextBox 29"/>
            <p:cNvSpPr txBox="1">
              <a:spLocks noChangeArrowheads="1"/>
            </p:cNvSpPr>
            <p:nvPr/>
          </p:nvSpPr>
          <p:spPr bwMode="auto">
            <a:xfrm>
              <a:off x="4788024" y="692696"/>
              <a:ext cx="2836007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Power Supply System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5796136" y="548680"/>
            <a:ext cx="3347864" cy="2376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Xilinx Spartan 6 FPGA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Fixed latency transceiver onboard (up to 2.5Gbps)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2 opto-isolated serial port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1 user serial port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2 x AES3 stereo inputs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6 x OM interface</a:t>
            </a:r>
            <a:endParaRPr lang="en-US" sz="1100" dirty="0" smtClean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Power requirement (FCM): ~2 W</a:t>
            </a:r>
            <a:endParaRPr lang="en-US" sz="11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>
                <a:cs typeface="Arial" pitchFamily="34" charset="0"/>
              </a:rPr>
              <a:t>Safe reconfiguration from </a:t>
            </a:r>
            <a:r>
              <a:rPr lang="en-US" sz="1100" dirty="0" smtClean="0">
                <a:cs typeface="Arial" pitchFamily="34" charset="0"/>
              </a:rPr>
              <a:t>remote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DC/DC (375 V -&gt; 5 V -&gt; 1.2, 2.5, 3.3, 12 V)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Voltage and current measure</a:t>
            </a:r>
            <a:endParaRPr lang="en-US" sz="11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5952" y="142852"/>
            <a:ext cx="2735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Optical Module</a:t>
            </a:r>
            <a:endParaRPr lang="it-IT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87626" y="548680"/>
            <a:ext cx="2040125" cy="2046700"/>
            <a:chOff x="1187624" y="764704"/>
            <a:chExt cx="2593223" cy="2601581"/>
          </a:xfrm>
        </p:grpSpPr>
        <p:pic>
          <p:nvPicPr>
            <p:cNvPr id="5" name="Picture 4" descr="Fem"/>
            <p:cNvPicPr>
              <a:picLocks noChangeAspect="1" noChangeArrowheads="1"/>
            </p:cNvPicPr>
            <p:nvPr/>
          </p:nvPicPr>
          <p:blipFill>
            <a:blip r:embed="rId2" cstate="print"/>
            <a:srcRect l="4959" t="2515" r="4959" b="5031"/>
            <a:stretch>
              <a:fillRect/>
            </a:stretch>
          </p:blipFill>
          <p:spPr bwMode="auto">
            <a:xfrm>
              <a:off x="1187624" y="764704"/>
              <a:ext cx="2576052" cy="2592288"/>
            </a:xfrm>
            <a:prstGeom prst="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</p:spPr>
        </p:pic>
        <p:sp>
          <p:nvSpPr>
            <p:cNvPr id="8" name="TextBox 29"/>
            <p:cNvSpPr txBox="1">
              <a:spLocks noChangeArrowheads="1"/>
            </p:cNvSpPr>
            <p:nvPr/>
          </p:nvSpPr>
          <p:spPr bwMode="auto">
            <a:xfrm>
              <a:off x="1188560" y="2896823"/>
              <a:ext cx="2592287" cy="469462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FEM</a:t>
              </a:r>
              <a:endParaRPr lang="it-IT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635898" y="1628683"/>
            <a:ext cx="1019694" cy="979422"/>
            <a:chOff x="4067944" y="2129112"/>
            <a:chExt cx="1296144" cy="1244956"/>
          </a:xfrm>
        </p:grpSpPr>
        <p:pic>
          <p:nvPicPr>
            <p:cNvPr id="3075" name="Picture 3" descr="C:\Users\clone\Desktop\nanobeacon_ctrl_adj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7944" y="2129112"/>
              <a:ext cx="1296144" cy="1228777"/>
            </a:xfrm>
            <a:prstGeom prst="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9" name="TextBox 29"/>
            <p:cNvSpPr txBox="1">
              <a:spLocks noChangeArrowheads="1"/>
            </p:cNvSpPr>
            <p:nvPr/>
          </p:nvSpPr>
          <p:spPr bwMode="auto">
            <a:xfrm>
              <a:off x="4067944" y="2317777"/>
              <a:ext cx="1296144" cy="1056291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LED beacon</a:t>
              </a:r>
            </a:p>
            <a:p>
              <a:pPr algn="ctr"/>
              <a:r>
                <a:rPr lang="it-IT" sz="16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controller</a:t>
              </a:r>
              <a:endParaRPr lang="it-IT" sz="16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40153" y="692696"/>
            <a:ext cx="2124833" cy="1356424"/>
            <a:chOff x="6156176" y="1714130"/>
            <a:chExt cx="2700897" cy="172416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lum bright="10000"/>
            </a:blip>
            <a:srcRect l="547" t="39958" r="82775" b="31822"/>
            <a:stretch>
              <a:fillRect/>
            </a:stretch>
          </p:blipFill>
          <p:spPr bwMode="auto">
            <a:xfrm>
              <a:off x="6156176" y="1714130"/>
              <a:ext cx="2692093" cy="1714870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</p:pic>
        <p:sp>
          <p:nvSpPr>
            <p:cNvPr id="11" name="TextBox 29"/>
            <p:cNvSpPr txBox="1">
              <a:spLocks noChangeArrowheads="1"/>
            </p:cNvSpPr>
            <p:nvPr/>
          </p:nvSpPr>
          <p:spPr bwMode="auto">
            <a:xfrm>
              <a:off x="6156176" y="2968832"/>
              <a:ext cx="2700897" cy="469462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TIM-CAL</a:t>
              </a:r>
              <a:endParaRPr lang="it-IT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pic>
        <p:nvPicPr>
          <p:cNvPr id="15" name="Picture 2" descr="D:\DATA\DOCS\FEM\HW\PHOTOS\20121017_PRIMOLOTTO\_MG_7725_crop.JPG"/>
          <p:cNvPicPr>
            <a:picLocks noChangeAspect="1" noChangeArrowheads="1"/>
          </p:cNvPicPr>
          <p:nvPr/>
        </p:nvPicPr>
        <p:blipFill>
          <a:blip r:embed="rId5" cstate="print"/>
          <a:srcRect l="8050" t="11792" r="5933" b="10716"/>
          <a:stretch>
            <a:fillRect/>
          </a:stretch>
        </p:blipFill>
        <p:spPr bwMode="auto">
          <a:xfrm rot="10800000">
            <a:off x="1979712" y="3394408"/>
            <a:ext cx="2664295" cy="234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eft Brace 15"/>
          <p:cNvSpPr/>
          <p:nvPr/>
        </p:nvSpPr>
        <p:spPr>
          <a:xfrm rot="16200000">
            <a:off x="2735798" y="1108786"/>
            <a:ext cx="360040" cy="3456384"/>
          </a:xfrm>
          <a:prstGeom prst="leftBrace">
            <a:avLst>
              <a:gd name="adj1" fmla="val 50662"/>
              <a:gd name="adj2" fmla="val 61489"/>
            </a:avLst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6084168" y="2859776"/>
            <a:ext cx="1968704" cy="1432369"/>
            <a:chOff x="6588224" y="2564904"/>
            <a:chExt cx="2067675" cy="1504377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7173813" y="3140968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7167463" y="3212976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167463" y="3284984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167463" y="3356992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167463" y="3429000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7167463" y="3501008"/>
              <a:ext cx="720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588224" y="2780928"/>
              <a:ext cx="576064" cy="10492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 smtClean="0"/>
                <a:t>HV</a:t>
              </a:r>
            </a:p>
            <a:p>
              <a:pPr algn="ctr"/>
              <a:r>
                <a:rPr lang="it-IT" sz="1400" b="1" dirty="0" smtClean="0"/>
                <a:t>PSU</a:t>
              </a:r>
              <a:endParaRPr lang="en-US" sz="1400" b="1" dirty="0"/>
            </a:p>
          </p:txBody>
        </p:sp>
        <p:grpSp>
          <p:nvGrpSpPr>
            <p:cNvPr id="29" name="Group 44"/>
            <p:cNvGrpSpPr>
              <a:grpSpLocks noChangeAspect="1"/>
            </p:cNvGrpSpPr>
            <p:nvPr/>
          </p:nvGrpSpPr>
          <p:grpSpPr bwMode="auto">
            <a:xfrm rot="16200000">
              <a:off x="7193909" y="2607292"/>
              <a:ext cx="1504377" cy="1419602"/>
              <a:chOff x="1515" y="980"/>
              <a:chExt cx="2879" cy="2717"/>
            </a:xfrm>
          </p:grpSpPr>
          <p:sp>
            <p:nvSpPr>
              <p:cNvPr id="30" name="Freeform 45"/>
              <p:cNvSpPr>
                <a:spLocks noChangeAspect="1"/>
              </p:cNvSpPr>
              <p:nvPr/>
            </p:nvSpPr>
            <p:spPr bwMode="auto">
              <a:xfrm>
                <a:off x="1515" y="980"/>
                <a:ext cx="2879" cy="2717"/>
              </a:xfrm>
              <a:custGeom>
                <a:avLst/>
                <a:gdLst>
                  <a:gd name="T0" fmla="*/ 1040 w 2763"/>
                  <a:gd name="T1" fmla="*/ 813 h 2654"/>
                  <a:gd name="T2" fmla="*/ 1007 w 2763"/>
                  <a:gd name="T3" fmla="*/ 864 h 2654"/>
                  <a:gd name="T4" fmla="*/ 828 w 2763"/>
                  <a:gd name="T5" fmla="*/ 982 h 2654"/>
                  <a:gd name="T6" fmla="*/ 227 w 2763"/>
                  <a:gd name="T7" fmla="*/ 1330 h 2654"/>
                  <a:gd name="T8" fmla="*/ 132 w 2763"/>
                  <a:gd name="T9" fmla="*/ 1403 h 2654"/>
                  <a:gd name="T10" fmla="*/ 33 w 2763"/>
                  <a:gd name="T11" fmla="*/ 1538 h 2654"/>
                  <a:gd name="T12" fmla="*/ 4 w 2763"/>
                  <a:gd name="T13" fmla="*/ 1754 h 2654"/>
                  <a:gd name="T14" fmla="*/ 59 w 2763"/>
                  <a:gd name="T15" fmla="*/ 1964 h 2654"/>
                  <a:gd name="T16" fmla="*/ 172 w 2763"/>
                  <a:gd name="T17" fmla="*/ 2122 h 2654"/>
                  <a:gd name="T18" fmla="*/ 327 w 2763"/>
                  <a:gd name="T19" fmla="*/ 2287 h 2654"/>
                  <a:gd name="T20" fmla="*/ 563 w 2763"/>
                  <a:gd name="T21" fmla="*/ 2493 h 2654"/>
                  <a:gd name="T22" fmla="*/ 765 w 2763"/>
                  <a:gd name="T23" fmla="*/ 2614 h 2654"/>
                  <a:gd name="T24" fmla="*/ 952 w 2763"/>
                  <a:gd name="T25" fmla="*/ 2704 h 2654"/>
                  <a:gd name="T26" fmla="*/ 1286 w 2763"/>
                  <a:gd name="T27" fmla="*/ 2818 h 2654"/>
                  <a:gd name="T28" fmla="*/ 1527 w 2763"/>
                  <a:gd name="T29" fmla="*/ 2846 h 2654"/>
                  <a:gd name="T30" fmla="*/ 1788 w 2763"/>
                  <a:gd name="T31" fmla="*/ 2810 h 2654"/>
                  <a:gd name="T32" fmla="*/ 2022 w 2763"/>
                  <a:gd name="T33" fmla="*/ 2740 h 2654"/>
                  <a:gd name="T34" fmla="*/ 2214 w 2763"/>
                  <a:gd name="T35" fmla="*/ 2674 h 2654"/>
                  <a:gd name="T36" fmla="*/ 2426 w 2763"/>
                  <a:gd name="T37" fmla="*/ 2576 h 2654"/>
                  <a:gd name="T38" fmla="*/ 2597 w 2763"/>
                  <a:gd name="T39" fmla="*/ 2455 h 2654"/>
                  <a:gd name="T40" fmla="*/ 2779 w 2763"/>
                  <a:gd name="T41" fmla="*/ 2278 h 2654"/>
                  <a:gd name="T42" fmla="*/ 2985 w 2763"/>
                  <a:gd name="T43" fmla="*/ 2073 h 2654"/>
                  <a:gd name="T44" fmla="*/ 3071 w 2763"/>
                  <a:gd name="T45" fmla="*/ 1911 h 2654"/>
                  <a:gd name="T46" fmla="*/ 3126 w 2763"/>
                  <a:gd name="T47" fmla="*/ 1700 h 2654"/>
                  <a:gd name="T48" fmla="*/ 3071 w 2763"/>
                  <a:gd name="T49" fmla="*/ 1489 h 2654"/>
                  <a:gd name="T50" fmla="*/ 2958 w 2763"/>
                  <a:gd name="T51" fmla="*/ 1382 h 2654"/>
                  <a:gd name="T52" fmla="*/ 2793 w 2763"/>
                  <a:gd name="T53" fmla="*/ 1277 h 2654"/>
                  <a:gd name="T54" fmla="*/ 2661 w 2763"/>
                  <a:gd name="T55" fmla="*/ 1196 h 2654"/>
                  <a:gd name="T56" fmla="*/ 2512 w 2763"/>
                  <a:gd name="T57" fmla="*/ 1118 h 2654"/>
                  <a:gd name="T58" fmla="*/ 2268 w 2763"/>
                  <a:gd name="T59" fmla="*/ 977 h 2654"/>
                  <a:gd name="T60" fmla="*/ 2173 w 2763"/>
                  <a:gd name="T61" fmla="*/ 909 h 2654"/>
                  <a:gd name="T62" fmla="*/ 2086 w 2763"/>
                  <a:gd name="T63" fmla="*/ 813 h 2654"/>
                  <a:gd name="T64" fmla="*/ 2067 w 2763"/>
                  <a:gd name="T65" fmla="*/ 643 h 2654"/>
                  <a:gd name="T66" fmla="*/ 2070 w 2763"/>
                  <a:gd name="T67" fmla="*/ 115 h 2654"/>
                  <a:gd name="T68" fmla="*/ 2067 w 2763"/>
                  <a:gd name="T69" fmla="*/ 59 h 2654"/>
                  <a:gd name="T70" fmla="*/ 2012 w 2763"/>
                  <a:gd name="T71" fmla="*/ 8 h 2654"/>
                  <a:gd name="T72" fmla="*/ 1957 w 2763"/>
                  <a:gd name="T73" fmla="*/ 8 h 2654"/>
                  <a:gd name="T74" fmla="*/ 1898 w 2763"/>
                  <a:gd name="T75" fmla="*/ 8 h 2654"/>
                  <a:gd name="T76" fmla="*/ 1232 w 2763"/>
                  <a:gd name="T77" fmla="*/ 8 h 2654"/>
                  <a:gd name="T78" fmla="*/ 1119 w 2763"/>
                  <a:gd name="T79" fmla="*/ 8 h 2654"/>
                  <a:gd name="T80" fmla="*/ 1054 w 2763"/>
                  <a:gd name="T81" fmla="*/ 57 h 2654"/>
                  <a:gd name="T82" fmla="*/ 1040 w 2763"/>
                  <a:gd name="T83" fmla="*/ 157 h 2654"/>
                  <a:gd name="T84" fmla="*/ 1041 w 2763"/>
                  <a:gd name="T85" fmla="*/ 812 h 26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63"/>
                  <a:gd name="T130" fmla="*/ 0 h 2654"/>
                  <a:gd name="T131" fmla="*/ 2763 w 2763"/>
                  <a:gd name="T132" fmla="*/ 2654 h 26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63" h="2654">
                    <a:moveTo>
                      <a:pt x="919" y="758"/>
                    </a:moveTo>
                    <a:cubicBezTo>
                      <a:pt x="914" y="766"/>
                      <a:pt x="921" y="779"/>
                      <a:pt x="890" y="805"/>
                    </a:cubicBezTo>
                    <a:cubicBezTo>
                      <a:pt x="859" y="831"/>
                      <a:pt x="847" y="843"/>
                      <a:pt x="732" y="915"/>
                    </a:cubicBezTo>
                    <a:cubicBezTo>
                      <a:pt x="617" y="987"/>
                      <a:pt x="303" y="1174"/>
                      <a:pt x="201" y="1240"/>
                    </a:cubicBezTo>
                    <a:cubicBezTo>
                      <a:pt x="99" y="1305"/>
                      <a:pt x="146" y="1274"/>
                      <a:pt x="117" y="1307"/>
                    </a:cubicBezTo>
                    <a:cubicBezTo>
                      <a:pt x="89" y="1339"/>
                      <a:pt x="49" y="1379"/>
                      <a:pt x="30" y="1433"/>
                    </a:cubicBezTo>
                    <a:cubicBezTo>
                      <a:pt x="14" y="1482"/>
                      <a:pt x="0" y="1568"/>
                      <a:pt x="4" y="1634"/>
                    </a:cubicBezTo>
                    <a:cubicBezTo>
                      <a:pt x="9" y="1700"/>
                      <a:pt x="28" y="1773"/>
                      <a:pt x="53" y="1831"/>
                    </a:cubicBezTo>
                    <a:cubicBezTo>
                      <a:pt x="78" y="1888"/>
                      <a:pt x="113" y="1928"/>
                      <a:pt x="152" y="1978"/>
                    </a:cubicBezTo>
                    <a:cubicBezTo>
                      <a:pt x="191" y="2028"/>
                      <a:pt x="231" y="2074"/>
                      <a:pt x="289" y="2131"/>
                    </a:cubicBezTo>
                    <a:cubicBezTo>
                      <a:pt x="346" y="2189"/>
                      <a:pt x="433" y="2273"/>
                      <a:pt x="497" y="2324"/>
                    </a:cubicBezTo>
                    <a:cubicBezTo>
                      <a:pt x="562" y="2375"/>
                      <a:pt x="618" y="2403"/>
                      <a:pt x="676" y="2436"/>
                    </a:cubicBezTo>
                    <a:cubicBezTo>
                      <a:pt x="733" y="2468"/>
                      <a:pt x="765" y="2490"/>
                      <a:pt x="842" y="2520"/>
                    </a:cubicBezTo>
                    <a:cubicBezTo>
                      <a:pt x="919" y="2552"/>
                      <a:pt x="1051" y="2605"/>
                      <a:pt x="1136" y="2627"/>
                    </a:cubicBezTo>
                    <a:cubicBezTo>
                      <a:pt x="1221" y="2649"/>
                      <a:pt x="1275" y="2654"/>
                      <a:pt x="1349" y="2653"/>
                    </a:cubicBezTo>
                    <a:cubicBezTo>
                      <a:pt x="1423" y="2652"/>
                      <a:pt x="1509" y="2636"/>
                      <a:pt x="1581" y="2619"/>
                    </a:cubicBezTo>
                    <a:cubicBezTo>
                      <a:pt x="1654" y="2603"/>
                      <a:pt x="1725" y="2574"/>
                      <a:pt x="1788" y="2553"/>
                    </a:cubicBezTo>
                    <a:cubicBezTo>
                      <a:pt x="1851" y="2532"/>
                      <a:pt x="1897" y="2517"/>
                      <a:pt x="1957" y="2492"/>
                    </a:cubicBezTo>
                    <a:cubicBezTo>
                      <a:pt x="2017" y="2467"/>
                      <a:pt x="2087" y="2435"/>
                      <a:pt x="2144" y="2401"/>
                    </a:cubicBezTo>
                    <a:cubicBezTo>
                      <a:pt x="2200" y="2367"/>
                      <a:pt x="2244" y="2335"/>
                      <a:pt x="2296" y="2288"/>
                    </a:cubicBezTo>
                    <a:cubicBezTo>
                      <a:pt x="2348" y="2241"/>
                      <a:pt x="2399" y="2183"/>
                      <a:pt x="2457" y="2123"/>
                    </a:cubicBezTo>
                    <a:cubicBezTo>
                      <a:pt x="2514" y="2063"/>
                      <a:pt x="2597" y="1988"/>
                      <a:pt x="2639" y="1932"/>
                    </a:cubicBezTo>
                    <a:cubicBezTo>
                      <a:pt x="2682" y="1875"/>
                      <a:pt x="2693" y="1839"/>
                      <a:pt x="2714" y="1782"/>
                    </a:cubicBezTo>
                    <a:cubicBezTo>
                      <a:pt x="2735" y="1724"/>
                      <a:pt x="2763" y="1649"/>
                      <a:pt x="2763" y="1584"/>
                    </a:cubicBezTo>
                    <a:cubicBezTo>
                      <a:pt x="2763" y="1519"/>
                      <a:pt x="2739" y="1436"/>
                      <a:pt x="2714" y="1387"/>
                    </a:cubicBezTo>
                    <a:cubicBezTo>
                      <a:pt x="2689" y="1338"/>
                      <a:pt x="2657" y="1321"/>
                      <a:pt x="2615" y="1288"/>
                    </a:cubicBezTo>
                    <a:cubicBezTo>
                      <a:pt x="2574" y="1256"/>
                      <a:pt x="2511" y="1219"/>
                      <a:pt x="2468" y="1190"/>
                    </a:cubicBezTo>
                    <a:cubicBezTo>
                      <a:pt x="2424" y="1160"/>
                      <a:pt x="2394" y="1140"/>
                      <a:pt x="2352" y="1115"/>
                    </a:cubicBezTo>
                    <a:cubicBezTo>
                      <a:pt x="2311" y="1090"/>
                      <a:pt x="2279" y="1076"/>
                      <a:pt x="2221" y="1042"/>
                    </a:cubicBezTo>
                    <a:cubicBezTo>
                      <a:pt x="2163" y="1008"/>
                      <a:pt x="2055" y="942"/>
                      <a:pt x="2005" y="910"/>
                    </a:cubicBezTo>
                    <a:cubicBezTo>
                      <a:pt x="1955" y="878"/>
                      <a:pt x="1947" y="872"/>
                      <a:pt x="1920" y="847"/>
                    </a:cubicBezTo>
                    <a:cubicBezTo>
                      <a:pt x="1893" y="822"/>
                      <a:pt x="1860" y="799"/>
                      <a:pt x="1844" y="758"/>
                    </a:cubicBezTo>
                    <a:cubicBezTo>
                      <a:pt x="1828" y="717"/>
                      <a:pt x="1829" y="707"/>
                      <a:pt x="1827" y="599"/>
                    </a:cubicBezTo>
                    <a:cubicBezTo>
                      <a:pt x="1825" y="490"/>
                      <a:pt x="1830" y="197"/>
                      <a:pt x="1830" y="106"/>
                    </a:cubicBezTo>
                    <a:cubicBezTo>
                      <a:pt x="1830" y="16"/>
                      <a:pt x="1835" y="73"/>
                      <a:pt x="1827" y="56"/>
                    </a:cubicBezTo>
                    <a:cubicBezTo>
                      <a:pt x="1818" y="40"/>
                      <a:pt x="1794" y="15"/>
                      <a:pt x="1778" y="8"/>
                    </a:cubicBezTo>
                    <a:cubicBezTo>
                      <a:pt x="1762" y="0"/>
                      <a:pt x="1745" y="8"/>
                      <a:pt x="1729" y="8"/>
                    </a:cubicBezTo>
                    <a:cubicBezTo>
                      <a:pt x="1713" y="8"/>
                      <a:pt x="1786" y="8"/>
                      <a:pt x="1679" y="8"/>
                    </a:cubicBezTo>
                    <a:cubicBezTo>
                      <a:pt x="1573" y="8"/>
                      <a:pt x="1203" y="8"/>
                      <a:pt x="1088" y="8"/>
                    </a:cubicBezTo>
                    <a:cubicBezTo>
                      <a:pt x="973" y="8"/>
                      <a:pt x="1015" y="0"/>
                      <a:pt x="989" y="8"/>
                    </a:cubicBezTo>
                    <a:cubicBezTo>
                      <a:pt x="963" y="15"/>
                      <a:pt x="944" y="32"/>
                      <a:pt x="932" y="54"/>
                    </a:cubicBezTo>
                    <a:cubicBezTo>
                      <a:pt x="920" y="77"/>
                      <a:pt x="920" y="37"/>
                      <a:pt x="919" y="146"/>
                    </a:cubicBezTo>
                    <a:cubicBezTo>
                      <a:pt x="917" y="263"/>
                      <a:pt x="920" y="630"/>
                      <a:pt x="920" y="757"/>
                    </a:cubicBezTo>
                  </a:path>
                </a:pathLst>
              </a:custGeom>
              <a:solidFill>
                <a:srgbClr val="C0C0C0">
                  <a:alpha val="70195"/>
                </a:srgb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" name="Freeform 46"/>
              <p:cNvSpPr>
                <a:spLocks noChangeAspect="1"/>
              </p:cNvSpPr>
              <p:nvPr/>
            </p:nvSpPr>
            <p:spPr bwMode="auto">
              <a:xfrm>
                <a:off x="1519" y="2543"/>
                <a:ext cx="2870" cy="1154"/>
              </a:xfrm>
              <a:custGeom>
                <a:avLst/>
                <a:gdLst>
                  <a:gd name="T0" fmla="*/ 7 w 2870"/>
                  <a:gd name="T1" fmla="*/ 18 h 1154"/>
                  <a:gd name="T2" fmla="*/ 0 w 2870"/>
                  <a:gd name="T3" fmla="*/ 148 h 1154"/>
                  <a:gd name="T4" fmla="*/ 69 w 2870"/>
                  <a:gd name="T5" fmla="*/ 352 h 1154"/>
                  <a:gd name="T6" fmla="*/ 180 w 2870"/>
                  <a:gd name="T7" fmla="*/ 496 h 1154"/>
                  <a:gd name="T8" fmla="*/ 402 w 2870"/>
                  <a:gd name="T9" fmla="*/ 715 h 1154"/>
                  <a:gd name="T10" fmla="*/ 533 w 2870"/>
                  <a:gd name="T11" fmla="*/ 829 h 1154"/>
                  <a:gd name="T12" fmla="*/ 669 w 2870"/>
                  <a:gd name="T13" fmla="*/ 913 h 1154"/>
                  <a:gd name="T14" fmla="*/ 867 w 2870"/>
                  <a:gd name="T15" fmla="*/ 1012 h 1154"/>
                  <a:gd name="T16" fmla="*/ 1188 w 2870"/>
                  <a:gd name="T17" fmla="*/ 1129 h 1154"/>
                  <a:gd name="T18" fmla="*/ 1452 w 2870"/>
                  <a:gd name="T19" fmla="*/ 1153 h 1154"/>
                  <a:gd name="T20" fmla="*/ 1638 w 2870"/>
                  <a:gd name="T21" fmla="*/ 1126 h 1154"/>
                  <a:gd name="T22" fmla="*/ 2097 w 2870"/>
                  <a:gd name="T23" fmla="*/ 967 h 1154"/>
                  <a:gd name="T24" fmla="*/ 2360 w 2870"/>
                  <a:gd name="T25" fmla="*/ 805 h 1154"/>
                  <a:gd name="T26" fmla="*/ 2513 w 2870"/>
                  <a:gd name="T27" fmla="*/ 655 h 1154"/>
                  <a:gd name="T28" fmla="*/ 2640 w 2870"/>
                  <a:gd name="T29" fmla="*/ 526 h 1154"/>
                  <a:gd name="T30" fmla="*/ 2747 w 2870"/>
                  <a:gd name="T31" fmla="*/ 409 h 1154"/>
                  <a:gd name="T32" fmla="*/ 2798 w 2870"/>
                  <a:gd name="T33" fmla="*/ 325 h 1154"/>
                  <a:gd name="T34" fmla="*/ 2870 w 2870"/>
                  <a:gd name="T35" fmla="*/ 133 h 1154"/>
                  <a:gd name="T36" fmla="*/ 2867 w 2870"/>
                  <a:gd name="T37" fmla="*/ 19 h 1154"/>
                  <a:gd name="T38" fmla="*/ 7 w 2870"/>
                  <a:gd name="T39" fmla="*/ 18 h 1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870"/>
                  <a:gd name="T61" fmla="*/ 0 h 1154"/>
                  <a:gd name="T62" fmla="*/ 2870 w 2870"/>
                  <a:gd name="T63" fmla="*/ 1154 h 1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870" h="1154">
                    <a:moveTo>
                      <a:pt x="7" y="18"/>
                    </a:moveTo>
                    <a:lnTo>
                      <a:pt x="0" y="148"/>
                    </a:lnTo>
                    <a:cubicBezTo>
                      <a:pt x="10" y="204"/>
                      <a:pt x="39" y="294"/>
                      <a:pt x="69" y="352"/>
                    </a:cubicBezTo>
                    <a:lnTo>
                      <a:pt x="180" y="496"/>
                    </a:lnTo>
                    <a:cubicBezTo>
                      <a:pt x="236" y="557"/>
                      <a:pt x="343" y="660"/>
                      <a:pt x="402" y="715"/>
                    </a:cubicBezTo>
                    <a:cubicBezTo>
                      <a:pt x="461" y="770"/>
                      <a:pt x="489" y="796"/>
                      <a:pt x="533" y="829"/>
                    </a:cubicBezTo>
                    <a:cubicBezTo>
                      <a:pt x="577" y="862"/>
                      <a:pt x="613" y="883"/>
                      <a:pt x="669" y="913"/>
                    </a:cubicBezTo>
                    <a:cubicBezTo>
                      <a:pt x="725" y="943"/>
                      <a:pt x="781" y="976"/>
                      <a:pt x="867" y="1012"/>
                    </a:cubicBezTo>
                    <a:cubicBezTo>
                      <a:pt x="953" y="1048"/>
                      <a:pt x="1091" y="1106"/>
                      <a:pt x="1188" y="1129"/>
                    </a:cubicBezTo>
                    <a:cubicBezTo>
                      <a:pt x="1285" y="1152"/>
                      <a:pt x="1377" y="1154"/>
                      <a:pt x="1452" y="1153"/>
                    </a:cubicBezTo>
                    <a:lnTo>
                      <a:pt x="1638" y="1126"/>
                    </a:lnTo>
                    <a:cubicBezTo>
                      <a:pt x="1746" y="1095"/>
                      <a:pt x="1977" y="1020"/>
                      <a:pt x="2097" y="967"/>
                    </a:cubicBezTo>
                    <a:cubicBezTo>
                      <a:pt x="2217" y="914"/>
                      <a:pt x="2291" y="857"/>
                      <a:pt x="2360" y="805"/>
                    </a:cubicBezTo>
                    <a:cubicBezTo>
                      <a:pt x="2429" y="753"/>
                      <a:pt x="2466" y="701"/>
                      <a:pt x="2513" y="655"/>
                    </a:cubicBezTo>
                    <a:cubicBezTo>
                      <a:pt x="2560" y="609"/>
                      <a:pt x="2601" y="567"/>
                      <a:pt x="2640" y="526"/>
                    </a:cubicBezTo>
                    <a:cubicBezTo>
                      <a:pt x="2679" y="485"/>
                      <a:pt x="2721" y="442"/>
                      <a:pt x="2747" y="409"/>
                    </a:cubicBezTo>
                    <a:cubicBezTo>
                      <a:pt x="2773" y="376"/>
                      <a:pt x="2778" y="371"/>
                      <a:pt x="2798" y="325"/>
                    </a:cubicBezTo>
                    <a:cubicBezTo>
                      <a:pt x="2818" y="279"/>
                      <a:pt x="2859" y="184"/>
                      <a:pt x="2870" y="133"/>
                    </a:cubicBezTo>
                    <a:lnTo>
                      <a:pt x="2867" y="19"/>
                    </a:lnTo>
                    <a:cubicBezTo>
                      <a:pt x="2390" y="0"/>
                      <a:pt x="603" y="18"/>
                      <a:pt x="7" y="18"/>
                    </a:cubicBezTo>
                    <a:close/>
                  </a:path>
                </a:pathLst>
              </a:custGeom>
              <a:solidFill>
                <a:srgbClr val="FFCC00">
                  <a:alpha val="50195"/>
                </a:srgb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33" name="TextBox 29"/>
          <p:cNvSpPr txBox="1">
            <a:spLocks noChangeArrowheads="1"/>
          </p:cNvSpPr>
          <p:nvPr/>
        </p:nvSpPr>
        <p:spPr bwMode="auto">
          <a:xfrm>
            <a:off x="2041314" y="3087326"/>
            <a:ext cx="2564594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Front End Module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539553" y="4255888"/>
            <a:ext cx="1440160" cy="230832"/>
            <a:chOff x="251520" y="4535311"/>
            <a:chExt cx="1440160" cy="2308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251520" y="4581128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51520" y="4725144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67544" y="4535311"/>
              <a:ext cx="981709" cy="230832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 smtClean="0"/>
                <a:t>CLOCK</a:t>
              </a:r>
              <a:endParaRPr lang="en-US" sz="900" b="1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39553" y="4560818"/>
            <a:ext cx="1440160" cy="230832"/>
            <a:chOff x="251520" y="5040234"/>
            <a:chExt cx="1440160" cy="230832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251520" y="5085184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251520" y="5229200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467544" y="5040234"/>
              <a:ext cx="981709" cy="230832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 smtClean="0"/>
                <a:t>DIN / VCC</a:t>
              </a:r>
              <a:endParaRPr lang="en-US" sz="900" b="1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39553" y="4824809"/>
            <a:ext cx="1440160" cy="230832"/>
            <a:chOff x="251520" y="5546671"/>
            <a:chExt cx="1440160" cy="230832"/>
          </a:xfrm>
        </p:grpSpPr>
        <p:cxnSp>
          <p:nvCxnSpPr>
            <p:cNvPr id="38" name="Straight Arrow Connector 37"/>
            <p:cNvCxnSpPr/>
            <p:nvPr/>
          </p:nvCxnSpPr>
          <p:spPr>
            <a:xfrm flipH="1">
              <a:off x="251520" y="573325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251520" y="5589240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467544" y="5546671"/>
              <a:ext cx="981709" cy="230832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 smtClean="0"/>
                <a:t>DOUT / GND</a:t>
              </a:r>
              <a:endParaRPr lang="en-US" sz="900" b="1" dirty="0"/>
            </a:p>
          </p:txBody>
        </p:sp>
      </p:grpSp>
      <p:sp>
        <p:nvSpPr>
          <p:cNvPr id="43" name="TextBox 42"/>
          <p:cNvSpPr txBox="1"/>
          <p:nvPr/>
        </p:nvSpPr>
        <p:spPr>
          <a:xfrm rot="16200000">
            <a:off x="-682328" y="4443466"/>
            <a:ext cx="1835759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b="1" dirty="0" smtClean="0"/>
              <a:t>TO/ FROM FCM</a:t>
            </a:r>
            <a:endParaRPr lang="en-US" sz="2000" b="1" dirty="0"/>
          </a:p>
        </p:txBody>
      </p:sp>
      <p:pic>
        <p:nvPicPr>
          <p:cNvPr id="3076" name="Picture 4" descr="C:\Users\clone\Desktop\nanobeacon_driver_adj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4659747" y="1800279"/>
            <a:ext cx="982712" cy="58214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1" name="Picture 4" descr="C:\Users\clone\Desktop\nanobeacon_driver_adj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6372200" y="4371944"/>
            <a:ext cx="792088" cy="469218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110" name="Group 109"/>
          <p:cNvGrpSpPr/>
          <p:nvPr/>
        </p:nvGrpSpPr>
        <p:grpSpPr>
          <a:xfrm flipV="1">
            <a:off x="6948264" y="4299936"/>
            <a:ext cx="504056" cy="977018"/>
            <a:chOff x="6876256" y="4180174"/>
            <a:chExt cx="504056" cy="864096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6876256" y="4180174"/>
              <a:ext cx="144016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6948264" y="4252182"/>
              <a:ext cx="216024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7020272" y="4396198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7020272" y="4828246"/>
              <a:ext cx="36004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Freeform 107"/>
          <p:cNvSpPr/>
          <p:nvPr/>
        </p:nvSpPr>
        <p:spPr>
          <a:xfrm>
            <a:off x="4438650" y="4072874"/>
            <a:ext cx="1819275" cy="1285875"/>
          </a:xfrm>
          <a:custGeom>
            <a:avLst/>
            <a:gdLst>
              <a:gd name="connsiteX0" fmla="*/ 0 w 1819275"/>
              <a:gd name="connsiteY0" fmla="*/ 1285875 h 1285875"/>
              <a:gd name="connsiteX1" fmla="*/ 1190625 w 1819275"/>
              <a:gd name="connsiteY1" fmla="*/ 561975 h 1285875"/>
              <a:gd name="connsiteX2" fmla="*/ 1819275 w 1819275"/>
              <a:gd name="connsiteY2" fmla="*/ 0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9275" h="1285875">
                <a:moveTo>
                  <a:pt x="0" y="1285875"/>
                </a:moveTo>
                <a:cubicBezTo>
                  <a:pt x="443706" y="1031081"/>
                  <a:pt x="887412" y="776288"/>
                  <a:pt x="1190625" y="561975"/>
                </a:cubicBezTo>
                <a:cubicBezTo>
                  <a:pt x="1493838" y="347662"/>
                  <a:pt x="1714500" y="90487"/>
                  <a:pt x="1819275" y="0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108"/>
          <p:cNvSpPr/>
          <p:nvPr/>
        </p:nvSpPr>
        <p:spPr>
          <a:xfrm>
            <a:off x="3638550" y="4644374"/>
            <a:ext cx="2743200" cy="1398587"/>
          </a:xfrm>
          <a:custGeom>
            <a:avLst/>
            <a:gdLst>
              <a:gd name="connsiteX0" fmla="*/ 0 w 2743200"/>
              <a:gd name="connsiteY0" fmla="*/ 1009650 h 1398587"/>
              <a:gd name="connsiteX1" fmla="*/ 542925 w 2743200"/>
              <a:gd name="connsiteY1" fmla="*/ 1190625 h 1398587"/>
              <a:gd name="connsiteX2" fmla="*/ 2038350 w 2743200"/>
              <a:gd name="connsiteY2" fmla="*/ 1200150 h 1398587"/>
              <a:gd name="connsiteX3" fmla="*/ 2743200 w 2743200"/>
              <a:gd name="connsiteY3" fmla="*/ 0 h 139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1398587">
                <a:moveTo>
                  <a:pt x="0" y="1009650"/>
                </a:moveTo>
                <a:cubicBezTo>
                  <a:pt x="101600" y="1084262"/>
                  <a:pt x="203200" y="1158875"/>
                  <a:pt x="542925" y="1190625"/>
                </a:cubicBezTo>
                <a:cubicBezTo>
                  <a:pt x="882650" y="1222375"/>
                  <a:pt x="1671638" y="1398587"/>
                  <a:pt x="2038350" y="1200150"/>
                </a:cubicBezTo>
                <a:cubicBezTo>
                  <a:pt x="2405062" y="1001713"/>
                  <a:pt x="2574131" y="500856"/>
                  <a:pt x="2743200" y="0"/>
                </a:cubicBezTo>
              </a:path>
            </a:pathLst>
          </a:cu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Line Callout 2 (Border and Accent Bar) 110"/>
          <p:cNvSpPr/>
          <p:nvPr/>
        </p:nvSpPr>
        <p:spPr>
          <a:xfrm>
            <a:off x="2627784" y="5956120"/>
            <a:ext cx="1752600" cy="609600"/>
          </a:xfrm>
          <a:prstGeom prst="accentBorderCallout2">
            <a:avLst>
              <a:gd name="adj1" fmla="val 4027"/>
              <a:gd name="adj2" fmla="val -3105"/>
              <a:gd name="adj3" fmla="val -10346"/>
              <a:gd name="adj4" fmla="val -11213"/>
              <a:gd name="adj5" fmla="val -61647"/>
              <a:gd name="adj6" fmla="val 12314"/>
            </a:avLst>
          </a:prstGeom>
          <a:solidFill>
            <a:schemeClr val="bg2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dirty="0">
                <a:solidFill>
                  <a:srgbClr val="000000"/>
                </a:solidFill>
              </a:rPr>
              <a:t>USER CONN</a:t>
            </a:r>
          </a:p>
          <a:p>
            <a:pPr algn="ctr">
              <a:defRPr/>
            </a:pPr>
            <a:r>
              <a:rPr lang="it-IT" sz="1200" dirty="0">
                <a:solidFill>
                  <a:srgbClr val="000000"/>
                </a:solidFill>
              </a:rPr>
              <a:t>(Power, AIN, GPIO, I2C, RS232, ...)</a:t>
            </a:r>
          </a:p>
        </p:txBody>
      </p:sp>
      <p:sp>
        <p:nvSpPr>
          <p:cNvPr id="113" name="Line Callout 2 (Border and Accent Bar) 112"/>
          <p:cNvSpPr/>
          <p:nvPr/>
        </p:nvSpPr>
        <p:spPr>
          <a:xfrm>
            <a:off x="4932040" y="2931784"/>
            <a:ext cx="784225" cy="296863"/>
          </a:xfrm>
          <a:prstGeom prst="accentBorderCallout2">
            <a:avLst>
              <a:gd name="adj1" fmla="val 67009"/>
              <a:gd name="adj2" fmla="val -5469"/>
              <a:gd name="adj3" fmla="val 72028"/>
              <a:gd name="adj4" fmla="val -49406"/>
              <a:gd name="adj5" fmla="val 221455"/>
              <a:gd name="adj6" fmla="val -123674"/>
            </a:avLst>
          </a:prstGeom>
          <a:solidFill>
            <a:schemeClr val="bg2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dirty="0">
                <a:solidFill>
                  <a:srgbClr val="000000"/>
                </a:solidFill>
              </a:rPr>
              <a:t>GATE In</a:t>
            </a:r>
          </a:p>
        </p:txBody>
      </p:sp>
      <p:sp>
        <p:nvSpPr>
          <p:cNvPr id="114" name="Freeform 113"/>
          <p:cNvSpPr/>
          <p:nvPr/>
        </p:nvSpPr>
        <p:spPr>
          <a:xfrm>
            <a:off x="4295775" y="3568049"/>
            <a:ext cx="1790700" cy="425450"/>
          </a:xfrm>
          <a:custGeom>
            <a:avLst/>
            <a:gdLst>
              <a:gd name="connsiteX0" fmla="*/ 0 w 1790700"/>
              <a:gd name="connsiteY0" fmla="*/ 57150 h 425450"/>
              <a:gd name="connsiteX1" fmla="*/ 790575 w 1790700"/>
              <a:gd name="connsiteY1" fmla="*/ 419100 h 425450"/>
              <a:gd name="connsiteX2" fmla="*/ 1790700 w 1790700"/>
              <a:gd name="connsiteY2" fmla="*/ 95250 h 4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0" h="425450">
                <a:moveTo>
                  <a:pt x="0" y="57150"/>
                </a:moveTo>
                <a:cubicBezTo>
                  <a:pt x="246062" y="234950"/>
                  <a:pt x="492125" y="412750"/>
                  <a:pt x="790575" y="419100"/>
                </a:cubicBezTo>
                <a:cubicBezTo>
                  <a:pt x="1089025" y="425450"/>
                  <a:pt x="1689100" y="0"/>
                  <a:pt x="1790700" y="95250"/>
                </a:cubicBezTo>
              </a:path>
            </a:pathLst>
          </a:custGeom>
          <a:ln>
            <a:headEnd type="triangle" w="lg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4912561" y="3723872"/>
            <a:ext cx="88357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200" b="1" dirty="0" smtClean="0"/>
              <a:t>PMT signal</a:t>
            </a:r>
            <a:endParaRPr lang="en-US" sz="12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4917182" y="4333035"/>
            <a:ext cx="78675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200" b="1" dirty="0" smtClean="0"/>
              <a:t>HVPSU</a:t>
            </a:r>
          </a:p>
          <a:p>
            <a:r>
              <a:rPr lang="it-IT" sz="1200" dirty="0" smtClean="0"/>
              <a:t>Power</a:t>
            </a:r>
          </a:p>
          <a:p>
            <a:r>
              <a:rPr lang="it-IT" sz="1200" dirty="0" smtClean="0"/>
              <a:t>Control</a:t>
            </a:r>
          </a:p>
          <a:p>
            <a:r>
              <a:rPr lang="it-IT" sz="1200" dirty="0" smtClean="0"/>
              <a:t>Feedback</a:t>
            </a:r>
            <a:endParaRPr lang="en-US" sz="1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4911879" y="5482380"/>
            <a:ext cx="92769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200" b="1" dirty="0" smtClean="0"/>
              <a:t>LED Beacon</a:t>
            </a:r>
          </a:p>
          <a:p>
            <a:r>
              <a:rPr lang="it-IT" sz="1200" dirty="0" smtClean="0"/>
              <a:t>Power</a:t>
            </a:r>
          </a:p>
          <a:p>
            <a:r>
              <a:rPr lang="it-IT" sz="1200" dirty="0" smtClean="0"/>
              <a:t>Trigger</a:t>
            </a:r>
            <a:endParaRPr lang="en-US" sz="1200" dirty="0"/>
          </a:p>
        </p:txBody>
      </p:sp>
      <p:sp>
        <p:nvSpPr>
          <p:cNvPr id="54" name="Date Placeholder 5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56" name="Footer Placeholder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2363" y="142852"/>
            <a:ext cx="2982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Front End Module</a:t>
            </a:r>
            <a:endParaRPr lang="it-IT" dirty="0"/>
          </a:p>
        </p:txBody>
      </p:sp>
      <p:grpSp>
        <p:nvGrpSpPr>
          <p:cNvPr id="5" name="Group 4"/>
          <p:cNvGrpSpPr/>
          <p:nvPr/>
        </p:nvGrpSpPr>
        <p:grpSpPr>
          <a:xfrm>
            <a:off x="1115616" y="620688"/>
            <a:ext cx="2664295" cy="2345688"/>
            <a:chOff x="1979712" y="3531584"/>
            <a:chExt cx="2664295" cy="2345688"/>
          </a:xfrm>
        </p:grpSpPr>
        <p:pic>
          <p:nvPicPr>
            <p:cNvPr id="3" name="Picture 2" descr="D:\DATA\DOCS\FEM\HW\PHOTOS\20121017_PRIMOLOTTO\_MG_7725_crop.JPG"/>
            <p:cNvPicPr>
              <a:picLocks noChangeAspect="1" noChangeArrowheads="1"/>
            </p:cNvPicPr>
            <p:nvPr/>
          </p:nvPicPr>
          <p:blipFill>
            <a:blip r:embed="rId2" cstate="print"/>
            <a:srcRect l="8050" t="11792" r="5933" b="10716"/>
            <a:stretch>
              <a:fillRect/>
            </a:stretch>
          </p:blipFill>
          <p:spPr bwMode="auto">
            <a:xfrm rot="10800000">
              <a:off x="1979712" y="3531584"/>
              <a:ext cx="2664295" cy="2345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29"/>
            <p:cNvSpPr txBox="1">
              <a:spLocks noChangeArrowheads="1"/>
            </p:cNvSpPr>
            <p:nvPr/>
          </p:nvSpPr>
          <p:spPr bwMode="auto">
            <a:xfrm>
              <a:off x="2041314" y="3553966"/>
              <a:ext cx="2564594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Front End Module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13413" y="3330148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NEMO Phase 2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55626" y="3330148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KM3NeT-IT</a:t>
            </a:r>
            <a:endParaRPr lang="en-US" sz="14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251520" y="4860019"/>
            <a:ext cx="8568951" cy="738664"/>
            <a:chOff x="251520" y="4256802"/>
            <a:chExt cx="8568951" cy="738664"/>
          </a:xfrm>
        </p:grpSpPr>
        <p:sp>
          <p:nvSpPr>
            <p:cNvPr id="8" name="TextBox 7"/>
            <p:cNvSpPr txBox="1"/>
            <p:nvPr/>
          </p:nvSpPr>
          <p:spPr>
            <a:xfrm>
              <a:off x="251520" y="4256802"/>
              <a:ext cx="2304256" cy="7386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2 Processing units</a:t>
              </a:r>
            </a:p>
            <a:p>
              <a:r>
                <a:rPr lang="it-IT" sz="1400" dirty="0" smtClean="0"/>
                <a:t>2 Architectures</a:t>
              </a:r>
            </a:p>
            <a:p>
              <a:r>
                <a:rPr lang="it-IT" sz="1400" dirty="0" smtClean="0"/>
                <a:t>(Xilinx FPGA, Freescale DSP)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93733" y="4364524"/>
              <a:ext cx="2304256" cy="523220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1 processing unit</a:t>
              </a:r>
            </a:p>
            <a:p>
              <a:r>
                <a:rPr lang="it-IT" sz="1400" dirty="0" smtClean="0"/>
                <a:t>1 architecture (same as FCM)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46060" y="4256802"/>
              <a:ext cx="2674411" cy="73866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Easier code maintainance</a:t>
              </a:r>
            </a:p>
            <a:p>
              <a:r>
                <a:rPr lang="it-IT" sz="1400" dirty="0" smtClean="0"/>
                <a:t>From VHDL / DSPASM</a:t>
              </a:r>
            </a:p>
            <a:p>
              <a:r>
                <a:rPr lang="it-IT" sz="1400" dirty="0" smtClean="0"/>
                <a:t>To VHDL / C++</a:t>
              </a:r>
              <a:endParaRPr lang="en-US" sz="1400" dirty="0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2689677" y="4554126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5642005" y="4554126"/>
              <a:ext cx="360040" cy="144016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955260" y="476672"/>
            <a:ext cx="4392686" cy="2880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Xilinx Spartan 6 FPGA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Signal </a:t>
            </a:r>
            <a:r>
              <a:rPr lang="en-US" sz="1100" dirty="0">
                <a:cs typeface="Arial" pitchFamily="34" charset="0"/>
              </a:rPr>
              <a:t>sampling: 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1100" dirty="0" smtClean="0">
                <a:cs typeface="Arial" pitchFamily="34" charset="0"/>
              </a:rPr>
              <a:t>single differential 200 </a:t>
            </a:r>
            <a:r>
              <a:rPr lang="en-US" sz="1100" dirty="0">
                <a:cs typeface="Arial" pitchFamily="34" charset="0"/>
              </a:rPr>
              <a:t>MHz </a:t>
            </a:r>
            <a:r>
              <a:rPr lang="en-US" sz="1100" dirty="0" smtClean="0">
                <a:cs typeface="Arial" pitchFamily="34" charset="0"/>
              </a:rPr>
              <a:t>14 bit ADC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34" charset="0"/>
              <a:buChar char="–"/>
            </a:pPr>
            <a:r>
              <a:rPr lang="it-IT" sz="1100" dirty="0" smtClean="0">
                <a:cs typeface="Arial" pitchFamily="34" charset="0"/>
              </a:rPr>
              <a:t>Programmable threshold for Zero-skipping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34" charset="0"/>
              <a:buChar char="–"/>
            </a:pPr>
            <a:r>
              <a:rPr lang="it-IT" sz="1100" dirty="0" smtClean="0">
                <a:cs typeface="Arial" pitchFamily="34" charset="0"/>
              </a:rPr>
              <a:t>8 bit compression on spe signals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34" charset="0"/>
              <a:buChar char="–"/>
            </a:pPr>
            <a:r>
              <a:rPr lang="it-IT" sz="1100" dirty="0" smtClean="0">
                <a:cs typeface="Arial" pitchFamily="34" charset="0"/>
              </a:rPr>
              <a:t>2 kSample FIFO</a:t>
            </a:r>
            <a:endParaRPr lang="en-US" sz="11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>
                <a:cs typeface="Arial" pitchFamily="34" charset="0"/>
              </a:rPr>
              <a:t>Analog conditioning: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1100" dirty="0" smtClean="0">
                <a:cs typeface="Arial" pitchFamily="34" charset="0"/>
              </a:rPr>
              <a:t>Linear analog differential filtering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1100" dirty="0" smtClean="0">
                <a:cs typeface="Arial" pitchFamily="34" charset="0"/>
              </a:rPr>
              <a:t>ADCs </a:t>
            </a:r>
            <a:r>
              <a:rPr lang="en-US" sz="1100" dirty="0">
                <a:cs typeface="Arial" pitchFamily="34" charset="0"/>
              </a:rPr>
              <a:t>pedestal </a:t>
            </a:r>
            <a:r>
              <a:rPr lang="en-US" sz="1100" dirty="0" smtClean="0">
                <a:cs typeface="Arial" pitchFamily="34" charset="0"/>
              </a:rPr>
              <a:t>adjustment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PMT HV management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it-IT" sz="1100" dirty="0" smtClean="0">
                <a:cs typeface="Arial" pitchFamily="34" charset="0"/>
              </a:rPr>
              <a:t>20 Mbps link to FCM (8b/10b)</a:t>
            </a:r>
            <a:endParaRPr lang="en-US" sz="1100" dirty="0" smtClean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Temperature &amp; Humidity sensor</a:t>
            </a:r>
            <a:endParaRPr lang="en-US" sz="11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 smtClean="0">
                <a:cs typeface="Arial" pitchFamily="34" charset="0"/>
              </a:rPr>
              <a:t>Power requirement: 0.2A </a:t>
            </a:r>
            <a:r>
              <a:rPr lang="en-US" sz="1100" dirty="0">
                <a:cs typeface="Arial" pitchFamily="34" charset="0"/>
              </a:rPr>
              <a:t>@ </a:t>
            </a:r>
            <a:r>
              <a:rPr lang="en-US" sz="1100" dirty="0" smtClean="0">
                <a:cs typeface="Arial" pitchFamily="34" charset="0"/>
              </a:rPr>
              <a:t>5V</a:t>
            </a:r>
            <a:endParaRPr lang="en-US" sz="11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100" dirty="0">
                <a:cs typeface="Arial" pitchFamily="34" charset="0"/>
              </a:rPr>
              <a:t>Safe reconfiguration from </a:t>
            </a:r>
            <a:r>
              <a:rPr lang="en-US" sz="1100" dirty="0" smtClean="0">
                <a:cs typeface="Arial" pitchFamily="34" charset="0"/>
              </a:rPr>
              <a:t>remote (up to three images)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51520" y="5788713"/>
            <a:ext cx="8568951" cy="738664"/>
            <a:chOff x="251520" y="4365684"/>
            <a:chExt cx="8568951" cy="738664"/>
          </a:xfrm>
        </p:grpSpPr>
        <p:sp>
          <p:nvSpPr>
            <p:cNvPr id="14" name="TextBox 13"/>
            <p:cNvSpPr txBox="1"/>
            <p:nvPr/>
          </p:nvSpPr>
          <p:spPr>
            <a:xfrm>
              <a:off x="251520" y="4473406"/>
              <a:ext cx="2304256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Dissipative linear voltage regulators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93733" y="4581128"/>
              <a:ext cx="2304256" cy="307777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Low noise DC/DC</a:t>
              </a:r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46060" y="4365684"/>
              <a:ext cx="2674411" cy="73866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Reduced power consumption</a:t>
              </a:r>
            </a:p>
            <a:p>
              <a:r>
                <a:rPr lang="it-IT" sz="1400" dirty="0" smtClean="0"/>
                <a:t>From ~2 W / OM</a:t>
              </a:r>
            </a:p>
            <a:p>
              <a:r>
                <a:rPr lang="it-IT" sz="1400" dirty="0" smtClean="0"/>
                <a:t>To ~1 W / OM</a:t>
              </a:r>
              <a:endParaRPr lang="en-US" sz="1400" dirty="0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2689677" y="4663008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5642005" y="4663008"/>
              <a:ext cx="360040" cy="144016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51521" y="3500438"/>
            <a:ext cx="8568951" cy="1169551"/>
            <a:chOff x="251521" y="5354632"/>
            <a:chExt cx="8568951" cy="1169551"/>
          </a:xfrm>
        </p:grpSpPr>
        <p:sp>
          <p:nvSpPr>
            <p:cNvPr id="19" name="TextBox 18"/>
            <p:cNvSpPr txBox="1"/>
            <p:nvPr/>
          </p:nvSpPr>
          <p:spPr>
            <a:xfrm>
              <a:off x="251521" y="5677797"/>
              <a:ext cx="2304256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2 x 8 bit ADC, non-linear compression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93734" y="5785519"/>
              <a:ext cx="2304256" cy="307777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dirty="0" smtClean="0"/>
                <a:t>Single 14 bit ADC, linear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46061" y="5354632"/>
              <a:ext cx="2674411" cy="1169551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Simplified elaboration</a:t>
              </a:r>
            </a:p>
            <a:p>
              <a:r>
                <a:rPr lang="it-IT" sz="1400" dirty="0" smtClean="0"/>
                <a:t>No need to “decompress” signals</a:t>
              </a:r>
            </a:p>
            <a:p>
              <a:r>
                <a:rPr lang="it-IT" sz="1400" b="1" dirty="0" smtClean="0"/>
                <a:t>Simplified calibration process</a:t>
              </a:r>
            </a:p>
            <a:p>
              <a:r>
                <a:rPr lang="it-IT" sz="1400" dirty="0" smtClean="0"/>
                <a:t>No need to calibrate each single FEM at different temperatures</a:t>
              </a:r>
              <a:endParaRPr lang="en-US" sz="1400" dirty="0"/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2689678" y="5867399"/>
              <a:ext cx="360040" cy="14401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5642006" y="5867399"/>
              <a:ext cx="360040" cy="144016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2438763" y="142852"/>
            <a:ext cx="3769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On-shore data distribution</a:t>
            </a:r>
          </a:p>
          <a:p>
            <a:pPr algn="ctr"/>
            <a:r>
              <a:rPr lang="it-IT" dirty="0" smtClean="0"/>
              <a:t>Per tower</a:t>
            </a:r>
            <a:endParaRPr lang="it-IT" dirty="0"/>
          </a:p>
        </p:txBody>
      </p:sp>
      <p:grpSp>
        <p:nvGrpSpPr>
          <p:cNvPr id="6" name="Group 5"/>
          <p:cNvGrpSpPr/>
          <p:nvPr/>
        </p:nvGrpSpPr>
        <p:grpSpPr>
          <a:xfrm>
            <a:off x="5220072" y="2420888"/>
            <a:ext cx="2232248" cy="144016"/>
            <a:chOff x="5940152" y="2420888"/>
            <a:chExt cx="2232248" cy="144016"/>
          </a:xfrm>
        </p:grpSpPr>
        <p:sp>
          <p:nvSpPr>
            <p:cNvPr id="7" name="Rectangle 6"/>
            <p:cNvSpPr/>
            <p:nvPr/>
          </p:nvSpPr>
          <p:spPr>
            <a:xfrm>
              <a:off x="5940152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238471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536790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35109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33428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31747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30066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28384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772816"/>
            <a:ext cx="3059750" cy="23042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cxnSp>
        <p:nvCxnSpPr>
          <p:cNvPr id="16" name="Elbow Connector 16"/>
          <p:cNvCxnSpPr>
            <a:stCxn id="22" idx="2"/>
            <a:endCxn id="7" idx="0"/>
          </p:cNvCxnSpPr>
          <p:nvPr/>
        </p:nvCxnSpPr>
        <p:spPr>
          <a:xfrm rot="10800000" flipV="1">
            <a:off x="5292080" y="818710"/>
            <a:ext cx="2952328" cy="1602178"/>
          </a:xfrm>
          <a:prstGeom prst="bentConnector2">
            <a:avLst/>
          </a:prstGeom>
          <a:ln w="3810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23" idx="2"/>
            <a:endCxn id="8" idx="0"/>
          </p:cNvCxnSpPr>
          <p:nvPr/>
        </p:nvCxnSpPr>
        <p:spPr>
          <a:xfrm rot="10800000" flipV="1">
            <a:off x="5590400" y="926722"/>
            <a:ext cx="2654009" cy="1494166"/>
          </a:xfrm>
          <a:prstGeom prst="bentConnector2">
            <a:avLst/>
          </a:prstGeom>
          <a:ln w="3810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Elbow Connector 16"/>
          <p:cNvCxnSpPr>
            <a:stCxn id="27" idx="2"/>
            <a:endCxn id="13" idx="0"/>
          </p:cNvCxnSpPr>
          <p:nvPr/>
        </p:nvCxnSpPr>
        <p:spPr>
          <a:xfrm rot="10800000" flipV="1">
            <a:off x="7081994" y="1466782"/>
            <a:ext cx="1162414" cy="954106"/>
          </a:xfrm>
          <a:prstGeom prst="bentConnector2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Elbow Connector 16"/>
          <p:cNvCxnSpPr>
            <a:stCxn id="28" idx="2"/>
            <a:endCxn id="14" idx="0"/>
          </p:cNvCxnSpPr>
          <p:nvPr/>
        </p:nvCxnSpPr>
        <p:spPr>
          <a:xfrm rot="10800000" flipV="1">
            <a:off x="7380312" y="1574794"/>
            <a:ext cx="864096" cy="846094"/>
          </a:xfrm>
          <a:prstGeom prst="bentConnector2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24128" y="1628800"/>
            <a:ext cx="1152128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8244408" y="764704"/>
            <a:ext cx="216024" cy="972381"/>
            <a:chOff x="7524328" y="908447"/>
            <a:chExt cx="216024" cy="972381"/>
          </a:xfrm>
        </p:grpSpPr>
        <p:sp>
          <p:nvSpPr>
            <p:cNvPr id="22" name="Rectangle 21"/>
            <p:cNvSpPr/>
            <p:nvPr/>
          </p:nvSpPr>
          <p:spPr>
            <a:xfrm rot="5400000">
              <a:off x="7578334" y="85444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7578334" y="96245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7578334" y="107046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7578334" y="1178477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7578334" y="139450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7578334" y="150251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7578334" y="161052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 rot="5400000">
              <a:off x="7578334" y="1286489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5400000">
              <a:off x="7578334" y="1718810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/>
          <p:cNvSpPr/>
          <p:nvPr/>
        </p:nvSpPr>
        <p:spPr>
          <a:xfrm rot="16200000">
            <a:off x="7648617" y="1094439"/>
            <a:ext cx="1429308" cy="33833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DWDM MUX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804248" y="4221088"/>
            <a:ext cx="200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15 EFCM per Tower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539552" y="332656"/>
            <a:ext cx="1440160" cy="2935766"/>
            <a:chOff x="3310871" y="2597723"/>
            <a:chExt cx="928702" cy="2037085"/>
          </a:xfrm>
        </p:grpSpPr>
        <p:pic>
          <p:nvPicPr>
            <p:cNvPr id="45" name="Immagine 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10879" y="2597723"/>
              <a:ext cx="928694" cy="200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Box 29"/>
            <p:cNvSpPr txBox="1">
              <a:spLocks noChangeArrowheads="1"/>
            </p:cNvSpPr>
            <p:nvPr/>
          </p:nvSpPr>
          <p:spPr bwMode="auto">
            <a:xfrm>
              <a:off x="3310871" y="4269880"/>
              <a:ext cx="928692" cy="364928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8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TriDAS</a:t>
              </a:r>
              <a:endParaRPr lang="it-IT" sz="28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23528" y="3645024"/>
            <a:ext cx="2012305" cy="1788279"/>
            <a:chOff x="755576" y="4148807"/>
            <a:chExt cx="2012305" cy="1788279"/>
          </a:xfrm>
        </p:grpSpPr>
        <p:grpSp>
          <p:nvGrpSpPr>
            <p:cNvPr id="48" name="Group 96"/>
            <p:cNvGrpSpPr/>
            <p:nvPr/>
          </p:nvGrpSpPr>
          <p:grpSpPr>
            <a:xfrm>
              <a:off x="1475656" y="4148807"/>
              <a:ext cx="1292225" cy="1368425"/>
              <a:chOff x="7596188" y="1700213"/>
              <a:chExt cx="1292225" cy="1368425"/>
            </a:xfrm>
          </p:grpSpPr>
          <p:pic>
            <p:nvPicPr>
              <p:cNvPr id="50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51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52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53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49" name="TextBox 29"/>
            <p:cNvSpPr txBox="1">
              <a:spLocks noChangeArrowheads="1"/>
            </p:cNvSpPr>
            <p:nvPr/>
          </p:nvSpPr>
          <p:spPr bwMode="auto">
            <a:xfrm>
              <a:off x="755576" y="5229200"/>
              <a:ext cx="1152128" cy="707886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pitchFamily="34" charset="-128"/>
                  <a:cs typeface="Arial" pitchFamily="34" charset="0"/>
                </a:rPr>
                <a:t>Slow Control</a:t>
              </a:r>
              <a:endPara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355976" y="5083443"/>
            <a:ext cx="2389909" cy="1440160"/>
            <a:chOff x="5796136" y="5085184"/>
            <a:chExt cx="2389909" cy="1440160"/>
          </a:xfrm>
        </p:grpSpPr>
        <p:grpSp>
          <p:nvGrpSpPr>
            <p:cNvPr id="55" name="Group 118"/>
            <p:cNvGrpSpPr/>
            <p:nvPr/>
          </p:nvGrpSpPr>
          <p:grpSpPr>
            <a:xfrm>
              <a:off x="5796136" y="5085184"/>
              <a:ext cx="1292225" cy="1368425"/>
              <a:chOff x="7596188" y="1700213"/>
              <a:chExt cx="1292225" cy="1368425"/>
            </a:xfrm>
          </p:grpSpPr>
          <p:pic>
            <p:nvPicPr>
              <p:cNvPr id="57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58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59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60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56" name="TextBox 55"/>
            <p:cNvSpPr txBox="1"/>
            <p:nvPr/>
          </p:nvSpPr>
          <p:spPr>
            <a:xfrm>
              <a:off x="7308304" y="5879013"/>
              <a:ext cx="8777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Power</a:t>
              </a:r>
            </a:p>
            <a:p>
              <a:r>
                <a:rPr lang="it-IT" dirty="0" smtClean="0"/>
                <a:t>Control</a:t>
              </a:r>
              <a:endParaRPr lang="en-US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907704" y="4869160"/>
            <a:ext cx="2084313" cy="1408222"/>
            <a:chOff x="2843808" y="4940895"/>
            <a:chExt cx="2084313" cy="1408222"/>
          </a:xfrm>
        </p:grpSpPr>
        <p:grpSp>
          <p:nvGrpSpPr>
            <p:cNvPr id="62" name="Group 107"/>
            <p:cNvGrpSpPr/>
            <p:nvPr/>
          </p:nvGrpSpPr>
          <p:grpSpPr>
            <a:xfrm>
              <a:off x="3635896" y="4940895"/>
              <a:ext cx="1292225" cy="1368425"/>
              <a:chOff x="7596188" y="1700213"/>
              <a:chExt cx="1292225" cy="1368425"/>
            </a:xfrm>
          </p:grpSpPr>
          <p:pic>
            <p:nvPicPr>
              <p:cNvPr id="64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596188" y="17002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65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088" y="19161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66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27988" y="21320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pic>
            <p:nvPicPr>
              <p:cNvPr id="67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43888" y="2347913"/>
                <a:ext cx="644525" cy="72072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  <p:sp>
          <p:nvSpPr>
            <p:cNvPr id="63" name="TextBox 29"/>
            <p:cNvSpPr txBox="1">
              <a:spLocks noChangeArrowheads="1"/>
            </p:cNvSpPr>
            <p:nvPr/>
          </p:nvSpPr>
          <p:spPr bwMode="auto">
            <a:xfrm>
              <a:off x="2843808" y="5949007"/>
              <a:ext cx="1152128" cy="400110"/>
            </a:xfrm>
            <a:prstGeom prst="rect">
              <a:avLst/>
            </a:prstGeom>
            <a:solidFill>
              <a:srgbClr val="FFFFFF">
                <a:alpha val="25882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pitchFamily="34" charset="-128"/>
                  <a:cs typeface="Arial" pitchFamily="34" charset="0"/>
                </a:rPr>
                <a:t>Audio</a:t>
              </a:r>
              <a:endPara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6149646">
            <a:off x="2755709" y="1109941"/>
            <a:ext cx="1008112" cy="16612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Down Arrow 68"/>
          <p:cNvSpPr/>
          <p:nvPr/>
        </p:nvSpPr>
        <p:spPr>
          <a:xfrm rot="4143010">
            <a:off x="2809319" y="2508837"/>
            <a:ext cx="1008112" cy="16612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Down Arrow 69"/>
          <p:cNvSpPr/>
          <p:nvPr/>
        </p:nvSpPr>
        <p:spPr>
          <a:xfrm rot="3477415">
            <a:off x="3465064" y="3684685"/>
            <a:ext cx="1008112" cy="13445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Down Arrow 70"/>
          <p:cNvSpPr/>
          <p:nvPr/>
        </p:nvSpPr>
        <p:spPr>
          <a:xfrm rot="1484049">
            <a:off x="5167081" y="4298306"/>
            <a:ext cx="1008112" cy="13445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6876256" y="4653136"/>
            <a:ext cx="1455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Ethernet only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0682" y="3327102"/>
            <a:ext cx="3059750" cy="23042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32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46982"/>
            <a:ext cx="3059750" cy="23042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1820711" y="142852"/>
            <a:ext cx="4916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On-shore data distribution – 8 towers</a:t>
            </a:r>
            <a:endParaRPr lang="it-IT" dirty="0"/>
          </a:p>
        </p:txBody>
      </p:sp>
      <p:grpSp>
        <p:nvGrpSpPr>
          <p:cNvPr id="6" name="Group 5"/>
          <p:cNvGrpSpPr/>
          <p:nvPr/>
        </p:nvGrpSpPr>
        <p:grpSpPr>
          <a:xfrm>
            <a:off x="4572000" y="2390998"/>
            <a:ext cx="2232248" cy="144016"/>
            <a:chOff x="5940152" y="2420888"/>
            <a:chExt cx="2232248" cy="144016"/>
          </a:xfrm>
        </p:grpSpPr>
        <p:sp>
          <p:nvSpPr>
            <p:cNvPr id="7" name="Rectangle 6"/>
            <p:cNvSpPr/>
            <p:nvPr/>
          </p:nvSpPr>
          <p:spPr>
            <a:xfrm>
              <a:off x="5940152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238471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536790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35109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33428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31747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30066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28384" y="2420888"/>
              <a:ext cx="14401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4" descr="C:\Users\clone\AppData\Local\Temp\IMAG0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742926"/>
            <a:ext cx="3059750" cy="23042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cxnSp>
        <p:nvCxnSpPr>
          <p:cNvPr id="16" name="Elbow Connector 16"/>
          <p:cNvCxnSpPr>
            <a:stCxn id="22" idx="2"/>
            <a:endCxn id="7" idx="0"/>
          </p:cNvCxnSpPr>
          <p:nvPr/>
        </p:nvCxnSpPr>
        <p:spPr>
          <a:xfrm rot="10800000" flipV="1">
            <a:off x="4644008" y="788820"/>
            <a:ext cx="2952328" cy="1602178"/>
          </a:xfrm>
          <a:prstGeom prst="bentConnector2">
            <a:avLst/>
          </a:prstGeom>
          <a:ln w="3810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23" idx="2"/>
            <a:endCxn id="8" idx="0"/>
          </p:cNvCxnSpPr>
          <p:nvPr/>
        </p:nvCxnSpPr>
        <p:spPr>
          <a:xfrm rot="10800000" flipV="1">
            <a:off x="4942328" y="896832"/>
            <a:ext cx="2654009" cy="1494166"/>
          </a:xfrm>
          <a:prstGeom prst="bentConnector2">
            <a:avLst/>
          </a:prstGeom>
          <a:ln w="3810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Elbow Connector 16"/>
          <p:cNvCxnSpPr>
            <a:stCxn id="27" idx="2"/>
            <a:endCxn id="13" idx="0"/>
          </p:cNvCxnSpPr>
          <p:nvPr/>
        </p:nvCxnSpPr>
        <p:spPr>
          <a:xfrm rot="10800000" flipV="1">
            <a:off x="6433922" y="1436892"/>
            <a:ext cx="1162414" cy="954106"/>
          </a:xfrm>
          <a:prstGeom prst="bentConnector2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Elbow Connector 16"/>
          <p:cNvCxnSpPr>
            <a:stCxn id="28" idx="2"/>
            <a:endCxn id="14" idx="0"/>
          </p:cNvCxnSpPr>
          <p:nvPr/>
        </p:nvCxnSpPr>
        <p:spPr>
          <a:xfrm rot="10800000" flipV="1">
            <a:off x="6732240" y="1544904"/>
            <a:ext cx="864096" cy="846094"/>
          </a:xfrm>
          <a:prstGeom prst="bentConnector2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076056" y="1598910"/>
            <a:ext cx="1152128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596336" y="734814"/>
            <a:ext cx="216024" cy="972381"/>
            <a:chOff x="7524328" y="908447"/>
            <a:chExt cx="216024" cy="972381"/>
          </a:xfrm>
        </p:grpSpPr>
        <p:sp>
          <p:nvSpPr>
            <p:cNvPr id="22" name="Rectangle 21"/>
            <p:cNvSpPr/>
            <p:nvPr/>
          </p:nvSpPr>
          <p:spPr>
            <a:xfrm rot="5400000">
              <a:off x="7578334" y="85444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7578334" y="96245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7578334" y="107046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7578334" y="1178477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7578334" y="1394501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7578334" y="1502513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7578334" y="1610525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 rot="5400000">
              <a:off x="7578334" y="1286489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5400000">
              <a:off x="7578334" y="1718810"/>
              <a:ext cx="1080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/>
          <p:cNvSpPr/>
          <p:nvPr/>
        </p:nvSpPr>
        <p:spPr>
          <a:xfrm rot="16200000">
            <a:off x="7000545" y="1064549"/>
            <a:ext cx="1429308" cy="33833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DWDM MUX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657752" y="3529492"/>
            <a:ext cx="14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15 EFCM (T1)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161808" y="4105556"/>
            <a:ext cx="14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15 EFCM (T2)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953896" y="5185676"/>
            <a:ext cx="14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15 EFCM (T8)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7812360" y="2463006"/>
            <a:ext cx="576064" cy="72008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953896" y="4465596"/>
            <a:ext cx="576064" cy="72008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Brace 39"/>
          <p:cNvSpPr/>
          <p:nvPr/>
        </p:nvSpPr>
        <p:spPr>
          <a:xfrm rot="19238456" flipH="1">
            <a:off x="2919037" y="3694870"/>
            <a:ext cx="360040" cy="2088232"/>
          </a:xfrm>
          <a:prstGeom prst="rightBrace">
            <a:avLst>
              <a:gd name="adj1" fmla="val 39755"/>
              <a:gd name="adj2" fmla="val 50503"/>
            </a:avLst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328516" y="4848491"/>
            <a:ext cx="144238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C00000"/>
                </a:solidFill>
              </a:rPr>
              <a:t>120 EFCM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9592" y="5631631"/>
            <a:ext cx="2177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...feasible, but...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3274154" y="142852"/>
            <a:ext cx="2098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Data rate estimation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5528" y="836712"/>
            <a:ext cx="351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 smtClean="0"/>
              <a:t>1 spe 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70 ns 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14 samples (8 bit)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864056" y="908720"/>
            <a:ext cx="4585036" cy="865314"/>
            <a:chOff x="1864056" y="908720"/>
            <a:chExt cx="4585036" cy="865314"/>
          </a:xfrm>
        </p:grpSpPr>
        <p:sp>
          <p:nvSpPr>
            <p:cNvPr id="7" name="TextBox 6"/>
            <p:cNvSpPr txBox="1"/>
            <p:nvPr/>
          </p:nvSpPr>
          <p:spPr>
            <a:xfrm>
              <a:off x="1864056" y="1404702"/>
              <a:ext cx="1641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Timestamp info</a:t>
              </a:r>
              <a:endParaRPr lang="en-US" dirty="0"/>
            </a:p>
          </p:txBody>
        </p:sp>
        <p:sp>
          <p:nvSpPr>
            <p:cNvPr id="8" name="Right Brace 7"/>
            <p:cNvSpPr/>
            <p:nvPr/>
          </p:nvSpPr>
          <p:spPr>
            <a:xfrm>
              <a:off x="3461913" y="908720"/>
              <a:ext cx="244554" cy="79208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17061" y="1208480"/>
              <a:ext cx="2032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16 bytes per spe hit</a:t>
              </a:r>
              <a:endParaRPr lang="en-US" dirty="0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3822617" y="1219969"/>
              <a:ext cx="648072" cy="3600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58404" y="112474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+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533682" y="1268760"/>
            <a:ext cx="5564074" cy="1858918"/>
            <a:chOff x="3461912" y="1268760"/>
            <a:chExt cx="5564074" cy="1858918"/>
          </a:xfrm>
        </p:grpSpPr>
        <p:sp>
          <p:nvSpPr>
            <p:cNvPr id="10" name="TextBox 9"/>
            <p:cNvSpPr txBox="1"/>
            <p:nvPr/>
          </p:nvSpPr>
          <p:spPr>
            <a:xfrm>
              <a:off x="7286022" y="1588322"/>
              <a:ext cx="1739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~1 MB/s per OM</a:t>
              </a:r>
              <a:endParaRPr lang="en-US" dirty="0"/>
            </a:p>
          </p:txBody>
        </p:sp>
        <p:sp>
          <p:nvSpPr>
            <p:cNvPr id="15" name="Right Brace 14"/>
            <p:cNvSpPr/>
            <p:nvPr/>
          </p:nvSpPr>
          <p:spPr>
            <a:xfrm>
              <a:off x="6342233" y="1268760"/>
              <a:ext cx="216024" cy="864096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 rot="5400000">
              <a:off x="7750862" y="2162824"/>
              <a:ext cx="648072" cy="3600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33407" y="2758346"/>
              <a:ext cx="1889107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>
                  <a:solidFill>
                    <a:srgbClr val="C00000"/>
                  </a:solidFill>
                </a:rPr>
                <a:t>~10 Mbps per OM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61912" y="1835532"/>
              <a:ext cx="2893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~50 kHz spe background rate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08333" y="15045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x</a:t>
              </a:r>
              <a:endParaRPr lang="en-US" dirty="0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6630264" y="1576250"/>
              <a:ext cx="648072" cy="3600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03656" y="3283422"/>
            <a:ext cx="6392859" cy="1440160"/>
            <a:chOff x="203656" y="3283422"/>
            <a:chExt cx="6392859" cy="1440160"/>
          </a:xfrm>
        </p:grpSpPr>
        <p:sp>
          <p:nvSpPr>
            <p:cNvPr id="14" name="TextBox 13"/>
            <p:cNvSpPr txBox="1"/>
            <p:nvPr/>
          </p:nvSpPr>
          <p:spPr>
            <a:xfrm>
              <a:off x="2435904" y="353836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+</a:t>
              </a:r>
              <a:endParaRPr lang="en-US" dirty="0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3804056" y="3829518"/>
              <a:ext cx="648072" cy="3600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656" y="3806592"/>
              <a:ext cx="3323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Hydrophones (24 Mbps per floor)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97473" y="3283422"/>
              <a:ext cx="2729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x 2 (safety margin) x 6 OMs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39381" y="40860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+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5894" y="4354250"/>
              <a:ext cx="3111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Slow control (6 Mbps per floor)</a:t>
              </a:r>
            </a:p>
          </p:txBody>
        </p:sp>
        <p:sp>
          <p:nvSpPr>
            <p:cNvPr id="32" name="Right Brace 31"/>
            <p:cNvSpPr/>
            <p:nvPr/>
          </p:nvSpPr>
          <p:spPr>
            <a:xfrm>
              <a:off x="3516024" y="3355430"/>
              <a:ext cx="216024" cy="1296144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92606" y="3840028"/>
              <a:ext cx="2103909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>
                  <a:solidFill>
                    <a:srgbClr val="C00000"/>
                  </a:solidFill>
                </a:rPr>
                <a:t>~150 Mbps per floor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560356" y="3931494"/>
            <a:ext cx="3044092" cy="1013485"/>
            <a:chOff x="5560356" y="3931494"/>
            <a:chExt cx="3044092" cy="1013485"/>
          </a:xfrm>
        </p:grpSpPr>
        <p:sp>
          <p:nvSpPr>
            <p:cNvPr id="38" name="TextBox 37"/>
            <p:cNvSpPr txBox="1"/>
            <p:nvPr/>
          </p:nvSpPr>
          <p:spPr>
            <a:xfrm>
              <a:off x="5560356" y="4575647"/>
              <a:ext cx="1004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dirty="0" smtClean="0"/>
                <a:t>15 floors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68276" y="423199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x</a:t>
              </a:r>
              <a:endParaRPr lang="en-US" dirty="0"/>
            </a:p>
          </p:txBody>
        </p:sp>
        <p:sp>
          <p:nvSpPr>
            <p:cNvPr id="40" name="Right Brace 39"/>
            <p:cNvSpPr/>
            <p:nvPr/>
          </p:nvSpPr>
          <p:spPr>
            <a:xfrm>
              <a:off x="6684376" y="3931494"/>
              <a:ext cx="216024" cy="864096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172453" y="3933056"/>
              <a:ext cx="1431995" cy="8309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it-IT" sz="2400" dirty="0" smtClean="0">
                  <a:solidFill>
                    <a:srgbClr val="C00000"/>
                  </a:solidFill>
                </a:rPr>
                <a:t>~2.2 Gbps</a:t>
              </a:r>
            </a:p>
            <a:p>
              <a:pPr algn="r"/>
              <a:r>
                <a:rPr lang="it-IT" sz="2400" dirty="0" smtClean="0">
                  <a:solidFill>
                    <a:srgbClr val="C00000"/>
                  </a:solidFill>
                </a:rPr>
                <a:t>Per tower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33" name="Line Callout 2 32"/>
          <p:cNvSpPr/>
          <p:nvPr/>
        </p:nvSpPr>
        <p:spPr>
          <a:xfrm>
            <a:off x="4143372" y="5572140"/>
            <a:ext cx="2714644" cy="785818"/>
          </a:xfrm>
          <a:prstGeom prst="borderCallout2">
            <a:avLst>
              <a:gd name="adj1" fmla="val 35032"/>
              <a:gd name="adj2" fmla="val 102395"/>
              <a:gd name="adj3" fmla="val 33675"/>
              <a:gd name="adj4" fmla="val 118132"/>
              <a:gd name="adj5" fmla="val -101332"/>
              <a:gd name="adj6" fmla="val 136905"/>
            </a:avLst>
          </a:prstGeom>
          <a:ln w="38100"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Not a huge data-rate nowadays...</a:t>
            </a:r>
            <a:endParaRPr lang="it-IT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2438771" y="142852"/>
            <a:ext cx="3769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KM3NeT-IT On-shore data distribution</a:t>
            </a:r>
          </a:p>
          <a:p>
            <a:pPr algn="ctr"/>
            <a:r>
              <a:rPr lang="it-IT" dirty="0" smtClean="0"/>
              <a:t>R&amp;D with APE - INFN Roma1 group</a:t>
            </a:r>
            <a:endParaRPr lang="it-IT" dirty="0"/>
          </a:p>
        </p:txBody>
      </p:sp>
      <p:grpSp>
        <p:nvGrpSpPr>
          <p:cNvPr id="8" name="Group 7"/>
          <p:cNvGrpSpPr/>
          <p:nvPr/>
        </p:nvGrpSpPr>
        <p:grpSpPr>
          <a:xfrm>
            <a:off x="395536" y="1196752"/>
            <a:ext cx="5553705" cy="2160240"/>
            <a:chOff x="395536" y="980728"/>
            <a:chExt cx="7272808" cy="282892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980728"/>
              <a:ext cx="7267575" cy="282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5076056" y="2708920"/>
              <a:ext cx="2592288" cy="10801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Line Callout 1 8"/>
          <p:cNvSpPr/>
          <p:nvPr/>
        </p:nvSpPr>
        <p:spPr>
          <a:xfrm>
            <a:off x="6429388" y="1214422"/>
            <a:ext cx="2268916" cy="936104"/>
          </a:xfrm>
          <a:prstGeom prst="borderCallout1">
            <a:avLst>
              <a:gd name="adj1" fmla="val 33346"/>
              <a:gd name="adj2" fmla="val -4965"/>
              <a:gd name="adj3" fmla="val 61363"/>
              <a:gd name="adj4" fmla="val -4388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8 x SFP</a:t>
            </a:r>
          </a:p>
          <a:p>
            <a:pPr algn="ctr"/>
            <a:r>
              <a:rPr lang="it-IT" dirty="0" smtClean="0"/>
              <a:t>Can serve half a tower</a:t>
            </a:r>
          </a:p>
          <a:p>
            <a:pPr algn="ctr"/>
            <a:r>
              <a:rPr lang="it-IT" dirty="0" smtClean="0"/>
              <a:t>(~1.1 Gbps)</a:t>
            </a: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 rot="5400000">
            <a:off x="1502446" y="2855216"/>
            <a:ext cx="720080" cy="129614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42976" y="3643314"/>
            <a:ext cx="1428760" cy="557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PCI-express</a:t>
            </a:r>
            <a:endParaRPr lang="it-IT" dirty="0"/>
          </a:p>
        </p:txBody>
      </p:sp>
      <p:sp>
        <p:nvSpPr>
          <p:cNvPr id="14" name="Line Callout 1 13"/>
          <p:cNvSpPr/>
          <p:nvPr/>
        </p:nvSpPr>
        <p:spPr>
          <a:xfrm>
            <a:off x="4857752" y="3143248"/>
            <a:ext cx="4000528" cy="1214446"/>
          </a:xfrm>
          <a:prstGeom prst="borderCallout1">
            <a:avLst>
              <a:gd name="adj1" fmla="val 33346"/>
              <a:gd name="adj2" fmla="val -4965"/>
              <a:gd name="adj3" fmla="val 63454"/>
              <a:gd name="adj4" fmla="val -5719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More than one tower per CPU node</a:t>
            </a:r>
          </a:p>
          <a:p>
            <a:pPr algn="ctr"/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Simplified architecture and maintenance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Possible use of GPU for triggering algorithms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7356" y="4714884"/>
            <a:ext cx="48960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dirty="0" smtClean="0"/>
              <a:t>Current R&amp;D status: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Preliminary tests have been performed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Xilinx / Altera communication test at 2.5 Gbps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Next step : fixed latency tests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3571868" y="142852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Conclusions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2214546" y="1465724"/>
            <a:ext cx="48960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The NEMO Phase 2 prototype tower was successfully deployed on late March 2013 and is currently taking data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Preliminary evaluation of acquired data is in progress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The Capo Passero site confirms expectations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it-IT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The KM3NeT-Italy project is in the production stage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1600" dirty="0" smtClean="0"/>
              <a:t> We expect to see the first tower deployed during 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2420888"/>
            <a:ext cx="71947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800" dirty="0" smtClean="0">
                <a:solidFill>
                  <a:srgbClr val="FF0000"/>
                </a:solidFill>
              </a:rPr>
              <a:t>BACKUP SLIDES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828011" y="1794545"/>
            <a:ext cx="741363" cy="898525"/>
            <a:chOff x="2064" y="1296"/>
            <a:chExt cx="480" cy="624"/>
          </a:xfrm>
        </p:grpSpPr>
        <p:sp>
          <p:nvSpPr>
            <p:cNvPr id="119" name="AutoShape 13"/>
            <p:cNvSpPr>
              <a:spLocks noChangeArrowheads="1"/>
            </p:cNvSpPr>
            <p:nvPr/>
          </p:nvSpPr>
          <p:spPr bwMode="auto">
            <a:xfrm>
              <a:off x="2218" y="1556"/>
              <a:ext cx="274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14"/>
            <p:cNvSpPr>
              <a:spLocks noChangeShapeType="1"/>
            </p:cNvSpPr>
            <p:nvPr/>
          </p:nvSpPr>
          <p:spPr bwMode="auto">
            <a:xfrm flipV="1">
              <a:off x="2355" y="1296"/>
              <a:ext cx="0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15"/>
            <p:cNvSpPr>
              <a:spLocks noChangeShapeType="1"/>
            </p:cNvSpPr>
            <p:nvPr/>
          </p:nvSpPr>
          <p:spPr bwMode="auto">
            <a:xfrm>
              <a:off x="2355" y="1833"/>
              <a:ext cx="0" cy="8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Line 16"/>
            <p:cNvSpPr>
              <a:spLocks noChangeShapeType="1"/>
            </p:cNvSpPr>
            <p:nvPr/>
          </p:nvSpPr>
          <p:spPr bwMode="auto">
            <a:xfrm flipH="1">
              <a:off x="2064" y="1695"/>
              <a:ext cx="15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AutoShape 17"/>
            <p:cNvSpPr>
              <a:spLocks noChangeArrowheads="1"/>
            </p:cNvSpPr>
            <p:nvPr/>
          </p:nvSpPr>
          <p:spPr bwMode="auto">
            <a:xfrm>
              <a:off x="2253" y="1643"/>
              <a:ext cx="102" cy="10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18"/>
            <p:cNvSpPr>
              <a:spLocks noChangeShapeType="1"/>
            </p:cNvSpPr>
            <p:nvPr/>
          </p:nvSpPr>
          <p:spPr bwMode="auto">
            <a:xfrm flipV="1">
              <a:off x="2184" y="1296"/>
              <a:ext cx="0" cy="312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Line 19"/>
            <p:cNvSpPr>
              <a:spLocks noChangeShapeType="1"/>
            </p:cNvSpPr>
            <p:nvPr/>
          </p:nvSpPr>
          <p:spPr bwMode="auto">
            <a:xfrm>
              <a:off x="2184" y="1296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Line 20"/>
            <p:cNvSpPr>
              <a:spLocks noChangeShapeType="1"/>
            </p:cNvSpPr>
            <p:nvPr/>
          </p:nvSpPr>
          <p:spPr bwMode="auto">
            <a:xfrm>
              <a:off x="2544" y="1296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21"/>
            <p:cNvSpPr>
              <a:spLocks noChangeShapeType="1"/>
            </p:cNvSpPr>
            <p:nvPr/>
          </p:nvSpPr>
          <p:spPr bwMode="auto">
            <a:xfrm flipH="1">
              <a:off x="2184" y="1920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22"/>
            <p:cNvSpPr>
              <a:spLocks noChangeShapeType="1"/>
            </p:cNvSpPr>
            <p:nvPr/>
          </p:nvSpPr>
          <p:spPr bwMode="auto">
            <a:xfrm>
              <a:off x="2184" y="1781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23"/>
            <p:cNvSpPr>
              <a:spLocks noChangeShapeType="1"/>
            </p:cNvSpPr>
            <p:nvPr/>
          </p:nvSpPr>
          <p:spPr bwMode="auto">
            <a:xfrm flipH="1">
              <a:off x="2064" y="1608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24"/>
            <p:cNvSpPr>
              <a:spLocks noChangeShapeType="1"/>
            </p:cNvSpPr>
            <p:nvPr/>
          </p:nvSpPr>
          <p:spPr bwMode="auto">
            <a:xfrm flipH="1">
              <a:off x="2064" y="1781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25"/>
            <p:cNvSpPr>
              <a:spLocks noChangeShapeType="1"/>
            </p:cNvSpPr>
            <p:nvPr/>
          </p:nvSpPr>
          <p:spPr bwMode="auto">
            <a:xfrm>
              <a:off x="2064" y="1608"/>
              <a:ext cx="0" cy="173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828011" y="3118520"/>
            <a:ext cx="741363" cy="898525"/>
            <a:chOff x="2064" y="1296"/>
            <a:chExt cx="480" cy="624"/>
          </a:xfrm>
        </p:grpSpPr>
        <p:sp>
          <p:nvSpPr>
            <p:cNvPr id="106" name="AutoShape 27"/>
            <p:cNvSpPr>
              <a:spLocks noChangeArrowheads="1"/>
            </p:cNvSpPr>
            <p:nvPr/>
          </p:nvSpPr>
          <p:spPr bwMode="auto">
            <a:xfrm>
              <a:off x="2218" y="1556"/>
              <a:ext cx="274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28"/>
            <p:cNvSpPr>
              <a:spLocks noChangeShapeType="1"/>
            </p:cNvSpPr>
            <p:nvPr/>
          </p:nvSpPr>
          <p:spPr bwMode="auto">
            <a:xfrm flipV="1">
              <a:off x="2355" y="1296"/>
              <a:ext cx="0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29"/>
            <p:cNvSpPr>
              <a:spLocks noChangeShapeType="1"/>
            </p:cNvSpPr>
            <p:nvPr/>
          </p:nvSpPr>
          <p:spPr bwMode="auto">
            <a:xfrm>
              <a:off x="2355" y="1833"/>
              <a:ext cx="0" cy="8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30"/>
            <p:cNvSpPr>
              <a:spLocks noChangeShapeType="1"/>
            </p:cNvSpPr>
            <p:nvPr/>
          </p:nvSpPr>
          <p:spPr bwMode="auto">
            <a:xfrm flipH="1">
              <a:off x="2064" y="1695"/>
              <a:ext cx="15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AutoShape 31"/>
            <p:cNvSpPr>
              <a:spLocks noChangeArrowheads="1"/>
            </p:cNvSpPr>
            <p:nvPr/>
          </p:nvSpPr>
          <p:spPr bwMode="auto">
            <a:xfrm>
              <a:off x="2253" y="1643"/>
              <a:ext cx="102" cy="10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Line 32"/>
            <p:cNvSpPr>
              <a:spLocks noChangeShapeType="1"/>
            </p:cNvSpPr>
            <p:nvPr/>
          </p:nvSpPr>
          <p:spPr bwMode="auto">
            <a:xfrm flipV="1">
              <a:off x="2184" y="1296"/>
              <a:ext cx="0" cy="312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33"/>
            <p:cNvSpPr>
              <a:spLocks noChangeShapeType="1"/>
            </p:cNvSpPr>
            <p:nvPr/>
          </p:nvSpPr>
          <p:spPr bwMode="auto">
            <a:xfrm>
              <a:off x="2184" y="1296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34"/>
            <p:cNvSpPr>
              <a:spLocks noChangeShapeType="1"/>
            </p:cNvSpPr>
            <p:nvPr/>
          </p:nvSpPr>
          <p:spPr bwMode="auto">
            <a:xfrm>
              <a:off x="2544" y="1296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35"/>
            <p:cNvSpPr>
              <a:spLocks noChangeShapeType="1"/>
            </p:cNvSpPr>
            <p:nvPr/>
          </p:nvSpPr>
          <p:spPr bwMode="auto">
            <a:xfrm flipH="1">
              <a:off x="2184" y="1920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36"/>
            <p:cNvSpPr>
              <a:spLocks noChangeShapeType="1"/>
            </p:cNvSpPr>
            <p:nvPr/>
          </p:nvSpPr>
          <p:spPr bwMode="auto">
            <a:xfrm>
              <a:off x="2184" y="1781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37"/>
            <p:cNvSpPr>
              <a:spLocks noChangeShapeType="1"/>
            </p:cNvSpPr>
            <p:nvPr/>
          </p:nvSpPr>
          <p:spPr bwMode="auto">
            <a:xfrm flipH="1">
              <a:off x="2064" y="1608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38"/>
            <p:cNvSpPr>
              <a:spLocks noChangeShapeType="1"/>
            </p:cNvSpPr>
            <p:nvPr/>
          </p:nvSpPr>
          <p:spPr bwMode="auto">
            <a:xfrm flipH="1">
              <a:off x="2064" y="1781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39"/>
            <p:cNvSpPr>
              <a:spLocks noChangeShapeType="1"/>
            </p:cNvSpPr>
            <p:nvPr/>
          </p:nvSpPr>
          <p:spPr bwMode="auto">
            <a:xfrm>
              <a:off x="2064" y="1608"/>
              <a:ext cx="0" cy="173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5828011" y="4428208"/>
            <a:ext cx="741363" cy="900113"/>
            <a:chOff x="2064" y="1296"/>
            <a:chExt cx="480" cy="624"/>
          </a:xfrm>
        </p:grpSpPr>
        <p:sp>
          <p:nvSpPr>
            <p:cNvPr id="93" name="AutoShape 41"/>
            <p:cNvSpPr>
              <a:spLocks noChangeArrowheads="1"/>
            </p:cNvSpPr>
            <p:nvPr/>
          </p:nvSpPr>
          <p:spPr bwMode="auto">
            <a:xfrm>
              <a:off x="2218" y="1556"/>
              <a:ext cx="274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42"/>
            <p:cNvSpPr>
              <a:spLocks noChangeShapeType="1"/>
            </p:cNvSpPr>
            <p:nvPr/>
          </p:nvSpPr>
          <p:spPr bwMode="auto">
            <a:xfrm flipV="1">
              <a:off x="2355" y="1296"/>
              <a:ext cx="0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43"/>
            <p:cNvSpPr>
              <a:spLocks noChangeShapeType="1"/>
            </p:cNvSpPr>
            <p:nvPr/>
          </p:nvSpPr>
          <p:spPr bwMode="auto">
            <a:xfrm>
              <a:off x="2355" y="1833"/>
              <a:ext cx="0" cy="8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44"/>
            <p:cNvSpPr>
              <a:spLocks noChangeShapeType="1"/>
            </p:cNvSpPr>
            <p:nvPr/>
          </p:nvSpPr>
          <p:spPr bwMode="auto">
            <a:xfrm flipH="1">
              <a:off x="2064" y="1695"/>
              <a:ext cx="15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AutoShape 45"/>
            <p:cNvSpPr>
              <a:spLocks noChangeArrowheads="1"/>
            </p:cNvSpPr>
            <p:nvPr/>
          </p:nvSpPr>
          <p:spPr bwMode="auto">
            <a:xfrm>
              <a:off x="2253" y="1643"/>
              <a:ext cx="102" cy="10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46"/>
            <p:cNvSpPr>
              <a:spLocks noChangeShapeType="1"/>
            </p:cNvSpPr>
            <p:nvPr/>
          </p:nvSpPr>
          <p:spPr bwMode="auto">
            <a:xfrm flipV="1">
              <a:off x="2184" y="1296"/>
              <a:ext cx="0" cy="312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47"/>
            <p:cNvSpPr>
              <a:spLocks noChangeShapeType="1"/>
            </p:cNvSpPr>
            <p:nvPr/>
          </p:nvSpPr>
          <p:spPr bwMode="auto">
            <a:xfrm>
              <a:off x="2184" y="1296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48"/>
            <p:cNvSpPr>
              <a:spLocks noChangeShapeType="1"/>
            </p:cNvSpPr>
            <p:nvPr/>
          </p:nvSpPr>
          <p:spPr bwMode="auto">
            <a:xfrm>
              <a:off x="2544" y="1296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49"/>
            <p:cNvSpPr>
              <a:spLocks noChangeShapeType="1"/>
            </p:cNvSpPr>
            <p:nvPr/>
          </p:nvSpPr>
          <p:spPr bwMode="auto">
            <a:xfrm flipH="1">
              <a:off x="2184" y="1920"/>
              <a:ext cx="36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50"/>
            <p:cNvSpPr>
              <a:spLocks noChangeShapeType="1"/>
            </p:cNvSpPr>
            <p:nvPr/>
          </p:nvSpPr>
          <p:spPr bwMode="auto">
            <a:xfrm>
              <a:off x="2184" y="1781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51"/>
            <p:cNvSpPr>
              <a:spLocks noChangeShapeType="1"/>
            </p:cNvSpPr>
            <p:nvPr/>
          </p:nvSpPr>
          <p:spPr bwMode="auto">
            <a:xfrm flipH="1">
              <a:off x="2064" y="1608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 flipH="1">
              <a:off x="2064" y="1781"/>
              <a:ext cx="12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53"/>
            <p:cNvSpPr>
              <a:spLocks noChangeShapeType="1"/>
            </p:cNvSpPr>
            <p:nvPr/>
          </p:nvSpPr>
          <p:spPr bwMode="auto">
            <a:xfrm>
              <a:off x="2064" y="1608"/>
              <a:ext cx="0" cy="173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Line 54"/>
          <p:cNvSpPr>
            <a:spLocks noChangeShapeType="1"/>
          </p:cNvSpPr>
          <p:nvPr/>
        </p:nvSpPr>
        <p:spPr bwMode="auto">
          <a:xfrm>
            <a:off x="6272511" y="1389733"/>
            <a:ext cx="0" cy="41592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55"/>
          <p:cNvSpPr>
            <a:spLocks noChangeShapeType="1"/>
          </p:cNvSpPr>
          <p:nvPr/>
        </p:nvSpPr>
        <p:spPr bwMode="auto">
          <a:xfrm>
            <a:off x="6272511" y="2704183"/>
            <a:ext cx="0" cy="4143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56"/>
          <p:cNvSpPr>
            <a:spLocks noChangeShapeType="1"/>
          </p:cNvSpPr>
          <p:nvPr/>
        </p:nvSpPr>
        <p:spPr bwMode="auto">
          <a:xfrm>
            <a:off x="6272511" y="4018633"/>
            <a:ext cx="0" cy="4143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6386811" y="5480720"/>
            <a:ext cx="14589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to lower floor</a:t>
            </a:r>
            <a:endParaRPr lang="it-IT"/>
          </a:p>
        </p:txBody>
      </p:sp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5458123" y="1899320"/>
            <a:ext cx="5238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Add</a:t>
            </a:r>
            <a:endParaRPr lang="it-IT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5458123" y="3213770"/>
            <a:ext cx="5238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Add</a:t>
            </a:r>
            <a:endParaRPr lang="it-IT"/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5458123" y="4528220"/>
            <a:ext cx="5238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Add</a:t>
            </a:r>
            <a:endParaRPr lang="it-IT"/>
          </a:p>
        </p:txBody>
      </p: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4270673" y="2704183"/>
            <a:ext cx="741363" cy="898525"/>
            <a:chOff x="4272" y="1440"/>
            <a:chExt cx="492" cy="624"/>
          </a:xfrm>
        </p:grpSpPr>
        <p:sp>
          <p:nvSpPr>
            <p:cNvPr id="80" name="AutoShape 62"/>
            <p:cNvSpPr>
              <a:spLocks noChangeArrowheads="1"/>
            </p:cNvSpPr>
            <p:nvPr/>
          </p:nvSpPr>
          <p:spPr bwMode="auto">
            <a:xfrm>
              <a:off x="4427" y="1522"/>
              <a:ext cx="289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63"/>
            <p:cNvSpPr>
              <a:spLocks noChangeShapeType="1"/>
            </p:cNvSpPr>
            <p:nvPr/>
          </p:nvSpPr>
          <p:spPr bwMode="auto">
            <a:xfrm flipV="1">
              <a:off x="4572" y="1797"/>
              <a:ext cx="0" cy="26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64"/>
            <p:cNvSpPr>
              <a:spLocks noChangeShapeType="1"/>
            </p:cNvSpPr>
            <p:nvPr/>
          </p:nvSpPr>
          <p:spPr bwMode="auto">
            <a:xfrm>
              <a:off x="4572" y="1440"/>
              <a:ext cx="0" cy="8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65"/>
            <p:cNvSpPr>
              <a:spLocks noChangeShapeType="1"/>
            </p:cNvSpPr>
            <p:nvPr/>
          </p:nvSpPr>
          <p:spPr bwMode="auto">
            <a:xfrm flipH="1">
              <a:off x="4277" y="1662"/>
              <a:ext cx="155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AutoShape 66"/>
            <p:cNvSpPr>
              <a:spLocks noChangeArrowheads="1"/>
            </p:cNvSpPr>
            <p:nvPr/>
          </p:nvSpPr>
          <p:spPr bwMode="auto">
            <a:xfrm rot="2770562" flipV="1">
              <a:off x="4443" y="1646"/>
              <a:ext cx="127" cy="124"/>
            </a:xfrm>
            <a:custGeom>
              <a:avLst/>
              <a:gdLst>
                <a:gd name="G0" fmla="+- 9057535 0 0"/>
                <a:gd name="G1" fmla="+- 709662 0 0"/>
                <a:gd name="G2" fmla="+- 9057535 0 709662"/>
                <a:gd name="G3" fmla="+- 10800 0 0"/>
                <a:gd name="G4" fmla="+- 0 0 9057535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20 0 0"/>
                <a:gd name="G9" fmla="+- 0 0 709662"/>
                <a:gd name="G10" fmla="+- 7520 0 2700"/>
                <a:gd name="G11" fmla="cos G10 9057535"/>
                <a:gd name="G12" fmla="sin G10 9057535"/>
                <a:gd name="G13" fmla="cos 13500 9057535"/>
                <a:gd name="G14" fmla="sin 13500 9057535"/>
                <a:gd name="G15" fmla="+- G11 10800 0"/>
                <a:gd name="G16" fmla="+- G12 10800 0"/>
                <a:gd name="G17" fmla="+- G13 10800 0"/>
                <a:gd name="G18" fmla="+- G14 10800 0"/>
                <a:gd name="G19" fmla="*/ 7520 1 2"/>
                <a:gd name="G20" fmla="+- G19 5400 0"/>
                <a:gd name="G21" fmla="cos G20 9057535"/>
                <a:gd name="G22" fmla="sin G20 9057535"/>
                <a:gd name="G23" fmla="+- G21 10800 0"/>
                <a:gd name="G24" fmla="+- G12 G23 G22"/>
                <a:gd name="G25" fmla="+- G22 G23 G11"/>
                <a:gd name="G26" fmla="cos 10800 9057535"/>
                <a:gd name="G27" fmla="sin 10800 9057535"/>
                <a:gd name="G28" fmla="cos 7520 9057535"/>
                <a:gd name="G29" fmla="sin 7520 9057535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709662"/>
                <a:gd name="G36" fmla="sin G34 709662"/>
                <a:gd name="G37" fmla="+/ 709662 9057535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20 G39"/>
                <a:gd name="G43" fmla="sin 752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3682 w 21600"/>
                <a:gd name="T5" fmla="*/ 21208 h 21600"/>
                <a:gd name="T6" fmla="*/ 19796 w 21600"/>
                <a:gd name="T7" fmla="*/ 12520 h 21600"/>
                <a:gd name="T8" fmla="*/ 12807 w 21600"/>
                <a:gd name="T9" fmla="*/ 18047 h 21600"/>
                <a:gd name="T10" fmla="*/ 734 w 21600"/>
                <a:gd name="T11" fmla="*/ 19796 h 21600"/>
                <a:gd name="T12" fmla="*/ 1078 w 21600"/>
                <a:gd name="T13" fmla="*/ 13668 h 21600"/>
                <a:gd name="T14" fmla="*/ 7206 w 21600"/>
                <a:gd name="T15" fmla="*/ 1401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5193" y="15811"/>
                  </a:moveTo>
                  <a:cubicBezTo>
                    <a:pt x="6620" y="17407"/>
                    <a:pt x="8659" y="18320"/>
                    <a:pt x="10800" y="18320"/>
                  </a:cubicBezTo>
                  <a:cubicBezTo>
                    <a:pt x="14408" y="18319"/>
                    <a:pt x="17508" y="15756"/>
                    <a:pt x="18186" y="12212"/>
                  </a:cubicBezTo>
                  <a:lnTo>
                    <a:pt x="21407" y="12829"/>
                  </a:lnTo>
                  <a:cubicBezTo>
                    <a:pt x="20434" y="17919"/>
                    <a:pt x="15982" y="21599"/>
                    <a:pt x="10800" y="21600"/>
                  </a:cubicBezTo>
                  <a:cubicBezTo>
                    <a:pt x="7725" y="21600"/>
                    <a:pt x="4796" y="20289"/>
                    <a:pt x="2747" y="17997"/>
                  </a:cubicBezTo>
                  <a:lnTo>
                    <a:pt x="734" y="19796"/>
                  </a:lnTo>
                  <a:lnTo>
                    <a:pt x="1078" y="13668"/>
                  </a:lnTo>
                  <a:lnTo>
                    <a:pt x="7206" y="14012"/>
                  </a:lnTo>
                  <a:lnTo>
                    <a:pt x="5193" y="1581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67"/>
            <p:cNvSpPr>
              <a:spLocks noChangeShapeType="1"/>
            </p:cNvSpPr>
            <p:nvPr/>
          </p:nvSpPr>
          <p:spPr bwMode="auto">
            <a:xfrm flipV="1">
              <a:off x="4384" y="1743"/>
              <a:ext cx="0" cy="321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68"/>
            <p:cNvSpPr>
              <a:spLocks noChangeShapeType="1"/>
            </p:cNvSpPr>
            <p:nvPr/>
          </p:nvSpPr>
          <p:spPr bwMode="auto">
            <a:xfrm>
              <a:off x="4384" y="2064"/>
              <a:ext cx="375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69"/>
            <p:cNvSpPr>
              <a:spLocks noChangeShapeType="1"/>
            </p:cNvSpPr>
            <p:nvPr/>
          </p:nvSpPr>
          <p:spPr bwMode="auto">
            <a:xfrm>
              <a:off x="4759" y="1440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70"/>
            <p:cNvSpPr>
              <a:spLocks noChangeShapeType="1"/>
            </p:cNvSpPr>
            <p:nvPr/>
          </p:nvSpPr>
          <p:spPr bwMode="auto">
            <a:xfrm flipH="1">
              <a:off x="4384" y="1440"/>
              <a:ext cx="38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71"/>
            <p:cNvSpPr>
              <a:spLocks noChangeShapeType="1"/>
            </p:cNvSpPr>
            <p:nvPr/>
          </p:nvSpPr>
          <p:spPr bwMode="auto">
            <a:xfrm>
              <a:off x="4384" y="1440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72"/>
            <p:cNvSpPr>
              <a:spLocks noChangeShapeType="1"/>
            </p:cNvSpPr>
            <p:nvPr/>
          </p:nvSpPr>
          <p:spPr bwMode="auto">
            <a:xfrm flipH="1">
              <a:off x="4272" y="158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73"/>
            <p:cNvSpPr>
              <a:spLocks noChangeShapeType="1"/>
            </p:cNvSpPr>
            <p:nvPr/>
          </p:nvSpPr>
          <p:spPr bwMode="auto">
            <a:xfrm flipH="1">
              <a:off x="4272" y="174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74"/>
            <p:cNvSpPr>
              <a:spLocks noChangeShapeType="1"/>
            </p:cNvSpPr>
            <p:nvPr/>
          </p:nvSpPr>
          <p:spPr bwMode="auto">
            <a:xfrm>
              <a:off x="4272" y="1583"/>
              <a:ext cx="0" cy="16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>
            <a:off x="4270673" y="4018633"/>
            <a:ext cx="741363" cy="898525"/>
            <a:chOff x="4272" y="1440"/>
            <a:chExt cx="492" cy="624"/>
          </a:xfrm>
        </p:grpSpPr>
        <p:sp>
          <p:nvSpPr>
            <p:cNvPr id="67" name="AutoShape 76"/>
            <p:cNvSpPr>
              <a:spLocks noChangeArrowheads="1"/>
            </p:cNvSpPr>
            <p:nvPr/>
          </p:nvSpPr>
          <p:spPr bwMode="auto">
            <a:xfrm>
              <a:off x="4427" y="1522"/>
              <a:ext cx="289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77"/>
            <p:cNvSpPr>
              <a:spLocks noChangeShapeType="1"/>
            </p:cNvSpPr>
            <p:nvPr/>
          </p:nvSpPr>
          <p:spPr bwMode="auto">
            <a:xfrm flipV="1">
              <a:off x="4572" y="1797"/>
              <a:ext cx="0" cy="26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78"/>
            <p:cNvSpPr>
              <a:spLocks noChangeShapeType="1"/>
            </p:cNvSpPr>
            <p:nvPr/>
          </p:nvSpPr>
          <p:spPr bwMode="auto">
            <a:xfrm>
              <a:off x="4572" y="1440"/>
              <a:ext cx="0" cy="8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79"/>
            <p:cNvSpPr>
              <a:spLocks noChangeShapeType="1"/>
            </p:cNvSpPr>
            <p:nvPr/>
          </p:nvSpPr>
          <p:spPr bwMode="auto">
            <a:xfrm flipH="1">
              <a:off x="4277" y="1662"/>
              <a:ext cx="155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AutoShape 80"/>
            <p:cNvSpPr>
              <a:spLocks noChangeArrowheads="1"/>
            </p:cNvSpPr>
            <p:nvPr/>
          </p:nvSpPr>
          <p:spPr bwMode="auto">
            <a:xfrm rot="2770562" flipV="1">
              <a:off x="4443" y="1646"/>
              <a:ext cx="127" cy="124"/>
            </a:xfrm>
            <a:custGeom>
              <a:avLst/>
              <a:gdLst>
                <a:gd name="G0" fmla="+- 9057535 0 0"/>
                <a:gd name="G1" fmla="+- 709662 0 0"/>
                <a:gd name="G2" fmla="+- 9057535 0 709662"/>
                <a:gd name="G3" fmla="+- 10800 0 0"/>
                <a:gd name="G4" fmla="+- 0 0 9057535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20 0 0"/>
                <a:gd name="G9" fmla="+- 0 0 709662"/>
                <a:gd name="G10" fmla="+- 7520 0 2700"/>
                <a:gd name="G11" fmla="cos G10 9057535"/>
                <a:gd name="G12" fmla="sin G10 9057535"/>
                <a:gd name="G13" fmla="cos 13500 9057535"/>
                <a:gd name="G14" fmla="sin 13500 9057535"/>
                <a:gd name="G15" fmla="+- G11 10800 0"/>
                <a:gd name="G16" fmla="+- G12 10800 0"/>
                <a:gd name="G17" fmla="+- G13 10800 0"/>
                <a:gd name="G18" fmla="+- G14 10800 0"/>
                <a:gd name="G19" fmla="*/ 7520 1 2"/>
                <a:gd name="G20" fmla="+- G19 5400 0"/>
                <a:gd name="G21" fmla="cos G20 9057535"/>
                <a:gd name="G22" fmla="sin G20 9057535"/>
                <a:gd name="G23" fmla="+- G21 10800 0"/>
                <a:gd name="G24" fmla="+- G12 G23 G22"/>
                <a:gd name="G25" fmla="+- G22 G23 G11"/>
                <a:gd name="G26" fmla="cos 10800 9057535"/>
                <a:gd name="G27" fmla="sin 10800 9057535"/>
                <a:gd name="G28" fmla="cos 7520 9057535"/>
                <a:gd name="G29" fmla="sin 7520 9057535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709662"/>
                <a:gd name="G36" fmla="sin G34 709662"/>
                <a:gd name="G37" fmla="+/ 709662 9057535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20 G39"/>
                <a:gd name="G43" fmla="sin 752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3682 w 21600"/>
                <a:gd name="T5" fmla="*/ 21208 h 21600"/>
                <a:gd name="T6" fmla="*/ 19796 w 21600"/>
                <a:gd name="T7" fmla="*/ 12520 h 21600"/>
                <a:gd name="T8" fmla="*/ 12807 w 21600"/>
                <a:gd name="T9" fmla="*/ 18047 h 21600"/>
                <a:gd name="T10" fmla="*/ 734 w 21600"/>
                <a:gd name="T11" fmla="*/ 19796 h 21600"/>
                <a:gd name="T12" fmla="*/ 1078 w 21600"/>
                <a:gd name="T13" fmla="*/ 13668 h 21600"/>
                <a:gd name="T14" fmla="*/ 7206 w 21600"/>
                <a:gd name="T15" fmla="*/ 1401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5193" y="15811"/>
                  </a:moveTo>
                  <a:cubicBezTo>
                    <a:pt x="6620" y="17407"/>
                    <a:pt x="8659" y="18320"/>
                    <a:pt x="10800" y="18320"/>
                  </a:cubicBezTo>
                  <a:cubicBezTo>
                    <a:pt x="14408" y="18319"/>
                    <a:pt x="17508" y="15756"/>
                    <a:pt x="18186" y="12212"/>
                  </a:cubicBezTo>
                  <a:lnTo>
                    <a:pt x="21407" y="12829"/>
                  </a:lnTo>
                  <a:cubicBezTo>
                    <a:pt x="20434" y="17919"/>
                    <a:pt x="15982" y="21599"/>
                    <a:pt x="10800" y="21600"/>
                  </a:cubicBezTo>
                  <a:cubicBezTo>
                    <a:pt x="7725" y="21600"/>
                    <a:pt x="4796" y="20289"/>
                    <a:pt x="2747" y="17997"/>
                  </a:cubicBezTo>
                  <a:lnTo>
                    <a:pt x="734" y="19796"/>
                  </a:lnTo>
                  <a:lnTo>
                    <a:pt x="1078" y="13668"/>
                  </a:lnTo>
                  <a:lnTo>
                    <a:pt x="7206" y="14012"/>
                  </a:lnTo>
                  <a:lnTo>
                    <a:pt x="5193" y="1581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81"/>
            <p:cNvSpPr>
              <a:spLocks noChangeShapeType="1"/>
            </p:cNvSpPr>
            <p:nvPr/>
          </p:nvSpPr>
          <p:spPr bwMode="auto">
            <a:xfrm flipV="1">
              <a:off x="4384" y="1743"/>
              <a:ext cx="0" cy="321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82"/>
            <p:cNvSpPr>
              <a:spLocks noChangeShapeType="1"/>
            </p:cNvSpPr>
            <p:nvPr/>
          </p:nvSpPr>
          <p:spPr bwMode="auto">
            <a:xfrm>
              <a:off x="4384" y="2064"/>
              <a:ext cx="375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83"/>
            <p:cNvSpPr>
              <a:spLocks noChangeShapeType="1"/>
            </p:cNvSpPr>
            <p:nvPr/>
          </p:nvSpPr>
          <p:spPr bwMode="auto">
            <a:xfrm>
              <a:off x="4759" y="1440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84"/>
            <p:cNvSpPr>
              <a:spLocks noChangeShapeType="1"/>
            </p:cNvSpPr>
            <p:nvPr/>
          </p:nvSpPr>
          <p:spPr bwMode="auto">
            <a:xfrm flipH="1">
              <a:off x="4384" y="1440"/>
              <a:ext cx="38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85"/>
            <p:cNvSpPr>
              <a:spLocks noChangeShapeType="1"/>
            </p:cNvSpPr>
            <p:nvPr/>
          </p:nvSpPr>
          <p:spPr bwMode="auto">
            <a:xfrm>
              <a:off x="4384" y="1440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86"/>
            <p:cNvSpPr>
              <a:spLocks noChangeShapeType="1"/>
            </p:cNvSpPr>
            <p:nvPr/>
          </p:nvSpPr>
          <p:spPr bwMode="auto">
            <a:xfrm flipH="1">
              <a:off x="4272" y="158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87"/>
            <p:cNvSpPr>
              <a:spLocks noChangeShapeType="1"/>
            </p:cNvSpPr>
            <p:nvPr/>
          </p:nvSpPr>
          <p:spPr bwMode="auto">
            <a:xfrm flipH="1">
              <a:off x="4272" y="174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88"/>
            <p:cNvSpPr>
              <a:spLocks noChangeShapeType="1"/>
            </p:cNvSpPr>
            <p:nvPr/>
          </p:nvSpPr>
          <p:spPr bwMode="auto">
            <a:xfrm>
              <a:off x="4272" y="1583"/>
              <a:ext cx="0" cy="16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 Box 89"/>
          <p:cNvSpPr txBox="1">
            <a:spLocks noChangeArrowheads="1"/>
          </p:cNvSpPr>
          <p:nvPr/>
        </p:nvSpPr>
        <p:spPr bwMode="auto">
          <a:xfrm>
            <a:off x="3826173" y="1277020"/>
            <a:ext cx="6080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Drop</a:t>
            </a:r>
            <a:endParaRPr lang="it-IT"/>
          </a:p>
        </p:txBody>
      </p:sp>
      <p:sp>
        <p:nvSpPr>
          <p:cNvPr id="16" name="Text Box 90"/>
          <p:cNvSpPr txBox="1">
            <a:spLocks noChangeArrowheads="1"/>
          </p:cNvSpPr>
          <p:nvPr/>
        </p:nvSpPr>
        <p:spPr bwMode="auto">
          <a:xfrm>
            <a:off x="3826173" y="2591470"/>
            <a:ext cx="6080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Drop</a:t>
            </a:r>
            <a:endParaRPr lang="it-IT"/>
          </a:p>
        </p:txBody>
      </p:sp>
      <p:sp>
        <p:nvSpPr>
          <p:cNvPr id="17" name="Text Box 91"/>
          <p:cNvSpPr txBox="1">
            <a:spLocks noChangeArrowheads="1"/>
          </p:cNvSpPr>
          <p:nvPr/>
        </p:nvSpPr>
        <p:spPr bwMode="auto">
          <a:xfrm>
            <a:off x="3826173" y="3905920"/>
            <a:ext cx="6080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Drop</a:t>
            </a:r>
            <a:endParaRPr lang="it-IT"/>
          </a:p>
        </p:txBody>
      </p:sp>
      <p:sp>
        <p:nvSpPr>
          <p:cNvPr id="18" name="Line 92"/>
          <p:cNvSpPr>
            <a:spLocks noChangeShapeType="1"/>
          </p:cNvSpPr>
          <p:nvPr/>
        </p:nvSpPr>
        <p:spPr bwMode="auto">
          <a:xfrm>
            <a:off x="4715173" y="4917158"/>
            <a:ext cx="0" cy="415925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93"/>
          <p:cNvSpPr>
            <a:spLocks noChangeShapeType="1"/>
          </p:cNvSpPr>
          <p:nvPr/>
        </p:nvSpPr>
        <p:spPr bwMode="auto">
          <a:xfrm>
            <a:off x="4715173" y="3602708"/>
            <a:ext cx="0" cy="415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0" name="Group 94"/>
          <p:cNvGrpSpPr>
            <a:grpSpLocks/>
          </p:cNvGrpSpPr>
          <p:nvPr/>
        </p:nvGrpSpPr>
        <p:grpSpPr bwMode="auto">
          <a:xfrm>
            <a:off x="4270673" y="1389733"/>
            <a:ext cx="741363" cy="900113"/>
            <a:chOff x="4272" y="1440"/>
            <a:chExt cx="492" cy="624"/>
          </a:xfrm>
        </p:grpSpPr>
        <p:sp>
          <p:nvSpPr>
            <p:cNvPr id="54" name="AutoShape 95"/>
            <p:cNvSpPr>
              <a:spLocks noChangeArrowheads="1"/>
            </p:cNvSpPr>
            <p:nvPr/>
          </p:nvSpPr>
          <p:spPr bwMode="auto">
            <a:xfrm>
              <a:off x="4427" y="1522"/>
              <a:ext cx="289" cy="276"/>
            </a:xfrm>
            <a:prstGeom prst="diamond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96"/>
            <p:cNvSpPr>
              <a:spLocks noChangeShapeType="1"/>
            </p:cNvSpPr>
            <p:nvPr/>
          </p:nvSpPr>
          <p:spPr bwMode="auto">
            <a:xfrm flipV="1">
              <a:off x="4572" y="1797"/>
              <a:ext cx="0" cy="26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97"/>
            <p:cNvSpPr>
              <a:spLocks noChangeShapeType="1"/>
            </p:cNvSpPr>
            <p:nvPr/>
          </p:nvSpPr>
          <p:spPr bwMode="auto">
            <a:xfrm>
              <a:off x="4572" y="1440"/>
              <a:ext cx="0" cy="8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98"/>
            <p:cNvSpPr>
              <a:spLocks noChangeShapeType="1"/>
            </p:cNvSpPr>
            <p:nvPr/>
          </p:nvSpPr>
          <p:spPr bwMode="auto">
            <a:xfrm flipH="1">
              <a:off x="4277" y="1662"/>
              <a:ext cx="155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AutoShape 99"/>
            <p:cNvSpPr>
              <a:spLocks noChangeArrowheads="1"/>
            </p:cNvSpPr>
            <p:nvPr/>
          </p:nvSpPr>
          <p:spPr bwMode="auto">
            <a:xfrm rot="2770562" flipV="1">
              <a:off x="4443" y="1646"/>
              <a:ext cx="127" cy="124"/>
            </a:xfrm>
            <a:custGeom>
              <a:avLst/>
              <a:gdLst>
                <a:gd name="G0" fmla="+- 9057535 0 0"/>
                <a:gd name="G1" fmla="+- 709662 0 0"/>
                <a:gd name="G2" fmla="+- 9057535 0 709662"/>
                <a:gd name="G3" fmla="+- 10800 0 0"/>
                <a:gd name="G4" fmla="+- 0 0 9057535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20 0 0"/>
                <a:gd name="G9" fmla="+- 0 0 709662"/>
                <a:gd name="G10" fmla="+- 7520 0 2700"/>
                <a:gd name="G11" fmla="cos G10 9057535"/>
                <a:gd name="G12" fmla="sin G10 9057535"/>
                <a:gd name="G13" fmla="cos 13500 9057535"/>
                <a:gd name="G14" fmla="sin 13500 9057535"/>
                <a:gd name="G15" fmla="+- G11 10800 0"/>
                <a:gd name="G16" fmla="+- G12 10800 0"/>
                <a:gd name="G17" fmla="+- G13 10800 0"/>
                <a:gd name="G18" fmla="+- G14 10800 0"/>
                <a:gd name="G19" fmla="*/ 7520 1 2"/>
                <a:gd name="G20" fmla="+- G19 5400 0"/>
                <a:gd name="G21" fmla="cos G20 9057535"/>
                <a:gd name="G22" fmla="sin G20 9057535"/>
                <a:gd name="G23" fmla="+- G21 10800 0"/>
                <a:gd name="G24" fmla="+- G12 G23 G22"/>
                <a:gd name="G25" fmla="+- G22 G23 G11"/>
                <a:gd name="G26" fmla="cos 10800 9057535"/>
                <a:gd name="G27" fmla="sin 10800 9057535"/>
                <a:gd name="G28" fmla="cos 7520 9057535"/>
                <a:gd name="G29" fmla="sin 7520 9057535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709662"/>
                <a:gd name="G36" fmla="sin G34 709662"/>
                <a:gd name="G37" fmla="+/ 709662 9057535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20 G39"/>
                <a:gd name="G43" fmla="sin 752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3682 w 21600"/>
                <a:gd name="T5" fmla="*/ 21208 h 21600"/>
                <a:gd name="T6" fmla="*/ 19796 w 21600"/>
                <a:gd name="T7" fmla="*/ 12520 h 21600"/>
                <a:gd name="T8" fmla="*/ 12807 w 21600"/>
                <a:gd name="T9" fmla="*/ 18047 h 21600"/>
                <a:gd name="T10" fmla="*/ 734 w 21600"/>
                <a:gd name="T11" fmla="*/ 19796 h 21600"/>
                <a:gd name="T12" fmla="*/ 1078 w 21600"/>
                <a:gd name="T13" fmla="*/ 13668 h 21600"/>
                <a:gd name="T14" fmla="*/ 7206 w 21600"/>
                <a:gd name="T15" fmla="*/ 1401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5193" y="15811"/>
                  </a:moveTo>
                  <a:cubicBezTo>
                    <a:pt x="6620" y="17407"/>
                    <a:pt x="8659" y="18320"/>
                    <a:pt x="10800" y="18320"/>
                  </a:cubicBezTo>
                  <a:cubicBezTo>
                    <a:pt x="14408" y="18319"/>
                    <a:pt x="17508" y="15756"/>
                    <a:pt x="18186" y="12212"/>
                  </a:cubicBezTo>
                  <a:lnTo>
                    <a:pt x="21407" y="12829"/>
                  </a:lnTo>
                  <a:cubicBezTo>
                    <a:pt x="20434" y="17919"/>
                    <a:pt x="15982" y="21599"/>
                    <a:pt x="10800" y="21600"/>
                  </a:cubicBezTo>
                  <a:cubicBezTo>
                    <a:pt x="7725" y="21600"/>
                    <a:pt x="4796" y="20289"/>
                    <a:pt x="2747" y="17997"/>
                  </a:cubicBezTo>
                  <a:lnTo>
                    <a:pt x="734" y="19796"/>
                  </a:lnTo>
                  <a:lnTo>
                    <a:pt x="1078" y="13668"/>
                  </a:lnTo>
                  <a:lnTo>
                    <a:pt x="7206" y="14012"/>
                  </a:lnTo>
                  <a:lnTo>
                    <a:pt x="5193" y="1581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00"/>
            <p:cNvSpPr>
              <a:spLocks noChangeShapeType="1"/>
            </p:cNvSpPr>
            <p:nvPr/>
          </p:nvSpPr>
          <p:spPr bwMode="auto">
            <a:xfrm flipV="1">
              <a:off x="4384" y="1743"/>
              <a:ext cx="0" cy="321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01"/>
            <p:cNvSpPr>
              <a:spLocks noChangeShapeType="1"/>
            </p:cNvSpPr>
            <p:nvPr/>
          </p:nvSpPr>
          <p:spPr bwMode="auto">
            <a:xfrm>
              <a:off x="4384" y="2064"/>
              <a:ext cx="375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102"/>
            <p:cNvSpPr>
              <a:spLocks noChangeShapeType="1"/>
            </p:cNvSpPr>
            <p:nvPr/>
          </p:nvSpPr>
          <p:spPr bwMode="auto">
            <a:xfrm>
              <a:off x="4759" y="1440"/>
              <a:ext cx="0" cy="624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103"/>
            <p:cNvSpPr>
              <a:spLocks noChangeShapeType="1"/>
            </p:cNvSpPr>
            <p:nvPr/>
          </p:nvSpPr>
          <p:spPr bwMode="auto">
            <a:xfrm flipH="1">
              <a:off x="4384" y="1440"/>
              <a:ext cx="380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104"/>
            <p:cNvSpPr>
              <a:spLocks noChangeShapeType="1"/>
            </p:cNvSpPr>
            <p:nvPr/>
          </p:nvSpPr>
          <p:spPr bwMode="auto">
            <a:xfrm>
              <a:off x="4384" y="1440"/>
              <a:ext cx="0" cy="139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105"/>
            <p:cNvSpPr>
              <a:spLocks noChangeShapeType="1"/>
            </p:cNvSpPr>
            <p:nvPr/>
          </p:nvSpPr>
          <p:spPr bwMode="auto">
            <a:xfrm flipH="1">
              <a:off x="4272" y="158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106"/>
            <p:cNvSpPr>
              <a:spLocks noChangeShapeType="1"/>
            </p:cNvSpPr>
            <p:nvPr/>
          </p:nvSpPr>
          <p:spPr bwMode="auto">
            <a:xfrm flipH="1">
              <a:off x="4272" y="1743"/>
              <a:ext cx="112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107"/>
            <p:cNvSpPr>
              <a:spLocks noChangeShapeType="1"/>
            </p:cNvSpPr>
            <p:nvPr/>
          </p:nvSpPr>
          <p:spPr bwMode="auto">
            <a:xfrm>
              <a:off x="4272" y="1583"/>
              <a:ext cx="0" cy="16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Line 108"/>
          <p:cNvSpPr>
            <a:spLocks noChangeShapeType="1"/>
          </p:cNvSpPr>
          <p:nvPr/>
        </p:nvSpPr>
        <p:spPr bwMode="auto">
          <a:xfrm>
            <a:off x="4715173" y="2289845"/>
            <a:ext cx="0" cy="4143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2" name="Group 109"/>
          <p:cNvGrpSpPr>
            <a:grpSpLocks/>
          </p:cNvGrpSpPr>
          <p:nvPr/>
        </p:nvGrpSpPr>
        <p:grpSpPr bwMode="auto">
          <a:xfrm>
            <a:off x="2195811" y="1459583"/>
            <a:ext cx="1482725" cy="1176338"/>
            <a:chOff x="144" y="1056"/>
            <a:chExt cx="960" cy="816"/>
          </a:xfrm>
        </p:grpSpPr>
        <p:sp>
          <p:nvSpPr>
            <p:cNvPr id="51" name="Rectangle 110"/>
            <p:cNvSpPr>
              <a:spLocks noChangeArrowheads="1"/>
            </p:cNvSpPr>
            <p:nvPr/>
          </p:nvSpPr>
          <p:spPr bwMode="auto">
            <a:xfrm>
              <a:off x="144" y="1056"/>
              <a:ext cx="960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CC00"/>
                  </a:solidFill>
                </a:rPr>
                <a:t>Transceiver</a:t>
              </a:r>
              <a:endParaRPr lang="it-IT" sz="1800">
                <a:solidFill>
                  <a:srgbClr val="FFCC00"/>
                </a:solidFill>
              </a:endParaRPr>
            </a:p>
          </p:txBody>
        </p:sp>
        <p:sp>
          <p:nvSpPr>
            <p:cNvPr id="52" name="Rectangle 111"/>
            <p:cNvSpPr>
              <a:spLocks noChangeArrowheads="1"/>
            </p:cNvSpPr>
            <p:nvPr/>
          </p:nvSpPr>
          <p:spPr bwMode="auto">
            <a:xfrm>
              <a:off x="384" y="159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3300"/>
                  </a:solidFill>
                </a:rPr>
                <a:t>TX</a:t>
              </a:r>
              <a:endParaRPr lang="it-IT" sz="1800">
                <a:solidFill>
                  <a:srgbClr val="FF3300"/>
                </a:solidFill>
              </a:endParaRPr>
            </a:p>
          </p:txBody>
        </p:sp>
        <p:sp>
          <p:nvSpPr>
            <p:cNvPr id="53" name="Rectangle 112"/>
            <p:cNvSpPr>
              <a:spLocks noChangeArrowheads="1"/>
            </p:cNvSpPr>
            <p:nvPr/>
          </p:nvSpPr>
          <p:spPr bwMode="auto">
            <a:xfrm>
              <a:off x="384" y="113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chemeClr val="accent2"/>
                  </a:solidFill>
                </a:rPr>
                <a:t>RX</a:t>
              </a:r>
              <a:endParaRPr lang="it-IT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23" name="Line 113"/>
          <p:cNvSpPr>
            <a:spLocks noChangeShapeType="1"/>
          </p:cNvSpPr>
          <p:nvPr/>
        </p:nvSpPr>
        <p:spPr bwMode="auto">
          <a:xfrm flipH="1">
            <a:off x="3456286" y="1697708"/>
            <a:ext cx="814388" cy="79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114"/>
          <p:cNvSpPr>
            <a:spLocks noChangeShapeType="1"/>
          </p:cNvSpPr>
          <p:nvPr/>
        </p:nvSpPr>
        <p:spPr bwMode="auto">
          <a:xfrm flipH="1">
            <a:off x="3456286" y="2378745"/>
            <a:ext cx="23717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115"/>
          <p:cNvSpPr>
            <a:spLocks noChangeShapeType="1"/>
          </p:cNvSpPr>
          <p:nvPr/>
        </p:nvSpPr>
        <p:spPr bwMode="auto">
          <a:xfrm>
            <a:off x="3900786" y="2219995"/>
            <a:ext cx="2222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Line 116"/>
          <p:cNvSpPr>
            <a:spLocks noChangeShapeType="1"/>
          </p:cNvSpPr>
          <p:nvPr/>
        </p:nvSpPr>
        <p:spPr bwMode="auto">
          <a:xfrm flipH="1">
            <a:off x="3826173" y="1597695"/>
            <a:ext cx="2222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Line 117"/>
          <p:cNvSpPr>
            <a:spLocks noChangeShapeType="1"/>
          </p:cNvSpPr>
          <p:nvPr/>
        </p:nvSpPr>
        <p:spPr bwMode="auto">
          <a:xfrm flipH="1">
            <a:off x="3826173" y="2912145"/>
            <a:ext cx="2222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Line 118"/>
          <p:cNvSpPr>
            <a:spLocks noChangeShapeType="1"/>
          </p:cNvSpPr>
          <p:nvPr/>
        </p:nvSpPr>
        <p:spPr bwMode="auto">
          <a:xfrm flipH="1">
            <a:off x="3826173" y="4225008"/>
            <a:ext cx="2222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Line 119"/>
          <p:cNvSpPr>
            <a:spLocks noChangeShapeType="1"/>
          </p:cNvSpPr>
          <p:nvPr/>
        </p:nvSpPr>
        <p:spPr bwMode="auto">
          <a:xfrm>
            <a:off x="3900786" y="3534445"/>
            <a:ext cx="2222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120"/>
          <p:cNvSpPr>
            <a:spLocks noChangeShapeType="1"/>
          </p:cNvSpPr>
          <p:nvPr/>
        </p:nvSpPr>
        <p:spPr bwMode="auto">
          <a:xfrm>
            <a:off x="3900786" y="4848895"/>
            <a:ext cx="2222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1" name="Group 121"/>
          <p:cNvGrpSpPr>
            <a:grpSpLocks/>
          </p:cNvGrpSpPr>
          <p:nvPr/>
        </p:nvGrpSpPr>
        <p:grpSpPr bwMode="auto">
          <a:xfrm>
            <a:off x="2195811" y="2774033"/>
            <a:ext cx="1482725" cy="1174750"/>
            <a:chOff x="144" y="1056"/>
            <a:chExt cx="960" cy="816"/>
          </a:xfrm>
        </p:grpSpPr>
        <p:sp>
          <p:nvSpPr>
            <p:cNvPr id="48" name="Rectangle 122"/>
            <p:cNvSpPr>
              <a:spLocks noChangeArrowheads="1"/>
            </p:cNvSpPr>
            <p:nvPr/>
          </p:nvSpPr>
          <p:spPr bwMode="auto">
            <a:xfrm>
              <a:off x="144" y="1056"/>
              <a:ext cx="960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CC00"/>
                  </a:solidFill>
                </a:rPr>
                <a:t>Transceiver</a:t>
              </a:r>
              <a:endParaRPr lang="it-IT" sz="1800">
                <a:solidFill>
                  <a:srgbClr val="FFCC00"/>
                </a:solidFill>
              </a:endParaRPr>
            </a:p>
          </p:txBody>
        </p:sp>
        <p:sp>
          <p:nvSpPr>
            <p:cNvPr id="49" name="Rectangle 123"/>
            <p:cNvSpPr>
              <a:spLocks noChangeArrowheads="1"/>
            </p:cNvSpPr>
            <p:nvPr/>
          </p:nvSpPr>
          <p:spPr bwMode="auto">
            <a:xfrm>
              <a:off x="384" y="159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3300"/>
                  </a:solidFill>
                </a:rPr>
                <a:t>TX</a:t>
              </a:r>
              <a:endParaRPr lang="it-IT" sz="1800">
                <a:solidFill>
                  <a:srgbClr val="FF3300"/>
                </a:solidFill>
              </a:endParaRPr>
            </a:p>
          </p:txBody>
        </p:sp>
        <p:sp>
          <p:nvSpPr>
            <p:cNvPr id="50" name="Rectangle 124"/>
            <p:cNvSpPr>
              <a:spLocks noChangeArrowheads="1"/>
            </p:cNvSpPr>
            <p:nvPr/>
          </p:nvSpPr>
          <p:spPr bwMode="auto">
            <a:xfrm>
              <a:off x="384" y="113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chemeClr val="accent2"/>
                  </a:solidFill>
                </a:rPr>
                <a:t>RX</a:t>
              </a:r>
              <a:endParaRPr lang="it-IT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32" name="Group 125"/>
          <p:cNvGrpSpPr>
            <a:grpSpLocks/>
          </p:cNvGrpSpPr>
          <p:nvPr/>
        </p:nvGrpSpPr>
        <p:grpSpPr bwMode="auto">
          <a:xfrm>
            <a:off x="2195811" y="4086895"/>
            <a:ext cx="1482725" cy="1176338"/>
            <a:chOff x="144" y="1056"/>
            <a:chExt cx="960" cy="816"/>
          </a:xfrm>
        </p:grpSpPr>
        <p:sp>
          <p:nvSpPr>
            <p:cNvPr id="45" name="Rectangle 126"/>
            <p:cNvSpPr>
              <a:spLocks noChangeArrowheads="1"/>
            </p:cNvSpPr>
            <p:nvPr/>
          </p:nvSpPr>
          <p:spPr bwMode="auto">
            <a:xfrm>
              <a:off x="144" y="1056"/>
              <a:ext cx="960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CC00"/>
                  </a:solidFill>
                </a:rPr>
                <a:t>Transceiver</a:t>
              </a:r>
              <a:endParaRPr lang="it-IT" sz="1800">
                <a:solidFill>
                  <a:srgbClr val="FFCC00"/>
                </a:solidFill>
              </a:endParaRPr>
            </a:p>
          </p:txBody>
        </p:sp>
        <p:sp>
          <p:nvSpPr>
            <p:cNvPr id="46" name="Rectangle 127"/>
            <p:cNvSpPr>
              <a:spLocks noChangeArrowheads="1"/>
            </p:cNvSpPr>
            <p:nvPr/>
          </p:nvSpPr>
          <p:spPr bwMode="auto">
            <a:xfrm>
              <a:off x="384" y="159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rgbClr val="FF3300"/>
                  </a:solidFill>
                </a:rPr>
                <a:t>TX</a:t>
              </a:r>
              <a:endParaRPr lang="it-IT" sz="1800">
                <a:solidFill>
                  <a:srgbClr val="FF3300"/>
                </a:solidFill>
              </a:endParaRPr>
            </a:p>
          </p:txBody>
        </p:sp>
        <p:sp>
          <p:nvSpPr>
            <p:cNvPr id="47" name="Rectangle 128"/>
            <p:cNvSpPr>
              <a:spLocks noChangeArrowheads="1"/>
            </p:cNvSpPr>
            <p:nvPr/>
          </p:nvSpPr>
          <p:spPr bwMode="auto">
            <a:xfrm>
              <a:off x="384" y="1131"/>
              <a:ext cx="576" cy="19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800">
                  <a:solidFill>
                    <a:schemeClr val="accent2"/>
                  </a:solidFill>
                </a:rPr>
                <a:t>RX</a:t>
              </a:r>
              <a:endParaRPr lang="it-IT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33" name="Line 129"/>
          <p:cNvSpPr>
            <a:spLocks noChangeShapeType="1"/>
          </p:cNvSpPr>
          <p:nvPr/>
        </p:nvSpPr>
        <p:spPr bwMode="auto">
          <a:xfrm flipH="1">
            <a:off x="3456286" y="3021683"/>
            <a:ext cx="81438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130"/>
          <p:cNvSpPr>
            <a:spLocks noChangeShapeType="1"/>
          </p:cNvSpPr>
          <p:nvPr/>
        </p:nvSpPr>
        <p:spPr bwMode="auto">
          <a:xfrm flipH="1">
            <a:off x="3456286" y="3693195"/>
            <a:ext cx="23717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Line 131"/>
          <p:cNvSpPr>
            <a:spLocks noChangeShapeType="1"/>
          </p:cNvSpPr>
          <p:nvPr/>
        </p:nvSpPr>
        <p:spPr bwMode="auto">
          <a:xfrm flipH="1">
            <a:off x="3456286" y="4334545"/>
            <a:ext cx="81438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Line 132"/>
          <p:cNvSpPr>
            <a:spLocks noChangeShapeType="1"/>
          </p:cNvSpPr>
          <p:nvPr/>
        </p:nvSpPr>
        <p:spPr bwMode="auto">
          <a:xfrm flipH="1">
            <a:off x="3456286" y="5006058"/>
            <a:ext cx="23717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Text Box 133"/>
          <p:cNvSpPr txBox="1">
            <a:spLocks noChangeArrowheads="1"/>
          </p:cNvSpPr>
          <p:nvPr/>
        </p:nvSpPr>
        <p:spPr bwMode="auto">
          <a:xfrm>
            <a:off x="3751561" y="5496595"/>
            <a:ext cx="16922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from lower floor</a:t>
            </a:r>
            <a:endParaRPr lang="it-IT"/>
          </a:p>
        </p:txBody>
      </p:sp>
      <p:sp>
        <p:nvSpPr>
          <p:cNvPr id="38" name="Line 134"/>
          <p:cNvSpPr>
            <a:spLocks noChangeShapeType="1"/>
          </p:cNvSpPr>
          <p:nvPr/>
        </p:nvSpPr>
        <p:spPr bwMode="auto">
          <a:xfrm flipV="1">
            <a:off x="4715173" y="975395"/>
            <a:ext cx="0" cy="414338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Line 135"/>
          <p:cNvSpPr>
            <a:spLocks noChangeShapeType="1"/>
          </p:cNvSpPr>
          <p:nvPr/>
        </p:nvSpPr>
        <p:spPr bwMode="auto">
          <a:xfrm>
            <a:off x="6272511" y="5333083"/>
            <a:ext cx="0" cy="414338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" name="Text Box 136"/>
          <p:cNvSpPr txBox="1">
            <a:spLocks noChangeArrowheads="1"/>
          </p:cNvSpPr>
          <p:nvPr/>
        </p:nvSpPr>
        <p:spPr bwMode="auto">
          <a:xfrm>
            <a:off x="934985" y="4393283"/>
            <a:ext cx="11785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 dirty="0" smtClean="0">
                <a:solidFill>
                  <a:srgbClr val="FF3300"/>
                </a:solidFill>
              </a:rPr>
              <a:t>Floor #(n-1)</a:t>
            </a:r>
            <a:endParaRPr lang="it-IT" sz="1600" dirty="0">
              <a:solidFill>
                <a:srgbClr val="FF3300"/>
              </a:solidFill>
            </a:endParaRPr>
          </a:p>
        </p:txBody>
      </p:sp>
      <p:sp>
        <p:nvSpPr>
          <p:cNvPr id="41" name="Text Box 137"/>
          <p:cNvSpPr txBox="1">
            <a:spLocks noChangeArrowheads="1"/>
          </p:cNvSpPr>
          <p:nvPr/>
        </p:nvSpPr>
        <p:spPr bwMode="auto">
          <a:xfrm>
            <a:off x="827584" y="3078833"/>
            <a:ext cx="12961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sz="1600" dirty="0" smtClean="0">
                <a:solidFill>
                  <a:srgbClr val="FF3300"/>
                </a:solidFill>
              </a:rPr>
              <a:t>Floor #n</a:t>
            </a:r>
            <a:endParaRPr lang="it-IT" sz="1600" dirty="0">
              <a:solidFill>
                <a:srgbClr val="FF3300"/>
              </a:solidFill>
            </a:endParaRPr>
          </a:p>
        </p:txBody>
      </p:sp>
      <p:sp>
        <p:nvSpPr>
          <p:cNvPr id="42" name="Text Box 138"/>
          <p:cNvSpPr txBox="1">
            <a:spLocks noChangeArrowheads="1"/>
          </p:cNvSpPr>
          <p:nvPr/>
        </p:nvSpPr>
        <p:spPr bwMode="auto">
          <a:xfrm>
            <a:off x="611560" y="1772816"/>
            <a:ext cx="1512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sz="1600" dirty="0" smtClean="0">
                <a:solidFill>
                  <a:srgbClr val="FF3300"/>
                </a:solidFill>
              </a:rPr>
              <a:t>Floor #(n+1)</a:t>
            </a:r>
            <a:endParaRPr lang="it-IT" sz="1600" dirty="0">
              <a:solidFill>
                <a:srgbClr val="FF3300"/>
              </a:solidFill>
            </a:endParaRPr>
          </a:p>
        </p:txBody>
      </p:sp>
      <p:sp>
        <p:nvSpPr>
          <p:cNvPr id="43" name="Text Box 139"/>
          <p:cNvSpPr txBox="1">
            <a:spLocks noChangeArrowheads="1"/>
          </p:cNvSpPr>
          <p:nvPr/>
        </p:nvSpPr>
        <p:spPr bwMode="auto">
          <a:xfrm>
            <a:off x="2805411" y="908720"/>
            <a:ext cx="1473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to upper floor</a:t>
            </a:r>
            <a:endParaRPr lang="it-IT"/>
          </a:p>
        </p:txBody>
      </p:sp>
      <p:sp>
        <p:nvSpPr>
          <p:cNvPr id="44" name="Text Box 140"/>
          <p:cNvSpPr txBox="1">
            <a:spLocks noChangeArrowheads="1"/>
          </p:cNvSpPr>
          <p:nvPr/>
        </p:nvSpPr>
        <p:spPr bwMode="auto">
          <a:xfrm>
            <a:off x="5320011" y="908720"/>
            <a:ext cx="17065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from upper floor</a:t>
            </a:r>
            <a:endParaRPr lang="it-IT"/>
          </a:p>
        </p:txBody>
      </p:sp>
      <p:sp>
        <p:nvSpPr>
          <p:cNvPr id="132" name="Date Placeholder 13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133" name="Slide Number Placeholder 1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134" name="Footer Placeholder 1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7645" y="1851764"/>
            <a:ext cx="8482073" cy="3577500"/>
            <a:chOff x="447645" y="1851764"/>
            <a:chExt cx="8482073" cy="3577500"/>
          </a:xfrm>
        </p:grpSpPr>
        <p:sp>
          <p:nvSpPr>
            <p:cNvPr id="3" name="Rettangolo 21"/>
            <p:cNvSpPr>
              <a:spLocks noChangeArrowheads="1"/>
            </p:cNvSpPr>
            <p:nvPr/>
          </p:nvSpPr>
          <p:spPr bwMode="auto">
            <a:xfrm>
              <a:off x="2422588" y="3708008"/>
              <a:ext cx="202558" cy="15191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4" name="AutoShape 3"/>
            <p:cNvSpPr>
              <a:spLocks/>
            </p:cNvSpPr>
            <p:nvPr/>
          </p:nvSpPr>
          <p:spPr bwMode="auto">
            <a:xfrm>
              <a:off x="2707375" y="1870814"/>
              <a:ext cx="3853313" cy="3274151"/>
            </a:xfrm>
            <a:prstGeom prst="roundRect">
              <a:avLst>
                <a:gd name="adj" fmla="val 5215"/>
              </a:avLst>
            </a:prstGeom>
            <a:solidFill>
              <a:srgbClr val="FFFF00">
                <a:alpha val="41000"/>
              </a:srgbClr>
            </a:solidFill>
            <a:ln w="25400">
              <a:solidFill>
                <a:schemeClr val="accent6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sp>
          <p:nvSpPr>
            <p:cNvPr id="5" name="Rectangle 4"/>
            <p:cNvSpPr>
              <a:spLocks/>
            </p:cNvSpPr>
            <p:nvPr/>
          </p:nvSpPr>
          <p:spPr bwMode="auto">
            <a:xfrm>
              <a:off x="3015951" y="1912201"/>
              <a:ext cx="3036494" cy="413867"/>
            </a:xfrm>
            <a:prstGeom prst="rect">
              <a:avLst/>
            </a:prstGeom>
            <a:noFill/>
            <a:ln w="12700">
              <a:noFill/>
              <a:prstDash val="dash"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n-US" b="1" i="1" dirty="0">
                  <a:solidFill>
                    <a:schemeClr val="accent6"/>
                  </a:solidFill>
                  <a:ea typeface="ヒラギノ角ゴ ProN W3" charset="0"/>
                  <a:cs typeface="Gill Sans" charset="0"/>
                </a:rPr>
                <a:t>TOWER </a:t>
              </a:r>
              <a:r>
                <a:rPr lang="en-US" b="1" i="1" dirty="0" smtClean="0">
                  <a:solidFill>
                    <a:schemeClr val="accent6"/>
                  </a:solidFill>
                  <a:ea typeface="ヒラギノ角ゴ ProN W3" charset="0"/>
                  <a:cs typeface="Gill Sans" charset="0"/>
                </a:rPr>
                <a:t>BASE</a:t>
              </a:r>
              <a:endParaRPr lang="en-US" sz="2000" b="1" i="1" dirty="0">
                <a:solidFill>
                  <a:schemeClr val="tx1"/>
                </a:solidFill>
                <a:ea typeface="ヒラギノ角ゴ ProN W3" charset="0"/>
                <a:cs typeface="Gill Sans" charset="0"/>
              </a:endParaRPr>
            </a:p>
          </p:txBody>
        </p:sp>
        <p:sp>
          <p:nvSpPr>
            <p:cNvPr id="6" name="Rettangolo 25"/>
            <p:cNvSpPr>
              <a:spLocks noChangeArrowheads="1"/>
            </p:cNvSpPr>
            <p:nvPr/>
          </p:nvSpPr>
          <p:spPr bwMode="auto">
            <a:xfrm>
              <a:off x="1359157" y="3708008"/>
              <a:ext cx="202558" cy="15191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7" name="Line 18"/>
            <p:cNvSpPr>
              <a:spLocks noChangeShapeType="1"/>
            </p:cNvSpPr>
            <p:nvPr/>
          </p:nvSpPr>
          <p:spPr bwMode="auto">
            <a:xfrm rot="10800000" flipH="1">
              <a:off x="1561715" y="3809287"/>
              <a:ext cx="86087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600" b="1"/>
            </a:p>
          </p:txBody>
        </p:sp>
        <p:sp>
          <p:nvSpPr>
            <p:cNvPr id="8" name="Rettangolo 21"/>
            <p:cNvSpPr>
              <a:spLocks noChangeArrowheads="1"/>
            </p:cNvSpPr>
            <p:nvPr/>
          </p:nvSpPr>
          <p:spPr bwMode="auto">
            <a:xfrm>
              <a:off x="2422588" y="3404171"/>
              <a:ext cx="202558" cy="151919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9" name="Rettangolo 25"/>
            <p:cNvSpPr>
              <a:spLocks noChangeArrowheads="1"/>
            </p:cNvSpPr>
            <p:nvPr/>
          </p:nvSpPr>
          <p:spPr bwMode="auto">
            <a:xfrm>
              <a:off x="1359157" y="3404171"/>
              <a:ext cx="202558" cy="151919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 rot="10800000" flipH="1">
              <a:off x="1561715" y="3505450"/>
              <a:ext cx="86087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600" b="1"/>
            </a:p>
          </p:txBody>
        </p:sp>
        <p:sp>
          <p:nvSpPr>
            <p:cNvPr id="11" name="Rectangle 20"/>
            <p:cNvSpPr>
              <a:spLocks/>
            </p:cNvSpPr>
            <p:nvPr/>
          </p:nvSpPr>
          <p:spPr bwMode="auto">
            <a:xfrm>
              <a:off x="2454498" y="3686335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2" name="Rettangolo 18"/>
            <p:cNvSpPr>
              <a:spLocks noChangeArrowheads="1"/>
            </p:cNvSpPr>
            <p:nvPr/>
          </p:nvSpPr>
          <p:spPr bwMode="auto">
            <a:xfrm>
              <a:off x="2707375" y="3409506"/>
              <a:ext cx="202558" cy="151919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13" name="Rettangolo 19"/>
            <p:cNvSpPr>
              <a:spLocks noChangeArrowheads="1"/>
            </p:cNvSpPr>
            <p:nvPr/>
          </p:nvSpPr>
          <p:spPr bwMode="auto">
            <a:xfrm>
              <a:off x="2707375" y="3713344"/>
              <a:ext cx="202558" cy="15191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cxnSp>
          <p:nvCxnSpPr>
            <p:cNvPr id="14" name="Connettore 7 51"/>
            <p:cNvCxnSpPr>
              <a:cxnSpLocks noChangeShapeType="1"/>
              <a:stCxn id="12" idx="3"/>
              <a:endCxn id="52" idx="1"/>
            </p:cNvCxnSpPr>
            <p:nvPr/>
          </p:nvCxnSpPr>
          <p:spPr bwMode="auto">
            <a:xfrm flipV="1">
              <a:off x="2909934" y="2992784"/>
              <a:ext cx="303837" cy="492681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5" name="Connettore 7 52"/>
            <p:cNvCxnSpPr>
              <a:cxnSpLocks noChangeShapeType="1"/>
              <a:stCxn id="13" idx="3"/>
              <a:endCxn id="18" idx="1"/>
            </p:cNvCxnSpPr>
            <p:nvPr/>
          </p:nvCxnSpPr>
          <p:spPr bwMode="auto">
            <a:xfrm>
              <a:off x="2909934" y="3789303"/>
              <a:ext cx="303837" cy="469471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6" name="Rettangolo 16"/>
            <p:cNvSpPr>
              <a:spLocks noChangeArrowheads="1"/>
            </p:cNvSpPr>
            <p:nvPr/>
          </p:nvSpPr>
          <p:spPr bwMode="auto">
            <a:xfrm>
              <a:off x="5695110" y="2410429"/>
              <a:ext cx="253198" cy="227878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17" name="CasellaDiTesto 17"/>
            <p:cNvSpPr txBox="1">
              <a:spLocks noChangeArrowheads="1"/>
            </p:cNvSpPr>
            <p:nvPr/>
          </p:nvSpPr>
          <p:spPr bwMode="auto">
            <a:xfrm rot="16200000">
              <a:off x="4967132" y="3328849"/>
              <a:ext cx="1719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>
                  <a:solidFill>
                    <a:schemeClr val="tx1"/>
                  </a:solidFill>
                </a:rPr>
                <a:t>MANIFOLD</a:t>
              </a:r>
            </a:p>
          </p:txBody>
        </p:sp>
        <p:sp>
          <p:nvSpPr>
            <p:cNvPr id="18" name="Rettangolo 99"/>
            <p:cNvSpPr>
              <a:spLocks noChangeArrowheads="1"/>
            </p:cNvSpPr>
            <p:nvPr/>
          </p:nvSpPr>
          <p:spPr bwMode="auto">
            <a:xfrm>
              <a:off x="3213771" y="4233454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19" name="Rettangolo 18"/>
            <p:cNvSpPr>
              <a:spLocks noChangeArrowheads="1"/>
            </p:cNvSpPr>
            <p:nvPr/>
          </p:nvSpPr>
          <p:spPr bwMode="auto">
            <a:xfrm>
              <a:off x="6353424" y="2497994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cxnSp>
          <p:nvCxnSpPr>
            <p:cNvPr id="20" name="Connettore 7 103"/>
            <p:cNvCxnSpPr>
              <a:cxnSpLocks noChangeShapeType="1"/>
            </p:cNvCxnSpPr>
            <p:nvPr/>
          </p:nvCxnSpPr>
          <p:spPr bwMode="auto">
            <a:xfrm flipV="1">
              <a:off x="5948307" y="2562348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1" name="Rectangle 20"/>
            <p:cNvSpPr>
              <a:spLocks/>
            </p:cNvSpPr>
            <p:nvPr/>
          </p:nvSpPr>
          <p:spPr bwMode="auto">
            <a:xfrm>
              <a:off x="5948307" y="2447355"/>
              <a:ext cx="35447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22" name="Rettangolo 18"/>
            <p:cNvSpPr>
              <a:spLocks noChangeArrowheads="1"/>
            </p:cNvSpPr>
            <p:nvPr/>
          </p:nvSpPr>
          <p:spPr bwMode="auto">
            <a:xfrm>
              <a:off x="6353424" y="2801831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sp>
          <p:nvSpPr>
            <p:cNvPr id="23" name="Rectangle 20"/>
            <p:cNvSpPr>
              <a:spLocks/>
            </p:cNvSpPr>
            <p:nvPr/>
          </p:nvSpPr>
          <p:spPr bwMode="auto">
            <a:xfrm>
              <a:off x="6644722" y="2453544"/>
              <a:ext cx="151919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4" name="Rectangle 20"/>
            <p:cNvSpPr>
              <a:spLocks/>
            </p:cNvSpPr>
            <p:nvPr/>
          </p:nvSpPr>
          <p:spPr bwMode="auto">
            <a:xfrm>
              <a:off x="6644722" y="2757422"/>
              <a:ext cx="151919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5" name="Rectangle 20"/>
            <p:cNvSpPr>
              <a:spLocks/>
            </p:cNvSpPr>
            <p:nvPr/>
          </p:nvSpPr>
          <p:spPr bwMode="auto">
            <a:xfrm>
              <a:off x="6657261" y="3321942"/>
              <a:ext cx="486507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.. .</a:t>
              </a:r>
            </a:p>
          </p:txBody>
        </p:sp>
        <p:grpSp>
          <p:nvGrpSpPr>
            <p:cNvPr id="26" name="Group 5"/>
            <p:cNvGrpSpPr>
              <a:grpSpLocks/>
            </p:cNvGrpSpPr>
            <p:nvPr/>
          </p:nvGrpSpPr>
          <p:grpSpPr bwMode="auto">
            <a:xfrm>
              <a:off x="447645" y="1851764"/>
              <a:ext cx="911512" cy="3577500"/>
              <a:chOff x="18" y="0"/>
              <a:chExt cx="1486" cy="712"/>
            </a:xfrm>
            <a:solidFill>
              <a:schemeClr val="accent1"/>
            </a:solidFill>
          </p:grpSpPr>
          <p:sp>
            <p:nvSpPr>
              <p:cNvPr id="88" name="AutoShape 3"/>
              <p:cNvSpPr>
                <a:spLocks/>
              </p:cNvSpPr>
              <p:nvPr/>
            </p:nvSpPr>
            <p:spPr bwMode="auto">
              <a:xfrm>
                <a:off x="18" y="0"/>
                <a:ext cx="1486" cy="712"/>
              </a:xfrm>
              <a:prstGeom prst="roundRect">
                <a:avLst>
                  <a:gd name="adj" fmla="val 16852"/>
                </a:avLst>
              </a:prstGeom>
              <a:grpFill/>
              <a:ln w="25400">
                <a:solidFill>
                  <a:schemeClr val="accent6"/>
                </a:solidFill>
                <a:prstDash val="dash"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t-IT" sz="1600" b="1" dirty="0">
                  <a:ea typeface="ヒラギノ角ゴ ProN W3" charset="0"/>
                </a:endParaRPr>
              </a:p>
            </p:txBody>
          </p:sp>
          <p:sp>
            <p:nvSpPr>
              <p:cNvPr id="89" name="Rectangle 4"/>
              <p:cNvSpPr>
                <a:spLocks/>
              </p:cNvSpPr>
              <p:nvPr/>
            </p:nvSpPr>
            <p:spPr bwMode="auto">
              <a:xfrm rot="16200000">
                <a:off x="460" y="-11"/>
                <a:ext cx="524" cy="737"/>
              </a:xfrm>
              <a:prstGeom prst="rect">
                <a:avLst/>
              </a:prstGeom>
              <a:grpFill/>
              <a:ln w="12700">
                <a:noFill/>
                <a:prstDash val="dash"/>
                <a:miter lim="800000"/>
                <a:headEnd/>
                <a:tailEnd/>
              </a:ln>
              <a:extLst/>
            </p:spPr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sz="3200" b="1" i="1" dirty="0">
                    <a:solidFill>
                      <a:schemeClr val="accent6"/>
                    </a:solidFill>
                    <a:ea typeface="ヒラギノ角ゴ ProN W3" charset="0"/>
                    <a:cs typeface="Gill Sans" charset="0"/>
                  </a:rPr>
                  <a:t>JUNCTION </a:t>
                </a:r>
                <a:r>
                  <a:rPr lang="en-US" sz="3200" b="1" i="1" dirty="0" smtClean="0">
                    <a:solidFill>
                      <a:schemeClr val="accent6"/>
                    </a:solidFill>
                    <a:ea typeface="ヒラギノ角ゴ ProN W3" charset="0"/>
                    <a:cs typeface="Gill Sans" charset="0"/>
                  </a:rPr>
                  <a:t>BOX</a:t>
                </a:r>
                <a:endParaRPr lang="en-US" sz="3600" b="1" i="1" dirty="0">
                  <a:solidFill>
                    <a:schemeClr val="tx1"/>
                  </a:solidFill>
                  <a:ea typeface="ヒラギノ角ゴ ProN W3" charset="0"/>
                  <a:cs typeface="Gill Sans" charset="0"/>
                </a:endParaRPr>
              </a:p>
            </p:txBody>
          </p:sp>
        </p:grpSp>
        <p:sp>
          <p:nvSpPr>
            <p:cNvPr id="27" name="Rectangle 20"/>
            <p:cNvSpPr>
              <a:spLocks/>
            </p:cNvSpPr>
            <p:nvPr/>
          </p:nvSpPr>
          <p:spPr bwMode="auto">
            <a:xfrm>
              <a:off x="1422818" y="3689480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8" name="Rectangle 20"/>
            <p:cNvSpPr>
              <a:spLocks/>
            </p:cNvSpPr>
            <p:nvPr/>
          </p:nvSpPr>
          <p:spPr bwMode="auto">
            <a:xfrm>
              <a:off x="2454498" y="3392112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29" name="Rectangle 20"/>
            <p:cNvSpPr>
              <a:spLocks/>
            </p:cNvSpPr>
            <p:nvPr/>
          </p:nvSpPr>
          <p:spPr bwMode="auto">
            <a:xfrm>
              <a:off x="1422818" y="3391992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cxnSp>
          <p:nvCxnSpPr>
            <p:cNvPr id="30" name="Connettore 7 136"/>
            <p:cNvCxnSpPr>
              <a:cxnSpLocks noChangeShapeType="1"/>
            </p:cNvCxnSpPr>
            <p:nvPr/>
          </p:nvCxnSpPr>
          <p:spPr bwMode="auto">
            <a:xfrm flipV="1">
              <a:off x="5948307" y="2587668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Connettore 7 137"/>
            <p:cNvCxnSpPr>
              <a:cxnSpLocks noChangeShapeType="1"/>
            </p:cNvCxnSpPr>
            <p:nvPr/>
          </p:nvCxnSpPr>
          <p:spPr bwMode="auto">
            <a:xfrm flipV="1">
              <a:off x="5948307" y="2866186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5948307" y="2751192"/>
              <a:ext cx="35447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>
                  <a:solidFill>
                    <a:schemeClr val="tx1"/>
                  </a:solidFill>
                </a:rPr>
                <a:t>10 m</a:t>
              </a:r>
            </a:p>
          </p:txBody>
        </p:sp>
        <p:cxnSp>
          <p:nvCxnSpPr>
            <p:cNvPr id="33" name="Connettore 7 139"/>
            <p:cNvCxnSpPr>
              <a:cxnSpLocks noChangeShapeType="1"/>
            </p:cNvCxnSpPr>
            <p:nvPr/>
          </p:nvCxnSpPr>
          <p:spPr bwMode="auto">
            <a:xfrm flipV="1">
              <a:off x="5948307" y="2891505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4" name="Rettangolo 18"/>
            <p:cNvSpPr>
              <a:spLocks noChangeArrowheads="1"/>
            </p:cNvSpPr>
            <p:nvPr/>
          </p:nvSpPr>
          <p:spPr bwMode="auto">
            <a:xfrm>
              <a:off x="6353424" y="3991861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cxnSp>
          <p:nvCxnSpPr>
            <p:cNvPr id="35" name="Connettore 7 141"/>
            <p:cNvCxnSpPr>
              <a:cxnSpLocks noChangeShapeType="1"/>
            </p:cNvCxnSpPr>
            <p:nvPr/>
          </p:nvCxnSpPr>
          <p:spPr bwMode="auto">
            <a:xfrm flipV="1">
              <a:off x="5948307" y="4056215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6" name="Rectangle 20"/>
            <p:cNvSpPr>
              <a:spLocks/>
            </p:cNvSpPr>
            <p:nvPr/>
          </p:nvSpPr>
          <p:spPr bwMode="auto">
            <a:xfrm>
              <a:off x="5948307" y="3941222"/>
              <a:ext cx="35447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37" name="Rettangolo 18"/>
            <p:cNvSpPr>
              <a:spLocks noChangeArrowheads="1"/>
            </p:cNvSpPr>
            <p:nvPr/>
          </p:nvSpPr>
          <p:spPr bwMode="auto">
            <a:xfrm>
              <a:off x="6353424" y="4295698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sp>
          <p:nvSpPr>
            <p:cNvPr id="38" name="Rectangle 20"/>
            <p:cNvSpPr>
              <a:spLocks/>
            </p:cNvSpPr>
            <p:nvPr/>
          </p:nvSpPr>
          <p:spPr bwMode="auto">
            <a:xfrm>
              <a:off x="6606622" y="3972811"/>
              <a:ext cx="251394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13</a:t>
              </a:r>
            </a:p>
          </p:txBody>
        </p:sp>
        <p:sp>
          <p:nvSpPr>
            <p:cNvPr id="39" name="Rectangle 20"/>
            <p:cNvSpPr>
              <a:spLocks/>
            </p:cNvSpPr>
            <p:nvPr/>
          </p:nvSpPr>
          <p:spPr bwMode="auto">
            <a:xfrm>
              <a:off x="6606622" y="4271393"/>
              <a:ext cx="251394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14</a:t>
              </a:r>
            </a:p>
          </p:txBody>
        </p:sp>
        <p:cxnSp>
          <p:nvCxnSpPr>
            <p:cNvPr id="40" name="Connettore 7 148"/>
            <p:cNvCxnSpPr>
              <a:cxnSpLocks noChangeShapeType="1"/>
            </p:cNvCxnSpPr>
            <p:nvPr/>
          </p:nvCxnSpPr>
          <p:spPr bwMode="auto">
            <a:xfrm flipV="1">
              <a:off x="5948307" y="4081535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1" name="Connettore 7 149"/>
            <p:cNvCxnSpPr>
              <a:cxnSpLocks noChangeShapeType="1"/>
            </p:cNvCxnSpPr>
            <p:nvPr/>
          </p:nvCxnSpPr>
          <p:spPr bwMode="auto">
            <a:xfrm flipV="1">
              <a:off x="5948307" y="4360053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2" name="Rectangle 20"/>
            <p:cNvSpPr>
              <a:spLocks/>
            </p:cNvSpPr>
            <p:nvPr/>
          </p:nvSpPr>
          <p:spPr bwMode="auto">
            <a:xfrm>
              <a:off x="5948307" y="4245059"/>
              <a:ext cx="35447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>
                  <a:solidFill>
                    <a:schemeClr val="tx1"/>
                  </a:solidFill>
                </a:rPr>
                <a:t>10 m</a:t>
              </a:r>
            </a:p>
          </p:txBody>
        </p:sp>
        <p:cxnSp>
          <p:nvCxnSpPr>
            <p:cNvPr id="43" name="Connettore 7 151"/>
            <p:cNvCxnSpPr>
              <a:cxnSpLocks noChangeShapeType="1"/>
            </p:cNvCxnSpPr>
            <p:nvPr/>
          </p:nvCxnSpPr>
          <p:spPr bwMode="auto">
            <a:xfrm flipV="1">
              <a:off x="5948307" y="4385372"/>
              <a:ext cx="405117" cy="126599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44" name="Group 5"/>
            <p:cNvGrpSpPr>
              <a:grpSpLocks/>
            </p:cNvGrpSpPr>
            <p:nvPr/>
          </p:nvGrpSpPr>
          <p:grpSpPr bwMode="auto">
            <a:xfrm>
              <a:off x="7866287" y="2390425"/>
              <a:ext cx="1063431" cy="354477"/>
              <a:chOff x="0" y="-102"/>
              <a:chExt cx="1528" cy="712"/>
            </a:xfrm>
          </p:grpSpPr>
          <p:sp>
            <p:nvSpPr>
              <p:cNvPr id="86" name="AutoShape 3"/>
              <p:cNvSpPr>
                <a:spLocks/>
              </p:cNvSpPr>
              <p:nvPr/>
            </p:nvSpPr>
            <p:spPr bwMode="auto">
              <a:xfrm>
                <a:off x="18" y="-102"/>
                <a:ext cx="1486" cy="712"/>
              </a:xfrm>
              <a:prstGeom prst="roundRect">
                <a:avLst>
                  <a:gd name="adj" fmla="val 16852"/>
                </a:avLst>
              </a:prstGeom>
              <a:solidFill>
                <a:srgbClr val="C0EDFE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400" b="1"/>
              </a:p>
            </p:txBody>
          </p:sp>
          <p:sp>
            <p:nvSpPr>
              <p:cNvPr id="87" name="Rectangle 4"/>
              <p:cNvSpPr>
                <a:spLocks/>
              </p:cNvSpPr>
              <p:nvPr/>
            </p:nvSpPr>
            <p:spPr bwMode="auto">
              <a:xfrm>
                <a:off x="0" y="0"/>
                <a:ext cx="1528" cy="5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b="1" dirty="0">
                    <a:solidFill>
                      <a:schemeClr val="tx1"/>
                    </a:solidFill>
                  </a:rPr>
                  <a:t>FLOOR POD 1</a:t>
                </a:r>
              </a:p>
            </p:txBody>
          </p:sp>
        </p:grpSp>
        <p:sp>
          <p:nvSpPr>
            <p:cNvPr id="45" name="Rettangolo 18"/>
            <p:cNvSpPr>
              <a:spLocks noChangeArrowheads="1"/>
            </p:cNvSpPr>
            <p:nvPr/>
          </p:nvSpPr>
          <p:spPr bwMode="auto">
            <a:xfrm>
              <a:off x="6853496" y="2491704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cxnSp>
          <p:nvCxnSpPr>
            <p:cNvPr id="46" name="Connettore 1 173"/>
            <p:cNvCxnSpPr>
              <a:cxnSpLocks noChangeShapeType="1"/>
              <a:stCxn id="45" idx="3"/>
            </p:cNvCxnSpPr>
            <p:nvPr/>
          </p:nvCxnSpPr>
          <p:spPr bwMode="auto">
            <a:xfrm>
              <a:off x="7056054" y="2567664"/>
              <a:ext cx="82289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7" name="Connettore 1 175"/>
            <p:cNvCxnSpPr>
              <a:cxnSpLocks noChangeShapeType="1"/>
            </p:cNvCxnSpPr>
            <p:nvPr/>
          </p:nvCxnSpPr>
          <p:spPr bwMode="auto">
            <a:xfrm>
              <a:off x="7056054" y="2592983"/>
              <a:ext cx="82289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grpSp>
          <p:nvGrpSpPr>
            <p:cNvPr id="48" name="Group 5"/>
            <p:cNvGrpSpPr>
              <a:grpSpLocks/>
            </p:cNvGrpSpPr>
            <p:nvPr/>
          </p:nvGrpSpPr>
          <p:grpSpPr bwMode="auto">
            <a:xfrm>
              <a:off x="7866287" y="4199804"/>
              <a:ext cx="1063431" cy="354477"/>
              <a:chOff x="0" y="-102"/>
              <a:chExt cx="1528" cy="712"/>
            </a:xfrm>
          </p:grpSpPr>
          <p:sp>
            <p:nvSpPr>
              <p:cNvPr id="84" name="AutoShape 3"/>
              <p:cNvSpPr>
                <a:spLocks/>
              </p:cNvSpPr>
              <p:nvPr/>
            </p:nvSpPr>
            <p:spPr bwMode="auto">
              <a:xfrm>
                <a:off x="18" y="-102"/>
                <a:ext cx="1486" cy="712"/>
              </a:xfrm>
              <a:prstGeom prst="roundRect">
                <a:avLst>
                  <a:gd name="adj" fmla="val 16852"/>
                </a:avLst>
              </a:prstGeom>
              <a:solidFill>
                <a:srgbClr val="C0EDFE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400" b="1"/>
              </a:p>
            </p:txBody>
          </p:sp>
          <p:sp>
            <p:nvSpPr>
              <p:cNvPr id="85" name="Rectangle 4"/>
              <p:cNvSpPr>
                <a:spLocks/>
              </p:cNvSpPr>
              <p:nvPr/>
            </p:nvSpPr>
            <p:spPr bwMode="auto">
              <a:xfrm>
                <a:off x="0" y="0"/>
                <a:ext cx="1528" cy="5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FLOOR POD 14</a:t>
                </a:r>
              </a:p>
            </p:txBody>
          </p:sp>
        </p:grpSp>
        <p:sp>
          <p:nvSpPr>
            <p:cNvPr id="49" name="Rettangolo 18"/>
            <p:cNvSpPr>
              <a:spLocks noChangeArrowheads="1"/>
            </p:cNvSpPr>
            <p:nvPr/>
          </p:nvSpPr>
          <p:spPr bwMode="auto">
            <a:xfrm>
              <a:off x="6853496" y="4294733"/>
              <a:ext cx="202558" cy="1519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600" b="1">
                <a:ea typeface="ヒラギノ角ゴ ProN W3" charset="0"/>
              </a:endParaRPr>
            </a:p>
          </p:txBody>
        </p:sp>
        <p:cxnSp>
          <p:nvCxnSpPr>
            <p:cNvPr id="50" name="Connettore 1 181"/>
            <p:cNvCxnSpPr>
              <a:cxnSpLocks noChangeShapeType="1"/>
              <a:stCxn id="49" idx="3"/>
            </p:cNvCxnSpPr>
            <p:nvPr/>
          </p:nvCxnSpPr>
          <p:spPr bwMode="auto">
            <a:xfrm>
              <a:off x="7056054" y="4370693"/>
              <a:ext cx="82289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Connettore 1 182"/>
            <p:cNvCxnSpPr>
              <a:cxnSpLocks noChangeShapeType="1"/>
            </p:cNvCxnSpPr>
            <p:nvPr/>
          </p:nvCxnSpPr>
          <p:spPr bwMode="auto">
            <a:xfrm>
              <a:off x="7056054" y="4396013"/>
              <a:ext cx="82289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52" name="Rettangolo 100"/>
            <p:cNvSpPr>
              <a:spLocks noChangeArrowheads="1"/>
            </p:cNvSpPr>
            <p:nvPr/>
          </p:nvSpPr>
          <p:spPr bwMode="auto">
            <a:xfrm>
              <a:off x="3213771" y="2967465"/>
              <a:ext cx="101279" cy="50640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53" name="Rectangle 20"/>
            <p:cNvSpPr>
              <a:spLocks/>
            </p:cNvSpPr>
            <p:nvPr/>
          </p:nvSpPr>
          <p:spPr bwMode="auto">
            <a:xfrm>
              <a:off x="2771036" y="3699035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54" name="Rectangle 20"/>
            <p:cNvSpPr>
              <a:spLocks/>
            </p:cNvSpPr>
            <p:nvPr/>
          </p:nvSpPr>
          <p:spPr bwMode="auto">
            <a:xfrm>
              <a:off x="2771036" y="3392112"/>
              <a:ext cx="303837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55" name="Rettangolo 158"/>
            <p:cNvSpPr>
              <a:spLocks noChangeArrowheads="1"/>
            </p:cNvSpPr>
            <p:nvPr/>
          </p:nvSpPr>
          <p:spPr bwMode="auto">
            <a:xfrm>
              <a:off x="4935516" y="4380098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56" name="Rettangolo 160"/>
            <p:cNvSpPr>
              <a:spLocks noChangeArrowheads="1"/>
            </p:cNvSpPr>
            <p:nvPr/>
          </p:nvSpPr>
          <p:spPr bwMode="auto">
            <a:xfrm>
              <a:off x="4935516" y="4228179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57" name="Rettangolo 161"/>
            <p:cNvSpPr>
              <a:spLocks noChangeArrowheads="1"/>
            </p:cNvSpPr>
            <p:nvPr/>
          </p:nvSpPr>
          <p:spPr bwMode="auto">
            <a:xfrm>
              <a:off x="4935516" y="4076260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58" name="Rettangolo 162"/>
            <p:cNvSpPr>
              <a:spLocks noChangeArrowheads="1"/>
            </p:cNvSpPr>
            <p:nvPr/>
          </p:nvSpPr>
          <p:spPr bwMode="auto">
            <a:xfrm>
              <a:off x="4935516" y="3119383"/>
              <a:ext cx="101279" cy="50640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59" name="Rettangolo 163"/>
            <p:cNvSpPr>
              <a:spLocks noChangeArrowheads="1"/>
            </p:cNvSpPr>
            <p:nvPr/>
          </p:nvSpPr>
          <p:spPr bwMode="auto">
            <a:xfrm>
              <a:off x="4935516" y="2860911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60" name="Rettangolo 165"/>
            <p:cNvSpPr>
              <a:spLocks noChangeArrowheads="1"/>
            </p:cNvSpPr>
            <p:nvPr/>
          </p:nvSpPr>
          <p:spPr bwMode="auto">
            <a:xfrm>
              <a:off x="4935516" y="3721783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61" name="Rettangolo 167"/>
            <p:cNvSpPr>
              <a:spLocks noChangeArrowheads="1"/>
            </p:cNvSpPr>
            <p:nvPr/>
          </p:nvSpPr>
          <p:spPr bwMode="auto">
            <a:xfrm>
              <a:off x="4935516" y="3372581"/>
              <a:ext cx="101279" cy="50640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cxnSp>
          <p:nvCxnSpPr>
            <p:cNvPr id="62" name="Connettore 4 172"/>
            <p:cNvCxnSpPr>
              <a:cxnSpLocks noChangeShapeType="1"/>
              <a:stCxn id="56" idx="3"/>
              <a:endCxn id="59" idx="3"/>
            </p:cNvCxnSpPr>
            <p:nvPr/>
          </p:nvCxnSpPr>
          <p:spPr bwMode="auto">
            <a:xfrm flipV="1">
              <a:off x="5036795" y="2886231"/>
              <a:ext cx="8440" cy="1367268"/>
            </a:xfrm>
            <a:prstGeom prst="bentConnector3">
              <a:avLst>
                <a:gd name="adj1" fmla="val 580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3" name="Connettore 4 184"/>
            <p:cNvCxnSpPr>
              <a:cxnSpLocks noChangeShapeType="1"/>
              <a:stCxn id="61" idx="3"/>
              <a:endCxn id="58" idx="3"/>
            </p:cNvCxnSpPr>
            <p:nvPr/>
          </p:nvCxnSpPr>
          <p:spPr bwMode="auto">
            <a:xfrm flipV="1">
              <a:off x="5036795" y="3144703"/>
              <a:ext cx="8440" cy="253198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4" name="Connettore 4 187"/>
            <p:cNvCxnSpPr>
              <a:cxnSpLocks noChangeShapeType="1"/>
              <a:stCxn id="57" idx="3"/>
              <a:endCxn id="60" idx="3"/>
            </p:cNvCxnSpPr>
            <p:nvPr/>
          </p:nvCxnSpPr>
          <p:spPr bwMode="auto">
            <a:xfrm flipV="1">
              <a:off x="5036795" y="3747103"/>
              <a:ext cx="8440" cy="354477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5" name="Connettore 7 200"/>
            <p:cNvCxnSpPr>
              <a:cxnSpLocks noChangeShapeType="1"/>
              <a:endCxn id="55" idx="3"/>
            </p:cNvCxnSpPr>
            <p:nvPr/>
          </p:nvCxnSpPr>
          <p:spPr bwMode="auto">
            <a:xfrm rot="10800000">
              <a:off x="5036795" y="4405418"/>
              <a:ext cx="658314" cy="177238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66" name="Rettangolo 234"/>
            <p:cNvSpPr>
              <a:spLocks noChangeArrowheads="1"/>
            </p:cNvSpPr>
            <p:nvPr/>
          </p:nvSpPr>
          <p:spPr bwMode="auto">
            <a:xfrm>
              <a:off x="4935516" y="2759632"/>
              <a:ext cx="101279" cy="50640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cxnSp>
          <p:nvCxnSpPr>
            <p:cNvPr id="67" name="Connettore 7 235"/>
            <p:cNvCxnSpPr>
              <a:cxnSpLocks noChangeShapeType="1"/>
              <a:endCxn id="66" idx="3"/>
            </p:cNvCxnSpPr>
            <p:nvPr/>
          </p:nvCxnSpPr>
          <p:spPr bwMode="auto">
            <a:xfrm rot="10800000" flipV="1">
              <a:off x="5036795" y="2562348"/>
              <a:ext cx="658314" cy="222603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68" name="Rettangolo 163"/>
            <p:cNvSpPr>
              <a:spLocks noChangeArrowheads="1"/>
            </p:cNvSpPr>
            <p:nvPr/>
          </p:nvSpPr>
          <p:spPr bwMode="auto">
            <a:xfrm>
              <a:off x="4935516" y="2962190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69" name="Rettangolo 163"/>
            <p:cNvSpPr>
              <a:spLocks noChangeArrowheads="1"/>
            </p:cNvSpPr>
            <p:nvPr/>
          </p:nvSpPr>
          <p:spPr bwMode="auto">
            <a:xfrm>
              <a:off x="4935516" y="3468586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sp>
          <p:nvSpPr>
            <p:cNvPr id="70" name="Rettangolo 163"/>
            <p:cNvSpPr>
              <a:spLocks noChangeArrowheads="1"/>
            </p:cNvSpPr>
            <p:nvPr/>
          </p:nvSpPr>
          <p:spPr bwMode="auto">
            <a:xfrm>
              <a:off x="4935516" y="3620504"/>
              <a:ext cx="101279" cy="5064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600" b="1"/>
            </a:p>
          </p:txBody>
        </p:sp>
        <p:cxnSp>
          <p:nvCxnSpPr>
            <p:cNvPr id="71" name="Connettore 4 172"/>
            <p:cNvCxnSpPr>
              <a:cxnSpLocks noChangeShapeType="1"/>
              <a:stCxn id="69" idx="3"/>
              <a:endCxn id="68" idx="3"/>
            </p:cNvCxnSpPr>
            <p:nvPr/>
          </p:nvCxnSpPr>
          <p:spPr bwMode="auto">
            <a:xfrm flipV="1">
              <a:off x="5036795" y="2987510"/>
              <a:ext cx="8440" cy="506396"/>
            </a:xfrm>
            <a:prstGeom prst="bentConnector3">
              <a:avLst>
                <a:gd name="adj1" fmla="val 406666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2" name="AutoShape 3"/>
            <p:cNvSpPr>
              <a:spLocks/>
            </p:cNvSpPr>
            <p:nvPr/>
          </p:nvSpPr>
          <p:spPr bwMode="auto">
            <a:xfrm>
              <a:off x="3359584" y="3322133"/>
              <a:ext cx="1575675" cy="562178"/>
            </a:xfrm>
            <a:prstGeom prst="roundRect">
              <a:avLst>
                <a:gd name="adj" fmla="val 16852"/>
              </a:avLst>
            </a:prstGeom>
            <a:solidFill>
              <a:srgbClr val="008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600" b="1"/>
            </a:p>
          </p:txBody>
        </p:sp>
        <p:sp>
          <p:nvSpPr>
            <p:cNvPr id="73" name="Rectangle 4"/>
            <p:cNvSpPr>
              <a:spLocks/>
            </p:cNvSpPr>
            <p:nvPr/>
          </p:nvSpPr>
          <p:spPr bwMode="auto">
            <a:xfrm>
              <a:off x="3315050" y="3402670"/>
              <a:ext cx="1620209" cy="4240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ELECTRONICS POD</a:t>
              </a:r>
            </a:p>
          </p:txBody>
        </p:sp>
        <p:sp>
          <p:nvSpPr>
            <p:cNvPr id="74" name="AutoShape 3"/>
            <p:cNvSpPr>
              <a:spLocks/>
            </p:cNvSpPr>
            <p:nvPr/>
          </p:nvSpPr>
          <p:spPr bwMode="auto">
            <a:xfrm>
              <a:off x="3359584" y="3975113"/>
              <a:ext cx="1575675" cy="562178"/>
            </a:xfrm>
            <a:prstGeom prst="roundRect">
              <a:avLst>
                <a:gd name="adj" fmla="val 16852"/>
              </a:avLst>
            </a:prstGeom>
            <a:solidFill>
              <a:srgbClr val="008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600" b="1"/>
            </a:p>
          </p:txBody>
        </p:sp>
        <p:sp>
          <p:nvSpPr>
            <p:cNvPr id="75" name="Rectangle 4"/>
            <p:cNvSpPr>
              <a:spLocks/>
            </p:cNvSpPr>
            <p:nvPr/>
          </p:nvSpPr>
          <p:spPr bwMode="auto">
            <a:xfrm>
              <a:off x="3315050" y="4031172"/>
              <a:ext cx="1620209" cy="4240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POWER POD</a:t>
              </a:r>
            </a:p>
          </p:txBody>
        </p:sp>
        <p:sp>
          <p:nvSpPr>
            <p:cNvPr id="76" name="AutoShape 3"/>
            <p:cNvSpPr>
              <a:spLocks/>
            </p:cNvSpPr>
            <p:nvPr/>
          </p:nvSpPr>
          <p:spPr bwMode="auto">
            <a:xfrm>
              <a:off x="3365947" y="2663627"/>
              <a:ext cx="1575675" cy="562178"/>
            </a:xfrm>
            <a:prstGeom prst="roundRect">
              <a:avLst>
                <a:gd name="adj" fmla="val 16852"/>
              </a:avLst>
            </a:prstGeom>
            <a:solidFill>
              <a:srgbClr val="008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600" b="1"/>
            </a:p>
          </p:txBody>
        </p:sp>
        <p:sp>
          <p:nvSpPr>
            <p:cNvPr id="77" name="Rectangle 4"/>
            <p:cNvSpPr>
              <a:spLocks/>
            </p:cNvSpPr>
            <p:nvPr/>
          </p:nvSpPr>
          <p:spPr bwMode="auto">
            <a:xfrm>
              <a:off x="3365947" y="2714950"/>
              <a:ext cx="1620209" cy="4240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PHOTONICS POD</a:t>
              </a:r>
            </a:p>
          </p:txBody>
        </p:sp>
        <p:sp>
          <p:nvSpPr>
            <p:cNvPr id="78" name="Rectangle 20"/>
            <p:cNvSpPr>
              <a:spLocks/>
            </p:cNvSpPr>
            <p:nvPr/>
          </p:nvSpPr>
          <p:spPr bwMode="auto">
            <a:xfrm>
              <a:off x="6372635" y="2495279"/>
              <a:ext cx="199630" cy="1417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</a:rPr>
                <a:t>E O</a:t>
              </a:r>
            </a:p>
          </p:txBody>
        </p:sp>
        <p:sp>
          <p:nvSpPr>
            <p:cNvPr id="79" name="Rectangle 20"/>
            <p:cNvSpPr>
              <a:spLocks/>
            </p:cNvSpPr>
            <p:nvPr/>
          </p:nvSpPr>
          <p:spPr bwMode="auto">
            <a:xfrm>
              <a:off x="6879056" y="2492346"/>
              <a:ext cx="303837" cy="1384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900" b="1" i="1">
                  <a:solidFill>
                    <a:schemeClr val="bg1"/>
                  </a:solidFill>
                </a:rPr>
                <a:t>E O</a:t>
              </a:r>
            </a:p>
          </p:txBody>
        </p:sp>
        <p:sp>
          <p:nvSpPr>
            <p:cNvPr id="80" name="Rectangle 20"/>
            <p:cNvSpPr>
              <a:spLocks/>
            </p:cNvSpPr>
            <p:nvPr/>
          </p:nvSpPr>
          <p:spPr bwMode="auto">
            <a:xfrm>
              <a:off x="6372634" y="3993437"/>
              <a:ext cx="303837" cy="1384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</a:rPr>
                <a:t>E O</a:t>
              </a:r>
            </a:p>
          </p:txBody>
        </p:sp>
        <p:sp>
          <p:nvSpPr>
            <p:cNvPr id="81" name="Rectangle 20"/>
            <p:cNvSpPr>
              <a:spLocks/>
            </p:cNvSpPr>
            <p:nvPr/>
          </p:nvSpPr>
          <p:spPr bwMode="auto">
            <a:xfrm>
              <a:off x="6372634" y="4297275"/>
              <a:ext cx="303837" cy="1384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</a:rPr>
                <a:t>E O</a:t>
              </a:r>
            </a:p>
          </p:txBody>
        </p:sp>
        <p:sp>
          <p:nvSpPr>
            <p:cNvPr id="82" name="Rectangle 20"/>
            <p:cNvSpPr>
              <a:spLocks/>
            </p:cNvSpPr>
            <p:nvPr/>
          </p:nvSpPr>
          <p:spPr bwMode="auto">
            <a:xfrm>
              <a:off x="6879056" y="4295375"/>
              <a:ext cx="303837" cy="1384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</a:rPr>
                <a:t>E O</a:t>
              </a:r>
            </a:p>
          </p:txBody>
        </p:sp>
        <p:sp>
          <p:nvSpPr>
            <p:cNvPr id="83" name="Rectangle 20"/>
            <p:cNvSpPr>
              <a:spLocks/>
            </p:cNvSpPr>
            <p:nvPr/>
          </p:nvSpPr>
          <p:spPr bwMode="auto">
            <a:xfrm>
              <a:off x="6372635" y="2812831"/>
              <a:ext cx="199630" cy="1417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900" b="1" i="1">
                  <a:solidFill>
                    <a:schemeClr val="bg1"/>
                  </a:solidFill>
                </a:rPr>
                <a:t>E O</a:t>
              </a: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3454063" y="142852"/>
            <a:ext cx="124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Tower Base</a:t>
            </a:r>
            <a:endParaRPr lang="it-IT" dirty="0"/>
          </a:p>
        </p:txBody>
      </p:sp>
      <p:sp>
        <p:nvSpPr>
          <p:cNvPr id="91" name="Date Placeholder 9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93" name="Footer Placeholder 9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1472" y="1107014"/>
            <a:ext cx="7744399" cy="5002208"/>
            <a:chOff x="571472" y="1107014"/>
            <a:chExt cx="7744399" cy="5002208"/>
          </a:xfrm>
        </p:grpSpPr>
        <p:sp>
          <p:nvSpPr>
            <p:cNvPr id="3" name="Line 10"/>
            <p:cNvSpPr>
              <a:spLocks noChangeShapeType="1"/>
            </p:cNvSpPr>
            <p:nvPr/>
          </p:nvSpPr>
          <p:spPr bwMode="auto">
            <a:xfrm flipV="1">
              <a:off x="1482500" y="4494856"/>
              <a:ext cx="460583" cy="6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" name="Rectangle 38"/>
            <p:cNvSpPr>
              <a:spLocks/>
            </p:cNvSpPr>
            <p:nvPr/>
          </p:nvSpPr>
          <p:spPr bwMode="auto">
            <a:xfrm>
              <a:off x="571472" y="4500570"/>
              <a:ext cx="793487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 V INPUT</a:t>
              </a:r>
            </a:p>
            <a:p>
              <a:pPr algn="ctr"/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from JB</a:t>
              </a:r>
            </a:p>
          </p:txBody>
        </p:sp>
        <p:sp>
          <p:nvSpPr>
            <p:cNvPr id="5" name="Rettangolo 145"/>
            <p:cNvSpPr>
              <a:spLocks noChangeArrowheads="1"/>
            </p:cNvSpPr>
            <p:nvPr/>
          </p:nvSpPr>
          <p:spPr bwMode="auto">
            <a:xfrm>
              <a:off x="1482500" y="4322719"/>
              <a:ext cx="133988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V="1">
              <a:off x="6484707" y="5439283"/>
              <a:ext cx="951871" cy="65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grpSp>
          <p:nvGrpSpPr>
            <p:cNvPr id="8" name="Gruppo 320"/>
            <p:cNvGrpSpPr>
              <a:grpSpLocks/>
            </p:cNvGrpSpPr>
            <p:nvPr/>
          </p:nvGrpSpPr>
          <p:grpSpPr bwMode="auto">
            <a:xfrm>
              <a:off x="6663357" y="5268076"/>
              <a:ext cx="182427" cy="215869"/>
              <a:chOff x="2527300" y="8193072"/>
              <a:chExt cx="311047" cy="368315"/>
            </a:xfrm>
          </p:grpSpPr>
          <p:sp>
            <p:nvSpPr>
              <p:cNvPr id="219" name="Rectangle 36"/>
              <p:cNvSpPr>
                <a:spLocks/>
              </p:cNvSpPr>
              <p:nvPr/>
            </p:nvSpPr>
            <p:spPr bwMode="auto">
              <a:xfrm>
                <a:off x="2581427" y="8193072"/>
                <a:ext cx="256920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28</a:t>
                </a:r>
              </a:p>
            </p:txBody>
          </p:sp>
          <p:sp>
            <p:nvSpPr>
              <p:cNvPr id="220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9" name="Gruppo 323"/>
            <p:cNvGrpSpPr>
              <a:grpSpLocks/>
            </p:cNvGrpSpPr>
            <p:nvPr/>
          </p:nvGrpSpPr>
          <p:grpSpPr bwMode="auto">
            <a:xfrm>
              <a:off x="1303854" y="4099406"/>
              <a:ext cx="101393" cy="242853"/>
              <a:chOff x="2527300" y="8147050"/>
              <a:chExt cx="172989" cy="414337"/>
            </a:xfrm>
          </p:grpSpPr>
          <p:sp>
            <p:nvSpPr>
              <p:cNvPr id="217" name="Rectangle 36"/>
              <p:cNvSpPr>
                <a:spLocks/>
              </p:cNvSpPr>
              <p:nvPr/>
            </p:nvSpPr>
            <p:spPr bwMode="auto">
              <a:xfrm>
                <a:off x="2571746" y="8147050"/>
                <a:ext cx="128543" cy="2756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218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sp>
          <p:nvSpPr>
            <p:cNvPr id="10" name="Rettangolo 16"/>
            <p:cNvSpPr>
              <a:spLocks noChangeArrowheads="1"/>
            </p:cNvSpPr>
            <p:nvPr/>
          </p:nvSpPr>
          <p:spPr bwMode="auto">
            <a:xfrm>
              <a:off x="7333296" y="1151677"/>
              <a:ext cx="312638" cy="446625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1" name="Rettangolo 18"/>
            <p:cNvSpPr>
              <a:spLocks noChangeArrowheads="1"/>
            </p:cNvSpPr>
            <p:nvPr/>
          </p:nvSpPr>
          <p:spPr bwMode="auto">
            <a:xfrm>
              <a:off x="8003234" y="1955603"/>
              <a:ext cx="267975" cy="2112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it-IT" sz="1200">
                <a:ea typeface="ヒラギノ角ゴ ProN W3" charset="0"/>
              </a:endParaRPr>
            </a:p>
          </p:txBody>
        </p:sp>
        <p:cxnSp>
          <p:nvCxnSpPr>
            <p:cNvPr id="12" name="Connettore 7 103"/>
            <p:cNvCxnSpPr>
              <a:cxnSpLocks noChangeShapeType="1"/>
            </p:cNvCxnSpPr>
            <p:nvPr/>
          </p:nvCxnSpPr>
          <p:spPr bwMode="auto">
            <a:xfrm flipV="1">
              <a:off x="7645933" y="2044928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3" name="Rectangle 20"/>
            <p:cNvSpPr>
              <a:spLocks/>
            </p:cNvSpPr>
            <p:nvPr/>
          </p:nvSpPr>
          <p:spPr bwMode="auto">
            <a:xfrm>
              <a:off x="8092559" y="1988170"/>
              <a:ext cx="133988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100" i="1">
                  <a:solidFill>
                    <a:schemeClr val="tx1"/>
                  </a:solidFill>
                </a:rPr>
                <a:t>1</a:t>
              </a:r>
            </a:p>
          </p:txBody>
        </p:sp>
        <p:cxnSp>
          <p:nvCxnSpPr>
            <p:cNvPr id="14" name="Connettore 7 136"/>
            <p:cNvCxnSpPr>
              <a:cxnSpLocks noChangeShapeType="1"/>
            </p:cNvCxnSpPr>
            <p:nvPr/>
          </p:nvCxnSpPr>
          <p:spPr bwMode="auto">
            <a:xfrm flipV="1">
              <a:off x="7645933" y="2089591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5" name="Connettore 7 137"/>
            <p:cNvCxnSpPr>
              <a:cxnSpLocks noChangeShapeType="1"/>
            </p:cNvCxnSpPr>
            <p:nvPr/>
          </p:nvCxnSpPr>
          <p:spPr bwMode="auto">
            <a:xfrm flipV="1">
              <a:off x="7645933" y="2625541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6" name="Connettore 7 139"/>
            <p:cNvCxnSpPr>
              <a:cxnSpLocks noChangeShapeType="1"/>
            </p:cNvCxnSpPr>
            <p:nvPr/>
          </p:nvCxnSpPr>
          <p:spPr bwMode="auto">
            <a:xfrm flipV="1">
              <a:off x="7645933" y="2670204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7" name="Line 72"/>
            <p:cNvSpPr>
              <a:spLocks noChangeShapeType="1"/>
            </p:cNvSpPr>
            <p:nvPr/>
          </p:nvSpPr>
          <p:spPr bwMode="auto">
            <a:xfrm flipH="1">
              <a:off x="8092559" y="2982842"/>
              <a:ext cx="0" cy="848589"/>
            </a:xfrm>
            <a:prstGeom prst="line">
              <a:avLst/>
            </a:prstGeom>
            <a:noFill/>
            <a:ln w="63500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8" name="CasellaDiTesto 17"/>
            <p:cNvSpPr txBox="1">
              <a:spLocks noChangeArrowheads="1"/>
            </p:cNvSpPr>
            <p:nvPr/>
          </p:nvSpPr>
          <p:spPr bwMode="auto">
            <a:xfrm rot="16200000">
              <a:off x="6034825" y="3223974"/>
              <a:ext cx="290306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200">
                  <a:solidFill>
                    <a:schemeClr val="tx1"/>
                  </a:solidFill>
                </a:rPr>
                <a:t>MANIFOLD IBRIDO</a:t>
              </a:r>
            </a:p>
          </p:txBody>
        </p:sp>
        <p:sp>
          <p:nvSpPr>
            <p:cNvPr id="19" name="Rettangolo 19"/>
            <p:cNvSpPr>
              <a:spLocks noChangeArrowheads="1"/>
            </p:cNvSpPr>
            <p:nvPr/>
          </p:nvSpPr>
          <p:spPr bwMode="auto">
            <a:xfrm>
              <a:off x="901887" y="4054743"/>
              <a:ext cx="312638" cy="17865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cxnSp>
          <p:nvCxnSpPr>
            <p:cNvPr id="20" name="Connettore 7 52"/>
            <p:cNvCxnSpPr>
              <a:cxnSpLocks noChangeShapeType="1"/>
              <a:stCxn id="19" idx="3"/>
              <a:endCxn id="5" idx="1"/>
            </p:cNvCxnSpPr>
            <p:nvPr/>
          </p:nvCxnSpPr>
          <p:spPr bwMode="auto">
            <a:xfrm>
              <a:off x="1214524" y="4144069"/>
              <a:ext cx="267975" cy="334969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1" name="Rectangle 20"/>
            <p:cNvSpPr>
              <a:spLocks/>
            </p:cNvSpPr>
            <p:nvPr/>
          </p:nvSpPr>
          <p:spPr bwMode="auto">
            <a:xfrm>
              <a:off x="901887" y="3848179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E </a:t>
              </a:r>
            </a:p>
          </p:txBody>
        </p:sp>
        <p:sp>
          <p:nvSpPr>
            <p:cNvPr id="22" name="Rettangolo 18"/>
            <p:cNvSpPr>
              <a:spLocks noChangeArrowheads="1"/>
            </p:cNvSpPr>
            <p:nvPr/>
          </p:nvSpPr>
          <p:spPr bwMode="auto">
            <a:xfrm>
              <a:off x="8003234" y="2548313"/>
              <a:ext cx="267975" cy="21121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it-IT" sz="1200">
                <a:ea typeface="ヒラギノ角ゴ ProN W3" charset="0"/>
              </a:endParaRPr>
            </a:p>
          </p:txBody>
        </p:sp>
        <p:sp>
          <p:nvSpPr>
            <p:cNvPr id="23" name="Rectangle 20"/>
            <p:cNvSpPr>
              <a:spLocks/>
            </p:cNvSpPr>
            <p:nvPr/>
          </p:nvSpPr>
          <p:spPr bwMode="auto">
            <a:xfrm>
              <a:off x="8092559" y="2580879"/>
              <a:ext cx="133988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100" i="1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4" name="Rectangle 20"/>
            <p:cNvSpPr>
              <a:spLocks/>
            </p:cNvSpPr>
            <p:nvPr/>
          </p:nvSpPr>
          <p:spPr bwMode="auto">
            <a:xfrm>
              <a:off x="7958571" y="1749039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E-O </a:t>
              </a:r>
            </a:p>
          </p:txBody>
        </p:sp>
        <p:sp>
          <p:nvSpPr>
            <p:cNvPr id="25" name="Rectangle 20"/>
            <p:cNvSpPr>
              <a:spLocks/>
            </p:cNvSpPr>
            <p:nvPr/>
          </p:nvSpPr>
          <p:spPr bwMode="auto">
            <a:xfrm>
              <a:off x="7958571" y="2329652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E-O </a:t>
              </a:r>
            </a:p>
          </p:txBody>
        </p:sp>
        <p:sp>
          <p:nvSpPr>
            <p:cNvPr id="26" name="Rettangolo 18"/>
            <p:cNvSpPr>
              <a:spLocks noChangeArrowheads="1"/>
            </p:cNvSpPr>
            <p:nvPr/>
          </p:nvSpPr>
          <p:spPr bwMode="auto">
            <a:xfrm>
              <a:off x="8003234" y="4255725"/>
              <a:ext cx="267975" cy="2112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it-IT" sz="1200">
                <a:ea typeface="ヒラギノ角ゴ ProN W3" charset="0"/>
              </a:endParaRPr>
            </a:p>
          </p:txBody>
        </p:sp>
        <p:cxnSp>
          <p:nvCxnSpPr>
            <p:cNvPr id="27" name="Connettore 7 103"/>
            <p:cNvCxnSpPr>
              <a:cxnSpLocks noChangeShapeType="1"/>
            </p:cNvCxnSpPr>
            <p:nvPr/>
          </p:nvCxnSpPr>
          <p:spPr bwMode="auto">
            <a:xfrm flipV="1">
              <a:off x="7645933" y="4345050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8" name="Rectangle 20"/>
            <p:cNvSpPr>
              <a:spLocks/>
            </p:cNvSpPr>
            <p:nvPr/>
          </p:nvSpPr>
          <p:spPr bwMode="auto">
            <a:xfrm>
              <a:off x="8092559" y="4288292"/>
              <a:ext cx="133988" cy="3385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100" i="1">
                  <a:solidFill>
                    <a:schemeClr val="tx1"/>
                  </a:solidFill>
                </a:rPr>
                <a:t>13</a:t>
              </a:r>
            </a:p>
          </p:txBody>
        </p:sp>
        <p:cxnSp>
          <p:nvCxnSpPr>
            <p:cNvPr id="29" name="Connettore 7 136"/>
            <p:cNvCxnSpPr>
              <a:cxnSpLocks noChangeShapeType="1"/>
            </p:cNvCxnSpPr>
            <p:nvPr/>
          </p:nvCxnSpPr>
          <p:spPr bwMode="auto">
            <a:xfrm flipV="1">
              <a:off x="7645933" y="4389713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" name="Connettore 7 137"/>
            <p:cNvCxnSpPr>
              <a:cxnSpLocks noChangeShapeType="1"/>
            </p:cNvCxnSpPr>
            <p:nvPr/>
          </p:nvCxnSpPr>
          <p:spPr bwMode="auto">
            <a:xfrm flipV="1">
              <a:off x="7645933" y="4925663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1" name="Connettore 7 139"/>
            <p:cNvCxnSpPr>
              <a:cxnSpLocks noChangeShapeType="1"/>
            </p:cNvCxnSpPr>
            <p:nvPr/>
          </p:nvCxnSpPr>
          <p:spPr bwMode="auto">
            <a:xfrm flipV="1">
              <a:off x="7645933" y="4970326"/>
              <a:ext cx="357300" cy="111656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2" name="Rettangolo 18"/>
            <p:cNvSpPr>
              <a:spLocks noChangeArrowheads="1"/>
            </p:cNvSpPr>
            <p:nvPr/>
          </p:nvSpPr>
          <p:spPr bwMode="auto">
            <a:xfrm>
              <a:off x="8003234" y="4848435"/>
              <a:ext cx="267975" cy="21121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it-IT" sz="1200">
                <a:ea typeface="ヒラギノ角ゴ ProN W3" charset="0"/>
              </a:endParaRPr>
            </a:p>
          </p:txBody>
        </p:sp>
        <p:sp>
          <p:nvSpPr>
            <p:cNvPr id="33" name="Rectangle 20"/>
            <p:cNvSpPr>
              <a:spLocks/>
            </p:cNvSpPr>
            <p:nvPr/>
          </p:nvSpPr>
          <p:spPr bwMode="auto">
            <a:xfrm>
              <a:off x="8092559" y="4881001"/>
              <a:ext cx="133988" cy="3385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100" i="1">
                  <a:solidFill>
                    <a:schemeClr val="tx1"/>
                  </a:solidFill>
                </a:rPr>
                <a:t>14</a:t>
              </a:r>
            </a:p>
          </p:txBody>
        </p:sp>
        <p:sp>
          <p:nvSpPr>
            <p:cNvPr id="34" name="Rectangle 20"/>
            <p:cNvSpPr>
              <a:spLocks/>
            </p:cNvSpPr>
            <p:nvPr/>
          </p:nvSpPr>
          <p:spPr bwMode="auto">
            <a:xfrm>
              <a:off x="7958571" y="4049161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E-O </a:t>
              </a:r>
            </a:p>
          </p:txBody>
        </p:sp>
        <p:sp>
          <p:nvSpPr>
            <p:cNvPr id="35" name="Rectangle 20"/>
            <p:cNvSpPr>
              <a:spLocks/>
            </p:cNvSpPr>
            <p:nvPr/>
          </p:nvSpPr>
          <p:spPr bwMode="auto">
            <a:xfrm>
              <a:off x="7958571" y="4629774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E-O </a:t>
              </a:r>
            </a:p>
          </p:txBody>
        </p:sp>
        <p:sp>
          <p:nvSpPr>
            <p:cNvPr id="36" name="Rettangolo 415"/>
            <p:cNvSpPr>
              <a:spLocks noChangeArrowheads="1"/>
            </p:cNvSpPr>
            <p:nvPr/>
          </p:nvSpPr>
          <p:spPr bwMode="auto">
            <a:xfrm>
              <a:off x="1482500" y="1402904"/>
              <a:ext cx="133988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37" name="Rettangolo 19"/>
            <p:cNvSpPr>
              <a:spLocks noChangeArrowheads="1"/>
            </p:cNvSpPr>
            <p:nvPr/>
          </p:nvSpPr>
          <p:spPr bwMode="auto">
            <a:xfrm>
              <a:off x="901887" y="1821615"/>
              <a:ext cx="312638" cy="178650"/>
            </a:xfrm>
            <a:prstGeom prst="rect">
              <a:avLst/>
            </a:prstGeom>
            <a:solidFill>
              <a:srgbClr val="008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38" name="Rectangle 20"/>
            <p:cNvSpPr>
              <a:spLocks/>
            </p:cNvSpPr>
            <p:nvPr/>
          </p:nvSpPr>
          <p:spPr bwMode="auto">
            <a:xfrm>
              <a:off x="901887" y="1598303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39" name="Rectangle 38"/>
            <p:cNvSpPr>
              <a:spLocks/>
            </p:cNvSpPr>
            <p:nvPr/>
          </p:nvSpPr>
          <p:spPr bwMode="auto">
            <a:xfrm>
              <a:off x="781811" y="2089591"/>
              <a:ext cx="575479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OPTICAL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FIBERS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40" name="Rectangle 3"/>
            <p:cNvSpPr>
              <a:spLocks/>
            </p:cNvSpPr>
            <p:nvPr/>
          </p:nvSpPr>
          <p:spPr bwMode="auto">
            <a:xfrm>
              <a:off x="1616488" y="3116830"/>
              <a:ext cx="4689569" cy="299239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>
                <a:defRPr/>
              </a:pPr>
              <a:endParaRPr lang="it-IT" sz="1200"/>
            </a:p>
          </p:txBody>
        </p:sp>
        <p:sp>
          <p:nvSpPr>
            <p:cNvPr id="41" name="Rettangolo 123"/>
            <p:cNvSpPr>
              <a:spLocks noChangeArrowheads="1"/>
            </p:cNvSpPr>
            <p:nvPr/>
          </p:nvSpPr>
          <p:spPr bwMode="auto">
            <a:xfrm>
              <a:off x="1795138" y="3206155"/>
              <a:ext cx="3171042" cy="2456441"/>
            </a:xfrm>
            <a:prstGeom prst="rect">
              <a:avLst/>
            </a:prstGeom>
            <a:solidFill>
              <a:srgbClr val="07A5E6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it-IT"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2"/>
            <p:cNvSpPr>
              <a:spLocks/>
            </p:cNvSpPr>
            <p:nvPr/>
          </p:nvSpPr>
          <p:spPr bwMode="auto">
            <a:xfrm>
              <a:off x="1658359" y="2793026"/>
              <a:ext cx="352661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 V</a:t>
              </a:r>
            </a:p>
          </p:txBody>
        </p:sp>
        <p:sp>
          <p:nvSpPr>
            <p:cNvPr id="43" name="Line 4"/>
            <p:cNvSpPr>
              <a:spLocks noChangeShapeType="1"/>
            </p:cNvSpPr>
            <p:nvPr/>
          </p:nvSpPr>
          <p:spPr bwMode="auto">
            <a:xfrm flipV="1">
              <a:off x="1877019" y="2759529"/>
              <a:ext cx="409407" cy="93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 flipV="1">
              <a:off x="1571825" y="4494856"/>
              <a:ext cx="371258" cy="6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>
              <a:off x="1973788" y="3250817"/>
              <a:ext cx="0" cy="2367116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rot="10800000" flipH="1" flipV="1">
              <a:off x="1973788" y="4996379"/>
              <a:ext cx="1282188" cy="251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 rot="10800000" flipH="1">
              <a:off x="3261559" y="4953577"/>
              <a:ext cx="123753" cy="651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8" name="Oval 14"/>
            <p:cNvSpPr>
              <a:spLocks/>
            </p:cNvSpPr>
            <p:nvPr/>
          </p:nvSpPr>
          <p:spPr bwMode="auto">
            <a:xfrm rot="10800000" flipH="1">
              <a:off x="3246671" y="5011267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49" name="Oval 15"/>
            <p:cNvSpPr>
              <a:spLocks/>
            </p:cNvSpPr>
            <p:nvPr/>
          </p:nvSpPr>
          <p:spPr bwMode="auto">
            <a:xfrm rot="10800000" flipH="1">
              <a:off x="3395546" y="5011267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0" name="Line 22"/>
            <p:cNvSpPr>
              <a:spLocks noChangeShapeType="1"/>
            </p:cNvSpPr>
            <p:nvPr/>
          </p:nvSpPr>
          <p:spPr bwMode="auto">
            <a:xfrm rot="10800000" flipH="1" flipV="1">
              <a:off x="1973788" y="5487667"/>
              <a:ext cx="1282188" cy="1395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1" name="Line 23"/>
            <p:cNvSpPr>
              <a:spLocks noChangeShapeType="1"/>
            </p:cNvSpPr>
            <p:nvPr/>
          </p:nvSpPr>
          <p:spPr bwMode="auto">
            <a:xfrm rot="10800000" flipH="1">
              <a:off x="3260628" y="5437422"/>
              <a:ext cx="124683" cy="651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2" name="Oval 24"/>
            <p:cNvSpPr>
              <a:spLocks/>
            </p:cNvSpPr>
            <p:nvPr/>
          </p:nvSpPr>
          <p:spPr bwMode="auto">
            <a:xfrm rot="10800000" flipH="1">
              <a:off x="3245741" y="5495111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3" name="Oval 25"/>
            <p:cNvSpPr>
              <a:spLocks/>
            </p:cNvSpPr>
            <p:nvPr/>
          </p:nvSpPr>
          <p:spPr bwMode="auto">
            <a:xfrm rot="10800000" flipH="1">
              <a:off x="3394616" y="5495111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4" name="Rectangle 26"/>
            <p:cNvSpPr>
              <a:spLocks/>
            </p:cNvSpPr>
            <p:nvPr/>
          </p:nvSpPr>
          <p:spPr bwMode="auto">
            <a:xfrm>
              <a:off x="3165951" y="5283895"/>
              <a:ext cx="397604" cy="1538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0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1 </a:t>
              </a: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rot="10800000" flipH="1">
              <a:off x="3402990" y="5037320"/>
              <a:ext cx="669938" cy="372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 flipV="1">
              <a:off x="3402990" y="5483945"/>
              <a:ext cx="2903067" cy="372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grpSp>
          <p:nvGrpSpPr>
            <p:cNvPr id="57" name="Group 71"/>
            <p:cNvGrpSpPr>
              <a:grpSpLocks/>
            </p:cNvGrpSpPr>
            <p:nvPr/>
          </p:nvGrpSpPr>
          <p:grpSpPr bwMode="auto">
            <a:xfrm>
              <a:off x="1870506" y="2268243"/>
              <a:ext cx="208425" cy="246574"/>
              <a:chOff x="0" y="0"/>
              <a:chExt cx="224" cy="265"/>
            </a:xfrm>
          </p:grpSpPr>
          <p:sp>
            <p:nvSpPr>
              <p:cNvPr id="215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16" name="Rectangle 70"/>
              <p:cNvSpPr>
                <a:spLocks/>
              </p:cNvSpPr>
              <p:nvPr/>
            </p:nvSpPr>
            <p:spPr bwMode="auto">
              <a:xfrm>
                <a:off x="24" y="0"/>
                <a:ext cx="146" cy="26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6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V</a:t>
                </a:r>
              </a:p>
            </p:txBody>
          </p:sp>
        </p:grpSp>
        <p:sp>
          <p:nvSpPr>
            <p:cNvPr id="58" name="Line 72"/>
            <p:cNvSpPr>
              <a:spLocks noChangeShapeType="1"/>
            </p:cNvSpPr>
            <p:nvPr/>
          </p:nvSpPr>
          <p:spPr bwMode="auto">
            <a:xfrm flipH="1">
              <a:off x="3938941" y="5126645"/>
              <a:ext cx="0" cy="267975"/>
            </a:xfrm>
            <a:prstGeom prst="line">
              <a:avLst/>
            </a:prstGeom>
            <a:noFill/>
            <a:ln w="63500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59" name="Rectangle 89"/>
            <p:cNvSpPr>
              <a:spLocks/>
            </p:cNvSpPr>
            <p:nvPr/>
          </p:nvSpPr>
          <p:spPr bwMode="auto">
            <a:xfrm>
              <a:off x="5300219" y="1469898"/>
              <a:ext cx="777457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 375 V OUTPUT 14</a:t>
              </a:r>
            </a:p>
          </p:txBody>
        </p:sp>
        <p:sp>
          <p:nvSpPr>
            <p:cNvPr id="60" name="Rectangle 67"/>
            <p:cNvSpPr>
              <a:spLocks/>
            </p:cNvSpPr>
            <p:nvPr/>
          </p:nvSpPr>
          <p:spPr bwMode="auto">
            <a:xfrm>
              <a:off x="5278818" y="3608118"/>
              <a:ext cx="714601" cy="535951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</a:p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375V / LV</a:t>
              </a:r>
              <a:endParaRPr lang="en-U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61" name="Line 48"/>
            <p:cNvSpPr>
              <a:spLocks noChangeShapeType="1"/>
            </p:cNvSpPr>
            <p:nvPr/>
          </p:nvSpPr>
          <p:spPr bwMode="auto">
            <a:xfrm rot="10800000" flipH="1">
              <a:off x="1973788" y="4010081"/>
              <a:ext cx="33050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2" name="Line 22"/>
            <p:cNvSpPr>
              <a:spLocks noChangeShapeType="1"/>
            </p:cNvSpPr>
            <p:nvPr/>
          </p:nvSpPr>
          <p:spPr bwMode="auto">
            <a:xfrm rot="10800000" flipH="1" flipV="1">
              <a:off x="1973788" y="4639079"/>
              <a:ext cx="1282188" cy="1395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 rot="10800000" flipH="1">
              <a:off x="3260628" y="4588833"/>
              <a:ext cx="124683" cy="651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4" name="Oval 24"/>
            <p:cNvSpPr>
              <a:spLocks/>
            </p:cNvSpPr>
            <p:nvPr/>
          </p:nvSpPr>
          <p:spPr bwMode="auto">
            <a:xfrm rot="10800000" flipH="1">
              <a:off x="3245741" y="4646522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5" name="Oval 25"/>
            <p:cNvSpPr>
              <a:spLocks/>
            </p:cNvSpPr>
            <p:nvPr/>
          </p:nvSpPr>
          <p:spPr bwMode="auto">
            <a:xfrm rot="10800000" flipH="1">
              <a:off x="3394616" y="4646522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6" name="Line 35"/>
            <p:cNvSpPr>
              <a:spLocks noChangeShapeType="1"/>
            </p:cNvSpPr>
            <p:nvPr/>
          </p:nvSpPr>
          <p:spPr bwMode="auto">
            <a:xfrm flipV="1">
              <a:off x="3402990" y="4635357"/>
              <a:ext cx="1607852" cy="372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7" name="Line 22"/>
            <p:cNvSpPr>
              <a:spLocks noChangeShapeType="1"/>
            </p:cNvSpPr>
            <p:nvPr/>
          </p:nvSpPr>
          <p:spPr bwMode="auto">
            <a:xfrm rot="10800000" flipH="1" flipV="1">
              <a:off x="1973788" y="4330163"/>
              <a:ext cx="1282188" cy="1395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8" name="Line 23"/>
            <p:cNvSpPr>
              <a:spLocks noChangeShapeType="1"/>
            </p:cNvSpPr>
            <p:nvPr/>
          </p:nvSpPr>
          <p:spPr bwMode="auto">
            <a:xfrm rot="10800000" flipH="1">
              <a:off x="3260628" y="4279917"/>
              <a:ext cx="124683" cy="651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69" name="Oval 24"/>
            <p:cNvSpPr>
              <a:spLocks/>
            </p:cNvSpPr>
            <p:nvPr/>
          </p:nvSpPr>
          <p:spPr bwMode="auto">
            <a:xfrm rot="10800000" flipH="1">
              <a:off x="3245741" y="4337606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70" name="Oval 25"/>
            <p:cNvSpPr>
              <a:spLocks/>
            </p:cNvSpPr>
            <p:nvPr/>
          </p:nvSpPr>
          <p:spPr bwMode="auto">
            <a:xfrm rot="10800000" flipH="1">
              <a:off x="3394616" y="4337606"/>
              <a:ext cx="22331" cy="2233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71" name="Rectangle 26"/>
            <p:cNvSpPr>
              <a:spLocks/>
            </p:cNvSpPr>
            <p:nvPr/>
          </p:nvSpPr>
          <p:spPr bwMode="auto">
            <a:xfrm>
              <a:off x="3165951" y="4147790"/>
              <a:ext cx="347528" cy="1538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14 </a:t>
              </a:r>
            </a:p>
          </p:txBody>
        </p:sp>
        <p:sp>
          <p:nvSpPr>
            <p:cNvPr id="72" name="Line 35"/>
            <p:cNvSpPr>
              <a:spLocks noChangeShapeType="1"/>
            </p:cNvSpPr>
            <p:nvPr/>
          </p:nvSpPr>
          <p:spPr bwMode="auto">
            <a:xfrm flipV="1">
              <a:off x="3402990" y="4322719"/>
              <a:ext cx="2903067" cy="74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73" name="Rectangle 3"/>
            <p:cNvSpPr>
              <a:spLocks/>
            </p:cNvSpPr>
            <p:nvPr/>
          </p:nvSpPr>
          <p:spPr bwMode="auto">
            <a:xfrm>
              <a:off x="1616488" y="2089591"/>
              <a:ext cx="4689569" cy="84858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>
                <a:defRPr/>
              </a:pPr>
              <a:endParaRPr lang="it-IT" sz="1200"/>
            </a:p>
          </p:txBody>
        </p:sp>
        <p:cxnSp>
          <p:nvCxnSpPr>
            <p:cNvPr id="74" name="Connettore 4 129"/>
            <p:cNvCxnSpPr>
              <a:cxnSpLocks noChangeShapeType="1"/>
            </p:cNvCxnSpPr>
            <p:nvPr/>
          </p:nvCxnSpPr>
          <p:spPr bwMode="auto">
            <a:xfrm>
              <a:off x="4072928" y="5037320"/>
              <a:ext cx="2233128" cy="357300"/>
            </a:xfrm>
            <a:prstGeom prst="bentConnector3">
              <a:avLst>
                <a:gd name="adj1" fmla="val 46889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5" name="Rectangle 3"/>
            <p:cNvSpPr>
              <a:spLocks/>
            </p:cNvSpPr>
            <p:nvPr/>
          </p:nvSpPr>
          <p:spPr bwMode="auto">
            <a:xfrm>
              <a:off x="1616488" y="1151677"/>
              <a:ext cx="4689569" cy="80392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>
                <a:defRPr/>
              </a:pPr>
              <a:endParaRPr lang="it-IT" sz="1200"/>
            </a:p>
          </p:txBody>
        </p:sp>
        <p:sp>
          <p:nvSpPr>
            <p:cNvPr id="76" name="Rectangle 67"/>
            <p:cNvSpPr>
              <a:spLocks/>
            </p:cNvSpPr>
            <p:nvPr/>
          </p:nvSpPr>
          <p:spPr bwMode="auto">
            <a:xfrm>
              <a:off x="4832192" y="2178916"/>
              <a:ext cx="714601" cy="446626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  <a:endParaRPr lang="en-U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77" name="Rectangle 67"/>
            <p:cNvSpPr>
              <a:spLocks/>
            </p:cNvSpPr>
            <p:nvPr/>
          </p:nvSpPr>
          <p:spPr bwMode="auto">
            <a:xfrm>
              <a:off x="4857531" y="1339300"/>
              <a:ext cx="714601" cy="446626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  <a:endParaRPr lang="en-U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78" name="Rectangle 50"/>
            <p:cNvSpPr>
              <a:spLocks/>
            </p:cNvSpPr>
            <p:nvPr/>
          </p:nvSpPr>
          <p:spPr bwMode="auto">
            <a:xfrm>
              <a:off x="2465076" y="3295480"/>
              <a:ext cx="1384539" cy="40196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/>
            <a:p>
              <a:pPr algn="ctr"/>
              <a:r>
                <a:rPr lang="en-US" sz="1100" b="1">
                  <a:solidFill>
                    <a:schemeClr val="tx1"/>
                  </a:solidFill>
                  <a:latin typeface="Symbol" pitchFamily="18" charset="2"/>
                  <a:cs typeface="Arial" pitchFamily="34" charset="0"/>
                  <a:sym typeface="Arial" pitchFamily="34" charset="0"/>
                </a:rPr>
                <a:t>m</a:t>
              </a:r>
              <a:r>
                <a:rPr lang="en-US" sz="11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 + ADC</a:t>
              </a:r>
            </a:p>
          </p:txBody>
        </p:sp>
        <p:sp>
          <p:nvSpPr>
            <p:cNvPr id="79" name="Rectangle 67"/>
            <p:cNvSpPr>
              <a:spLocks/>
            </p:cNvSpPr>
            <p:nvPr/>
          </p:nvSpPr>
          <p:spPr bwMode="auto">
            <a:xfrm>
              <a:off x="3715628" y="2178916"/>
              <a:ext cx="982576" cy="446626"/>
            </a:xfrm>
            <a:prstGeom prst="rect">
              <a:avLst/>
            </a:prstGeom>
            <a:solidFill>
              <a:srgbClr val="C361F4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FCM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80" name="Ovale 138"/>
            <p:cNvSpPr>
              <a:spLocks noChangeArrowheads="1"/>
            </p:cNvSpPr>
            <p:nvPr/>
          </p:nvSpPr>
          <p:spPr bwMode="auto">
            <a:xfrm>
              <a:off x="5770106" y="5260633"/>
              <a:ext cx="89325" cy="312638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81" name="Rectangle 36"/>
            <p:cNvSpPr>
              <a:spLocks/>
            </p:cNvSpPr>
            <p:nvPr/>
          </p:nvSpPr>
          <p:spPr bwMode="auto">
            <a:xfrm>
              <a:off x="5692877" y="5573270"/>
              <a:ext cx="240450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2X8</a:t>
              </a:r>
            </a:p>
          </p:txBody>
        </p:sp>
        <p:sp>
          <p:nvSpPr>
            <p:cNvPr id="82" name="Line 5"/>
            <p:cNvSpPr>
              <a:spLocks noChangeShapeType="1"/>
            </p:cNvSpPr>
            <p:nvPr/>
          </p:nvSpPr>
          <p:spPr bwMode="auto">
            <a:xfrm flipH="1">
              <a:off x="3313665" y="3697443"/>
              <a:ext cx="0" cy="1786502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83" name="Rectangle 30"/>
            <p:cNvSpPr>
              <a:spLocks/>
            </p:cNvSpPr>
            <p:nvPr/>
          </p:nvSpPr>
          <p:spPr bwMode="auto">
            <a:xfrm>
              <a:off x="2386917" y="4802841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84" name="Line 31"/>
            <p:cNvSpPr>
              <a:spLocks noChangeShapeType="1"/>
            </p:cNvSpPr>
            <p:nvPr/>
          </p:nvSpPr>
          <p:spPr bwMode="auto">
            <a:xfrm rot="10800000" flipH="1">
              <a:off x="2368307" y="4966604"/>
              <a:ext cx="89325" cy="9397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grpSp>
          <p:nvGrpSpPr>
            <p:cNvPr id="85" name="Gruppo 290"/>
            <p:cNvGrpSpPr>
              <a:grpSpLocks/>
            </p:cNvGrpSpPr>
            <p:nvPr/>
          </p:nvGrpSpPr>
          <p:grpSpPr bwMode="auto">
            <a:xfrm>
              <a:off x="2368311" y="5301573"/>
              <a:ext cx="101393" cy="242853"/>
              <a:chOff x="2527300" y="8147050"/>
              <a:chExt cx="172989" cy="414337"/>
            </a:xfrm>
          </p:grpSpPr>
          <p:sp>
            <p:nvSpPr>
              <p:cNvPr id="213" name="Rectangle 36"/>
              <p:cNvSpPr>
                <a:spLocks/>
              </p:cNvSpPr>
              <p:nvPr/>
            </p:nvSpPr>
            <p:spPr bwMode="auto">
              <a:xfrm>
                <a:off x="2571746" y="8147050"/>
                <a:ext cx="128543" cy="2756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214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sp>
          <p:nvSpPr>
            <p:cNvPr id="86" name="Rectangle 36"/>
            <p:cNvSpPr>
              <a:spLocks/>
            </p:cNvSpPr>
            <p:nvPr/>
          </p:nvSpPr>
          <p:spPr bwMode="auto">
            <a:xfrm>
              <a:off x="2394361" y="4452985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87" name="Line 37"/>
            <p:cNvSpPr>
              <a:spLocks noChangeShapeType="1"/>
            </p:cNvSpPr>
            <p:nvPr/>
          </p:nvSpPr>
          <p:spPr bwMode="auto">
            <a:xfrm rot="10800000" flipH="1">
              <a:off x="2368307" y="4601860"/>
              <a:ext cx="89325" cy="9397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88" name="Rectangle 36"/>
            <p:cNvSpPr>
              <a:spLocks/>
            </p:cNvSpPr>
            <p:nvPr/>
          </p:nvSpPr>
          <p:spPr bwMode="auto">
            <a:xfrm>
              <a:off x="2394361" y="4144069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89" name="Line 37"/>
            <p:cNvSpPr>
              <a:spLocks noChangeShapeType="1"/>
            </p:cNvSpPr>
            <p:nvPr/>
          </p:nvSpPr>
          <p:spPr bwMode="auto">
            <a:xfrm rot="10800000" flipH="1">
              <a:off x="2368307" y="4292944"/>
              <a:ext cx="89325" cy="9397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flipH="1">
              <a:off x="2867039" y="3742105"/>
              <a:ext cx="0" cy="1786502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grpSp>
          <p:nvGrpSpPr>
            <p:cNvPr id="91" name="Group 71"/>
            <p:cNvGrpSpPr>
              <a:grpSpLocks/>
            </p:cNvGrpSpPr>
            <p:nvPr/>
          </p:nvGrpSpPr>
          <p:grpSpPr bwMode="auto">
            <a:xfrm>
              <a:off x="1870506" y="3391318"/>
              <a:ext cx="208425" cy="246574"/>
              <a:chOff x="0" y="7"/>
              <a:chExt cx="224" cy="265"/>
            </a:xfrm>
          </p:grpSpPr>
          <p:sp>
            <p:nvSpPr>
              <p:cNvPr id="211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12" name="Rectangle 70"/>
              <p:cNvSpPr>
                <a:spLocks/>
              </p:cNvSpPr>
              <p:nvPr/>
            </p:nvSpPr>
            <p:spPr bwMode="auto">
              <a:xfrm>
                <a:off x="38" y="7"/>
                <a:ext cx="146" cy="26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V</a:t>
                </a:r>
              </a:p>
            </p:txBody>
          </p:sp>
        </p:grpSp>
        <p:grpSp>
          <p:nvGrpSpPr>
            <p:cNvPr id="92" name="Group 57"/>
            <p:cNvGrpSpPr>
              <a:grpSpLocks/>
            </p:cNvGrpSpPr>
            <p:nvPr/>
          </p:nvGrpSpPr>
          <p:grpSpPr bwMode="auto">
            <a:xfrm>
              <a:off x="4162254" y="3260121"/>
              <a:ext cx="208425" cy="245644"/>
              <a:chOff x="480" y="10"/>
              <a:chExt cx="224" cy="264"/>
            </a:xfrm>
          </p:grpSpPr>
          <p:sp>
            <p:nvSpPr>
              <p:cNvPr id="209" name="Oval 55"/>
              <p:cNvSpPr>
                <a:spLocks/>
              </p:cNvSpPr>
              <p:nvPr/>
            </p:nvSpPr>
            <p:spPr bwMode="auto">
              <a:xfrm>
                <a:off x="480" y="24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10" name="Rectangle 56"/>
              <p:cNvSpPr>
                <a:spLocks/>
              </p:cNvSpPr>
              <p:nvPr/>
            </p:nvSpPr>
            <p:spPr bwMode="auto">
              <a:xfrm>
                <a:off x="497" y="10"/>
                <a:ext cx="192" cy="2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</a:t>
                </a:r>
              </a:p>
            </p:txBody>
          </p:sp>
        </p:grpSp>
        <p:grpSp>
          <p:nvGrpSpPr>
            <p:cNvPr id="93" name="Group 57"/>
            <p:cNvGrpSpPr>
              <a:grpSpLocks/>
            </p:cNvGrpSpPr>
            <p:nvPr/>
          </p:nvGrpSpPr>
          <p:grpSpPr bwMode="auto">
            <a:xfrm>
              <a:off x="4162254" y="3557880"/>
              <a:ext cx="208425" cy="347989"/>
              <a:chOff x="480" y="-126"/>
              <a:chExt cx="224" cy="374"/>
            </a:xfrm>
          </p:grpSpPr>
          <p:sp>
            <p:nvSpPr>
              <p:cNvPr id="207" name="Oval 55"/>
              <p:cNvSpPr>
                <a:spLocks/>
              </p:cNvSpPr>
              <p:nvPr/>
            </p:nvSpPr>
            <p:spPr bwMode="auto">
              <a:xfrm>
                <a:off x="480" y="24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08" name="Rectangle 56"/>
              <p:cNvSpPr>
                <a:spLocks/>
              </p:cNvSpPr>
              <p:nvPr/>
            </p:nvSpPr>
            <p:spPr bwMode="auto">
              <a:xfrm>
                <a:off x="507" y="-126"/>
                <a:ext cx="192" cy="2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 P</a:t>
                </a:r>
              </a:p>
            </p:txBody>
          </p:sp>
        </p:grpSp>
        <p:grpSp>
          <p:nvGrpSpPr>
            <p:cNvPr id="94" name="Group 71"/>
            <p:cNvGrpSpPr>
              <a:grpSpLocks/>
            </p:cNvGrpSpPr>
            <p:nvPr/>
          </p:nvGrpSpPr>
          <p:grpSpPr bwMode="auto">
            <a:xfrm>
              <a:off x="4519554" y="3578343"/>
              <a:ext cx="208427" cy="208425"/>
              <a:chOff x="0" y="16"/>
              <a:chExt cx="224" cy="224"/>
            </a:xfrm>
          </p:grpSpPr>
          <p:sp>
            <p:nvSpPr>
              <p:cNvPr id="205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06" name="Rectangle 70"/>
              <p:cNvSpPr>
                <a:spLocks/>
              </p:cNvSpPr>
              <p:nvPr/>
            </p:nvSpPr>
            <p:spPr bwMode="auto">
              <a:xfrm>
                <a:off x="10" y="69"/>
                <a:ext cx="198" cy="11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sp>
          <p:nvSpPr>
            <p:cNvPr id="95" name="Line 5"/>
            <p:cNvSpPr>
              <a:spLocks noChangeShapeType="1"/>
            </p:cNvSpPr>
            <p:nvPr/>
          </p:nvSpPr>
          <p:spPr bwMode="auto">
            <a:xfrm>
              <a:off x="2063113" y="3518793"/>
              <a:ext cx="401963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96" name="Line 5"/>
            <p:cNvSpPr>
              <a:spLocks noChangeShapeType="1"/>
            </p:cNvSpPr>
            <p:nvPr/>
          </p:nvSpPr>
          <p:spPr bwMode="auto">
            <a:xfrm>
              <a:off x="3894278" y="3518793"/>
              <a:ext cx="625276" cy="1339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97" name="Line 5"/>
            <p:cNvSpPr>
              <a:spLocks noChangeShapeType="1"/>
            </p:cNvSpPr>
            <p:nvPr/>
          </p:nvSpPr>
          <p:spPr bwMode="auto">
            <a:xfrm flipV="1">
              <a:off x="3894278" y="3384805"/>
              <a:ext cx="267975" cy="44663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98" name="Line 5"/>
            <p:cNvSpPr>
              <a:spLocks noChangeShapeType="1"/>
            </p:cNvSpPr>
            <p:nvPr/>
          </p:nvSpPr>
          <p:spPr bwMode="auto">
            <a:xfrm>
              <a:off x="3849616" y="3608118"/>
              <a:ext cx="312638" cy="1339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cxnSp>
          <p:nvCxnSpPr>
            <p:cNvPr id="99" name="Connettore 4 176"/>
            <p:cNvCxnSpPr>
              <a:cxnSpLocks noChangeShapeType="1"/>
            </p:cNvCxnSpPr>
            <p:nvPr/>
          </p:nvCxnSpPr>
          <p:spPr bwMode="auto">
            <a:xfrm>
              <a:off x="5010842" y="4635357"/>
              <a:ext cx="1295214" cy="223313"/>
            </a:xfrm>
            <a:prstGeom prst="bentConnector3">
              <a:avLst>
                <a:gd name="adj1" fmla="val 80458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0" name="Connettore 4 180"/>
            <p:cNvCxnSpPr>
              <a:cxnSpLocks noChangeShapeType="1"/>
              <a:stCxn id="157" idx="3"/>
              <a:endCxn id="140" idx="3"/>
            </p:cNvCxnSpPr>
            <p:nvPr/>
          </p:nvCxnSpPr>
          <p:spPr bwMode="auto">
            <a:xfrm>
              <a:off x="6484707" y="1531309"/>
              <a:ext cx="7444" cy="3305030"/>
            </a:xfrm>
            <a:prstGeom prst="bentConnector3">
              <a:avLst>
                <a:gd name="adj1" fmla="val 7933329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101" name="Group 71"/>
            <p:cNvGrpSpPr>
              <a:grpSpLocks/>
            </p:cNvGrpSpPr>
            <p:nvPr/>
          </p:nvGrpSpPr>
          <p:grpSpPr bwMode="auto">
            <a:xfrm>
              <a:off x="5814768" y="1196339"/>
              <a:ext cx="261462" cy="208425"/>
              <a:chOff x="0" y="16"/>
              <a:chExt cx="281" cy="224"/>
            </a:xfrm>
          </p:grpSpPr>
          <p:sp>
            <p:nvSpPr>
              <p:cNvPr id="203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04" name="Rectangle 70"/>
              <p:cNvSpPr>
                <a:spLocks/>
              </p:cNvSpPr>
              <p:nvPr/>
            </p:nvSpPr>
            <p:spPr bwMode="auto">
              <a:xfrm>
                <a:off x="26" y="79"/>
                <a:ext cx="255" cy="1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cxnSp>
          <p:nvCxnSpPr>
            <p:cNvPr id="102" name="Connettore 4 200"/>
            <p:cNvCxnSpPr>
              <a:cxnSpLocks noChangeShapeType="1"/>
              <a:stCxn id="77" idx="3"/>
              <a:endCxn id="75" idx="3"/>
            </p:cNvCxnSpPr>
            <p:nvPr/>
          </p:nvCxnSpPr>
          <p:spPr bwMode="auto">
            <a:xfrm flipV="1">
              <a:off x="5572132" y="1553640"/>
              <a:ext cx="733925" cy="8973"/>
            </a:xfrm>
            <a:prstGeom prst="bentConnector3">
              <a:avLst>
                <a:gd name="adj1" fmla="val 131148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" name="Connettore 4 204"/>
            <p:cNvCxnSpPr>
              <a:cxnSpLocks noChangeShapeType="1"/>
              <a:endCxn id="144" idx="3"/>
            </p:cNvCxnSpPr>
            <p:nvPr/>
          </p:nvCxnSpPr>
          <p:spPr bwMode="auto">
            <a:xfrm>
              <a:off x="6484707" y="2737198"/>
              <a:ext cx="7444" cy="1563190"/>
            </a:xfrm>
            <a:prstGeom prst="bentConnector3">
              <a:avLst>
                <a:gd name="adj1" fmla="val 3950000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" name="Connettore 4 209"/>
            <p:cNvCxnSpPr>
              <a:cxnSpLocks noChangeShapeType="1"/>
            </p:cNvCxnSpPr>
            <p:nvPr/>
          </p:nvCxnSpPr>
          <p:spPr bwMode="auto">
            <a:xfrm>
              <a:off x="5546793" y="2536216"/>
              <a:ext cx="759264" cy="178650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105" name="Group 71"/>
            <p:cNvGrpSpPr>
              <a:grpSpLocks/>
            </p:cNvGrpSpPr>
            <p:nvPr/>
          </p:nvGrpSpPr>
          <p:grpSpPr bwMode="auto">
            <a:xfrm>
              <a:off x="5918981" y="2178916"/>
              <a:ext cx="261462" cy="208425"/>
              <a:chOff x="0" y="16"/>
              <a:chExt cx="281" cy="224"/>
            </a:xfrm>
          </p:grpSpPr>
          <p:sp>
            <p:nvSpPr>
              <p:cNvPr id="201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  <p:sp>
            <p:nvSpPr>
              <p:cNvPr id="202" name="Rectangle 70"/>
              <p:cNvSpPr>
                <a:spLocks/>
              </p:cNvSpPr>
              <p:nvPr/>
            </p:nvSpPr>
            <p:spPr bwMode="auto">
              <a:xfrm>
                <a:off x="26" y="79"/>
                <a:ext cx="255" cy="1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cxnSp>
          <p:nvCxnSpPr>
            <p:cNvPr id="106" name="Connettore 4 276"/>
            <p:cNvCxnSpPr>
              <a:cxnSpLocks noChangeShapeType="1"/>
              <a:stCxn id="201" idx="4"/>
            </p:cNvCxnSpPr>
            <p:nvPr/>
          </p:nvCxnSpPr>
          <p:spPr bwMode="auto">
            <a:xfrm rot="16200000" flipH="1">
              <a:off x="6045525" y="2365010"/>
              <a:ext cx="282863" cy="327525"/>
            </a:xfrm>
            <a:prstGeom prst="bentConnector2">
              <a:avLst/>
            </a:prstGeom>
            <a:noFill/>
            <a:ln w="25400">
              <a:solidFill>
                <a:srgbClr val="0000FF"/>
              </a:solidFill>
              <a:prstDash val="dash"/>
              <a:round/>
              <a:headEnd/>
              <a:tailEnd/>
            </a:ln>
          </p:spPr>
        </p:cxnSp>
        <p:cxnSp>
          <p:nvCxnSpPr>
            <p:cNvPr id="107" name="Connettore 4 278"/>
            <p:cNvCxnSpPr>
              <a:cxnSpLocks noChangeShapeType="1"/>
            </p:cNvCxnSpPr>
            <p:nvPr/>
          </p:nvCxnSpPr>
          <p:spPr bwMode="auto">
            <a:xfrm>
              <a:off x="6038081" y="1285665"/>
              <a:ext cx="312638" cy="178650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FF"/>
              </a:solidFill>
              <a:prstDash val="dash"/>
              <a:round/>
              <a:headEnd/>
              <a:tailEnd/>
            </a:ln>
          </p:spPr>
        </p:cxnSp>
        <p:grpSp>
          <p:nvGrpSpPr>
            <p:cNvPr id="108" name="Gruppo 294"/>
            <p:cNvGrpSpPr>
              <a:grpSpLocks/>
            </p:cNvGrpSpPr>
            <p:nvPr/>
          </p:nvGrpSpPr>
          <p:grpSpPr bwMode="auto">
            <a:xfrm>
              <a:off x="6739983" y="3518793"/>
              <a:ext cx="134383" cy="215869"/>
              <a:chOff x="2527300" y="8193072"/>
              <a:chExt cx="228715" cy="368315"/>
            </a:xfrm>
          </p:grpSpPr>
          <p:sp>
            <p:nvSpPr>
              <p:cNvPr id="199" name="Rectangle 36"/>
              <p:cNvSpPr>
                <a:spLocks/>
              </p:cNvSpPr>
              <p:nvPr/>
            </p:nvSpPr>
            <p:spPr bwMode="auto">
              <a:xfrm>
                <a:off x="2627786" y="8193072"/>
                <a:ext cx="128229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8</a:t>
                </a:r>
              </a:p>
            </p:txBody>
          </p:sp>
          <p:sp>
            <p:nvSpPr>
              <p:cNvPr id="200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sp>
          <p:nvSpPr>
            <p:cNvPr id="109" name="Rectangle 92"/>
            <p:cNvSpPr>
              <a:spLocks/>
            </p:cNvSpPr>
            <p:nvPr/>
          </p:nvSpPr>
          <p:spPr bwMode="auto">
            <a:xfrm>
              <a:off x="1739065" y="1197796"/>
              <a:ext cx="145687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2000" i="1">
                  <a:solidFill>
                    <a:schemeClr val="tx1"/>
                  </a:solidFill>
                </a:rPr>
                <a:t>Photonics Pod</a:t>
              </a:r>
            </a:p>
          </p:txBody>
        </p:sp>
        <p:sp>
          <p:nvSpPr>
            <p:cNvPr id="110" name="Rectangle 92"/>
            <p:cNvSpPr>
              <a:spLocks/>
            </p:cNvSpPr>
            <p:nvPr/>
          </p:nvSpPr>
          <p:spPr bwMode="auto">
            <a:xfrm>
              <a:off x="1694402" y="2125560"/>
              <a:ext cx="156581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</a:rPr>
                <a:t>Electronics Pod</a:t>
              </a:r>
            </a:p>
          </p:txBody>
        </p:sp>
        <p:grpSp>
          <p:nvGrpSpPr>
            <p:cNvPr id="111" name="Gruppo 307"/>
            <p:cNvGrpSpPr>
              <a:grpSpLocks/>
            </p:cNvGrpSpPr>
            <p:nvPr/>
          </p:nvGrpSpPr>
          <p:grpSpPr bwMode="auto">
            <a:xfrm>
              <a:off x="2420418" y="3811891"/>
              <a:ext cx="101393" cy="242852"/>
              <a:chOff x="2527300" y="8147050"/>
              <a:chExt cx="172989" cy="414337"/>
            </a:xfrm>
          </p:grpSpPr>
          <p:sp>
            <p:nvSpPr>
              <p:cNvPr id="197" name="Rectangle 36"/>
              <p:cNvSpPr>
                <a:spLocks/>
              </p:cNvSpPr>
              <p:nvPr/>
            </p:nvSpPr>
            <p:spPr bwMode="auto">
              <a:xfrm>
                <a:off x="2571746" y="8147050"/>
                <a:ext cx="128543" cy="2756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98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sp>
          <p:nvSpPr>
            <p:cNvPr id="112" name="Oval 66"/>
            <p:cNvSpPr>
              <a:spLocks/>
            </p:cNvSpPr>
            <p:nvPr/>
          </p:nvSpPr>
          <p:spPr bwMode="auto">
            <a:xfrm>
              <a:off x="2775997" y="4239977"/>
              <a:ext cx="208425" cy="208426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 b="1"/>
            </a:p>
          </p:txBody>
        </p:sp>
        <p:sp>
          <p:nvSpPr>
            <p:cNvPr id="113" name="Rectangle 67"/>
            <p:cNvSpPr>
              <a:spLocks/>
            </p:cNvSpPr>
            <p:nvPr/>
          </p:nvSpPr>
          <p:spPr bwMode="auto">
            <a:xfrm>
              <a:off x="2786566" y="4237783"/>
              <a:ext cx="223313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 A</a:t>
              </a:r>
            </a:p>
          </p:txBody>
        </p:sp>
        <p:sp>
          <p:nvSpPr>
            <p:cNvPr id="114" name="Oval 66"/>
            <p:cNvSpPr>
              <a:spLocks/>
            </p:cNvSpPr>
            <p:nvPr/>
          </p:nvSpPr>
          <p:spPr bwMode="auto">
            <a:xfrm>
              <a:off x="2761896" y="5398342"/>
              <a:ext cx="208425" cy="2084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15" name="Rectangle 67"/>
            <p:cNvSpPr>
              <a:spLocks/>
            </p:cNvSpPr>
            <p:nvPr/>
          </p:nvSpPr>
          <p:spPr bwMode="auto">
            <a:xfrm>
              <a:off x="2814039" y="5398901"/>
              <a:ext cx="110608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116" name="Oval 83"/>
            <p:cNvSpPr>
              <a:spLocks/>
            </p:cNvSpPr>
            <p:nvPr/>
          </p:nvSpPr>
          <p:spPr bwMode="auto">
            <a:xfrm>
              <a:off x="2762827" y="4914498"/>
              <a:ext cx="208425" cy="2084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17" name="Rectangle 84"/>
            <p:cNvSpPr>
              <a:spLocks/>
            </p:cNvSpPr>
            <p:nvPr/>
          </p:nvSpPr>
          <p:spPr bwMode="auto">
            <a:xfrm>
              <a:off x="2814039" y="4907613"/>
              <a:ext cx="110608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118" name="Oval 66"/>
            <p:cNvSpPr>
              <a:spLocks/>
            </p:cNvSpPr>
            <p:nvPr/>
          </p:nvSpPr>
          <p:spPr bwMode="auto">
            <a:xfrm>
              <a:off x="2761896" y="4549753"/>
              <a:ext cx="208425" cy="2084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19" name="Rectangle 67"/>
            <p:cNvSpPr>
              <a:spLocks/>
            </p:cNvSpPr>
            <p:nvPr/>
          </p:nvSpPr>
          <p:spPr bwMode="auto">
            <a:xfrm>
              <a:off x="2814039" y="4550312"/>
              <a:ext cx="110608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120" name="Rectangle 92"/>
            <p:cNvSpPr>
              <a:spLocks/>
            </p:cNvSpPr>
            <p:nvPr/>
          </p:nvSpPr>
          <p:spPr bwMode="auto">
            <a:xfrm>
              <a:off x="1705813" y="5777301"/>
              <a:ext cx="1099340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</a:rPr>
                <a:t>Power Pod</a:t>
              </a:r>
            </a:p>
          </p:txBody>
        </p:sp>
        <p:sp>
          <p:nvSpPr>
            <p:cNvPr id="121" name="CasellaDiTesto 317"/>
            <p:cNvSpPr txBox="1">
              <a:spLocks noChangeArrowheads="1"/>
            </p:cNvSpPr>
            <p:nvPr/>
          </p:nvSpPr>
          <p:spPr bwMode="auto">
            <a:xfrm>
              <a:off x="4340904" y="3250817"/>
              <a:ext cx="75926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600" b="1">
                  <a:latin typeface="Arial" pitchFamily="34" charset="0"/>
                  <a:cs typeface="Arial" pitchFamily="34" charset="0"/>
                </a:rPr>
                <a:t>PCS</a:t>
              </a:r>
            </a:p>
          </p:txBody>
        </p:sp>
        <p:sp>
          <p:nvSpPr>
            <p:cNvPr id="122" name="Line 10"/>
            <p:cNvSpPr>
              <a:spLocks noChangeShapeType="1"/>
            </p:cNvSpPr>
            <p:nvPr/>
          </p:nvSpPr>
          <p:spPr bwMode="auto">
            <a:xfrm flipV="1">
              <a:off x="6484707" y="5439283"/>
              <a:ext cx="714601" cy="651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23" name="Rectangle 92"/>
            <p:cNvSpPr>
              <a:spLocks/>
            </p:cNvSpPr>
            <p:nvPr/>
          </p:nvSpPr>
          <p:spPr bwMode="auto">
            <a:xfrm>
              <a:off x="5695668" y="5841246"/>
              <a:ext cx="605935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Oil filled</a:t>
              </a:r>
            </a:p>
          </p:txBody>
        </p:sp>
        <p:cxnSp>
          <p:nvCxnSpPr>
            <p:cNvPr id="124" name="Connettore 1 358"/>
            <p:cNvCxnSpPr>
              <a:cxnSpLocks noChangeShapeType="1"/>
              <a:stCxn id="142" idx="1"/>
            </p:cNvCxnSpPr>
            <p:nvPr/>
          </p:nvCxnSpPr>
          <p:spPr bwMode="auto">
            <a:xfrm>
              <a:off x="6440044" y="1285665"/>
              <a:ext cx="93791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25" name="Rectangle 67"/>
            <p:cNvSpPr>
              <a:spLocks/>
            </p:cNvSpPr>
            <p:nvPr/>
          </p:nvSpPr>
          <p:spPr bwMode="auto">
            <a:xfrm>
              <a:off x="3715628" y="1285665"/>
              <a:ext cx="982576" cy="53595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05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05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Optical </a:t>
              </a:r>
              <a:endParaRPr lang="en-US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system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126" name="Line 5"/>
            <p:cNvSpPr>
              <a:spLocks noChangeShapeType="1"/>
            </p:cNvSpPr>
            <p:nvPr/>
          </p:nvSpPr>
          <p:spPr bwMode="auto">
            <a:xfrm>
              <a:off x="3894278" y="3518793"/>
              <a:ext cx="2277791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27" name="Line 5"/>
            <p:cNvSpPr>
              <a:spLocks noChangeShapeType="1"/>
            </p:cNvSpPr>
            <p:nvPr/>
          </p:nvSpPr>
          <p:spPr bwMode="auto">
            <a:xfrm>
              <a:off x="6216731" y="3518793"/>
              <a:ext cx="0" cy="1295214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28" name="Line 5"/>
            <p:cNvSpPr>
              <a:spLocks noChangeShapeType="1"/>
            </p:cNvSpPr>
            <p:nvPr/>
          </p:nvSpPr>
          <p:spPr bwMode="auto">
            <a:xfrm flipV="1">
              <a:off x="6216731" y="4814007"/>
              <a:ext cx="13398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29" name="Line 5"/>
            <p:cNvSpPr>
              <a:spLocks noChangeShapeType="1"/>
            </p:cNvSpPr>
            <p:nvPr/>
          </p:nvSpPr>
          <p:spPr bwMode="auto">
            <a:xfrm flipV="1">
              <a:off x="6216731" y="4188731"/>
              <a:ext cx="13398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30" name="Oval 66"/>
            <p:cNvSpPr>
              <a:spLocks/>
            </p:cNvSpPr>
            <p:nvPr/>
          </p:nvSpPr>
          <p:spPr bwMode="auto">
            <a:xfrm>
              <a:off x="2775997" y="3882676"/>
              <a:ext cx="208425" cy="208426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 b="1"/>
            </a:p>
          </p:txBody>
        </p:sp>
        <p:sp>
          <p:nvSpPr>
            <p:cNvPr id="131" name="Rectangle 67"/>
            <p:cNvSpPr>
              <a:spLocks/>
            </p:cNvSpPr>
            <p:nvPr/>
          </p:nvSpPr>
          <p:spPr bwMode="auto">
            <a:xfrm>
              <a:off x="2786566" y="3880482"/>
              <a:ext cx="223313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 A</a:t>
              </a:r>
            </a:p>
          </p:txBody>
        </p:sp>
        <p:sp>
          <p:nvSpPr>
            <p:cNvPr id="132" name="Line 35"/>
            <p:cNvSpPr>
              <a:spLocks noChangeShapeType="1"/>
            </p:cNvSpPr>
            <p:nvPr/>
          </p:nvSpPr>
          <p:spPr bwMode="auto">
            <a:xfrm flipV="1">
              <a:off x="5010842" y="3786768"/>
              <a:ext cx="2679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endParaRPr lang="it-IT" sz="1200"/>
            </a:p>
          </p:txBody>
        </p:sp>
        <p:sp>
          <p:nvSpPr>
            <p:cNvPr id="133" name="Rettangolo 125"/>
            <p:cNvSpPr>
              <a:spLocks noChangeArrowheads="1"/>
            </p:cNvSpPr>
            <p:nvPr/>
          </p:nvSpPr>
          <p:spPr bwMode="auto">
            <a:xfrm>
              <a:off x="6350719" y="5305295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4" name="Rettangolo 125"/>
            <p:cNvSpPr>
              <a:spLocks noChangeArrowheads="1"/>
            </p:cNvSpPr>
            <p:nvPr/>
          </p:nvSpPr>
          <p:spPr bwMode="auto">
            <a:xfrm>
              <a:off x="6440044" y="5305295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5" name="Rettangolo 356"/>
            <p:cNvSpPr>
              <a:spLocks noChangeArrowheads="1"/>
            </p:cNvSpPr>
            <p:nvPr/>
          </p:nvSpPr>
          <p:spPr bwMode="auto">
            <a:xfrm>
              <a:off x="6350719" y="2402229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6" name="Rettangolo 125"/>
            <p:cNvSpPr>
              <a:spLocks noChangeArrowheads="1"/>
            </p:cNvSpPr>
            <p:nvPr/>
          </p:nvSpPr>
          <p:spPr bwMode="auto">
            <a:xfrm>
              <a:off x="7199308" y="5305295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7" name="Rettangolo 125"/>
            <p:cNvSpPr>
              <a:spLocks noChangeArrowheads="1"/>
            </p:cNvSpPr>
            <p:nvPr/>
          </p:nvSpPr>
          <p:spPr bwMode="auto">
            <a:xfrm>
              <a:off x="7288633" y="5305295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8" name="Rettangolo 356"/>
            <p:cNvSpPr>
              <a:spLocks noChangeArrowheads="1"/>
            </p:cNvSpPr>
            <p:nvPr/>
          </p:nvSpPr>
          <p:spPr bwMode="auto">
            <a:xfrm>
              <a:off x="6440044" y="2402229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39" name="Rettangolo 125"/>
            <p:cNvSpPr>
              <a:spLocks noChangeArrowheads="1"/>
            </p:cNvSpPr>
            <p:nvPr/>
          </p:nvSpPr>
          <p:spPr bwMode="auto">
            <a:xfrm>
              <a:off x="6350719" y="468001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0" name="Rettangolo 125"/>
            <p:cNvSpPr>
              <a:spLocks noChangeArrowheads="1"/>
            </p:cNvSpPr>
            <p:nvPr/>
          </p:nvSpPr>
          <p:spPr bwMode="auto">
            <a:xfrm>
              <a:off x="6440044" y="468001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1" name="Rettangolo 356"/>
            <p:cNvSpPr>
              <a:spLocks noChangeArrowheads="1"/>
            </p:cNvSpPr>
            <p:nvPr/>
          </p:nvSpPr>
          <p:spPr bwMode="auto">
            <a:xfrm>
              <a:off x="6350719" y="1241002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2" name="Rettangolo 356"/>
            <p:cNvSpPr>
              <a:spLocks noChangeArrowheads="1"/>
            </p:cNvSpPr>
            <p:nvPr/>
          </p:nvSpPr>
          <p:spPr bwMode="auto">
            <a:xfrm>
              <a:off x="6440044" y="1241002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3" name="Rettangolo 125"/>
            <p:cNvSpPr>
              <a:spLocks noChangeArrowheads="1"/>
            </p:cNvSpPr>
            <p:nvPr/>
          </p:nvSpPr>
          <p:spPr bwMode="auto">
            <a:xfrm>
              <a:off x="6350719" y="414406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4" name="Rettangolo 125"/>
            <p:cNvSpPr>
              <a:spLocks noChangeArrowheads="1"/>
            </p:cNvSpPr>
            <p:nvPr/>
          </p:nvSpPr>
          <p:spPr bwMode="auto">
            <a:xfrm>
              <a:off x="6440044" y="414406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5" name="Rettangolo 356"/>
            <p:cNvSpPr>
              <a:spLocks noChangeArrowheads="1"/>
            </p:cNvSpPr>
            <p:nvPr/>
          </p:nvSpPr>
          <p:spPr bwMode="auto">
            <a:xfrm>
              <a:off x="6350719" y="1866278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6" name="Rettangolo 356"/>
            <p:cNvSpPr>
              <a:spLocks noChangeArrowheads="1"/>
            </p:cNvSpPr>
            <p:nvPr/>
          </p:nvSpPr>
          <p:spPr bwMode="auto">
            <a:xfrm>
              <a:off x="6440044" y="1866278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7" name="Rettangolo 356"/>
            <p:cNvSpPr>
              <a:spLocks noChangeArrowheads="1"/>
            </p:cNvSpPr>
            <p:nvPr/>
          </p:nvSpPr>
          <p:spPr bwMode="auto">
            <a:xfrm>
              <a:off x="6440044" y="2134253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48" name="Rettangolo 356"/>
            <p:cNvSpPr>
              <a:spLocks noChangeArrowheads="1"/>
            </p:cNvSpPr>
            <p:nvPr/>
          </p:nvSpPr>
          <p:spPr bwMode="auto">
            <a:xfrm>
              <a:off x="6350719" y="2134253"/>
              <a:ext cx="44663" cy="8932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cxnSp>
          <p:nvCxnSpPr>
            <p:cNvPr id="149" name="Connettore 4 180"/>
            <p:cNvCxnSpPr>
              <a:cxnSpLocks noChangeShapeType="1"/>
              <a:stCxn id="154" idx="3"/>
              <a:endCxn id="152" idx="3"/>
            </p:cNvCxnSpPr>
            <p:nvPr/>
          </p:nvCxnSpPr>
          <p:spPr bwMode="auto">
            <a:xfrm>
              <a:off x="6484707" y="1776953"/>
              <a:ext cx="7444" cy="535951"/>
            </a:xfrm>
            <a:prstGeom prst="bentConnector3">
              <a:avLst>
                <a:gd name="adj1" fmla="val 4650000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50" name="Connettore 4 180"/>
            <p:cNvCxnSpPr>
              <a:cxnSpLocks noChangeShapeType="1"/>
              <a:stCxn id="146" idx="3"/>
              <a:endCxn id="147" idx="3"/>
            </p:cNvCxnSpPr>
            <p:nvPr/>
          </p:nvCxnSpPr>
          <p:spPr bwMode="auto">
            <a:xfrm>
              <a:off x="6484707" y="1910940"/>
              <a:ext cx="7444" cy="267975"/>
            </a:xfrm>
            <a:prstGeom prst="bentConnector3">
              <a:avLst>
                <a:gd name="adj1" fmla="val 1800000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51" name="Rettangolo 356"/>
            <p:cNvSpPr>
              <a:spLocks noChangeArrowheads="1"/>
            </p:cNvSpPr>
            <p:nvPr/>
          </p:nvSpPr>
          <p:spPr bwMode="auto">
            <a:xfrm>
              <a:off x="6350719" y="2268241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2" name="Rettangolo 356"/>
            <p:cNvSpPr>
              <a:spLocks noChangeArrowheads="1"/>
            </p:cNvSpPr>
            <p:nvPr/>
          </p:nvSpPr>
          <p:spPr bwMode="auto">
            <a:xfrm>
              <a:off x="6440044" y="2268241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3" name="Rettangolo 356"/>
            <p:cNvSpPr>
              <a:spLocks noChangeArrowheads="1"/>
            </p:cNvSpPr>
            <p:nvPr/>
          </p:nvSpPr>
          <p:spPr bwMode="auto">
            <a:xfrm>
              <a:off x="6350719" y="1732290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4" name="Rettangolo 356"/>
            <p:cNvSpPr>
              <a:spLocks noChangeArrowheads="1"/>
            </p:cNvSpPr>
            <p:nvPr/>
          </p:nvSpPr>
          <p:spPr bwMode="auto">
            <a:xfrm>
              <a:off x="6440044" y="1732290"/>
              <a:ext cx="44663" cy="8932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5" name="Rettangolo 125"/>
            <p:cNvSpPr>
              <a:spLocks noChangeArrowheads="1"/>
            </p:cNvSpPr>
            <p:nvPr/>
          </p:nvSpPr>
          <p:spPr bwMode="auto">
            <a:xfrm>
              <a:off x="6350719" y="258087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6" name="Rettangolo 125"/>
            <p:cNvSpPr>
              <a:spLocks noChangeArrowheads="1"/>
            </p:cNvSpPr>
            <p:nvPr/>
          </p:nvSpPr>
          <p:spPr bwMode="auto">
            <a:xfrm>
              <a:off x="6440044" y="258087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7" name="Rettangolo 125"/>
            <p:cNvSpPr>
              <a:spLocks noChangeArrowheads="1"/>
            </p:cNvSpPr>
            <p:nvPr/>
          </p:nvSpPr>
          <p:spPr bwMode="auto">
            <a:xfrm>
              <a:off x="6440044" y="1374990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8" name="Rettangolo 125"/>
            <p:cNvSpPr>
              <a:spLocks noChangeArrowheads="1"/>
            </p:cNvSpPr>
            <p:nvPr/>
          </p:nvSpPr>
          <p:spPr bwMode="auto">
            <a:xfrm>
              <a:off x="6350719" y="1374990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59" name="Rettangolo 125"/>
            <p:cNvSpPr>
              <a:spLocks noChangeArrowheads="1"/>
            </p:cNvSpPr>
            <p:nvPr/>
          </p:nvSpPr>
          <p:spPr bwMode="auto">
            <a:xfrm>
              <a:off x="1482500" y="432271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sp>
          <p:nvSpPr>
            <p:cNvPr id="160" name="Rettangolo 125"/>
            <p:cNvSpPr>
              <a:spLocks noChangeArrowheads="1"/>
            </p:cNvSpPr>
            <p:nvPr/>
          </p:nvSpPr>
          <p:spPr bwMode="auto">
            <a:xfrm>
              <a:off x="1571825" y="4322719"/>
              <a:ext cx="44663" cy="3126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grpSp>
          <p:nvGrpSpPr>
            <p:cNvPr id="161" name="Gruppo 294"/>
            <p:cNvGrpSpPr>
              <a:grpSpLocks/>
            </p:cNvGrpSpPr>
            <p:nvPr/>
          </p:nvGrpSpPr>
          <p:grpSpPr bwMode="auto">
            <a:xfrm>
              <a:off x="6797346" y="1873722"/>
              <a:ext cx="134383" cy="215869"/>
              <a:chOff x="2527300" y="8193072"/>
              <a:chExt cx="228715" cy="368315"/>
            </a:xfrm>
          </p:grpSpPr>
          <p:sp>
            <p:nvSpPr>
              <p:cNvPr id="195" name="Rectangle 36"/>
              <p:cNvSpPr>
                <a:spLocks/>
              </p:cNvSpPr>
              <p:nvPr/>
            </p:nvSpPr>
            <p:spPr bwMode="auto">
              <a:xfrm>
                <a:off x="2627786" y="8193072"/>
                <a:ext cx="128229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8</a:t>
                </a:r>
              </a:p>
            </p:txBody>
          </p:sp>
          <p:sp>
            <p:nvSpPr>
              <p:cNvPr id="196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2" name="Gruppo 294"/>
            <p:cNvGrpSpPr>
              <a:grpSpLocks/>
            </p:cNvGrpSpPr>
            <p:nvPr/>
          </p:nvGrpSpPr>
          <p:grpSpPr bwMode="auto">
            <a:xfrm>
              <a:off x="7041129" y="3124273"/>
              <a:ext cx="134383" cy="215869"/>
              <a:chOff x="2527300" y="8193072"/>
              <a:chExt cx="228715" cy="368315"/>
            </a:xfrm>
          </p:grpSpPr>
          <p:sp>
            <p:nvSpPr>
              <p:cNvPr id="193" name="Rectangle 36"/>
              <p:cNvSpPr>
                <a:spLocks/>
              </p:cNvSpPr>
              <p:nvPr/>
            </p:nvSpPr>
            <p:spPr bwMode="auto">
              <a:xfrm>
                <a:off x="2627786" y="8193072"/>
                <a:ext cx="128229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4</a:t>
                </a:r>
              </a:p>
            </p:txBody>
          </p:sp>
          <p:sp>
            <p:nvSpPr>
              <p:cNvPr id="194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3" name="Gruppo 294"/>
            <p:cNvGrpSpPr>
              <a:grpSpLocks/>
            </p:cNvGrpSpPr>
            <p:nvPr/>
          </p:nvGrpSpPr>
          <p:grpSpPr bwMode="auto">
            <a:xfrm>
              <a:off x="6728490" y="1107014"/>
              <a:ext cx="182427" cy="215869"/>
              <a:chOff x="2527300" y="8193072"/>
              <a:chExt cx="311047" cy="368315"/>
            </a:xfrm>
          </p:grpSpPr>
          <p:sp>
            <p:nvSpPr>
              <p:cNvPr id="191" name="Rectangle 36"/>
              <p:cNvSpPr>
                <a:spLocks/>
              </p:cNvSpPr>
              <p:nvPr/>
            </p:nvSpPr>
            <p:spPr bwMode="auto">
              <a:xfrm>
                <a:off x="2581427" y="8193072"/>
                <a:ext cx="256920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16</a:t>
                </a:r>
              </a:p>
            </p:txBody>
          </p:sp>
          <p:sp>
            <p:nvSpPr>
              <p:cNvPr id="192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4" name="Gruppo 294"/>
            <p:cNvGrpSpPr>
              <a:grpSpLocks/>
            </p:cNvGrpSpPr>
            <p:nvPr/>
          </p:nvGrpSpPr>
          <p:grpSpPr bwMode="auto">
            <a:xfrm>
              <a:off x="6574031" y="1873722"/>
              <a:ext cx="157437" cy="215869"/>
              <a:chOff x="2527300" y="8193072"/>
              <a:chExt cx="269181" cy="368315"/>
            </a:xfrm>
          </p:grpSpPr>
          <p:sp>
            <p:nvSpPr>
              <p:cNvPr id="189" name="Rectangle 36"/>
              <p:cNvSpPr>
                <a:spLocks/>
              </p:cNvSpPr>
              <p:nvPr/>
            </p:nvSpPr>
            <p:spPr bwMode="auto">
              <a:xfrm>
                <a:off x="2604628" y="8193072"/>
                <a:ext cx="191853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 4</a:t>
                </a:r>
              </a:p>
            </p:txBody>
          </p:sp>
          <p:sp>
            <p:nvSpPr>
              <p:cNvPr id="190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5" name="Gruppo 323"/>
            <p:cNvGrpSpPr>
              <a:grpSpLocks/>
            </p:cNvGrpSpPr>
            <p:nvPr/>
          </p:nvGrpSpPr>
          <p:grpSpPr bwMode="auto">
            <a:xfrm>
              <a:off x="5502129" y="3322464"/>
              <a:ext cx="225295" cy="215869"/>
              <a:chOff x="2527300" y="8193073"/>
              <a:chExt cx="384728" cy="368314"/>
            </a:xfrm>
          </p:grpSpPr>
          <p:sp>
            <p:nvSpPr>
              <p:cNvPr id="187" name="Rectangle 36"/>
              <p:cNvSpPr>
                <a:spLocks/>
              </p:cNvSpPr>
              <p:nvPr/>
            </p:nvSpPr>
            <p:spPr bwMode="auto">
              <a:xfrm>
                <a:off x="2539745" y="8193073"/>
                <a:ext cx="372283" cy="2756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2x2</a:t>
                </a:r>
              </a:p>
            </p:txBody>
          </p:sp>
          <p:sp>
            <p:nvSpPr>
              <p:cNvPr id="188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6" name="Gruppo 323"/>
            <p:cNvGrpSpPr>
              <a:grpSpLocks/>
            </p:cNvGrpSpPr>
            <p:nvPr/>
          </p:nvGrpSpPr>
          <p:grpSpPr bwMode="auto">
            <a:xfrm>
              <a:off x="5680785" y="1374990"/>
              <a:ext cx="101393" cy="242853"/>
              <a:chOff x="2527300" y="8147050"/>
              <a:chExt cx="172989" cy="414337"/>
            </a:xfrm>
          </p:grpSpPr>
          <p:sp>
            <p:nvSpPr>
              <p:cNvPr id="185" name="Rectangle 36"/>
              <p:cNvSpPr>
                <a:spLocks/>
              </p:cNvSpPr>
              <p:nvPr/>
            </p:nvSpPr>
            <p:spPr bwMode="auto">
              <a:xfrm>
                <a:off x="2571746" y="8147050"/>
                <a:ext cx="128543" cy="27568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86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grpSp>
          <p:nvGrpSpPr>
            <p:cNvPr id="167" name="Gruppo 323"/>
            <p:cNvGrpSpPr>
              <a:grpSpLocks/>
            </p:cNvGrpSpPr>
            <p:nvPr/>
          </p:nvGrpSpPr>
          <p:grpSpPr bwMode="auto">
            <a:xfrm>
              <a:off x="5680785" y="2338026"/>
              <a:ext cx="101393" cy="242852"/>
              <a:chOff x="2527300" y="8147050"/>
              <a:chExt cx="172989" cy="414337"/>
            </a:xfrm>
          </p:grpSpPr>
          <p:sp>
            <p:nvSpPr>
              <p:cNvPr id="183" name="Rectangle 36"/>
              <p:cNvSpPr>
                <a:spLocks/>
              </p:cNvSpPr>
              <p:nvPr/>
            </p:nvSpPr>
            <p:spPr bwMode="auto">
              <a:xfrm>
                <a:off x="2571746" y="8147050"/>
                <a:ext cx="128543" cy="27568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84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200"/>
              </a:p>
            </p:txBody>
          </p:sp>
        </p:grpSp>
        <p:sp>
          <p:nvSpPr>
            <p:cNvPr id="168" name="Rettangolo 19"/>
            <p:cNvSpPr>
              <a:spLocks noChangeArrowheads="1"/>
            </p:cNvSpPr>
            <p:nvPr/>
          </p:nvSpPr>
          <p:spPr bwMode="auto">
            <a:xfrm>
              <a:off x="901887" y="1821615"/>
              <a:ext cx="312638" cy="178650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it-IT" sz="1200"/>
            </a:p>
          </p:txBody>
        </p:sp>
        <p:cxnSp>
          <p:nvCxnSpPr>
            <p:cNvPr id="169" name="Connettore 7 52"/>
            <p:cNvCxnSpPr>
              <a:cxnSpLocks noChangeShapeType="1"/>
              <a:stCxn id="168" idx="3"/>
            </p:cNvCxnSpPr>
            <p:nvPr/>
          </p:nvCxnSpPr>
          <p:spPr bwMode="auto">
            <a:xfrm flipV="1">
              <a:off x="1214524" y="1553640"/>
              <a:ext cx="401963" cy="35730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70" name="Rectangle 20"/>
            <p:cNvSpPr>
              <a:spLocks/>
            </p:cNvSpPr>
            <p:nvPr/>
          </p:nvSpPr>
          <p:spPr bwMode="auto">
            <a:xfrm>
              <a:off x="901887" y="1598303"/>
              <a:ext cx="357300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O</a:t>
              </a:r>
            </a:p>
          </p:txBody>
        </p:sp>
        <p:cxnSp>
          <p:nvCxnSpPr>
            <p:cNvPr id="171" name="Connettore 4 226"/>
            <p:cNvCxnSpPr>
              <a:cxnSpLocks noChangeShapeType="1"/>
            </p:cNvCxnSpPr>
            <p:nvPr/>
          </p:nvCxnSpPr>
          <p:spPr bwMode="auto">
            <a:xfrm>
              <a:off x="3744870" y="2530562"/>
              <a:ext cx="2558268" cy="346884"/>
            </a:xfrm>
            <a:prstGeom prst="bentConnector3">
              <a:avLst>
                <a:gd name="adj1" fmla="val -9729"/>
              </a:avLst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 type="arrow" w="med" len="med"/>
              <a:tailEnd/>
            </a:ln>
          </p:spPr>
        </p:cxnSp>
        <p:cxnSp>
          <p:nvCxnSpPr>
            <p:cNvPr id="172" name="Connettore 1 252"/>
            <p:cNvCxnSpPr>
              <a:cxnSpLocks noChangeShapeType="1"/>
            </p:cNvCxnSpPr>
            <p:nvPr/>
          </p:nvCxnSpPr>
          <p:spPr bwMode="auto">
            <a:xfrm>
              <a:off x="3744870" y="3744655"/>
              <a:ext cx="0" cy="650407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 type="arrow" w="med" len="med"/>
              <a:tailEnd/>
            </a:ln>
          </p:spPr>
        </p:cxnSp>
        <p:cxnSp>
          <p:nvCxnSpPr>
            <p:cNvPr id="173" name="Connettore 1 186"/>
            <p:cNvCxnSpPr>
              <a:cxnSpLocks noChangeShapeType="1"/>
            </p:cNvCxnSpPr>
            <p:nvPr/>
          </p:nvCxnSpPr>
          <p:spPr bwMode="auto">
            <a:xfrm>
              <a:off x="3744870" y="4395063"/>
              <a:ext cx="2558268" cy="0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sp>
          <p:nvSpPr>
            <p:cNvPr id="174" name="Rectangle 36"/>
            <p:cNvSpPr>
              <a:spLocks/>
            </p:cNvSpPr>
            <p:nvPr/>
          </p:nvSpPr>
          <p:spPr bwMode="auto">
            <a:xfrm>
              <a:off x="4447610" y="4393184"/>
              <a:ext cx="73171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</a:t>
              </a:r>
            </a:p>
          </p:txBody>
        </p:sp>
        <p:sp>
          <p:nvSpPr>
            <p:cNvPr id="175" name="Line 37"/>
            <p:cNvSpPr>
              <a:spLocks noChangeShapeType="1"/>
            </p:cNvSpPr>
            <p:nvPr/>
          </p:nvSpPr>
          <p:spPr bwMode="auto">
            <a:xfrm rot="10800000" flipH="1">
              <a:off x="4395277" y="4351702"/>
              <a:ext cx="86721" cy="91238"/>
            </a:xfrm>
            <a:prstGeom prst="line">
              <a:avLst/>
            </a:prstGeom>
            <a:noFill/>
            <a:ln w="1587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76" name="Rectangle 87"/>
            <p:cNvSpPr>
              <a:spLocks/>
            </p:cNvSpPr>
            <p:nvPr/>
          </p:nvSpPr>
          <p:spPr bwMode="auto">
            <a:xfrm>
              <a:off x="5080979" y="4243909"/>
              <a:ext cx="1085233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endParaRPr lang="en-US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sym typeface="Arial" pitchFamily="34" charset="0"/>
              </a:endParaRPr>
            </a:p>
            <a:p>
              <a:r>
                <a:rPr lang="en-US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sym typeface="Arial" pitchFamily="34" charset="0"/>
                </a:rPr>
                <a:t>Serial link RS232</a:t>
              </a:r>
            </a:p>
          </p:txBody>
        </p:sp>
        <p:cxnSp>
          <p:nvCxnSpPr>
            <p:cNvPr id="177" name="Connettore 1 288"/>
            <p:cNvCxnSpPr>
              <a:cxnSpLocks noChangeShapeType="1"/>
            </p:cNvCxnSpPr>
            <p:nvPr/>
          </p:nvCxnSpPr>
          <p:spPr bwMode="auto">
            <a:xfrm>
              <a:off x="6173056" y="2357120"/>
              <a:ext cx="130081" cy="0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cxnSp>
          <p:nvCxnSpPr>
            <p:cNvPr id="178" name="Connettore 1 197"/>
            <p:cNvCxnSpPr>
              <a:cxnSpLocks noChangeShapeType="1"/>
            </p:cNvCxnSpPr>
            <p:nvPr/>
          </p:nvCxnSpPr>
          <p:spPr bwMode="auto">
            <a:xfrm>
              <a:off x="6173056" y="2357120"/>
              <a:ext cx="0" cy="520326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grpSp>
          <p:nvGrpSpPr>
            <p:cNvPr id="179" name="Gruppo 187"/>
            <p:cNvGrpSpPr>
              <a:grpSpLocks/>
            </p:cNvGrpSpPr>
            <p:nvPr/>
          </p:nvGrpSpPr>
          <p:grpSpPr bwMode="auto">
            <a:xfrm>
              <a:off x="4322975" y="2718293"/>
              <a:ext cx="250883" cy="206118"/>
              <a:chOff x="2236681" y="8199120"/>
              <a:chExt cx="443019" cy="362267"/>
            </a:xfrm>
          </p:grpSpPr>
          <p:sp>
            <p:nvSpPr>
              <p:cNvPr id="181" name="Rectangle 36"/>
              <p:cNvSpPr>
                <a:spLocks/>
              </p:cNvSpPr>
              <p:nvPr/>
            </p:nvSpPr>
            <p:spPr bwMode="auto">
              <a:xfrm>
                <a:off x="2236681" y="8199120"/>
                <a:ext cx="384967" cy="28399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2x3</a:t>
                </a:r>
              </a:p>
            </p:txBody>
          </p:sp>
          <p:sp>
            <p:nvSpPr>
              <p:cNvPr id="182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accent3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80" name="Rectangle 87"/>
            <p:cNvSpPr>
              <a:spLocks/>
            </p:cNvSpPr>
            <p:nvPr/>
          </p:nvSpPr>
          <p:spPr bwMode="auto">
            <a:xfrm>
              <a:off x="4602062" y="2557263"/>
              <a:ext cx="1197444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endParaRPr lang="en-US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sym typeface="Arial" pitchFamily="34" charset="0"/>
              </a:endParaRPr>
            </a:p>
            <a:p>
              <a:r>
                <a:rPr lang="en-US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sym typeface="Arial" pitchFamily="34" charset="0"/>
                </a:rPr>
                <a:t>2 Serial link RS232</a:t>
              </a:r>
            </a:p>
          </p:txBody>
        </p:sp>
      </p:grpSp>
      <p:sp>
        <p:nvSpPr>
          <p:cNvPr id="221" name="TextBox 220"/>
          <p:cNvSpPr txBox="1"/>
          <p:nvPr/>
        </p:nvSpPr>
        <p:spPr>
          <a:xfrm>
            <a:off x="3454063" y="142852"/>
            <a:ext cx="124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Tower Base</a:t>
            </a:r>
            <a:endParaRPr lang="it-IT" dirty="0"/>
          </a:p>
        </p:txBody>
      </p:sp>
      <p:sp>
        <p:nvSpPr>
          <p:cNvPr id="222" name="Date Placeholder 2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23" name="Slide Number Placeholder 2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224" name="Footer Placeholder 2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4063" y="142852"/>
            <a:ext cx="136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Junction Box</a:t>
            </a:r>
            <a:endParaRPr lang="it-IT" dirty="0"/>
          </a:p>
        </p:txBody>
      </p:sp>
      <p:grpSp>
        <p:nvGrpSpPr>
          <p:cNvPr id="3" name="Group 2"/>
          <p:cNvGrpSpPr/>
          <p:nvPr/>
        </p:nvGrpSpPr>
        <p:grpSpPr>
          <a:xfrm>
            <a:off x="571472" y="1291855"/>
            <a:ext cx="8143932" cy="3453003"/>
            <a:chOff x="571472" y="1291855"/>
            <a:chExt cx="8143932" cy="3453003"/>
          </a:xfrm>
        </p:grpSpPr>
        <p:sp>
          <p:nvSpPr>
            <p:cNvPr id="4" name="Rettangolo 298"/>
            <p:cNvSpPr/>
            <p:nvPr/>
          </p:nvSpPr>
          <p:spPr bwMode="auto">
            <a:xfrm>
              <a:off x="4670492" y="1291855"/>
              <a:ext cx="3692795" cy="345300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6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it-IT">
                <a:ea typeface="ヒラギノ角ゴ ProN W3" charset="0"/>
              </a:endParaRPr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571472" y="2927471"/>
              <a:ext cx="1007126" cy="1143008"/>
              <a:chOff x="0" y="0"/>
              <a:chExt cx="1528" cy="712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43" name="AutoShape 3"/>
              <p:cNvSpPr>
                <a:spLocks/>
              </p:cNvSpPr>
              <p:nvPr/>
            </p:nvSpPr>
            <p:spPr bwMode="auto">
              <a:xfrm>
                <a:off x="18" y="0"/>
                <a:ext cx="1486" cy="712"/>
              </a:xfrm>
              <a:prstGeom prst="roundRect">
                <a:avLst>
                  <a:gd name="adj" fmla="val 8586"/>
                </a:avLst>
              </a:prstGeom>
              <a:grp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defRPr/>
                </a:pPr>
                <a:endParaRPr lang="it-IT" sz="1000">
                  <a:ea typeface="ヒラギノ角ゴ ProN W3" charset="0"/>
                </a:endParaRPr>
              </a:p>
            </p:txBody>
          </p:sp>
          <p:sp>
            <p:nvSpPr>
              <p:cNvPr id="144" name="Rectangle 4"/>
              <p:cNvSpPr>
                <a:spLocks/>
              </p:cNvSpPr>
              <p:nvPr/>
            </p:nvSpPr>
            <p:spPr bwMode="auto">
              <a:xfrm>
                <a:off x="0" y="120"/>
                <a:ext cx="1528" cy="53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SUBMARINE</a:t>
                </a:r>
              </a:p>
              <a:p>
                <a:pPr algn="ctr">
                  <a:defRPr/>
                </a:pP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NODE </a:t>
                </a:r>
              </a:p>
              <a:p>
                <a:pPr algn="ctr">
                  <a:defRPr/>
                </a:pP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10 kW</a:t>
                </a:r>
              </a:p>
              <a:p>
                <a:pPr algn="ctr">
                  <a:defRPr/>
                </a:pP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10 kV /  375 V</a:t>
                </a:r>
              </a:p>
              <a:p>
                <a:pPr algn="ctr">
                  <a:defRPr/>
                </a:pP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8 </a:t>
                </a:r>
                <a:r>
                  <a:rPr lang="en-US" sz="1000" dirty="0" err="1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f.o</a:t>
                </a:r>
                <a:r>
                  <a:rPr lang="en-US" sz="1000" dirty="0">
                    <a:solidFill>
                      <a:schemeClr val="tx1"/>
                    </a:solidFill>
                    <a:ea typeface="ヒラギノ角ゴ ProN W3" charset="0"/>
                    <a:cs typeface="Gill Sans" charset="0"/>
                  </a:rPr>
                  <a:t>.</a:t>
                </a:r>
              </a:p>
              <a:p>
                <a:pPr algn="ctr">
                  <a:defRPr/>
                </a:pPr>
                <a:endParaRPr lang="en-US" sz="1000" dirty="0">
                  <a:solidFill>
                    <a:schemeClr val="tx1"/>
                  </a:solidFill>
                  <a:ea typeface="ヒラギノ角ゴ ProN W3" charset="0"/>
                  <a:cs typeface="Gill Sans" charset="0"/>
                </a:endParaRPr>
              </a:p>
            </p:txBody>
          </p:sp>
        </p:grpSp>
        <p:sp>
          <p:nvSpPr>
            <p:cNvPr id="6" name="Rettangolo 8"/>
            <p:cNvSpPr>
              <a:spLocks noChangeArrowheads="1"/>
            </p:cNvSpPr>
            <p:nvPr/>
          </p:nvSpPr>
          <p:spPr bwMode="auto">
            <a:xfrm>
              <a:off x="1578598" y="3167227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Rettangolo 9"/>
            <p:cNvSpPr>
              <a:spLocks noChangeArrowheads="1"/>
            </p:cNvSpPr>
            <p:nvPr/>
          </p:nvSpPr>
          <p:spPr bwMode="auto">
            <a:xfrm>
              <a:off x="1578598" y="3454978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Rettangolo 10"/>
            <p:cNvSpPr>
              <a:spLocks noChangeArrowheads="1"/>
            </p:cNvSpPr>
            <p:nvPr/>
          </p:nvSpPr>
          <p:spPr bwMode="auto">
            <a:xfrm>
              <a:off x="1578598" y="3742728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Rettangolo 16"/>
            <p:cNvSpPr>
              <a:spLocks noChangeArrowheads="1"/>
            </p:cNvSpPr>
            <p:nvPr/>
          </p:nvSpPr>
          <p:spPr bwMode="auto">
            <a:xfrm>
              <a:off x="2537765" y="2783560"/>
              <a:ext cx="287750" cy="1678543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CasellaDiTesto 17"/>
            <p:cNvSpPr txBox="1">
              <a:spLocks noChangeArrowheads="1"/>
            </p:cNvSpPr>
            <p:nvPr/>
          </p:nvSpPr>
          <p:spPr bwMode="auto">
            <a:xfrm rot="16200000">
              <a:off x="1910810" y="3468944"/>
              <a:ext cx="158262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dirty="0">
                  <a:solidFill>
                    <a:schemeClr val="tx1"/>
                  </a:solidFill>
                </a:rPr>
                <a:t>HYBRID MANIFOLD</a:t>
              </a:r>
            </a:p>
          </p:txBody>
        </p:sp>
        <p:sp>
          <p:nvSpPr>
            <p:cNvPr id="11" name="Rettangolo 18"/>
            <p:cNvSpPr>
              <a:spLocks noChangeArrowheads="1"/>
            </p:cNvSpPr>
            <p:nvPr/>
          </p:nvSpPr>
          <p:spPr bwMode="auto">
            <a:xfrm>
              <a:off x="1962265" y="2975394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Rettangolo 19"/>
            <p:cNvSpPr>
              <a:spLocks noChangeArrowheads="1"/>
            </p:cNvSpPr>
            <p:nvPr/>
          </p:nvSpPr>
          <p:spPr bwMode="auto">
            <a:xfrm>
              <a:off x="1962265" y="3502936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Rettangolo 20"/>
            <p:cNvSpPr>
              <a:spLocks noChangeArrowheads="1"/>
            </p:cNvSpPr>
            <p:nvPr/>
          </p:nvSpPr>
          <p:spPr bwMode="auto">
            <a:xfrm>
              <a:off x="1962265" y="4030478"/>
              <a:ext cx="191834" cy="143875"/>
            </a:xfrm>
            <a:prstGeom prst="rect">
              <a:avLst/>
            </a:prstGeom>
            <a:solidFill>
              <a:srgbClr val="FF66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Rettangolo 21"/>
            <p:cNvSpPr>
              <a:spLocks noChangeArrowheads="1"/>
            </p:cNvSpPr>
            <p:nvPr/>
          </p:nvSpPr>
          <p:spPr bwMode="auto">
            <a:xfrm>
              <a:off x="4456101" y="3167227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Rectangle 4"/>
            <p:cNvSpPr>
              <a:spLocks/>
            </p:cNvSpPr>
            <p:nvPr/>
          </p:nvSpPr>
          <p:spPr bwMode="auto">
            <a:xfrm>
              <a:off x="5078561" y="1465704"/>
              <a:ext cx="2876503" cy="497568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prstDash val="dash"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n-US" sz="2000" i="1" dirty="0">
                  <a:solidFill>
                    <a:schemeClr val="accent6"/>
                  </a:solidFill>
                  <a:ea typeface="ヒラギノ角ゴ ProN W3" charset="0"/>
                  <a:cs typeface="Gill Sans" charset="0"/>
                </a:rPr>
                <a:t>JUNCTION BOX</a:t>
              </a:r>
            </a:p>
            <a:p>
              <a:pPr>
                <a:defRPr/>
              </a:pPr>
              <a:endParaRPr lang="en-US" sz="2400" i="1" dirty="0">
                <a:solidFill>
                  <a:schemeClr val="tx1"/>
                </a:solidFill>
                <a:ea typeface="ヒラギノ角ゴ ProN W3" charset="0"/>
                <a:cs typeface="Gill Sans" charset="0"/>
              </a:endParaRPr>
            </a:p>
          </p:txBody>
        </p:sp>
        <p:sp>
          <p:nvSpPr>
            <p:cNvPr id="16" name="Rettangolo 25"/>
            <p:cNvSpPr>
              <a:spLocks noChangeArrowheads="1"/>
            </p:cNvSpPr>
            <p:nvPr/>
          </p:nvSpPr>
          <p:spPr bwMode="auto">
            <a:xfrm>
              <a:off x="3448975" y="3167227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rot="10800000" flipH="1">
              <a:off x="3640808" y="3263144"/>
              <a:ext cx="8152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/>
            </a:p>
          </p:txBody>
        </p:sp>
        <p:cxnSp>
          <p:nvCxnSpPr>
            <p:cNvPr id="18" name="Connettore 7 62"/>
            <p:cNvCxnSpPr>
              <a:cxnSpLocks noChangeShapeType="1"/>
              <a:stCxn id="11" idx="3"/>
            </p:cNvCxnSpPr>
            <p:nvPr/>
          </p:nvCxnSpPr>
          <p:spPr bwMode="auto">
            <a:xfrm flipV="1">
              <a:off x="2154098" y="2927435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" name="Connettore 7 67"/>
            <p:cNvCxnSpPr>
              <a:cxnSpLocks noChangeShapeType="1"/>
            </p:cNvCxnSpPr>
            <p:nvPr/>
          </p:nvCxnSpPr>
          <p:spPr bwMode="auto">
            <a:xfrm flipV="1">
              <a:off x="2154098" y="3454978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" name="Connettore 7 68"/>
            <p:cNvCxnSpPr>
              <a:cxnSpLocks noChangeShapeType="1"/>
            </p:cNvCxnSpPr>
            <p:nvPr/>
          </p:nvCxnSpPr>
          <p:spPr bwMode="auto">
            <a:xfrm flipV="1">
              <a:off x="2154098" y="3982520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1" name="Rettangolo 18"/>
            <p:cNvSpPr>
              <a:spLocks noChangeArrowheads="1"/>
            </p:cNvSpPr>
            <p:nvPr/>
          </p:nvSpPr>
          <p:spPr bwMode="auto">
            <a:xfrm>
              <a:off x="3209183" y="2879477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22" name="Connettore 7 74"/>
            <p:cNvCxnSpPr>
              <a:cxnSpLocks noChangeShapeType="1"/>
            </p:cNvCxnSpPr>
            <p:nvPr/>
          </p:nvCxnSpPr>
          <p:spPr bwMode="auto">
            <a:xfrm flipV="1">
              <a:off x="2825516" y="2975394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3" name="Rettangolo 18"/>
            <p:cNvSpPr>
              <a:spLocks noChangeArrowheads="1"/>
            </p:cNvSpPr>
            <p:nvPr/>
          </p:nvSpPr>
          <p:spPr bwMode="auto">
            <a:xfrm>
              <a:off x="3209183" y="3167227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24" name="Connettore 7 76"/>
            <p:cNvCxnSpPr>
              <a:cxnSpLocks noChangeShapeType="1"/>
            </p:cNvCxnSpPr>
            <p:nvPr/>
          </p:nvCxnSpPr>
          <p:spPr bwMode="auto">
            <a:xfrm flipV="1">
              <a:off x="2825516" y="3263144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5" name="Rectangle 20"/>
            <p:cNvSpPr>
              <a:spLocks/>
            </p:cNvSpPr>
            <p:nvPr/>
          </p:nvSpPr>
          <p:spPr bwMode="auto">
            <a:xfrm>
              <a:off x="1611940" y="3188127"/>
              <a:ext cx="207320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26" name="Rectangle 20"/>
            <p:cNvSpPr>
              <a:spLocks/>
            </p:cNvSpPr>
            <p:nvPr/>
          </p:nvSpPr>
          <p:spPr bwMode="auto">
            <a:xfrm>
              <a:off x="1611940" y="3475877"/>
              <a:ext cx="207320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27" name="Rectangle 20"/>
            <p:cNvSpPr>
              <a:spLocks/>
            </p:cNvSpPr>
            <p:nvPr/>
          </p:nvSpPr>
          <p:spPr bwMode="auto">
            <a:xfrm>
              <a:off x="1611940" y="3763627"/>
              <a:ext cx="207320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28" name="Rectangle 20"/>
            <p:cNvSpPr>
              <a:spLocks/>
            </p:cNvSpPr>
            <p:nvPr/>
          </p:nvSpPr>
          <p:spPr bwMode="auto">
            <a:xfrm>
              <a:off x="1866348" y="2793552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i="1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29" name="Rectangle 20"/>
            <p:cNvSpPr>
              <a:spLocks/>
            </p:cNvSpPr>
            <p:nvPr/>
          </p:nvSpPr>
          <p:spPr bwMode="auto">
            <a:xfrm>
              <a:off x="1866348" y="3338079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i="1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30" name="Rectangle 20"/>
            <p:cNvSpPr>
              <a:spLocks/>
            </p:cNvSpPr>
            <p:nvPr/>
          </p:nvSpPr>
          <p:spPr bwMode="auto">
            <a:xfrm>
              <a:off x="1866348" y="3865621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i="1">
                  <a:solidFill>
                    <a:schemeClr val="tx1"/>
                  </a:solidFill>
                </a:rPr>
                <a:t>E-O</a:t>
              </a:r>
            </a:p>
          </p:txBody>
        </p:sp>
        <p:sp>
          <p:nvSpPr>
            <p:cNvPr id="31" name="Rectangle 20"/>
            <p:cNvSpPr>
              <a:spLocks/>
            </p:cNvSpPr>
            <p:nvPr/>
          </p:nvSpPr>
          <p:spPr bwMode="auto">
            <a:xfrm>
              <a:off x="3275536" y="2895614"/>
              <a:ext cx="98354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3275536" y="3181359"/>
              <a:ext cx="82018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3" name="Rettangolo 18"/>
            <p:cNvSpPr>
              <a:spLocks noChangeArrowheads="1"/>
            </p:cNvSpPr>
            <p:nvPr/>
          </p:nvSpPr>
          <p:spPr bwMode="auto">
            <a:xfrm>
              <a:off x="3209183" y="3821659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34" name="Connettore 7 91"/>
            <p:cNvCxnSpPr>
              <a:cxnSpLocks noChangeShapeType="1"/>
            </p:cNvCxnSpPr>
            <p:nvPr/>
          </p:nvCxnSpPr>
          <p:spPr bwMode="auto">
            <a:xfrm flipV="1">
              <a:off x="2825516" y="3917576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5" name="Rettangolo 18"/>
            <p:cNvSpPr>
              <a:spLocks noChangeArrowheads="1"/>
            </p:cNvSpPr>
            <p:nvPr/>
          </p:nvSpPr>
          <p:spPr bwMode="auto">
            <a:xfrm>
              <a:off x="3209183" y="4109409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36" name="Connettore 7 93"/>
            <p:cNvCxnSpPr>
              <a:cxnSpLocks noChangeShapeType="1"/>
            </p:cNvCxnSpPr>
            <p:nvPr/>
          </p:nvCxnSpPr>
          <p:spPr bwMode="auto">
            <a:xfrm flipV="1">
              <a:off x="2825516" y="4205326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7" name="Rectangle 20"/>
            <p:cNvSpPr>
              <a:spLocks/>
            </p:cNvSpPr>
            <p:nvPr/>
          </p:nvSpPr>
          <p:spPr bwMode="auto">
            <a:xfrm>
              <a:off x="3275536" y="3842559"/>
              <a:ext cx="82018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8" name="Rectangle 20"/>
            <p:cNvSpPr>
              <a:spLocks/>
            </p:cNvSpPr>
            <p:nvPr/>
          </p:nvSpPr>
          <p:spPr bwMode="auto">
            <a:xfrm>
              <a:off x="3275536" y="4130310"/>
              <a:ext cx="82018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9" name="Rectangle 20"/>
            <p:cNvSpPr>
              <a:spLocks/>
            </p:cNvSpPr>
            <p:nvPr/>
          </p:nvSpPr>
          <p:spPr bwMode="auto">
            <a:xfrm>
              <a:off x="2202057" y="2802544"/>
              <a:ext cx="335709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600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0" name="Rectangle 20"/>
            <p:cNvSpPr>
              <a:spLocks/>
            </p:cNvSpPr>
            <p:nvPr/>
          </p:nvSpPr>
          <p:spPr bwMode="auto">
            <a:xfrm>
              <a:off x="2202057" y="3311102"/>
              <a:ext cx="335709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600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1" name="Rectangle 20"/>
            <p:cNvSpPr>
              <a:spLocks/>
            </p:cNvSpPr>
            <p:nvPr/>
          </p:nvSpPr>
          <p:spPr bwMode="auto">
            <a:xfrm>
              <a:off x="2202057" y="3846638"/>
              <a:ext cx="335709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600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2" name="Rectangle 20"/>
            <p:cNvSpPr>
              <a:spLocks/>
            </p:cNvSpPr>
            <p:nvPr/>
          </p:nvSpPr>
          <p:spPr bwMode="auto">
            <a:xfrm>
              <a:off x="2901724" y="2874386"/>
              <a:ext cx="241523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600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3" name="Rectangle 20"/>
            <p:cNvSpPr>
              <a:spLocks/>
            </p:cNvSpPr>
            <p:nvPr/>
          </p:nvSpPr>
          <p:spPr bwMode="auto">
            <a:xfrm>
              <a:off x="2901724" y="3162136"/>
              <a:ext cx="241523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600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4" name="Rectangle 20"/>
            <p:cNvSpPr>
              <a:spLocks/>
            </p:cNvSpPr>
            <p:nvPr/>
          </p:nvSpPr>
          <p:spPr bwMode="auto">
            <a:xfrm>
              <a:off x="2901724" y="3833553"/>
              <a:ext cx="241523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600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5" name="Rectangle 20"/>
            <p:cNvSpPr>
              <a:spLocks/>
            </p:cNvSpPr>
            <p:nvPr/>
          </p:nvSpPr>
          <p:spPr bwMode="auto">
            <a:xfrm>
              <a:off x="2901724" y="4121303"/>
              <a:ext cx="241523" cy="923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600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46" name="Rettangolo 21"/>
            <p:cNvSpPr>
              <a:spLocks noChangeArrowheads="1"/>
            </p:cNvSpPr>
            <p:nvPr/>
          </p:nvSpPr>
          <p:spPr bwMode="auto">
            <a:xfrm>
              <a:off x="4456101" y="2879477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Rettangolo 25"/>
            <p:cNvSpPr>
              <a:spLocks noChangeArrowheads="1"/>
            </p:cNvSpPr>
            <p:nvPr/>
          </p:nvSpPr>
          <p:spPr bwMode="auto">
            <a:xfrm>
              <a:off x="3448975" y="2879477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Line 18"/>
            <p:cNvSpPr>
              <a:spLocks noChangeShapeType="1"/>
            </p:cNvSpPr>
            <p:nvPr/>
          </p:nvSpPr>
          <p:spPr bwMode="auto">
            <a:xfrm rot="10800000" flipH="1">
              <a:off x="3640808" y="2975394"/>
              <a:ext cx="81529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/>
            </a:p>
          </p:txBody>
        </p:sp>
        <p:sp>
          <p:nvSpPr>
            <p:cNvPr id="49" name="Rectangle 20"/>
            <p:cNvSpPr>
              <a:spLocks/>
            </p:cNvSpPr>
            <p:nvPr/>
          </p:nvSpPr>
          <p:spPr bwMode="auto">
            <a:xfrm>
              <a:off x="3515328" y="2900610"/>
              <a:ext cx="98354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50" name="Rectangle 20"/>
            <p:cNvSpPr>
              <a:spLocks/>
            </p:cNvSpPr>
            <p:nvPr/>
          </p:nvSpPr>
          <p:spPr bwMode="auto">
            <a:xfrm>
              <a:off x="3515328" y="3181359"/>
              <a:ext cx="56540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51" name="Rectangle 20"/>
            <p:cNvSpPr>
              <a:spLocks/>
            </p:cNvSpPr>
            <p:nvPr/>
          </p:nvSpPr>
          <p:spPr bwMode="auto">
            <a:xfrm>
              <a:off x="3864392" y="3119269"/>
              <a:ext cx="33570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800" i="1" dirty="0">
                  <a:solidFill>
                    <a:schemeClr val="tx1"/>
                  </a:solidFill>
                </a:rPr>
                <a:t>100 m</a:t>
              </a:r>
            </a:p>
          </p:txBody>
        </p:sp>
        <p:sp>
          <p:nvSpPr>
            <p:cNvPr id="52" name="Rectangle 20"/>
            <p:cNvSpPr>
              <a:spLocks/>
            </p:cNvSpPr>
            <p:nvPr/>
          </p:nvSpPr>
          <p:spPr bwMode="auto">
            <a:xfrm>
              <a:off x="4533896" y="3186114"/>
              <a:ext cx="120984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53" name="Rettangolo 18"/>
            <p:cNvSpPr>
              <a:spLocks noChangeArrowheads="1"/>
            </p:cNvSpPr>
            <p:nvPr/>
          </p:nvSpPr>
          <p:spPr bwMode="auto">
            <a:xfrm>
              <a:off x="4695892" y="2879477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4" name="Rettangolo 19"/>
            <p:cNvSpPr>
              <a:spLocks noChangeArrowheads="1"/>
            </p:cNvSpPr>
            <p:nvPr/>
          </p:nvSpPr>
          <p:spPr bwMode="auto">
            <a:xfrm>
              <a:off x="4695892" y="3167227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55" name="Connettore 7 116"/>
            <p:cNvCxnSpPr>
              <a:cxnSpLocks noChangeShapeType="1"/>
              <a:stCxn id="53" idx="3"/>
              <a:endCxn id="128" idx="1"/>
            </p:cNvCxnSpPr>
            <p:nvPr/>
          </p:nvCxnSpPr>
          <p:spPr bwMode="auto">
            <a:xfrm flipV="1">
              <a:off x="4887726" y="2514793"/>
              <a:ext cx="335709" cy="436621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56" name="Connettore 7 117"/>
            <p:cNvCxnSpPr>
              <a:cxnSpLocks noChangeShapeType="1"/>
              <a:stCxn id="54" idx="3"/>
              <a:endCxn id="95" idx="1"/>
            </p:cNvCxnSpPr>
            <p:nvPr/>
          </p:nvCxnSpPr>
          <p:spPr bwMode="auto">
            <a:xfrm>
              <a:off x="4887726" y="3239165"/>
              <a:ext cx="335709" cy="522546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57" name="Rectangle 20"/>
            <p:cNvSpPr>
              <a:spLocks/>
            </p:cNvSpPr>
            <p:nvPr/>
          </p:nvSpPr>
          <p:spPr bwMode="auto">
            <a:xfrm>
              <a:off x="4804509" y="2611464"/>
              <a:ext cx="33570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8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58" name="Rectangle 20"/>
            <p:cNvSpPr>
              <a:spLocks/>
            </p:cNvSpPr>
            <p:nvPr/>
          </p:nvSpPr>
          <p:spPr bwMode="auto">
            <a:xfrm>
              <a:off x="4817207" y="3492644"/>
              <a:ext cx="33570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8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cxnSp>
          <p:nvCxnSpPr>
            <p:cNvPr id="59" name="Connettore 7 133"/>
            <p:cNvCxnSpPr>
              <a:cxnSpLocks noChangeShapeType="1"/>
            </p:cNvCxnSpPr>
            <p:nvPr/>
          </p:nvCxnSpPr>
          <p:spPr bwMode="auto">
            <a:xfrm flipV="1">
              <a:off x="2154098" y="2951415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0" name="Connettore 7 134"/>
            <p:cNvCxnSpPr>
              <a:cxnSpLocks noChangeShapeType="1"/>
            </p:cNvCxnSpPr>
            <p:nvPr/>
          </p:nvCxnSpPr>
          <p:spPr bwMode="auto">
            <a:xfrm flipV="1">
              <a:off x="2154098" y="3478957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1" name="Connettore 7 135"/>
            <p:cNvCxnSpPr>
              <a:cxnSpLocks noChangeShapeType="1"/>
            </p:cNvCxnSpPr>
            <p:nvPr/>
          </p:nvCxnSpPr>
          <p:spPr bwMode="auto">
            <a:xfrm flipV="1">
              <a:off x="2154098" y="4006499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62" name="Rectangle 4"/>
            <p:cNvSpPr>
              <a:spLocks/>
            </p:cNvSpPr>
            <p:nvPr/>
          </p:nvSpPr>
          <p:spPr bwMode="auto">
            <a:xfrm>
              <a:off x="5271393" y="3593857"/>
              <a:ext cx="1534668" cy="253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r>
                <a:rPr lang="en-US" sz="1600">
                  <a:solidFill>
                    <a:schemeClr val="tx1"/>
                  </a:solidFill>
                </a:rPr>
                <a:t>POWER POD</a:t>
              </a:r>
            </a:p>
          </p:txBody>
        </p:sp>
        <p:sp>
          <p:nvSpPr>
            <p:cNvPr id="63" name="Rectangle 20"/>
            <p:cNvSpPr>
              <a:spLocks/>
            </p:cNvSpPr>
            <p:nvPr/>
          </p:nvSpPr>
          <p:spPr bwMode="auto">
            <a:xfrm>
              <a:off x="3880600" y="2831519"/>
              <a:ext cx="33570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800" i="1" dirty="0">
                  <a:solidFill>
                    <a:schemeClr val="tx1"/>
                  </a:solidFill>
                </a:rPr>
                <a:t>100 m</a:t>
              </a:r>
            </a:p>
          </p:txBody>
        </p:sp>
        <p:sp>
          <p:nvSpPr>
            <p:cNvPr id="64" name="Rettangolo 158"/>
            <p:cNvSpPr>
              <a:spLocks noChangeArrowheads="1"/>
            </p:cNvSpPr>
            <p:nvPr/>
          </p:nvSpPr>
          <p:spPr bwMode="auto">
            <a:xfrm>
              <a:off x="6806061" y="3881607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5" name="Rettangolo 160"/>
            <p:cNvSpPr>
              <a:spLocks noChangeArrowheads="1"/>
            </p:cNvSpPr>
            <p:nvPr/>
          </p:nvSpPr>
          <p:spPr bwMode="auto">
            <a:xfrm>
              <a:off x="6806061" y="3737732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Rettangolo 161"/>
            <p:cNvSpPr>
              <a:spLocks noChangeArrowheads="1"/>
            </p:cNvSpPr>
            <p:nvPr/>
          </p:nvSpPr>
          <p:spPr bwMode="auto">
            <a:xfrm>
              <a:off x="6806061" y="3593857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Rettangolo 162"/>
            <p:cNvSpPr>
              <a:spLocks noChangeArrowheads="1"/>
            </p:cNvSpPr>
            <p:nvPr/>
          </p:nvSpPr>
          <p:spPr bwMode="auto">
            <a:xfrm>
              <a:off x="6806061" y="2687644"/>
              <a:ext cx="95917" cy="4795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8" name="Rettangolo 163"/>
            <p:cNvSpPr>
              <a:spLocks noChangeArrowheads="1"/>
            </p:cNvSpPr>
            <p:nvPr/>
          </p:nvSpPr>
          <p:spPr bwMode="auto">
            <a:xfrm>
              <a:off x="6806061" y="2442856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Rettangolo 165"/>
            <p:cNvSpPr>
              <a:spLocks noChangeArrowheads="1"/>
            </p:cNvSpPr>
            <p:nvPr/>
          </p:nvSpPr>
          <p:spPr bwMode="auto">
            <a:xfrm>
              <a:off x="6806061" y="3258148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Rettangolo 167"/>
            <p:cNvSpPr>
              <a:spLocks noChangeArrowheads="1"/>
            </p:cNvSpPr>
            <p:nvPr/>
          </p:nvSpPr>
          <p:spPr bwMode="auto">
            <a:xfrm>
              <a:off x="6806061" y="2927435"/>
              <a:ext cx="95917" cy="4795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71" name="Connettore 4 172"/>
            <p:cNvCxnSpPr>
              <a:cxnSpLocks noChangeShapeType="1"/>
              <a:stCxn id="65" idx="3"/>
              <a:endCxn id="68" idx="3"/>
            </p:cNvCxnSpPr>
            <p:nvPr/>
          </p:nvCxnSpPr>
          <p:spPr bwMode="auto">
            <a:xfrm flipV="1">
              <a:off x="6901978" y="2466835"/>
              <a:ext cx="7993" cy="1294876"/>
            </a:xfrm>
            <a:prstGeom prst="bentConnector3">
              <a:avLst>
                <a:gd name="adj1" fmla="val 580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2" name="Connettore 4 184"/>
            <p:cNvCxnSpPr>
              <a:cxnSpLocks noChangeShapeType="1"/>
              <a:stCxn id="70" idx="3"/>
              <a:endCxn id="67" idx="3"/>
            </p:cNvCxnSpPr>
            <p:nvPr/>
          </p:nvCxnSpPr>
          <p:spPr bwMode="auto">
            <a:xfrm flipV="1">
              <a:off x="6901978" y="2711623"/>
              <a:ext cx="7993" cy="239792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73" name="Connettore 4 187"/>
            <p:cNvCxnSpPr>
              <a:cxnSpLocks noChangeShapeType="1"/>
              <a:stCxn id="66" idx="3"/>
              <a:endCxn id="69" idx="3"/>
            </p:cNvCxnSpPr>
            <p:nvPr/>
          </p:nvCxnSpPr>
          <p:spPr bwMode="auto">
            <a:xfrm flipV="1">
              <a:off x="6901978" y="3282127"/>
              <a:ext cx="7993" cy="335709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4" name="Rettangolo 16"/>
            <p:cNvSpPr>
              <a:spLocks noChangeArrowheads="1"/>
            </p:cNvSpPr>
            <p:nvPr/>
          </p:nvSpPr>
          <p:spPr bwMode="auto">
            <a:xfrm>
              <a:off x="7525437" y="3167227"/>
              <a:ext cx="239792" cy="143875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5" name="CasellaDiTesto 17"/>
            <p:cNvSpPr txBox="1">
              <a:spLocks noChangeArrowheads="1"/>
            </p:cNvSpPr>
            <p:nvPr/>
          </p:nvSpPr>
          <p:spPr bwMode="auto">
            <a:xfrm rot="16200000">
              <a:off x="6874502" y="3755797"/>
              <a:ext cx="153466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100" dirty="0">
                  <a:solidFill>
                    <a:schemeClr val="tx1"/>
                  </a:solidFill>
                </a:rPr>
                <a:t>ELECTRICAL MANIFOLD</a:t>
              </a:r>
            </a:p>
          </p:txBody>
        </p:sp>
        <p:sp>
          <p:nvSpPr>
            <p:cNvPr id="76" name="Rettangolo 16"/>
            <p:cNvSpPr>
              <a:spLocks noChangeArrowheads="1"/>
            </p:cNvSpPr>
            <p:nvPr/>
          </p:nvSpPr>
          <p:spPr bwMode="auto">
            <a:xfrm>
              <a:off x="7525437" y="1440726"/>
              <a:ext cx="239792" cy="1438751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7" name="CasellaDiTesto 17"/>
            <p:cNvSpPr txBox="1">
              <a:spLocks noChangeArrowheads="1"/>
            </p:cNvSpPr>
            <p:nvPr/>
          </p:nvSpPr>
          <p:spPr bwMode="auto">
            <a:xfrm rot="16200000">
              <a:off x="6864511" y="2029296"/>
              <a:ext cx="153466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100" dirty="0">
                  <a:solidFill>
                    <a:schemeClr val="tx1"/>
                  </a:solidFill>
                </a:rPr>
                <a:t>OPTICAL MANIFOLD</a:t>
              </a:r>
            </a:p>
          </p:txBody>
        </p:sp>
        <p:cxnSp>
          <p:nvCxnSpPr>
            <p:cNvPr id="78" name="Connettore 7 200"/>
            <p:cNvCxnSpPr>
              <a:cxnSpLocks noChangeShapeType="1"/>
              <a:endCxn id="64" idx="3"/>
            </p:cNvCxnSpPr>
            <p:nvPr/>
          </p:nvCxnSpPr>
          <p:spPr bwMode="auto">
            <a:xfrm rot="10800000">
              <a:off x="6901978" y="3905586"/>
              <a:ext cx="623459" cy="167854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9" name="Rettangolo 18"/>
            <p:cNvSpPr>
              <a:spLocks noChangeArrowheads="1"/>
            </p:cNvSpPr>
            <p:nvPr/>
          </p:nvSpPr>
          <p:spPr bwMode="auto">
            <a:xfrm>
              <a:off x="8148896" y="3092292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80" name="Connettore 7 205"/>
            <p:cNvCxnSpPr>
              <a:cxnSpLocks noChangeShapeType="1"/>
            </p:cNvCxnSpPr>
            <p:nvPr/>
          </p:nvCxnSpPr>
          <p:spPr bwMode="auto">
            <a:xfrm flipV="1">
              <a:off x="7765229" y="3188209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1" name="Rectangle 20"/>
            <p:cNvSpPr>
              <a:spLocks/>
            </p:cNvSpPr>
            <p:nvPr/>
          </p:nvSpPr>
          <p:spPr bwMode="auto">
            <a:xfrm>
              <a:off x="8205712" y="3083010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2" name="Rectangle 20"/>
            <p:cNvSpPr>
              <a:spLocks/>
            </p:cNvSpPr>
            <p:nvPr/>
          </p:nvSpPr>
          <p:spPr bwMode="auto">
            <a:xfrm>
              <a:off x="7796182" y="3158940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83" name="Rettangolo 18"/>
            <p:cNvSpPr>
              <a:spLocks noChangeArrowheads="1"/>
            </p:cNvSpPr>
            <p:nvPr/>
          </p:nvSpPr>
          <p:spPr bwMode="auto">
            <a:xfrm>
              <a:off x="8148896" y="3380042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84" name="Connettore 7 209"/>
            <p:cNvCxnSpPr>
              <a:cxnSpLocks noChangeShapeType="1"/>
            </p:cNvCxnSpPr>
            <p:nvPr/>
          </p:nvCxnSpPr>
          <p:spPr bwMode="auto">
            <a:xfrm flipV="1">
              <a:off x="7765229" y="3475959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5" name="Rectangle 20"/>
            <p:cNvSpPr>
              <a:spLocks/>
            </p:cNvSpPr>
            <p:nvPr/>
          </p:nvSpPr>
          <p:spPr bwMode="auto">
            <a:xfrm>
              <a:off x="8205712" y="3370761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6" name="Rectangle 20"/>
            <p:cNvSpPr>
              <a:spLocks/>
            </p:cNvSpPr>
            <p:nvPr/>
          </p:nvSpPr>
          <p:spPr bwMode="auto">
            <a:xfrm>
              <a:off x="7796182" y="3446691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87" name="Rettangolo 18"/>
            <p:cNvSpPr>
              <a:spLocks noChangeArrowheads="1"/>
            </p:cNvSpPr>
            <p:nvPr/>
          </p:nvSpPr>
          <p:spPr bwMode="auto">
            <a:xfrm>
              <a:off x="8148896" y="4006499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88" name="Connettore 7 213"/>
            <p:cNvCxnSpPr>
              <a:cxnSpLocks noChangeShapeType="1"/>
            </p:cNvCxnSpPr>
            <p:nvPr/>
          </p:nvCxnSpPr>
          <p:spPr bwMode="auto">
            <a:xfrm flipV="1">
              <a:off x="7765229" y="4102416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9" name="Rectangle 20"/>
            <p:cNvSpPr>
              <a:spLocks/>
            </p:cNvSpPr>
            <p:nvPr/>
          </p:nvSpPr>
          <p:spPr bwMode="auto">
            <a:xfrm>
              <a:off x="8205712" y="3997217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90" name="Rectangle 20"/>
            <p:cNvSpPr>
              <a:spLocks/>
            </p:cNvSpPr>
            <p:nvPr/>
          </p:nvSpPr>
          <p:spPr bwMode="auto">
            <a:xfrm>
              <a:off x="7796182" y="4074146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91" name="Rettangolo 18"/>
            <p:cNvSpPr>
              <a:spLocks noChangeArrowheads="1"/>
            </p:cNvSpPr>
            <p:nvPr/>
          </p:nvSpPr>
          <p:spPr bwMode="auto">
            <a:xfrm>
              <a:off x="8148896" y="4294249"/>
              <a:ext cx="191834" cy="143875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92" name="Connettore 7 217"/>
            <p:cNvCxnSpPr>
              <a:cxnSpLocks noChangeShapeType="1"/>
            </p:cNvCxnSpPr>
            <p:nvPr/>
          </p:nvCxnSpPr>
          <p:spPr bwMode="auto">
            <a:xfrm flipV="1">
              <a:off x="7765229" y="4390166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3" name="Rectangle 20"/>
            <p:cNvSpPr>
              <a:spLocks/>
            </p:cNvSpPr>
            <p:nvPr/>
          </p:nvSpPr>
          <p:spPr bwMode="auto">
            <a:xfrm>
              <a:off x="8205712" y="4284967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94" name="Rectangle 20"/>
            <p:cNvSpPr>
              <a:spLocks/>
            </p:cNvSpPr>
            <p:nvPr/>
          </p:nvSpPr>
          <p:spPr bwMode="auto">
            <a:xfrm>
              <a:off x="7796182" y="4361896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95" name="Rettangolo 232"/>
            <p:cNvSpPr>
              <a:spLocks noChangeArrowheads="1"/>
            </p:cNvSpPr>
            <p:nvPr/>
          </p:nvSpPr>
          <p:spPr bwMode="auto">
            <a:xfrm>
              <a:off x="5223435" y="3737732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6" name="Rettangolo 234"/>
            <p:cNvSpPr>
              <a:spLocks noChangeArrowheads="1"/>
            </p:cNvSpPr>
            <p:nvPr/>
          </p:nvSpPr>
          <p:spPr bwMode="auto">
            <a:xfrm>
              <a:off x="6806061" y="2346939"/>
              <a:ext cx="95917" cy="4795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97" name="Connettore 7 235"/>
            <p:cNvCxnSpPr>
              <a:cxnSpLocks noChangeShapeType="1"/>
              <a:stCxn id="76" idx="1"/>
              <a:endCxn id="96" idx="3"/>
            </p:cNvCxnSpPr>
            <p:nvPr/>
          </p:nvCxnSpPr>
          <p:spPr bwMode="auto">
            <a:xfrm rot="10800000" flipV="1">
              <a:off x="6901978" y="2160102"/>
              <a:ext cx="623459" cy="210817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98" name="Rettangolo 18"/>
            <p:cNvSpPr>
              <a:spLocks noChangeArrowheads="1"/>
            </p:cNvSpPr>
            <p:nvPr/>
          </p:nvSpPr>
          <p:spPr bwMode="auto">
            <a:xfrm>
              <a:off x="8148896" y="1440726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99" name="Connettore 7 239"/>
            <p:cNvCxnSpPr>
              <a:cxnSpLocks noChangeShapeType="1"/>
            </p:cNvCxnSpPr>
            <p:nvPr/>
          </p:nvCxnSpPr>
          <p:spPr bwMode="auto">
            <a:xfrm flipV="1">
              <a:off x="7765229" y="1536643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0" name="Rectangle 20"/>
            <p:cNvSpPr>
              <a:spLocks/>
            </p:cNvSpPr>
            <p:nvPr/>
          </p:nvSpPr>
          <p:spPr bwMode="auto">
            <a:xfrm>
              <a:off x="7796182" y="1490389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101" name="Rettangolo 18"/>
            <p:cNvSpPr>
              <a:spLocks noChangeArrowheads="1"/>
            </p:cNvSpPr>
            <p:nvPr/>
          </p:nvSpPr>
          <p:spPr bwMode="auto">
            <a:xfrm>
              <a:off x="8148896" y="1728476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102" name="Connettore 7 242"/>
            <p:cNvCxnSpPr>
              <a:cxnSpLocks noChangeShapeType="1"/>
            </p:cNvCxnSpPr>
            <p:nvPr/>
          </p:nvCxnSpPr>
          <p:spPr bwMode="auto">
            <a:xfrm flipV="1">
              <a:off x="7765229" y="1824393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3" name="Rectangle 20"/>
            <p:cNvSpPr>
              <a:spLocks/>
            </p:cNvSpPr>
            <p:nvPr/>
          </p:nvSpPr>
          <p:spPr bwMode="auto">
            <a:xfrm>
              <a:off x="7796182" y="1778139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104" name="Rectangle 20"/>
            <p:cNvSpPr>
              <a:spLocks/>
            </p:cNvSpPr>
            <p:nvPr/>
          </p:nvSpPr>
          <p:spPr bwMode="auto">
            <a:xfrm>
              <a:off x="8202537" y="1431910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5" name="Rectangle 20"/>
            <p:cNvSpPr>
              <a:spLocks/>
            </p:cNvSpPr>
            <p:nvPr/>
          </p:nvSpPr>
          <p:spPr bwMode="auto">
            <a:xfrm>
              <a:off x="8202537" y="1719660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6" name="Rettangolo 18"/>
            <p:cNvSpPr>
              <a:spLocks noChangeArrowheads="1"/>
            </p:cNvSpPr>
            <p:nvPr/>
          </p:nvSpPr>
          <p:spPr bwMode="auto">
            <a:xfrm>
              <a:off x="8148896" y="2279997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107" name="Connettore 7 247"/>
            <p:cNvCxnSpPr>
              <a:cxnSpLocks noChangeShapeType="1"/>
            </p:cNvCxnSpPr>
            <p:nvPr/>
          </p:nvCxnSpPr>
          <p:spPr bwMode="auto">
            <a:xfrm flipV="1">
              <a:off x="7765229" y="2375914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8" name="Rectangle 20"/>
            <p:cNvSpPr>
              <a:spLocks/>
            </p:cNvSpPr>
            <p:nvPr/>
          </p:nvSpPr>
          <p:spPr bwMode="auto">
            <a:xfrm>
              <a:off x="7796182" y="2329660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109" name="Rettangolo 18"/>
            <p:cNvSpPr>
              <a:spLocks noChangeArrowheads="1"/>
            </p:cNvSpPr>
            <p:nvPr/>
          </p:nvSpPr>
          <p:spPr bwMode="auto">
            <a:xfrm>
              <a:off x="8148896" y="2567748"/>
              <a:ext cx="191834" cy="1438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110" name="Connettore 7 250"/>
            <p:cNvCxnSpPr>
              <a:cxnSpLocks noChangeShapeType="1"/>
            </p:cNvCxnSpPr>
            <p:nvPr/>
          </p:nvCxnSpPr>
          <p:spPr bwMode="auto">
            <a:xfrm flipV="1">
              <a:off x="7765229" y="2663664"/>
              <a:ext cx="383667" cy="119896"/>
            </a:xfrm>
            <a:prstGeom prst="curvedConnector3">
              <a:avLst>
                <a:gd name="adj1" fmla="val 59722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11" name="Rectangle 20"/>
            <p:cNvSpPr>
              <a:spLocks/>
            </p:cNvSpPr>
            <p:nvPr/>
          </p:nvSpPr>
          <p:spPr bwMode="auto">
            <a:xfrm>
              <a:off x="7796182" y="2617410"/>
              <a:ext cx="335709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700" b="1" i="1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112" name="Rectangle 20"/>
            <p:cNvSpPr>
              <a:spLocks/>
            </p:cNvSpPr>
            <p:nvPr/>
          </p:nvSpPr>
          <p:spPr bwMode="auto">
            <a:xfrm>
              <a:off x="8202537" y="2271182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13" name="Rectangle 20"/>
            <p:cNvSpPr>
              <a:spLocks/>
            </p:cNvSpPr>
            <p:nvPr/>
          </p:nvSpPr>
          <p:spPr bwMode="auto">
            <a:xfrm>
              <a:off x="8202537" y="2558932"/>
              <a:ext cx="84239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b="1" i="1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14" name="Rectangle 20"/>
            <p:cNvSpPr>
              <a:spLocks/>
            </p:cNvSpPr>
            <p:nvPr/>
          </p:nvSpPr>
          <p:spPr bwMode="auto">
            <a:xfrm>
              <a:off x="8471237" y="1443901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5" name="Rectangle 20"/>
            <p:cNvSpPr>
              <a:spLocks/>
            </p:cNvSpPr>
            <p:nvPr/>
          </p:nvSpPr>
          <p:spPr bwMode="auto">
            <a:xfrm>
              <a:off x="8471237" y="1720660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16" name="Rectangle 20"/>
            <p:cNvSpPr>
              <a:spLocks/>
            </p:cNvSpPr>
            <p:nvPr/>
          </p:nvSpPr>
          <p:spPr bwMode="auto">
            <a:xfrm>
              <a:off x="8471237" y="2277111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17" name="Rectangle 20"/>
            <p:cNvSpPr>
              <a:spLocks/>
            </p:cNvSpPr>
            <p:nvPr/>
          </p:nvSpPr>
          <p:spPr bwMode="auto">
            <a:xfrm>
              <a:off x="8471237" y="2546943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18" name="Rectangle 20"/>
            <p:cNvSpPr>
              <a:spLocks/>
            </p:cNvSpPr>
            <p:nvPr/>
          </p:nvSpPr>
          <p:spPr bwMode="auto">
            <a:xfrm>
              <a:off x="8471237" y="3086053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9" name="Rectangle 20"/>
            <p:cNvSpPr>
              <a:spLocks/>
            </p:cNvSpPr>
            <p:nvPr/>
          </p:nvSpPr>
          <p:spPr bwMode="auto">
            <a:xfrm>
              <a:off x="8471237" y="3362813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20" name="Rectangle 20"/>
            <p:cNvSpPr>
              <a:spLocks/>
            </p:cNvSpPr>
            <p:nvPr/>
          </p:nvSpPr>
          <p:spPr bwMode="auto">
            <a:xfrm>
              <a:off x="8471237" y="4008164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21" name="Rectangle 20"/>
            <p:cNvSpPr>
              <a:spLocks/>
            </p:cNvSpPr>
            <p:nvPr/>
          </p:nvSpPr>
          <p:spPr bwMode="auto">
            <a:xfrm>
              <a:off x="8471237" y="4281171"/>
              <a:ext cx="143875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100" b="1" i="1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22" name="Rectangle 20"/>
            <p:cNvSpPr>
              <a:spLocks/>
            </p:cNvSpPr>
            <p:nvPr/>
          </p:nvSpPr>
          <p:spPr bwMode="auto">
            <a:xfrm>
              <a:off x="8519196" y="3697944"/>
              <a:ext cx="196208" cy="1538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00" b="1" i="1" dirty="0">
                  <a:solidFill>
                    <a:schemeClr val="tx1"/>
                  </a:solidFill>
                </a:rPr>
                <a:t>. . .</a:t>
              </a:r>
            </a:p>
          </p:txBody>
        </p:sp>
        <p:sp>
          <p:nvSpPr>
            <p:cNvPr id="123" name="Rectangle 20"/>
            <p:cNvSpPr>
              <a:spLocks/>
            </p:cNvSpPr>
            <p:nvPr/>
          </p:nvSpPr>
          <p:spPr bwMode="auto">
            <a:xfrm>
              <a:off x="8519196" y="1971443"/>
              <a:ext cx="196208" cy="1538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00" b="1" i="1" dirty="0">
                  <a:solidFill>
                    <a:schemeClr val="tx1"/>
                  </a:solidFill>
                </a:rPr>
                <a:t>. . .</a:t>
              </a:r>
            </a:p>
          </p:txBody>
        </p:sp>
        <p:sp>
          <p:nvSpPr>
            <p:cNvPr id="124" name="Rectangle 20"/>
            <p:cNvSpPr>
              <a:spLocks/>
            </p:cNvSpPr>
            <p:nvPr/>
          </p:nvSpPr>
          <p:spPr bwMode="auto">
            <a:xfrm>
              <a:off x="7093811" y="4081434"/>
              <a:ext cx="335709" cy="123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800" b="1" i="1" dirty="0">
                  <a:solidFill>
                    <a:schemeClr val="tx1"/>
                  </a:solidFill>
                </a:rPr>
                <a:t>10 m</a:t>
              </a:r>
            </a:p>
          </p:txBody>
        </p:sp>
        <p:sp>
          <p:nvSpPr>
            <p:cNvPr id="128" name="Rettangolo 234"/>
            <p:cNvSpPr>
              <a:spLocks noChangeArrowheads="1"/>
            </p:cNvSpPr>
            <p:nvPr/>
          </p:nvSpPr>
          <p:spPr bwMode="auto">
            <a:xfrm>
              <a:off x="5223435" y="2490814"/>
              <a:ext cx="95917" cy="4795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9" name="Rectangle 20"/>
            <p:cNvSpPr>
              <a:spLocks/>
            </p:cNvSpPr>
            <p:nvPr/>
          </p:nvSpPr>
          <p:spPr bwMode="auto">
            <a:xfrm>
              <a:off x="4522454" y="2895614"/>
              <a:ext cx="95506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30" name="Rectangle 20"/>
            <p:cNvSpPr>
              <a:spLocks/>
            </p:cNvSpPr>
            <p:nvPr/>
          </p:nvSpPr>
          <p:spPr bwMode="auto">
            <a:xfrm>
              <a:off x="4762246" y="2900610"/>
              <a:ext cx="95506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O</a:t>
              </a:r>
            </a:p>
          </p:txBody>
        </p:sp>
        <p:grpSp>
          <p:nvGrpSpPr>
            <p:cNvPr id="131" name="Group 5"/>
            <p:cNvGrpSpPr>
              <a:grpSpLocks/>
            </p:cNvGrpSpPr>
            <p:nvPr/>
          </p:nvGrpSpPr>
          <p:grpSpPr bwMode="auto">
            <a:xfrm>
              <a:off x="5271393" y="2251022"/>
              <a:ext cx="1582628" cy="1774461"/>
              <a:chOff x="0" y="-936"/>
              <a:chExt cx="1576" cy="2373"/>
            </a:xfrm>
          </p:grpSpPr>
          <p:sp>
            <p:nvSpPr>
              <p:cNvPr id="137" name="AutoShape 3"/>
              <p:cNvSpPr>
                <a:spLocks/>
              </p:cNvSpPr>
              <p:nvPr/>
            </p:nvSpPr>
            <p:spPr bwMode="auto">
              <a:xfrm>
                <a:off x="42" y="-102"/>
                <a:ext cx="1486" cy="712"/>
              </a:xfrm>
              <a:prstGeom prst="roundRect">
                <a:avLst>
                  <a:gd name="adj" fmla="val 16852"/>
                </a:avLst>
              </a:prstGeom>
              <a:solidFill>
                <a:srgbClr val="0080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400" b="1"/>
              </a:p>
            </p:txBody>
          </p:sp>
          <p:sp>
            <p:nvSpPr>
              <p:cNvPr id="138" name="Rectangle 4"/>
              <p:cNvSpPr>
                <a:spLocks/>
              </p:cNvSpPr>
              <p:nvPr/>
            </p:nvSpPr>
            <p:spPr bwMode="auto">
              <a:xfrm>
                <a:off x="0" y="0"/>
                <a:ext cx="1528" cy="5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ELECTRONICS POD</a:t>
                </a:r>
              </a:p>
            </p:txBody>
          </p:sp>
          <p:sp>
            <p:nvSpPr>
              <p:cNvPr id="139" name="AutoShape 3"/>
              <p:cNvSpPr>
                <a:spLocks/>
              </p:cNvSpPr>
              <p:nvPr/>
            </p:nvSpPr>
            <p:spPr bwMode="auto">
              <a:xfrm>
                <a:off x="42" y="725"/>
                <a:ext cx="1486" cy="712"/>
              </a:xfrm>
              <a:prstGeom prst="roundRect">
                <a:avLst>
                  <a:gd name="adj" fmla="val 16852"/>
                </a:avLst>
              </a:prstGeom>
              <a:solidFill>
                <a:srgbClr val="0080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400" b="1"/>
              </a:p>
            </p:txBody>
          </p:sp>
          <p:sp>
            <p:nvSpPr>
              <p:cNvPr id="140" name="Rectangle 4"/>
              <p:cNvSpPr>
                <a:spLocks/>
              </p:cNvSpPr>
              <p:nvPr/>
            </p:nvSpPr>
            <p:spPr bwMode="auto">
              <a:xfrm>
                <a:off x="0" y="796"/>
                <a:ext cx="1528" cy="5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POWER POD</a:t>
                </a:r>
              </a:p>
            </p:txBody>
          </p:sp>
          <p:sp>
            <p:nvSpPr>
              <p:cNvPr id="141" name="AutoShape 3"/>
              <p:cNvSpPr>
                <a:spLocks/>
              </p:cNvSpPr>
              <p:nvPr/>
            </p:nvSpPr>
            <p:spPr bwMode="auto">
              <a:xfrm>
                <a:off x="48" y="-936"/>
                <a:ext cx="1486" cy="712"/>
              </a:xfrm>
              <a:prstGeom prst="roundRect">
                <a:avLst>
                  <a:gd name="adj" fmla="val 16852"/>
                </a:avLst>
              </a:prstGeom>
              <a:solidFill>
                <a:srgbClr val="0080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endParaRPr lang="it-IT" sz="1400" b="1"/>
              </a:p>
            </p:txBody>
          </p:sp>
          <p:sp>
            <p:nvSpPr>
              <p:cNvPr id="142" name="Rectangle 4"/>
              <p:cNvSpPr>
                <a:spLocks/>
              </p:cNvSpPr>
              <p:nvPr/>
            </p:nvSpPr>
            <p:spPr bwMode="auto">
              <a:xfrm>
                <a:off x="48" y="-871"/>
                <a:ext cx="1528" cy="5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PHOTONICS POD</a:t>
                </a:r>
              </a:p>
            </p:txBody>
          </p:sp>
        </p:grpSp>
        <p:sp>
          <p:nvSpPr>
            <p:cNvPr id="132" name="Rettangolo 163"/>
            <p:cNvSpPr>
              <a:spLocks noChangeArrowheads="1"/>
            </p:cNvSpPr>
            <p:nvPr/>
          </p:nvSpPr>
          <p:spPr bwMode="auto">
            <a:xfrm>
              <a:off x="6806061" y="2538773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3" name="Rettangolo 163"/>
            <p:cNvSpPr>
              <a:spLocks noChangeArrowheads="1"/>
            </p:cNvSpPr>
            <p:nvPr/>
          </p:nvSpPr>
          <p:spPr bwMode="auto">
            <a:xfrm>
              <a:off x="6806061" y="3018356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4" name="Rettangolo 163"/>
            <p:cNvSpPr>
              <a:spLocks noChangeArrowheads="1"/>
            </p:cNvSpPr>
            <p:nvPr/>
          </p:nvSpPr>
          <p:spPr bwMode="auto">
            <a:xfrm>
              <a:off x="6806061" y="3162231"/>
              <a:ext cx="95917" cy="4795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135" name="Connettore 4 172"/>
            <p:cNvCxnSpPr>
              <a:cxnSpLocks noChangeShapeType="1"/>
              <a:stCxn id="133" idx="3"/>
              <a:endCxn id="132" idx="3"/>
            </p:cNvCxnSpPr>
            <p:nvPr/>
          </p:nvCxnSpPr>
          <p:spPr bwMode="auto">
            <a:xfrm flipV="1">
              <a:off x="6901978" y="2562752"/>
              <a:ext cx="7993" cy="479584"/>
            </a:xfrm>
            <a:prstGeom prst="bentConnector3">
              <a:avLst>
                <a:gd name="adj1" fmla="val 4066662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36" name="Rectangle 20"/>
            <p:cNvSpPr>
              <a:spLocks/>
            </p:cNvSpPr>
            <p:nvPr/>
          </p:nvSpPr>
          <p:spPr bwMode="auto">
            <a:xfrm>
              <a:off x="4764877" y="3183733"/>
              <a:ext cx="120984" cy="107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700" b="1" i="1" dirty="0">
                  <a:solidFill>
                    <a:schemeClr val="bg1"/>
                  </a:solidFill>
                </a:rPr>
                <a:t>E</a:t>
              </a:r>
            </a:p>
          </p:txBody>
        </p:sp>
      </p:grpSp>
      <p:sp>
        <p:nvSpPr>
          <p:cNvPr id="145" name="Date Placeholder 1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146" name="Slide Number Placeholder 1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147" name="Footer Placeholder 1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43394" y="1119883"/>
            <a:ext cx="7367142" cy="4856374"/>
            <a:chOff x="543394" y="1119883"/>
            <a:chExt cx="7367142" cy="4856374"/>
          </a:xfrm>
        </p:grpSpPr>
        <p:sp>
          <p:nvSpPr>
            <p:cNvPr id="3" name="Rectangle 3"/>
            <p:cNvSpPr>
              <a:spLocks/>
            </p:cNvSpPr>
            <p:nvPr/>
          </p:nvSpPr>
          <p:spPr bwMode="auto">
            <a:xfrm>
              <a:off x="1237162" y="1163244"/>
              <a:ext cx="4552849" cy="78048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it-IT" sz="1200"/>
            </a:p>
          </p:txBody>
        </p:sp>
        <p:sp>
          <p:nvSpPr>
            <p:cNvPr id="4" name="Rectangle 3"/>
            <p:cNvSpPr>
              <a:spLocks/>
            </p:cNvSpPr>
            <p:nvPr/>
          </p:nvSpPr>
          <p:spPr bwMode="auto">
            <a:xfrm>
              <a:off x="1237162" y="3071105"/>
              <a:ext cx="4552849" cy="290515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it-IT" sz="1200"/>
            </a:p>
          </p:txBody>
        </p:sp>
        <p:sp>
          <p:nvSpPr>
            <p:cNvPr id="5" name="Rettangolo 123"/>
            <p:cNvSpPr>
              <a:spLocks noChangeArrowheads="1"/>
            </p:cNvSpPr>
            <p:nvPr/>
          </p:nvSpPr>
          <p:spPr bwMode="auto">
            <a:xfrm>
              <a:off x="1410604" y="3157826"/>
              <a:ext cx="3078593" cy="2384826"/>
            </a:xfrm>
            <a:prstGeom prst="rect">
              <a:avLst/>
            </a:prstGeom>
            <a:solidFill>
              <a:srgbClr val="07A5E6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it-IT"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2"/>
            <p:cNvSpPr>
              <a:spLocks/>
            </p:cNvSpPr>
            <p:nvPr/>
          </p:nvSpPr>
          <p:spPr bwMode="auto">
            <a:xfrm>
              <a:off x="1277813" y="2756741"/>
              <a:ext cx="352661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 V</a:t>
              </a: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 flipV="1">
              <a:off x="1490098" y="2724221"/>
              <a:ext cx="397471" cy="904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V="1">
              <a:off x="1193802" y="4408956"/>
              <a:ext cx="360434" cy="632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1584046" y="3201186"/>
              <a:ext cx="0" cy="2298105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 rot="10800000" flipH="1" flipV="1">
              <a:off x="1584046" y="4895858"/>
              <a:ext cx="1244807" cy="243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rot="10800000" flipH="1">
              <a:off x="2834273" y="4854304"/>
              <a:ext cx="120145" cy="63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2" name="Oval 14"/>
            <p:cNvSpPr>
              <a:spLocks/>
            </p:cNvSpPr>
            <p:nvPr/>
          </p:nvSpPr>
          <p:spPr bwMode="auto">
            <a:xfrm rot="10800000" flipH="1">
              <a:off x="2819819" y="4910312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3" name="Oval 15"/>
            <p:cNvSpPr>
              <a:spLocks/>
            </p:cNvSpPr>
            <p:nvPr/>
          </p:nvSpPr>
          <p:spPr bwMode="auto">
            <a:xfrm rot="10800000" flipH="1">
              <a:off x="2964354" y="4910312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4" name="Rectangle 16"/>
            <p:cNvSpPr>
              <a:spLocks/>
            </p:cNvSpPr>
            <p:nvPr/>
          </p:nvSpPr>
          <p:spPr bwMode="auto">
            <a:xfrm>
              <a:off x="2836535" y="4712480"/>
              <a:ext cx="113814" cy="769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5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8</a:t>
              </a:r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rot="10800000" flipH="1" flipV="1">
              <a:off x="1584046" y="5372823"/>
              <a:ext cx="1244807" cy="13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rot="10800000" flipH="1">
              <a:off x="2833370" y="5324043"/>
              <a:ext cx="121048" cy="63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7" name="Oval 24"/>
            <p:cNvSpPr>
              <a:spLocks/>
            </p:cNvSpPr>
            <p:nvPr/>
          </p:nvSpPr>
          <p:spPr bwMode="auto">
            <a:xfrm rot="10800000" flipH="1">
              <a:off x="2818916" y="5380050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8" name="Oval 25"/>
            <p:cNvSpPr>
              <a:spLocks/>
            </p:cNvSpPr>
            <p:nvPr/>
          </p:nvSpPr>
          <p:spPr bwMode="auto">
            <a:xfrm rot="10800000" flipH="1">
              <a:off x="2963451" y="5380050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9" name="Rectangle 26"/>
            <p:cNvSpPr>
              <a:spLocks/>
            </p:cNvSpPr>
            <p:nvPr/>
          </p:nvSpPr>
          <p:spPr bwMode="auto">
            <a:xfrm>
              <a:off x="2827719" y="5174991"/>
              <a:ext cx="131446" cy="769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5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1 </a:t>
              </a:r>
            </a:p>
          </p:txBody>
        </p:sp>
        <p:sp>
          <p:nvSpPr>
            <p:cNvPr id="20" name="Line 28"/>
            <p:cNvSpPr>
              <a:spLocks noChangeShapeType="1"/>
            </p:cNvSpPr>
            <p:nvPr/>
          </p:nvSpPr>
          <p:spPr bwMode="auto">
            <a:xfrm rot="10800000" flipH="1">
              <a:off x="2971581" y="4935605"/>
              <a:ext cx="650407" cy="36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2971581" y="5369210"/>
              <a:ext cx="2818431" cy="36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2" name="Rectangle 38"/>
            <p:cNvSpPr>
              <a:spLocks/>
            </p:cNvSpPr>
            <p:nvPr/>
          </p:nvSpPr>
          <p:spPr bwMode="auto">
            <a:xfrm>
              <a:off x="543394" y="4651052"/>
              <a:ext cx="793487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 V INPUT</a:t>
              </a:r>
            </a:p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from MVC</a:t>
              </a:r>
            </a:p>
          </p:txBody>
        </p:sp>
        <p:grpSp>
          <p:nvGrpSpPr>
            <p:cNvPr id="23" name="Group 71"/>
            <p:cNvGrpSpPr>
              <a:grpSpLocks/>
            </p:cNvGrpSpPr>
            <p:nvPr/>
          </p:nvGrpSpPr>
          <p:grpSpPr bwMode="auto">
            <a:xfrm>
              <a:off x="1483775" y="2247258"/>
              <a:ext cx="202349" cy="246613"/>
              <a:chOff x="0" y="0"/>
              <a:chExt cx="224" cy="273"/>
            </a:xfrm>
          </p:grpSpPr>
          <p:sp>
            <p:nvSpPr>
              <p:cNvPr id="218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19" name="Rectangle 70"/>
              <p:cNvSpPr>
                <a:spLocks/>
              </p:cNvSpPr>
              <p:nvPr/>
            </p:nvSpPr>
            <p:spPr bwMode="auto">
              <a:xfrm>
                <a:off x="24" y="0"/>
                <a:ext cx="151" cy="27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6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V</a:t>
                </a:r>
              </a:p>
            </p:txBody>
          </p:sp>
        </p:grpSp>
        <p:sp>
          <p:nvSpPr>
            <p:cNvPr id="24" name="Line 72"/>
            <p:cNvSpPr>
              <a:spLocks noChangeShapeType="1"/>
            </p:cNvSpPr>
            <p:nvPr/>
          </p:nvSpPr>
          <p:spPr bwMode="auto">
            <a:xfrm flipH="1">
              <a:off x="3491906" y="5022326"/>
              <a:ext cx="0" cy="260163"/>
            </a:xfrm>
            <a:prstGeom prst="line">
              <a:avLst/>
            </a:prstGeom>
            <a:noFill/>
            <a:ln w="63500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5" name="Rectangle 67"/>
            <p:cNvSpPr>
              <a:spLocks/>
            </p:cNvSpPr>
            <p:nvPr/>
          </p:nvSpPr>
          <p:spPr bwMode="auto">
            <a:xfrm>
              <a:off x="4792721" y="3548070"/>
              <a:ext cx="693768" cy="520326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</a:p>
            <a:p>
              <a:pPr algn="ctr"/>
              <a:r>
                <a:rPr lang="en-US" sz="9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375V / LV</a:t>
              </a:r>
              <a:endParaRPr lang="en-US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26" name="Line 48"/>
            <p:cNvSpPr>
              <a:spLocks noChangeShapeType="1"/>
            </p:cNvSpPr>
            <p:nvPr/>
          </p:nvSpPr>
          <p:spPr bwMode="auto">
            <a:xfrm rot="10800000" flipH="1">
              <a:off x="1584046" y="3938314"/>
              <a:ext cx="32086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 rot="10800000" flipH="1" flipV="1">
              <a:off x="1584046" y="4548974"/>
              <a:ext cx="1244807" cy="13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rot="10800000" flipH="1">
              <a:off x="2833370" y="4500194"/>
              <a:ext cx="121048" cy="63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29" name="Oval 24"/>
            <p:cNvSpPr>
              <a:spLocks/>
            </p:cNvSpPr>
            <p:nvPr/>
          </p:nvSpPr>
          <p:spPr bwMode="auto">
            <a:xfrm rot="10800000" flipH="1">
              <a:off x="2818916" y="4556201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0" name="Oval 25"/>
            <p:cNvSpPr>
              <a:spLocks/>
            </p:cNvSpPr>
            <p:nvPr/>
          </p:nvSpPr>
          <p:spPr bwMode="auto">
            <a:xfrm rot="10800000" flipH="1">
              <a:off x="2963451" y="4556201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1" name="Rectangle 26"/>
            <p:cNvSpPr>
              <a:spLocks/>
            </p:cNvSpPr>
            <p:nvPr/>
          </p:nvSpPr>
          <p:spPr bwMode="auto">
            <a:xfrm>
              <a:off x="2776459" y="4371919"/>
              <a:ext cx="233966" cy="769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5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9</a:t>
              </a:r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 flipV="1">
              <a:off x="2971581" y="4545361"/>
              <a:ext cx="1560977" cy="36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 rot="10800000" flipH="1" flipV="1">
              <a:off x="1584046" y="4249064"/>
              <a:ext cx="1244807" cy="13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4" name="Line 23"/>
            <p:cNvSpPr>
              <a:spLocks noChangeShapeType="1"/>
            </p:cNvSpPr>
            <p:nvPr/>
          </p:nvSpPr>
          <p:spPr bwMode="auto">
            <a:xfrm rot="10800000" flipH="1">
              <a:off x="2833370" y="4200284"/>
              <a:ext cx="121048" cy="63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5" name="Oval 24"/>
            <p:cNvSpPr>
              <a:spLocks/>
            </p:cNvSpPr>
            <p:nvPr/>
          </p:nvSpPr>
          <p:spPr bwMode="auto">
            <a:xfrm rot="10800000" flipH="1">
              <a:off x="2818916" y="4256291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6" name="Oval 25"/>
            <p:cNvSpPr>
              <a:spLocks/>
            </p:cNvSpPr>
            <p:nvPr/>
          </p:nvSpPr>
          <p:spPr bwMode="auto">
            <a:xfrm rot="10800000" flipH="1">
              <a:off x="2963451" y="4256291"/>
              <a:ext cx="21680" cy="2168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7" name="Rectangle 26"/>
            <p:cNvSpPr>
              <a:spLocks/>
            </p:cNvSpPr>
            <p:nvPr/>
          </p:nvSpPr>
          <p:spPr bwMode="auto">
            <a:xfrm>
              <a:off x="2776459" y="4072009"/>
              <a:ext cx="233966" cy="769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  10 </a:t>
              </a:r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flipV="1">
              <a:off x="2971581" y="4241838"/>
              <a:ext cx="2818431" cy="7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39" name="Rectangle 3"/>
            <p:cNvSpPr>
              <a:spLocks/>
            </p:cNvSpPr>
            <p:nvPr/>
          </p:nvSpPr>
          <p:spPr bwMode="auto">
            <a:xfrm>
              <a:off x="1237162" y="2073814"/>
              <a:ext cx="4552849" cy="8238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it-IT" sz="1200"/>
            </a:p>
          </p:txBody>
        </p:sp>
        <p:cxnSp>
          <p:nvCxnSpPr>
            <p:cNvPr id="40" name="Connettore 4 129"/>
            <p:cNvCxnSpPr>
              <a:cxnSpLocks noChangeShapeType="1"/>
            </p:cNvCxnSpPr>
            <p:nvPr/>
          </p:nvCxnSpPr>
          <p:spPr bwMode="auto">
            <a:xfrm>
              <a:off x="3621988" y="4935605"/>
              <a:ext cx="2168024" cy="346884"/>
            </a:xfrm>
            <a:prstGeom prst="bentConnector3">
              <a:avLst>
                <a:gd name="adj1" fmla="val 46889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1" name="Rectangle 67"/>
            <p:cNvSpPr>
              <a:spLocks/>
            </p:cNvSpPr>
            <p:nvPr/>
          </p:nvSpPr>
          <p:spPr bwMode="auto">
            <a:xfrm>
              <a:off x="4359116" y="2160535"/>
              <a:ext cx="693768" cy="433605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000" b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  <a:endParaRPr lang="en-US" sz="1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42" name="Rectangle 67"/>
            <p:cNvSpPr>
              <a:spLocks/>
            </p:cNvSpPr>
            <p:nvPr/>
          </p:nvSpPr>
          <p:spPr bwMode="auto">
            <a:xfrm>
              <a:off x="4359116" y="1336686"/>
              <a:ext cx="693768" cy="433605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PSS</a:t>
              </a:r>
              <a:endPara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43" name="Rectangle 50"/>
            <p:cNvSpPr>
              <a:spLocks/>
            </p:cNvSpPr>
            <p:nvPr/>
          </p:nvSpPr>
          <p:spPr bwMode="auto">
            <a:xfrm>
              <a:off x="2061011" y="3244547"/>
              <a:ext cx="1344175" cy="3902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/>
            <a:p>
              <a:pPr algn="ctr"/>
              <a:r>
                <a:rPr lang="en-US" sz="1200" b="1" dirty="0" err="1">
                  <a:solidFill>
                    <a:schemeClr val="tx1"/>
                  </a:solidFill>
                  <a:latin typeface="Symbol" pitchFamily="18" charset="2"/>
                  <a:cs typeface="Arial" pitchFamily="34" charset="0"/>
                  <a:sym typeface="Arial" pitchFamily="34" charset="0"/>
                </a:rPr>
                <a:t>m</a:t>
              </a:r>
              <a:r>
                <a:rPr lang="en-US" sz="12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</a:t>
              </a:r>
              <a:r>
                <a:rPr lang="en-US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 + ADC</a:t>
              </a:r>
            </a:p>
          </p:txBody>
        </p:sp>
        <p:sp>
          <p:nvSpPr>
            <p:cNvPr id="44" name="Rectangle 67"/>
            <p:cNvSpPr>
              <a:spLocks/>
            </p:cNvSpPr>
            <p:nvPr/>
          </p:nvSpPr>
          <p:spPr bwMode="auto">
            <a:xfrm>
              <a:off x="3275104" y="2160535"/>
              <a:ext cx="953930" cy="433605"/>
            </a:xfrm>
            <a:prstGeom prst="rect">
              <a:avLst/>
            </a:prstGeom>
            <a:solidFill>
              <a:srgbClr val="C361F4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000" b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FCM</a:t>
              </a:r>
              <a:endParaRPr lang="en-US" sz="1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45" name="Ovale 138"/>
            <p:cNvSpPr>
              <a:spLocks noChangeArrowheads="1"/>
            </p:cNvSpPr>
            <p:nvPr/>
          </p:nvSpPr>
          <p:spPr bwMode="auto">
            <a:xfrm>
              <a:off x="5269686" y="5152408"/>
              <a:ext cx="86721" cy="303523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46" name="Rectangle 36"/>
            <p:cNvSpPr>
              <a:spLocks/>
            </p:cNvSpPr>
            <p:nvPr/>
          </p:nvSpPr>
          <p:spPr bwMode="auto">
            <a:xfrm>
              <a:off x="5194709" y="5455931"/>
              <a:ext cx="240450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2X8</a:t>
              </a:r>
            </a:p>
          </p:txBody>
        </p:sp>
        <p:sp>
          <p:nvSpPr>
            <p:cNvPr id="47" name="Line 5"/>
            <p:cNvSpPr>
              <a:spLocks noChangeShapeType="1"/>
            </p:cNvSpPr>
            <p:nvPr/>
          </p:nvSpPr>
          <p:spPr bwMode="auto">
            <a:xfrm flipH="1">
              <a:off x="2884860" y="3634791"/>
              <a:ext cx="0" cy="1734419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48" name="Rectangle 30"/>
            <p:cNvSpPr>
              <a:spLocks/>
            </p:cNvSpPr>
            <p:nvPr/>
          </p:nvSpPr>
          <p:spPr bwMode="auto">
            <a:xfrm>
              <a:off x="1985130" y="4707963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49" name="Line 31"/>
            <p:cNvSpPr>
              <a:spLocks noChangeShapeType="1"/>
            </p:cNvSpPr>
            <p:nvPr/>
          </p:nvSpPr>
          <p:spPr bwMode="auto">
            <a:xfrm rot="10800000" flipH="1">
              <a:off x="1967063" y="4866951"/>
              <a:ext cx="86721" cy="9123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grpSp>
          <p:nvGrpSpPr>
            <p:cNvPr id="50" name="Gruppo 290"/>
            <p:cNvGrpSpPr>
              <a:grpSpLocks/>
            </p:cNvGrpSpPr>
            <p:nvPr/>
          </p:nvGrpSpPr>
          <p:grpSpPr bwMode="auto">
            <a:xfrm>
              <a:off x="1967063" y="5192155"/>
              <a:ext cx="100636" cy="235773"/>
              <a:chOff x="2527300" y="8147050"/>
              <a:chExt cx="176854" cy="414337"/>
            </a:xfrm>
          </p:grpSpPr>
          <p:sp>
            <p:nvSpPr>
              <p:cNvPr id="216" name="Rectangle 36"/>
              <p:cNvSpPr>
                <a:spLocks/>
              </p:cNvSpPr>
              <p:nvPr/>
            </p:nvSpPr>
            <p:spPr bwMode="auto">
              <a:xfrm>
                <a:off x="2571751" y="8147050"/>
                <a:ext cx="132403" cy="2839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217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sp>
          <p:nvSpPr>
            <p:cNvPr id="51" name="Rectangle 36"/>
            <p:cNvSpPr>
              <a:spLocks/>
            </p:cNvSpPr>
            <p:nvPr/>
          </p:nvSpPr>
          <p:spPr bwMode="auto">
            <a:xfrm>
              <a:off x="1992357" y="4368306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52" name="Line 37"/>
            <p:cNvSpPr>
              <a:spLocks noChangeShapeType="1"/>
            </p:cNvSpPr>
            <p:nvPr/>
          </p:nvSpPr>
          <p:spPr bwMode="auto">
            <a:xfrm rot="10800000" flipH="1">
              <a:off x="1967063" y="4512841"/>
              <a:ext cx="86721" cy="9123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53" name="Rectangle 36"/>
            <p:cNvSpPr>
              <a:spLocks/>
            </p:cNvSpPr>
            <p:nvPr/>
          </p:nvSpPr>
          <p:spPr bwMode="auto">
            <a:xfrm>
              <a:off x="1992357" y="4068396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54" name="Line 37"/>
            <p:cNvSpPr>
              <a:spLocks noChangeShapeType="1"/>
            </p:cNvSpPr>
            <p:nvPr/>
          </p:nvSpPr>
          <p:spPr bwMode="auto">
            <a:xfrm rot="10800000" flipH="1">
              <a:off x="1967063" y="4212931"/>
              <a:ext cx="86721" cy="9123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55" name="Line 5"/>
            <p:cNvSpPr>
              <a:spLocks noChangeShapeType="1"/>
            </p:cNvSpPr>
            <p:nvPr/>
          </p:nvSpPr>
          <p:spPr bwMode="auto">
            <a:xfrm flipH="1">
              <a:off x="2451255" y="3678151"/>
              <a:ext cx="0" cy="1734419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grpSp>
          <p:nvGrpSpPr>
            <p:cNvPr id="56" name="Group 71"/>
            <p:cNvGrpSpPr>
              <a:grpSpLocks/>
            </p:cNvGrpSpPr>
            <p:nvPr/>
          </p:nvGrpSpPr>
          <p:grpSpPr bwMode="auto">
            <a:xfrm>
              <a:off x="1483775" y="3345722"/>
              <a:ext cx="202349" cy="214996"/>
              <a:chOff x="0" y="16"/>
              <a:chExt cx="224" cy="238"/>
            </a:xfrm>
          </p:grpSpPr>
          <p:sp>
            <p:nvSpPr>
              <p:cNvPr id="214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15" name="Rectangle 70"/>
              <p:cNvSpPr>
                <a:spLocks/>
              </p:cNvSpPr>
              <p:nvPr/>
            </p:nvSpPr>
            <p:spPr bwMode="auto">
              <a:xfrm>
                <a:off x="45" y="16"/>
                <a:ext cx="133" cy="23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V</a:t>
                </a:r>
              </a:p>
            </p:txBody>
          </p:sp>
        </p:grpSp>
        <p:grpSp>
          <p:nvGrpSpPr>
            <p:cNvPr id="57" name="Group 57"/>
            <p:cNvGrpSpPr>
              <a:grpSpLocks/>
            </p:cNvGrpSpPr>
            <p:nvPr/>
          </p:nvGrpSpPr>
          <p:grpSpPr bwMode="auto">
            <a:xfrm>
              <a:off x="3708709" y="3201186"/>
              <a:ext cx="202349" cy="238483"/>
              <a:chOff x="480" y="0"/>
              <a:chExt cx="224" cy="264"/>
            </a:xfrm>
          </p:grpSpPr>
          <p:sp>
            <p:nvSpPr>
              <p:cNvPr id="212" name="Oval 55"/>
              <p:cNvSpPr>
                <a:spLocks/>
              </p:cNvSpPr>
              <p:nvPr/>
            </p:nvSpPr>
            <p:spPr bwMode="auto">
              <a:xfrm>
                <a:off x="480" y="24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13" name="Rectangle 56"/>
              <p:cNvSpPr>
                <a:spLocks/>
              </p:cNvSpPr>
              <p:nvPr/>
            </p:nvSpPr>
            <p:spPr bwMode="auto">
              <a:xfrm>
                <a:off x="496" y="0"/>
                <a:ext cx="192" cy="2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</a:t>
                </a:r>
              </a:p>
            </p:txBody>
          </p:sp>
        </p:grpSp>
        <p:grpSp>
          <p:nvGrpSpPr>
            <p:cNvPr id="58" name="Group 57"/>
            <p:cNvGrpSpPr>
              <a:grpSpLocks/>
            </p:cNvGrpSpPr>
            <p:nvPr/>
          </p:nvGrpSpPr>
          <p:grpSpPr bwMode="auto">
            <a:xfrm>
              <a:off x="3708709" y="3613111"/>
              <a:ext cx="202349" cy="238483"/>
              <a:chOff x="480" y="0"/>
              <a:chExt cx="224" cy="264"/>
            </a:xfrm>
          </p:grpSpPr>
          <p:sp>
            <p:nvSpPr>
              <p:cNvPr id="210" name="Oval 55"/>
              <p:cNvSpPr>
                <a:spLocks/>
              </p:cNvSpPr>
              <p:nvPr/>
            </p:nvSpPr>
            <p:spPr bwMode="auto">
              <a:xfrm>
                <a:off x="480" y="24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11" name="Rectangle 56"/>
              <p:cNvSpPr>
                <a:spLocks/>
              </p:cNvSpPr>
              <p:nvPr/>
            </p:nvSpPr>
            <p:spPr bwMode="auto">
              <a:xfrm>
                <a:off x="496" y="0"/>
                <a:ext cx="192" cy="2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 P</a:t>
                </a:r>
              </a:p>
            </p:txBody>
          </p:sp>
        </p:grpSp>
        <p:grpSp>
          <p:nvGrpSpPr>
            <p:cNvPr id="59" name="Group 71"/>
            <p:cNvGrpSpPr>
              <a:grpSpLocks/>
            </p:cNvGrpSpPr>
            <p:nvPr/>
          </p:nvGrpSpPr>
          <p:grpSpPr bwMode="auto">
            <a:xfrm>
              <a:off x="4055593" y="3519163"/>
              <a:ext cx="202349" cy="202349"/>
              <a:chOff x="0" y="16"/>
              <a:chExt cx="224" cy="224"/>
            </a:xfrm>
          </p:grpSpPr>
          <p:sp>
            <p:nvSpPr>
              <p:cNvPr id="208" name="Oval 207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09" name="Rectangle 208"/>
              <p:cNvSpPr>
                <a:spLocks/>
              </p:cNvSpPr>
              <p:nvPr/>
            </p:nvSpPr>
            <p:spPr bwMode="auto">
              <a:xfrm>
                <a:off x="24" y="75"/>
                <a:ext cx="176" cy="1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sp>
          <p:nvSpPr>
            <p:cNvPr id="60" name="Line 5"/>
            <p:cNvSpPr>
              <a:spLocks noChangeShapeType="1"/>
            </p:cNvSpPr>
            <p:nvPr/>
          </p:nvSpPr>
          <p:spPr bwMode="auto">
            <a:xfrm>
              <a:off x="1670767" y="3461349"/>
              <a:ext cx="390244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61" name="Line 5"/>
            <p:cNvSpPr>
              <a:spLocks noChangeShapeType="1"/>
            </p:cNvSpPr>
            <p:nvPr/>
          </p:nvSpPr>
          <p:spPr bwMode="auto">
            <a:xfrm>
              <a:off x="3448546" y="3461349"/>
              <a:ext cx="607047" cy="13008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62" name="Line 5"/>
            <p:cNvSpPr>
              <a:spLocks noChangeShapeType="1"/>
            </p:cNvSpPr>
            <p:nvPr/>
          </p:nvSpPr>
          <p:spPr bwMode="auto">
            <a:xfrm flipV="1">
              <a:off x="3448546" y="3331268"/>
              <a:ext cx="260163" cy="4336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63" name="Line 5"/>
            <p:cNvSpPr>
              <a:spLocks noChangeShapeType="1"/>
            </p:cNvSpPr>
            <p:nvPr/>
          </p:nvSpPr>
          <p:spPr bwMode="auto">
            <a:xfrm>
              <a:off x="3405186" y="3548070"/>
              <a:ext cx="303523" cy="13008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cxnSp>
          <p:nvCxnSpPr>
            <p:cNvPr id="64" name="Connettore 4 176"/>
            <p:cNvCxnSpPr>
              <a:cxnSpLocks noChangeShapeType="1"/>
            </p:cNvCxnSpPr>
            <p:nvPr/>
          </p:nvCxnSpPr>
          <p:spPr bwMode="auto">
            <a:xfrm>
              <a:off x="4532558" y="4545361"/>
              <a:ext cx="1257454" cy="216802"/>
            </a:xfrm>
            <a:prstGeom prst="bentConnector3">
              <a:avLst>
                <a:gd name="adj1" fmla="val 80458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5" name="Connettore 4 180"/>
            <p:cNvCxnSpPr>
              <a:cxnSpLocks noChangeShapeType="1"/>
              <a:stCxn id="162" idx="3"/>
              <a:endCxn id="145" idx="3"/>
            </p:cNvCxnSpPr>
            <p:nvPr/>
          </p:nvCxnSpPr>
          <p:spPr bwMode="auto">
            <a:xfrm>
              <a:off x="5963453" y="1531808"/>
              <a:ext cx="7227" cy="3208675"/>
            </a:xfrm>
            <a:prstGeom prst="bentConnector3">
              <a:avLst>
                <a:gd name="adj1" fmla="val 7933329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66" name="Group 71"/>
            <p:cNvGrpSpPr>
              <a:grpSpLocks/>
            </p:cNvGrpSpPr>
            <p:nvPr/>
          </p:nvGrpSpPr>
          <p:grpSpPr bwMode="auto">
            <a:xfrm>
              <a:off x="5313046" y="1206604"/>
              <a:ext cx="202349" cy="202349"/>
              <a:chOff x="0" y="16"/>
              <a:chExt cx="224" cy="224"/>
            </a:xfrm>
          </p:grpSpPr>
          <p:sp>
            <p:nvSpPr>
              <p:cNvPr id="206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000"/>
              </a:p>
            </p:txBody>
          </p:sp>
          <p:sp>
            <p:nvSpPr>
              <p:cNvPr id="207" name="Rectangle 70"/>
              <p:cNvSpPr>
                <a:spLocks/>
              </p:cNvSpPr>
              <p:nvPr/>
            </p:nvSpPr>
            <p:spPr bwMode="auto">
              <a:xfrm>
                <a:off x="26" y="79"/>
                <a:ext cx="176" cy="1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6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cxnSp>
          <p:nvCxnSpPr>
            <p:cNvPr id="67" name="Connettore 4 200"/>
            <p:cNvCxnSpPr>
              <a:cxnSpLocks noChangeShapeType="1"/>
              <a:stCxn id="42" idx="3"/>
              <a:endCxn id="3" idx="3"/>
            </p:cNvCxnSpPr>
            <p:nvPr/>
          </p:nvCxnSpPr>
          <p:spPr bwMode="auto">
            <a:xfrm>
              <a:off x="5052883" y="1553488"/>
              <a:ext cx="737128" cy="7227"/>
            </a:xfrm>
            <a:prstGeom prst="bentConnector3">
              <a:avLst>
                <a:gd name="adj1" fmla="val 99509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8" name="Connettore 4 204"/>
            <p:cNvCxnSpPr>
              <a:cxnSpLocks noChangeShapeType="1"/>
              <a:endCxn id="149" idx="3"/>
            </p:cNvCxnSpPr>
            <p:nvPr/>
          </p:nvCxnSpPr>
          <p:spPr bwMode="auto">
            <a:xfrm>
              <a:off x="5963453" y="2702541"/>
              <a:ext cx="7227" cy="1517617"/>
            </a:xfrm>
            <a:prstGeom prst="bentConnector3">
              <a:avLst>
                <a:gd name="adj1" fmla="val 3950000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9" name="Connettore 4 209"/>
            <p:cNvCxnSpPr>
              <a:cxnSpLocks noChangeShapeType="1"/>
            </p:cNvCxnSpPr>
            <p:nvPr/>
          </p:nvCxnSpPr>
          <p:spPr bwMode="auto">
            <a:xfrm>
              <a:off x="5052883" y="2507418"/>
              <a:ext cx="737128" cy="173442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0" name="Connettore 4 226"/>
            <p:cNvCxnSpPr>
              <a:cxnSpLocks noChangeShapeType="1"/>
            </p:cNvCxnSpPr>
            <p:nvPr/>
          </p:nvCxnSpPr>
          <p:spPr bwMode="auto">
            <a:xfrm>
              <a:off x="3231744" y="2464058"/>
              <a:ext cx="2558268" cy="346884"/>
            </a:xfrm>
            <a:prstGeom prst="bentConnector3">
              <a:avLst>
                <a:gd name="adj1" fmla="val -9729"/>
              </a:avLst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 type="arrow" w="med" len="med"/>
              <a:tailEnd/>
            </a:ln>
          </p:spPr>
        </p:cxnSp>
        <p:cxnSp>
          <p:nvCxnSpPr>
            <p:cNvPr id="71" name="Connettore 1 252"/>
            <p:cNvCxnSpPr>
              <a:cxnSpLocks noChangeShapeType="1"/>
            </p:cNvCxnSpPr>
            <p:nvPr/>
          </p:nvCxnSpPr>
          <p:spPr bwMode="auto">
            <a:xfrm>
              <a:off x="3231744" y="3678151"/>
              <a:ext cx="0" cy="650407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 type="arrow" w="med" len="med"/>
              <a:tailEnd/>
            </a:ln>
          </p:spPr>
        </p:cxnSp>
        <p:grpSp>
          <p:nvGrpSpPr>
            <p:cNvPr id="72" name="Group 71"/>
            <p:cNvGrpSpPr>
              <a:grpSpLocks/>
            </p:cNvGrpSpPr>
            <p:nvPr/>
          </p:nvGrpSpPr>
          <p:grpSpPr bwMode="auto">
            <a:xfrm>
              <a:off x="5414221" y="2160535"/>
              <a:ext cx="202349" cy="202349"/>
              <a:chOff x="0" y="16"/>
              <a:chExt cx="224" cy="224"/>
            </a:xfrm>
          </p:grpSpPr>
          <p:sp>
            <p:nvSpPr>
              <p:cNvPr id="204" name="Oval 69"/>
              <p:cNvSpPr>
                <a:spLocks/>
              </p:cNvSpPr>
              <p:nvPr/>
            </p:nvSpPr>
            <p:spPr bwMode="auto">
              <a:xfrm>
                <a:off x="0" y="16"/>
                <a:ext cx="224" cy="224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000"/>
              </a:p>
            </p:txBody>
          </p:sp>
          <p:sp>
            <p:nvSpPr>
              <p:cNvPr id="205" name="Rectangle 70"/>
              <p:cNvSpPr>
                <a:spLocks/>
              </p:cNvSpPr>
              <p:nvPr/>
            </p:nvSpPr>
            <p:spPr bwMode="auto">
              <a:xfrm>
                <a:off x="26" y="79"/>
                <a:ext cx="176" cy="10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6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H2O</a:t>
                </a:r>
              </a:p>
            </p:txBody>
          </p:sp>
        </p:grpSp>
        <p:cxnSp>
          <p:nvCxnSpPr>
            <p:cNvPr id="73" name="Connettore 4 276"/>
            <p:cNvCxnSpPr>
              <a:cxnSpLocks noChangeShapeType="1"/>
              <a:stCxn id="204" idx="4"/>
            </p:cNvCxnSpPr>
            <p:nvPr/>
          </p:nvCxnSpPr>
          <p:spPr bwMode="auto">
            <a:xfrm rot="16200000" flipH="1">
              <a:off x="5537075" y="2341203"/>
              <a:ext cx="274616" cy="317977"/>
            </a:xfrm>
            <a:prstGeom prst="bentConnector2">
              <a:avLst/>
            </a:prstGeom>
            <a:noFill/>
            <a:ln w="25400">
              <a:solidFill>
                <a:srgbClr val="0000FF"/>
              </a:solidFill>
              <a:prstDash val="dash"/>
              <a:round/>
              <a:headEnd/>
              <a:tailEnd/>
            </a:ln>
          </p:spPr>
        </p:cxnSp>
        <p:cxnSp>
          <p:nvCxnSpPr>
            <p:cNvPr id="74" name="Connettore 4 278"/>
            <p:cNvCxnSpPr>
              <a:cxnSpLocks noChangeShapeType="1"/>
            </p:cNvCxnSpPr>
            <p:nvPr/>
          </p:nvCxnSpPr>
          <p:spPr bwMode="auto">
            <a:xfrm>
              <a:off x="5529849" y="1293325"/>
              <a:ext cx="303523" cy="173442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FF"/>
              </a:solidFill>
              <a:prstDash val="dash"/>
              <a:round/>
              <a:headEnd/>
              <a:tailEnd/>
            </a:ln>
          </p:spPr>
        </p:cxnSp>
        <p:sp>
          <p:nvSpPr>
            <p:cNvPr id="75" name="Rectangle 36"/>
            <p:cNvSpPr>
              <a:spLocks/>
            </p:cNvSpPr>
            <p:nvPr/>
          </p:nvSpPr>
          <p:spPr bwMode="auto">
            <a:xfrm>
              <a:off x="6310569" y="3619499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8</a:t>
              </a:r>
            </a:p>
          </p:txBody>
        </p:sp>
        <p:sp>
          <p:nvSpPr>
            <p:cNvPr id="76" name="Line 37"/>
            <p:cNvSpPr>
              <a:spLocks noChangeShapeType="1"/>
            </p:cNvSpPr>
            <p:nvPr/>
          </p:nvSpPr>
          <p:spPr bwMode="auto">
            <a:xfrm rot="10800000" flipH="1">
              <a:off x="6172214" y="3571875"/>
              <a:ext cx="142876" cy="14287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77" name="Rectangle 92"/>
            <p:cNvSpPr>
              <a:spLocks/>
            </p:cNvSpPr>
            <p:nvPr/>
          </p:nvSpPr>
          <p:spPr bwMode="auto">
            <a:xfrm>
              <a:off x="1381982" y="1190955"/>
              <a:ext cx="145687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000" i="1" dirty="0">
                  <a:solidFill>
                    <a:schemeClr val="tx1"/>
                  </a:solidFill>
                </a:rPr>
                <a:t>Photonics Pod</a:t>
              </a:r>
            </a:p>
          </p:txBody>
        </p:sp>
        <p:sp>
          <p:nvSpPr>
            <p:cNvPr id="78" name="Rectangle 92"/>
            <p:cNvSpPr>
              <a:spLocks/>
            </p:cNvSpPr>
            <p:nvPr/>
          </p:nvSpPr>
          <p:spPr bwMode="auto">
            <a:xfrm>
              <a:off x="1338622" y="2106781"/>
              <a:ext cx="1565813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000" i="1" dirty="0">
                  <a:solidFill>
                    <a:schemeClr val="tx1"/>
                  </a:solidFill>
                </a:rPr>
                <a:t>Electronics Pod</a:t>
              </a:r>
            </a:p>
          </p:txBody>
        </p:sp>
        <p:grpSp>
          <p:nvGrpSpPr>
            <p:cNvPr id="79" name="Gruppo 307"/>
            <p:cNvGrpSpPr>
              <a:grpSpLocks/>
            </p:cNvGrpSpPr>
            <p:nvPr/>
          </p:nvGrpSpPr>
          <p:grpSpPr bwMode="auto">
            <a:xfrm>
              <a:off x="2017650" y="3745902"/>
              <a:ext cx="100636" cy="235772"/>
              <a:chOff x="2527300" y="8147050"/>
              <a:chExt cx="176854" cy="414337"/>
            </a:xfrm>
          </p:grpSpPr>
          <p:sp>
            <p:nvSpPr>
              <p:cNvPr id="202" name="Rectangle 36"/>
              <p:cNvSpPr>
                <a:spLocks/>
              </p:cNvSpPr>
              <p:nvPr/>
            </p:nvSpPr>
            <p:spPr bwMode="auto">
              <a:xfrm>
                <a:off x="2571751" y="8147050"/>
                <a:ext cx="132403" cy="2839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203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grpSp>
          <p:nvGrpSpPr>
            <p:cNvPr id="80" name="Gruppo 311"/>
            <p:cNvGrpSpPr>
              <a:grpSpLocks/>
            </p:cNvGrpSpPr>
            <p:nvPr/>
          </p:nvGrpSpPr>
          <p:grpSpPr bwMode="auto">
            <a:xfrm>
              <a:off x="2301915" y="4152778"/>
              <a:ext cx="285755" cy="219141"/>
              <a:chOff x="3115755" y="5710890"/>
              <a:chExt cx="502175" cy="385110"/>
            </a:xfrm>
          </p:grpSpPr>
          <p:sp>
            <p:nvSpPr>
              <p:cNvPr id="200" name="Oval 66"/>
              <p:cNvSpPr>
                <a:spLocks/>
              </p:cNvSpPr>
              <p:nvPr/>
            </p:nvSpPr>
            <p:spPr bwMode="auto">
              <a:xfrm>
                <a:off x="3201988" y="5740400"/>
                <a:ext cx="355600" cy="35560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201" name="Rectangle 67"/>
              <p:cNvSpPr>
                <a:spLocks/>
              </p:cNvSpPr>
              <p:nvPr/>
            </p:nvSpPr>
            <p:spPr bwMode="auto">
              <a:xfrm flipH="1">
                <a:off x="3115755" y="5710890"/>
                <a:ext cx="502175" cy="3786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 A</a:t>
                </a:r>
              </a:p>
            </p:txBody>
          </p:sp>
        </p:grpSp>
        <p:sp>
          <p:nvSpPr>
            <p:cNvPr id="81" name="Oval 66"/>
            <p:cNvSpPr>
              <a:spLocks/>
            </p:cNvSpPr>
            <p:nvPr/>
          </p:nvSpPr>
          <p:spPr bwMode="auto">
            <a:xfrm>
              <a:off x="2349178" y="5286102"/>
              <a:ext cx="202349" cy="202349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82" name="Rectangle 67"/>
            <p:cNvSpPr>
              <a:spLocks/>
            </p:cNvSpPr>
            <p:nvPr/>
          </p:nvSpPr>
          <p:spPr bwMode="auto">
            <a:xfrm flipH="1">
              <a:off x="2311441" y="5275137"/>
              <a:ext cx="285755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83" name="Oval 83"/>
            <p:cNvSpPr>
              <a:spLocks/>
            </p:cNvSpPr>
            <p:nvPr/>
          </p:nvSpPr>
          <p:spPr bwMode="auto">
            <a:xfrm>
              <a:off x="2350081" y="4816364"/>
              <a:ext cx="202349" cy="202349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84" name="Rectangle 84"/>
            <p:cNvSpPr>
              <a:spLocks/>
            </p:cNvSpPr>
            <p:nvPr/>
          </p:nvSpPr>
          <p:spPr bwMode="auto">
            <a:xfrm flipH="1">
              <a:off x="2311441" y="4798172"/>
              <a:ext cx="285755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85" name="Oval 66"/>
            <p:cNvSpPr>
              <a:spLocks/>
            </p:cNvSpPr>
            <p:nvPr/>
          </p:nvSpPr>
          <p:spPr bwMode="auto">
            <a:xfrm>
              <a:off x="2349178" y="4462253"/>
              <a:ext cx="202349" cy="202349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86" name="Rectangle 67"/>
            <p:cNvSpPr>
              <a:spLocks/>
            </p:cNvSpPr>
            <p:nvPr/>
          </p:nvSpPr>
          <p:spPr bwMode="auto">
            <a:xfrm flipH="1">
              <a:off x="2311441" y="4451288"/>
              <a:ext cx="285755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</a:t>
              </a:r>
            </a:p>
          </p:txBody>
        </p:sp>
        <p:sp>
          <p:nvSpPr>
            <p:cNvPr id="87" name="Rectangle 92"/>
            <p:cNvSpPr>
              <a:spLocks/>
            </p:cNvSpPr>
            <p:nvPr/>
          </p:nvSpPr>
          <p:spPr bwMode="auto">
            <a:xfrm>
              <a:off x="1346743" y="5633816"/>
              <a:ext cx="1099340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000" i="1" dirty="0">
                  <a:solidFill>
                    <a:schemeClr val="tx1"/>
                  </a:solidFill>
                </a:rPr>
                <a:t>Power Pod</a:t>
              </a:r>
            </a:p>
          </p:txBody>
        </p:sp>
        <p:sp>
          <p:nvSpPr>
            <p:cNvPr id="88" name="CasellaDiTesto 317"/>
            <p:cNvSpPr txBox="1">
              <a:spLocks noChangeArrowheads="1"/>
            </p:cNvSpPr>
            <p:nvPr/>
          </p:nvSpPr>
          <p:spPr bwMode="auto">
            <a:xfrm>
              <a:off x="3882151" y="3201186"/>
              <a:ext cx="7371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600" b="1">
                  <a:latin typeface="Arial" pitchFamily="34" charset="0"/>
                  <a:cs typeface="Arial" pitchFamily="34" charset="0"/>
                </a:rPr>
                <a:t>PCS</a:t>
              </a:r>
            </a:p>
          </p:txBody>
        </p:sp>
        <p:sp>
          <p:nvSpPr>
            <p:cNvPr id="89" name="Line 10"/>
            <p:cNvSpPr>
              <a:spLocks noChangeShapeType="1"/>
            </p:cNvSpPr>
            <p:nvPr/>
          </p:nvSpPr>
          <p:spPr bwMode="auto">
            <a:xfrm flipV="1">
              <a:off x="5963453" y="5325849"/>
              <a:ext cx="693768" cy="63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91" name="Rectangle 36"/>
            <p:cNvSpPr>
              <a:spLocks/>
            </p:cNvSpPr>
            <p:nvPr/>
          </p:nvSpPr>
          <p:spPr bwMode="auto">
            <a:xfrm>
              <a:off x="6183056" y="5367352"/>
              <a:ext cx="15068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16</a:t>
              </a:r>
            </a:p>
          </p:txBody>
        </p:sp>
        <p:sp>
          <p:nvSpPr>
            <p:cNvPr id="92" name="Line 37"/>
            <p:cNvSpPr>
              <a:spLocks noChangeShapeType="1"/>
            </p:cNvSpPr>
            <p:nvPr/>
          </p:nvSpPr>
          <p:spPr bwMode="auto">
            <a:xfrm rot="10800000" flipH="1">
              <a:off x="6119828" y="5262573"/>
              <a:ext cx="142876" cy="14287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grpSp>
          <p:nvGrpSpPr>
            <p:cNvPr id="93" name="Gruppo 323"/>
            <p:cNvGrpSpPr>
              <a:grpSpLocks/>
            </p:cNvGrpSpPr>
            <p:nvPr/>
          </p:nvGrpSpPr>
          <p:grpSpPr bwMode="auto">
            <a:xfrm>
              <a:off x="933639" y="4025035"/>
              <a:ext cx="100636" cy="235773"/>
              <a:chOff x="2527300" y="8147050"/>
              <a:chExt cx="176854" cy="414337"/>
            </a:xfrm>
          </p:grpSpPr>
          <p:sp>
            <p:nvSpPr>
              <p:cNvPr id="198" name="Rectangle 36"/>
              <p:cNvSpPr>
                <a:spLocks/>
              </p:cNvSpPr>
              <p:nvPr/>
            </p:nvSpPr>
            <p:spPr bwMode="auto">
              <a:xfrm>
                <a:off x="2571751" y="8147050"/>
                <a:ext cx="132403" cy="2839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99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sp>
          <p:nvSpPr>
            <p:cNvPr id="94" name="Rectangle 92"/>
            <p:cNvSpPr>
              <a:spLocks/>
            </p:cNvSpPr>
            <p:nvPr/>
          </p:nvSpPr>
          <p:spPr bwMode="auto">
            <a:xfrm>
              <a:off x="5197419" y="5716094"/>
              <a:ext cx="605935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Oil filled</a:t>
              </a:r>
            </a:p>
          </p:txBody>
        </p:sp>
        <p:sp>
          <p:nvSpPr>
            <p:cNvPr id="95" name="Rettangolo 16"/>
            <p:cNvSpPr>
              <a:spLocks noChangeArrowheads="1"/>
            </p:cNvSpPr>
            <p:nvPr/>
          </p:nvSpPr>
          <p:spPr bwMode="auto">
            <a:xfrm>
              <a:off x="6787302" y="3417989"/>
              <a:ext cx="303523" cy="2254745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96" name="Rettangolo 18"/>
            <p:cNvSpPr>
              <a:spLocks noChangeArrowheads="1"/>
            </p:cNvSpPr>
            <p:nvPr/>
          </p:nvSpPr>
          <p:spPr bwMode="auto">
            <a:xfrm>
              <a:off x="7437709" y="1363786"/>
              <a:ext cx="260163" cy="205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200">
                <a:ea typeface="ヒラギノ角ゴ ProN W3" charset="0"/>
              </a:endParaRPr>
            </a:p>
          </p:txBody>
        </p:sp>
        <p:cxnSp>
          <p:nvCxnSpPr>
            <p:cNvPr id="97" name="Connettore 7 103"/>
            <p:cNvCxnSpPr>
              <a:cxnSpLocks noChangeShapeType="1"/>
            </p:cNvCxnSpPr>
            <p:nvPr/>
          </p:nvCxnSpPr>
          <p:spPr bwMode="auto">
            <a:xfrm flipV="1">
              <a:off x="7090826" y="1450507"/>
              <a:ext cx="346884" cy="108401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98" name="Rectangle 20"/>
            <p:cNvSpPr>
              <a:spLocks/>
            </p:cNvSpPr>
            <p:nvPr/>
          </p:nvSpPr>
          <p:spPr bwMode="auto">
            <a:xfrm>
              <a:off x="7780455" y="1344603"/>
              <a:ext cx="130081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 dirty="0">
                  <a:solidFill>
                    <a:schemeClr val="tx1"/>
                  </a:solidFill>
                </a:rPr>
                <a:t>1</a:t>
              </a:r>
            </a:p>
          </p:txBody>
        </p:sp>
        <p:cxnSp>
          <p:nvCxnSpPr>
            <p:cNvPr id="99" name="Connettore 7 137"/>
            <p:cNvCxnSpPr>
              <a:cxnSpLocks noChangeShapeType="1"/>
            </p:cNvCxnSpPr>
            <p:nvPr/>
          </p:nvCxnSpPr>
          <p:spPr bwMode="auto">
            <a:xfrm flipV="1">
              <a:off x="7090826" y="2594139"/>
              <a:ext cx="346884" cy="108401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0" name="Line 72"/>
            <p:cNvSpPr>
              <a:spLocks noChangeShapeType="1"/>
            </p:cNvSpPr>
            <p:nvPr/>
          </p:nvSpPr>
          <p:spPr bwMode="auto">
            <a:xfrm flipH="1">
              <a:off x="7567791" y="4068396"/>
              <a:ext cx="0" cy="433605"/>
            </a:xfrm>
            <a:prstGeom prst="line">
              <a:avLst/>
            </a:prstGeom>
            <a:noFill/>
            <a:ln w="63500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01" name="CasellaDiTesto 17"/>
            <p:cNvSpPr txBox="1">
              <a:spLocks noChangeArrowheads="1"/>
            </p:cNvSpPr>
            <p:nvPr/>
          </p:nvSpPr>
          <p:spPr bwMode="auto">
            <a:xfrm rot="16200000">
              <a:off x="6006814" y="4255100"/>
              <a:ext cx="18645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200">
                  <a:solidFill>
                    <a:schemeClr val="tx1"/>
                  </a:solidFill>
                </a:rPr>
                <a:t>ELECTRICAL MANIFOLD</a:t>
              </a:r>
            </a:p>
          </p:txBody>
        </p:sp>
        <p:cxnSp>
          <p:nvCxnSpPr>
            <p:cNvPr id="102" name="Connettore 1 358"/>
            <p:cNvCxnSpPr>
              <a:cxnSpLocks noChangeShapeType="1"/>
              <a:stCxn id="147" idx="1"/>
            </p:cNvCxnSpPr>
            <p:nvPr/>
          </p:nvCxnSpPr>
          <p:spPr bwMode="auto">
            <a:xfrm>
              <a:off x="5920093" y="1293325"/>
              <a:ext cx="91057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3" name="Rettangolo 19"/>
            <p:cNvSpPr>
              <a:spLocks noChangeArrowheads="1"/>
            </p:cNvSpPr>
            <p:nvPr/>
          </p:nvSpPr>
          <p:spPr bwMode="auto">
            <a:xfrm>
              <a:off x="543394" y="3981675"/>
              <a:ext cx="303523" cy="173442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cxnSp>
          <p:nvCxnSpPr>
            <p:cNvPr id="104" name="Connettore 7 52"/>
            <p:cNvCxnSpPr>
              <a:cxnSpLocks noChangeShapeType="1"/>
              <a:stCxn id="103" idx="3"/>
            </p:cNvCxnSpPr>
            <p:nvPr/>
          </p:nvCxnSpPr>
          <p:spPr bwMode="auto">
            <a:xfrm>
              <a:off x="846918" y="4068396"/>
              <a:ext cx="260163" cy="325204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5" name="Rectangle 67"/>
            <p:cNvSpPr>
              <a:spLocks/>
            </p:cNvSpPr>
            <p:nvPr/>
          </p:nvSpPr>
          <p:spPr bwMode="auto">
            <a:xfrm>
              <a:off x="3275104" y="1293325"/>
              <a:ext cx="953930" cy="520326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14004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800" b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algn="ctr"/>
              <a:r>
                <a:rPr lang="en-US" sz="105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Optical </a:t>
              </a:r>
            </a:p>
            <a:p>
              <a:pPr algn="ctr"/>
              <a:r>
                <a:rPr lang="en-US" sz="105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system</a:t>
              </a:r>
              <a:endParaRPr lang="en-US" sz="105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106" name="Line 5"/>
            <p:cNvSpPr>
              <a:spLocks noChangeShapeType="1"/>
            </p:cNvSpPr>
            <p:nvPr/>
          </p:nvSpPr>
          <p:spPr bwMode="auto">
            <a:xfrm>
              <a:off x="3448546" y="3461349"/>
              <a:ext cx="2211384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07" name="Line 5"/>
            <p:cNvSpPr>
              <a:spLocks noChangeShapeType="1"/>
            </p:cNvSpPr>
            <p:nvPr/>
          </p:nvSpPr>
          <p:spPr bwMode="auto">
            <a:xfrm>
              <a:off x="5703291" y="3461349"/>
              <a:ext cx="0" cy="1257454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08" name="Line 5"/>
            <p:cNvSpPr>
              <a:spLocks noChangeShapeType="1"/>
            </p:cNvSpPr>
            <p:nvPr/>
          </p:nvSpPr>
          <p:spPr bwMode="auto">
            <a:xfrm flipV="1">
              <a:off x="5703291" y="4718803"/>
              <a:ext cx="130081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09" name="Line 5"/>
            <p:cNvSpPr>
              <a:spLocks noChangeShapeType="1"/>
            </p:cNvSpPr>
            <p:nvPr/>
          </p:nvSpPr>
          <p:spPr bwMode="auto">
            <a:xfrm flipV="1">
              <a:off x="5703291" y="4111756"/>
              <a:ext cx="130081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10" name="Rectangle 20"/>
            <p:cNvSpPr>
              <a:spLocks/>
            </p:cNvSpPr>
            <p:nvPr/>
          </p:nvSpPr>
          <p:spPr bwMode="auto">
            <a:xfrm>
              <a:off x="543394" y="3781132"/>
              <a:ext cx="346884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</a:rPr>
                <a:t>E </a:t>
              </a:r>
            </a:p>
          </p:txBody>
        </p:sp>
        <p:sp>
          <p:nvSpPr>
            <p:cNvPr id="111" name="Rettangolo 18"/>
            <p:cNvSpPr>
              <a:spLocks noChangeArrowheads="1"/>
            </p:cNvSpPr>
            <p:nvPr/>
          </p:nvSpPr>
          <p:spPr bwMode="auto">
            <a:xfrm>
              <a:off x="7437709" y="2519162"/>
              <a:ext cx="260163" cy="205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200">
                <a:ea typeface="ヒラギノ角ゴ ProN W3" charset="0"/>
              </a:endParaRPr>
            </a:p>
          </p:txBody>
        </p:sp>
        <p:sp>
          <p:nvSpPr>
            <p:cNvPr id="112" name="Rectangle 20"/>
            <p:cNvSpPr>
              <a:spLocks/>
            </p:cNvSpPr>
            <p:nvPr/>
          </p:nvSpPr>
          <p:spPr bwMode="auto">
            <a:xfrm>
              <a:off x="7780455" y="2499979"/>
              <a:ext cx="130081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13" name="Rectangle 20"/>
            <p:cNvSpPr>
              <a:spLocks/>
            </p:cNvSpPr>
            <p:nvPr/>
          </p:nvSpPr>
          <p:spPr bwMode="auto">
            <a:xfrm>
              <a:off x="7472137" y="1365135"/>
              <a:ext cx="178047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O </a:t>
              </a:r>
            </a:p>
          </p:txBody>
        </p:sp>
        <p:sp>
          <p:nvSpPr>
            <p:cNvPr id="114" name="Rectangle 20"/>
            <p:cNvSpPr>
              <a:spLocks/>
            </p:cNvSpPr>
            <p:nvPr/>
          </p:nvSpPr>
          <p:spPr bwMode="auto">
            <a:xfrm>
              <a:off x="7472137" y="2508767"/>
              <a:ext cx="178047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O </a:t>
              </a:r>
            </a:p>
          </p:txBody>
        </p:sp>
        <p:sp>
          <p:nvSpPr>
            <p:cNvPr id="115" name="Rettangolo 18"/>
            <p:cNvSpPr>
              <a:spLocks noChangeArrowheads="1"/>
            </p:cNvSpPr>
            <p:nvPr/>
          </p:nvSpPr>
          <p:spPr bwMode="auto">
            <a:xfrm>
              <a:off x="7437709" y="3661891"/>
              <a:ext cx="260163" cy="205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200">
                <a:ea typeface="ヒラギノ角ゴ ProN W3" charset="0"/>
              </a:endParaRPr>
            </a:p>
          </p:txBody>
        </p:sp>
        <p:sp>
          <p:nvSpPr>
            <p:cNvPr id="116" name="Rectangle 20"/>
            <p:cNvSpPr>
              <a:spLocks/>
            </p:cNvSpPr>
            <p:nvPr/>
          </p:nvSpPr>
          <p:spPr bwMode="auto">
            <a:xfrm>
              <a:off x="7780455" y="3642708"/>
              <a:ext cx="130081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>
                  <a:solidFill>
                    <a:schemeClr val="tx1"/>
                  </a:solidFill>
                </a:rPr>
                <a:t>1</a:t>
              </a:r>
            </a:p>
          </p:txBody>
        </p:sp>
        <p:cxnSp>
          <p:nvCxnSpPr>
            <p:cNvPr id="117" name="Connettore 7 136"/>
            <p:cNvCxnSpPr>
              <a:cxnSpLocks noChangeShapeType="1"/>
            </p:cNvCxnSpPr>
            <p:nvPr/>
          </p:nvCxnSpPr>
          <p:spPr bwMode="auto">
            <a:xfrm flipV="1">
              <a:off x="7090826" y="3764872"/>
              <a:ext cx="346884" cy="108401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18" name="Connettore 7 139"/>
            <p:cNvCxnSpPr>
              <a:cxnSpLocks noChangeShapeType="1"/>
            </p:cNvCxnSpPr>
            <p:nvPr/>
          </p:nvCxnSpPr>
          <p:spPr bwMode="auto">
            <a:xfrm flipV="1">
              <a:off x="7090826" y="4913925"/>
              <a:ext cx="346884" cy="108401"/>
            </a:xfrm>
            <a:prstGeom prst="curvedConnector3">
              <a:avLst>
                <a:gd name="adj1" fmla="val 59722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9" name="Rettangolo 18"/>
            <p:cNvSpPr>
              <a:spLocks noChangeArrowheads="1"/>
            </p:cNvSpPr>
            <p:nvPr/>
          </p:nvSpPr>
          <p:spPr bwMode="auto">
            <a:xfrm>
              <a:off x="7437709" y="4795587"/>
              <a:ext cx="260163" cy="205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sz="1200">
                <a:ea typeface="ヒラギノ角ゴ ProN W3" charset="0"/>
              </a:endParaRPr>
            </a:p>
          </p:txBody>
        </p:sp>
        <p:sp>
          <p:nvSpPr>
            <p:cNvPr id="120" name="Rectangle 20"/>
            <p:cNvSpPr>
              <a:spLocks/>
            </p:cNvSpPr>
            <p:nvPr/>
          </p:nvSpPr>
          <p:spPr bwMode="auto">
            <a:xfrm>
              <a:off x="7780455" y="4776404"/>
              <a:ext cx="130081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400" b="1" i="1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21" name="Rectangle 20"/>
            <p:cNvSpPr>
              <a:spLocks/>
            </p:cNvSpPr>
            <p:nvPr/>
          </p:nvSpPr>
          <p:spPr bwMode="auto">
            <a:xfrm>
              <a:off x="7472137" y="3663240"/>
              <a:ext cx="178047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E </a:t>
              </a:r>
            </a:p>
          </p:txBody>
        </p:sp>
        <p:sp>
          <p:nvSpPr>
            <p:cNvPr id="122" name="Rectangle 20"/>
            <p:cNvSpPr>
              <a:spLocks/>
            </p:cNvSpPr>
            <p:nvPr/>
          </p:nvSpPr>
          <p:spPr bwMode="auto">
            <a:xfrm>
              <a:off x="7472137" y="4785192"/>
              <a:ext cx="178047" cy="2154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E </a:t>
              </a:r>
            </a:p>
          </p:txBody>
        </p:sp>
        <p:sp>
          <p:nvSpPr>
            <p:cNvPr id="123" name="Rettangolo 16"/>
            <p:cNvSpPr>
              <a:spLocks noChangeArrowheads="1"/>
            </p:cNvSpPr>
            <p:nvPr/>
          </p:nvSpPr>
          <p:spPr bwMode="auto">
            <a:xfrm>
              <a:off x="6787302" y="1119883"/>
              <a:ext cx="303523" cy="2081303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24" name="CasellaDiTesto 17"/>
            <p:cNvSpPr txBox="1">
              <a:spLocks noChangeArrowheads="1"/>
            </p:cNvSpPr>
            <p:nvPr/>
          </p:nvSpPr>
          <p:spPr bwMode="auto">
            <a:xfrm rot="16200000">
              <a:off x="6006814" y="1956995"/>
              <a:ext cx="18645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200">
                  <a:solidFill>
                    <a:schemeClr val="tx1"/>
                  </a:solidFill>
                </a:rPr>
                <a:t>OPTICAL MANIFOLD</a:t>
              </a:r>
            </a:p>
          </p:txBody>
        </p:sp>
        <p:sp>
          <p:nvSpPr>
            <p:cNvPr id="125" name="Line 72"/>
            <p:cNvSpPr>
              <a:spLocks noChangeShapeType="1"/>
            </p:cNvSpPr>
            <p:nvPr/>
          </p:nvSpPr>
          <p:spPr bwMode="auto">
            <a:xfrm flipH="1">
              <a:off x="7567791" y="1770290"/>
              <a:ext cx="0" cy="433605"/>
            </a:xfrm>
            <a:prstGeom prst="line">
              <a:avLst/>
            </a:prstGeom>
            <a:noFill/>
            <a:ln w="63500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grpSp>
          <p:nvGrpSpPr>
            <p:cNvPr id="126" name="Gruppo 310"/>
            <p:cNvGrpSpPr>
              <a:grpSpLocks/>
            </p:cNvGrpSpPr>
            <p:nvPr/>
          </p:nvGrpSpPr>
          <p:grpSpPr bwMode="auto">
            <a:xfrm>
              <a:off x="2301915" y="3805894"/>
              <a:ext cx="285755" cy="219141"/>
              <a:chOff x="3115755" y="5710890"/>
              <a:chExt cx="502175" cy="385110"/>
            </a:xfrm>
          </p:grpSpPr>
          <p:sp>
            <p:nvSpPr>
              <p:cNvPr id="196" name="Oval 66"/>
              <p:cNvSpPr>
                <a:spLocks/>
              </p:cNvSpPr>
              <p:nvPr/>
            </p:nvSpPr>
            <p:spPr bwMode="auto">
              <a:xfrm>
                <a:off x="3201988" y="5740400"/>
                <a:ext cx="355600" cy="35560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197" name="Rectangle 67"/>
              <p:cNvSpPr>
                <a:spLocks/>
              </p:cNvSpPr>
              <p:nvPr/>
            </p:nvSpPr>
            <p:spPr bwMode="auto">
              <a:xfrm flipH="1">
                <a:off x="3115755" y="5710890"/>
                <a:ext cx="502175" cy="3786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 A</a:t>
                </a:r>
              </a:p>
            </p:txBody>
          </p:sp>
        </p:grpSp>
        <p:sp>
          <p:nvSpPr>
            <p:cNvPr id="127" name="Rettangolo 19"/>
            <p:cNvSpPr>
              <a:spLocks noChangeArrowheads="1"/>
            </p:cNvSpPr>
            <p:nvPr/>
          </p:nvSpPr>
          <p:spPr bwMode="auto">
            <a:xfrm>
              <a:off x="543394" y="1813651"/>
              <a:ext cx="303523" cy="173442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cxnSp>
          <p:nvCxnSpPr>
            <p:cNvPr id="128" name="Connettore 7 52"/>
            <p:cNvCxnSpPr>
              <a:cxnSpLocks noChangeShapeType="1"/>
              <a:stCxn id="127" idx="3"/>
              <a:endCxn id="3" idx="1"/>
            </p:cNvCxnSpPr>
            <p:nvPr/>
          </p:nvCxnSpPr>
          <p:spPr bwMode="auto">
            <a:xfrm flipV="1">
              <a:off x="846918" y="1553488"/>
              <a:ext cx="390244" cy="346884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29" name="Rectangle 20"/>
            <p:cNvSpPr>
              <a:spLocks/>
            </p:cNvSpPr>
            <p:nvPr/>
          </p:nvSpPr>
          <p:spPr bwMode="auto">
            <a:xfrm>
              <a:off x="543394" y="1596848"/>
              <a:ext cx="346884" cy="184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30" name="Rectangle 38"/>
            <p:cNvSpPr>
              <a:spLocks/>
            </p:cNvSpPr>
            <p:nvPr/>
          </p:nvSpPr>
          <p:spPr bwMode="auto">
            <a:xfrm>
              <a:off x="577722" y="2073814"/>
              <a:ext cx="575479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OPTICAL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FIBERS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</p:txBody>
        </p:sp>
        <p:cxnSp>
          <p:nvCxnSpPr>
            <p:cNvPr id="131" name="Connettore 1 186"/>
            <p:cNvCxnSpPr>
              <a:cxnSpLocks noChangeShapeType="1"/>
            </p:cNvCxnSpPr>
            <p:nvPr/>
          </p:nvCxnSpPr>
          <p:spPr bwMode="auto">
            <a:xfrm>
              <a:off x="3231744" y="4328559"/>
              <a:ext cx="2558268" cy="0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sp>
          <p:nvSpPr>
            <p:cNvPr id="132" name="Rectangle 36"/>
            <p:cNvSpPr>
              <a:spLocks/>
            </p:cNvSpPr>
            <p:nvPr/>
          </p:nvSpPr>
          <p:spPr bwMode="auto">
            <a:xfrm>
              <a:off x="3934484" y="4326680"/>
              <a:ext cx="73171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3</a:t>
              </a:r>
            </a:p>
          </p:txBody>
        </p:sp>
        <p:sp>
          <p:nvSpPr>
            <p:cNvPr id="133" name="Line 37"/>
            <p:cNvSpPr>
              <a:spLocks noChangeShapeType="1"/>
            </p:cNvSpPr>
            <p:nvPr/>
          </p:nvSpPr>
          <p:spPr bwMode="auto">
            <a:xfrm rot="10800000" flipH="1">
              <a:off x="3882151" y="4285198"/>
              <a:ext cx="86721" cy="91238"/>
            </a:xfrm>
            <a:prstGeom prst="line">
              <a:avLst/>
            </a:prstGeom>
            <a:noFill/>
            <a:ln w="1587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34" name="Rectangle 87"/>
            <p:cNvSpPr>
              <a:spLocks/>
            </p:cNvSpPr>
            <p:nvPr/>
          </p:nvSpPr>
          <p:spPr bwMode="auto">
            <a:xfrm>
              <a:off x="4567853" y="4177405"/>
              <a:ext cx="1085233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endParaRPr lang="en-US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sym typeface="Arial" pitchFamily="34" charset="0"/>
              </a:endParaRPr>
            </a:p>
            <a:p>
              <a:r>
                <a:rPr lang="en-US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sym typeface="Arial" pitchFamily="34" charset="0"/>
                </a:rPr>
                <a:t>Serial link RS232</a:t>
              </a:r>
            </a:p>
          </p:txBody>
        </p:sp>
        <p:sp>
          <p:nvSpPr>
            <p:cNvPr id="135" name="Line 35"/>
            <p:cNvSpPr>
              <a:spLocks noChangeShapeType="1"/>
            </p:cNvSpPr>
            <p:nvPr/>
          </p:nvSpPr>
          <p:spPr bwMode="auto">
            <a:xfrm flipV="1">
              <a:off x="4532558" y="3721512"/>
              <a:ext cx="260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cxnSp>
          <p:nvCxnSpPr>
            <p:cNvPr id="136" name="Connettore 1 288"/>
            <p:cNvCxnSpPr>
              <a:cxnSpLocks noChangeShapeType="1"/>
            </p:cNvCxnSpPr>
            <p:nvPr/>
          </p:nvCxnSpPr>
          <p:spPr bwMode="auto">
            <a:xfrm>
              <a:off x="5659930" y="2290616"/>
              <a:ext cx="130081" cy="0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cxnSp>
          <p:nvCxnSpPr>
            <p:cNvPr id="137" name="Connettore 1 197"/>
            <p:cNvCxnSpPr>
              <a:cxnSpLocks noChangeShapeType="1"/>
            </p:cNvCxnSpPr>
            <p:nvPr/>
          </p:nvCxnSpPr>
          <p:spPr bwMode="auto">
            <a:xfrm>
              <a:off x="5659930" y="2290616"/>
              <a:ext cx="0" cy="520326"/>
            </a:xfrm>
            <a:prstGeom prst="line">
              <a:avLst/>
            </a:prstGeom>
            <a:noFill/>
            <a:ln w="254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</p:cxnSp>
        <p:grpSp>
          <p:nvGrpSpPr>
            <p:cNvPr id="138" name="Gruppo 187"/>
            <p:cNvGrpSpPr>
              <a:grpSpLocks/>
            </p:cNvGrpSpPr>
            <p:nvPr/>
          </p:nvGrpSpPr>
          <p:grpSpPr bwMode="auto">
            <a:xfrm>
              <a:off x="3809849" y="2651789"/>
              <a:ext cx="250883" cy="206118"/>
              <a:chOff x="2236681" y="8199120"/>
              <a:chExt cx="443019" cy="362267"/>
            </a:xfrm>
          </p:grpSpPr>
          <p:sp>
            <p:nvSpPr>
              <p:cNvPr id="194" name="Rectangle 36"/>
              <p:cNvSpPr>
                <a:spLocks/>
              </p:cNvSpPr>
              <p:nvPr/>
            </p:nvSpPr>
            <p:spPr bwMode="auto">
              <a:xfrm>
                <a:off x="2236681" y="8199120"/>
                <a:ext cx="384967" cy="28399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2x3</a:t>
                </a:r>
              </a:p>
            </p:txBody>
          </p:sp>
          <p:sp>
            <p:nvSpPr>
              <p:cNvPr id="195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accent3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39" name="Rectangle 87"/>
            <p:cNvSpPr>
              <a:spLocks/>
            </p:cNvSpPr>
            <p:nvPr/>
          </p:nvSpPr>
          <p:spPr bwMode="auto">
            <a:xfrm>
              <a:off x="4088936" y="2490759"/>
              <a:ext cx="1197444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endParaRPr lang="en-US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sym typeface="Arial" pitchFamily="34" charset="0"/>
              </a:endParaRPr>
            </a:p>
            <a:p>
              <a:r>
                <a:rPr lang="en-US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itchFamily="34" charset="0"/>
                  <a:sym typeface="Arial" pitchFamily="34" charset="0"/>
                </a:rPr>
                <a:t>2 Serial link RS232</a:t>
              </a:r>
            </a:p>
          </p:txBody>
        </p:sp>
        <p:sp>
          <p:nvSpPr>
            <p:cNvPr id="140" name="Rettangolo 125"/>
            <p:cNvSpPr>
              <a:spLocks noChangeArrowheads="1"/>
            </p:cNvSpPr>
            <p:nvPr/>
          </p:nvSpPr>
          <p:spPr bwMode="auto">
            <a:xfrm>
              <a:off x="5833372" y="519576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1" name="Rettangolo 125"/>
            <p:cNvSpPr>
              <a:spLocks noChangeArrowheads="1"/>
            </p:cNvSpPr>
            <p:nvPr/>
          </p:nvSpPr>
          <p:spPr bwMode="auto">
            <a:xfrm>
              <a:off x="5920093" y="519576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2" name="Rettangolo 125"/>
            <p:cNvSpPr>
              <a:spLocks noChangeArrowheads="1"/>
            </p:cNvSpPr>
            <p:nvPr/>
          </p:nvSpPr>
          <p:spPr bwMode="auto">
            <a:xfrm>
              <a:off x="6657221" y="519576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3" name="Rettangolo 125"/>
            <p:cNvSpPr>
              <a:spLocks noChangeArrowheads="1"/>
            </p:cNvSpPr>
            <p:nvPr/>
          </p:nvSpPr>
          <p:spPr bwMode="auto">
            <a:xfrm>
              <a:off x="6743942" y="519576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4" name="Rettangolo 125"/>
            <p:cNvSpPr>
              <a:spLocks noChangeArrowheads="1"/>
            </p:cNvSpPr>
            <p:nvPr/>
          </p:nvSpPr>
          <p:spPr bwMode="auto">
            <a:xfrm>
              <a:off x="5833372" y="4588721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5" name="Rettangolo 125"/>
            <p:cNvSpPr>
              <a:spLocks noChangeArrowheads="1"/>
            </p:cNvSpPr>
            <p:nvPr/>
          </p:nvSpPr>
          <p:spPr bwMode="auto">
            <a:xfrm>
              <a:off x="5920093" y="4588721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6" name="Rettangolo 356"/>
            <p:cNvSpPr>
              <a:spLocks noChangeArrowheads="1"/>
            </p:cNvSpPr>
            <p:nvPr/>
          </p:nvSpPr>
          <p:spPr bwMode="auto">
            <a:xfrm>
              <a:off x="5833372" y="1249965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7" name="Rettangolo 356"/>
            <p:cNvSpPr>
              <a:spLocks noChangeArrowheads="1"/>
            </p:cNvSpPr>
            <p:nvPr/>
          </p:nvSpPr>
          <p:spPr bwMode="auto">
            <a:xfrm>
              <a:off x="5920093" y="1249965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8" name="Rettangolo 125"/>
            <p:cNvSpPr>
              <a:spLocks noChangeArrowheads="1"/>
            </p:cNvSpPr>
            <p:nvPr/>
          </p:nvSpPr>
          <p:spPr bwMode="auto">
            <a:xfrm>
              <a:off x="5833372" y="4068396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9" name="Rettangolo 125"/>
            <p:cNvSpPr>
              <a:spLocks noChangeArrowheads="1"/>
            </p:cNvSpPr>
            <p:nvPr/>
          </p:nvSpPr>
          <p:spPr bwMode="auto">
            <a:xfrm>
              <a:off x="5920093" y="4068396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0" name="Rettangolo 356"/>
            <p:cNvSpPr>
              <a:spLocks noChangeArrowheads="1"/>
            </p:cNvSpPr>
            <p:nvPr/>
          </p:nvSpPr>
          <p:spPr bwMode="auto">
            <a:xfrm>
              <a:off x="5833372" y="1857011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1" name="Rettangolo 356"/>
            <p:cNvSpPr>
              <a:spLocks noChangeArrowheads="1"/>
            </p:cNvSpPr>
            <p:nvPr/>
          </p:nvSpPr>
          <p:spPr bwMode="auto">
            <a:xfrm>
              <a:off x="5920093" y="1857011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2" name="Rettangolo 356"/>
            <p:cNvSpPr>
              <a:spLocks noChangeArrowheads="1"/>
            </p:cNvSpPr>
            <p:nvPr/>
          </p:nvSpPr>
          <p:spPr bwMode="auto">
            <a:xfrm>
              <a:off x="5920093" y="2117174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3" name="Rettangolo 356"/>
            <p:cNvSpPr>
              <a:spLocks noChangeArrowheads="1"/>
            </p:cNvSpPr>
            <p:nvPr/>
          </p:nvSpPr>
          <p:spPr bwMode="auto">
            <a:xfrm>
              <a:off x="5833372" y="2117174"/>
              <a:ext cx="43360" cy="8672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cxnSp>
          <p:nvCxnSpPr>
            <p:cNvPr id="154" name="Connettore 4 180"/>
            <p:cNvCxnSpPr>
              <a:cxnSpLocks noChangeShapeType="1"/>
              <a:stCxn id="159" idx="3"/>
              <a:endCxn id="157" idx="3"/>
            </p:cNvCxnSpPr>
            <p:nvPr/>
          </p:nvCxnSpPr>
          <p:spPr bwMode="auto">
            <a:xfrm>
              <a:off x="5963453" y="1770290"/>
              <a:ext cx="7227" cy="520326"/>
            </a:xfrm>
            <a:prstGeom prst="bentConnector3">
              <a:avLst>
                <a:gd name="adj1" fmla="val 4979509"/>
              </a:avLst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55" name="Connettore 4 180"/>
            <p:cNvCxnSpPr>
              <a:cxnSpLocks noChangeShapeType="1"/>
              <a:stCxn id="151" idx="3"/>
              <a:endCxn id="152" idx="3"/>
            </p:cNvCxnSpPr>
            <p:nvPr/>
          </p:nvCxnSpPr>
          <p:spPr bwMode="auto">
            <a:xfrm>
              <a:off x="5963453" y="1900372"/>
              <a:ext cx="7227" cy="260163"/>
            </a:xfrm>
            <a:prstGeom prst="bentConnector3">
              <a:avLst>
                <a:gd name="adj1" fmla="val 1800000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56" name="Rettangolo 356"/>
            <p:cNvSpPr>
              <a:spLocks noChangeArrowheads="1"/>
            </p:cNvSpPr>
            <p:nvPr/>
          </p:nvSpPr>
          <p:spPr bwMode="auto">
            <a:xfrm>
              <a:off x="5833372" y="2247256"/>
              <a:ext cx="43360" cy="8672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7" name="Rettangolo 356"/>
            <p:cNvSpPr>
              <a:spLocks noChangeArrowheads="1"/>
            </p:cNvSpPr>
            <p:nvPr/>
          </p:nvSpPr>
          <p:spPr bwMode="auto">
            <a:xfrm>
              <a:off x="5920093" y="2247256"/>
              <a:ext cx="43360" cy="8672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8" name="Rettangolo 356"/>
            <p:cNvSpPr>
              <a:spLocks noChangeArrowheads="1"/>
            </p:cNvSpPr>
            <p:nvPr/>
          </p:nvSpPr>
          <p:spPr bwMode="auto">
            <a:xfrm>
              <a:off x="5833372" y="1726930"/>
              <a:ext cx="43360" cy="8672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9" name="Rettangolo 356"/>
            <p:cNvSpPr>
              <a:spLocks noChangeArrowheads="1"/>
            </p:cNvSpPr>
            <p:nvPr/>
          </p:nvSpPr>
          <p:spPr bwMode="auto">
            <a:xfrm>
              <a:off x="5920093" y="1726930"/>
              <a:ext cx="43360" cy="8672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0" name="Rettangolo 125"/>
            <p:cNvSpPr>
              <a:spLocks noChangeArrowheads="1"/>
            </p:cNvSpPr>
            <p:nvPr/>
          </p:nvSpPr>
          <p:spPr bwMode="auto">
            <a:xfrm>
              <a:off x="5833372" y="2550779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1" name="Rettangolo 125"/>
            <p:cNvSpPr>
              <a:spLocks noChangeArrowheads="1"/>
            </p:cNvSpPr>
            <p:nvPr/>
          </p:nvSpPr>
          <p:spPr bwMode="auto">
            <a:xfrm>
              <a:off x="5920093" y="2550779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2" name="Rettangolo 125"/>
            <p:cNvSpPr>
              <a:spLocks noChangeArrowheads="1"/>
            </p:cNvSpPr>
            <p:nvPr/>
          </p:nvSpPr>
          <p:spPr bwMode="auto">
            <a:xfrm>
              <a:off x="5920093" y="1380046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3" name="Rettangolo 125"/>
            <p:cNvSpPr>
              <a:spLocks noChangeArrowheads="1"/>
            </p:cNvSpPr>
            <p:nvPr/>
          </p:nvSpPr>
          <p:spPr bwMode="auto">
            <a:xfrm>
              <a:off x="5833372" y="1380046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4" name="Rettangolo 125"/>
            <p:cNvSpPr>
              <a:spLocks noChangeArrowheads="1"/>
            </p:cNvSpPr>
            <p:nvPr/>
          </p:nvSpPr>
          <p:spPr bwMode="auto">
            <a:xfrm>
              <a:off x="1107081" y="424183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5" name="Rettangolo 125"/>
            <p:cNvSpPr>
              <a:spLocks noChangeArrowheads="1"/>
            </p:cNvSpPr>
            <p:nvPr/>
          </p:nvSpPr>
          <p:spPr bwMode="auto">
            <a:xfrm>
              <a:off x="1193802" y="4241838"/>
              <a:ext cx="43360" cy="30352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6" name="Rectangle 36"/>
            <p:cNvSpPr>
              <a:spLocks/>
            </p:cNvSpPr>
            <p:nvPr/>
          </p:nvSpPr>
          <p:spPr bwMode="auto">
            <a:xfrm>
              <a:off x="6369856" y="1995478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8</a:t>
              </a:r>
            </a:p>
          </p:txBody>
        </p:sp>
        <p:sp>
          <p:nvSpPr>
            <p:cNvPr id="167" name="Line 37"/>
            <p:cNvSpPr>
              <a:spLocks noChangeShapeType="1"/>
            </p:cNvSpPr>
            <p:nvPr/>
          </p:nvSpPr>
          <p:spPr bwMode="auto">
            <a:xfrm rot="10800000" flipH="1">
              <a:off x="6248415" y="1952625"/>
              <a:ext cx="157147" cy="1214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68" name="Rectangle 36"/>
            <p:cNvSpPr>
              <a:spLocks/>
            </p:cNvSpPr>
            <p:nvPr/>
          </p:nvSpPr>
          <p:spPr bwMode="auto">
            <a:xfrm>
              <a:off x="6590606" y="3195979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4</a:t>
              </a:r>
            </a:p>
          </p:txBody>
        </p:sp>
        <p:sp>
          <p:nvSpPr>
            <p:cNvPr id="169" name="Line 37"/>
            <p:cNvSpPr>
              <a:spLocks noChangeShapeType="1"/>
            </p:cNvSpPr>
            <p:nvPr/>
          </p:nvSpPr>
          <p:spPr bwMode="auto">
            <a:xfrm rot="10800000" flipH="1">
              <a:off x="6462729" y="3173812"/>
              <a:ext cx="152711" cy="11231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70" name="Rectangle 36"/>
            <p:cNvSpPr>
              <a:spLocks/>
            </p:cNvSpPr>
            <p:nvPr/>
          </p:nvSpPr>
          <p:spPr bwMode="auto">
            <a:xfrm>
              <a:off x="6143636" y="1121541"/>
              <a:ext cx="15068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16</a:t>
              </a:r>
            </a:p>
          </p:txBody>
        </p:sp>
        <p:sp>
          <p:nvSpPr>
            <p:cNvPr id="171" name="Line 37"/>
            <p:cNvSpPr>
              <a:spLocks noChangeShapeType="1"/>
            </p:cNvSpPr>
            <p:nvPr/>
          </p:nvSpPr>
          <p:spPr bwMode="auto">
            <a:xfrm rot="10800000" flipH="1">
              <a:off x="6234110" y="1226328"/>
              <a:ext cx="114300" cy="142875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72" name="Rectangle 36"/>
            <p:cNvSpPr>
              <a:spLocks/>
            </p:cNvSpPr>
            <p:nvPr/>
          </p:nvSpPr>
          <p:spPr bwMode="auto">
            <a:xfrm>
              <a:off x="7159480" y="3659181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173" name="Rectangle 36"/>
            <p:cNvSpPr>
              <a:spLocks/>
            </p:cNvSpPr>
            <p:nvPr/>
          </p:nvSpPr>
          <p:spPr bwMode="auto">
            <a:xfrm>
              <a:off x="7159480" y="4829914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grpSp>
          <p:nvGrpSpPr>
            <p:cNvPr id="174" name="Gruppo 323"/>
            <p:cNvGrpSpPr>
              <a:grpSpLocks/>
            </p:cNvGrpSpPr>
            <p:nvPr/>
          </p:nvGrpSpPr>
          <p:grpSpPr bwMode="auto">
            <a:xfrm>
              <a:off x="5009526" y="3270744"/>
              <a:ext cx="225083" cy="209576"/>
              <a:chOff x="2527300" y="8193073"/>
              <a:chExt cx="395906" cy="368314"/>
            </a:xfrm>
          </p:grpSpPr>
          <p:sp>
            <p:nvSpPr>
              <p:cNvPr id="192" name="Rectangle 36"/>
              <p:cNvSpPr>
                <a:spLocks/>
              </p:cNvSpPr>
              <p:nvPr/>
            </p:nvSpPr>
            <p:spPr bwMode="auto">
              <a:xfrm>
                <a:off x="2539744" y="8193073"/>
                <a:ext cx="383462" cy="28397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2x2</a:t>
                </a:r>
              </a:p>
            </p:txBody>
          </p:sp>
          <p:sp>
            <p:nvSpPr>
              <p:cNvPr id="193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grpSp>
          <p:nvGrpSpPr>
            <p:cNvPr id="175" name="Gruppo 323"/>
            <p:cNvGrpSpPr>
              <a:grpSpLocks/>
            </p:cNvGrpSpPr>
            <p:nvPr/>
          </p:nvGrpSpPr>
          <p:grpSpPr bwMode="auto">
            <a:xfrm>
              <a:off x="5182965" y="1380046"/>
              <a:ext cx="100636" cy="235773"/>
              <a:chOff x="2527300" y="8147050"/>
              <a:chExt cx="176854" cy="414337"/>
            </a:xfrm>
          </p:grpSpPr>
          <p:sp>
            <p:nvSpPr>
              <p:cNvPr id="190" name="Rectangle 36"/>
              <p:cNvSpPr>
                <a:spLocks/>
              </p:cNvSpPr>
              <p:nvPr/>
            </p:nvSpPr>
            <p:spPr bwMode="auto">
              <a:xfrm>
                <a:off x="2571751" y="8147050"/>
                <a:ext cx="132403" cy="2839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91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grpSp>
          <p:nvGrpSpPr>
            <p:cNvPr id="176" name="Gruppo 323"/>
            <p:cNvGrpSpPr>
              <a:grpSpLocks/>
            </p:cNvGrpSpPr>
            <p:nvPr/>
          </p:nvGrpSpPr>
          <p:grpSpPr bwMode="auto">
            <a:xfrm>
              <a:off x="5182965" y="2315007"/>
              <a:ext cx="100636" cy="235772"/>
              <a:chOff x="2527300" y="8147050"/>
              <a:chExt cx="176854" cy="414337"/>
            </a:xfrm>
          </p:grpSpPr>
          <p:sp>
            <p:nvSpPr>
              <p:cNvPr id="188" name="Rectangle 36"/>
              <p:cNvSpPr>
                <a:spLocks/>
              </p:cNvSpPr>
              <p:nvPr/>
            </p:nvSpPr>
            <p:spPr bwMode="auto">
              <a:xfrm>
                <a:off x="2571751" y="8147050"/>
                <a:ext cx="132403" cy="2839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2</a:t>
                </a:r>
              </a:p>
            </p:txBody>
          </p:sp>
          <p:sp>
            <p:nvSpPr>
              <p:cNvPr id="189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2527300" y="8401050"/>
                <a:ext cx="152400" cy="1603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  <p:sp>
          <p:nvSpPr>
            <p:cNvPr id="177" name="Rectangle 36"/>
            <p:cNvSpPr>
              <a:spLocks/>
            </p:cNvSpPr>
            <p:nvPr/>
          </p:nvSpPr>
          <p:spPr bwMode="auto">
            <a:xfrm>
              <a:off x="947189" y="1640209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4</a:t>
              </a:r>
            </a:p>
          </p:txBody>
        </p:sp>
        <p:sp>
          <p:nvSpPr>
            <p:cNvPr id="178" name="Line 37"/>
            <p:cNvSpPr>
              <a:spLocks noChangeShapeType="1"/>
            </p:cNvSpPr>
            <p:nvPr/>
          </p:nvSpPr>
          <p:spPr bwMode="auto">
            <a:xfrm rot="10800000">
              <a:off x="976999" y="1758547"/>
              <a:ext cx="86721" cy="984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79" name="Rectangle 36"/>
            <p:cNvSpPr>
              <a:spLocks/>
            </p:cNvSpPr>
            <p:nvPr/>
          </p:nvSpPr>
          <p:spPr bwMode="auto">
            <a:xfrm>
              <a:off x="6105539" y="1972007"/>
              <a:ext cx="112210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 4</a:t>
              </a:r>
            </a:p>
          </p:txBody>
        </p:sp>
        <p:sp>
          <p:nvSpPr>
            <p:cNvPr id="180" name="Line 37"/>
            <p:cNvSpPr>
              <a:spLocks noChangeShapeType="1"/>
            </p:cNvSpPr>
            <p:nvPr/>
          </p:nvSpPr>
          <p:spPr bwMode="auto">
            <a:xfrm rot="10800000" flipH="1">
              <a:off x="6024575" y="1950193"/>
              <a:ext cx="142735" cy="111958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it-IT" sz="1200"/>
            </a:p>
          </p:txBody>
        </p:sp>
        <p:sp>
          <p:nvSpPr>
            <p:cNvPr id="181" name="Rectangle 36"/>
            <p:cNvSpPr>
              <a:spLocks/>
            </p:cNvSpPr>
            <p:nvPr/>
          </p:nvSpPr>
          <p:spPr bwMode="auto">
            <a:xfrm>
              <a:off x="7177102" y="1333455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sp>
          <p:nvSpPr>
            <p:cNvPr id="182" name="Rectangle 36"/>
            <p:cNvSpPr>
              <a:spLocks/>
            </p:cNvSpPr>
            <p:nvPr/>
          </p:nvSpPr>
          <p:spPr bwMode="auto">
            <a:xfrm>
              <a:off x="7177102" y="2504188"/>
              <a:ext cx="75342" cy="1615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2</a:t>
              </a:r>
            </a:p>
          </p:txBody>
        </p:sp>
        <p:grpSp>
          <p:nvGrpSpPr>
            <p:cNvPr id="183" name="Group 459"/>
            <p:cNvGrpSpPr/>
            <p:nvPr/>
          </p:nvGrpSpPr>
          <p:grpSpPr>
            <a:xfrm flipH="1">
              <a:off x="7124731" y="1501805"/>
              <a:ext cx="133294" cy="3563881"/>
              <a:chOff x="7134186" y="1501805"/>
              <a:chExt cx="104343" cy="3563881"/>
            </a:xfrm>
          </p:grpSpPr>
          <p:sp>
            <p:nvSpPr>
              <p:cNvPr id="184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7134186" y="3813242"/>
                <a:ext cx="86721" cy="912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185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7134186" y="4974449"/>
                <a:ext cx="86721" cy="9123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186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7151808" y="1501805"/>
                <a:ext cx="86721" cy="9123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  <p:sp>
            <p:nvSpPr>
              <p:cNvPr id="187" name="Line 37"/>
              <p:cNvSpPr>
                <a:spLocks noChangeShapeType="1"/>
              </p:cNvSpPr>
              <p:nvPr/>
            </p:nvSpPr>
            <p:spPr bwMode="auto">
              <a:xfrm rot="10800000" flipH="1">
                <a:off x="7151808" y="2648723"/>
                <a:ext cx="86721" cy="9123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it-IT" sz="1200"/>
              </a:p>
            </p:txBody>
          </p:sp>
        </p:grpSp>
      </p:grpSp>
      <p:sp>
        <p:nvSpPr>
          <p:cNvPr id="220" name="TextBox 219"/>
          <p:cNvSpPr txBox="1"/>
          <p:nvPr/>
        </p:nvSpPr>
        <p:spPr>
          <a:xfrm>
            <a:off x="3454063" y="142852"/>
            <a:ext cx="136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Junction Box</a:t>
            </a:r>
            <a:endParaRPr lang="it-IT" dirty="0"/>
          </a:p>
        </p:txBody>
      </p:sp>
      <p:sp>
        <p:nvSpPr>
          <p:cNvPr id="221" name="Date Placeholder 2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22" name="Slide Number Placeholder 2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28</a:t>
            </a:fld>
            <a:endParaRPr lang="it-IT"/>
          </a:p>
        </p:txBody>
      </p:sp>
      <p:sp>
        <p:nvSpPr>
          <p:cNvPr id="223" name="Footer Placeholder 2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04282" y="142852"/>
            <a:ext cx="35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floor electronics 1/2</a:t>
            </a:r>
            <a:endParaRPr lang="it-IT" dirty="0"/>
          </a:p>
        </p:txBody>
      </p:sp>
      <p:grpSp>
        <p:nvGrpSpPr>
          <p:cNvPr id="10" name="Group 9"/>
          <p:cNvGrpSpPr/>
          <p:nvPr/>
        </p:nvGrpSpPr>
        <p:grpSpPr>
          <a:xfrm>
            <a:off x="107504" y="692696"/>
            <a:ext cx="5213629" cy="5112568"/>
            <a:chOff x="107504" y="692696"/>
            <a:chExt cx="5213629" cy="5112568"/>
          </a:xfrm>
        </p:grpSpPr>
        <p:pic>
          <p:nvPicPr>
            <p:cNvPr id="2" name="Picture 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980728"/>
              <a:ext cx="5213629" cy="21231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 txBox="1">
              <a:spLocks noChangeArrowheads="1"/>
            </p:cNvSpPr>
            <p:nvPr/>
          </p:nvSpPr>
          <p:spPr bwMode="auto">
            <a:xfrm>
              <a:off x="179512" y="3284984"/>
              <a:ext cx="5040560" cy="2520280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Fiber optic interface (DWDM transceiver)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>
                  <a:cs typeface="Arial" pitchFamily="34" charset="0"/>
                </a:rPr>
                <a:t>Hardware Glink transceiver at </a:t>
              </a:r>
              <a:r>
                <a:rPr lang="it-IT" sz="1400" dirty="0" smtClean="0">
                  <a:cs typeface="Arial" pitchFamily="34" charset="0"/>
                </a:rPr>
                <a:t>800Mbps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 smtClean="0">
                  <a:cs typeface="Arial" pitchFamily="34" charset="0"/>
                </a:rPr>
                <a:t>Xilinx Spartan 6 FPGA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 smtClean="0">
                  <a:cs typeface="Arial" pitchFamily="34" charset="0"/>
                </a:rPr>
                <a:t>Freescale DSP</a:t>
              </a:r>
              <a:endParaRPr lang="en-US" sz="1400" dirty="0">
                <a:cs typeface="Arial" pitchFamily="34" charset="0"/>
              </a:endParaRP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FEM Interface (proprietary protocol)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Acoustic Interface (AES3 standard protocol)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Slow Control Interface (SPI standard protocol)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>
                  <a:cs typeface="Arial" pitchFamily="34" charset="0"/>
                </a:rPr>
                <a:t>Time calibration Interface (proprietary protocol)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>
                  <a:cs typeface="Arial" pitchFamily="34" charset="0"/>
                </a:rPr>
                <a:t>Safe reconfiguration from </a:t>
              </a:r>
              <a:r>
                <a:rPr lang="it-IT" sz="1400" dirty="0" smtClean="0">
                  <a:cs typeface="Arial" pitchFamily="34" charset="0"/>
                </a:rPr>
                <a:t>remote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r>
                <a:rPr lang="it-IT" sz="1400" dirty="0" smtClean="0">
                  <a:cs typeface="Arial" pitchFamily="34" charset="0"/>
                </a:rPr>
                <a:t>Power requirements ~</a:t>
              </a:r>
              <a:r>
                <a:rPr lang="it-IT" sz="1400" dirty="0" smtClean="0"/>
                <a:t>7.5 W </a:t>
              </a:r>
              <a:endParaRPr lang="it-IT" sz="1400" dirty="0">
                <a:cs typeface="Arial" pitchFamily="34" charset="0"/>
              </a:endParaRPr>
            </a:p>
            <a:p>
              <a:pPr marL="800100" lvl="1" indent="-342900">
                <a:spcBef>
                  <a:spcPct val="20000"/>
                </a:spcBef>
              </a:pPr>
              <a:r>
                <a:rPr lang="it-IT" sz="1400" dirty="0">
                  <a:cs typeface="Arial" pitchFamily="34" charset="0"/>
                </a:rPr>
                <a:t> </a:t>
              </a:r>
              <a:endParaRPr lang="en-US" sz="1400" dirty="0">
                <a:cs typeface="Arial" pitchFamily="34" charset="0"/>
              </a:endParaRPr>
            </a:p>
          </p:txBody>
        </p:sp>
        <p:sp>
          <p:nvSpPr>
            <p:cNvPr id="7" name="TextBox 29"/>
            <p:cNvSpPr txBox="1">
              <a:spLocks noChangeArrowheads="1"/>
            </p:cNvSpPr>
            <p:nvPr/>
          </p:nvSpPr>
          <p:spPr bwMode="auto">
            <a:xfrm>
              <a:off x="107504" y="692696"/>
              <a:ext cx="228601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FCM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80112" y="692696"/>
            <a:ext cx="3024336" cy="4392488"/>
            <a:chOff x="5580112" y="692696"/>
            <a:chExt cx="3024336" cy="439248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3596" t="18437" r="19034" b="18437"/>
            <a:stretch>
              <a:fillRect/>
            </a:stretch>
          </p:blipFill>
          <p:spPr bwMode="auto">
            <a:xfrm>
              <a:off x="5580112" y="980727"/>
              <a:ext cx="3024336" cy="2089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5580112" y="3212976"/>
              <a:ext cx="3024336" cy="1872208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Continuous signal sampling: </a:t>
              </a:r>
            </a:p>
            <a:p>
              <a:pPr marL="742950" lvl="1" indent="-285750" eaLnBrk="0" hangingPunct="0">
                <a:spcBef>
                  <a:spcPct val="20000"/>
                </a:spcBef>
                <a:buFont typeface="Wingdings" pitchFamily="2" charset="2"/>
                <a:buChar char="§"/>
              </a:pPr>
              <a:r>
                <a:rPr lang="en-US" sz="1400" dirty="0">
                  <a:cs typeface="Arial" pitchFamily="34" charset="0"/>
                </a:rPr>
                <a:t>192 kHz 24bit-ADC</a:t>
              </a:r>
            </a:p>
            <a:p>
              <a:pPr marL="742950" lvl="1" indent="-285750" eaLnBrk="0" hangingPunct="0">
                <a:spcBef>
                  <a:spcPct val="20000"/>
                </a:spcBef>
                <a:buFont typeface="Wingdings" pitchFamily="2" charset="2"/>
                <a:buChar char="§"/>
              </a:pPr>
              <a:r>
                <a:rPr lang="it-IT" sz="1400" dirty="0">
                  <a:cs typeface="Arial" pitchFamily="34" charset="0"/>
                </a:rPr>
                <a:t>2 channels 6Mbps each</a:t>
              </a:r>
              <a:endParaRPr lang="en-US" sz="1400" dirty="0">
                <a:cs typeface="Arial" pitchFamily="34" charset="0"/>
              </a:endParaRP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en-US" sz="1400" dirty="0">
                  <a:cs typeface="Arial" pitchFamily="34" charset="0"/>
                </a:rPr>
                <a:t>Digital Interface Transmitter:</a:t>
              </a:r>
            </a:p>
            <a:p>
              <a:pPr marL="742950" lvl="1" indent="-28575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en-US" sz="1400" dirty="0">
                  <a:cs typeface="Arial" pitchFamily="34" charset="0"/>
                </a:rPr>
                <a:t>AES-3 compliant </a:t>
              </a:r>
            </a:p>
            <a:p>
              <a:pPr marL="742950" lvl="1" indent="-28575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it-IT" sz="1400" dirty="0">
                  <a:cs typeface="Arial" pitchFamily="34" charset="0"/>
                </a:rPr>
                <a:t>Fixed latency</a:t>
              </a:r>
              <a:endParaRPr lang="en-US" sz="1400" dirty="0">
                <a:cs typeface="Arial" pitchFamily="34" charset="0"/>
              </a:endParaRPr>
            </a:p>
            <a:p>
              <a:pPr marL="342900" indent="-342900" eaLnBrk="0" hangingPunct="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en-US" sz="1400" dirty="0" smtClean="0">
                  <a:cs typeface="Arial" pitchFamily="34" charset="0"/>
                </a:rPr>
                <a:t>Power requirement: </a:t>
              </a:r>
              <a:r>
                <a:rPr lang="en-US" sz="1400" dirty="0">
                  <a:cs typeface="Arial" pitchFamily="34" charset="0"/>
                </a:rPr>
                <a:t>0.16A @ 5V</a:t>
              </a:r>
            </a:p>
          </p:txBody>
        </p:sp>
        <p:sp>
          <p:nvSpPr>
            <p:cNvPr id="8" name="TextBox 29"/>
            <p:cNvSpPr txBox="1">
              <a:spLocks noChangeArrowheads="1"/>
            </p:cNvSpPr>
            <p:nvPr/>
          </p:nvSpPr>
          <p:spPr bwMode="auto">
            <a:xfrm>
              <a:off x="7020272" y="692696"/>
              <a:ext cx="1584176" cy="307777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AcouDAQ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2410" y="142852"/>
            <a:ext cx="35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floor electronics 2/2</a:t>
            </a:r>
            <a:endParaRPr lang="it-IT" dirty="0"/>
          </a:p>
        </p:txBody>
      </p:sp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1669826" y="2688311"/>
            <a:ext cx="1512168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CPS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347864" y="908720"/>
            <a:ext cx="4752528" cy="172722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 dirty="0" smtClean="0">
                <a:cs typeface="Arial" pitchFamily="34" charset="0"/>
              </a:rPr>
              <a:t>SPI interface to FCM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External instruments interface: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it-IT" sz="1400" dirty="0" smtClean="0">
                <a:cs typeface="Arial" pitchFamily="34" charset="0"/>
              </a:rPr>
              <a:t>8 insulated serial ports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it-IT" sz="1400" dirty="0" smtClean="0">
                <a:cs typeface="Arial" pitchFamily="34" charset="0"/>
              </a:rPr>
              <a:t>Switchable power supply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it-IT" sz="1400" dirty="0" smtClean="0">
                <a:cs typeface="Arial" pitchFamily="34" charset="0"/>
              </a:rPr>
              <a:t>Current measure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Temperature and Humidity sensors</a:t>
            </a:r>
            <a:endParaRPr lang="en-US" sz="1400" dirty="0">
              <a:cs typeface="Arial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47864" y="2996952"/>
            <a:ext cx="5724128" cy="136815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 dirty="0" smtClean="0">
                <a:cs typeface="Arial" pitchFamily="34" charset="0"/>
              </a:rPr>
              <a:t>Conversion of the DC supply from 375 V to 12 V, 5.5 V, and 4.2 V</a:t>
            </a:r>
            <a:endParaRPr lang="it-IT" sz="1400" dirty="0" smtClean="0"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Communication via RS485</a:t>
            </a:r>
            <a:endParaRPr lang="en-US" sz="1400" dirty="0" smtClean="0"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On/off switching of  the power feeding lines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Monitoring of electrical parameters at each feeding power line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Temperature measurment, 3-axis accelerometer and magnetic sensor</a:t>
            </a:r>
            <a:endParaRPr lang="en-US" sz="1400" dirty="0">
              <a:cs typeface="Arial" pitchFamily="34" charset="0"/>
            </a:endParaRPr>
          </a:p>
        </p:txBody>
      </p:sp>
      <p:pic>
        <p:nvPicPr>
          <p:cNvPr id="11" name="Picture 106" descr="SCI_TOP2"/>
          <p:cNvPicPr>
            <a:picLocks noChangeAspect="1" noChangeArrowheads="1"/>
          </p:cNvPicPr>
          <p:nvPr/>
        </p:nvPicPr>
        <p:blipFill>
          <a:blip r:embed="rId2" cstate="print"/>
          <a:srcRect l="4001" t="4958" r="4802" b="4407"/>
          <a:stretch>
            <a:fillRect/>
          </a:stretch>
        </p:blipFill>
        <p:spPr bwMode="auto">
          <a:xfrm>
            <a:off x="706228" y="834598"/>
            <a:ext cx="2497619" cy="180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29"/>
          <p:cNvSpPr txBox="1">
            <a:spLocks noChangeArrowheads="1"/>
          </p:cNvSpPr>
          <p:nvPr/>
        </p:nvSpPr>
        <p:spPr bwMode="auto">
          <a:xfrm>
            <a:off x="1288207" y="528804"/>
            <a:ext cx="1872208" cy="307777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SCI</a:t>
            </a:r>
            <a:endParaRPr lang="it-IT" sz="14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30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grpSp>
        <p:nvGrpSpPr>
          <p:cNvPr id="22" name="Group 21"/>
          <p:cNvGrpSpPr/>
          <p:nvPr/>
        </p:nvGrpSpPr>
        <p:grpSpPr>
          <a:xfrm>
            <a:off x="992575" y="4480545"/>
            <a:ext cx="2211273" cy="2088235"/>
            <a:chOff x="103312" y="4480545"/>
            <a:chExt cx="2211273" cy="2088235"/>
          </a:xfrm>
        </p:grpSpPr>
        <p:pic>
          <p:nvPicPr>
            <p:cNvPr id="19" name="Picture 2" descr="C:\Users\clone\Desktop\timstrintrf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8848" y="4563042"/>
              <a:ext cx="1800202" cy="2211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TextBox 29"/>
            <p:cNvSpPr txBox="1">
              <a:spLocks noChangeArrowheads="1"/>
            </p:cNvSpPr>
            <p:nvPr/>
          </p:nvSpPr>
          <p:spPr bwMode="auto">
            <a:xfrm>
              <a:off x="1065717" y="4480545"/>
              <a:ext cx="1168119" cy="332852"/>
            </a:xfrm>
            <a:prstGeom prst="rect">
              <a:avLst/>
            </a:prstGeom>
            <a:solidFill>
              <a:schemeClr val="accent3">
                <a:lumMod val="50000"/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bg1"/>
                  </a:solidFill>
                  <a:ea typeface="ＭＳ Ｐゴシック" pitchFamily="34" charset="-128"/>
                  <a:cs typeface="Arial" pitchFamily="34" charset="0"/>
                </a:rPr>
                <a:t>TimCTRL</a:t>
              </a:r>
              <a:endParaRPr lang="it-IT" sz="1400" b="1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419872" y="5229200"/>
            <a:ext cx="5400600" cy="7920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Communication with the FCM (clock, data and synch. trigger)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Control of the TIM-CAL operations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400" dirty="0" smtClean="0">
                <a:cs typeface="Arial" pitchFamily="34" charset="0"/>
              </a:rPr>
              <a:t>Propagation of the trigger signal to the TIM-CALs </a:t>
            </a:r>
            <a:endParaRPr lang="en-US" sz="1400" dirty="0">
              <a:cs typeface="Arial" pitchFamily="34" charset="0"/>
            </a:endParaRPr>
          </a:p>
        </p:txBody>
      </p:sp>
      <p:pic>
        <p:nvPicPr>
          <p:cNvPr id="18" name="Picture 2" descr="C:\Users\clone\AppData\Local\Temp\CPS (Top).JPG"/>
          <p:cNvPicPr>
            <a:picLocks noChangeAspect="1" noChangeArrowheads="1"/>
          </p:cNvPicPr>
          <p:nvPr/>
        </p:nvPicPr>
        <p:blipFill>
          <a:blip r:embed="rId4" cstate="print"/>
          <a:srcRect l="3509" t="17824" r="7018" b="12001"/>
          <a:stretch>
            <a:fillRect/>
          </a:stretch>
        </p:blipFill>
        <p:spPr bwMode="auto">
          <a:xfrm>
            <a:off x="755576" y="2975773"/>
            <a:ext cx="2434555" cy="1432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743225" y="501054"/>
            <a:ext cx="5328592" cy="29237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Xilinx Spartan 3 FPGA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 dirty="0" err="1" smtClean="0">
                <a:cs typeface="Arial" pitchFamily="34" charset="0"/>
              </a:rPr>
              <a:t>Freescale</a:t>
            </a:r>
            <a:r>
              <a:rPr lang="en-US" sz="1200" dirty="0" smtClean="0">
                <a:cs typeface="Arial" pitchFamily="34" charset="0"/>
              </a:rPr>
              <a:t> DSP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Analog </a:t>
            </a:r>
            <a:r>
              <a:rPr lang="en-US" sz="1200" dirty="0">
                <a:cs typeface="Arial" pitchFamily="34" charset="0"/>
              </a:rPr>
              <a:t>conditioning: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200" dirty="0" smtClean="0">
                <a:cs typeface="Arial" pitchFamily="34" charset="0"/>
              </a:rPr>
              <a:t>Non-linear analog compressor (temperature dependent)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ADCs </a:t>
            </a:r>
            <a:r>
              <a:rPr lang="en-US" sz="1200" dirty="0">
                <a:cs typeface="Arial" pitchFamily="34" charset="0"/>
              </a:rPr>
              <a:t>pedestal </a:t>
            </a:r>
            <a:r>
              <a:rPr lang="en-US" sz="1200" dirty="0" smtClean="0">
                <a:cs typeface="Arial" pitchFamily="34" charset="0"/>
              </a:rPr>
              <a:t>adjustment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Signal sampling: 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200" dirty="0" smtClean="0">
                <a:cs typeface="Arial" pitchFamily="34" charset="0"/>
              </a:rPr>
              <a:t>two 100 MHz 8bit-ADCs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it-IT" sz="1200" dirty="0" smtClean="0">
                <a:cs typeface="Arial" pitchFamily="34" charset="0"/>
              </a:rPr>
              <a:t>Zero-skipping digital compression</a:t>
            </a:r>
            <a:endParaRPr lang="en-US" sz="12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200" dirty="0">
                <a:cs typeface="Arial" pitchFamily="34" charset="0"/>
              </a:rPr>
              <a:t>PMT HV </a:t>
            </a:r>
            <a:r>
              <a:rPr lang="en-US" sz="1200" dirty="0" smtClean="0">
                <a:cs typeface="Arial" pitchFamily="34" charset="0"/>
              </a:rPr>
              <a:t>management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Temperature &amp; Humidity sensor</a:t>
            </a:r>
            <a:endParaRPr lang="en-US" sz="12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200" dirty="0" smtClean="0">
                <a:cs typeface="Arial" pitchFamily="34" charset="0"/>
              </a:rPr>
              <a:t>Power requirement: 0.4A </a:t>
            </a:r>
            <a:r>
              <a:rPr lang="en-US" sz="1200" dirty="0">
                <a:cs typeface="Arial" pitchFamily="34" charset="0"/>
              </a:rPr>
              <a:t>@ </a:t>
            </a:r>
            <a:r>
              <a:rPr lang="en-US" sz="1200" dirty="0" smtClean="0">
                <a:cs typeface="Arial" pitchFamily="34" charset="0"/>
              </a:rPr>
              <a:t>5V</a:t>
            </a:r>
            <a:endParaRPr lang="en-US" sz="120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1200" dirty="0">
                <a:cs typeface="Arial" pitchFamily="34" charset="0"/>
              </a:rPr>
              <a:t>Safe reconfiguration from </a:t>
            </a:r>
            <a:r>
              <a:rPr lang="en-US" sz="1200" dirty="0" smtClean="0">
                <a:cs typeface="Arial" pitchFamily="34" charset="0"/>
              </a:rPr>
              <a:t>remote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Serial port, I2C</a:t>
            </a:r>
            <a:endParaRPr lang="en-US" sz="1200" dirty="0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4772" y="142852"/>
            <a:ext cx="4726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NEMO Phase 2 Tower optical module electronics</a:t>
            </a:r>
            <a:endParaRPr lang="it-IT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31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pic>
        <p:nvPicPr>
          <p:cNvPr id="9" name="Picture 3" descr="C:\Users\clone\Desktop\nanobeacon_ctrl_ad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7531" y="3711699"/>
            <a:ext cx="1392535" cy="1320157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11" name="Picture 4" descr="C:\Users\clone\Desktop\nanobeacon_driver_ad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0693" y="3934139"/>
            <a:ext cx="1340051" cy="79382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2" name="Picture 4" descr="Fem"/>
          <p:cNvPicPr>
            <a:picLocks noChangeAspect="1" noChangeArrowheads="1"/>
          </p:cNvPicPr>
          <p:nvPr/>
        </p:nvPicPr>
        <p:blipFill>
          <a:blip r:embed="rId4" cstate="print"/>
          <a:srcRect l="4959" t="2515" r="4959" b="5031"/>
          <a:stretch>
            <a:fillRect/>
          </a:stretch>
        </p:blipFill>
        <p:spPr bwMode="auto">
          <a:xfrm>
            <a:off x="251520" y="908721"/>
            <a:ext cx="236138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29"/>
          <p:cNvSpPr txBox="1">
            <a:spLocks noChangeArrowheads="1"/>
          </p:cNvSpPr>
          <p:nvPr/>
        </p:nvSpPr>
        <p:spPr bwMode="auto">
          <a:xfrm>
            <a:off x="1028750" y="548680"/>
            <a:ext cx="1584176" cy="338554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FEM</a:t>
            </a:r>
            <a:endParaRPr lang="it-IT" sz="16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771800" y="3933056"/>
            <a:ext cx="5256584" cy="9361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Generation of light pulses for calibration (triggered by FEM)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Communication via I2C with FEM</a:t>
            </a:r>
            <a:endParaRPr lang="en-US" sz="1200" dirty="0" smtClean="0"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Adjustable pulse level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Pulses reach other floors</a:t>
            </a:r>
            <a:endParaRPr lang="en-US" sz="1200" dirty="0"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 l="547" t="39958" r="82775" b="31822"/>
          <a:stretch>
            <a:fillRect/>
          </a:stretch>
        </p:blipFill>
        <p:spPr bwMode="auto">
          <a:xfrm>
            <a:off x="481261" y="5142334"/>
            <a:ext cx="2117907" cy="13491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8" name="TextBox 29"/>
          <p:cNvSpPr txBox="1">
            <a:spLocks noChangeArrowheads="1"/>
          </p:cNvSpPr>
          <p:nvPr/>
        </p:nvSpPr>
        <p:spPr bwMode="auto">
          <a:xfrm>
            <a:off x="481261" y="5157192"/>
            <a:ext cx="2124833" cy="369332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TIM-CAL</a:t>
            </a:r>
            <a:endParaRPr lang="it-IT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1021507" y="3356992"/>
            <a:ext cx="1584176" cy="338554"/>
          </a:xfrm>
          <a:prstGeom prst="rect">
            <a:avLst/>
          </a:prstGeom>
          <a:solidFill>
            <a:schemeClr val="accent3">
              <a:lumMod val="50000"/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nanoBeacon</a:t>
            </a:r>
            <a:endParaRPr lang="it-IT" sz="1600" b="1" dirty="0">
              <a:solidFill>
                <a:schemeClr val="bg1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2771800" y="5373216"/>
            <a:ext cx="5256584" cy="7920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Generation of light pulses for time calibration (triggered by TimCTRL)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Communication via I2C with FEM</a:t>
            </a:r>
            <a:endParaRPr lang="en-US" sz="1200" dirty="0" smtClean="0"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200" dirty="0" smtClean="0">
                <a:cs typeface="Arial" pitchFamily="34" charset="0"/>
              </a:rPr>
              <a:t>Adjustable pulse level</a:t>
            </a:r>
            <a:endParaRPr lang="en-US" sz="12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528" y="2852936"/>
            <a:ext cx="8597900" cy="1346200"/>
            <a:chOff x="395288" y="569913"/>
            <a:chExt cx="8597900" cy="1346200"/>
          </a:xfrm>
        </p:grpSpPr>
        <p:sp>
          <p:nvSpPr>
            <p:cNvPr id="9" name="Rectangle 98"/>
            <p:cNvSpPr>
              <a:spLocks noChangeArrowheads="1"/>
            </p:cNvSpPr>
            <p:nvPr/>
          </p:nvSpPr>
          <p:spPr bwMode="auto">
            <a:xfrm rot="5400000">
              <a:off x="359569" y="751681"/>
              <a:ext cx="647700" cy="28733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4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395420" y="1184270"/>
              <a:ext cx="2052228" cy="144016"/>
            </a:xfrm>
            <a:prstGeom prst="rect">
              <a:avLst/>
            </a:prstGeom>
            <a:ln>
              <a:solidFill>
                <a:schemeClr val="tx1"/>
              </a:solidFill>
              <a:headEnd/>
              <a:tailEnd/>
            </a:ln>
            <a:effec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it-IT" sz="1400">
                <a:ln>
                  <a:solidFill>
                    <a:srgbClr val="000000"/>
                  </a:solidFill>
                </a:ln>
              </a:endParaRPr>
            </a:p>
          </p:txBody>
        </p:sp>
        <p:grpSp>
          <p:nvGrpSpPr>
            <p:cNvPr id="11" name="Gruppo 52"/>
            <p:cNvGrpSpPr>
              <a:grpSpLocks/>
            </p:cNvGrpSpPr>
            <p:nvPr/>
          </p:nvGrpSpPr>
          <p:grpSpPr bwMode="auto">
            <a:xfrm>
              <a:off x="5508625" y="895359"/>
              <a:ext cx="981075" cy="647703"/>
              <a:chOff x="5796136" y="1916832"/>
              <a:chExt cx="1872208" cy="648072"/>
            </a:xfrm>
          </p:grpSpPr>
          <p:sp>
            <p:nvSpPr>
              <p:cNvPr id="32" name="Rectangle 98"/>
              <p:cNvSpPr>
                <a:spLocks noChangeArrowheads="1"/>
              </p:cNvSpPr>
              <p:nvPr/>
            </p:nvSpPr>
            <p:spPr bwMode="auto">
              <a:xfrm rot="5400000">
                <a:off x="6696236" y="1016732"/>
                <a:ext cx="72008" cy="1872208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 sz="1400">
                  <a:ea typeface="ＭＳ Ｐゴシック" pitchFamily="34" charset="-128"/>
                </a:endParaRPr>
              </a:p>
            </p:txBody>
          </p:sp>
          <p:sp>
            <p:nvSpPr>
              <p:cNvPr id="33" name="Rectangle 98"/>
              <p:cNvSpPr>
                <a:spLocks noChangeArrowheads="1"/>
              </p:cNvSpPr>
              <p:nvPr/>
            </p:nvSpPr>
            <p:spPr bwMode="auto">
              <a:xfrm rot="5400000">
                <a:off x="6696236" y="1304764"/>
                <a:ext cx="72008" cy="1872208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 sz="1400">
                  <a:ea typeface="ＭＳ Ｐゴシック" pitchFamily="34" charset="-128"/>
                </a:endParaRPr>
              </a:p>
            </p:txBody>
          </p:sp>
          <p:sp>
            <p:nvSpPr>
              <p:cNvPr id="34" name="Rectangle 98"/>
              <p:cNvSpPr>
                <a:spLocks noChangeArrowheads="1"/>
              </p:cNvSpPr>
              <p:nvPr/>
            </p:nvSpPr>
            <p:spPr bwMode="auto">
              <a:xfrm rot="5400000">
                <a:off x="6696236" y="1592796"/>
                <a:ext cx="72008" cy="1872208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 sz="1400">
                  <a:ea typeface="ＭＳ Ｐゴシック" pitchFamily="34" charset="-128"/>
                </a:endParaRPr>
              </a:p>
            </p:txBody>
          </p:sp>
        </p:grpSp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395288" y="1431925"/>
              <a:ext cx="723900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1400">
                  <a:latin typeface="Helvetica" charset="0"/>
                  <a:ea typeface="ＭＳ Ｐゴシック" charset="0"/>
                </a:rPr>
                <a:t>MEOC</a:t>
              </a: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4852838" y="752222"/>
              <a:ext cx="872136" cy="100811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it-IT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4" name="Rectangle 98"/>
            <p:cNvSpPr>
              <a:spLocks noChangeArrowheads="1"/>
            </p:cNvSpPr>
            <p:nvPr/>
          </p:nvSpPr>
          <p:spPr bwMode="auto">
            <a:xfrm rot="5400000">
              <a:off x="3956844" y="646907"/>
              <a:ext cx="71437" cy="172085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 sz="1400">
                <a:ea typeface="ＭＳ Ｐゴシック" pitchFamily="34" charset="-128"/>
              </a:endParaRPr>
            </a:p>
          </p:txBody>
        </p:sp>
        <p:sp>
          <p:nvSpPr>
            <p:cNvPr id="15" name="Rectangle 98"/>
            <p:cNvSpPr>
              <a:spLocks noChangeArrowheads="1"/>
            </p:cNvSpPr>
            <p:nvPr/>
          </p:nvSpPr>
          <p:spPr bwMode="auto">
            <a:xfrm rot="5400000">
              <a:off x="3231356" y="872332"/>
              <a:ext cx="79375" cy="25241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4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98"/>
            <p:cNvSpPr>
              <a:spLocks noChangeArrowheads="1"/>
            </p:cNvSpPr>
            <p:nvPr/>
          </p:nvSpPr>
          <p:spPr bwMode="auto">
            <a:xfrm rot="5400000">
              <a:off x="4695825" y="873125"/>
              <a:ext cx="79375" cy="25082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4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ttangolo 27"/>
            <p:cNvSpPr>
              <a:spLocks noChangeArrowheads="1"/>
            </p:cNvSpPr>
            <p:nvPr/>
          </p:nvSpPr>
          <p:spPr bwMode="auto">
            <a:xfrm>
              <a:off x="2197100" y="569913"/>
              <a:ext cx="4703763" cy="1346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it-IT" sz="140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8" name="Rectangle 96"/>
            <p:cNvSpPr>
              <a:spLocks noChangeArrowheads="1"/>
            </p:cNvSpPr>
            <p:nvPr/>
          </p:nvSpPr>
          <p:spPr bwMode="auto">
            <a:xfrm>
              <a:off x="6490002" y="824230"/>
              <a:ext cx="504056" cy="21602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it-IT" sz="140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9" name="Rectangle 96"/>
            <p:cNvSpPr>
              <a:spLocks noChangeArrowheads="1"/>
            </p:cNvSpPr>
            <p:nvPr/>
          </p:nvSpPr>
          <p:spPr bwMode="auto">
            <a:xfrm>
              <a:off x="6490002" y="1112262"/>
              <a:ext cx="504056" cy="21602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it-IT" sz="140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20" name="Rectangle 96"/>
            <p:cNvSpPr>
              <a:spLocks noChangeArrowheads="1"/>
            </p:cNvSpPr>
            <p:nvPr/>
          </p:nvSpPr>
          <p:spPr bwMode="auto">
            <a:xfrm>
              <a:off x="6490002" y="1400294"/>
              <a:ext cx="504056" cy="21602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it-IT" sz="140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 rot="5400000">
              <a:off x="1856581" y="954882"/>
              <a:ext cx="287337" cy="609600"/>
            </a:xfrm>
            <a:custGeom>
              <a:avLst/>
              <a:gdLst>
                <a:gd name="T0" fmla="*/ 251420 w 21600"/>
                <a:gd name="T1" fmla="*/ 304800 h 21600"/>
                <a:gd name="T2" fmla="*/ 143669 w 21600"/>
                <a:gd name="T3" fmla="*/ 609600 h 21600"/>
                <a:gd name="T4" fmla="*/ 35917 w 21600"/>
                <a:gd name="T5" fmla="*/ 304800 h 21600"/>
                <a:gd name="T6" fmla="*/ 143669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2312948" y="860234"/>
              <a:ext cx="826426" cy="79208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it-IT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sp>
          <p:nvSpPr>
            <p:cNvPr id="23" name="Rectangle 33"/>
            <p:cNvSpPr>
              <a:spLocks noChangeArrowheads="1"/>
            </p:cNvSpPr>
            <p:nvPr/>
          </p:nvSpPr>
          <p:spPr bwMode="auto">
            <a:xfrm>
              <a:off x="7085013" y="798513"/>
              <a:ext cx="1901825" cy="277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 dirty="0">
                  <a:latin typeface="Helvetica" charset="0"/>
                  <a:ea typeface="ＭＳ Ｐゴシック" charset="0"/>
                </a:rPr>
                <a:t>375 V</a:t>
              </a:r>
              <a:r>
                <a:rPr lang="en-GB" sz="1200" baseline="-25000" dirty="0">
                  <a:latin typeface="Helvetica" charset="0"/>
                  <a:ea typeface="ＭＳ Ｐゴシック" charset="0"/>
                </a:rPr>
                <a:t>DC</a:t>
              </a:r>
              <a:r>
                <a:rPr lang="en-GB" sz="1200" dirty="0">
                  <a:latin typeface="Helvetica" charset="0"/>
                  <a:ea typeface="ＭＳ Ｐゴシック" charset="0"/>
                </a:rPr>
                <a:t> + 3 optical </a:t>
              </a:r>
              <a:r>
                <a:rPr lang="en-GB" sz="1200" dirty="0" err="1">
                  <a:latin typeface="Helvetica" charset="0"/>
                  <a:ea typeface="ＭＳ Ｐゴシック" charset="0"/>
                </a:rPr>
                <a:t>fibers</a:t>
              </a:r>
              <a:endParaRPr lang="en-GB" sz="1200" dirty="0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4" name="Rectangle 33"/>
            <p:cNvSpPr>
              <a:spLocks noChangeArrowheads="1"/>
            </p:cNvSpPr>
            <p:nvPr/>
          </p:nvSpPr>
          <p:spPr bwMode="auto">
            <a:xfrm>
              <a:off x="7085013" y="1084263"/>
              <a:ext cx="1901825" cy="277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 dirty="0">
                  <a:latin typeface="Helvetica" charset="0"/>
                  <a:ea typeface="ＭＳ Ｐゴシック" charset="0"/>
                </a:rPr>
                <a:t>375 V</a:t>
              </a:r>
              <a:r>
                <a:rPr lang="en-GB" sz="1200" baseline="-25000" dirty="0">
                  <a:latin typeface="Helvetica" charset="0"/>
                  <a:ea typeface="ＭＳ Ｐゴシック" charset="0"/>
                </a:rPr>
                <a:t>DC</a:t>
              </a:r>
              <a:r>
                <a:rPr lang="en-GB" sz="1200" dirty="0">
                  <a:latin typeface="Helvetica" charset="0"/>
                  <a:ea typeface="ＭＳ Ｐゴシック" charset="0"/>
                </a:rPr>
                <a:t> + 3 optical </a:t>
              </a:r>
              <a:r>
                <a:rPr lang="en-GB" sz="1200" dirty="0" err="1">
                  <a:latin typeface="Helvetica" charset="0"/>
                  <a:ea typeface="ＭＳ Ｐゴシック" charset="0"/>
                </a:rPr>
                <a:t>fibers</a:t>
              </a:r>
              <a:endParaRPr lang="en-GB" sz="1200" dirty="0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7091363" y="1374775"/>
              <a:ext cx="190182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 dirty="0">
                  <a:latin typeface="Helvetica" charset="0"/>
                  <a:ea typeface="ＭＳ Ｐゴシック" charset="0"/>
                </a:rPr>
                <a:t>375 V</a:t>
              </a:r>
              <a:r>
                <a:rPr lang="en-GB" sz="1200" baseline="-25000" dirty="0">
                  <a:latin typeface="Helvetica" charset="0"/>
                  <a:ea typeface="ＭＳ Ｐゴシック" charset="0"/>
                </a:rPr>
                <a:t>DC</a:t>
              </a:r>
              <a:r>
                <a:rPr lang="en-GB" sz="1200" dirty="0">
                  <a:latin typeface="Helvetica" charset="0"/>
                  <a:ea typeface="ＭＳ Ｐゴシック" charset="0"/>
                </a:rPr>
                <a:t> + 2 optical </a:t>
              </a:r>
              <a:r>
                <a:rPr lang="en-GB" sz="1200" dirty="0" err="1">
                  <a:latin typeface="Helvetica" charset="0"/>
                  <a:ea typeface="ＭＳ Ｐゴシック" charset="0"/>
                </a:rPr>
                <a:t>fibers</a:t>
              </a:r>
              <a:endParaRPr lang="en-GB" sz="1200" dirty="0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6" name="CasellaDiTesto 1"/>
            <p:cNvSpPr txBox="1">
              <a:spLocks noChangeArrowheads="1"/>
            </p:cNvSpPr>
            <p:nvPr/>
          </p:nvSpPr>
          <p:spPr bwMode="auto">
            <a:xfrm>
              <a:off x="2484438" y="1074738"/>
              <a:ext cx="5302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dirty="0">
                  <a:solidFill>
                    <a:schemeClr val="bg1"/>
                  </a:solidFill>
                  <a:ea typeface="ＭＳ Ｐゴシック" pitchFamily="34" charset="-128"/>
                </a:rPr>
                <a:t>CTA</a:t>
              </a:r>
            </a:p>
          </p:txBody>
        </p:sp>
        <p:sp>
          <p:nvSpPr>
            <p:cNvPr id="27" name="CasellaDiTesto 33"/>
            <p:cNvSpPr txBox="1">
              <a:spLocks noChangeArrowheads="1"/>
            </p:cNvSpPr>
            <p:nvPr/>
          </p:nvSpPr>
          <p:spPr bwMode="auto">
            <a:xfrm>
              <a:off x="4929188" y="1003300"/>
              <a:ext cx="7493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400">
                  <a:solidFill>
                    <a:schemeClr val="bg1"/>
                  </a:solidFill>
                  <a:ea typeface="ＭＳ Ｐゴシック" pitchFamily="34" charset="-128"/>
                </a:rPr>
                <a:t>Splitter</a:t>
              </a:r>
            </a:p>
          </p:txBody>
        </p:sp>
        <p:sp>
          <p:nvSpPr>
            <p:cNvPr id="28" name="CasellaDiTesto 34"/>
            <p:cNvSpPr txBox="1">
              <a:spLocks noChangeArrowheads="1"/>
            </p:cNvSpPr>
            <p:nvPr/>
          </p:nvSpPr>
          <p:spPr bwMode="auto">
            <a:xfrm>
              <a:off x="3635375" y="787400"/>
              <a:ext cx="7540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>
                  <a:solidFill>
                    <a:srgbClr val="000000"/>
                  </a:solidFill>
                  <a:ea typeface="ＭＳ Ｐゴシック" pitchFamily="34" charset="-128"/>
                </a:rPr>
                <a:t>DC/DC</a:t>
              </a:r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3396613" y="735963"/>
              <a:ext cx="1211419" cy="50405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it-IT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endParaRPr>
            </a:p>
          </p:txBody>
        </p:sp>
        <p:sp>
          <p:nvSpPr>
            <p:cNvPr id="30" name="Rettangolo 7"/>
            <p:cNvSpPr>
              <a:spLocks noChangeArrowheads="1"/>
            </p:cNvSpPr>
            <p:nvPr/>
          </p:nvSpPr>
          <p:spPr bwMode="auto">
            <a:xfrm>
              <a:off x="3635375" y="787400"/>
              <a:ext cx="5842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>
                  <a:ea typeface="ＭＳ Ｐゴシック" pitchFamily="34" charset="-128"/>
                </a:rPr>
                <a:t>MVC</a:t>
              </a:r>
            </a:p>
          </p:txBody>
        </p:sp>
        <p:sp>
          <p:nvSpPr>
            <p:cNvPr id="31" name="Rettangolo 42"/>
            <p:cNvSpPr>
              <a:spLocks noChangeArrowheads="1"/>
            </p:cNvSpPr>
            <p:nvPr/>
          </p:nvSpPr>
          <p:spPr bwMode="auto">
            <a:xfrm>
              <a:off x="827088" y="642938"/>
              <a:ext cx="7048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>
                  <a:ea typeface="ＭＳ Ｐゴシック" pitchFamily="34" charset="-128"/>
                </a:rPr>
                <a:t>Anode</a:t>
              </a: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32</a:t>
            </a:fld>
            <a:endParaRPr lang="it-IT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3733800" cy="7191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Jitter measurement</a:t>
            </a:r>
            <a:endParaRPr lang="en-US" b="1" dirty="0"/>
          </a:p>
        </p:txBody>
      </p:sp>
      <p:graphicFrame>
        <p:nvGraphicFramePr>
          <p:cNvPr id="3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3870960"/>
          <a:ext cx="8229600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Jitter</a:t>
                      </a:r>
                      <a:r>
                        <a:rPr lang="en-US" sz="1200" baseline="0" smtClean="0"/>
                        <a:t>RMS</a:t>
                      </a:r>
                      <a:r>
                        <a:rPr lang="en-US" baseline="0" smtClean="0"/>
                        <a:t> [ps]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Generator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13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7.2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FantimeV1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8.2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eFcm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FCM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15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Group 38"/>
          <p:cNvGrpSpPr/>
          <p:nvPr/>
        </p:nvGrpSpPr>
        <p:grpSpPr>
          <a:xfrm>
            <a:off x="457200" y="2057400"/>
            <a:ext cx="1828800" cy="1295400"/>
            <a:chOff x="457200" y="4267200"/>
            <a:chExt cx="1828800" cy="12954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457200" y="4953000"/>
              <a:ext cx="914400" cy="6096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smtClean="0"/>
                <a:t>Gen</a:t>
              </a:r>
            </a:p>
          </p:txBody>
        </p:sp>
        <p:cxnSp>
          <p:nvCxnSpPr>
            <p:cNvPr id="6" name="Straight Arrow Connector 5"/>
            <p:cNvCxnSpPr>
              <a:stCxn id="5" idx="3"/>
              <a:endCxn id="9" idx="1"/>
            </p:cNvCxnSpPr>
            <p:nvPr/>
          </p:nvCxnSpPr>
          <p:spPr bwMode="auto">
            <a:xfrm>
              <a:off x="1371600" y="5257800"/>
              <a:ext cx="457200" cy="1588"/>
            </a:xfrm>
            <a:prstGeom prst="straightConnector1">
              <a:avLst/>
            </a:prstGeom>
            <a:noFill/>
            <a:ln w="222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Rounded Rectangular Callout 6"/>
            <p:cNvSpPr/>
            <p:nvPr/>
          </p:nvSpPr>
          <p:spPr bwMode="auto">
            <a:xfrm>
              <a:off x="1371600" y="4267200"/>
              <a:ext cx="914400" cy="381000"/>
            </a:xfrm>
            <a:prstGeom prst="wedgeRoundRectCallout">
              <a:avLst>
                <a:gd name="adj1" fmla="val -36878"/>
                <a:gd name="adj2" fmla="val 187276"/>
                <a:gd name="adj3" fmla="val 16667"/>
              </a:avLst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smtClean="0"/>
                <a:t>13 ps</a:t>
              </a:r>
            </a:p>
          </p:txBody>
        </p:sp>
      </p:grpSp>
      <p:grpSp>
        <p:nvGrpSpPr>
          <p:cNvPr id="8" name="Group 39"/>
          <p:cNvGrpSpPr/>
          <p:nvPr/>
        </p:nvGrpSpPr>
        <p:grpSpPr>
          <a:xfrm>
            <a:off x="1828800" y="2057400"/>
            <a:ext cx="1905000" cy="1295400"/>
            <a:chOff x="1828800" y="4267200"/>
            <a:chExt cx="1905000" cy="12954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1828800" y="4953000"/>
              <a:ext cx="914400" cy="6096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/>
                <a:t>PLL</a:t>
              </a:r>
            </a:p>
          </p:txBody>
        </p:sp>
        <p:cxnSp>
          <p:nvCxnSpPr>
            <p:cNvPr id="10" name="Straight Arrow Connector 9"/>
            <p:cNvCxnSpPr>
              <a:stCxn id="9" idx="3"/>
              <a:endCxn id="13" idx="1"/>
            </p:cNvCxnSpPr>
            <p:nvPr/>
          </p:nvCxnSpPr>
          <p:spPr bwMode="auto">
            <a:xfrm>
              <a:off x="2743200" y="5257800"/>
              <a:ext cx="533400" cy="1588"/>
            </a:xfrm>
            <a:prstGeom prst="straightConnector1">
              <a:avLst/>
            </a:prstGeom>
            <a:noFill/>
            <a:ln w="222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Rounded Rectangular Callout 10"/>
            <p:cNvSpPr/>
            <p:nvPr/>
          </p:nvSpPr>
          <p:spPr bwMode="auto">
            <a:xfrm>
              <a:off x="2819400" y="4267200"/>
              <a:ext cx="914400" cy="381000"/>
            </a:xfrm>
            <a:prstGeom prst="wedgeRoundRectCallout">
              <a:avLst>
                <a:gd name="adj1" fmla="val -36878"/>
                <a:gd name="adj2" fmla="val 187276"/>
                <a:gd name="adj3" fmla="val 16667"/>
              </a:avLst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smtClean="0"/>
                <a:t>7.2 ps</a:t>
              </a:r>
            </a:p>
          </p:txBody>
        </p:sp>
      </p:grpSp>
      <p:grpSp>
        <p:nvGrpSpPr>
          <p:cNvPr id="12" name="Group 40"/>
          <p:cNvGrpSpPr/>
          <p:nvPr/>
        </p:nvGrpSpPr>
        <p:grpSpPr>
          <a:xfrm>
            <a:off x="3276600" y="2057400"/>
            <a:ext cx="1905000" cy="1295400"/>
            <a:chOff x="3276600" y="4267200"/>
            <a:chExt cx="1905000" cy="12954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3276600" y="4953000"/>
              <a:ext cx="914400" cy="6096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smtClean="0"/>
                <a:t>FanT</a:t>
              </a:r>
            </a:p>
          </p:txBody>
        </p:sp>
        <p:cxnSp>
          <p:nvCxnSpPr>
            <p:cNvPr id="14" name="Straight Arrow Connector 13"/>
            <p:cNvCxnSpPr>
              <a:stCxn id="13" idx="3"/>
              <a:endCxn id="21" idx="1"/>
            </p:cNvCxnSpPr>
            <p:nvPr/>
          </p:nvCxnSpPr>
          <p:spPr bwMode="auto">
            <a:xfrm>
              <a:off x="4191000" y="5257800"/>
              <a:ext cx="533400" cy="1588"/>
            </a:xfrm>
            <a:prstGeom prst="straightConnector1">
              <a:avLst/>
            </a:prstGeom>
            <a:noFill/>
            <a:ln w="222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Rounded Rectangular Callout 14"/>
            <p:cNvSpPr/>
            <p:nvPr/>
          </p:nvSpPr>
          <p:spPr bwMode="auto">
            <a:xfrm>
              <a:off x="4267200" y="4267200"/>
              <a:ext cx="914400" cy="381000"/>
            </a:xfrm>
            <a:prstGeom prst="wedgeRoundRectCallout">
              <a:avLst>
                <a:gd name="adj1" fmla="val -36878"/>
                <a:gd name="adj2" fmla="val 187276"/>
                <a:gd name="adj3" fmla="val 16667"/>
              </a:avLst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smtClean="0"/>
                <a:t>8.2 ps</a:t>
              </a:r>
            </a:p>
          </p:txBody>
        </p:sp>
      </p:grpSp>
      <p:grpSp>
        <p:nvGrpSpPr>
          <p:cNvPr id="16" name="Group 44"/>
          <p:cNvGrpSpPr/>
          <p:nvPr/>
        </p:nvGrpSpPr>
        <p:grpSpPr>
          <a:xfrm>
            <a:off x="6934200" y="2057400"/>
            <a:ext cx="1828800" cy="1295400"/>
            <a:chOff x="6934200" y="2057400"/>
            <a:chExt cx="1828800" cy="1295400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6934200" y="2743200"/>
              <a:ext cx="914400" cy="6096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smtClean="0"/>
                <a:t>FCM</a:t>
              </a:r>
            </a:p>
          </p:txBody>
        </p:sp>
        <p:sp>
          <p:nvSpPr>
            <p:cNvPr id="18" name="Rounded Rectangular Callout 17"/>
            <p:cNvSpPr/>
            <p:nvPr/>
          </p:nvSpPr>
          <p:spPr bwMode="auto">
            <a:xfrm>
              <a:off x="7848600" y="2057400"/>
              <a:ext cx="914400" cy="381000"/>
            </a:xfrm>
            <a:prstGeom prst="wedgeRoundRectCallout">
              <a:avLst>
                <a:gd name="adj1" fmla="val -36878"/>
                <a:gd name="adj2" fmla="val 187276"/>
                <a:gd name="adj3" fmla="val 16667"/>
              </a:avLst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smtClean="0"/>
                <a:t>15 ps</a:t>
              </a:r>
            </a:p>
          </p:txBody>
        </p:sp>
        <p:cxnSp>
          <p:nvCxnSpPr>
            <p:cNvPr id="19" name="Straight Arrow Connector 18"/>
            <p:cNvCxnSpPr>
              <a:stCxn id="17" idx="3"/>
            </p:cNvCxnSpPr>
            <p:nvPr/>
          </p:nvCxnSpPr>
          <p:spPr bwMode="auto">
            <a:xfrm>
              <a:off x="7848600" y="3048000"/>
              <a:ext cx="533400" cy="1588"/>
            </a:xfrm>
            <a:prstGeom prst="straightConnector1">
              <a:avLst/>
            </a:prstGeom>
            <a:noFill/>
            <a:ln w="222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0" name="Group 41"/>
          <p:cNvGrpSpPr/>
          <p:nvPr/>
        </p:nvGrpSpPr>
        <p:grpSpPr>
          <a:xfrm>
            <a:off x="4724400" y="2057400"/>
            <a:ext cx="2209800" cy="1295400"/>
            <a:chOff x="4724400" y="4267200"/>
            <a:chExt cx="2209800" cy="12954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4724400" y="4953000"/>
              <a:ext cx="914400" cy="6096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smtClean="0"/>
                <a:t>eFcm</a:t>
              </a:r>
            </a:p>
          </p:txBody>
        </p:sp>
        <p:cxnSp>
          <p:nvCxnSpPr>
            <p:cNvPr id="22" name="Straight Arrow Connector 21"/>
            <p:cNvCxnSpPr>
              <a:stCxn id="21" idx="3"/>
              <a:endCxn id="17" idx="1"/>
            </p:cNvCxnSpPr>
            <p:nvPr/>
          </p:nvCxnSpPr>
          <p:spPr bwMode="auto">
            <a:xfrm>
              <a:off x="5638800" y="5257800"/>
              <a:ext cx="1295400" cy="1588"/>
            </a:xfrm>
            <a:prstGeom prst="straightConnector1">
              <a:avLst/>
            </a:prstGeom>
            <a:noFill/>
            <a:ln w="222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Rounded Rectangular Callout 22"/>
            <p:cNvSpPr/>
            <p:nvPr/>
          </p:nvSpPr>
          <p:spPr bwMode="auto">
            <a:xfrm>
              <a:off x="5638800" y="4267200"/>
              <a:ext cx="914400" cy="381000"/>
            </a:xfrm>
            <a:prstGeom prst="wedgeRoundRectCallout">
              <a:avLst>
                <a:gd name="adj1" fmla="val -36878"/>
                <a:gd name="adj2" fmla="val 187276"/>
                <a:gd name="adj3" fmla="val 16667"/>
              </a:avLst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smtClean="0"/>
                <a:t>10 ps</a:t>
              </a: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6248400" y="5257800"/>
              <a:ext cx="152400" cy="228600"/>
            </a:xfrm>
            <a:prstGeom prst="ellipse">
              <a:avLst/>
            </a:prstGeom>
            <a:noFill/>
            <a:ln w="25400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smtClean="0"/>
            </a:p>
          </p:txBody>
        </p:sp>
      </p:grp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33</a:t>
            </a:fld>
            <a:endParaRPr lang="it-IT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3733800" cy="719138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Link budget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6756" y="1188095"/>
            <a:ext cx="6976154" cy="34682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536" y="4762969"/>
            <a:ext cx="5003085" cy="16817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3309" y="4306676"/>
            <a:ext cx="290840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38dB for a BER of 10^-12 at 800Mb/s</a:t>
            </a:r>
            <a:endParaRPr lang="en-GB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4791135" y="4293433"/>
            <a:ext cx="279281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8.65dB margin without the </a:t>
            </a:r>
            <a:r>
              <a:rPr lang="en-GB" sz="1000" dirty="0" err="1" smtClean="0"/>
              <a:t>raman</a:t>
            </a:r>
            <a:r>
              <a:rPr lang="en-GB" sz="1000" dirty="0" smtClean="0"/>
              <a:t> amplifier</a:t>
            </a:r>
            <a:endParaRPr lang="en-GB" sz="1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34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90488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accent2"/>
                </a:solidFill>
                <a:latin typeface="Aldine401 BT" pitchFamily="18" charset="0"/>
              </a:rPr>
              <a:t>Optical Module in NEMO Phase-2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71475" y="1184275"/>
            <a:ext cx="37433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A glass sphere 13” (Vitrovex):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</a:t>
            </a:r>
            <a:r>
              <a:rPr lang="en-GB" sz="1600" dirty="0"/>
              <a:t>Single large area photomultiplier : Hamamatsu 10” PMT R7081</a:t>
            </a:r>
            <a:endParaRPr lang="it-IT" sz="16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Optical gel : Waker SilGel 612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</a:t>
            </a:r>
            <a:r>
              <a:rPr lang="el-GR" sz="1600" dirty="0"/>
              <a:t>μ</a:t>
            </a:r>
            <a:r>
              <a:rPr lang="it-IT" sz="1600" dirty="0"/>
              <a:t>-metal wire cage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PMT base circuit : </a:t>
            </a:r>
            <a:r>
              <a:rPr lang="en-US" sz="1600" dirty="0"/>
              <a:t>ISEG PHQ7081-i-2m modified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600" dirty="0"/>
              <a:t> </a:t>
            </a:r>
            <a:r>
              <a:rPr lang="it-IT" sz="1600" dirty="0"/>
              <a:t>FEM (Front End Module) electronic board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dirty="0"/>
              <a:t> System for timing calibration   (TIM-CAL)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 bwMode="auto">
          <a:xfrm>
            <a:off x="4006850" y="1219200"/>
            <a:ext cx="4756150" cy="4752975"/>
            <a:chOff x="748" y="255"/>
            <a:chExt cx="3744" cy="3741"/>
          </a:xfrm>
        </p:grpSpPr>
        <p:sp>
          <p:nvSpPr>
            <p:cNvPr id="8" name="Oval 8"/>
            <p:cNvSpPr>
              <a:spLocks noChangeAspect="1" noChangeArrowheads="1"/>
            </p:cNvSpPr>
            <p:nvPr/>
          </p:nvSpPr>
          <p:spPr bwMode="auto">
            <a:xfrm rot="10800000">
              <a:off x="748" y="255"/>
              <a:ext cx="3741" cy="374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" name="Oval 9"/>
            <p:cNvSpPr>
              <a:spLocks noChangeAspect="1" noChangeArrowheads="1"/>
            </p:cNvSpPr>
            <p:nvPr/>
          </p:nvSpPr>
          <p:spPr bwMode="auto">
            <a:xfrm rot="10800000">
              <a:off x="865" y="357"/>
              <a:ext cx="3514" cy="351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" name="Line 10"/>
            <p:cNvSpPr>
              <a:spLocks noChangeAspect="1" noChangeShapeType="1"/>
            </p:cNvSpPr>
            <p:nvPr/>
          </p:nvSpPr>
          <p:spPr bwMode="auto">
            <a:xfrm rot="10800000">
              <a:off x="4379" y="2126"/>
              <a:ext cx="1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Aspect="1" noChangeShapeType="1"/>
            </p:cNvSpPr>
            <p:nvPr/>
          </p:nvSpPr>
          <p:spPr bwMode="auto">
            <a:xfrm rot="10800000">
              <a:off x="751" y="2131"/>
              <a:ext cx="1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oup 12"/>
            <p:cNvGrpSpPr>
              <a:grpSpLocks noChangeAspect="1"/>
            </p:cNvGrpSpPr>
            <p:nvPr/>
          </p:nvGrpSpPr>
          <p:grpSpPr bwMode="auto">
            <a:xfrm>
              <a:off x="1196" y="558"/>
              <a:ext cx="2879" cy="3202"/>
              <a:chOff x="1515" y="495"/>
              <a:chExt cx="2879" cy="3202"/>
            </a:xfrm>
          </p:grpSpPr>
          <p:sp>
            <p:nvSpPr>
              <p:cNvPr id="35" name="Rectangle 13"/>
              <p:cNvSpPr>
                <a:spLocks noChangeAspect="1" noChangeArrowheads="1"/>
              </p:cNvSpPr>
              <p:nvPr/>
            </p:nvSpPr>
            <p:spPr bwMode="auto">
              <a:xfrm>
                <a:off x="2576" y="754"/>
                <a:ext cx="737" cy="222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36" name="Group 14"/>
              <p:cNvGrpSpPr>
                <a:grpSpLocks noChangeAspect="1"/>
              </p:cNvGrpSpPr>
              <p:nvPr/>
            </p:nvGrpSpPr>
            <p:grpSpPr bwMode="auto">
              <a:xfrm>
                <a:off x="2416" y="495"/>
                <a:ext cx="1077" cy="247"/>
                <a:chOff x="431" y="865"/>
                <a:chExt cx="1077" cy="252"/>
              </a:xfrm>
            </p:grpSpPr>
            <p:sp>
              <p:nvSpPr>
                <p:cNvPr id="65" name="Rectangl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31" y="1094"/>
                  <a:ext cx="1077" cy="23"/>
                </a:xfrm>
                <a:prstGeom prst="rect">
                  <a:avLst/>
                </a:prstGeom>
                <a:solidFill>
                  <a:srgbClr val="00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grpSp>
              <p:nvGrpSpPr>
                <p:cNvPr id="66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622" y="955"/>
                  <a:ext cx="680" cy="136"/>
                  <a:chOff x="476" y="1298"/>
                  <a:chExt cx="680" cy="136"/>
                </a:xfrm>
              </p:grpSpPr>
              <p:sp>
                <p:nvSpPr>
                  <p:cNvPr id="68" name="Rectangl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6" y="1298"/>
                    <a:ext cx="680" cy="136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sp>
                <p:nvSpPr>
                  <p:cNvPr id="69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23" y="1298"/>
                    <a:ext cx="0" cy="1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7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1247" y="865"/>
                  <a:ext cx="204" cy="227"/>
                </a:xfrm>
                <a:prstGeom prst="ellipse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37" name="Group 20"/>
              <p:cNvGrpSpPr>
                <a:grpSpLocks noChangeAspect="1"/>
              </p:cNvGrpSpPr>
              <p:nvPr/>
            </p:nvGrpSpPr>
            <p:grpSpPr bwMode="auto">
              <a:xfrm>
                <a:off x="2347" y="782"/>
                <a:ext cx="1196" cy="111"/>
                <a:chOff x="2347" y="782"/>
                <a:chExt cx="1196" cy="111"/>
              </a:xfrm>
            </p:grpSpPr>
            <p:sp>
              <p:nvSpPr>
                <p:cNvPr id="62" name="Rectangle 21"/>
                <p:cNvSpPr>
                  <a:spLocks noChangeAspect="1" noChangeArrowheads="1"/>
                </p:cNvSpPr>
                <p:nvPr/>
              </p:nvSpPr>
              <p:spPr bwMode="auto">
                <a:xfrm>
                  <a:off x="2463" y="782"/>
                  <a:ext cx="963" cy="111"/>
                </a:xfrm>
                <a:prstGeom prst="rect">
                  <a:avLst/>
                </a:prstGeom>
                <a:solidFill>
                  <a:srgbClr val="1C1C1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3" name="Rectangle 22"/>
                <p:cNvSpPr>
                  <a:spLocks noChangeAspect="1" noChangeArrowheads="1"/>
                </p:cNvSpPr>
                <p:nvPr/>
              </p:nvSpPr>
              <p:spPr bwMode="auto">
                <a:xfrm>
                  <a:off x="3430" y="800"/>
                  <a:ext cx="113" cy="66"/>
                </a:xfrm>
                <a:prstGeom prst="rect">
                  <a:avLst/>
                </a:prstGeom>
                <a:solidFill>
                  <a:srgbClr val="5F5F5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4" name="Rectangl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2347" y="802"/>
                  <a:ext cx="113" cy="66"/>
                </a:xfrm>
                <a:prstGeom prst="rect">
                  <a:avLst/>
                </a:prstGeom>
                <a:solidFill>
                  <a:srgbClr val="5F5F5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38" name="Group 24"/>
              <p:cNvGrpSpPr>
                <a:grpSpLocks noChangeAspect="1"/>
              </p:cNvGrpSpPr>
              <p:nvPr/>
            </p:nvGrpSpPr>
            <p:grpSpPr bwMode="auto">
              <a:xfrm>
                <a:off x="1515" y="980"/>
                <a:ext cx="2879" cy="2717"/>
                <a:chOff x="1515" y="980"/>
                <a:chExt cx="2879" cy="2717"/>
              </a:xfrm>
            </p:grpSpPr>
            <p:sp>
              <p:nvSpPr>
                <p:cNvPr id="60" name="Freeform 25"/>
                <p:cNvSpPr>
                  <a:spLocks noChangeAspect="1"/>
                </p:cNvSpPr>
                <p:nvPr/>
              </p:nvSpPr>
              <p:spPr bwMode="auto">
                <a:xfrm>
                  <a:off x="1515" y="980"/>
                  <a:ext cx="2879" cy="2717"/>
                </a:xfrm>
                <a:custGeom>
                  <a:avLst/>
                  <a:gdLst>
                    <a:gd name="T0" fmla="*/ 1040 w 2763"/>
                    <a:gd name="T1" fmla="*/ 813 h 2654"/>
                    <a:gd name="T2" fmla="*/ 1007 w 2763"/>
                    <a:gd name="T3" fmla="*/ 864 h 2654"/>
                    <a:gd name="T4" fmla="*/ 828 w 2763"/>
                    <a:gd name="T5" fmla="*/ 982 h 2654"/>
                    <a:gd name="T6" fmla="*/ 227 w 2763"/>
                    <a:gd name="T7" fmla="*/ 1330 h 2654"/>
                    <a:gd name="T8" fmla="*/ 132 w 2763"/>
                    <a:gd name="T9" fmla="*/ 1403 h 2654"/>
                    <a:gd name="T10" fmla="*/ 33 w 2763"/>
                    <a:gd name="T11" fmla="*/ 1538 h 2654"/>
                    <a:gd name="T12" fmla="*/ 4 w 2763"/>
                    <a:gd name="T13" fmla="*/ 1754 h 2654"/>
                    <a:gd name="T14" fmla="*/ 59 w 2763"/>
                    <a:gd name="T15" fmla="*/ 1964 h 2654"/>
                    <a:gd name="T16" fmla="*/ 172 w 2763"/>
                    <a:gd name="T17" fmla="*/ 2122 h 2654"/>
                    <a:gd name="T18" fmla="*/ 327 w 2763"/>
                    <a:gd name="T19" fmla="*/ 2287 h 2654"/>
                    <a:gd name="T20" fmla="*/ 563 w 2763"/>
                    <a:gd name="T21" fmla="*/ 2493 h 2654"/>
                    <a:gd name="T22" fmla="*/ 765 w 2763"/>
                    <a:gd name="T23" fmla="*/ 2614 h 2654"/>
                    <a:gd name="T24" fmla="*/ 952 w 2763"/>
                    <a:gd name="T25" fmla="*/ 2704 h 2654"/>
                    <a:gd name="T26" fmla="*/ 1286 w 2763"/>
                    <a:gd name="T27" fmla="*/ 2818 h 2654"/>
                    <a:gd name="T28" fmla="*/ 1527 w 2763"/>
                    <a:gd name="T29" fmla="*/ 2846 h 2654"/>
                    <a:gd name="T30" fmla="*/ 1788 w 2763"/>
                    <a:gd name="T31" fmla="*/ 2810 h 2654"/>
                    <a:gd name="T32" fmla="*/ 2022 w 2763"/>
                    <a:gd name="T33" fmla="*/ 2740 h 2654"/>
                    <a:gd name="T34" fmla="*/ 2214 w 2763"/>
                    <a:gd name="T35" fmla="*/ 2674 h 2654"/>
                    <a:gd name="T36" fmla="*/ 2426 w 2763"/>
                    <a:gd name="T37" fmla="*/ 2576 h 2654"/>
                    <a:gd name="T38" fmla="*/ 2597 w 2763"/>
                    <a:gd name="T39" fmla="*/ 2455 h 2654"/>
                    <a:gd name="T40" fmla="*/ 2779 w 2763"/>
                    <a:gd name="T41" fmla="*/ 2278 h 2654"/>
                    <a:gd name="T42" fmla="*/ 2985 w 2763"/>
                    <a:gd name="T43" fmla="*/ 2073 h 2654"/>
                    <a:gd name="T44" fmla="*/ 3071 w 2763"/>
                    <a:gd name="T45" fmla="*/ 1911 h 2654"/>
                    <a:gd name="T46" fmla="*/ 3126 w 2763"/>
                    <a:gd name="T47" fmla="*/ 1700 h 2654"/>
                    <a:gd name="T48" fmla="*/ 3071 w 2763"/>
                    <a:gd name="T49" fmla="*/ 1489 h 2654"/>
                    <a:gd name="T50" fmla="*/ 2958 w 2763"/>
                    <a:gd name="T51" fmla="*/ 1382 h 2654"/>
                    <a:gd name="T52" fmla="*/ 2793 w 2763"/>
                    <a:gd name="T53" fmla="*/ 1277 h 2654"/>
                    <a:gd name="T54" fmla="*/ 2661 w 2763"/>
                    <a:gd name="T55" fmla="*/ 1196 h 2654"/>
                    <a:gd name="T56" fmla="*/ 2512 w 2763"/>
                    <a:gd name="T57" fmla="*/ 1118 h 2654"/>
                    <a:gd name="T58" fmla="*/ 2268 w 2763"/>
                    <a:gd name="T59" fmla="*/ 977 h 2654"/>
                    <a:gd name="T60" fmla="*/ 2173 w 2763"/>
                    <a:gd name="T61" fmla="*/ 909 h 2654"/>
                    <a:gd name="T62" fmla="*/ 2086 w 2763"/>
                    <a:gd name="T63" fmla="*/ 813 h 2654"/>
                    <a:gd name="T64" fmla="*/ 2067 w 2763"/>
                    <a:gd name="T65" fmla="*/ 643 h 2654"/>
                    <a:gd name="T66" fmla="*/ 2070 w 2763"/>
                    <a:gd name="T67" fmla="*/ 115 h 2654"/>
                    <a:gd name="T68" fmla="*/ 2067 w 2763"/>
                    <a:gd name="T69" fmla="*/ 59 h 2654"/>
                    <a:gd name="T70" fmla="*/ 2012 w 2763"/>
                    <a:gd name="T71" fmla="*/ 8 h 2654"/>
                    <a:gd name="T72" fmla="*/ 1957 w 2763"/>
                    <a:gd name="T73" fmla="*/ 8 h 2654"/>
                    <a:gd name="T74" fmla="*/ 1898 w 2763"/>
                    <a:gd name="T75" fmla="*/ 8 h 2654"/>
                    <a:gd name="T76" fmla="*/ 1232 w 2763"/>
                    <a:gd name="T77" fmla="*/ 8 h 2654"/>
                    <a:gd name="T78" fmla="*/ 1119 w 2763"/>
                    <a:gd name="T79" fmla="*/ 8 h 2654"/>
                    <a:gd name="T80" fmla="*/ 1054 w 2763"/>
                    <a:gd name="T81" fmla="*/ 57 h 2654"/>
                    <a:gd name="T82" fmla="*/ 1040 w 2763"/>
                    <a:gd name="T83" fmla="*/ 157 h 2654"/>
                    <a:gd name="T84" fmla="*/ 1041 w 2763"/>
                    <a:gd name="T85" fmla="*/ 812 h 2654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2763"/>
                    <a:gd name="T130" fmla="*/ 0 h 2654"/>
                    <a:gd name="T131" fmla="*/ 2763 w 2763"/>
                    <a:gd name="T132" fmla="*/ 2654 h 2654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2763" h="2654">
                      <a:moveTo>
                        <a:pt x="919" y="758"/>
                      </a:moveTo>
                      <a:cubicBezTo>
                        <a:pt x="914" y="766"/>
                        <a:pt x="921" y="779"/>
                        <a:pt x="890" y="805"/>
                      </a:cubicBezTo>
                      <a:cubicBezTo>
                        <a:pt x="859" y="831"/>
                        <a:pt x="847" y="843"/>
                        <a:pt x="732" y="915"/>
                      </a:cubicBezTo>
                      <a:cubicBezTo>
                        <a:pt x="617" y="987"/>
                        <a:pt x="303" y="1174"/>
                        <a:pt x="201" y="1240"/>
                      </a:cubicBezTo>
                      <a:cubicBezTo>
                        <a:pt x="99" y="1305"/>
                        <a:pt x="146" y="1274"/>
                        <a:pt x="117" y="1307"/>
                      </a:cubicBezTo>
                      <a:cubicBezTo>
                        <a:pt x="89" y="1339"/>
                        <a:pt x="49" y="1379"/>
                        <a:pt x="30" y="1433"/>
                      </a:cubicBezTo>
                      <a:cubicBezTo>
                        <a:pt x="14" y="1482"/>
                        <a:pt x="0" y="1568"/>
                        <a:pt x="4" y="1634"/>
                      </a:cubicBezTo>
                      <a:cubicBezTo>
                        <a:pt x="9" y="1700"/>
                        <a:pt x="28" y="1773"/>
                        <a:pt x="53" y="1831"/>
                      </a:cubicBezTo>
                      <a:cubicBezTo>
                        <a:pt x="78" y="1888"/>
                        <a:pt x="113" y="1928"/>
                        <a:pt x="152" y="1978"/>
                      </a:cubicBezTo>
                      <a:cubicBezTo>
                        <a:pt x="191" y="2028"/>
                        <a:pt x="231" y="2074"/>
                        <a:pt x="289" y="2131"/>
                      </a:cubicBezTo>
                      <a:cubicBezTo>
                        <a:pt x="346" y="2189"/>
                        <a:pt x="433" y="2273"/>
                        <a:pt x="497" y="2324"/>
                      </a:cubicBezTo>
                      <a:cubicBezTo>
                        <a:pt x="562" y="2375"/>
                        <a:pt x="618" y="2403"/>
                        <a:pt x="676" y="2436"/>
                      </a:cubicBezTo>
                      <a:cubicBezTo>
                        <a:pt x="733" y="2468"/>
                        <a:pt x="765" y="2490"/>
                        <a:pt x="842" y="2520"/>
                      </a:cubicBezTo>
                      <a:cubicBezTo>
                        <a:pt x="919" y="2552"/>
                        <a:pt x="1051" y="2605"/>
                        <a:pt x="1136" y="2627"/>
                      </a:cubicBezTo>
                      <a:cubicBezTo>
                        <a:pt x="1221" y="2649"/>
                        <a:pt x="1275" y="2654"/>
                        <a:pt x="1349" y="2653"/>
                      </a:cubicBezTo>
                      <a:cubicBezTo>
                        <a:pt x="1423" y="2652"/>
                        <a:pt x="1509" y="2636"/>
                        <a:pt x="1581" y="2619"/>
                      </a:cubicBezTo>
                      <a:cubicBezTo>
                        <a:pt x="1654" y="2603"/>
                        <a:pt x="1725" y="2574"/>
                        <a:pt x="1788" y="2553"/>
                      </a:cubicBezTo>
                      <a:cubicBezTo>
                        <a:pt x="1851" y="2532"/>
                        <a:pt x="1897" y="2517"/>
                        <a:pt x="1957" y="2492"/>
                      </a:cubicBezTo>
                      <a:cubicBezTo>
                        <a:pt x="2017" y="2467"/>
                        <a:pt x="2087" y="2435"/>
                        <a:pt x="2144" y="2401"/>
                      </a:cubicBezTo>
                      <a:cubicBezTo>
                        <a:pt x="2200" y="2367"/>
                        <a:pt x="2244" y="2335"/>
                        <a:pt x="2296" y="2288"/>
                      </a:cubicBezTo>
                      <a:cubicBezTo>
                        <a:pt x="2348" y="2241"/>
                        <a:pt x="2399" y="2183"/>
                        <a:pt x="2457" y="2123"/>
                      </a:cubicBezTo>
                      <a:cubicBezTo>
                        <a:pt x="2514" y="2063"/>
                        <a:pt x="2597" y="1988"/>
                        <a:pt x="2639" y="1932"/>
                      </a:cubicBezTo>
                      <a:cubicBezTo>
                        <a:pt x="2682" y="1875"/>
                        <a:pt x="2693" y="1839"/>
                        <a:pt x="2714" y="1782"/>
                      </a:cubicBezTo>
                      <a:cubicBezTo>
                        <a:pt x="2735" y="1724"/>
                        <a:pt x="2763" y="1649"/>
                        <a:pt x="2763" y="1584"/>
                      </a:cubicBezTo>
                      <a:cubicBezTo>
                        <a:pt x="2763" y="1519"/>
                        <a:pt x="2739" y="1436"/>
                        <a:pt x="2714" y="1387"/>
                      </a:cubicBezTo>
                      <a:cubicBezTo>
                        <a:pt x="2689" y="1338"/>
                        <a:pt x="2657" y="1321"/>
                        <a:pt x="2615" y="1288"/>
                      </a:cubicBezTo>
                      <a:cubicBezTo>
                        <a:pt x="2574" y="1256"/>
                        <a:pt x="2511" y="1219"/>
                        <a:pt x="2468" y="1190"/>
                      </a:cubicBezTo>
                      <a:cubicBezTo>
                        <a:pt x="2424" y="1160"/>
                        <a:pt x="2394" y="1140"/>
                        <a:pt x="2352" y="1115"/>
                      </a:cubicBezTo>
                      <a:cubicBezTo>
                        <a:pt x="2311" y="1090"/>
                        <a:pt x="2279" y="1076"/>
                        <a:pt x="2221" y="1042"/>
                      </a:cubicBezTo>
                      <a:cubicBezTo>
                        <a:pt x="2163" y="1008"/>
                        <a:pt x="2055" y="942"/>
                        <a:pt x="2005" y="910"/>
                      </a:cubicBezTo>
                      <a:cubicBezTo>
                        <a:pt x="1955" y="878"/>
                        <a:pt x="1947" y="872"/>
                        <a:pt x="1920" y="847"/>
                      </a:cubicBezTo>
                      <a:cubicBezTo>
                        <a:pt x="1893" y="822"/>
                        <a:pt x="1860" y="799"/>
                        <a:pt x="1844" y="758"/>
                      </a:cubicBezTo>
                      <a:cubicBezTo>
                        <a:pt x="1828" y="717"/>
                        <a:pt x="1829" y="707"/>
                        <a:pt x="1827" y="599"/>
                      </a:cubicBezTo>
                      <a:cubicBezTo>
                        <a:pt x="1825" y="490"/>
                        <a:pt x="1830" y="197"/>
                        <a:pt x="1830" y="106"/>
                      </a:cubicBezTo>
                      <a:cubicBezTo>
                        <a:pt x="1830" y="16"/>
                        <a:pt x="1835" y="73"/>
                        <a:pt x="1827" y="56"/>
                      </a:cubicBezTo>
                      <a:cubicBezTo>
                        <a:pt x="1818" y="40"/>
                        <a:pt x="1794" y="15"/>
                        <a:pt x="1778" y="8"/>
                      </a:cubicBezTo>
                      <a:cubicBezTo>
                        <a:pt x="1762" y="0"/>
                        <a:pt x="1745" y="8"/>
                        <a:pt x="1729" y="8"/>
                      </a:cubicBezTo>
                      <a:cubicBezTo>
                        <a:pt x="1713" y="8"/>
                        <a:pt x="1786" y="8"/>
                        <a:pt x="1679" y="8"/>
                      </a:cubicBezTo>
                      <a:cubicBezTo>
                        <a:pt x="1573" y="8"/>
                        <a:pt x="1203" y="8"/>
                        <a:pt x="1088" y="8"/>
                      </a:cubicBezTo>
                      <a:cubicBezTo>
                        <a:pt x="973" y="8"/>
                        <a:pt x="1015" y="0"/>
                        <a:pt x="989" y="8"/>
                      </a:cubicBezTo>
                      <a:cubicBezTo>
                        <a:pt x="963" y="15"/>
                        <a:pt x="944" y="32"/>
                        <a:pt x="932" y="54"/>
                      </a:cubicBezTo>
                      <a:cubicBezTo>
                        <a:pt x="920" y="77"/>
                        <a:pt x="920" y="37"/>
                        <a:pt x="919" y="146"/>
                      </a:cubicBezTo>
                      <a:cubicBezTo>
                        <a:pt x="917" y="263"/>
                        <a:pt x="920" y="630"/>
                        <a:pt x="920" y="757"/>
                      </a:cubicBezTo>
                    </a:path>
                  </a:pathLst>
                </a:custGeom>
                <a:solidFill>
                  <a:srgbClr val="C0C0C0">
                    <a:alpha val="70195"/>
                  </a:srgb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Freeform 26"/>
                <p:cNvSpPr>
                  <a:spLocks noChangeAspect="1"/>
                </p:cNvSpPr>
                <p:nvPr/>
              </p:nvSpPr>
              <p:spPr bwMode="auto">
                <a:xfrm>
                  <a:off x="1519" y="2543"/>
                  <a:ext cx="2870" cy="1154"/>
                </a:xfrm>
                <a:custGeom>
                  <a:avLst/>
                  <a:gdLst>
                    <a:gd name="T0" fmla="*/ 7 w 2870"/>
                    <a:gd name="T1" fmla="*/ 18 h 1154"/>
                    <a:gd name="T2" fmla="*/ 0 w 2870"/>
                    <a:gd name="T3" fmla="*/ 148 h 1154"/>
                    <a:gd name="T4" fmla="*/ 69 w 2870"/>
                    <a:gd name="T5" fmla="*/ 352 h 1154"/>
                    <a:gd name="T6" fmla="*/ 180 w 2870"/>
                    <a:gd name="T7" fmla="*/ 496 h 1154"/>
                    <a:gd name="T8" fmla="*/ 402 w 2870"/>
                    <a:gd name="T9" fmla="*/ 715 h 1154"/>
                    <a:gd name="T10" fmla="*/ 533 w 2870"/>
                    <a:gd name="T11" fmla="*/ 829 h 1154"/>
                    <a:gd name="T12" fmla="*/ 669 w 2870"/>
                    <a:gd name="T13" fmla="*/ 913 h 1154"/>
                    <a:gd name="T14" fmla="*/ 867 w 2870"/>
                    <a:gd name="T15" fmla="*/ 1012 h 1154"/>
                    <a:gd name="T16" fmla="*/ 1188 w 2870"/>
                    <a:gd name="T17" fmla="*/ 1129 h 1154"/>
                    <a:gd name="T18" fmla="*/ 1452 w 2870"/>
                    <a:gd name="T19" fmla="*/ 1153 h 1154"/>
                    <a:gd name="T20" fmla="*/ 1638 w 2870"/>
                    <a:gd name="T21" fmla="*/ 1126 h 1154"/>
                    <a:gd name="T22" fmla="*/ 2097 w 2870"/>
                    <a:gd name="T23" fmla="*/ 967 h 1154"/>
                    <a:gd name="T24" fmla="*/ 2360 w 2870"/>
                    <a:gd name="T25" fmla="*/ 805 h 1154"/>
                    <a:gd name="T26" fmla="*/ 2513 w 2870"/>
                    <a:gd name="T27" fmla="*/ 655 h 1154"/>
                    <a:gd name="T28" fmla="*/ 2640 w 2870"/>
                    <a:gd name="T29" fmla="*/ 526 h 1154"/>
                    <a:gd name="T30" fmla="*/ 2747 w 2870"/>
                    <a:gd name="T31" fmla="*/ 409 h 1154"/>
                    <a:gd name="T32" fmla="*/ 2798 w 2870"/>
                    <a:gd name="T33" fmla="*/ 325 h 1154"/>
                    <a:gd name="T34" fmla="*/ 2870 w 2870"/>
                    <a:gd name="T35" fmla="*/ 133 h 1154"/>
                    <a:gd name="T36" fmla="*/ 2867 w 2870"/>
                    <a:gd name="T37" fmla="*/ 19 h 1154"/>
                    <a:gd name="T38" fmla="*/ 7 w 2870"/>
                    <a:gd name="T39" fmla="*/ 18 h 115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2870"/>
                    <a:gd name="T61" fmla="*/ 0 h 1154"/>
                    <a:gd name="T62" fmla="*/ 2870 w 2870"/>
                    <a:gd name="T63" fmla="*/ 1154 h 115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2870" h="1154">
                      <a:moveTo>
                        <a:pt x="7" y="18"/>
                      </a:moveTo>
                      <a:lnTo>
                        <a:pt x="0" y="148"/>
                      </a:lnTo>
                      <a:cubicBezTo>
                        <a:pt x="10" y="204"/>
                        <a:pt x="39" y="294"/>
                        <a:pt x="69" y="352"/>
                      </a:cubicBezTo>
                      <a:lnTo>
                        <a:pt x="180" y="496"/>
                      </a:lnTo>
                      <a:cubicBezTo>
                        <a:pt x="236" y="557"/>
                        <a:pt x="343" y="660"/>
                        <a:pt x="402" y="715"/>
                      </a:cubicBezTo>
                      <a:cubicBezTo>
                        <a:pt x="461" y="770"/>
                        <a:pt x="489" y="796"/>
                        <a:pt x="533" y="829"/>
                      </a:cubicBezTo>
                      <a:cubicBezTo>
                        <a:pt x="577" y="862"/>
                        <a:pt x="613" y="883"/>
                        <a:pt x="669" y="913"/>
                      </a:cubicBezTo>
                      <a:cubicBezTo>
                        <a:pt x="725" y="943"/>
                        <a:pt x="781" y="976"/>
                        <a:pt x="867" y="1012"/>
                      </a:cubicBezTo>
                      <a:cubicBezTo>
                        <a:pt x="953" y="1048"/>
                        <a:pt x="1091" y="1106"/>
                        <a:pt x="1188" y="1129"/>
                      </a:cubicBezTo>
                      <a:cubicBezTo>
                        <a:pt x="1285" y="1152"/>
                        <a:pt x="1377" y="1154"/>
                        <a:pt x="1452" y="1153"/>
                      </a:cubicBezTo>
                      <a:lnTo>
                        <a:pt x="1638" y="1126"/>
                      </a:lnTo>
                      <a:cubicBezTo>
                        <a:pt x="1746" y="1095"/>
                        <a:pt x="1977" y="1020"/>
                        <a:pt x="2097" y="967"/>
                      </a:cubicBezTo>
                      <a:cubicBezTo>
                        <a:pt x="2217" y="914"/>
                        <a:pt x="2291" y="857"/>
                        <a:pt x="2360" y="805"/>
                      </a:cubicBezTo>
                      <a:cubicBezTo>
                        <a:pt x="2429" y="753"/>
                        <a:pt x="2466" y="701"/>
                        <a:pt x="2513" y="655"/>
                      </a:cubicBezTo>
                      <a:cubicBezTo>
                        <a:pt x="2560" y="609"/>
                        <a:pt x="2601" y="567"/>
                        <a:pt x="2640" y="526"/>
                      </a:cubicBezTo>
                      <a:cubicBezTo>
                        <a:pt x="2679" y="485"/>
                        <a:pt x="2721" y="442"/>
                        <a:pt x="2747" y="409"/>
                      </a:cubicBezTo>
                      <a:cubicBezTo>
                        <a:pt x="2773" y="376"/>
                        <a:pt x="2778" y="371"/>
                        <a:pt x="2798" y="325"/>
                      </a:cubicBezTo>
                      <a:cubicBezTo>
                        <a:pt x="2818" y="279"/>
                        <a:pt x="2859" y="184"/>
                        <a:pt x="2870" y="133"/>
                      </a:cubicBezTo>
                      <a:lnTo>
                        <a:pt x="2867" y="19"/>
                      </a:lnTo>
                      <a:cubicBezTo>
                        <a:pt x="2390" y="0"/>
                        <a:pt x="603" y="18"/>
                        <a:pt x="7" y="18"/>
                      </a:cubicBezTo>
                      <a:close/>
                    </a:path>
                  </a:pathLst>
                </a:custGeom>
                <a:solidFill>
                  <a:srgbClr val="FFCC00">
                    <a:alpha val="50195"/>
                  </a:srgbClr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" name="Group 27"/>
              <p:cNvGrpSpPr>
                <a:grpSpLocks noChangeAspect="1"/>
              </p:cNvGrpSpPr>
              <p:nvPr/>
            </p:nvGrpSpPr>
            <p:grpSpPr bwMode="auto">
              <a:xfrm rot="-2727070">
                <a:off x="1547" y="793"/>
                <a:ext cx="898" cy="806"/>
                <a:chOff x="696" y="420"/>
                <a:chExt cx="898" cy="806"/>
              </a:xfrm>
            </p:grpSpPr>
            <p:grpSp>
              <p:nvGrpSpPr>
                <p:cNvPr id="50" name="Group 28"/>
                <p:cNvGrpSpPr>
                  <a:grpSpLocks noChangeAspect="1"/>
                </p:cNvGrpSpPr>
                <p:nvPr/>
              </p:nvGrpSpPr>
              <p:grpSpPr bwMode="auto">
                <a:xfrm rot="2916606">
                  <a:off x="742" y="374"/>
                  <a:ext cx="806" cy="898"/>
                  <a:chOff x="742" y="374"/>
                  <a:chExt cx="806" cy="898"/>
                </a:xfrm>
              </p:grpSpPr>
              <p:sp>
                <p:nvSpPr>
                  <p:cNvPr id="54" name="Rectangle 29"/>
                  <p:cNvSpPr>
                    <a:spLocks noChangeAspect="1" noChangeArrowheads="1"/>
                  </p:cNvSpPr>
                  <p:nvPr/>
                </p:nvSpPr>
                <p:spPr bwMode="auto">
                  <a:xfrm rot="-2911412">
                    <a:off x="660" y="969"/>
                    <a:ext cx="385" cy="222"/>
                  </a:xfrm>
                  <a:prstGeom prst="rect">
                    <a:avLst/>
                  </a:prstGeom>
                  <a:solidFill>
                    <a:srgbClr val="1C1C1C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grpSp>
                <p:nvGrpSpPr>
                  <p:cNvPr id="55" name="Group 30"/>
                  <p:cNvGrpSpPr>
                    <a:grpSpLocks noChangeAspect="1"/>
                  </p:cNvGrpSpPr>
                  <p:nvPr/>
                </p:nvGrpSpPr>
                <p:grpSpPr bwMode="auto">
                  <a:xfrm rot="310839">
                    <a:off x="1334" y="374"/>
                    <a:ext cx="186" cy="284"/>
                    <a:chOff x="1182" y="1172"/>
                    <a:chExt cx="186" cy="290"/>
                  </a:xfrm>
                </p:grpSpPr>
                <p:sp>
                  <p:nvSpPr>
                    <p:cNvPr id="58" name="Rectangle 31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7553335">
                      <a:off x="1232" y="1240"/>
                      <a:ext cx="204" cy="68"/>
                    </a:xfrm>
                    <a:prstGeom prst="rect">
                      <a:avLst/>
                    </a:prstGeom>
                    <a:solidFill>
                      <a:srgbClr val="5F5F5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9" name="Rectangle 32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7553335">
                      <a:off x="1182" y="1349"/>
                      <a:ext cx="113" cy="113"/>
                    </a:xfrm>
                    <a:prstGeom prst="rect">
                      <a:avLst/>
                    </a:prstGeom>
                    <a:solidFill>
                      <a:srgbClr val="1C1C1C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56" name="Oval 33"/>
                  <p:cNvSpPr>
                    <a:spLocks noChangeAspect="1" noChangeArrowheads="1"/>
                  </p:cNvSpPr>
                  <p:nvPr/>
                </p:nvSpPr>
                <p:spPr bwMode="auto">
                  <a:xfrm rot="-623140">
                    <a:off x="1514" y="418"/>
                    <a:ext cx="34" cy="33"/>
                  </a:xfrm>
                  <a:prstGeom prst="ellipse">
                    <a:avLst/>
                  </a:prstGeom>
                  <a:solidFill>
                    <a:srgbClr val="1C1C1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sp>
                <p:nvSpPr>
                  <p:cNvPr id="57" name="Rectangle 34"/>
                  <p:cNvSpPr>
                    <a:spLocks noChangeAspect="1" noChangeArrowheads="1"/>
                  </p:cNvSpPr>
                  <p:nvPr/>
                </p:nvSpPr>
                <p:spPr bwMode="auto">
                  <a:xfrm rot="-2938270">
                    <a:off x="743" y="780"/>
                    <a:ext cx="737" cy="22"/>
                  </a:xfrm>
                  <a:prstGeom prst="rect">
                    <a:avLst/>
                  </a:prstGeom>
                  <a:solidFill>
                    <a:srgbClr val="00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51" name="Group 35"/>
                <p:cNvGrpSpPr>
                  <a:grpSpLocks noChangeAspect="1"/>
                </p:cNvGrpSpPr>
                <p:nvPr/>
              </p:nvGrpSpPr>
              <p:grpSpPr bwMode="auto">
                <a:xfrm>
                  <a:off x="1453" y="721"/>
                  <a:ext cx="32" cy="34"/>
                  <a:chOff x="1519" y="439"/>
                  <a:chExt cx="45" cy="48"/>
                </a:xfrm>
              </p:grpSpPr>
              <p:sp>
                <p:nvSpPr>
                  <p:cNvPr id="52" name="Rectangle 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19" y="464"/>
                    <a:ext cx="45" cy="23"/>
                  </a:xfrm>
                  <a:prstGeom prst="rect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sp>
                <p:nvSpPr>
                  <p:cNvPr id="53" name="Rectangle 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31" y="439"/>
                    <a:ext cx="23" cy="16"/>
                  </a:xfrm>
                  <a:prstGeom prst="rect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</p:grpSp>
          </p:grpSp>
          <p:grpSp>
            <p:nvGrpSpPr>
              <p:cNvPr id="40" name="Group 38"/>
              <p:cNvGrpSpPr>
                <a:grpSpLocks noChangeAspect="1"/>
              </p:cNvGrpSpPr>
              <p:nvPr/>
            </p:nvGrpSpPr>
            <p:grpSpPr bwMode="auto">
              <a:xfrm rot="3099823">
                <a:off x="3259" y="1177"/>
                <a:ext cx="1259" cy="188"/>
                <a:chOff x="2230" y="838"/>
                <a:chExt cx="1259" cy="188"/>
              </a:xfrm>
            </p:grpSpPr>
            <p:grpSp>
              <p:nvGrpSpPr>
                <p:cNvPr id="41" name="Group 39"/>
                <p:cNvGrpSpPr>
                  <a:grpSpLocks noChangeAspect="1"/>
                </p:cNvGrpSpPr>
                <p:nvPr/>
              </p:nvGrpSpPr>
              <p:grpSpPr bwMode="auto">
                <a:xfrm>
                  <a:off x="2381" y="838"/>
                  <a:ext cx="32" cy="34"/>
                  <a:chOff x="1519" y="439"/>
                  <a:chExt cx="45" cy="48"/>
                </a:xfrm>
              </p:grpSpPr>
              <p:sp>
                <p:nvSpPr>
                  <p:cNvPr id="48" name="Rectangle 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19" y="464"/>
                    <a:ext cx="45" cy="23"/>
                  </a:xfrm>
                  <a:prstGeom prst="rect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sp>
                <p:nvSpPr>
                  <p:cNvPr id="49" name="Rectangl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31" y="439"/>
                    <a:ext cx="23" cy="16"/>
                  </a:xfrm>
                  <a:prstGeom prst="rect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42" name="Group 42"/>
                <p:cNvGrpSpPr>
                  <a:grpSpLocks noChangeAspect="1"/>
                </p:cNvGrpSpPr>
                <p:nvPr/>
              </p:nvGrpSpPr>
              <p:grpSpPr bwMode="auto">
                <a:xfrm>
                  <a:off x="2230" y="882"/>
                  <a:ext cx="1259" cy="144"/>
                  <a:chOff x="2230" y="882"/>
                  <a:chExt cx="1259" cy="144"/>
                </a:xfrm>
              </p:grpSpPr>
              <p:grpSp>
                <p:nvGrpSpPr>
                  <p:cNvPr id="43" name="Group 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230" y="915"/>
                    <a:ext cx="297" cy="111"/>
                    <a:chOff x="2699" y="1369"/>
                    <a:chExt cx="297" cy="113"/>
                  </a:xfrm>
                </p:grpSpPr>
                <p:sp>
                  <p:nvSpPr>
                    <p:cNvPr id="46" name="Rectangle 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699" y="1389"/>
                      <a:ext cx="113" cy="68"/>
                    </a:xfrm>
                    <a:prstGeom prst="rect">
                      <a:avLst/>
                    </a:prstGeom>
                    <a:solidFill>
                      <a:srgbClr val="5F5F5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47" name="Rectangle 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15" y="1369"/>
                      <a:ext cx="181" cy="113"/>
                    </a:xfrm>
                    <a:prstGeom prst="rect">
                      <a:avLst/>
                    </a:prstGeom>
                    <a:solidFill>
                      <a:srgbClr val="1C1C1C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44" name="Oval 46"/>
                  <p:cNvSpPr>
                    <a:spLocks noChangeAspect="1" noChangeArrowheads="1"/>
                  </p:cNvSpPr>
                  <p:nvPr/>
                </p:nvSpPr>
                <p:spPr bwMode="auto">
                  <a:xfrm rot="-2070970">
                    <a:off x="2255" y="951"/>
                    <a:ext cx="34" cy="33"/>
                  </a:xfrm>
                  <a:prstGeom prst="ellipse">
                    <a:avLst/>
                  </a:prstGeom>
                  <a:solidFill>
                    <a:srgbClr val="1C1C1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  <p:sp>
                <p:nvSpPr>
                  <p:cNvPr id="45" name="Rectangle 47"/>
                  <p:cNvSpPr>
                    <a:spLocks noChangeAspect="1" noChangeArrowheads="1"/>
                  </p:cNvSpPr>
                  <p:nvPr/>
                </p:nvSpPr>
                <p:spPr bwMode="auto">
                  <a:xfrm rot="-3690">
                    <a:off x="2355" y="882"/>
                    <a:ext cx="1134" cy="22"/>
                  </a:xfrm>
                  <a:prstGeom prst="rect">
                    <a:avLst/>
                  </a:prstGeom>
                  <a:solidFill>
                    <a:srgbClr val="00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3" name="Group 48"/>
            <p:cNvGrpSpPr>
              <a:grpSpLocks noChangeAspect="1"/>
            </p:cNvGrpSpPr>
            <p:nvPr/>
          </p:nvGrpSpPr>
          <p:grpSpPr bwMode="auto">
            <a:xfrm>
              <a:off x="901" y="2217"/>
              <a:ext cx="3401" cy="1614"/>
              <a:chOff x="1330" y="2284"/>
              <a:chExt cx="3401" cy="1614"/>
            </a:xfrm>
          </p:grpSpPr>
          <p:sp>
            <p:nvSpPr>
              <p:cNvPr id="25" name="Freeform 49"/>
              <p:cNvSpPr>
                <a:spLocks noChangeAspect="1"/>
              </p:cNvSpPr>
              <p:nvPr/>
            </p:nvSpPr>
            <p:spPr bwMode="auto">
              <a:xfrm>
                <a:off x="1332" y="2324"/>
                <a:ext cx="3399" cy="1574"/>
              </a:xfrm>
              <a:custGeom>
                <a:avLst/>
                <a:gdLst>
                  <a:gd name="T0" fmla="*/ 0 w 3399"/>
                  <a:gd name="T1" fmla="*/ 0 h 1574"/>
                  <a:gd name="T2" fmla="*/ 48 w 3399"/>
                  <a:gd name="T3" fmla="*/ 320 h 1574"/>
                  <a:gd name="T4" fmla="*/ 200 w 3399"/>
                  <a:gd name="T5" fmla="*/ 676 h 1574"/>
                  <a:gd name="T6" fmla="*/ 528 w 3399"/>
                  <a:gd name="T7" fmla="*/ 1104 h 1574"/>
                  <a:gd name="T8" fmla="*/ 916 w 3399"/>
                  <a:gd name="T9" fmla="*/ 1380 h 1574"/>
                  <a:gd name="T10" fmla="*/ 1320 w 3399"/>
                  <a:gd name="T11" fmla="*/ 1524 h 1574"/>
                  <a:gd name="T12" fmla="*/ 1708 w 3399"/>
                  <a:gd name="T13" fmla="*/ 1572 h 1574"/>
                  <a:gd name="T14" fmla="*/ 2060 w 3399"/>
                  <a:gd name="T15" fmla="*/ 1536 h 1574"/>
                  <a:gd name="T16" fmla="*/ 2372 w 3399"/>
                  <a:gd name="T17" fmla="*/ 1444 h 1574"/>
                  <a:gd name="T18" fmla="*/ 2736 w 3399"/>
                  <a:gd name="T19" fmla="*/ 1240 h 1574"/>
                  <a:gd name="T20" fmla="*/ 3084 w 3399"/>
                  <a:gd name="T21" fmla="*/ 908 h 1574"/>
                  <a:gd name="T22" fmla="*/ 3304 w 3399"/>
                  <a:gd name="T23" fmla="*/ 540 h 1574"/>
                  <a:gd name="T24" fmla="*/ 3384 w 3399"/>
                  <a:gd name="T25" fmla="*/ 284 h 1574"/>
                  <a:gd name="T26" fmla="*/ 3392 w 3399"/>
                  <a:gd name="T27" fmla="*/ 4 h 1574"/>
                  <a:gd name="T28" fmla="*/ 0 w 3399"/>
                  <a:gd name="T29" fmla="*/ 0 h 15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99"/>
                  <a:gd name="T46" fmla="*/ 0 h 1574"/>
                  <a:gd name="T47" fmla="*/ 3399 w 3399"/>
                  <a:gd name="T48" fmla="*/ 1574 h 15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  <a:cubicBezTo>
                      <a:pt x="3392" y="4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50"/>
              <p:cNvSpPr>
                <a:spLocks noChangeAspect="1"/>
              </p:cNvSpPr>
              <p:nvPr/>
            </p:nvSpPr>
            <p:spPr bwMode="auto">
              <a:xfrm>
                <a:off x="1675" y="2326"/>
                <a:ext cx="2720" cy="1201"/>
              </a:xfrm>
              <a:custGeom>
                <a:avLst/>
                <a:gdLst>
                  <a:gd name="T0" fmla="*/ 0 w 3399"/>
                  <a:gd name="T1" fmla="*/ 0 h 1574"/>
                  <a:gd name="T2" fmla="*/ 24 w 3399"/>
                  <a:gd name="T3" fmla="*/ 142 h 1574"/>
                  <a:gd name="T4" fmla="*/ 102 w 3399"/>
                  <a:gd name="T5" fmla="*/ 301 h 1574"/>
                  <a:gd name="T6" fmla="*/ 270 w 3399"/>
                  <a:gd name="T7" fmla="*/ 490 h 1574"/>
                  <a:gd name="T8" fmla="*/ 470 w 3399"/>
                  <a:gd name="T9" fmla="*/ 613 h 1574"/>
                  <a:gd name="T10" fmla="*/ 676 w 3399"/>
                  <a:gd name="T11" fmla="*/ 677 h 1574"/>
                  <a:gd name="T12" fmla="*/ 875 w 3399"/>
                  <a:gd name="T13" fmla="*/ 698 h 1574"/>
                  <a:gd name="T14" fmla="*/ 1056 w 3399"/>
                  <a:gd name="T15" fmla="*/ 682 h 1574"/>
                  <a:gd name="T16" fmla="*/ 1216 w 3399"/>
                  <a:gd name="T17" fmla="*/ 642 h 1574"/>
                  <a:gd name="T18" fmla="*/ 1402 w 3399"/>
                  <a:gd name="T19" fmla="*/ 551 h 1574"/>
                  <a:gd name="T20" fmla="*/ 1580 w 3399"/>
                  <a:gd name="T21" fmla="*/ 404 h 1574"/>
                  <a:gd name="T22" fmla="*/ 1693 w 3399"/>
                  <a:gd name="T23" fmla="*/ 240 h 1574"/>
                  <a:gd name="T24" fmla="*/ 1734 w 3399"/>
                  <a:gd name="T25" fmla="*/ 127 h 1574"/>
                  <a:gd name="T26" fmla="*/ 1738 w 3399"/>
                  <a:gd name="T27" fmla="*/ 2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51"/>
              <p:cNvSpPr>
                <a:spLocks noChangeAspect="1"/>
              </p:cNvSpPr>
              <p:nvPr/>
            </p:nvSpPr>
            <p:spPr bwMode="auto">
              <a:xfrm>
                <a:off x="2383" y="2329"/>
                <a:ext cx="1316" cy="590"/>
              </a:xfrm>
              <a:custGeom>
                <a:avLst/>
                <a:gdLst>
                  <a:gd name="T0" fmla="*/ 0 w 3399"/>
                  <a:gd name="T1" fmla="*/ 0 h 1574"/>
                  <a:gd name="T2" fmla="*/ 3 w 3399"/>
                  <a:gd name="T3" fmla="*/ 17 h 1574"/>
                  <a:gd name="T4" fmla="*/ 12 w 3399"/>
                  <a:gd name="T5" fmla="*/ 36 h 1574"/>
                  <a:gd name="T6" fmla="*/ 31 w 3399"/>
                  <a:gd name="T7" fmla="*/ 58 h 1574"/>
                  <a:gd name="T8" fmla="*/ 53 w 3399"/>
                  <a:gd name="T9" fmla="*/ 73 h 1574"/>
                  <a:gd name="T10" fmla="*/ 77 w 3399"/>
                  <a:gd name="T11" fmla="*/ 80 h 1574"/>
                  <a:gd name="T12" fmla="*/ 99 w 3399"/>
                  <a:gd name="T13" fmla="*/ 83 h 1574"/>
                  <a:gd name="T14" fmla="*/ 120 w 3399"/>
                  <a:gd name="T15" fmla="*/ 81 h 1574"/>
                  <a:gd name="T16" fmla="*/ 137 w 3399"/>
                  <a:gd name="T17" fmla="*/ 76 h 1574"/>
                  <a:gd name="T18" fmla="*/ 159 w 3399"/>
                  <a:gd name="T19" fmla="*/ 65 h 1574"/>
                  <a:gd name="T20" fmla="*/ 179 w 3399"/>
                  <a:gd name="T21" fmla="*/ 48 h 1574"/>
                  <a:gd name="T22" fmla="*/ 192 w 3399"/>
                  <a:gd name="T23" fmla="*/ 28 h 1574"/>
                  <a:gd name="T24" fmla="*/ 196 w 3399"/>
                  <a:gd name="T25" fmla="*/ 15 h 1574"/>
                  <a:gd name="T26" fmla="*/ 197 w 3399"/>
                  <a:gd name="T27" fmla="*/ 0 h 15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99"/>
                  <a:gd name="T43" fmla="*/ 0 h 1574"/>
                  <a:gd name="T44" fmla="*/ 3399 w 3399"/>
                  <a:gd name="T45" fmla="*/ 1574 h 15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99" h="1574">
                    <a:moveTo>
                      <a:pt x="0" y="0"/>
                    </a:moveTo>
                    <a:cubicBezTo>
                      <a:pt x="8" y="53"/>
                      <a:pt x="15" y="207"/>
                      <a:pt x="48" y="320"/>
                    </a:cubicBezTo>
                    <a:cubicBezTo>
                      <a:pt x="81" y="433"/>
                      <a:pt x="120" y="545"/>
                      <a:pt x="200" y="676"/>
                    </a:cubicBezTo>
                    <a:cubicBezTo>
                      <a:pt x="280" y="807"/>
                      <a:pt x="409" y="987"/>
                      <a:pt x="528" y="1104"/>
                    </a:cubicBezTo>
                    <a:cubicBezTo>
                      <a:pt x="647" y="1221"/>
                      <a:pt x="784" y="1310"/>
                      <a:pt x="916" y="1380"/>
                    </a:cubicBezTo>
                    <a:cubicBezTo>
                      <a:pt x="1048" y="1450"/>
                      <a:pt x="1188" y="1492"/>
                      <a:pt x="1320" y="1524"/>
                    </a:cubicBezTo>
                    <a:cubicBezTo>
                      <a:pt x="1452" y="1556"/>
                      <a:pt x="1585" y="1570"/>
                      <a:pt x="1708" y="1572"/>
                    </a:cubicBezTo>
                    <a:cubicBezTo>
                      <a:pt x="1831" y="1574"/>
                      <a:pt x="1949" y="1557"/>
                      <a:pt x="2060" y="1536"/>
                    </a:cubicBezTo>
                    <a:cubicBezTo>
                      <a:pt x="2171" y="1515"/>
                      <a:pt x="2259" y="1493"/>
                      <a:pt x="2372" y="1444"/>
                    </a:cubicBezTo>
                    <a:cubicBezTo>
                      <a:pt x="2485" y="1395"/>
                      <a:pt x="2617" y="1329"/>
                      <a:pt x="2736" y="1240"/>
                    </a:cubicBezTo>
                    <a:cubicBezTo>
                      <a:pt x="2855" y="1151"/>
                      <a:pt x="2989" y="1025"/>
                      <a:pt x="3084" y="908"/>
                    </a:cubicBezTo>
                    <a:cubicBezTo>
                      <a:pt x="3179" y="791"/>
                      <a:pt x="3254" y="644"/>
                      <a:pt x="3304" y="540"/>
                    </a:cubicBezTo>
                    <a:cubicBezTo>
                      <a:pt x="3354" y="436"/>
                      <a:pt x="3369" y="373"/>
                      <a:pt x="3384" y="284"/>
                    </a:cubicBezTo>
                    <a:cubicBezTo>
                      <a:pt x="3399" y="195"/>
                      <a:pt x="3390" y="62"/>
                      <a:pt x="3392" y="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52"/>
              <p:cNvSpPr>
                <a:spLocks noChangeAspect="1" noChangeShapeType="1"/>
              </p:cNvSpPr>
              <p:nvPr/>
            </p:nvSpPr>
            <p:spPr bwMode="auto">
              <a:xfrm>
                <a:off x="1788" y="2324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53"/>
              <p:cNvSpPr>
                <a:spLocks noChangeAspect="1" noChangeShapeType="1"/>
              </p:cNvSpPr>
              <p:nvPr/>
            </p:nvSpPr>
            <p:spPr bwMode="auto">
              <a:xfrm>
                <a:off x="2514" y="2323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54"/>
              <p:cNvSpPr>
                <a:spLocks noChangeAspect="1" noChangeShapeType="1"/>
              </p:cNvSpPr>
              <p:nvPr/>
            </p:nvSpPr>
            <p:spPr bwMode="auto">
              <a:xfrm>
                <a:off x="3588" y="2326"/>
                <a:ext cx="0" cy="14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55"/>
              <p:cNvSpPr>
                <a:spLocks noChangeAspect="1" noChangeShapeType="1"/>
              </p:cNvSpPr>
              <p:nvPr/>
            </p:nvSpPr>
            <p:spPr bwMode="auto">
              <a:xfrm>
                <a:off x="4304" y="2329"/>
                <a:ext cx="0" cy="10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56"/>
              <p:cNvSpPr>
                <a:spLocks noChangeAspect="1" noChangeShapeType="1"/>
              </p:cNvSpPr>
              <p:nvPr/>
            </p:nvSpPr>
            <p:spPr bwMode="auto">
              <a:xfrm>
                <a:off x="1415" y="2748"/>
                <a:ext cx="326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57"/>
              <p:cNvSpPr>
                <a:spLocks noChangeAspect="1" noChangeShapeType="1"/>
              </p:cNvSpPr>
              <p:nvPr/>
            </p:nvSpPr>
            <p:spPr bwMode="auto">
              <a:xfrm>
                <a:off x="1689" y="3233"/>
                <a:ext cx="27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58"/>
              <p:cNvSpPr>
                <a:spLocks noChangeAspect="1" noChangeArrowheads="1"/>
              </p:cNvSpPr>
              <p:nvPr/>
            </p:nvSpPr>
            <p:spPr bwMode="auto">
              <a:xfrm>
                <a:off x="1330" y="2284"/>
                <a:ext cx="3394" cy="45"/>
              </a:xfrm>
              <a:prstGeom prst="rect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4" name="Group 59"/>
            <p:cNvGrpSpPr>
              <a:grpSpLocks noChangeAspect="1"/>
            </p:cNvGrpSpPr>
            <p:nvPr/>
          </p:nvGrpSpPr>
          <p:grpSpPr bwMode="auto">
            <a:xfrm>
              <a:off x="902" y="1851"/>
              <a:ext cx="3389" cy="356"/>
              <a:chOff x="1111" y="1298"/>
              <a:chExt cx="3389" cy="356"/>
            </a:xfrm>
          </p:grpSpPr>
          <p:sp>
            <p:nvSpPr>
              <p:cNvPr id="16" name="Freeform 60"/>
              <p:cNvSpPr>
                <a:spLocks noChangeAspect="1"/>
              </p:cNvSpPr>
              <p:nvPr/>
            </p:nvSpPr>
            <p:spPr bwMode="auto">
              <a:xfrm>
                <a:off x="1111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61"/>
              <p:cNvSpPr>
                <a:spLocks noChangeAspect="1"/>
              </p:cNvSpPr>
              <p:nvPr/>
            </p:nvSpPr>
            <p:spPr bwMode="auto">
              <a:xfrm flipH="1">
                <a:off x="3462" y="1299"/>
                <a:ext cx="1038" cy="355"/>
              </a:xfrm>
              <a:custGeom>
                <a:avLst/>
                <a:gdLst>
                  <a:gd name="T0" fmla="*/ 1028 w 1043"/>
                  <a:gd name="T1" fmla="*/ 0 h 408"/>
                  <a:gd name="T2" fmla="*/ 671 w 1043"/>
                  <a:gd name="T3" fmla="*/ 30 h 408"/>
                  <a:gd name="T4" fmla="*/ 224 w 1043"/>
                  <a:gd name="T5" fmla="*/ 119 h 408"/>
                  <a:gd name="T6" fmla="*/ 45 w 1043"/>
                  <a:gd name="T7" fmla="*/ 210 h 408"/>
                  <a:gd name="T8" fmla="*/ 0 w 1043"/>
                  <a:gd name="T9" fmla="*/ 269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408"/>
                  <a:gd name="T17" fmla="*/ 1043 w 1043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408">
                    <a:moveTo>
                      <a:pt x="1043" y="0"/>
                    </a:moveTo>
                    <a:cubicBezTo>
                      <a:pt x="929" y="7"/>
                      <a:pt x="816" y="15"/>
                      <a:pt x="680" y="45"/>
                    </a:cubicBezTo>
                    <a:cubicBezTo>
                      <a:pt x="544" y="75"/>
                      <a:pt x="333" y="136"/>
                      <a:pt x="227" y="182"/>
                    </a:cubicBezTo>
                    <a:cubicBezTo>
                      <a:pt x="121" y="228"/>
                      <a:pt x="83" y="280"/>
                      <a:pt x="45" y="318"/>
                    </a:cubicBezTo>
                    <a:cubicBezTo>
                      <a:pt x="7" y="356"/>
                      <a:pt x="3" y="382"/>
                      <a:pt x="0" y="40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2"/>
              <p:cNvSpPr>
                <a:spLocks noChangeAspect="1" noChangeShapeType="1"/>
              </p:cNvSpPr>
              <p:nvPr/>
            </p:nvSpPr>
            <p:spPr bwMode="auto">
              <a:xfrm>
                <a:off x="1114" y="165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3"/>
              <p:cNvSpPr>
                <a:spLocks noChangeAspect="1" noChangeShapeType="1"/>
              </p:cNvSpPr>
              <p:nvPr/>
            </p:nvSpPr>
            <p:spPr bwMode="auto">
              <a:xfrm>
                <a:off x="2149" y="1299"/>
                <a:ext cx="1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64"/>
              <p:cNvSpPr>
                <a:spLocks noChangeAspect="1"/>
              </p:cNvSpPr>
              <p:nvPr/>
            </p:nvSpPr>
            <p:spPr bwMode="auto">
              <a:xfrm>
                <a:off x="1468" y="1300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65"/>
              <p:cNvSpPr>
                <a:spLocks noChangeAspect="1"/>
              </p:cNvSpPr>
              <p:nvPr/>
            </p:nvSpPr>
            <p:spPr bwMode="auto">
              <a:xfrm flipH="1">
                <a:off x="3266" y="1299"/>
                <a:ext cx="884" cy="350"/>
              </a:xfrm>
              <a:custGeom>
                <a:avLst/>
                <a:gdLst>
                  <a:gd name="T0" fmla="*/ 876 w 888"/>
                  <a:gd name="T1" fmla="*/ 0 h 402"/>
                  <a:gd name="T2" fmla="*/ 453 w 888"/>
                  <a:gd name="T3" fmla="*/ 57 h 402"/>
                  <a:gd name="T4" fmla="*/ 168 w 888"/>
                  <a:gd name="T5" fmla="*/ 137 h 402"/>
                  <a:gd name="T6" fmla="*/ 51 w 888"/>
                  <a:gd name="T7" fmla="*/ 200 h 402"/>
                  <a:gd name="T8" fmla="*/ 0 w 888"/>
                  <a:gd name="T9" fmla="*/ 266 h 4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"/>
                  <a:gd name="T16" fmla="*/ 0 h 402"/>
                  <a:gd name="T17" fmla="*/ 888 w 888"/>
                  <a:gd name="T18" fmla="*/ 402 h 4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" h="402">
                    <a:moveTo>
                      <a:pt x="888" y="0"/>
                    </a:moveTo>
                    <a:cubicBezTo>
                      <a:pt x="817" y="14"/>
                      <a:pt x="578" y="53"/>
                      <a:pt x="459" y="87"/>
                    </a:cubicBezTo>
                    <a:cubicBezTo>
                      <a:pt x="340" y="121"/>
                      <a:pt x="239" y="171"/>
                      <a:pt x="171" y="207"/>
                    </a:cubicBezTo>
                    <a:cubicBezTo>
                      <a:pt x="103" y="243"/>
                      <a:pt x="79" y="271"/>
                      <a:pt x="51" y="303"/>
                    </a:cubicBezTo>
                    <a:cubicBezTo>
                      <a:pt x="23" y="335"/>
                      <a:pt x="11" y="382"/>
                      <a:pt x="0" y="402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6"/>
              <p:cNvSpPr>
                <a:spLocks noChangeAspect="1"/>
              </p:cNvSpPr>
              <p:nvPr/>
            </p:nvSpPr>
            <p:spPr bwMode="auto">
              <a:xfrm>
                <a:off x="2167" y="1298"/>
                <a:ext cx="505" cy="353"/>
              </a:xfrm>
              <a:custGeom>
                <a:avLst/>
                <a:gdLst>
                  <a:gd name="T0" fmla="*/ 501 w 507"/>
                  <a:gd name="T1" fmla="*/ 0 h 405"/>
                  <a:gd name="T2" fmla="*/ 291 w 507"/>
                  <a:gd name="T3" fmla="*/ 54 h 405"/>
                  <a:gd name="T4" fmla="*/ 141 w 507"/>
                  <a:gd name="T5" fmla="*/ 119 h 405"/>
                  <a:gd name="T6" fmla="*/ 63 w 507"/>
                  <a:gd name="T7" fmla="*/ 180 h 405"/>
                  <a:gd name="T8" fmla="*/ 0 w 507"/>
                  <a:gd name="T9" fmla="*/ 268 h 4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405"/>
                  <a:gd name="T17" fmla="*/ 507 w 507"/>
                  <a:gd name="T18" fmla="*/ 405 h 4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405">
                    <a:moveTo>
                      <a:pt x="507" y="0"/>
                    </a:moveTo>
                    <a:cubicBezTo>
                      <a:pt x="472" y="13"/>
                      <a:pt x="355" y="51"/>
                      <a:pt x="294" y="81"/>
                    </a:cubicBezTo>
                    <a:cubicBezTo>
                      <a:pt x="233" y="111"/>
                      <a:pt x="182" y="148"/>
                      <a:pt x="144" y="180"/>
                    </a:cubicBezTo>
                    <a:cubicBezTo>
                      <a:pt x="106" y="212"/>
                      <a:pt x="87" y="235"/>
                      <a:pt x="63" y="273"/>
                    </a:cubicBezTo>
                    <a:cubicBezTo>
                      <a:pt x="39" y="311"/>
                      <a:pt x="13" y="378"/>
                      <a:pt x="0" y="40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67"/>
              <p:cNvSpPr>
                <a:spLocks noChangeAspect="1"/>
              </p:cNvSpPr>
              <p:nvPr/>
            </p:nvSpPr>
            <p:spPr bwMode="auto">
              <a:xfrm>
                <a:off x="2947" y="1298"/>
                <a:ext cx="519" cy="356"/>
              </a:xfrm>
              <a:custGeom>
                <a:avLst/>
                <a:gdLst>
                  <a:gd name="T0" fmla="*/ 0 w 519"/>
                  <a:gd name="T1" fmla="*/ 0 h 356"/>
                  <a:gd name="T2" fmla="*/ 212 w 519"/>
                  <a:gd name="T3" fmla="*/ 71 h 356"/>
                  <a:gd name="T4" fmla="*/ 362 w 519"/>
                  <a:gd name="T5" fmla="*/ 157 h 356"/>
                  <a:gd name="T6" fmla="*/ 447 w 519"/>
                  <a:gd name="T7" fmla="*/ 242 h 356"/>
                  <a:gd name="T8" fmla="*/ 519 w 519"/>
                  <a:gd name="T9" fmla="*/ 356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356"/>
                  <a:gd name="T17" fmla="*/ 519 w 519"/>
                  <a:gd name="T18" fmla="*/ 356 h 3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356">
                    <a:moveTo>
                      <a:pt x="0" y="0"/>
                    </a:moveTo>
                    <a:cubicBezTo>
                      <a:pt x="35" y="11"/>
                      <a:pt x="151" y="44"/>
                      <a:pt x="212" y="71"/>
                    </a:cubicBezTo>
                    <a:cubicBezTo>
                      <a:pt x="273" y="97"/>
                      <a:pt x="323" y="129"/>
                      <a:pt x="362" y="157"/>
                    </a:cubicBezTo>
                    <a:cubicBezTo>
                      <a:pt x="401" y="185"/>
                      <a:pt x="421" y="209"/>
                      <a:pt x="447" y="242"/>
                    </a:cubicBezTo>
                    <a:cubicBezTo>
                      <a:pt x="473" y="275"/>
                      <a:pt x="504" y="332"/>
                      <a:pt x="519" y="35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68"/>
              <p:cNvSpPr>
                <a:spLocks noChangeAspect="1" noChangeShapeType="1"/>
              </p:cNvSpPr>
              <p:nvPr/>
            </p:nvSpPr>
            <p:spPr bwMode="auto">
              <a:xfrm>
                <a:off x="1261" y="1496"/>
                <a:ext cx="309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69"/>
            <p:cNvSpPr>
              <a:spLocks noChangeAspect="1"/>
            </p:cNvSpPr>
            <p:nvPr/>
          </p:nvSpPr>
          <p:spPr bwMode="auto">
            <a:xfrm>
              <a:off x="904" y="2466"/>
              <a:ext cx="3414" cy="1406"/>
            </a:xfrm>
            <a:custGeom>
              <a:avLst/>
              <a:gdLst>
                <a:gd name="T0" fmla="*/ 0 w 3414"/>
                <a:gd name="T1" fmla="*/ 41 h 1406"/>
                <a:gd name="T2" fmla="*/ 75 w 3414"/>
                <a:gd name="T3" fmla="*/ 303 h 1406"/>
                <a:gd name="T4" fmla="*/ 149 w 3414"/>
                <a:gd name="T5" fmla="*/ 455 h 1406"/>
                <a:gd name="T6" fmla="*/ 307 w 3414"/>
                <a:gd name="T7" fmla="*/ 705 h 1406"/>
                <a:gd name="T8" fmla="*/ 607 w 3414"/>
                <a:gd name="T9" fmla="*/ 1011 h 1406"/>
                <a:gd name="T10" fmla="*/ 873 w 3414"/>
                <a:gd name="T11" fmla="*/ 1189 h 1406"/>
                <a:gd name="T12" fmla="*/ 1143 w 3414"/>
                <a:gd name="T13" fmla="*/ 1305 h 1406"/>
                <a:gd name="T14" fmla="*/ 1365 w 3414"/>
                <a:gd name="T15" fmla="*/ 1369 h 1406"/>
                <a:gd name="T16" fmla="*/ 1639 w 3414"/>
                <a:gd name="T17" fmla="*/ 1399 h 1406"/>
                <a:gd name="T18" fmla="*/ 1909 w 3414"/>
                <a:gd name="T19" fmla="*/ 1395 h 1406"/>
                <a:gd name="T20" fmla="*/ 2211 w 3414"/>
                <a:gd name="T21" fmla="*/ 1333 h 1406"/>
                <a:gd name="T22" fmla="*/ 2520 w 3414"/>
                <a:gd name="T23" fmla="*/ 1207 h 1406"/>
                <a:gd name="T24" fmla="*/ 2830 w 3414"/>
                <a:gd name="T25" fmla="*/ 1003 h 1406"/>
                <a:gd name="T26" fmla="*/ 3116 w 3414"/>
                <a:gd name="T27" fmla="*/ 715 h 1406"/>
                <a:gd name="T28" fmla="*/ 3337 w 3414"/>
                <a:gd name="T29" fmla="*/ 342 h 1406"/>
                <a:gd name="T30" fmla="*/ 3414 w 3414"/>
                <a:gd name="T31" fmla="*/ 47 h 1406"/>
                <a:gd name="T32" fmla="*/ 0 w 3414"/>
                <a:gd name="T33" fmla="*/ 41 h 14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14"/>
                <a:gd name="T52" fmla="*/ 0 h 1406"/>
                <a:gd name="T53" fmla="*/ 3414 w 3414"/>
                <a:gd name="T54" fmla="*/ 1406 h 14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14" h="1406">
                  <a:moveTo>
                    <a:pt x="0" y="41"/>
                  </a:moveTo>
                  <a:lnTo>
                    <a:pt x="75" y="303"/>
                  </a:lnTo>
                  <a:lnTo>
                    <a:pt x="149" y="455"/>
                  </a:lnTo>
                  <a:lnTo>
                    <a:pt x="307" y="705"/>
                  </a:lnTo>
                  <a:cubicBezTo>
                    <a:pt x="383" y="798"/>
                    <a:pt x="513" y="930"/>
                    <a:pt x="607" y="1011"/>
                  </a:cubicBezTo>
                  <a:cubicBezTo>
                    <a:pt x="701" y="1092"/>
                    <a:pt x="784" y="1140"/>
                    <a:pt x="873" y="1189"/>
                  </a:cubicBezTo>
                  <a:cubicBezTo>
                    <a:pt x="962" y="1238"/>
                    <a:pt x="1061" y="1275"/>
                    <a:pt x="1143" y="1305"/>
                  </a:cubicBezTo>
                  <a:cubicBezTo>
                    <a:pt x="1225" y="1335"/>
                    <a:pt x="1283" y="1353"/>
                    <a:pt x="1365" y="1369"/>
                  </a:cubicBezTo>
                  <a:cubicBezTo>
                    <a:pt x="1447" y="1385"/>
                    <a:pt x="1548" y="1395"/>
                    <a:pt x="1639" y="1399"/>
                  </a:cubicBezTo>
                  <a:cubicBezTo>
                    <a:pt x="1730" y="1403"/>
                    <a:pt x="1814" y="1406"/>
                    <a:pt x="1909" y="1395"/>
                  </a:cubicBezTo>
                  <a:cubicBezTo>
                    <a:pt x="2004" y="1384"/>
                    <a:pt x="2109" y="1364"/>
                    <a:pt x="2211" y="1333"/>
                  </a:cubicBezTo>
                  <a:cubicBezTo>
                    <a:pt x="2313" y="1302"/>
                    <a:pt x="2417" y="1262"/>
                    <a:pt x="2520" y="1207"/>
                  </a:cubicBezTo>
                  <a:cubicBezTo>
                    <a:pt x="2623" y="1152"/>
                    <a:pt x="2731" y="1085"/>
                    <a:pt x="2830" y="1003"/>
                  </a:cubicBezTo>
                  <a:cubicBezTo>
                    <a:pt x="2929" y="921"/>
                    <a:pt x="3031" y="825"/>
                    <a:pt x="3116" y="715"/>
                  </a:cubicBezTo>
                  <a:cubicBezTo>
                    <a:pt x="3201" y="605"/>
                    <a:pt x="3287" y="453"/>
                    <a:pt x="3337" y="342"/>
                  </a:cubicBezTo>
                  <a:cubicBezTo>
                    <a:pt x="3387" y="231"/>
                    <a:pt x="3398" y="108"/>
                    <a:pt x="3414" y="47"/>
                  </a:cubicBezTo>
                  <a:cubicBezTo>
                    <a:pt x="3414" y="47"/>
                    <a:pt x="550" y="0"/>
                    <a:pt x="0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66CCFF">
                    <a:alpha val="50000"/>
                  </a:srgbClr>
                </a:gs>
                <a:gs pos="100000">
                  <a:srgbClr val="2F5E76">
                    <a:alpha val="5000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Text Box 70"/>
          <p:cNvSpPr txBox="1">
            <a:spLocks noChangeAspect="1" noChangeArrowheads="1"/>
          </p:cNvSpPr>
          <p:nvPr/>
        </p:nvSpPr>
        <p:spPr bwMode="auto">
          <a:xfrm>
            <a:off x="5029200" y="6064250"/>
            <a:ext cx="2916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/>
              <a:t>13” OM sketch: lateral view</a:t>
            </a:r>
          </a:p>
        </p:txBody>
      </p:sp>
      <p:sp>
        <p:nvSpPr>
          <p:cNvPr id="71" name="Text Box 77"/>
          <p:cNvSpPr txBox="1">
            <a:spLocks noChangeArrowheads="1"/>
          </p:cNvSpPr>
          <p:nvPr/>
        </p:nvSpPr>
        <p:spPr bwMode="auto">
          <a:xfrm>
            <a:off x="4419600" y="990600"/>
            <a:ext cx="1008063" cy="346075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/>
              <a:t>TIM-CAL</a:t>
            </a:r>
          </a:p>
        </p:txBody>
      </p:sp>
      <p:sp>
        <p:nvSpPr>
          <p:cNvPr id="72" name="Line 78"/>
          <p:cNvSpPr>
            <a:spLocks noChangeShapeType="1"/>
          </p:cNvSpPr>
          <p:nvPr/>
        </p:nvSpPr>
        <p:spPr bwMode="auto">
          <a:xfrm>
            <a:off x="4800600" y="1295400"/>
            <a:ext cx="304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Box 79"/>
          <p:cNvSpPr txBox="1">
            <a:spLocks noChangeArrowheads="1"/>
          </p:cNvSpPr>
          <p:nvPr/>
        </p:nvSpPr>
        <p:spPr bwMode="auto">
          <a:xfrm>
            <a:off x="8077200" y="1600200"/>
            <a:ext cx="647700" cy="346075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/>
              <a:t>FEM</a:t>
            </a:r>
          </a:p>
        </p:txBody>
      </p:sp>
      <p:sp>
        <p:nvSpPr>
          <p:cNvPr id="74" name="Line 80"/>
          <p:cNvSpPr>
            <a:spLocks noChangeShapeType="1"/>
          </p:cNvSpPr>
          <p:nvPr/>
        </p:nvSpPr>
        <p:spPr bwMode="auto">
          <a:xfrm flipH="1">
            <a:off x="7772400" y="1981200"/>
            <a:ext cx="636588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Box 81"/>
          <p:cNvSpPr txBox="1">
            <a:spLocks noChangeArrowheads="1"/>
          </p:cNvSpPr>
          <p:nvPr/>
        </p:nvSpPr>
        <p:spPr bwMode="auto">
          <a:xfrm>
            <a:off x="7239000" y="838200"/>
            <a:ext cx="792163" cy="376238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ISEG</a:t>
            </a:r>
          </a:p>
        </p:txBody>
      </p:sp>
      <p:sp>
        <p:nvSpPr>
          <p:cNvPr id="76" name="Line 82"/>
          <p:cNvSpPr>
            <a:spLocks noChangeShapeType="1"/>
          </p:cNvSpPr>
          <p:nvPr/>
        </p:nvSpPr>
        <p:spPr bwMode="auto">
          <a:xfrm flipH="1">
            <a:off x="6477000" y="12192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" name="Date Placeholder 7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35</a:t>
            </a:fld>
            <a:endParaRPr lang="it-IT"/>
          </a:p>
        </p:txBody>
      </p:sp>
      <p:sp>
        <p:nvSpPr>
          <p:cNvPr id="79" name="Footer Placeholder 7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5288" y="142852"/>
            <a:ext cx="309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Towards an 8 towers apparatus</a:t>
            </a:r>
            <a:endParaRPr lang="it-IT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268760"/>
            <a:ext cx="232031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14 + 1 floors per tower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69781" y="1268760"/>
            <a:ext cx="276094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6 Optical Modules per floor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5400000">
            <a:off x="1316197" y="1988840"/>
            <a:ext cx="7920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00173" y="2699628"/>
            <a:ext cx="115692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120 Floors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5400000">
            <a:off x="6730530" y="1988840"/>
            <a:ext cx="7920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46134" y="2699628"/>
            <a:ext cx="212455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672 Optical Modules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03727" y="4604935"/>
            <a:ext cx="3784369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 Integration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Minimization of cost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Minimization of  power consumption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Simplification</a:t>
            </a:r>
          </a:p>
        </p:txBody>
      </p:sp>
      <p:sp>
        <p:nvSpPr>
          <p:cNvPr id="11" name="Right Arrow 10"/>
          <p:cNvSpPr/>
          <p:nvPr/>
        </p:nvSpPr>
        <p:spPr>
          <a:xfrm rot="3349274">
            <a:off x="1481370" y="3600630"/>
            <a:ext cx="97853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7392856">
            <a:off x="6305757" y="3616078"/>
            <a:ext cx="95236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105543" y="2568355"/>
            <a:ext cx="22104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~10 years of R&amp;D</a:t>
            </a:r>
            <a:r>
              <a:rPr lang="en-US" dirty="0" smtClean="0"/>
              <a:t> and</a:t>
            </a:r>
          </a:p>
          <a:p>
            <a:pPr algn="ctr"/>
            <a:r>
              <a:rPr lang="en-US" dirty="0" smtClean="0"/>
              <a:t>technical progress</a:t>
            </a:r>
            <a:endParaRPr lang="it-IT" dirty="0" smtClean="0"/>
          </a:p>
        </p:txBody>
      </p:sp>
      <p:sp>
        <p:nvSpPr>
          <p:cNvPr id="14" name="Right Arrow 13"/>
          <p:cNvSpPr/>
          <p:nvPr/>
        </p:nvSpPr>
        <p:spPr>
          <a:xfrm rot="5400000">
            <a:off x="3758874" y="3553966"/>
            <a:ext cx="8980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36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18"/>
          <p:cNvCxnSpPr>
            <a:cxnSpLocks noChangeShapeType="1"/>
          </p:cNvCxnSpPr>
          <p:nvPr/>
        </p:nvCxnSpPr>
        <p:spPr bwMode="auto">
          <a:xfrm rot="5400000">
            <a:off x="2447925" y="3536950"/>
            <a:ext cx="597535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 type="none" w="lg" len="lg"/>
            <a:tailEnd type="none" w="lg" len="lg"/>
          </a:ln>
        </p:spPr>
      </p:cxnSp>
      <p:pic>
        <p:nvPicPr>
          <p:cNvPr id="3" name="Content Placeholder 14" descr="eFcm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1628775"/>
            <a:ext cx="1412875" cy="20193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4" name="Picture 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352800"/>
            <a:ext cx="2990850" cy="1219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" name="Picture 4" descr="Fem"/>
          <p:cNvPicPr>
            <a:picLocks noChangeAspect="1" noChangeArrowheads="1"/>
          </p:cNvPicPr>
          <p:nvPr/>
        </p:nvPicPr>
        <p:blipFill>
          <a:blip r:embed="rId4" cstate="print"/>
          <a:srcRect l="4959" t="2515" r="4959" b="5031"/>
          <a:stretch>
            <a:fillRect/>
          </a:stretch>
        </p:blipFill>
        <p:spPr bwMode="auto">
          <a:xfrm>
            <a:off x="1476375" y="1533525"/>
            <a:ext cx="879475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em"/>
          <p:cNvPicPr>
            <a:picLocks noChangeAspect="1" noChangeArrowheads="1"/>
          </p:cNvPicPr>
          <p:nvPr/>
        </p:nvPicPr>
        <p:blipFill>
          <a:blip r:embed="rId5" cstate="print"/>
          <a:srcRect l="4959" t="2515" r="4959" b="5031"/>
          <a:stretch>
            <a:fillRect/>
          </a:stretch>
        </p:blipFill>
        <p:spPr bwMode="auto">
          <a:xfrm>
            <a:off x="165100" y="1533525"/>
            <a:ext cx="877888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Fem"/>
          <p:cNvPicPr>
            <a:picLocks noChangeAspect="1" noChangeArrowheads="1"/>
          </p:cNvPicPr>
          <p:nvPr/>
        </p:nvPicPr>
        <p:blipFill>
          <a:blip r:embed="rId4" cstate="print"/>
          <a:srcRect l="4959" t="2515" r="4959" b="5031"/>
          <a:stretch>
            <a:fillRect/>
          </a:stretch>
        </p:blipFill>
        <p:spPr bwMode="auto">
          <a:xfrm>
            <a:off x="1389063" y="5133975"/>
            <a:ext cx="879475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em"/>
          <p:cNvPicPr>
            <a:picLocks noChangeAspect="1" noChangeArrowheads="1"/>
          </p:cNvPicPr>
          <p:nvPr/>
        </p:nvPicPr>
        <p:blipFill>
          <a:blip r:embed="rId4" cstate="print"/>
          <a:srcRect l="4959" t="2515" r="4959" b="5031"/>
          <a:stretch>
            <a:fillRect/>
          </a:stretch>
        </p:blipFill>
        <p:spPr bwMode="auto">
          <a:xfrm>
            <a:off x="92075" y="5133975"/>
            <a:ext cx="879475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urved Connector 185"/>
          <p:cNvCxnSpPr>
            <a:cxnSpLocks noChangeShapeType="1"/>
          </p:cNvCxnSpPr>
          <p:nvPr/>
        </p:nvCxnSpPr>
        <p:spPr bwMode="auto">
          <a:xfrm flipV="1">
            <a:off x="3078163" y="3357563"/>
            <a:ext cx="2933700" cy="366712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6600FF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0" name="Curved Connector 190"/>
          <p:cNvCxnSpPr>
            <a:cxnSpLocks noChangeShapeType="1"/>
          </p:cNvCxnSpPr>
          <p:nvPr/>
        </p:nvCxnSpPr>
        <p:spPr bwMode="auto">
          <a:xfrm rot="16200000" flipH="1">
            <a:off x="354807" y="2670969"/>
            <a:ext cx="931862" cy="431800"/>
          </a:xfrm>
          <a:prstGeom prst="curvedConnector3">
            <a:avLst>
              <a:gd name="adj1" fmla="val 49917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1" name="Shape 194"/>
          <p:cNvCxnSpPr>
            <a:cxnSpLocks noChangeShapeType="1"/>
          </p:cNvCxnSpPr>
          <p:nvPr/>
        </p:nvCxnSpPr>
        <p:spPr bwMode="auto">
          <a:xfrm rot="5400000">
            <a:off x="1118395" y="2561431"/>
            <a:ext cx="938212" cy="657225"/>
          </a:xfrm>
          <a:prstGeom prst="curvedConnector3">
            <a:avLst>
              <a:gd name="adj1" fmla="val 49917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2" name="Curved Connector 198"/>
          <p:cNvCxnSpPr>
            <a:cxnSpLocks noChangeShapeType="1"/>
          </p:cNvCxnSpPr>
          <p:nvPr/>
        </p:nvCxnSpPr>
        <p:spPr bwMode="auto">
          <a:xfrm rot="5400000">
            <a:off x="438944" y="4601369"/>
            <a:ext cx="625475" cy="439737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3" name="Curved Connector 201"/>
          <p:cNvCxnSpPr>
            <a:cxnSpLocks noChangeShapeType="1"/>
          </p:cNvCxnSpPr>
          <p:nvPr/>
        </p:nvCxnSpPr>
        <p:spPr bwMode="auto">
          <a:xfrm rot="16200000" flipH="1">
            <a:off x="1231106" y="4536282"/>
            <a:ext cx="625475" cy="569912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/>
          <a:srcRect l="16827" t="11644" r="10355" b="9218"/>
          <a:stretch>
            <a:fillRect/>
          </a:stretch>
        </p:blipFill>
        <p:spPr bwMode="auto">
          <a:xfrm>
            <a:off x="3563938" y="1557338"/>
            <a:ext cx="9652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Curved Connector 204"/>
          <p:cNvCxnSpPr>
            <a:cxnSpLocks noChangeShapeType="1"/>
          </p:cNvCxnSpPr>
          <p:nvPr/>
        </p:nvCxnSpPr>
        <p:spPr bwMode="auto">
          <a:xfrm flipV="1">
            <a:off x="1835150" y="2257425"/>
            <a:ext cx="1728788" cy="955675"/>
          </a:xfrm>
          <a:prstGeom prst="curvedConnector3">
            <a:avLst>
              <a:gd name="adj1" fmla="val 49954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pic>
        <p:nvPicPr>
          <p:cNvPr id="16" name="Picture 205" descr="lantime_m600_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2625" y="5389563"/>
            <a:ext cx="32004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208"/>
          <p:cNvSpPr txBox="1">
            <a:spLocks noChangeArrowheads="1"/>
          </p:cNvSpPr>
          <p:nvPr/>
        </p:nvSpPr>
        <p:spPr bwMode="auto">
          <a:xfrm>
            <a:off x="179388" y="1109663"/>
            <a:ext cx="215265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cs typeface="Arial" pitchFamily="34" charset="0"/>
              </a:rPr>
              <a:t>PMT DAQ Boards</a:t>
            </a:r>
          </a:p>
        </p:txBody>
      </p:sp>
      <p:sp>
        <p:nvSpPr>
          <p:cNvPr id="18" name="TextBox 209"/>
          <p:cNvSpPr txBox="1">
            <a:spLocks noChangeArrowheads="1"/>
          </p:cNvSpPr>
          <p:nvPr/>
        </p:nvSpPr>
        <p:spPr bwMode="auto">
          <a:xfrm>
            <a:off x="107950" y="6092825"/>
            <a:ext cx="2166938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cs typeface="Arial" pitchFamily="34" charset="0"/>
              </a:rPr>
              <a:t>PMT DAQ Boards</a:t>
            </a:r>
          </a:p>
        </p:txBody>
      </p:sp>
      <p:sp>
        <p:nvSpPr>
          <p:cNvPr id="19" name="TextBox 210"/>
          <p:cNvSpPr txBox="1">
            <a:spLocks noChangeArrowheads="1"/>
          </p:cNvSpPr>
          <p:nvPr/>
        </p:nvSpPr>
        <p:spPr bwMode="auto">
          <a:xfrm>
            <a:off x="2627313" y="1125538"/>
            <a:ext cx="2733675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cs typeface="Arial" pitchFamily="34" charset="0"/>
              </a:rPr>
              <a:t>Hydrophones DAQ Board</a:t>
            </a:r>
          </a:p>
        </p:txBody>
      </p:sp>
      <p:sp>
        <p:nvSpPr>
          <p:cNvPr id="20" name="TextBox 212"/>
          <p:cNvSpPr txBox="1">
            <a:spLocks noChangeArrowheads="1"/>
          </p:cNvSpPr>
          <p:nvPr/>
        </p:nvSpPr>
        <p:spPr bwMode="auto">
          <a:xfrm>
            <a:off x="6451600" y="6107113"/>
            <a:ext cx="24384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cs typeface="Arial" pitchFamily="34" charset="0"/>
              </a:rPr>
              <a:t>GPS receiver</a:t>
            </a:r>
          </a:p>
        </p:txBody>
      </p:sp>
      <p:sp>
        <p:nvSpPr>
          <p:cNvPr id="21" name="TextBox 213"/>
          <p:cNvSpPr txBox="1">
            <a:spLocks noChangeArrowheads="1"/>
          </p:cNvSpPr>
          <p:nvPr/>
        </p:nvSpPr>
        <p:spPr bwMode="auto">
          <a:xfrm>
            <a:off x="5697538" y="1196975"/>
            <a:ext cx="3267075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E</a:t>
            </a:r>
            <a:r>
              <a:rPr lang="en-GB" sz="1600" b="1">
                <a:cs typeface="Arial" pitchFamily="34" charset="0"/>
              </a:rPr>
              <a:t>thernet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F</a:t>
            </a:r>
            <a:r>
              <a:rPr lang="en-GB" sz="1600" b="1">
                <a:cs typeface="Arial" pitchFamily="34" charset="0"/>
              </a:rPr>
              <a:t>loor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en-GB" sz="1600" b="1">
                <a:cs typeface="Arial" pitchFamily="34" charset="0"/>
              </a:rPr>
              <a:t>ontrol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en-GB" sz="1600" b="1">
                <a:cs typeface="Arial" pitchFamily="34" charset="0"/>
              </a:rPr>
              <a:t>odule</a:t>
            </a:r>
          </a:p>
        </p:txBody>
      </p:sp>
      <p:sp>
        <p:nvSpPr>
          <p:cNvPr id="22" name="TextBox 214"/>
          <p:cNvSpPr txBox="1">
            <a:spLocks noChangeArrowheads="1"/>
          </p:cNvSpPr>
          <p:nvPr/>
        </p:nvSpPr>
        <p:spPr bwMode="auto">
          <a:xfrm>
            <a:off x="3492500" y="4133850"/>
            <a:ext cx="16764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F</a:t>
            </a:r>
            <a:r>
              <a:rPr lang="en-GB" sz="1600" b="1">
                <a:cs typeface="Arial" pitchFamily="34" charset="0"/>
              </a:rPr>
              <a:t>loor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en-GB" sz="1600" b="1">
                <a:cs typeface="Arial" pitchFamily="34" charset="0"/>
              </a:rPr>
              <a:t>ontrol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en-GB" sz="1600" b="1">
                <a:cs typeface="Arial" pitchFamily="34" charset="0"/>
              </a:rPr>
              <a:t>odule</a:t>
            </a:r>
          </a:p>
        </p:txBody>
      </p:sp>
      <p:sp>
        <p:nvSpPr>
          <p:cNvPr id="23" name="TextBox 219"/>
          <p:cNvSpPr txBox="1">
            <a:spLocks noChangeArrowheads="1"/>
          </p:cNvSpPr>
          <p:nvPr/>
        </p:nvSpPr>
        <p:spPr bwMode="auto">
          <a:xfrm>
            <a:off x="6516688" y="620713"/>
            <a:ext cx="1627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>
                <a:cs typeface="Arial" pitchFamily="34" charset="0"/>
              </a:rPr>
              <a:t>On-Shore</a:t>
            </a:r>
          </a:p>
        </p:txBody>
      </p:sp>
      <p:sp>
        <p:nvSpPr>
          <p:cNvPr id="24" name="TextBox 220"/>
          <p:cNvSpPr txBox="1">
            <a:spLocks noChangeArrowheads="1"/>
          </p:cNvSpPr>
          <p:nvPr/>
        </p:nvSpPr>
        <p:spPr bwMode="auto">
          <a:xfrm>
            <a:off x="1908175" y="549275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>
                <a:cs typeface="Arial" pitchFamily="34" charset="0"/>
              </a:rPr>
              <a:t>Off-Shore</a:t>
            </a:r>
          </a:p>
        </p:txBody>
      </p:sp>
      <p:cxnSp>
        <p:nvCxnSpPr>
          <p:cNvPr id="25" name="Curved Connector 33"/>
          <p:cNvCxnSpPr>
            <a:cxnSpLocks noChangeShapeType="1"/>
          </p:cNvCxnSpPr>
          <p:nvPr/>
        </p:nvCxnSpPr>
        <p:spPr bwMode="auto">
          <a:xfrm>
            <a:off x="1611313" y="4419600"/>
            <a:ext cx="2035175" cy="1539875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26" name="TextBox 214"/>
          <p:cNvSpPr txBox="1">
            <a:spLocks noChangeArrowheads="1"/>
          </p:cNvSpPr>
          <p:nvPr/>
        </p:nvSpPr>
        <p:spPr bwMode="auto">
          <a:xfrm>
            <a:off x="2843213" y="5099050"/>
            <a:ext cx="2376487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GB" sz="1600" b="1">
                <a:cs typeface="Arial" pitchFamily="34" charset="0"/>
              </a:rPr>
              <a:t>low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en-GB" sz="1600" b="1">
                <a:cs typeface="Arial" pitchFamily="34" charset="0"/>
              </a:rPr>
              <a:t>ontrol </a:t>
            </a:r>
            <a:r>
              <a:rPr lang="en-GB" sz="1600" b="1">
                <a:solidFill>
                  <a:srgbClr val="FF0000"/>
                </a:solidFill>
                <a:cs typeface="Arial" pitchFamily="34" charset="0"/>
              </a:rPr>
              <a:t>I</a:t>
            </a:r>
            <a:r>
              <a:rPr lang="en-GB" sz="1600" b="1">
                <a:cs typeface="Arial" pitchFamily="34" charset="0"/>
              </a:rPr>
              <a:t>nterface</a:t>
            </a:r>
          </a:p>
        </p:txBody>
      </p:sp>
      <p:pic>
        <p:nvPicPr>
          <p:cNvPr id="27" name="Picture 4" descr="SCI V01 Top View"/>
          <p:cNvPicPr>
            <a:picLocks noChangeAspect="1" noChangeArrowheads="1"/>
          </p:cNvPicPr>
          <p:nvPr/>
        </p:nvPicPr>
        <p:blipFill>
          <a:blip r:embed="rId8" cstate="print"/>
          <a:srcRect l="804" r="1205"/>
          <a:stretch>
            <a:fillRect/>
          </a:stretch>
        </p:blipFill>
        <p:spPr bwMode="auto">
          <a:xfrm>
            <a:off x="3646488" y="5516563"/>
            <a:ext cx="142875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urved Connector 32"/>
          <p:cNvCxnSpPr>
            <a:cxnSpLocks noChangeShapeType="1"/>
          </p:cNvCxnSpPr>
          <p:nvPr/>
        </p:nvCxnSpPr>
        <p:spPr bwMode="auto">
          <a:xfrm flipV="1">
            <a:off x="7451725" y="3068638"/>
            <a:ext cx="1114425" cy="504825"/>
          </a:xfrm>
          <a:prstGeom prst="curvedConnector2">
            <a:avLst/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29" name="Rectangle 32"/>
          <p:cNvSpPr>
            <a:spLocks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900" b="1">
                <a:solidFill>
                  <a:schemeClr val="bg1"/>
                </a:solidFill>
                <a:latin typeface="Calibri" pitchFamily="34" charset="0"/>
              </a:rPr>
              <a:t>Floor electronics from onshore to offshore</a:t>
            </a:r>
            <a:endParaRPr lang="en-US" sz="2900" b="1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596188" y="1700213"/>
            <a:ext cx="1292225" cy="1368425"/>
            <a:chOff x="7596188" y="1700213"/>
            <a:chExt cx="1292225" cy="1368425"/>
          </a:xfrm>
        </p:grpSpPr>
        <p:pic>
          <p:nvPicPr>
            <p:cNvPr id="30" name="Picture 1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96188" y="17002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31" name="Picture 1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12088" y="19161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32" name="Picture 1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027988" y="21320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33" name="Picture 1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243888" y="2347913"/>
              <a:ext cx="644525" cy="7207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pic>
        <p:nvPicPr>
          <p:cNvPr id="34" name="Picture 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800000">
            <a:off x="5724525" y="4460875"/>
            <a:ext cx="24495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5" name="AutoShape 38"/>
          <p:cNvCxnSpPr>
            <a:cxnSpLocks noChangeShapeType="1"/>
          </p:cNvCxnSpPr>
          <p:nvPr/>
        </p:nvCxnSpPr>
        <p:spPr bwMode="auto">
          <a:xfrm rot="10800000">
            <a:off x="5726113" y="4702175"/>
            <a:ext cx="36512" cy="1027113"/>
          </a:xfrm>
          <a:prstGeom prst="curvedConnector3">
            <a:avLst>
              <a:gd name="adj1" fmla="val 730435"/>
            </a:avLst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6" name="AutoShape 39"/>
          <p:cNvCxnSpPr>
            <a:cxnSpLocks noChangeShapeType="1"/>
          </p:cNvCxnSpPr>
          <p:nvPr/>
        </p:nvCxnSpPr>
        <p:spPr bwMode="auto">
          <a:xfrm rot="16200000">
            <a:off x="5934869" y="3653631"/>
            <a:ext cx="788988" cy="777875"/>
          </a:xfrm>
          <a:prstGeom prst="curvedConnector3">
            <a:avLst>
              <a:gd name="adj1" fmla="val 49898"/>
            </a:avLst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7667625" y="3644900"/>
            <a:ext cx="118745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To other floors</a:t>
            </a:r>
            <a:endParaRPr lang="en-US"/>
          </a:p>
        </p:txBody>
      </p:sp>
      <p:sp>
        <p:nvSpPr>
          <p:cNvPr id="38" name="TextBox 214"/>
          <p:cNvSpPr txBox="1">
            <a:spLocks noChangeArrowheads="1"/>
          </p:cNvSpPr>
          <p:nvPr/>
        </p:nvSpPr>
        <p:spPr bwMode="auto">
          <a:xfrm>
            <a:off x="5724525" y="5013325"/>
            <a:ext cx="2879725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>
                <a:cs typeface="Arial" pitchFamily="34" charset="0"/>
              </a:rPr>
              <a:t>Timing distribution board</a:t>
            </a:r>
          </a:p>
        </p:txBody>
      </p:sp>
      <p:cxnSp>
        <p:nvCxnSpPr>
          <p:cNvPr id="39" name="AutoShape 45"/>
          <p:cNvCxnSpPr>
            <a:cxnSpLocks noChangeShapeType="1"/>
          </p:cNvCxnSpPr>
          <p:nvPr/>
        </p:nvCxnSpPr>
        <p:spPr bwMode="auto">
          <a:xfrm flipV="1">
            <a:off x="6877050" y="3787775"/>
            <a:ext cx="790575" cy="649288"/>
          </a:xfrm>
          <a:prstGeom prst="bentConnector3">
            <a:avLst>
              <a:gd name="adj1" fmla="val -606"/>
            </a:avLst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0" name="AutoShape 46"/>
          <p:cNvCxnSpPr>
            <a:cxnSpLocks noChangeShapeType="1"/>
          </p:cNvCxnSpPr>
          <p:nvPr/>
        </p:nvCxnSpPr>
        <p:spPr bwMode="auto">
          <a:xfrm rot="16200000">
            <a:off x="7044531" y="3839369"/>
            <a:ext cx="528638" cy="717550"/>
          </a:xfrm>
          <a:prstGeom prst="bentConnector2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2" name="Date Placeholder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37</a:t>
            </a:fld>
            <a:endParaRPr lang="it-IT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ATA\DOCS\FEM\HW\PHOTOS\20121017_PRIMOLOTTO\_MG_7725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429000"/>
            <a:ext cx="3062288" cy="29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PSS_V01- PCB.pdf"/>
          <p:cNvPicPr>
            <a:picLocks noChangeAspect="1"/>
          </p:cNvPicPr>
          <p:nvPr/>
        </p:nvPicPr>
        <p:blipFill>
          <a:blip r:embed="rId3" cstate="print"/>
          <a:srcRect l="48494" t="12122" r="2" b="6061"/>
          <a:stretch>
            <a:fillRect/>
          </a:stretch>
        </p:blipFill>
        <p:spPr bwMode="auto">
          <a:xfrm>
            <a:off x="3929058" y="285728"/>
            <a:ext cx="47244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fcm02.jpg"/>
          <p:cNvPicPr>
            <a:picLocks noChangeAspect="1"/>
          </p:cNvPicPr>
          <p:nvPr/>
        </p:nvPicPr>
        <p:blipFill>
          <a:blip r:embed="rId4" cstate="print"/>
          <a:srcRect l="-1138" b="52245"/>
          <a:stretch>
            <a:fillRect/>
          </a:stretch>
        </p:blipFill>
        <p:spPr bwMode="auto">
          <a:xfrm>
            <a:off x="214282" y="3286124"/>
            <a:ext cx="53260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38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685.jpg"/>
          <p:cNvPicPr>
            <a:picLocks noChangeAspect="1"/>
          </p:cNvPicPr>
          <p:nvPr/>
        </p:nvPicPr>
        <p:blipFill>
          <a:blip r:embed="rId2" cstate="print"/>
          <a:srcRect l="134" t="8557" r="1202" b="19250"/>
          <a:stretch>
            <a:fillRect/>
          </a:stretch>
        </p:blipFill>
        <p:spPr bwMode="auto">
          <a:xfrm>
            <a:off x="2714612" y="3286124"/>
            <a:ext cx="6248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39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  <p:pic>
        <p:nvPicPr>
          <p:cNvPr id="1026" name="Picture 2" descr="C:\Users\clone\AppData\Local\Temp\CPS (Top).JPG"/>
          <p:cNvPicPr>
            <a:picLocks noChangeAspect="1" noChangeArrowheads="1"/>
          </p:cNvPicPr>
          <p:nvPr/>
        </p:nvPicPr>
        <p:blipFill>
          <a:blip r:embed="rId3" cstate="print"/>
          <a:srcRect l="3509" t="17824" r="7018" b="12001"/>
          <a:stretch>
            <a:fillRect/>
          </a:stretch>
        </p:blipFill>
        <p:spPr bwMode="auto">
          <a:xfrm>
            <a:off x="1115616" y="548680"/>
            <a:ext cx="3672408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1643042" y="714356"/>
            <a:ext cx="6205558" cy="4826545"/>
            <a:chOff x="1295400" y="533400"/>
            <a:chExt cx="7543800" cy="5867400"/>
          </a:xfrm>
        </p:grpSpPr>
        <p:sp>
          <p:nvSpPr>
            <p:cNvPr id="2" name="Rounded Rectangle 1"/>
            <p:cNvSpPr>
              <a:spLocks noChangeArrowheads="1"/>
            </p:cNvSpPr>
            <p:nvPr/>
          </p:nvSpPr>
          <p:spPr bwMode="auto">
            <a:xfrm>
              <a:off x="6477000" y="533400"/>
              <a:ext cx="1524000" cy="1143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latin typeface="+mn-lt"/>
                  <a:ea typeface="+mn-ea"/>
                  <a:hlinkClick r:id="rId2" action="ppaction://hlinkpres?slideindex=1&amp;slidetitle="/>
                </a:rPr>
                <a:t>FEM</a:t>
              </a:r>
              <a:endParaRPr lang="en-US" sz="1100" b="1" dirty="0">
                <a:latin typeface="+mn-lt"/>
                <a:ea typeface="+mn-ea"/>
              </a:endParaRPr>
            </a:p>
          </p:txBody>
        </p:sp>
        <p:sp>
          <p:nvSpPr>
            <p:cNvPr id="3" name="Rounded Rectangle 2"/>
            <p:cNvSpPr>
              <a:spLocks noChangeArrowheads="1"/>
            </p:cNvSpPr>
            <p:nvPr/>
          </p:nvSpPr>
          <p:spPr bwMode="auto">
            <a:xfrm>
              <a:off x="2514599" y="3200400"/>
              <a:ext cx="3048000" cy="1828800"/>
            </a:xfrm>
            <a:prstGeom prst="roundRect">
              <a:avLst>
                <a:gd name="adj" fmla="val 6721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latin typeface="+mn-lt"/>
                  <a:ea typeface="+mn-ea"/>
                  <a:hlinkClick r:id="rId3" action="ppaction://hlinksldjump"/>
                </a:rPr>
                <a:t>FCM</a:t>
              </a:r>
              <a:endParaRPr lang="en-US" sz="1100" b="1" dirty="0">
                <a:latin typeface="+mn-lt"/>
                <a:ea typeface="+mn-ea"/>
              </a:endParaRPr>
            </a:p>
          </p:txBody>
        </p:sp>
        <p:sp>
          <p:nvSpPr>
            <p:cNvPr id="4" name="Rounded Rectangle 3"/>
            <p:cNvSpPr>
              <a:spLocks noChangeArrowheads="1"/>
            </p:cNvSpPr>
            <p:nvPr/>
          </p:nvSpPr>
          <p:spPr bwMode="auto">
            <a:xfrm>
              <a:off x="7239000" y="6858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ea typeface="+mn-ea"/>
                </a:rPr>
                <a:t>PMT If</a:t>
              </a:r>
            </a:p>
          </p:txBody>
        </p:sp>
        <p:sp>
          <p:nvSpPr>
            <p:cNvPr id="5" name="Rounded Rectangle 4"/>
            <p:cNvSpPr>
              <a:spLocks noChangeArrowheads="1"/>
            </p:cNvSpPr>
            <p:nvPr/>
          </p:nvSpPr>
          <p:spPr bwMode="auto">
            <a:xfrm>
              <a:off x="7239000" y="11430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err="1">
                  <a:latin typeface="+mn-lt"/>
                  <a:ea typeface="+mn-ea"/>
                </a:rPr>
                <a:t>Tcal</a:t>
              </a:r>
              <a:r>
                <a:rPr lang="en-US" sz="1100" dirty="0">
                  <a:latin typeface="+mn-lt"/>
                  <a:ea typeface="+mn-ea"/>
                </a:rPr>
                <a:t> If</a:t>
              </a:r>
            </a:p>
          </p:txBody>
        </p:sp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2514600" y="3962400"/>
              <a:ext cx="9144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SFP</a:t>
              </a:r>
            </a:p>
          </p:txBody>
        </p:sp>
        <p:sp>
          <p:nvSpPr>
            <p:cNvPr id="7" name="Rounded Rectangle 6"/>
            <p:cNvSpPr>
              <a:spLocks noChangeArrowheads="1"/>
            </p:cNvSpPr>
            <p:nvPr/>
          </p:nvSpPr>
          <p:spPr bwMode="auto">
            <a:xfrm>
              <a:off x="2819400" y="4724400"/>
              <a:ext cx="6096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Hydro</a:t>
              </a:r>
            </a:p>
          </p:txBody>
        </p:sp>
        <p:sp>
          <p:nvSpPr>
            <p:cNvPr id="8" name="Rounded Rectangle 7"/>
            <p:cNvSpPr>
              <a:spLocks noChangeArrowheads="1"/>
            </p:cNvSpPr>
            <p:nvPr/>
          </p:nvSpPr>
          <p:spPr bwMode="auto">
            <a:xfrm>
              <a:off x="5105400" y="34290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Om0</a:t>
              </a:r>
            </a:p>
          </p:txBody>
        </p:sp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5105400" y="36576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Om1</a:t>
              </a:r>
            </a:p>
          </p:txBody>
        </p:sp>
        <p:sp>
          <p:nvSpPr>
            <p:cNvPr id="10" name="Rounded Rectangle 9"/>
            <p:cNvSpPr>
              <a:spLocks noChangeArrowheads="1"/>
            </p:cNvSpPr>
            <p:nvPr/>
          </p:nvSpPr>
          <p:spPr bwMode="auto">
            <a:xfrm>
              <a:off x="3429000" y="4724400"/>
              <a:ext cx="6096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Instr</a:t>
              </a:r>
            </a:p>
          </p:txBody>
        </p:sp>
        <p:sp>
          <p:nvSpPr>
            <p:cNvPr id="11" name="Rounded Rectangle 10"/>
            <p:cNvSpPr>
              <a:spLocks noChangeArrowheads="1"/>
            </p:cNvSpPr>
            <p:nvPr/>
          </p:nvSpPr>
          <p:spPr bwMode="auto">
            <a:xfrm>
              <a:off x="4038600" y="4724400"/>
              <a:ext cx="6096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Bussola</a:t>
              </a:r>
            </a:p>
          </p:txBody>
        </p:sp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2514599" y="1295400"/>
              <a:ext cx="2362201" cy="1371600"/>
            </a:xfrm>
            <a:prstGeom prst="roundRect">
              <a:avLst>
                <a:gd name="adj" fmla="val 8563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 smtClean="0">
                  <a:latin typeface="+mn-lt"/>
                  <a:ea typeface="+mn-ea"/>
                </a:rPr>
                <a:t>PSS</a:t>
              </a:r>
              <a:endParaRPr lang="en-US" sz="1100" b="1" dirty="0">
                <a:latin typeface="+mn-lt"/>
                <a:ea typeface="+mn-ea"/>
              </a:endParaRPr>
            </a:p>
          </p:txBody>
        </p:sp>
        <p:sp>
          <p:nvSpPr>
            <p:cNvPr id="13" name="Rounded Rectangle 12"/>
            <p:cNvSpPr>
              <a:spLocks noChangeArrowheads="1"/>
            </p:cNvSpPr>
            <p:nvPr/>
          </p:nvSpPr>
          <p:spPr bwMode="auto">
            <a:xfrm>
              <a:off x="2514600" y="1447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ea typeface="+mn-ea"/>
                </a:rPr>
                <a:t>DC-DC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ea typeface="+mn-ea"/>
                </a:rPr>
                <a:t>400 </a:t>
              </a:r>
              <a:r>
                <a:rPr lang="en-US" sz="1100" dirty="0">
                  <a:latin typeface="+mn-lt"/>
                  <a:ea typeface="+mn-ea"/>
                  <a:sym typeface="Wingdings" pitchFamily="2" charset="2"/>
                </a:rPr>
                <a:t> 5</a:t>
              </a:r>
              <a:endParaRPr lang="en-US" sz="1100" dirty="0">
                <a:latin typeface="+mn-lt"/>
                <a:ea typeface="+mn-ea"/>
              </a:endParaRPr>
            </a:p>
          </p:txBody>
        </p:sp>
        <p:cxnSp>
          <p:nvCxnSpPr>
            <p:cNvPr id="14" name="Straight Arrow Connector 13"/>
            <p:cNvCxnSpPr>
              <a:stCxn id="13" idx="1"/>
            </p:cNvCxnSpPr>
            <p:nvPr/>
          </p:nvCxnSpPr>
          <p:spPr>
            <a:xfrm flipH="1">
              <a:off x="1295400" y="1676400"/>
              <a:ext cx="12192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6" idx="1"/>
            </p:cNvCxnSpPr>
            <p:nvPr/>
          </p:nvCxnSpPr>
          <p:spPr>
            <a:xfrm flipH="1">
              <a:off x="1295400" y="4114800"/>
              <a:ext cx="1219200" cy="0"/>
            </a:xfrm>
            <a:prstGeom prst="straightConnector1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2" idx="1"/>
              <a:endCxn id="8" idx="3"/>
            </p:cNvCxnSpPr>
            <p:nvPr/>
          </p:nvCxnSpPr>
          <p:spPr>
            <a:xfrm rot="10800000" flipV="1">
              <a:off x="5562600" y="1104900"/>
              <a:ext cx="914400" cy="2514600"/>
            </a:xfrm>
            <a:prstGeom prst="bentConnector3">
              <a:avLst>
                <a:gd name="adj1" fmla="val 50000"/>
              </a:avLst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071807" y="2096588"/>
              <a:ext cx="873125" cy="411564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lIns="45720" rIns="4572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+mn-lt"/>
                  <a:ea typeface="+mn-ea"/>
                </a:rPr>
                <a:t>3 Twisted Pairs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+mn-lt"/>
                  <a:ea typeface="+mn-ea"/>
                </a:rPr>
                <a:t>Z = 100  Ohm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47800" y="1371599"/>
              <a:ext cx="873125" cy="261905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lIns="45720" rIns="4572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>
                  <a:latin typeface="+mn-lt"/>
                  <a:ea typeface="+mn-ea"/>
                </a:rPr>
                <a:t>2 Power Wires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1828800" y="3886200"/>
              <a:ext cx="228600" cy="228600"/>
            </a:xfrm>
            <a:prstGeom prst="ellipse">
              <a:avLst/>
            </a:prstGeom>
            <a:noFill/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24000" y="5334000"/>
              <a:ext cx="873125" cy="411564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45720" rIns="4572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/>
                <a:t>2 Twisted Pairs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/>
                <a:t>Z= 100  Ohm</a:t>
              </a:r>
            </a:p>
          </p:txBody>
        </p:sp>
        <p:cxnSp>
          <p:nvCxnSpPr>
            <p:cNvPr id="21" name="Shape 20"/>
            <p:cNvCxnSpPr>
              <a:stCxn id="7" idx="2"/>
            </p:cNvCxnSpPr>
            <p:nvPr/>
          </p:nvCxnSpPr>
          <p:spPr>
            <a:xfrm rot="5400000">
              <a:off x="1828800" y="4495800"/>
              <a:ext cx="762000" cy="1828800"/>
            </a:xfrm>
            <a:prstGeom prst="bentConnector2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>
              <a:spLocks noChangeArrowheads="1"/>
            </p:cNvSpPr>
            <p:nvPr/>
          </p:nvSpPr>
          <p:spPr bwMode="auto">
            <a:xfrm>
              <a:off x="8382000" y="11430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LED</a:t>
              </a:r>
            </a:p>
          </p:txBody>
        </p:sp>
        <p:cxnSp>
          <p:nvCxnSpPr>
            <p:cNvPr id="23" name="Straight Arrow Connector 22"/>
            <p:cNvCxnSpPr>
              <a:stCxn id="5" idx="3"/>
              <a:endCxn id="22" idx="1"/>
            </p:cNvCxnSpPr>
            <p:nvPr/>
          </p:nvCxnSpPr>
          <p:spPr>
            <a:xfrm>
              <a:off x="8001000" y="1333500"/>
              <a:ext cx="381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hape 23"/>
            <p:cNvCxnSpPr>
              <a:stCxn id="10" idx="2"/>
            </p:cNvCxnSpPr>
            <p:nvPr/>
          </p:nvCxnSpPr>
          <p:spPr>
            <a:xfrm rot="5400000">
              <a:off x="1828800" y="4495800"/>
              <a:ext cx="1371600" cy="2438400"/>
            </a:xfrm>
            <a:prstGeom prst="bentConnector2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24000" y="5989638"/>
              <a:ext cx="873125" cy="307975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/>
                <a:t>2 x RS232 Port</a:t>
              </a:r>
            </a:p>
          </p:txBody>
        </p:sp>
        <p:sp>
          <p:nvSpPr>
            <p:cNvPr id="26" name="Rounded Rectangle 25"/>
            <p:cNvSpPr>
              <a:spLocks noChangeArrowheads="1"/>
            </p:cNvSpPr>
            <p:nvPr/>
          </p:nvSpPr>
          <p:spPr bwMode="auto">
            <a:xfrm>
              <a:off x="3657601" y="3506015"/>
              <a:ext cx="1066800" cy="914400"/>
            </a:xfrm>
            <a:prstGeom prst="roundRect">
              <a:avLst>
                <a:gd name="adj" fmla="val 8436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FPGA</a:t>
              </a:r>
            </a:p>
          </p:txBody>
        </p:sp>
        <p:cxnSp>
          <p:nvCxnSpPr>
            <p:cNvPr id="27" name="Shape 26"/>
            <p:cNvCxnSpPr>
              <a:stCxn id="13" idx="3"/>
              <a:endCxn id="36" idx="0"/>
            </p:cNvCxnSpPr>
            <p:nvPr/>
          </p:nvCxnSpPr>
          <p:spPr>
            <a:xfrm>
              <a:off x="3429000" y="1676400"/>
              <a:ext cx="609600" cy="533400"/>
            </a:xfrm>
            <a:prstGeom prst="bentConnector2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ounded Rectangle 27"/>
            <p:cNvSpPr>
              <a:spLocks noChangeArrowheads="1"/>
            </p:cNvSpPr>
            <p:nvPr/>
          </p:nvSpPr>
          <p:spPr bwMode="auto">
            <a:xfrm>
              <a:off x="5105400" y="38862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Om2</a:t>
              </a:r>
            </a:p>
          </p:txBody>
        </p:sp>
        <p:sp>
          <p:nvSpPr>
            <p:cNvPr id="29" name="Rounded Rectangle 28"/>
            <p:cNvSpPr>
              <a:spLocks noChangeArrowheads="1"/>
            </p:cNvSpPr>
            <p:nvPr/>
          </p:nvSpPr>
          <p:spPr bwMode="auto">
            <a:xfrm>
              <a:off x="5105400" y="41148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ea typeface="+mn-ea"/>
                </a:rPr>
                <a:t>Om3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24000" y="4191000"/>
              <a:ext cx="873125" cy="261905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lIns="45720" rIns="4572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>
                  <a:latin typeface="+mn-lt"/>
                  <a:ea typeface="+mn-ea"/>
                </a:rPr>
                <a:t>2 Fibers</a:t>
              </a:r>
            </a:p>
          </p:txBody>
        </p:sp>
        <p:cxnSp>
          <p:nvCxnSpPr>
            <p:cNvPr id="31" name="Elbow Connector 30"/>
            <p:cNvCxnSpPr>
              <a:endCxn id="9" idx="3"/>
            </p:cNvCxnSpPr>
            <p:nvPr/>
          </p:nvCxnSpPr>
          <p:spPr>
            <a:xfrm rot="10800000" flipV="1">
              <a:off x="5562599" y="3396031"/>
              <a:ext cx="1800257" cy="452069"/>
            </a:xfrm>
            <a:prstGeom prst="bentConnector3">
              <a:avLst>
                <a:gd name="adj1" fmla="val 50000"/>
              </a:avLst>
            </a:prstGeom>
            <a:ln w="19050"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/>
            <p:cNvCxnSpPr>
              <a:endCxn id="37" idx="3"/>
            </p:cNvCxnSpPr>
            <p:nvPr/>
          </p:nvCxnSpPr>
          <p:spPr>
            <a:xfrm rot="10800000" flipV="1">
              <a:off x="5562599" y="4351313"/>
              <a:ext cx="1800257" cy="411187"/>
            </a:xfrm>
            <a:prstGeom prst="bentConnector3">
              <a:avLst>
                <a:gd name="adj1" fmla="val 50000"/>
              </a:avLst>
            </a:prstGeom>
            <a:ln w="19050"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>
              <a:spLocks noChangeArrowheads="1"/>
            </p:cNvSpPr>
            <p:nvPr/>
          </p:nvSpPr>
          <p:spPr bwMode="auto">
            <a:xfrm>
              <a:off x="2819400" y="434340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T&amp;H</a:t>
              </a:r>
            </a:p>
          </p:txBody>
        </p:sp>
        <p:cxnSp>
          <p:nvCxnSpPr>
            <p:cNvPr id="34" name="Shape 94"/>
            <p:cNvCxnSpPr>
              <a:stCxn id="36" idx="2"/>
              <a:endCxn id="3" idx="0"/>
            </p:cNvCxnSpPr>
            <p:nvPr/>
          </p:nvCxnSpPr>
          <p:spPr>
            <a:xfrm rot="5400000">
              <a:off x="3771901" y="2933699"/>
              <a:ext cx="533400" cy="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ounded Rectangle 34"/>
            <p:cNvSpPr>
              <a:spLocks noChangeArrowheads="1"/>
            </p:cNvSpPr>
            <p:nvPr/>
          </p:nvSpPr>
          <p:spPr bwMode="auto">
            <a:xfrm>
              <a:off x="5105400" y="43434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ea typeface="+mn-ea"/>
                </a:rPr>
                <a:t>Om4	</a:t>
              </a:r>
            </a:p>
          </p:txBody>
        </p:sp>
        <p:sp>
          <p:nvSpPr>
            <p:cNvPr id="36" name="Rounded Rectangle 35"/>
            <p:cNvSpPr>
              <a:spLocks noChangeArrowheads="1"/>
            </p:cNvSpPr>
            <p:nvPr/>
          </p:nvSpPr>
          <p:spPr bwMode="auto">
            <a:xfrm>
              <a:off x="3352800" y="2209800"/>
              <a:ext cx="1371600" cy="4572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36000" tIns="36000" rIns="36000" bIns="36000"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+mn-lt"/>
                  <a:ea typeface="+mn-ea"/>
                </a:rPr>
                <a:t>Power Supplies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+mn-lt"/>
                  <a:ea typeface="+mn-ea"/>
                </a:rPr>
                <a:t>1.2, 1.2, 3.3, 5, 12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+mn-lt"/>
                <a:ea typeface="+mn-ea"/>
              </a:endParaRPr>
            </a:p>
          </p:txBody>
        </p:sp>
        <p:sp>
          <p:nvSpPr>
            <p:cNvPr id="37" name="Rounded Rectangle 36"/>
            <p:cNvSpPr>
              <a:spLocks noChangeArrowheads="1"/>
            </p:cNvSpPr>
            <p:nvPr/>
          </p:nvSpPr>
          <p:spPr bwMode="auto">
            <a:xfrm>
              <a:off x="5105400" y="4572000"/>
              <a:ext cx="4572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385D8A"/>
              </a:solidFill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>
                  <a:latin typeface="+mn-lt"/>
                  <a:ea typeface="+mn-ea"/>
                </a:rPr>
                <a:t>Om5</a:t>
              </a:r>
            </a:p>
          </p:txBody>
        </p:sp>
      </p:grpSp>
      <p:sp>
        <p:nvSpPr>
          <p:cNvPr id="39" name="Date Placeholder 3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40</a:t>
            </a:fld>
            <a:endParaRPr lang="it-IT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976424" y="3159876"/>
            <a:ext cx="1968711" cy="124685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FPGA</a:t>
            </a: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4107672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#2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188940" y="1847402"/>
            <a:ext cx="721861" cy="4593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T &amp; H Sensor</a:t>
            </a:r>
          </a:p>
        </p:txBody>
      </p:sp>
      <p:cxnSp>
        <p:nvCxnSpPr>
          <p:cNvPr id="5" name="Elbow Connector 4"/>
          <p:cNvCxnSpPr>
            <a:stCxn id="10" idx="0"/>
            <a:endCxn id="2" idx="0"/>
          </p:cNvCxnSpPr>
          <p:nvPr/>
        </p:nvCxnSpPr>
        <p:spPr>
          <a:xfrm rot="16200000" flipH="1">
            <a:off x="3303781" y="1502878"/>
            <a:ext cx="393742" cy="2920255"/>
          </a:xfrm>
          <a:prstGeom prst="bentConnector3">
            <a:avLst>
              <a:gd name="adj1" fmla="val -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28"/>
          <p:cNvCxnSpPr>
            <a:stCxn id="4" idx="3"/>
            <a:endCxn id="2" idx="0"/>
          </p:cNvCxnSpPr>
          <p:nvPr/>
        </p:nvCxnSpPr>
        <p:spPr>
          <a:xfrm>
            <a:off x="3910801" y="2077085"/>
            <a:ext cx="1049979" cy="108279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0"/>
          <p:cNvCxnSpPr>
            <a:stCxn id="10" idx="3"/>
            <a:endCxn id="2" idx="1"/>
          </p:cNvCxnSpPr>
          <p:nvPr/>
        </p:nvCxnSpPr>
        <p:spPr>
          <a:xfrm>
            <a:off x="2729574" y="3028629"/>
            <a:ext cx="1246851" cy="754673"/>
          </a:xfrm>
          <a:prstGeom prst="bentConnector3">
            <a:avLst>
              <a:gd name="adj1" fmla="val 50000"/>
            </a:avLst>
          </a:prstGeom>
          <a:ln w="158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" idx="3"/>
            <a:endCxn id="11" idx="1"/>
          </p:cNvCxnSpPr>
          <p:nvPr/>
        </p:nvCxnSpPr>
        <p:spPr>
          <a:xfrm>
            <a:off x="5945136" y="3783302"/>
            <a:ext cx="6562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6"/>
          <p:cNvCxnSpPr>
            <a:stCxn id="2" idx="2"/>
            <a:endCxn id="3" idx="0"/>
          </p:cNvCxnSpPr>
          <p:nvPr/>
        </p:nvCxnSpPr>
        <p:spPr>
          <a:xfrm rot="5400000">
            <a:off x="4238919" y="4669222"/>
            <a:ext cx="984356" cy="45936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1351476" y="2766134"/>
            <a:ext cx="1378098" cy="52499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SFP Laser</a:t>
            </a: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6601373" y="3487995"/>
            <a:ext cx="131247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SPI Flash</a:t>
            </a:r>
          </a:p>
        </p:txBody>
      </p:sp>
      <p:sp>
        <p:nvSpPr>
          <p:cNvPr id="12" name="TextBox 91"/>
          <p:cNvSpPr txBox="1">
            <a:spLocks noChangeArrowheads="1"/>
          </p:cNvSpPr>
          <p:nvPr/>
        </p:nvSpPr>
        <p:spPr bwMode="auto">
          <a:xfrm>
            <a:off x="4632661" y="2829023"/>
            <a:ext cx="383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I2C</a:t>
            </a:r>
          </a:p>
        </p:txBody>
      </p:sp>
      <p:sp>
        <p:nvSpPr>
          <p:cNvPr id="13" name="TextBox 92"/>
          <p:cNvSpPr txBox="1">
            <a:spLocks noChangeArrowheads="1"/>
          </p:cNvSpPr>
          <p:nvPr/>
        </p:nvSpPr>
        <p:spPr bwMode="auto">
          <a:xfrm>
            <a:off x="6055876" y="3487995"/>
            <a:ext cx="3738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SPI</a:t>
            </a:r>
          </a:p>
        </p:txBody>
      </p:sp>
      <p:sp>
        <p:nvSpPr>
          <p:cNvPr id="14" name="TextBox 40"/>
          <p:cNvSpPr txBox="1">
            <a:spLocks noChangeArrowheads="1"/>
          </p:cNvSpPr>
          <p:nvPr/>
        </p:nvSpPr>
        <p:spPr bwMode="auto">
          <a:xfrm>
            <a:off x="5987518" y="2632152"/>
            <a:ext cx="572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RS232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5026404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#3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3188940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#1</a:t>
            </a: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2270208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#0</a:t>
            </a:r>
          </a:p>
        </p:txBody>
      </p:sp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6863868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#5</a:t>
            </a:r>
          </a:p>
        </p:txBody>
      </p:sp>
      <p:sp>
        <p:nvSpPr>
          <p:cNvPr id="19" name="Rounded Rectangle 18"/>
          <p:cNvSpPr>
            <a:spLocks noChangeArrowheads="1"/>
          </p:cNvSpPr>
          <p:nvPr/>
        </p:nvSpPr>
        <p:spPr bwMode="auto">
          <a:xfrm>
            <a:off x="5945136" y="5391083"/>
            <a:ext cx="787485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OM #4</a:t>
            </a:r>
          </a:p>
        </p:txBody>
      </p:sp>
      <p:cxnSp>
        <p:nvCxnSpPr>
          <p:cNvPr id="20" name="Elbow Connector 19"/>
          <p:cNvCxnSpPr>
            <a:stCxn id="2" idx="2"/>
            <a:endCxn id="16" idx="0"/>
          </p:cNvCxnSpPr>
          <p:nvPr/>
        </p:nvCxnSpPr>
        <p:spPr>
          <a:xfrm rot="5400000">
            <a:off x="3779553" y="4209856"/>
            <a:ext cx="984356" cy="137809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2" idx="2"/>
            <a:endCxn id="17" idx="0"/>
          </p:cNvCxnSpPr>
          <p:nvPr/>
        </p:nvCxnSpPr>
        <p:spPr>
          <a:xfrm rot="5400000">
            <a:off x="3320187" y="3750490"/>
            <a:ext cx="984356" cy="22968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2" idx="2"/>
            <a:endCxn id="15" idx="0"/>
          </p:cNvCxnSpPr>
          <p:nvPr/>
        </p:nvCxnSpPr>
        <p:spPr>
          <a:xfrm rot="16200000" flipH="1">
            <a:off x="4698285" y="4669222"/>
            <a:ext cx="984356" cy="45936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2" idx="2"/>
            <a:endCxn id="19" idx="0"/>
          </p:cNvCxnSpPr>
          <p:nvPr/>
        </p:nvCxnSpPr>
        <p:spPr>
          <a:xfrm rot="16200000" flipH="1">
            <a:off x="5157651" y="4209856"/>
            <a:ext cx="984356" cy="137809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2" idx="2"/>
            <a:endCxn id="18" idx="0"/>
          </p:cNvCxnSpPr>
          <p:nvPr/>
        </p:nvCxnSpPr>
        <p:spPr>
          <a:xfrm rot="16200000" flipH="1">
            <a:off x="5617017" y="3750490"/>
            <a:ext cx="984356" cy="22968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>
            <a:spLocks noChangeArrowheads="1"/>
          </p:cNvSpPr>
          <p:nvPr/>
        </p:nvSpPr>
        <p:spPr bwMode="auto">
          <a:xfrm>
            <a:off x="6601373" y="1913026"/>
            <a:ext cx="131247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RS232 Port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Compass (+3.3V)</a:t>
            </a: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6601373" y="1256789"/>
            <a:ext cx="131247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RS232 Port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Ext Instrument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(Isolated, +12V)</a:t>
            </a:r>
          </a:p>
        </p:txBody>
      </p:sp>
      <p:cxnSp>
        <p:nvCxnSpPr>
          <p:cNvPr id="27" name="Elbow Connector 59"/>
          <p:cNvCxnSpPr>
            <a:stCxn id="26" idx="1"/>
          </p:cNvCxnSpPr>
          <p:nvPr/>
        </p:nvCxnSpPr>
        <p:spPr>
          <a:xfrm rot="10800000" flipV="1">
            <a:off x="5288898" y="1552095"/>
            <a:ext cx="1312474" cy="160778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25" idx="1"/>
          </p:cNvCxnSpPr>
          <p:nvPr/>
        </p:nvCxnSpPr>
        <p:spPr>
          <a:xfrm rot="10800000" flipV="1">
            <a:off x="5420146" y="2208332"/>
            <a:ext cx="1181227" cy="951544"/>
          </a:xfrm>
          <a:prstGeom prst="bentConnector3">
            <a:avLst>
              <a:gd name="adj1" fmla="val 1007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>
            <a:spLocks noChangeArrowheads="1"/>
          </p:cNvSpPr>
          <p:nvPr/>
        </p:nvSpPr>
        <p:spPr bwMode="auto">
          <a:xfrm>
            <a:off x="1351476" y="3619242"/>
            <a:ext cx="1312474" cy="6562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Digital </a:t>
            </a:r>
            <a:r>
              <a:rPr lang="en-US" sz="1200" dirty="0" err="1">
                <a:solidFill>
                  <a:prstClr val="black"/>
                </a:solidFill>
                <a:latin typeface="Calibri"/>
                <a:ea typeface="ＭＳ Ｐゴシック" charset="0"/>
              </a:rPr>
              <a:t>Hydros</a:t>
            </a: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 If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(AES3 compliant)</a:t>
            </a:r>
          </a:p>
        </p:txBody>
      </p:sp>
      <p:cxnSp>
        <p:nvCxnSpPr>
          <p:cNvPr id="30" name="Straight Connector 29"/>
          <p:cNvCxnSpPr>
            <a:stCxn id="29" idx="3"/>
          </p:cNvCxnSpPr>
          <p:nvPr/>
        </p:nvCxnSpPr>
        <p:spPr>
          <a:xfrm>
            <a:off x="2663950" y="3947361"/>
            <a:ext cx="1312474" cy="0"/>
          </a:xfrm>
          <a:prstGeom prst="line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>
            <a:spLocks noChangeArrowheads="1"/>
          </p:cNvSpPr>
          <p:nvPr/>
        </p:nvSpPr>
        <p:spPr bwMode="auto">
          <a:xfrm>
            <a:off x="5288898" y="4012985"/>
            <a:ext cx="459366" cy="39374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ＭＳ Ｐゴシック" charset="0"/>
              </a:rPr>
              <a:t>XADC</a:t>
            </a:r>
          </a:p>
        </p:txBody>
      </p:sp>
      <p:cxnSp>
        <p:nvCxnSpPr>
          <p:cNvPr id="32" name="Straight Arrow Connector 42"/>
          <p:cNvCxnSpPr>
            <a:stCxn id="33" idx="1"/>
            <a:endCxn id="31" idx="3"/>
          </p:cNvCxnSpPr>
          <p:nvPr/>
        </p:nvCxnSpPr>
        <p:spPr>
          <a:xfrm rot="10800000">
            <a:off x="5748264" y="4209857"/>
            <a:ext cx="918732" cy="14670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8"/>
          <p:cNvSpPr txBox="1">
            <a:spLocks noChangeArrowheads="1"/>
          </p:cNvSpPr>
          <p:nvPr/>
        </p:nvSpPr>
        <p:spPr bwMode="auto">
          <a:xfrm>
            <a:off x="6666996" y="4218059"/>
            <a:ext cx="11658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Analog Monitor</a:t>
            </a:r>
          </a:p>
        </p:txBody>
      </p:sp>
      <p:sp>
        <p:nvSpPr>
          <p:cNvPr id="34" name="TextBox 66"/>
          <p:cNvSpPr txBox="1">
            <a:spLocks noChangeArrowheads="1"/>
          </p:cNvSpPr>
          <p:nvPr/>
        </p:nvSpPr>
        <p:spPr bwMode="auto">
          <a:xfrm>
            <a:off x="3385811" y="3487995"/>
            <a:ext cx="6367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HS Link</a:t>
            </a:r>
          </a:p>
        </p:txBody>
      </p:sp>
      <p:cxnSp>
        <p:nvCxnSpPr>
          <p:cNvPr id="35" name="Elbow Connector 34"/>
          <p:cNvCxnSpPr>
            <a:stCxn id="43" idx="1"/>
          </p:cNvCxnSpPr>
          <p:nvPr/>
        </p:nvCxnSpPr>
        <p:spPr>
          <a:xfrm rot="10800000" flipV="1">
            <a:off x="5551393" y="2864570"/>
            <a:ext cx="1049979" cy="295307"/>
          </a:xfrm>
          <a:prstGeom prst="bentConnector3">
            <a:avLst>
              <a:gd name="adj1" fmla="val 10128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>
            <a:spLocks noChangeArrowheads="1"/>
          </p:cNvSpPr>
          <p:nvPr/>
        </p:nvSpPr>
        <p:spPr bwMode="auto">
          <a:xfrm>
            <a:off x="1285852" y="928670"/>
            <a:ext cx="1509345" cy="6562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Power Connector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1.2, 1.2, 3.3, 5, 12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(V &amp; I Measurement)</a:t>
            </a:r>
          </a:p>
        </p:txBody>
      </p:sp>
      <p:sp>
        <p:nvSpPr>
          <p:cNvPr id="37" name="Rounded Rectangle 36"/>
          <p:cNvSpPr>
            <a:spLocks noChangeArrowheads="1"/>
          </p:cNvSpPr>
          <p:nvPr/>
        </p:nvSpPr>
        <p:spPr bwMode="auto">
          <a:xfrm>
            <a:off x="3123316" y="4472351"/>
            <a:ext cx="459366" cy="26249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Calibri"/>
                <a:ea typeface="ＭＳ Ｐゴシック" charset="0"/>
              </a:rPr>
              <a:t>Clock</a:t>
            </a:r>
          </a:p>
        </p:txBody>
      </p:sp>
      <p:cxnSp>
        <p:nvCxnSpPr>
          <p:cNvPr id="38" name="Straight Arrow Connector 117"/>
          <p:cNvCxnSpPr>
            <a:stCxn id="37" idx="0"/>
          </p:cNvCxnSpPr>
          <p:nvPr/>
        </p:nvCxnSpPr>
        <p:spPr>
          <a:xfrm rot="5400000" flipH="1" flipV="1">
            <a:off x="3467840" y="3963767"/>
            <a:ext cx="393742" cy="62342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2795197" y="3684866"/>
            <a:ext cx="572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RS485</a:t>
            </a:r>
          </a:p>
        </p:txBody>
      </p:sp>
      <p:sp>
        <p:nvSpPr>
          <p:cNvPr id="41" name="TextBox 56"/>
          <p:cNvSpPr txBox="1">
            <a:spLocks noChangeArrowheads="1"/>
          </p:cNvSpPr>
          <p:nvPr/>
        </p:nvSpPr>
        <p:spPr bwMode="auto">
          <a:xfrm>
            <a:off x="6010759" y="1975915"/>
            <a:ext cx="572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RS232</a:t>
            </a:r>
          </a:p>
        </p:txBody>
      </p:sp>
      <p:sp>
        <p:nvSpPr>
          <p:cNvPr id="42" name="TextBox 57"/>
          <p:cNvSpPr txBox="1">
            <a:spLocks noChangeArrowheads="1"/>
          </p:cNvSpPr>
          <p:nvPr/>
        </p:nvSpPr>
        <p:spPr bwMode="auto">
          <a:xfrm>
            <a:off x="5502176" y="1322412"/>
            <a:ext cx="11169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smtClean="0">
                <a:solidFill>
                  <a:prstClr val="black"/>
                </a:solidFill>
              </a:rPr>
              <a:t>Power + RS232</a:t>
            </a:r>
          </a:p>
        </p:txBody>
      </p:sp>
      <p:sp>
        <p:nvSpPr>
          <p:cNvPr id="43" name="Rounded Rectangle 42"/>
          <p:cNvSpPr>
            <a:spLocks noChangeArrowheads="1"/>
          </p:cNvSpPr>
          <p:nvPr/>
        </p:nvSpPr>
        <p:spPr bwMode="auto">
          <a:xfrm>
            <a:off x="6601373" y="2569263"/>
            <a:ext cx="1312474" cy="5906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385D8A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RS232 Port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Debug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ea typeface="ＭＳ Ｐゴシック" charset="0"/>
              </a:rPr>
              <a:t>(Isolated, +12V)</a:t>
            </a:r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41</a:t>
            </a:fld>
            <a:endParaRPr lang="it-IT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4143372" y="3248008"/>
            <a:ext cx="1308100" cy="11112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Calibri"/>
                <a:ea typeface="+mn-ea"/>
              </a:rPr>
              <a:t>Spartan-6 LX</a:t>
            </a: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4143372" y="5472096"/>
            <a:ext cx="1308100" cy="5889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>
                <a:solidFill>
                  <a:srgbClr val="000000"/>
                </a:solidFill>
                <a:latin typeface="Calibri"/>
                <a:ea typeface="+mn-ea"/>
              </a:rPr>
              <a:t>Trasformatore Wurth 749020010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4143372" y="1873233"/>
            <a:ext cx="1308100" cy="8509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latin typeface="Calibri"/>
                <a:ea typeface="+mn-ea"/>
              </a:rPr>
              <a:t>AD4149</a:t>
            </a:r>
            <a:br>
              <a:rPr lang="en-US" sz="1100" dirty="0">
                <a:solidFill>
                  <a:srgbClr val="000000"/>
                </a:solidFill>
                <a:latin typeface="Calibri"/>
                <a:ea typeface="+mn-ea"/>
              </a:rPr>
            </a:br>
            <a:r>
              <a:rPr lang="en-US" sz="1100" dirty="0">
                <a:solidFill>
                  <a:srgbClr val="000000"/>
                </a:solidFill>
                <a:latin typeface="Calibri"/>
                <a:ea typeface="+mn-ea"/>
              </a:rPr>
              <a:t>14bit/200MHz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720847" y="3743308"/>
            <a:ext cx="1309687" cy="5889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Calibri"/>
                <a:ea typeface="+mn-ea"/>
              </a:rPr>
              <a:t>H/T Sensor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err="1">
                <a:solidFill>
                  <a:srgbClr val="000000"/>
                </a:solidFill>
                <a:latin typeface="Calibri"/>
                <a:ea typeface="+mn-ea"/>
              </a:rPr>
              <a:t>Sensirion</a:t>
            </a:r>
            <a:r>
              <a:rPr lang="en-US" sz="1100" dirty="0">
                <a:solidFill>
                  <a:srgbClr val="000000"/>
                </a:solidFill>
                <a:latin typeface="Calibri"/>
                <a:ea typeface="+mn-ea"/>
              </a:rPr>
              <a:t> SHT21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1720847" y="5322871"/>
            <a:ext cx="1676400" cy="685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rgbClr val="000000"/>
                </a:solidFill>
                <a:latin typeface="Calibri"/>
                <a:ea typeface="+mn-ea"/>
              </a:rPr>
              <a:t>LED Beacon Driver</a:t>
            </a:r>
            <a:endParaRPr lang="en-US" sz="1200" b="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24V Step Up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Trigger</a:t>
            </a:r>
          </a:p>
        </p:txBody>
      </p:sp>
      <p:cxnSp>
        <p:nvCxnSpPr>
          <p:cNvPr id="7" name="Elbow Connector 6"/>
          <p:cNvCxnSpPr>
            <a:endCxn id="23" idx="1"/>
          </p:cNvCxnSpPr>
          <p:nvPr/>
        </p:nvCxnSpPr>
        <p:spPr>
          <a:xfrm>
            <a:off x="3030534" y="1598596"/>
            <a:ext cx="1177925" cy="2139950"/>
          </a:xfrm>
          <a:prstGeom prst="bentConnector3">
            <a:avLst>
              <a:gd name="adj1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endCxn id="23" idx="1"/>
          </p:cNvCxnSpPr>
          <p:nvPr/>
        </p:nvCxnSpPr>
        <p:spPr>
          <a:xfrm>
            <a:off x="3030534" y="2817796"/>
            <a:ext cx="1177925" cy="920750"/>
          </a:xfrm>
          <a:prstGeom prst="bentConnector3">
            <a:avLst>
              <a:gd name="adj1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5" idx="3"/>
            <a:endCxn id="23" idx="1"/>
          </p:cNvCxnSpPr>
          <p:nvPr/>
        </p:nvCxnSpPr>
        <p:spPr>
          <a:xfrm flipV="1">
            <a:off x="3030534" y="3738546"/>
            <a:ext cx="1177925" cy="298450"/>
          </a:xfrm>
          <a:prstGeom prst="bentConnector3">
            <a:avLst>
              <a:gd name="adj1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2"/>
            <a:endCxn id="2" idx="0"/>
          </p:cNvCxnSpPr>
          <p:nvPr/>
        </p:nvCxnSpPr>
        <p:spPr>
          <a:xfrm>
            <a:off x="4797422" y="2724133"/>
            <a:ext cx="0" cy="523875"/>
          </a:xfrm>
          <a:prstGeom prst="line">
            <a:avLst/>
          </a:prstGeom>
          <a:ln w="19050">
            <a:solidFill>
              <a:srgbClr val="0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0"/>
            <a:endCxn id="14" idx="2"/>
          </p:cNvCxnSpPr>
          <p:nvPr/>
        </p:nvCxnSpPr>
        <p:spPr>
          <a:xfrm flipV="1">
            <a:off x="4797422" y="1589071"/>
            <a:ext cx="0" cy="284162"/>
          </a:xfrm>
          <a:prstGeom prst="line">
            <a:avLst/>
          </a:prstGeom>
          <a:ln w="19050">
            <a:solidFill>
              <a:srgbClr val="00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2" idx="2"/>
            <a:endCxn id="3" idx="0"/>
          </p:cNvCxnSpPr>
          <p:nvPr/>
        </p:nvCxnSpPr>
        <p:spPr>
          <a:xfrm>
            <a:off x="4797422" y="4359258"/>
            <a:ext cx="0" cy="1112838"/>
          </a:xfrm>
          <a:prstGeom prst="line">
            <a:avLst/>
          </a:prstGeom>
          <a:ln w="19050">
            <a:solidFill>
              <a:srgbClr val="0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" idx="3"/>
            <a:endCxn id="47" idx="1"/>
          </p:cNvCxnSpPr>
          <p:nvPr/>
        </p:nvCxnSpPr>
        <p:spPr>
          <a:xfrm>
            <a:off x="5451472" y="5767371"/>
            <a:ext cx="261937" cy="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4143372" y="1000108"/>
            <a:ext cx="1308100" cy="5889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Calibri"/>
                <a:ea typeface="+mn-ea"/>
              </a:rPr>
              <a:t>AFE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6432547" y="5472096"/>
            <a:ext cx="1308100" cy="5889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DC/DC Power Supply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(TI LMZ10501)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6432547" y="4048108"/>
            <a:ext cx="969962" cy="4365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Serial Port(s)</a:t>
            </a:r>
          </a:p>
        </p:txBody>
      </p:sp>
      <p:sp>
        <p:nvSpPr>
          <p:cNvPr id="17" name="TextBox 91"/>
          <p:cNvSpPr txBox="1">
            <a:spLocks noChangeArrowheads="1"/>
          </p:cNvSpPr>
          <p:nvPr/>
        </p:nvSpPr>
        <p:spPr bwMode="auto">
          <a:xfrm>
            <a:off x="3684584" y="3509946"/>
            <a:ext cx="3587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I2C</a:t>
            </a:r>
          </a:p>
        </p:txBody>
      </p:sp>
      <p:sp>
        <p:nvSpPr>
          <p:cNvPr id="18" name="TextBox 92"/>
          <p:cNvSpPr txBox="1">
            <a:spLocks noChangeArrowheads="1"/>
          </p:cNvSpPr>
          <p:nvPr/>
        </p:nvSpPr>
        <p:spPr bwMode="auto">
          <a:xfrm>
            <a:off x="5778497" y="3978258"/>
            <a:ext cx="57308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+mn-ea"/>
              </a:rPr>
              <a:t>RS232</a:t>
            </a:r>
          </a:p>
        </p:txBody>
      </p:sp>
      <p:sp>
        <p:nvSpPr>
          <p:cNvPr id="19" name="TextBox 93"/>
          <p:cNvSpPr txBox="1">
            <a:spLocks noChangeArrowheads="1"/>
          </p:cNvSpPr>
          <p:nvPr/>
        </p:nvSpPr>
        <p:spPr bwMode="auto">
          <a:xfrm>
            <a:off x="3803647" y="4814871"/>
            <a:ext cx="1038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+mn-ea"/>
              </a:rPr>
              <a:t>LVDS 3 pairs</a:t>
            </a:r>
          </a:p>
          <a:p>
            <a:pPr algn="ctr">
              <a:defRPr/>
            </a:pP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+mn-ea"/>
              </a:rPr>
              <a:t>Clk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+mn-ea"/>
              </a:rPr>
              <a:t>, Din,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+mn-ea"/>
              </a:rPr>
              <a:t>Dout</a:t>
            </a:r>
            <a:endParaRPr lang="en-US" sz="1200" dirty="0">
              <a:solidFill>
                <a:srgbClr val="000000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20" name="TextBox 94"/>
          <p:cNvSpPr txBox="1">
            <a:spLocks noChangeArrowheads="1"/>
          </p:cNvSpPr>
          <p:nvPr/>
        </p:nvSpPr>
        <p:spPr bwMode="auto">
          <a:xfrm>
            <a:off x="4011609" y="2854308"/>
            <a:ext cx="7572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rgbClr val="000000"/>
                </a:solidFill>
                <a:latin typeface="Calibri" pitchFamily="34" charset="0"/>
                <a:ea typeface="+mn-ea"/>
              </a:rPr>
              <a:t>DDR LVDS</a:t>
            </a:r>
          </a:p>
        </p:txBody>
      </p:sp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6432547" y="3036871"/>
            <a:ext cx="1016000" cy="533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Calibri"/>
                <a:ea typeface="+mn-ea"/>
              </a:rPr>
              <a:t>Micron N25Q032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0000"/>
                </a:solidFill>
                <a:latin typeface="Calibri"/>
                <a:ea typeface="+mn-ea"/>
              </a:rPr>
              <a:t>Flash</a:t>
            </a:r>
            <a:endParaRPr lang="en-US" sz="1200" dirty="0">
              <a:solidFill>
                <a:srgbClr val="000000"/>
              </a:solidFill>
              <a:latin typeface="Calibri"/>
              <a:ea typeface="+mn-ea"/>
            </a:endParaRPr>
          </a:p>
        </p:txBody>
      </p:sp>
      <p:cxnSp>
        <p:nvCxnSpPr>
          <p:cNvPr id="22" name="Elbow Connector 21"/>
          <p:cNvCxnSpPr>
            <a:stCxn id="21" idx="1"/>
            <a:endCxn id="43" idx="3"/>
          </p:cNvCxnSpPr>
          <p:nvPr/>
        </p:nvCxnSpPr>
        <p:spPr>
          <a:xfrm rot="10800000" flipV="1">
            <a:off x="4992684" y="3303571"/>
            <a:ext cx="1439863" cy="630237"/>
          </a:xfrm>
          <a:prstGeom prst="bentConnector3">
            <a:avLst>
              <a:gd name="adj1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4208459" y="3640121"/>
            <a:ext cx="195263" cy="196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rgbClr val="000000"/>
                </a:solidFill>
                <a:latin typeface="Calibri"/>
                <a:ea typeface="+mn-ea"/>
              </a:rPr>
              <a:t>I2C</a:t>
            </a:r>
          </a:p>
        </p:txBody>
      </p:sp>
      <p:cxnSp>
        <p:nvCxnSpPr>
          <p:cNvPr id="24" name="Elbow Connector 23"/>
          <p:cNvCxnSpPr>
            <a:stCxn id="44" idx="3"/>
            <a:endCxn id="16" idx="1"/>
          </p:cNvCxnSpPr>
          <p:nvPr/>
        </p:nvCxnSpPr>
        <p:spPr>
          <a:xfrm>
            <a:off x="4992684" y="4195746"/>
            <a:ext cx="1439863" cy="69850"/>
          </a:xfrm>
          <a:prstGeom prst="bentConnector3">
            <a:avLst>
              <a:gd name="adj1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60"/>
          <p:cNvSpPr txBox="1">
            <a:spLocks noChangeArrowheads="1"/>
          </p:cNvSpPr>
          <p:nvPr/>
        </p:nvSpPr>
        <p:spPr bwMode="auto">
          <a:xfrm>
            <a:off x="5759447" y="3036871"/>
            <a:ext cx="374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+mn-ea"/>
              </a:rPr>
              <a:t>SPI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7218359" y="5014896"/>
            <a:ext cx="0" cy="45720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7545384" y="5014896"/>
            <a:ext cx="0" cy="45720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64309" y="5014896"/>
            <a:ext cx="0" cy="45720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891334" y="5014896"/>
            <a:ext cx="0" cy="45720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6"/>
          <p:cNvSpPr txBox="1">
            <a:spLocks noChangeArrowheads="1"/>
          </p:cNvSpPr>
          <p:nvPr/>
        </p:nvSpPr>
        <p:spPr bwMode="auto">
          <a:xfrm>
            <a:off x="6410322" y="4829158"/>
            <a:ext cx="28416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1.2V</a:t>
            </a:r>
          </a:p>
        </p:txBody>
      </p:sp>
      <p:sp>
        <p:nvSpPr>
          <p:cNvPr id="31" name="TextBox 52"/>
          <p:cNvSpPr txBox="1">
            <a:spLocks noChangeArrowheads="1"/>
          </p:cNvSpPr>
          <p:nvPr/>
        </p:nvSpPr>
        <p:spPr bwMode="auto">
          <a:xfrm>
            <a:off x="6759572" y="4829158"/>
            <a:ext cx="28416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1.8V</a:t>
            </a:r>
          </a:p>
        </p:txBody>
      </p:sp>
      <p:sp>
        <p:nvSpPr>
          <p:cNvPr id="32" name="TextBox 54"/>
          <p:cNvSpPr txBox="1">
            <a:spLocks noChangeArrowheads="1"/>
          </p:cNvSpPr>
          <p:nvPr/>
        </p:nvSpPr>
        <p:spPr bwMode="auto">
          <a:xfrm>
            <a:off x="7108822" y="4829158"/>
            <a:ext cx="28416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2.5V</a:t>
            </a:r>
          </a:p>
        </p:txBody>
      </p:sp>
      <p:sp>
        <p:nvSpPr>
          <p:cNvPr id="33" name="TextBox 58"/>
          <p:cNvSpPr txBox="1">
            <a:spLocks noChangeArrowheads="1"/>
          </p:cNvSpPr>
          <p:nvPr/>
        </p:nvSpPr>
        <p:spPr bwMode="auto">
          <a:xfrm>
            <a:off x="7458072" y="4829158"/>
            <a:ext cx="28257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3.3V</a:t>
            </a:r>
          </a:p>
        </p:txBody>
      </p:sp>
      <p:sp>
        <p:nvSpPr>
          <p:cNvPr id="34" name="TextBox 62"/>
          <p:cNvSpPr txBox="1">
            <a:spLocks noChangeArrowheads="1"/>
          </p:cNvSpPr>
          <p:nvPr/>
        </p:nvSpPr>
        <p:spPr bwMode="auto">
          <a:xfrm>
            <a:off x="5189534" y="2854308"/>
            <a:ext cx="3730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+mn-ea"/>
              </a:rPr>
              <a:t>SPI</a:t>
            </a:r>
          </a:p>
        </p:txBody>
      </p:sp>
      <p:cxnSp>
        <p:nvCxnSpPr>
          <p:cNvPr id="35" name="Shape 34"/>
          <p:cNvCxnSpPr>
            <a:stCxn id="43" idx="3"/>
          </p:cNvCxnSpPr>
          <p:nvPr/>
        </p:nvCxnSpPr>
        <p:spPr>
          <a:xfrm flipV="1">
            <a:off x="4992684" y="2724133"/>
            <a:ext cx="196850" cy="1209675"/>
          </a:xfrm>
          <a:prstGeom prst="bentConnector2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59"/>
          <p:cNvSpPr txBox="1">
            <a:spLocks noChangeArrowheads="1"/>
          </p:cNvSpPr>
          <p:nvPr/>
        </p:nvSpPr>
        <p:spPr bwMode="auto">
          <a:xfrm>
            <a:off x="5516559" y="5537183"/>
            <a:ext cx="166688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0000"/>
                </a:solidFill>
                <a:latin typeface="Calibri" pitchFamily="34" charset="0"/>
                <a:ea typeface="+mn-ea"/>
              </a:rPr>
              <a:t>5V</a:t>
            </a:r>
          </a:p>
        </p:txBody>
      </p:sp>
      <p:grpSp>
        <p:nvGrpSpPr>
          <p:cNvPr id="37" name="Group 41"/>
          <p:cNvGrpSpPr>
            <a:grpSpLocks/>
          </p:cNvGrpSpPr>
          <p:nvPr/>
        </p:nvGrpSpPr>
        <p:grpSpPr bwMode="auto">
          <a:xfrm>
            <a:off x="1720847" y="2262171"/>
            <a:ext cx="1309687" cy="850900"/>
            <a:chOff x="2819400" y="2635525"/>
            <a:chExt cx="1308652" cy="850625"/>
          </a:xfrm>
        </p:grpSpPr>
        <p:sp>
          <p:nvSpPr>
            <p:cNvPr id="38" name="Rounded Rectangle 37"/>
            <p:cNvSpPr>
              <a:spLocks noChangeArrowheads="1"/>
            </p:cNvSpPr>
            <p:nvPr/>
          </p:nvSpPr>
          <p:spPr bwMode="auto">
            <a:xfrm>
              <a:off x="2819400" y="2897377"/>
              <a:ext cx="1308652" cy="58877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solidFill>
                  <a:srgbClr val="000000"/>
                </a:solidFill>
                <a:latin typeface="Calibri"/>
                <a:ea typeface="+mn-ea"/>
              </a:endParaRPr>
            </a:p>
          </p:txBody>
        </p:sp>
        <p:sp>
          <p:nvSpPr>
            <p:cNvPr id="39" name="Rounded Rectangle 38"/>
            <p:cNvSpPr>
              <a:spLocks noChangeArrowheads="1"/>
            </p:cNvSpPr>
            <p:nvPr/>
          </p:nvSpPr>
          <p:spPr bwMode="auto">
            <a:xfrm>
              <a:off x="2819400" y="2887855"/>
              <a:ext cx="685258" cy="2618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/>
                  <a:ea typeface="+mn-ea"/>
                </a:rPr>
                <a:t>16bit DAC</a:t>
              </a:r>
            </a:p>
          </p:txBody>
        </p:sp>
        <p:sp>
          <p:nvSpPr>
            <p:cNvPr id="40" name="Rounded Rectangle 39"/>
            <p:cNvSpPr>
              <a:spLocks noChangeArrowheads="1"/>
            </p:cNvSpPr>
            <p:nvPr/>
          </p:nvSpPr>
          <p:spPr bwMode="auto">
            <a:xfrm>
              <a:off x="2819400" y="3214775"/>
              <a:ext cx="685258" cy="2618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/>
                  <a:ea typeface="+mn-ea"/>
                </a:rPr>
                <a:t>16bit ADC</a:t>
              </a:r>
            </a:p>
          </p:txBody>
        </p:sp>
        <p:sp>
          <p:nvSpPr>
            <p:cNvPr id="41" name="TextBox 63"/>
            <p:cNvSpPr txBox="1">
              <a:spLocks noChangeArrowheads="1"/>
            </p:cNvSpPr>
            <p:nvPr/>
          </p:nvSpPr>
          <p:spPr bwMode="auto">
            <a:xfrm>
              <a:off x="2852711" y="2635525"/>
              <a:ext cx="1153201" cy="27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latin typeface="Calibri" pitchFamily="34" charset="0"/>
                  <a:ea typeface="+mn-ea"/>
                </a:rPr>
                <a:t>HV Pmt Control</a:t>
              </a:r>
            </a:p>
          </p:txBody>
        </p:sp>
      </p:grpSp>
      <p:sp>
        <p:nvSpPr>
          <p:cNvPr id="42" name="Rounded Rectangle 41"/>
          <p:cNvSpPr>
            <a:spLocks noChangeArrowheads="1"/>
          </p:cNvSpPr>
          <p:nvPr/>
        </p:nvSpPr>
        <p:spPr bwMode="auto">
          <a:xfrm>
            <a:off x="4143372" y="3836971"/>
            <a:ext cx="654050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Calibri"/>
                <a:ea typeface="+mn-ea"/>
              </a:rPr>
              <a:t>uBlaze</a:t>
            </a:r>
          </a:p>
        </p:txBody>
      </p:sp>
      <p:sp>
        <p:nvSpPr>
          <p:cNvPr id="43" name="Rounded Rectangle 42"/>
          <p:cNvSpPr>
            <a:spLocks noChangeArrowheads="1"/>
          </p:cNvSpPr>
          <p:nvPr/>
        </p:nvSpPr>
        <p:spPr bwMode="auto">
          <a:xfrm>
            <a:off x="4797422" y="3836971"/>
            <a:ext cx="195262" cy="1952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rgbClr val="000000"/>
                </a:solidFill>
                <a:latin typeface="Calibri"/>
                <a:ea typeface="+mn-ea"/>
              </a:rPr>
              <a:t>SPI</a:t>
            </a: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>
            <a:off x="4797422" y="4097321"/>
            <a:ext cx="195262" cy="196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/>
                <a:ea typeface="+mn-ea"/>
              </a:rPr>
              <a:t>RS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>
            <a:off x="4927597" y="4752958"/>
            <a:ext cx="654050" cy="3921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/>
                <a:ea typeface="+mn-ea"/>
              </a:rPr>
              <a:t>FOX924B-10MHz</a:t>
            </a:r>
          </a:p>
        </p:txBody>
      </p:sp>
      <p:cxnSp>
        <p:nvCxnSpPr>
          <p:cNvPr id="46" name="Straight Arrow Connector 45"/>
          <p:cNvCxnSpPr>
            <a:stCxn id="45" idx="0"/>
          </p:cNvCxnSpPr>
          <p:nvPr/>
        </p:nvCxnSpPr>
        <p:spPr>
          <a:xfrm flipV="1">
            <a:off x="5254622" y="4359258"/>
            <a:ext cx="0" cy="39370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>
            <a:spLocks noChangeArrowheads="1"/>
          </p:cNvSpPr>
          <p:nvPr/>
        </p:nvSpPr>
        <p:spPr bwMode="auto">
          <a:xfrm>
            <a:off x="5713409" y="5602271"/>
            <a:ext cx="457200" cy="3286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6F95BC"/>
            </a:solidFill>
            <a:round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rgbClr val="000000"/>
                </a:solidFill>
                <a:latin typeface="Calibri"/>
                <a:ea typeface="+mn-ea"/>
              </a:rPr>
              <a:t>TE PolyZen</a:t>
            </a:r>
          </a:p>
        </p:txBody>
      </p:sp>
      <p:cxnSp>
        <p:nvCxnSpPr>
          <p:cNvPr id="48" name="Straight Arrow Connector 47"/>
          <p:cNvCxnSpPr>
            <a:stCxn id="47" idx="3"/>
            <a:endCxn id="15" idx="1"/>
          </p:cNvCxnSpPr>
          <p:nvPr/>
        </p:nvCxnSpPr>
        <p:spPr>
          <a:xfrm>
            <a:off x="6170609" y="5767371"/>
            <a:ext cx="261938" cy="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53"/>
          <p:cNvGrpSpPr>
            <a:grpSpLocks/>
          </p:cNvGrpSpPr>
          <p:nvPr/>
        </p:nvGrpSpPr>
        <p:grpSpPr bwMode="auto">
          <a:xfrm>
            <a:off x="1643059" y="876283"/>
            <a:ext cx="1387475" cy="1017588"/>
            <a:chOff x="2740844" y="2469135"/>
            <a:chExt cx="1387208" cy="1017015"/>
          </a:xfrm>
        </p:grpSpPr>
        <p:sp>
          <p:nvSpPr>
            <p:cNvPr id="50" name="Rounded Rectangle 49"/>
            <p:cNvSpPr>
              <a:spLocks noChangeArrowheads="1"/>
            </p:cNvSpPr>
            <p:nvPr/>
          </p:nvSpPr>
          <p:spPr bwMode="auto">
            <a:xfrm>
              <a:off x="2818617" y="2897519"/>
              <a:ext cx="1309435" cy="58863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solidFill>
                  <a:srgbClr val="000000"/>
                </a:solidFill>
                <a:latin typeface="Calibri"/>
                <a:ea typeface="+mn-ea"/>
              </a:endParaRPr>
            </a:p>
          </p:txBody>
        </p:sp>
        <p:sp>
          <p:nvSpPr>
            <p:cNvPr id="51" name="Rounded Rectangle 50"/>
            <p:cNvSpPr>
              <a:spLocks noChangeArrowheads="1"/>
            </p:cNvSpPr>
            <p:nvPr/>
          </p:nvSpPr>
          <p:spPr bwMode="auto">
            <a:xfrm>
              <a:off x="2818617" y="2887999"/>
              <a:ext cx="687255" cy="26179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/>
                  <a:ea typeface="+mn-ea"/>
                </a:rPr>
                <a:t>16bit DAC</a:t>
              </a:r>
            </a:p>
          </p:txBody>
        </p:sp>
        <p:sp>
          <p:nvSpPr>
            <p:cNvPr id="52" name="Rounded Rectangle 51"/>
            <p:cNvSpPr>
              <a:spLocks noChangeArrowheads="1"/>
            </p:cNvSpPr>
            <p:nvPr/>
          </p:nvSpPr>
          <p:spPr bwMode="auto">
            <a:xfrm>
              <a:off x="2818617" y="3214840"/>
              <a:ext cx="687255" cy="26179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6F95BC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/>
                  <a:ea typeface="+mn-ea"/>
                </a:rPr>
                <a:t>16bit ADC</a:t>
              </a:r>
            </a:p>
          </p:txBody>
        </p:sp>
        <p:sp>
          <p:nvSpPr>
            <p:cNvPr id="53" name="TextBox 63"/>
            <p:cNvSpPr txBox="1">
              <a:spLocks noChangeArrowheads="1"/>
            </p:cNvSpPr>
            <p:nvPr/>
          </p:nvSpPr>
          <p:spPr bwMode="auto">
            <a:xfrm>
              <a:off x="2740844" y="2469135"/>
              <a:ext cx="915812" cy="461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latin typeface="Calibri" pitchFamily="34" charset="0"/>
                  <a:ea typeface="+mn-ea"/>
                </a:rPr>
                <a:t>AFE Control</a:t>
              </a:r>
            </a:p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latin typeface="Calibri" pitchFamily="34" charset="0"/>
                  <a:ea typeface="+mn-ea"/>
                </a:rPr>
                <a:t> &amp; Monitor</a:t>
              </a:r>
            </a:p>
          </p:txBody>
        </p:sp>
      </p:grpSp>
      <p:sp>
        <p:nvSpPr>
          <p:cNvPr id="54" name="Date Placeholder 5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42</a:t>
            </a:fld>
            <a:endParaRPr lang="it-IT"/>
          </a:p>
        </p:txBody>
      </p:sp>
      <p:sp>
        <p:nvSpPr>
          <p:cNvPr id="56" name="Footer Placeholder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ATA\DOCS\FEM\HW\PHOTOS\20121017_PRIMOLOTTO\_MG_7725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4988"/>
            <a:ext cx="58674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Callout 2 (Border and Accent Bar) 2"/>
          <p:cNvSpPr/>
          <p:nvPr/>
        </p:nvSpPr>
        <p:spPr>
          <a:xfrm>
            <a:off x="3657600" y="4267200"/>
            <a:ext cx="1600200" cy="533400"/>
          </a:xfrm>
          <a:prstGeom prst="accentBorderCallout2">
            <a:avLst>
              <a:gd name="adj1" fmla="val 19605"/>
              <a:gd name="adj2" fmla="val -3314"/>
              <a:gd name="adj3" fmla="val -2638"/>
              <a:gd name="adj4" fmla="val -9878"/>
              <a:gd name="adj5" fmla="val -84829"/>
              <a:gd name="adj6" fmla="val -938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ADC 200 Msps / 14 bit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TI AD4149</a:t>
            </a:r>
          </a:p>
        </p:txBody>
      </p:sp>
      <p:sp>
        <p:nvSpPr>
          <p:cNvPr id="4" name="Line Callout 2 (Border and Accent Bar) 3"/>
          <p:cNvSpPr/>
          <p:nvPr/>
        </p:nvSpPr>
        <p:spPr>
          <a:xfrm>
            <a:off x="736600" y="2438400"/>
            <a:ext cx="1295400" cy="457200"/>
          </a:xfrm>
          <a:prstGeom prst="accentBorderCallout2">
            <a:avLst>
              <a:gd name="adj1" fmla="val 53117"/>
              <a:gd name="adj2" fmla="val 103512"/>
              <a:gd name="adj3" fmla="val 53195"/>
              <a:gd name="adj4" fmla="val 122522"/>
              <a:gd name="adj5" fmla="val 63962"/>
              <a:gd name="adj6" fmla="val 12938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T&amp;H Sensor (I2C)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SHT21</a:t>
            </a:r>
          </a:p>
        </p:txBody>
      </p:sp>
      <p:sp>
        <p:nvSpPr>
          <p:cNvPr id="5" name="Line Callout 2 (Border and Accent Bar) 4"/>
          <p:cNvSpPr/>
          <p:nvPr/>
        </p:nvSpPr>
        <p:spPr>
          <a:xfrm>
            <a:off x="5457825" y="1981200"/>
            <a:ext cx="1219200" cy="452438"/>
          </a:xfrm>
          <a:prstGeom prst="accentBorderCallout2">
            <a:avLst>
              <a:gd name="adj1" fmla="val 48950"/>
              <a:gd name="adj2" fmla="val -3841"/>
              <a:gd name="adj3" fmla="val 44861"/>
              <a:gd name="adj4" fmla="val -26866"/>
              <a:gd name="adj5" fmla="val -1316"/>
              <a:gd name="adj6" fmla="val -4708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LEDPULSER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Controler (I2C)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2800" y="3352800"/>
            <a:ext cx="457200" cy="4572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Line Callout 2 (Border and Accent Bar) 6"/>
          <p:cNvSpPr/>
          <p:nvPr/>
        </p:nvSpPr>
        <p:spPr>
          <a:xfrm>
            <a:off x="3352800" y="5410200"/>
            <a:ext cx="1828800" cy="609600"/>
          </a:xfrm>
          <a:prstGeom prst="accentBorderCallout2">
            <a:avLst>
              <a:gd name="adj1" fmla="val 53117"/>
              <a:gd name="adj2" fmla="val 103512"/>
              <a:gd name="adj3" fmla="val 53195"/>
              <a:gd name="adj4" fmla="val 118355"/>
              <a:gd name="adj5" fmla="val 11219"/>
              <a:gd name="adj6" fmla="val 1298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Step-down DC/DC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5V Input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1.2, 1.8, 2.5, 3.3 Outputs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10200" y="4114800"/>
            <a:ext cx="1752600" cy="13716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Line Callout 2 (Border and Accent Bar) 8"/>
          <p:cNvSpPr/>
          <p:nvPr/>
        </p:nvSpPr>
        <p:spPr>
          <a:xfrm>
            <a:off x="685800" y="3048000"/>
            <a:ext cx="1371600" cy="533400"/>
          </a:xfrm>
          <a:prstGeom prst="accentBorderCallout2">
            <a:avLst>
              <a:gd name="adj1" fmla="val 39228"/>
              <a:gd name="adj2" fmla="val 104002"/>
              <a:gd name="adj3" fmla="val 39305"/>
              <a:gd name="adj4" fmla="val 115781"/>
              <a:gd name="adj5" fmla="val 29836"/>
              <a:gd name="adj6" fmla="val 1514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Analog Front-End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Control (I2C)</a:t>
            </a:r>
          </a:p>
        </p:txBody>
      </p:sp>
      <p:sp>
        <p:nvSpPr>
          <p:cNvPr id="10" name="Line Callout 2 (Border and Accent Bar) 9"/>
          <p:cNvSpPr/>
          <p:nvPr/>
        </p:nvSpPr>
        <p:spPr>
          <a:xfrm>
            <a:off x="5638800" y="2819400"/>
            <a:ext cx="1295400" cy="685800"/>
          </a:xfrm>
          <a:prstGeom prst="accentBorderCallout2">
            <a:avLst>
              <a:gd name="adj1" fmla="val 48950"/>
              <a:gd name="adj2" fmla="val -3841"/>
              <a:gd name="adj3" fmla="val 50417"/>
              <a:gd name="adj4" fmla="val -21719"/>
              <a:gd name="adj5" fmla="val 101462"/>
              <a:gd name="adj6" fmla="val -353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FPGA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Xilinx Spartan 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0" y="2971800"/>
            <a:ext cx="1066800" cy="10668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38400" y="3657600"/>
            <a:ext cx="838200" cy="1905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3" name="Line Callout 2 (Border and Accent Bar) 12"/>
          <p:cNvSpPr/>
          <p:nvPr/>
        </p:nvSpPr>
        <p:spPr>
          <a:xfrm>
            <a:off x="685800" y="3886200"/>
            <a:ext cx="1371600" cy="685800"/>
          </a:xfrm>
          <a:prstGeom prst="accentBorderCallout2">
            <a:avLst>
              <a:gd name="adj1" fmla="val 39228"/>
              <a:gd name="adj2" fmla="val 104002"/>
              <a:gd name="adj3" fmla="val 39147"/>
              <a:gd name="adj4" fmla="val 108837"/>
              <a:gd name="adj5" fmla="val 36086"/>
              <a:gd name="adj6" fmla="val 12785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Analog Front-End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LPF 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Passivo, lineare</a:t>
            </a:r>
          </a:p>
        </p:txBody>
      </p:sp>
      <p:sp>
        <p:nvSpPr>
          <p:cNvPr id="14" name="Oval 13"/>
          <p:cNvSpPr/>
          <p:nvPr/>
        </p:nvSpPr>
        <p:spPr>
          <a:xfrm>
            <a:off x="2705100" y="2514600"/>
            <a:ext cx="304800" cy="228600"/>
          </a:xfrm>
          <a:prstGeom prst="ellipse">
            <a:avLst/>
          </a:prstGeom>
          <a:solidFill>
            <a:srgbClr val="99CCFF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19650" y="1384300"/>
            <a:ext cx="190500" cy="228600"/>
          </a:xfrm>
          <a:prstGeom prst="ellipse">
            <a:avLst/>
          </a:prstGeom>
          <a:solidFill>
            <a:srgbClr val="99CCFF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219200"/>
            <a:ext cx="1143000" cy="14478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13000" y="2590800"/>
            <a:ext cx="304800" cy="3048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68600" y="2717800"/>
            <a:ext cx="609600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Line Callout 2 (Border and Accent Bar) 18"/>
          <p:cNvSpPr/>
          <p:nvPr/>
        </p:nvSpPr>
        <p:spPr>
          <a:xfrm>
            <a:off x="5334000" y="762000"/>
            <a:ext cx="1143000" cy="304800"/>
          </a:xfrm>
          <a:prstGeom prst="accentBorderCallout2">
            <a:avLst>
              <a:gd name="adj1" fmla="val 67700"/>
              <a:gd name="adj2" fmla="val -3710"/>
              <a:gd name="adj3" fmla="val 67778"/>
              <a:gd name="adj4" fmla="val -19145"/>
              <a:gd name="adj5" fmla="val 207973"/>
              <a:gd name="adj6" fmla="val -342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Current Sensor</a:t>
            </a:r>
          </a:p>
        </p:txBody>
      </p:sp>
      <p:sp>
        <p:nvSpPr>
          <p:cNvPr id="20" name="Line Callout 2 (Border and Accent Bar) 19"/>
          <p:cNvSpPr/>
          <p:nvPr/>
        </p:nvSpPr>
        <p:spPr>
          <a:xfrm>
            <a:off x="1300163" y="1828800"/>
            <a:ext cx="1143000" cy="304800"/>
          </a:xfrm>
          <a:prstGeom prst="accentBorderCallout2">
            <a:avLst>
              <a:gd name="adj1" fmla="val 66138"/>
              <a:gd name="adj2" fmla="val 103373"/>
              <a:gd name="adj3" fmla="val 66215"/>
              <a:gd name="adj4" fmla="val 115438"/>
              <a:gd name="adj5" fmla="val 225161"/>
              <a:gd name="adj6" fmla="val 13195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Current Sensor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43</a:t>
            </a:fld>
            <a:endParaRPr lang="it-I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ATA\DOCS\FEM\HW\PHOTOS\20121017_PRIMOLOTTO\_MG_7725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4988"/>
            <a:ext cx="58674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Callout 2 (Border and Accent Bar) 2"/>
          <p:cNvSpPr/>
          <p:nvPr/>
        </p:nvSpPr>
        <p:spPr>
          <a:xfrm>
            <a:off x="6877050" y="609600"/>
            <a:ext cx="1524000" cy="457200"/>
          </a:xfrm>
          <a:prstGeom prst="accentBorderCallout2">
            <a:avLst>
              <a:gd name="adj1" fmla="val 45694"/>
              <a:gd name="adj2" fmla="val -3060"/>
              <a:gd name="adj3" fmla="val 45903"/>
              <a:gd name="adj4" fmla="val -19773"/>
              <a:gd name="adj5" fmla="val 142981"/>
              <a:gd name="adj6" fmla="val -269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Serial Port (3.3V)</a:t>
            </a:r>
          </a:p>
        </p:txBody>
      </p:sp>
      <p:sp>
        <p:nvSpPr>
          <p:cNvPr id="4" name="Rectangle 3"/>
          <p:cNvSpPr/>
          <p:nvPr/>
        </p:nvSpPr>
        <p:spPr>
          <a:xfrm>
            <a:off x="6221413" y="1252538"/>
            <a:ext cx="479425" cy="319087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" name="Line Callout 2 (Border and Accent Bar) 4"/>
          <p:cNvSpPr/>
          <p:nvPr/>
        </p:nvSpPr>
        <p:spPr>
          <a:xfrm>
            <a:off x="6705600" y="1951038"/>
            <a:ext cx="1752600" cy="609600"/>
          </a:xfrm>
          <a:prstGeom prst="accentBorderCallout2">
            <a:avLst>
              <a:gd name="adj1" fmla="val 66527"/>
              <a:gd name="adj2" fmla="val -2018"/>
              <a:gd name="adj3" fmla="val 64653"/>
              <a:gd name="adj4" fmla="val -16648"/>
              <a:gd name="adj5" fmla="val -31958"/>
              <a:gd name="adj6" fmla="val -3116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USER CONN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(Power, AIN, GPIO, I2C, RS232, ...)</a:t>
            </a:r>
          </a:p>
        </p:txBody>
      </p:sp>
      <p:sp>
        <p:nvSpPr>
          <p:cNvPr id="6" name="Rectangle 5"/>
          <p:cNvSpPr/>
          <p:nvPr/>
        </p:nvSpPr>
        <p:spPr>
          <a:xfrm>
            <a:off x="6553200" y="2667000"/>
            <a:ext cx="685800" cy="1143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Line Callout 2 (Border and Accent Bar) 6"/>
          <p:cNvSpPr/>
          <p:nvPr/>
        </p:nvSpPr>
        <p:spPr>
          <a:xfrm>
            <a:off x="7239000" y="4114800"/>
            <a:ext cx="1676400" cy="762000"/>
          </a:xfrm>
          <a:prstGeom prst="accentBorderCallout2">
            <a:avLst>
              <a:gd name="adj1" fmla="val 66527"/>
              <a:gd name="adj2" fmla="val -2018"/>
              <a:gd name="adj3" fmla="val 64653"/>
              <a:gd name="adj4" fmla="val -12648"/>
              <a:gd name="adj5" fmla="val -38625"/>
              <a:gd name="adj6" fmla="val -1948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FCM CONN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(Power, Data, Clock)</a:t>
            </a:r>
          </a:p>
        </p:txBody>
      </p:sp>
      <p:sp>
        <p:nvSpPr>
          <p:cNvPr id="8" name="Line Callout 2 (Border and Accent Bar) 7"/>
          <p:cNvSpPr/>
          <p:nvPr/>
        </p:nvSpPr>
        <p:spPr>
          <a:xfrm>
            <a:off x="4352925" y="2057400"/>
            <a:ext cx="1524000" cy="457200"/>
          </a:xfrm>
          <a:prstGeom prst="accentBorderCallout2">
            <a:avLst>
              <a:gd name="adj1" fmla="val 12361"/>
              <a:gd name="adj2" fmla="val -2435"/>
              <a:gd name="adj3" fmla="val 8403"/>
              <a:gd name="adj4" fmla="val -10398"/>
              <a:gd name="adj5" fmla="val -107020"/>
              <a:gd name="adj6" fmla="val -194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LED Pulser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(TRIG, HV)</a:t>
            </a:r>
          </a:p>
        </p:txBody>
      </p:sp>
      <p:sp>
        <p:nvSpPr>
          <p:cNvPr id="9" name="Rectangle 8"/>
          <p:cNvSpPr/>
          <p:nvPr/>
        </p:nvSpPr>
        <p:spPr>
          <a:xfrm>
            <a:off x="3905250" y="1257300"/>
            <a:ext cx="479425" cy="319088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Line Callout 2 (Border and Accent Bar) 9"/>
          <p:cNvSpPr/>
          <p:nvPr/>
        </p:nvSpPr>
        <p:spPr>
          <a:xfrm>
            <a:off x="5402263" y="5418138"/>
            <a:ext cx="785812" cy="457200"/>
          </a:xfrm>
          <a:prstGeom prst="accentBorderCallout2">
            <a:avLst>
              <a:gd name="adj1" fmla="val 68611"/>
              <a:gd name="adj2" fmla="val -6682"/>
              <a:gd name="adj3" fmla="val 68819"/>
              <a:gd name="adj4" fmla="val -15398"/>
              <a:gd name="adj5" fmla="val 34647"/>
              <a:gd name="adj6" fmla="val -294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Clock Out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32325" y="5045075"/>
            <a:ext cx="533400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2" name="Line Callout 2 (Border and Accent Bar) 11"/>
          <p:cNvSpPr/>
          <p:nvPr/>
        </p:nvSpPr>
        <p:spPr>
          <a:xfrm>
            <a:off x="3810000" y="5638800"/>
            <a:ext cx="784225" cy="296863"/>
          </a:xfrm>
          <a:prstGeom prst="accentBorderCallout2">
            <a:avLst>
              <a:gd name="adj1" fmla="val 67009"/>
              <a:gd name="adj2" fmla="val -5469"/>
              <a:gd name="adj3" fmla="val 68819"/>
              <a:gd name="adj4" fmla="val -15398"/>
              <a:gd name="adj5" fmla="val -32020"/>
              <a:gd name="adj6" fmla="val -3622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GATE In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98825" y="5006975"/>
            <a:ext cx="381000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Line Callout 2 (Border and Accent Bar) 13"/>
          <p:cNvSpPr/>
          <p:nvPr/>
        </p:nvSpPr>
        <p:spPr>
          <a:xfrm>
            <a:off x="1676400" y="5638800"/>
            <a:ext cx="784225" cy="457200"/>
          </a:xfrm>
          <a:prstGeom prst="accentBorderCallout2">
            <a:avLst>
              <a:gd name="adj1" fmla="val 58611"/>
              <a:gd name="adj2" fmla="val 105332"/>
              <a:gd name="adj3" fmla="val 57152"/>
              <a:gd name="adj4" fmla="val 137029"/>
              <a:gd name="adj5" fmla="val -17019"/>
              <a:gd name="adj6" fmla="val 1637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PMT 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82875" y="5021263"/>
            <a:ext cx="533400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6" name="Line Callout 2 (Border and Accent Bar) 15"/>
          <p:cNvSpPr/>
          <p:nvPr/>
        </p:nvSpPr>
        <p:spPr>
          <a:xfrm>
            <a:off x="1066800" y="3124200"/>
            <a:ext cx="1676400" cy="762000"/>
          </a:xfrm>
          <a:prstGeom prst="accentBorderCallout2">
            <a:avLst>
              <a:gd name="adj1" fmla="val 29027"/>
              <a:gd name="adj2" fmla="val 103664"/>
              <a:gd name="adj3" fmla="val 29653"/>
              <a:gd name="adj4" fmla="val 118602"/>
              <a:gd name="adj5" fmla="val -79875"/>
              <a:gd name="adj6" fmla="val 11972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HVPSU CONN</a:t>
            </a:r>
          </a:p>
          <a:p>
            <a:pPr algn="ctr">
              <a:defRPr/>
            </a:pPr>
            <a:r>
              <a:rPr lang="it-IT" sz="1200" b="1" dirty="0">
                <a:solidFill>
                  <a:srgbClr val="000000"/>
                </a:solidFill>
              </a:rPr>
              <a:t>(Power, Control, Monitor)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90800" y="1219200"/>
            <a:ext cx="609600" cy="1295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33950" y="1219200"/>
            <a:ext cx="1219200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carlo.nicolau@roma1.infn.it</a:t>
            </a:r>
            <a:endParaRPr lang="it-IT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3D92A-3419-49D3-8CDD-957F0041DF45}" type="slidenum">
              <a:rPr lang="it-IT" smtClean="0"/>
              <a:pPr/>
              <a:t>44</a:t>
            </a:fld>
            <a:endParaRPr lang="it-I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RICAP13 Conference - Roma  22/5/2013</a:t>
            </a:r>
            <a:endParaRPr lang="it-IT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7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3|15.4|34.2|19.3|16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2754</TotalTime>
  <Words>3362</Words>
  <Application>Microsoft Macintosh PowerPoint</Application>
  <PresentationFormat>Presentazione su schermo (4:3)</PresentationFormat>
  <Paragraphs>1052</Paragraphs>
  <Slides>44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5" baseType="lpstr">
      <vt:lpstr>Office Theme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Jitter measurement</vt:lpstr>
      <vt:lpstr>Link budget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clone</dc:creator>
  <cp:lastModifiedBy>Giancarlo Barbarino</cp:lastModifiedBy>
  <cp:revision>378</cp:revision>
  <dcterms:created xsi:type="dcterms:W3CDTF">2013-05-18T18:25:27Z</dcterms:created>
  <dcterms:modified xsi:type="dcterms:W3CDTF">2013-05-29T15:31:22Z</dcterms:modified>
</cp:coreProperties>
</file>