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</p:sldMasterIdLst>
  <p:notesMasterIdLst>
    <p:notesMasterId r:id="rId33"/>
  </p:notesMasterIdLst>
  <p:sldIdLst>
    <p:sldId id="270" r:id="rId3"/>
    <p:sldId id="304" r:id="rId4"/>
    <p:sldId id="257" r:id="rId5"/>
    <p:sldId id="291" r:id="rId6"/>
    <p:sldId id="268" r:id="rId7"/>
    <p:sldId id="281" r:id="rId8"/>
    <p:sldId id="283" r:id="rId9"/>
    <p:sldId id="284" r:id="rId10"/>
    <p:sldId id="285" r:id="rId11"/>
    <p:sldId id="286" r:id="rId12"/>
    <p:sldId id="287" r:id="rId13"/>
    <p:sldId id="290" r:id="rId14"/>
    <p:sldId id="292" r:id="rId15"/>
    <p:sldId id="294" r:id="rId16"/>
    <p:sldId id="296" r:id="rId17"/>
    <p:sldId id="300" r:id="rId18"/>
    <p:sldId id="305" r:id="rId19"/>
    <p:sldId id="306" r:id="rId20"/>
    <p:sldId id="288" r:id="rId21"/>
    <p:sldId id="299" r:id="rId22"/>
    <p:sldId id="307" r:id="rId23"/>
    <p:sldId id="308" r:id="rId24"/>
    <p:sldId id="295" r:id="rId25"/>
    <p:sldId id="271" r:id="rId26"/>
    <p:sldId id="279" r:id="rId27"/>
    <p:sldId id="262" r:id="rId28"/>
    <p:sldId id="266" r:id="rId29"/>
    <p:sldId id="267" r:id="rId30"/>
    <p:sldId id="272" r:id="rId31"/>
    <p:sldId id="265" r:id="rId32"/>
  </p:sldIdLst>
  <p:sldSz cx="13004800" cy="97536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3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3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3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3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5pPr>
    <a:lvl6pPr marL="2286000" algn="l" defTabSz="457200" rtl="0" eaLnBrk="1" latinLnBrk="0" hangingPunct="1">
      <a:defRPr sz="3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6pPr>
    <a:lvl7pPr marL="2743200" algn="l" defTabSz="457200" rtl="0" eaLnBrk="1" latinLnBrk="0" hangingPunct="1">
      <a:defRPr sz="3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7pPr>
    <a:lvl8pPr marL="3200400" algn="l" defTabSz="457200" rtl="0" eaLnBrk="1" latinLnBrk="0" hangingPunct="1">
      <a:defRPr sz="3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8pPr>
    <a:lvl9pPr marL="3657600" algn="l" defTabSz="457200" rtl="0" eaLnBrk="1" latinLnBrk="0" hangingPunct="1">
      <a:defRPr sz="3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936" y="-10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78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35506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700">
                <a:solidFill>
                  <a:srgbClr val="141413"/>
                </a:solidFill>
                <a:latin typeface="Times" charset="0"/>
                <a:cs typeface="Times" charset="0"/>
                <a:sym typeface="Times" charset="0"/>
              </a:rPr>
              <a:t>Four regions were defined in Galactocentric distance, namely the Local arm (Galactocentric radius R </a:t>
            </a:r>
            <a:r>
              <a:rPr lang="en-US" sz="1700">
                <a:solidFill>
                  <a:srgbClr val="141413"/>
                </a:solidFill>
                <a:latin typeface="Helvetica" charset="0"/>
                <a:cs typeface="Helvetica" charset="0"/>
                <a:sym typeface="Helvetica" charset="0"/>
              </a:rPr>
              <a:t>≤ </a:t>
            </a:r>
            <a:r>
              <a:rPr lang="en-US" sz="1700">
                <a:solidFill>
                  <a:srgbClr val="141413"/>
                </a:solidFill>
                <a:latin typeface="Times" charset="0"/>
                <a:cs typeface="Times" charset="0"/>
                <a:sym typeface="Times" charset="0"/>
              </a:rPr>
              <a:t>10 kpc), the interarm region (R = 10–12.5 kpc), the Perseus arm (R = 12.5–16 kpc) and the region beyond the Perseus arm (which hosts a faint segment of the outer arm; R </a:t>
            </a:r>
            <a:r>
              <a:rPr lang="en-US" sz="1700">
                <a:solidFill>
                  <a:srgbClr val="141413"/>
                </a:solidFill>
                <a:latin typeface="Helvetica" charset="0"/>
                <a:cs typeface="Helvetica" charset="0"/>
                <a:sym typeface="Helvetica" charset="0"/>
              </a:rPr>
              <a:t>≥ </a:t>
            </a:r>
            <a:r>
              <a:rPr lang="en-US" sz="1700">
                <a:solidFill>
                  <a:srgbClr val="141413"/>
                </a:solidFill>
                <a:latin typeface="Times" charset="0"/>
                <a:cs typeface="Times" charset="0"/>
                <a:sym typeface="Times" charset="0"/>
              </a:rPr>
              <a:t>16 kpc).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23720600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090148425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163043725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89000" y="1790700"/>
            <a:ext cx="5605463" cy="7962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646863" y="1790700"/>
            <a:ext cx="5607050" cy="7962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022321147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832429285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808481806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2565021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43766281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30305430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631578771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413875" y="0"/>
            <a:ext cx="2840038" cy="9753600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89000" y="0"/>
            <a:ext cx="8372475" cy="97536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261573374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240125118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90783856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35836099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444999978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778228986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1449458491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99721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59914513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63602328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740645703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740147629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612900" y="0"/>
            <a:ext cx="10566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108599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1790700"/>
            <a:ext cx="11364913" cy="796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Click to edit Master text styles</a:t>
            </a:r>
          </a:p>
          <a:p>
            <a:pPr lvl="1"/>
            <a:r>
              <a:rPr lang="en-US">
                <a:sym typeface="Arial" charset="0"/>
              </a:rPr>
              <a:t>Second level</a:t>
            </a:r>
          </a:p>
          <a:p>
            <a:pPr lvl="2"/>
            <a:r>
              <a:rPr lang="en-US">
                <a:sym typeface="Arial" charset="0"/>
              </a:rPr>
              <a:t>Third level</a:t>
            </a:r>
          </a:p>
          <a:p>
            <a:pPr lvl="3"/>
            <a:r>
              <a:rPr lang="en-US">
                <a:sym typeface="Arial" charset="0"/>
              </a:rPr>
              <a:t>Fourth level</a:t>
            </a:r>
          </a:p>
          <a:p>
            <a:pPr lvl="4"/>
            <a:r>
              <a:rPr lang="en-US">
                <a:sym typeface="Arial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xmlns:p14="http://schemas.microsoft.com/office/powerpoint/2010/main"/>
  <p:txStyles>
    <p:titleStyle>
      <a:lvl1pPr marL="63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+mj-lt"/>
          <a:ea typeface="+mj-ea"/>
          <a:cs typeface="+mj-cs"/>
          <a:sym typeface="Arial" charset="0"/>
        </a:defRPr>
      </a:lvl1pPr>
      <a:lvl2pPr marL="63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2pPr>
      <a:lvl3pPr marL="63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3pPr>
      <a:lvl4pPr marL="63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4pPr>
      <a:lvl5pPr marL="63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5pPr>
      <a:lvl6pPr marL="4635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207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79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351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42900" indent="-342900" algn="l" rtl="0" fontAlgn="base">
        <a:spcBef>
          <a:spcPts val="700"/>
        </a:spcBef>
        <a:spcAft>
          <a:spcPct val="0"/>
        </a:spcAft>
        <a:buSzPct val="100000"/>
        <a:buFont typeface="Arial" charset="0"/>
        <a:buChar char="•"/>
        <a:defRPr sz="28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1pPr>
      <a:lvl2pPr marL="742950" indent="-285750" algn="l" rtl="0" fontAlgn="base">
        <a:spcBef>
          <a:spcPts val="700"/>
        </a:spcBef>
        <a:spcAft>
          <a:spcPct val="0"/>
        </a:spcAft>
        <a:buSzPct val="100000"/>
        <a:buFont typeface="Arial" charset="0"/>
        <a:buChar char="–"/>
        <a:defRPr sz="2800" b="1">
          <a:solidFill>
            <a:srgbClr val="0033CC"/>
          </a:solidFill>
          <a:latin typeface="+mn-lt"/>
          <a:ea typeface="+mn-ea"/>
          <a:cs typeface="+mn-cs"/>
          <a:sym typeface="Arial" charset="0"/>
        </a:defRPr>
      </a:lvl2pPr>
      <a:lvl3pPr marL="1143000" indent="-228600" algn="l" rtl="0" fontAlgn="base">
        <a:spcBef>
          <a:spcPts val="700"/>
        </a:spcBef>
        <a:spcAft>
          <a:spcPct val="0"/>
        </a:spcAft>
        <a:buSzPct val="100000"/>
        <a:buFont typeface="Arial" charset="0"/>
        <a:buChar char="•"/>
        <a:defRPr sz="2800" b="1">
          <a:solidFill>
            <a:srgbClr val="FF0000"/>
          </a:solidFill>
          <a:latin typeface="+mn-lt"/>
          <a:ea typeface="+mn-ea"/>
          <a:cs typeface="+mn-cs"/>
          <a:sym typeface="Arial" charset="0"/>
        </a:defRPr>
      </a:lvl3pPr>
      <a:lvl4pPr marL="16002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–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4pPr>
      <a:lvl5pPr marL="20574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»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5pPr>
      <a:lvl6pPr marL="25146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»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718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»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4290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»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862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»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xStyles>
    <p:titleStyle>
      <a:lvl1pPr marL="571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+mj-lt"/>
          <a:ea typeface="+mj-ea"/>
          <a:cs typeface="+mj-cs"/>
          <a:sym typeface="Arial" charset="0"/>
        </a:defRPr>
      </a:lvl1pPr>
      <a:lvl2pPr marL="571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2pPr>
      <a:lvl3pPr marL="571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3pPr>
      <a:lvl4pPr marL="571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4pPr>
      <a:lvl5pPr marL="571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5pPr>
      <a:lvl6pPr marL="5143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715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4287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85950" algn="ctr" rtl="0" fontAlgn="base">
        <a:spcBef>
          <a:spcPct val="0"/>
        </a:spcBef>
        <a:spcAft>
          <a:spcPct val="0"/>
        </a:spcAft>
        <a:defRPr sz="3400" b="1">
          <a:solidFill>
            <a:srgbClr val="D43E2E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42900" indent="-342900" algn="l" rtl="0" fontAlgn="base">
        <a:spcBef>
          <a:spcPts val="700"/>
        </a:spcBef>
        <a:spcAft>
          <a:spcPct val="0"/>
        </a:spcAft>
        <a:buSzPct val="100000"/>
        <a:buFont typeface="Arial" charset="0"/>
        <a:buChar char="•"/>
        <a:defRPr sz="28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1pPr>
      <a:lvl2pPr marL="742950" indent="-285750" algn="l" rtl="0" fontAlgn="base">
        <a:spcBef>
          <a:spcPts val="700"/>
        </a:spcBef>
        <a:spcAft>
          <a:spcPct val="0"/>
        </a:spcAft>
        <a:buSzPct val="100000"/>
        <a:buFont typeface="Arial" charset="0"/>
        <a:buChar char="–"/>
        <a:defRPr sz="2800" b="1">
          <a:solidFill>
            <a:srgbClr val="0033CC"/>
          </a:solidFill>
          <a:latin typeface="+mn-lt"/>
          <a:ea typeface="+mn-ea"/>
          <a:cs typeface="+mn-cs"/>
          <a:sym typeface="Arial" charset="0"/>
        </a:defRPr>
      </a:lvl2pPr>
      <a:lvl3pPr marL="1143000" indent="-228600" algn="l" rtl="0" fontAlgn="base">
        <a:spcBef>
          <a:spcPts val="700"/>
        </a:spcBef>
        <a:spcAft>
          <a:spcPct val="0"/>
        </a:spcAft>
        <a:buSzPct val="100000"/>
        <a:buFont typeface="Arial" charset="0"/>
        <a:buChar char="•"/>
        <a:defRPr sz="2800" b="1">
          <a:solidFill>
            <a:srgbClr val="FF0000"/>
          </a:solidFill>
          <a:latin typeface="+mn-lt"/>
          <a:ea typeface="+mn-ea"/>
          <a:cs typeface="+mn-cs"/>
          <a:sym typeface="Arial" charset="0"/>
        </a:defRPr>
      </a:lvl3pPr>
      <a:lvl4pPr marL="16002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–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4pPr>
      <a:lvl5pPr marL="20574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»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5pPr>
      <a:lvl6pPr marL="25146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»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718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»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4290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»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86200" indent="-228600" algn="l" rtl="0" fontAlgn="base">
        <a:spcBef>
          <a:spcPts val="600"/>
        </a:spcBef>
        <a:spcAft>
          <a:spcPct val="0"/>
        </a:spcAft>
        <a:buSzPct val="100000"/>
        <a:buFont typeface="Arial" charset="0"/>
        <a:buChar char="»"/>
        <a:defRPr sz="24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://galprop.stanford.edu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647700" y="4800600"/>
            <a:ext cx="12457113" cy="3390900"/>
            <a:chOff x="0" y="0"/>
            <a:chExt cx="7847" cy="2136"/>
          </a:xfrm>
        </p:grpSpPr>
        <p:sp>
          <p:nvSpPr>
            <p:cNvPr id="3075" name="Rectangle 3"/>
            <p:cNvSpPr>
              <a:spLocks/>
            </p:cNvSpPr>
            <p:nvPr/>
          </p:nvSpPr>
          <p:spPr bwMode="auto">
            <a:xfrm>
              <a:off x="0" y="0"/>
              <a:ext cx="7847" cy="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sz="4600" b="1">
                  <a:solidFill>
                    <a:srgbClr val="0000FF"/>
                  </a:solidFill>
                  <a:latin typeface="Helvetica" charset="0"/>
                  <a:ea typeface="ＭＳ Ｐゴシック" charset="0"/>
                  <a:cs typeface="Helvetica" charset="0"/>
                  <a:sym typeface="Helvetica" charset="0"/>
                </a:rPr>
                <a:t>Fermi LAT Observations of Galactic and Extragalactic Diffuse Emission</a:t>
              </a:r>
            </a:p>
          </p:txBody>
        </p:sp>
        <p:sp>
          <p:nvSpPr>
            <p:cNvPr id="3076" name="Rectangle 4"/>
            <p:cNvSpPr>
              <a:spLocks/>
            </p:cNvSpPr>
            <p:nvPr/>
          </p:nvSpPr>
          <p:spPr bwMode="auto">
            <a:xfrm>
              <a:off x="0" y="1700"/>
              <a:ext cx="7847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57799" bIns="0"/>
            <a:lstStyle/>
            <a:p>
              <a:pPr marL="5715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Helvetica" charset="0"/>
                  <a:ea typeface="ＭＳ Ｐゴシック" charset="0"/>
                  <a:cs typeface="Helvetica" charset="0"/>
                  <a:sym typeface="Helvetica" charset="0"/>
                </a:rPr>
                <a:t>Jean-Marc Casandjian, </a:t>
              </a:r>
              <a:r>
                <a:rPr lang="en-US" sz="1800">
                  <a:solidFill>
                    <a:srgbClr val="FF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on behalf of the Fermi LAT collaboration</a:t>
              </a:r>
            </a:p>
          </p:txBody>
        </p:sp>
      </p:grp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5000"/>
            <a:ext cx="83185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6"/>
          <p:cNvSpPr>
            <a:spLocks/>
          </p:cNvSpPr>
          <p:nvPr/>
        </p:nvSpPr>
        <p:spPr bwMode="auto">
          <a:xfrm>
            <a:off x="342900" y="2590800"/>
            <a:ext cx="12306300" cy="505460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 algn="ctr"/>
            <a:r>
              <a:rPr lang="en-US" b="1">
                <a:solidFill>
                  <a:srgbClr val="FF0000"/>
                </a:solidFill>
                <a:ea typeface="ＭＳ Ｐゴシック" charset="0"/>
                <a:cs typeface="Arial" charset="0"/>
              </a:rPr>
              <a:t>7 questions addressed during this presentation</a:t>
            </a:r>
          </a:p>
          <a:p>
            <a:pPr marL="57150"/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What are the origins of the Milky-Way </a:t>
            </a:r>
            <a:r>
              <a:rPr lang="en-US" b="1">
                <a:solidFill>
                  <a:srgbClr val="0000FF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γ</a:t>
            </a:r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-ray diffuse emission ?</a:t>
            </a:r>
          </a:p>
          <a:p>
            <a:pPr marL="57150"/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Is the cosmic ray (CR) density uniform within ~1 kpc from the sun ?</a:t>
            </a:r>
          </a:p>
          <a:p>
            <a:pPr marL="57150"/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How does the CR density vary with the Galactocentric distance ? </a:t>
            </a:r>
          </a:p>
          <a:p>
            <a:pPr marL="57150"/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Are the CR and ISM density coupled ?</a:t>
            </a:r>
          </a:p>
          <a:p>
            <a:pPr marL="57150"/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Does FERMI see the EGRET GeV excess ?</a:t>
            </a:r>
          </a:p>
          <a:p>
            <a:pPr marL="57150"/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Can we model the Galactic diffuse emission ?</a:t>
            </a:r>
          </a:p>
          <a:p>
            <a:pPr marL="57150"/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Can the EGB be explained by unresolved AGN ?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647700" y="4800600"/>
            <a:ext cx="12457113" cy="3390900"/>
            <a:chOff x="0" y="0"/>
            <a:chExt cx="7847" cy="2136"/>
          </a:xfrm>
        </p:grpSpPr>
        <p:sp>
          <p:nvSpPr>
            <p:cNvPr id="4099" name="Rectangle 3"/>
            <p:cNvSpPr>
              <a:spLocks/>
            </p:cNvSpPr>
            <p:nvPr/>
          </p:nvSpPr>
          <p:spPr bwMode="auto">
            <a:xfrm>
              <a:off x="0" y="0"/>
              <a:ext cx="7847" cy="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sz="4600" b="1">
                  <a:solidFill>
                    <a:srgbClr val="0000FF"/>
                  </a:solidFill>
                  <a:latin typeface="Helvetica" charset="0"/>
                  <a:ea typeface="ＭＳ Ｐゴシック" charset="0"/>
                  <a:cs typeface="Helvetica" charset="0"/>
                  <a:sym typeface="Helvetica" charset="0"/>
                </a:rPr>
                <a:t>Fermi LAT Observations of Galactic and Extragalactic Diffuse Emission</a:t>
              </a:r>
            </a:p>
          </p:txBody>
        </p:sp>
        <p:sp>
          <p:nvSpPr>
            <p:cNvPr id="4100" name="Rectangle 4"/>
            <p:cNvSpPr>
              <a:spLocks/>
            </p:cNvSpPr>
            <p:nvPr/>
          </p:nvSpPr>
          <p:spPr bwMode="auto">
            <a:xfrm>
              <a:off x="0" y="1700"/>
              <a:ext cx="7847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57799" bIns="0"/>
            <a:lstStyle/>
            <a:p>
              <a:pPr marL="5715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Helvetica" charset="0"/>
                  <a:ea typeface="ＭＳ Ｐゴシック" charset="0"/>
                  <a:cs typeface="Helvetica" charset="0"/>
                  <a:sym typeface="Helvetica" charset="0"/>
                </a:rPr>
                <a:t>Jean-Marc Casandjian, </a:t>
              </a:r>
              <a:r>
                <a:rPr lang="en-US" sz="1800">
                  <a:solidFill>
                    <a:srgbClr val="FF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on behalf of the Fermi LAT collaboration</a:t>
              </a:r>
            </a:p>
          </p:txBody>
        </p:sp>
      </p:grpSp>
      <p:grpSp>
        <p:nvGrpSpPr>
          <p:cNvPr id="4101" name="Group 5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4102" name="AutoShape 6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03" name="AutoShape 7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04" name="AutoShape 8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05" name="AutoShape 9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06" name="AutoShape 10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07" name="AutoShape 11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08" name="AutoShape 12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09" name="AutoShape 13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10" name="AutoShape 14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11" name="AutoShape 15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12" name="AutoShape 16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13" name="AutoShape 17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14" name="AutoShape 18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15" name="AutoShape 19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16" name="AutoShape 20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17" name="AutoShape 21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18" name="AutoShape 22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19" name="AutoShape 23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20" name="AutoShape 24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21" name="AutoShape 25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22" name="AutoShape 26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23" name="AutoShape 27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24" name="AutoShape 28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25" name="AutoShape 29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26" name="AutoShape 30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27" name="AutoShape 31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28" name="AutoShape 32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29" name="AutoShape 33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30" name="AutoShape 34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31" name="AutoShape 35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32" name="AutoShape 36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33" name="AutoShape 37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34" name="AutoShape 38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35" name="AutoShape 39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36" name="AutoShape 40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37" name="AutoShape 41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38" name="AutoShape 42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39" name="AutoShape 43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40" name="AutoShape 44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41" name="AutoShape 45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42" name="AutoShape 46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43" name="AutoShape 47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44" name="AutoShape 48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45" name="AutoShape 49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46" name="AutoShape 50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47" name="AutoShape 51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48" name="AutoShape 52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49" name="AutoShape 53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50" name="AutoShape 54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51" name="AutoShape 55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52" name="AutoShape 56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grpSp>
        <p:nvGrpSpPr>
          <p:cNvPr id="4153" name="Group 57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4154" name="AutoShape 58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55" name="AutoShape 59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56" name="AutoShape 60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57" name="AutoShape 61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58" name="AutoShape 62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59" name="AutoShape 63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60" name="AutoShape 64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61" name="AutoShape 65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62" name="AutoShape 66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63" name="AutoShape 67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64" name="AutoShape 68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65" name="AutoShape 69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66" name="AutoShape 70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67" name="AutoShape 71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68" name="AutoShape 72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69" name="AutoShape 73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70" name="AutoShape 74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71" name="AutoShape 75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72" name="AutoShape 76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73" name="AutoShape 77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74" name="AutoShape 78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75" name="AutoShape 79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76" name="AutoShape 80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77" name="AutoShape 81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78" name="AutoShape 82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79" name="AutoShape 83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80" name="AutoShape 84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81" name="AutoShape 85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82" name="AutoShape 86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83" name="AutoShape 87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84" name="AutoShape 88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85" name="AutoShape 89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86" name="AutoShape 90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87" name="AutoShape 91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88" name="AutoShape 92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89" name="AutoShape 93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90" name="AutoShape 94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91" name="AutoShape 95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92" name="AutoShape 96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93" name="AutoShape 97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94" name="AutoShape 98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95" name="AutoShape 99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96" name="AutoShape 100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97" name="AutoShape 101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98" name="AutoShape 102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199" name="AutoShape 103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200" name="AutoShape 104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201" name="AutoShape 105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202" name="AutoShape 106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203" name="AutoShape 107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204" name="AutoShape 108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pic>
        <p:nvPicPr>
          <p:cNvPr id="4205" name="Picture 1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5000"/>
            <a:ext cx="83185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6" name="Picture 1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5000"/>
            <a:ext cx="83185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207" name="Rectangle 111"/>
          <p:cNvSpPr>
            <a:spLocks/>
          </p:cNvSpPr>
          <p:nvPr/>
        </p:nvSpPr>
        <p:spPr bwMode="auto">
          <a:xfrm>
            <a:off x="9118600" y="533400"/>
            <a:ext cx="625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400" b="1">
                <a:solidFill>
                  <a:schemeClr val="tx1"/>
                </a:solidFill>
                <a:ea typeface="ＭＳ Ｐゴシック" charset="0"/>
                <a:cs typeface="Arial" charset="0"/>
              </a:rPr>
              <a:t>100%</a:t>
            </a:r>
          </a:p>
        </p:txBody>
      </p:sp>
      <p:sp>
        <p:nvSpPr>
          <p:cNvPr id="4208" name="Rectangle 112"/>
          <p:cNvSpPr>
            <a:spLocks/>
          </p:cNvSpPr>
          <p:nvPr/>
        </p:nvSpPr>
        <p:spPr bwMode="auto">
          <a:xfrm>
            <a:off x="3594100" y="533400"/>
            <a:ext cx="517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400" b="1">
                <a:solidFill>
                  <a:schemeClr val="tx1"/>
                </a:solidFill>
                <a:ea typeface="ＭＳ Ｐゴシック" charset="0"/>
                <a:cs typeface="Arial" charset="0"/>
              </a:rPr>
              <a:t>11%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7" grpId="0" autoUpdateAnimBg="0"/>
      <p:bldP spid="420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5123" name="AutoShape 3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24" name="AutoShape 4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25" name="AutoShape 5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26" name="AutoShape 6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27" name="AutoShape 7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28" name="AutoShape 8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29" name="AutoShape 9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30" name="AutoShape 10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31" name="AutoShape 11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32" name="AutoShape 12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33" name="AutoShape 13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34" name="AutoShape 14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35" name="AutoShape 15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36" name="AutoShape 16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37" name="AutoShape 17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38" name="AutoShape 18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39" name="AutoShape 19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40" name="AutoShape 20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41" name="AutoShape 21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42" name="AutoShape 22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43" name="AutoShape 23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44" name="AutoShape 24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45" name="AutoShape 25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46" name="AutoShape 26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47" name="AutoShape 27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48" name="AutoShape 28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49" name="AutoShape 29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50" name="AutoShape 30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51" name="AutoShape 31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52" name="AutoShape 32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53" name="AutoShape 33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54" name="AutoShape 34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55" name="AutoShape 35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56" name="AutoShape 36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57" name="AutoShape 37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58" name="AutoShape 38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59" name="AutoShape 39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60" name="AutoShape 40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61" name="AutoShape 41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62" name="AutoShape 42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63" name="AutoShape 43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64" name="AutoShape 44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65" name="AutoShape 45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66" name="AutoShape 46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67" name="AutoShape 47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68" name="AutoShape 48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69" name="AutoShape 49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70" name="AutoShape 50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71" name="AutoShape 51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72" name="AutoShape 52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73" name="AutoShape 53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grpSp>
        <p:nvGrpSpPr>
          <p:cNvPr id="5174" name="Group 54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5175" name="AutoShape 55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76" name="AutoShape 56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77" name="AutoShape 57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78" name="AutoShape 58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79" name="AutoShape 59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80" name="AutoShape 60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81" name="AutoShape 61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82" name="AutoShape 62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83" name="AutoShape 63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84" name="AutoShape 64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85" name="AutoShape 65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86" name="AutoShape 66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87" name="AutoShape 67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88" name="AutoShape 68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89" name="AutoShape 69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90" name="AutoShape 70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91" name="AutoShape 71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92" name="AutoShape 72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93" name="AutoShape 73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94" name="AutoShape 74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95" name="AutoShape 75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96" name="AutoShape 76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97" name="AutoShape 77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98" name="AutoShape 78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199" name="AutoShape 79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00" name="AutoShape 80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01" name="AutoShape 81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02" name="AutoShape 82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03" name="AutoShape 83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04" name="AutoShape 84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05" name="AutoShape 85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06" name="AutoShape 86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07" name="AutoShape 87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08" name="AutoShape 88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09" name="AutoShape 89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10" name="AutoShape 90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11" name="AutoShape 91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12" name="AutoShape 92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13" name="AutoShape 93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14" name="AutoShape 94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15" name="AutoShape 95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16" name="AutoShape 96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17" name="AutoShape 97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18" name="AutoShape 98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19" name="AutoShape 99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20" name="AutoShape 100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21" name="AutoShape 101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22" name="AutoShape 102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23" name="AutoShape 103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24" name="AutoShape 104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5225" name="AutoShape 105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pic>
        <p:nvPicPr>
          <p:cNvPr id="5226" name="Picture 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5000"/>
            <a:ext cx="83185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7" name="Picture 1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5000"/>
            <a:ext cx="83185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228" name="Rectangle 108"/>
          <p:cNvSpPr>
            <a:spLocks/>
          </p:cNvSpPr>
          <p:nvPr/>
        </p:nvSpPr>
        <p:spPr bwMode="auto">
          <a:xfrm>
            <a:off x="9118600" y="533400"/>
            <a:ext cx="625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400" b="1">
                <a:solidFill>
                  <a:schemeClr val="tx1"/>
                </a:solidFill>
                <a:ea typeface="ＭＳ Ｐゴシック" charset="0"/>
                <a:cs typeface="Arial" charset="0"/>
              </a:rPr>
              <a:t>100%</a:t>
            </a:r>
          </a:p>
        </p:txBody>
      </p:sp>
      <p:sp>
        <p:nvSpPr>
          <p:cNvPr id="5229" name="Rectangle 109"/>
          <p:cNvSpPr>
            <a:spLocks/>
          </p:cNvSpPr>
          <p:nvPr/>
        </p:nvSpPr>
        <p:spPr bwMode="auto">
          <a:xfrm>
            <a:off x="8750300" y="533400"/>
            <a:ext cx="52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400" b="1">
                <a:solidFill>
                  <a:schemeClr val="tx1"/>
                </a:solidFill>
                <a:ea typeface="ＭＳ Ｐゴシック" charset="0"/>
                <a:cs typeface="Arial" charset="0"/>
              </a:rPr>
              <a:t>89%</a:t>
            </a:r>
          </a:p>
        </p:txBody>
      </p:sp>
      <p:grpSp>
        <p:nvGrpSpPr>
          <p:cNvPr id="5230" name="Group 110"/>
          <p:cNvGrpSpPr>
            <a:grpSpLocks/>
          </p:cNvGrpSpPr>
          <p:nvPr/>
        </p:nvGrpSpPr>
        <p:grpSpPr bwMode="auto">
          <a:xfrm>
            <a:off x="647700" y="4800600"/>
            <a:ext cx="12457113" cy="3390900"/>
            <a:chOff x="0" y="0"/>
            <a:chExt cx="7847" cy="2136"/>
          </a:xfrm>
        </p:grpSpPr>
        <p:sp>
          <p:nvSpPr>
            <p:cNvPr id="5231" name="Rectangle 111"/>
            <p:cNvSpPr>
              <a:spLocks/>
            </p:cNvSpPr>
            <p:nvPr/>
          </p:nvSpPr>
          <p:spPr bwMode="auto">
            <a:xfrm>
              <a:off x="0" y="0"/>
              <a:ext cx="7847" cy="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sz="4600" b="1">
                  <a:solidFill>
                    <a:srgbClr val="0000FF"/>
                  </a:solidFill>
                  <a:latin typeface="Helvetica" charset="0"/>
                  <a:ea typeface="ＭＳ Ｐゴシック" charset="0"/>
                  <a:cs typeface="Helvetica" charset="0"/>
                  <a:sym typeface="Helvetica" charset="0"/>
                </a:rPr>
                <a:t>Fermi LAT Observations of Galactic and Extragalactic Diffuse Emission</a:t>
              </a:r>
            </a:p>
          </p:txBody>
        </p:sp>
        <p:sp>
          <p:nvSpPr>
            <p:cNvPr id="5232" name="Rectangle 112"/>
            <p:cNvSpPr>
              <a:spLocks/>
            </p:cNvSpPr>
            <p:nvPr/>
          </p:nvSpPr>
          <p:spPr bwMode="auto">
            <a:xfrm>
              <a:off x="0" y="1700"/>
              <a:ext cx="7847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57799" bIns="0"/>
            <a:lstStyle/>
            <a:p>
              <a:pPr marL="5715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Helvetica" charset="0"/>
                  <a:ea typeface="ＭＳ Ｐゴシック" charset="0"/>
                  <a:cs typeface="Helvetica" charset="0"/>
                  <a:sym typeface="Helvetica" charset="0"/>
                </a:rPr>
                <a:t>Jean-Marc Casandjian, </a:t>
              </a:r>
              <a:r>
                <a:rPr lang="en-US" sz="1800">
                  <a:solidFill>
                    <a:srgbClr val="FF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on behalf of the Fermi LAT collaboration</a:t>
              </a: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8" grpId="0" autoUpdateAnimBg="0"/>
      <p:bldP spid="522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/>
          </p:cNvSpPr>
          <p:nvPr/>
        </p:nvSpPr>
        <p:spPr bwMode="auto">
          <a:xfrm>
            <a:off x="2157413" y="2425700"/>
            <a:ext cx="8686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What are the origins of the Milky-Way </a:t>
            </a:r>
            <a:r>
              <a:rPr lang="en-US" sz="5200" b="1">
                <a:solidFill>
                  <a:srgbClr val="0000FF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γ</a:t>
            </a:r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-ray diffuse emission ?</a:t>
            </a:r>
          </a:p>
        </p:txBody>
      </p:sp>
      <p:sp>
        <p:nvSpPr>
          <p:cNvPr id="6147" name="Rectangle 3"/>
          <p:cNvSpPr>
            <a:spLocks/>
          </p:cNvSpPr>
          <p:nvPr/>
        </p:nvSpPr>
        <p:spPr bwMode="auto">
          <a:xfrm>
            <a:off x="6096000" y="1587500"/>
            <a:ext cx="800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1.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1347788"/>
            <a:ext cx="8394700" cy="80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/>
          </p:cNvSpPr>
          <p:nvPr/>
        </p:nvSpPr>
        <p:spPr bwMode="auto">
          <a:xfrm>
            <a:off x="2324100" y="1143000"/>
            <a:ext cx="4318000" cy="4165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7172" name="Rectangle 4"/>
          <p:cNvSpPr>
            <a:spLocks/>
          </p:cNvSpPr>
          <p:nvPr/>
        </p:nvSpPr>
        <p:spPr bwMode="auto">
          <a:xfrm>
            <a:off x="3482975" y="355600"/>
            <a:ext cx="6616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3200" b="1">
                <a:solidFill>
                  <a:srgbClr val="FF0000"/>
                </a:solidFill>
                <a:ea typeface="ＭＳ Ｐゴシック" charset="0"/>
                <a:cs typeface="Arial" charset="0"/>
              </a:rPr>
              <a:t>Processes for HE </a:t>
            </a:r>
            <a:r>
              <a:rPr lang="en-US" sz="4700">
                <a:solidFill>
                  <a:srgbClr val="FF0000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γ</a:t>
            </a:r>
            <a:r>
              <a:rPr lang="en-US" sz="3200" b="1">
                <a:solidFill>
                  <a:srgbClr val="FF0000"/>
                </a:solidFill>
                <a:ea typeface="ＭＳ Ｐゴシック" charset="0"/>
                <a:cs typeface="Arial" charset="0"/>
              </a:rPr>
              <a:t> production :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>
          <a:xfrm>
            <a:off x="1676400" y="4749800"/>
            <a:ext cx="10414000" cy="1193800"/>
          </a:xfrm>
          <a:ln/>
        </p:spPr>
        <p:txBody>
          <a:bodyPr rIns="166398"/>
          <a:lstStyle/>
          <a:p>
            <a:pPr marL="57150" algn="l"/>
            <a:r>
              <a:rPr lang="en-US" sz="3600">
                <a:solidFill>
                  <a:srgbClr val="0000FF"/>
                </a:solidFill>
              </a:rPr>
              <a:t>Diffuse Emission :   study of CR, ISM and ISRF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5000"/>
            <a:ext cx="83185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9220" name="AutoShape 4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21" name="AutoShape 5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22" name="AutoShape 6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23" name="AutoShape 7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24" name="AutoShape 8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25" name="AutoShape 9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26" name="AutoShape 10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27" name="AutoShape 11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28" name="AutoShape 12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29" name="AutoShape 13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30" name="AutoShape 14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31" name="AutoShape 15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32" name="AutoShape 16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33" name="AutoShape 17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34" name="AutoShape 18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35" name="AutoShape 19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36" name="AutoShape 20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37" name="AutoShape 21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38" name="AutoShape 22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39" name="AutoShape 23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40" name="AutoShape 24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41" name="AutoShape 25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42" name="AutoShape 26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43" name="AutoShape 27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44" name="AutoShape 28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45" name="AutoShape 29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46" name="AutoShape 30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47" name="AutoShape 31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48" name="AutoShape 32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49" name="AutoShape 33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50" name="AutoShape 34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51" name="AutoShape 35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52" name="AutoShape 36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53" name="AutoShape 37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54" name="AutoShape 38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55" name="AutoShape 39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56" name="AutoShape 40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57" name="AutoShape 41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58" name="AutoShape 42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59" name="AutoShape 43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60" name="AutoShape 44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61" name="AutoShape 45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62" name="AutoShape 46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63" name="AutoShape 47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64" name="AutoShape 48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65" name="AutoShape 49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66" name="AutoShape 50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67" name="AutoShape 51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68" name="AutoShape 52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69" name="AutoShape 53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9270" name="AutoShape 54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sp>
        <p:nvSpPr>
          <p:cNvPr id="9271" name="Rectangle 55"/>
          <p:cNvSpPr>
            <a:spLocks/>
          </p:cNvSpPr>
          <p:nvPr/>
        </p:nvSpPr>
        <p:spPr bwMode="auto">
          <a:xfrm>
            <a:off x="8750300" y="533400"/>
            <a:ext cx="52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400" b="1">
                <a:solidFill>
                  <a:schemeClr val="tx1"/>
                </a:solidFill>
                <a:ea typeface="ＭＳ Ｐゴシック" charset="0"/>
                <a:cs typeface="Arial" charset="0"/>
              </a:rPr>
              <a:t>89%</a:t>
            </a:r>
          </a:p>
        </p:txBody>
      </p:sp>
      <p:sp>
        <p:nvSpPr>
          <p:cNvPr id="9272" name="Rectangle 56"/>
          <p:cNvSpPr>
            <a:spLocks/>
          </p:cNvSpPr>
          <p:nvPr/>
        </p:nvSpPr>
        <p:spPr bwMode="auto">
          <a:xfrm>
            <a:off x="646113" y="5283200"/>
            <a:ext cx="124587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r>
              <a:rPr lang="en-US" sz="4600" b="1">
                <a:solidFill>
                  <a:srgbClr val="0000FF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LAT minus sources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10243" name="AutoShape 3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44" name="AutoShape 4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45" name="AutoShape 5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46" name="AutoShape 6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47" name="AutoShape 7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48" name="AutoShape 8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49" name="AutoShape 9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50" name="AutoShape 10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51" name="AutoShape 11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52" name="AutoShape 12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53" name="AutoShape 13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54" name="AutoShape 14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55" name="AutoShape 15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56" name="AutoShape 16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57" name="AutoShape 17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58" name="AutoShape 18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59" name="AutoShape 19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60" name="AutoShape 20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61" name="AutoShape 21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62" name="AutoShape 22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63" name="AutoShape 23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64" name="AutoShape 24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65" name="AutoShape 25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66" name="AutoShape 26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67" name="AutoShape 27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68" name="AutoShape 28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69" name="AutoShape 29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70" name="AutoShape 30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71" name="AutoShape 31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72" name="AutoShape 32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73" name="AutoShape 33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74" name="AutoShape 34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75" name="AutoShape 35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76" name="AutoShape 36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77" name="AutoShape 37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78" name="AutoShape 38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79" name="AutoShape 39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80" name="AutoShape 40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81" name="AutoShape 41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82" name="AutoShape 42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83" name="AutoShape 43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84" name="AutoShape 44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85" name="AutoShape 45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86" name="AutoShape 46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87" name="AutoShape 47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88" name="AutoShape 48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89" name="AutoShape 49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90" name="AutoShape 50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91" name="AutoShape 51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92" name="AutoShape 52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93" name="AutoShape 53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grpSp>
        <p:nvGrpSpPr>
          <p:cNvPr id="10294" name="Group 54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10295" name="AutoShape 55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96" name="AutoShape 56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97" name="AutoShape 57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98" name="AutoShape 58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299" name="AutoShape 59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00" name="AutoShape 60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01" name="AutoShape 61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02" name="AutoShape 62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03" name="AutoShape 63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04" name="AutoShape 64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05" name="AutoShape 65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06" name="AutoShape 66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07" name="AutoShape 67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08" name="AutoShape 68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09" name="AutoShape 69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10" name="AutoShape 70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11" name="AutoShape 71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12" name="AutoShape 72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13" name="AutoShape 73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14" name="AutoShape 74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15" name="AutoShape 75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16" name="AutoShape 76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17" name="AutoShape 77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18" name="AutoShape 78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19" name="AutoShape 79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20" name="AutoShape 80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21" name="AutoShape 81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22" name="AutoShape 82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23" name="AutoShape 83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24" name="AutoShape 84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25" name="AutoShape 85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26" name="AutoShape 86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27" name="AutoShape 87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28" name="AutoShape 88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29" name="AutoShape 89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30" name="AutoShape 90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31" name="AutoShape 91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32" name="AutoShape 92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33" name="AutoShape 93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34" name="AutoShape 94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35" name="AutoShape 95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36" name="AutoShape 96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37" name="AutoShape 97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38" name="AutoShape 98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39" name="AutoShape 99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40" name="AutoShape 100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41" name="AutoShape 101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42" name="AutoShape 102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43" name="AutoShape 103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44" name="AutoShape 104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0345" name="AutoShape 105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pic>
        <p:nvPicPr>
          <p:cNvPr id="10346" name="Picture 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5000"/>
            <a:ext cx="83185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347" name="Rectangle 107"/>
          <p:cNvSpPr>
            <a:spLocks/>
          </p:cNvSpPr>
          <p:nvPr/>
        </p:nvSpPr>
        <p:spPr bwMode="auto">
          <a:xfrm>
            <a:off x="7848600" y="533400"/>
            <a:ext cx="52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400" b="1">
                <a:solidFill>
                  <a:schemeClr val="tx1"/>
                </a:solidFill>
                <a:ea typeface="ＭＳ Ｐゴシック" charset="0"/>
                <a:cs typeface="Arial" charset="0"/>
              </a:rPr>
              <a:t>74%</a:t>
            </a:r>
          </a:p>
        </p:txBody>
      </p:sp>
      <p:sp>
        <p:nvSpPr>
          <p:cNvPr id="10348" name="Rectangle 108"/>
          <p:cNvSpPr>
            <a:spLocks/>
          </p:cNvSpPr>
          <p:nvPr/>
        </p:nvSpPr>
        <p:spPr bwMode="auto">
          <a:xfrm>
            <a:off x="646113" y="5283200"/>
            <a:ext cx="124587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r>
              <a:rPr lang="en-US" sz="4600" b="1">
                <a:solidFill>
                  <a:srgbClr val="0000FF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LAT minus sources, isotropic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5000"/>
            <a:ext cx="83185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11268" name="AutoShape 4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69" name="AutoShape 5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70" name="AutoShape 6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71" name="AutoShape 7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72" name="AutoShape 8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73" name="AutoShape 9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74" name="AutoShape 10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75" name="AutoShape 11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76" name="AutoShape 12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77" name="AutoShape 13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78" name="AutoShape 14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79" name="AutoShape 15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80" name="AutoShape 16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81" name="AutoShape 17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82" name="AutoShape 18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83" name="AutoShape 19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84" name="AutoShape 20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85" name="AutoShape 21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86" name="AutoShape 22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87" name="AutoShape 23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88" name="AutoShape 24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89" name="AutoShape 25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90" name="AutoShape 26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91" name="AutoShape 27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92" name="AutoShape 28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93" name="AutoShape 29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94" name="AutoShape 30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95" name="AutoShape 31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96" name="AutoShape 32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97" name="AutoShape 33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98" name="AutoShape 34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299" name="AutoShape 35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00" name="AutoShape 36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01" name="AutoShape 37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02" name="AutoShape 38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03" name="AutoShape 39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04" name="AutoShape 40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05" name="AutoShape 41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06" name="AutoShape 42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07" name="AutoShape 43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08" name="AutoShape 44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09" name="AutoShape 45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10" name="AutoShape 46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11" name="AutoShape 47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12" name="AutoShape 48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13" name="AutoShape 49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14" name="AutoShape 50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15" name="AutoShape 51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16" name="AutoShape 52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17" name="AutoShape 53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1318" name="AutoShape 54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sp>
        <p:nvSpPr>
          <p:cNvPr id="11319" name="Rectangle 55"/>
          <p:cNvSpPr>
            <a:spLocks/>
          </p:cNvSpPr>
          <p:nvPr/>
        </p:nvSpPr>
        <p:spPr bwMode="auto">
          <a:xfrm>
            <a:off x="4673600" y="533400"/>
            <a:ext cx="52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400" b="1">
                <a:solidFill>
                  <a:schemeClr val="tx1"/>
                </a:solidFill>
                <a:ea typeface="ＭＳ Ｐゴシック" charset="0"/>
                <a:cs typeface="Arial" charset="0"/>
              </a:rPr>
              <a:t>26%</a:t>
            </a:r>
          </a:p>
        </p:txBody>
      </p:sp>
      <p:sp>
        <p:nvSpPr>
          <p:cNvPr id="11320" name="Rectangle 56"/>
          <p:cNvSpPr>
            <a:spLocks/>
          </p:cNvSpPr>
          <p:nvPr/>
        </p:nvSpPr>
        <p:spPr bwMode="auto">
          <a:xfrm>
            <a:off x="646113" y="5283200"/>
            <a:ext cx="124587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r>
              <a:rPr lang="en-US" sz="4600" b="1">
                <a:solidFill>
                  <a:srgbClr val="0000FF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LAT minus sources, isotropic, HI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12291" name="AutoShape 3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292" name="AutoShape 4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293" name="AutoShape 5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294" name="AutoShape 6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295" name="AutoShape 7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296" name="AutoShape 8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297" name="AutoShape 9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298" name="AutoShape 10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299" name="AutoShape 11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00" name="AutoShape 12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01" name="AutoShape 13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02" name="AutoShape 14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03" name="AutoShape 15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04" name="AutoShape 16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05" name="AutoShape 17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06" name="AutoShape 18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07" name="AutoShape 19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08" name="AutoShape 20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09" name="AutoShape 21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10" name="AutoShape 22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11" name="AutoShape 23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12" name="AutoShape 24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13" name="AutoShape 25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14" name="AutoShape 26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15" name="AutoShape 27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16" name="AutoShape 28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17" name="AutoShape 29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18" name="AutoShape 30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19" name="AutoShape 31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20" name="AutoShape 32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21" name="AutoShape 33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22" name="AutoShape 34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23" name="AutoShape 35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24" name="AutoShape 36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25" name="AutoShape 37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26" name="AutoShape 38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27" name="AutoShape 39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28" name="AutoShape 40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29" name="AutoShape 41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30" name="AutoShape 42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31" name="AutoShape 43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32" name="AutoShape 44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33" name="AutoShape 45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34" name="AutoShape 46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35" name="AutoShape 47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36" name="AutoShape 48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37" name="AutoShape 49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38" name="AutoShape 50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39" name="AutoShape 51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40" name="AutoShape 52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41" name="AutoShape 53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pic>
        <p:nvPicPr>
          <p:cNvPr id="12342" name="Picture 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5000"/>
            <a:ext cx="83185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2343" name="Group 55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12344" name="AutoShape 56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45" name="AutoShape 57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46" name="AutoShape 58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47" name="AutoShape 59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48" name="AutoShape 60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49" name="AutoShape 61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50" name="AutoShape 62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51" name="AutoShape 63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52" name="AutoShape 64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53" name="AutoShape 65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54" name="AutoShape 66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55" name="AutoShape 67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56" name="AutoShape 68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57" name="AutoShape 69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58" name="AutoShape 70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59" name="AutoShape 71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60" name="AutoShape 72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61" name="AutoShape 73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62" name="AutoShape 74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63" name="AutoShape 75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64" name="AutoShape 76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65" name="AutoShape 77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66" name="AutoShape 78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67" name="AutoShape 79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68" name="AutoShape 80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69" name="AutoShape 81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70" name="AutoShape 82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71" name="AutoShape 83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72" name="AutoShape 84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73" name="AutoShape 85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74" name="AutoShape 86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75" name="AutoShape 87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76" name="AutoShape 88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77" name="AutoShape 89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78" name="AutoShape 90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79" name="AutoShape 91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80" name="AutoShape 92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81" name="AutoShape 93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82" name="AutoShape 94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83" name="AutoShape 95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84" name="AutoShape 96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85" name="AutoShape 97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86" name="AutoShape 98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87" name="AutoShape 99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88" name="AutoShape 100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89" name="AutoShape 101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90" name="AutoShape 102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91" name="AutoShape 103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92" name="AutoShape 104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93" name="AutoShape 105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2394" name="AutoShape 106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sp>
        <p:nvSpPr>
          <p:cNvPr id="12395" name="Rectangle 107"/>
          <p:cNvSpPr>
            <a:spLocks/>
          </p:cNvSpPr>
          <p:nvPr/>
        </p:nvSpPr>
        <p:spPr bwMode="auto">
          <a:xfrm>
            <a:off x="4140200" y="533400"/>
            <a:ext cx="52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400" b="1">
                <a:solidFill>
                  <a:schemeClr val="tx1"/>
                </a:solidFill>
                <a:ea typeface="ＭＳ Ｐゴシック" charset="0"/>
                <a:cs typeface="Arial" charset="0"/>
              </a:rPr>
              <a:t>17%</a:t>
            </a:r>
          </a:p>
        </p:txBody>
      </p:sp>
      <p:sp>
        <p:nvSpPr>
          <p:cNvPr id="12396" name="Rectangle 108"/>
          <p:cNvSpPr>
            <a:spLocks/>
          </p:cNvSpPr>
          <p:nvPr/>
        </p:nvSpPr>
        <p:spPr bwMode="auto">
          <a:xfrm>
            <a:off x="646113" y="5283200"/>
            <a:ext cx="124587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r>
              <a:rPr lang="en-US" sz="4600" b="1">
                <a:solidFill>
                  <a:srgbClr val="0000FF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LAT minus sources, isotropic, HI, H2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13315" name="AutoShape 3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16" name="AutoShape 4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17" name="AutoShape 5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18" name="AutoShape 6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19" name="AutoShape 7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20" name="AutoShape 8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21" name="AutoShape 9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22" name="AutoShape 10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23" name="AutoShape 11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24" name="AutoShape 12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25" name="AutoShape 13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26" name="AutoShape 14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27" name="AutoShape 15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28" name="AutoShape 16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29" name="AutoShape 17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30" name="AutoShape 18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31" name="AutoShape 19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32" name="AutoShape 20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33" name="AutoShape 21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34" name="AutoShape 22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35" name="AutoShape 23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36" name="AutoShape 24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37" name="AutoShape 25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38" name="AutoShape 26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39" name="AutoShape 27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40" name="AutoShape 28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41" name="AutoShape 29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42" name="AutoShape 30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43" name="AutoShape 31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44" name="AutoShape 32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45" name="AutoShape 33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46" name="AutoShape 34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47" name="AutoShape 35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48" name="AutoShape 36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49" name="AutoShape 37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50" name="AutoShape 38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51" name="AutoShape 39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52" name="AutoShape 40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53" name="AutoShape 41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54" name="AutoShape 42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55" name="AutoShape 43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56" name="AutoShape 44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57" name="AutoShape 45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58" name="AutoShape 46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59" name="AutoShape 47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60" name="AutoShape 48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61" name="AutoShape 49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62" name="AutoShape 50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63" name="AutoShape 51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64" name="AutoShape 52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65" name="AutoShape 53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grpSp>
        <p:nvGrpSpPr>
          <p:cNvPr id="13366" name="Group 54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13367" name="AutoShape 55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68" name="AutoShape 56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69" name="AutoShape 57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70" name="AutoShape 58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71" name="AutoShape 59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72" name="AutoShape 60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73" name="AutoShape 61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74" name="AutoShape 62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75" name="AutoShape 63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76" name="AutoShape 64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77" name="AutoShape 65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78" name="AutoShape 66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79" name="AutoShape 67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80" name="AutoShape 68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81" name="AutoShape 69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82" name="AutoShape 70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83" name="AutoShape 71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84" name="AutoShape 72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85" name="AutoShape 73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86" name="AutoShape 74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87" name="AutoShape 75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88" name="AutoShape 76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89" name="AutoShape 77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90" name="AutoShape 78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91" name="AutoShape 79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92" name="AutoShape 80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93" name="AutoShape 81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94" name="AutoShape 82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95" name="AutoShape 83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96" name="AutoShape 84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97" name="AutoShape 85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98" name="AutoShape 86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399" name="AutoShape 87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00" name="AutoShape 88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01" name="AutoShape 89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02" name="AutoShape 90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03" name="AutoShape 91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04" name="AutoShape 92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05" name="AutoShape 93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06" name="AutoShape 94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07" name="AutoShape 95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08" name="AutoShape 96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09" name="AutoShape 97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10" name="AutoShape 98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11" name="AutoShape 99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12" name="AutoShape 100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13" name="AutoShape 101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14" name="AutoShape 102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15" name="AutoShape 103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16" name="AutoShape 104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3417" name="AutoShape 105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pic>
        <p:nvPicPr>
          <p:cNvPr id="13418" name="Picture 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5000"/>
            <a:ext cx="83185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419" name="Rectangle 107"/>
          <p:cNvSpPr>
            <a:spLocks/>
          </p:cNvSpPr>
          <p:nvPr/>
        </p:nvSpPr>
        <p:spPr bwMode="auto">
          <a:xfrm>
            <a:off x="3059113" y="53340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400" b="1">
                <a:solidFill>
                  <a:schemeClr val="tx1"/>
                </a:solidFill>
                <a:ea typeface="ＭＳ Ｐゴシック" charset="0"/>
                <a:cs typeface="Arial" charset="0"/>
              </a:rPr>
              <a:t>&lt;1%</a:t>
            </a:r>
          </a:p>
        </p:txBody>
      </p:sp>
      <p:sp>
        <p:nvSpPr>
          <p:cNvPr id="13420" name="Rectangle 108"/>
          <p:cNvSpPr>
            <a:spLocks/>
          </p:cNvSpPr>
          <p:nvPr/>
        </p:nvSpPr>
        <p:spPr bwMode="auto">
          <a:xfrm>
            <a:off x="646113" y="5283200"/>
            <a:ext cx="124587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r>
              <a:rPr lang="en-US" sz="4600" b="1">
                <a:solidFill>
                  <a:srgbClr val="0000FF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LAT minus sources, isotropic, HI, H2, Inverse Compton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1"/>
          <p:cNvGrpSpPr>
            <a:grpSpLocks/>
          </p:cNvGrpSpPr>
          <p:nvPr/>
        </p:nvGrpSpPr>
        <p:grpSpPr bwMode="auto">
          <a:xfrm>
            <a:off x="3238500" y="266700"/>
            <a:ext cx="6413500" cy="254000"/>
            <a:chOff x="0" y="0"/>
            <a:chExt cx="4040" cy="160"/>
          </a:xfrm>
        </p:grpSpPr>
        <p:sp>
          <p:nvSpPr>
            <p:cNvPr id="14338" name="AutoShape 2"/>
            <p:cNvSpPr>
              <a:spLocks/>
            </p:cNvSpPr>
            <p:nvPr/>
          </p:nvSpPr>
          <p:spPr bwMode="auto">
            <a:xfrm>
              <a:off x="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39" name="AutoShape 3"/>
            <p:cNvSpPr>
              <a:spLocks/>
            </p:cNvSpPr>
            <p:nvPr/>
          </p:nvSpPr>
          <p:spPr bwMode="auto">
            <a:xfrm>
              <a:off x="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40" name="AutoShape 4"/>
            <p:cNvSpPr>
              <a:spLocks/>
            </p:cNvSpPr>
            <p:nvPr/>
          </p:nvSpPr>
          <p:spPr bwMode="auto">
            <a:xfrm>
              <a:off x="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41" name="AutoShape 5"/>
            <p:cNvSpPr>
              <a:spLocks/>
            </p:cNvSpPr>
            <p:nvPr/>
          </p:nvSpPr>
          <p:spPr bwMode="auto">
            <a:xfrm>
              <a:off x="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42" name="AutoShape 6"/>
            <p:cNvSpPr>
              <a:spLocks/>
            </p:cNvSpPr>
            <p:nvPr/>
          </p:nvSpPr>
          <p:spPr bwMode="auto">
            <a:xfrm>
              <a:off x="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43" name="AutoShape 7"/>
            <p:cNvSpPr>
              <a:spLocks/>
            </p:cNvSpPr>
            <p:nvPr/>
          </p:nvSpPr>
          <p:spPr bwMode="auto">
            <a:xfrm>
              <a:off x="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44" name="AutoShape 8"/>
            <p:cNvSpPr>
              <a:spLocks/>
            </p:cNvSpPr>
            <p:nvPr/>
          </p:nvSpPr>
          <p:spPr bwMode="auto">
            <a:xfrm>
              <a:off x="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45" name="AutoShape 9"/>
            <p:cNvSpPr>
              <a:spLocks/>
            </p:cNvSpPr>
            <p:nvPr/>
          </p:nvSpPr>
          <p:spPr bwMode="auto">
            <a:xfrm>
              <a:off x="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46" name="AutoShape 10"/>
            <p:cNvSpPr>
              <a:spLocks/>
            </p:cNvSpPr>
            <p:nvPr/>
          </p:nvSpPr>
          <p:spPr bwMode="auto">
            <a:xfrm>
              <a:off x="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47" name="AutoShape 11"/>
            <p:cNvSpPr>
              <a:spLocks/>
            </p:cNvSpPr>
            <p:nvPr/>
          </p:nvSpPr>
          <p:spPr bwMode="auto">
            <a:xfrm>
              <a:off x="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48" name="AutoShape 12"/>
            <p:cNvSpPr>
              <a:spLocks/>
            </p:cNvSpPr>
            <p:nvPr/>
          </p:nvSpPr>
          <p:spPr bwMode="auto">
            <a:xfrm>
              <a:off x="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49" name="AutoShape 13"/>
            <p:cNvSpPr>
              <a:spLocks/>
            </p:cNvSpPr>
            <p:nvPr/>
          </p:nvSpPr>
          <p:spPr bwMode="auto">
            <a:xfrm>
              <a:off x="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50" name="AutoShape 14"/>
            <p:cNvSpPr>
              <a:spLocks/>
            </p:cNvSpPr>
            <p:nvPr/>
          </p:nvSpPr>
          <p:spPr bwMode="auto">
            <a:xfrm>
              <a:off x="1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51" name="AutoShape 15"/>
            <p:cNvSpPr>
              <a:spLocks/>
            </p:cNvSpPr>
            <p:nvPr/>
          </p:nvSpPr>
          <p:spPr bwMode="auto">
            <a:xfrm>
              <a:off x="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52" name="AutoShape 16"/>
            <p:cNvSpPr>
              <a:spLocks/>
            </p:cNvSpPr>
            <p:nvPr/>
          </p:nvSpPr>
          <p:spPr bwMode="auto">
            <a:xfrm>
              <a:off x="1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53" name="AutoShape 17"/>
            <p:cNvSpPr>
              <a:spLocks/>
            </p:cNvSpPr>
            <p:nvPr/>
          </p:nvSpPr>
          <p:spPr bwMode="auto">
            <a:xfrm>
              <a:off x="1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54" name="AutoShape 18"/>
            <p:cNvSpPr>
              <a:spLocks/>
            </p:cNvSpPr>
            <p:nvPr/>
          </p:nvSpPr>
          <p:spPr bwMode="auto">
            <a:xfrm>
              <a:off x="1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55" name="AutoShape 19"/>
            <p:cNvSpPr>
              <a:spLocks/>
            </p:cNvSpPr>
            <p:nvPr/>
          </p:nvSpPr>
          <p:spPr bwMode="auto">
            <a:xfrm>
              <a:off x="1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56" name="AutoShape 20"/>
            <p:cNvSpPr>
              <a:spLocks/>
            </p:cNvSpPr>
            <p:nvPr/>
          </p:nvSpPr>
          <p:spPr bwMode="auto">
            <a:xfrm>
              <a:off x="1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57" name="AutoShape 21"/>
            <p:cNvSpPr>
              <a:spLocks/>
            </p:cNvSpPr>
            <p:nvPr/>
          </p:nvSpPr>
          <p:spPr bwMode="auto">
            <a:xfrm>
              <a:off x="1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58" name="AutoShape 22"/>
            <p:cNvSpPr>
              <a:spLocks/>
            </p:cNvSpPr>
            <p:nvPr/>
          </p:nvSpPr>
          <p:spPr bwMode="auto">
            <a:xfrm>
              <a:off x="1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59" name="AutoShape 23"/>
            <p:cNvSpPr>
              <a:spLocks/>
            </p:cNvSpPr>
            <p:nvPr/>
          </p:nvSpPr>
          <p:spPr bwMode="auto">
            <a:xfrm>
              <a:off x="1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60" name="AutoShape 24"/>
            <p:cNvSpPr>
              <a:spLocks/>
            </p:cNvSpPr>
            <p:nvPr/>
          </p:nvSpPr>
          <p:spPr bwMode="auto">
            <a:xfrm>
              <a:off x="1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61" name="AutoShape 25"/>
            <p:cNvSpPr>
              <a:spLocks/>
            </p:cNvSpPr>
            <p:nvPr/>
          </p:nvSpPr>
          <p:spPr bwMode="auto">
            <a:xfrm>
              <a:off x="1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62" name="AutoShape 26"/>
            <p:cNvSpPr>
              <a:spLocks/>
            </p:cNvSpPr>
            <p:nvPr/>
          </p:nvSpPr>
          <p:spPr bwMode="auto">
            <a:xfrm>
              <a:off x="2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63" name="AutoShape 27"/>
            <p:cNvSpPr>
              <a:spLocks/>
            </p:cNvSpPr>
            <p:nvPr/>
          </p:nvSpPr>
          <p:spPr bwMode="auto">
            <a:xfrm>
              <a:off x="1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64" name="AutoShape 28"/>
            <p:cNvSpPr>
              <a:spLocks/>
            </p:cNvSpPr>
            <p:nvPr/>
          </p:nvSpPr>
          <p:spPr bwMode="auto">
            <a:xfrm>
              <a:off x="20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65" name="AutoShape 29"/>
            <p:cNvSpPr>
              <a:spLocks/>
            </p:cNvSpPr>
            <p:nvPr/>
          </p:nvSpPr>
          <p:spPr bwMode="auto">
            <a:xfrm>
              <a:off x="22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66" name="AutoShape 30"/>
            <p:cNvSpPr>
              <a:spLocks/>
            </p:cNvSpPr>
            <p:nvPr/>
          </p:nvSpPr>
          <p:spPr bwMode="auto">
            <a:xfrm>
              <a:off x="21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67" name="AutoShape 31"/>
            <p:cNvSpPr>
              <a:spLocks/>
            </p:cNvSpPr>
            <p:nvPr/>
          </p:nvSpPr>
          <p:spPr bwMode="auto">
            <a:xfrm>
              <a:off x="23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68" name="AutoShape 32"/>
            <p:cNvSpPr>
              <a:spLocks/>
            </p:cNvSpPr>
            <p:nvPr/>
          </p:nvSpPr>
          <p:spPr bwMode="auto">
            <a:xfrm>
              <a:off x="24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69" name="AutoShape 33"/>
            <p:cNvSpPr>
              <a:spLocks/>
            </p:cNvSpPr>
            <p:nvPr/>
          </p:nvSpPr>
          <p:spPr bwMode="auto">
            <a:xfrm>
              <a:off x="24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70" name="AutoShape 34"/>
            <p:cNvSpPr>
              <a:spLocks/>
            </p:cNvSpPr>
            <p:nvPr/>
          </p:nvSpPr>
          <p:spPr bwMode="auto">
            <a:xfrm>
              <a:off x="25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71" name="AutoShape 35"/>
            <p:cNvSpPr>
              <a:spLocks/>
            </p:cNvSpPr>
            <p:nvPr/>
          </p:nvSpPr>
          <p:spPr bwMode="auto">
            <a:xfrm>
              <a:off x="27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72" name="AutoShape 36"/>
            <p:cNvSpPr>
              <a:spLocks/>
            </p:cNvSpPr>
            <p:nvPr/>
          </p:nvSpPr>
          <p:spPr bwMode="auto">
            <a:xfrm>
              <a:off x="26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73" name="AutoShape 37"/>
            <p:cNvSpPr>
              <a:spLocks/>
            </p:cNvSpPr>
            <p:nvPr/>
          </p:nvSpPr>
          <p:spPr bwMode="auto">
            <a:xfrm>
              <a:off x="28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74" name="AutoShape 38"/>
            <p:cNvSpPr>
              <a:spLocks/>
            </p:cNvSpPr>
            <p:nvPr/>
          </p:nvSpPr>
          <p:spPr bwMode="auto">
            <a:xfrm>
              <a:off x="29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75" name="AutoShape 39"/>
            <p:cNvSpPr>
              <a:spLocks/>
            </p:cNvSpPr>
            <p:nvPr/>
          </p:nvSpPr>
          <p:spPr bwMode="auto">
            <a:xfrm>
              <a:off x="28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76" name="AutoShape 40"/>
            <p:cNvSpPr>
              <a:spLocks/>
            </p:cNvSpPr>
            <p:nvPr/>
          </p:nvSpPr>
          <p:spPr bwMode="auto">
            <a:xfrm>
              <a:off x="30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77" name="AutoShape 41"/>
            <p:cNvSpPr>
              <a:spLocks/>
            </p:cNvSpPr>
            <p:nvPr/>
          </p:nvSpPr>
          <p:spPr bwMode="auto">
            <a:xfrm>
              <a:off x="32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78" name="AutoShape 42"/>
            <p:cNvSpPr>
              <a:spLocks/>
            </p:cNvSpPr>
            <p:nvPr/>
          </p:nvSpPr>
          <p:spPr bwMode="auto">
            <a:xfrm>
              <a:off x="31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79" name="AutoShape 43"/>
            <p:cNvSpPr>
              <a:spLocks/>
            </p:cNvSpPr>
            <p:nvPr/>
          </p:nvSpPr>
          <p:spPr bwMode="auto">
            <a:xfrm>
              <a:off x="32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80" name="AutoShape 44"/>
            <p:cNvSpPr>
              <a:spLocks/>
            </p:cNvSpPr>
            <p:nvPr/>
          </p:nvSpPr>
          <p:spPr bwMode="auto">
            <a:xfrm>
              <a:off x="34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81" name="AutoShape 45"/>
            <p:cNvSpPr>
              <a:spLocks/>
            </p:cNvSpPr>
            <p:nvPr/>
          </p:nvSpPr>
          <p:spPr bwMode="auto">
            <a:xfrm>
              <a:off x="33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82" name="AutoShape 46"/>
            <p:cNvSpPr>
              <a:spLocks/>
            </p:cNvSpPr>
            <p:nvPr/>
          </p:nvSpPr>
          <p:spPr bwMode="auto">
            <a:xfrm>
              <a:off x="35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83" name="AutoShape 47"/>
            <p:cNvSpPr>
              <a:spLocks/>
            </p:cNvSpPr>
            <p:nvPr/>
          </p:nvSpPr>
          <p:spPr bwMode="auto">
            <a:xfrm>
              <a:off x="368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84" name="AutoShape 48"/>
            <p:cNvSpPr>
              <a:spLocks/>
            </p:cNvSpPr>
            <p:nvPr/>
          </p:nvSpPr>
          <p:spPr bwMode="auto">
            <a:xfrm>
              <a:off x="36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85" name="AutoShape 49"/>
            <p:cNvSpPr>
              <a:spLocks/>
            </p:cNvSpPr>
            <p:nvPr/>
          </p:nvSpPr>
          <p:spPr bwMode="auto">
            <a:xfrm>
              <a:off x="376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86" name="AutoShape 50"/>
            <p:cNvSpPr>
              <a:spLocks/>
            </p:cNvSpPr>
            <p:nvPr/>
          </p:nvSpPr>
          <p:spPr bwMode="auto">
            <a:xfrm>
              <a:off x="392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87" name="AutoShape 51"/>
            <p:cNvSpPr>
              <a:spLocks/>
            </p:cNvSpPr>
            <p:nvPr/>
          </p:nvSpPr>
          <p:spPr bwMode="auto">
            <a:xfrm>
              <a:off x="384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14388" name="AutoShape 52"/>
            <p:cNvSpPr>
              <a:spLocks/>
            </p:cNvSpPr>
            <p:nvPr/>
          </p:nvSpPr>
          <p:spPr bwMode="auto">
            <a:xfrm>
              <a:off x="4000" y="0"/>
              <a:ext cx="40" cy="1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it-IT"/>
            </a:p>
          </p:txBody>
        </p:sp>
      </p:grpSp>
      <p:pic>
        <p:nvPicPr>
          <p:cNvPr id="14389" name="Picture 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5000"/>
            <a:ext cx="83185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4390" name="Picture 5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91" name="Rectangle 55"/>
          <p:cNvSpPr>
            <a:spLocks/>
          </p:cNvSpPr>
          <p:nvPr/>
        </p:nvSpPr>
        <p:spPr bwMode="auto">
          <a:xfrm>
            <a:off x="3059113" y="53340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400" b="1">
                <a:solidFill>
                  <a:schemeClr val="tx1"/>
                </a:solidFill>
                <a:ea typeface="ＭＳ Ｐゴシック" charset="0"/>
                <a:cs typeface="Arial" charset="0"/>
              </a:rPr>
              <a:t>&lt;1%</a:t>
            </a:r>
          </a:p>
        </p:txBody>
      </p:sp>
      <p:sp>
        <p:nvSpPr>
          <p:cNvPr id="14392" name="Rectangle 56"/>
          <p:cNvSpPr>
            <a:spLocks/>
          </p:cNvSpPr>
          <p:nvPr/>
        </p:nvSpPr>
        <p:spPr bwMode="auto">
          <a:xfrm>
            <a:off x="646113" y="5283200"/>
            <a:ext cx="124587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r>
              <a:rPr lang="en-US" sz="4600" b="1">
                <a:solidFill>
                  <a:srgbClr val="0000FF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LAT minus sources, isotropic, HI, H2, Inverse Compton, dark gas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9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453856"/>
      </p:ext>
    </p:extLst>
  </p:cSld>
  <p:clrMapOvr>
    <a:masterClrMapping/>
  </p:clrMapOvr>
  <p:transition xmlns:p14="http://schemas.microsoft.com/office/powerpoint/2010/main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Rectangle 2"/>
          <p:cNvSpPr>
            <a:spLocks/>
          </p:cNvSpPr>
          <p:nvPr/>
        </p:nvSpPr>
        <p:spPr bwMode="auto">
          <a:xfrm>
            <a:off x="1522413" y="2463800"/>
            <a:ext cx="9956800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Is the cosmic ray density uniform within ~1 kpc from the sun ?</a:t>
            </a:r>
          </a:p>
        </p:txBody>
      </p:sp>
      <p:sp>
        <p:nvSpPr>
          <p:cNvPr id="16387" name="Rectangle 3"/>
          <p:cNvSpPr>
            <a:spLocks/>
          </p:cNvSpPr>
          <p:nvPr/>
        </p:nvSpPr>
        <p:spPr bwMode="auto">
          <a:xfrm>
            <a:off x="279400" y="5334000"/>
            <a:ext cx="122555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r>
              <a:rPr lang="en-US" sz="3600">
                <a:solidFill>
                  <a:srgbClr val="FF0000"/>
                </a:solidFill>
                <a:ea typeface="ＭＳ Ｐゴシック" charset="0"/>
                <a:cs typeface="Arial" charset="0"/>
              </a:rPr>
              <a:t>3 regions were investigated:</a:t>
            </a:r>
          </a:p>
          <a:p>
            <a:pPr marL="5715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endParaRPr lang="en-US" sz="1300">
              <a:solidFill>
                <a:srgbClr val="FF0000"/>
              </a:solidFill>
              <a:ea typeface="ＭＳ Ｐゴシック" charset="0"/>
              <a:cs typeface="Lucida Grande" charset="0"/>
            </a:endParaRPr>
          </a:p>
          <a:p>
            <a:pPr marL="57150">
              <a:buSzPct val="100000"/>
              <a:buFont typeface="Zapf Dingbats" charset="0"/>
              <a:buChar char="➡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r>
              <a:rPr lang="en-US" sz="2400">
                <a:solidFill>
                  <a:srgbClr val="FF0080"/>
                </a:solidFill>
                <a:ea typeface="ＭＳ Ｐゴシック" charset="0"/>
                <a:cs typeface="Arial" charset="0"/>
              </a:rPr>
              <a:t>200º≤ l ≤ 260º</a:t>
            </a:r>
            <a:r>
              <a:rPr lang="en-US" sz="2400">
                <a:solidFill>
                  <a:schemeClr val="tx1"/>
                </a:solidFill>
                <a:ea typeface="ＭＳ Ｐゴシック" charset="0"/>
                <a:cs typeface="Arial" charset="0"/>
              </a:rPr>
              <a:t> , </a:t>
            </a:r>
            <a:r>
              <a:rPr lang="en-US" sz="2400">
                <a:solidFill>
                  <a:srgbClr val="8000FF"/>
                </a:solidFill>
                <a:ea typeface="ＭＳ Ｐゴシック" charset="0"/>
                <a:cs typeface="Arial" charset="0"/>
              </a:rPr>
              <a:t>22º ≤ |b| ≤ 60º</a:t>
            </a:r>
            <a:r>
              <a:rPr lang="en-US" sz="2400">
                <a:solidFill>
                  <a:schemeClr val="tx1"/>
                </a:solidFill>
                <a:ea typeface="ＭＳ Ｐゴシック" charset="0"/>
                <a:cs typeface="Arial" charset="0"/>
              </a:rPr>
              <a:t>  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Abdo </a:t>
            </a:r>
            <a:r>
              <a:rPr lang="en-US" sz="1800" i="1">
                <a:solidFill>
                  <a:schemeClr val="tx1"/>
                </a:solidFill>
                <a:ea typeface="ＭＳ Ｐゴシック" charset="0"/>
                <a:cs typeface="Arial" charset="0"/>
              </a:rPr>
              <a:t>et al.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, </a:t>
            </a:r>
            <a:r>
              <a:rPr lang="en-US" sz="1800">
                <a:solidFill>
                  <a:srgbClr val="141414"/>
                </a:solidFill>
                <a:ea typeface="ＭＳ Ｐゴシック" charset="0"/>
                <a:cs typeface="Arial" charset="0"/>
              </a:rPr>
              <a:t>ApJ 703, 1249 (2009)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, C.A.: T. Mizuno</a:t>
            </a:r>
            <a:endParaRPr lang="en-US" sz="2400">
              <a:solidFill>
                <a:schemeClr val="tx1"/>
              </a:solidFill>
              <a:ea typeface="ＭＳ Ｐゴシック" charset="0"/>
              <a:cs typeface="Lucida Grande" charset="0"/>
            </a:endParaRPr>
          </a:p>
          <a:p>
            <a:pPr marL="57150">
              <a:buSzPct val="100000"/>
              <a:buFont typeface="Zapf Dingbats" charset="0"/>
              <a:buChar char="➡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r>
              <a:rPr lang="en-US" sz="2400">
                <a:solidFill>
                  <a:srgbClr val="FF0080"/>
                </a:solidFill>
                <a:ea typeface="ＭＳ Ｐゴシック" charset="0"/>
                <a:cs typeface="Arial" charset="0"/>
              </a:rPr>
              <a:t>100º≤ l ≤ 145º</a:t>
            </a:r>
            <a:r>
              <a:rPr lang="en-US" sz="2400">
                <a:solidFill>
                  <a:schemeClr val="tx1"/>
                </a:solidFill>
                <a:ea typeface="ＭＳ Ｐゴシック" charset="0"/>
                <a:cs typeface="Arial" charset="0"/>
              </a:rPr>
              <a:t> , </a:t>
            </a:r>
            <a:r>
              <a:rPr lang="en-US" sz="2400">
                <a:solidFill>
                  <a:srgbClr val="8000FF"/>
                </a:solidFill>
                <a:ea typeface="ＭＳ Ｐゴシック" charset="0"/>
                <a:cs typeface="Arial" charset="0"/>
              </a:rPr>
              <a:t>-15º≤ b ≤ 30º</a:t>
            </a:r>
            <a:r>
              <a:rPr lang="en-US" sz="2400">
                <a:solidFill>
                  <a:schemeClr val="tx1"/>
                </a:solidFill>
                <a:ea typeface="ＭＳ Ｐゴシック" charset="0"/>
                <a:cs typeface="Arial" charset="0"/>
              </a:rPr>
              <a:t> (local arm) 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Abdo </a:t>
            </a:r>
            <a:r>
              <a:rPr lang="en-US" sz="1800" i="1">
                <a:solidFill>
                  <a:schemeClr val="tx1"/>
                </a:solidFill>
                <a:ea typeface="ＭＳ Ｐゴシック" charset="0"/>
                <a:cs typeface="Arial" charset="0"/>
              </a:rPr>
              <a:t>et al.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, ApJ 710, 133 (2010) C.A.: L. Tibaldo, I. Grenier</a:t>
            </a:r>
            <a:endParaRPr lang="en-US" sz="2400">
              <a:solidFill>
                <a:schemeClr val="tx1"/>
              </a:solidFill>
              <a:ea typeface="ＭＳ Ｐゴシック" charset="0"/>
              <a:cs typeface="Lucida Grande" charset="0"/>
            </a:endParaRPr>
          </a:p>
          <a:p>
            <a:pPr marL="57150">
              <a:buClr>
                <a:srgbClr val="000000"/>
              </a:buClr>
              <a:buSzPct val="100000"/>
              <a:buFont typeface="Zapf Dingbats" charset="0"/>
              <a:buChar char="➡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r>
              <a:rPr lang="en-US" sz="2400">
                <a:solidFill>
                  <a:srgbClr val="FF0080"/>
                </a:solidFill>
                <a:ea typeface="ＭＳ Ｐゴシック" charset="0"/>
                <a:cs typeface="Arial" charset="0"/>
              </a:rPr>
              <a:t>210º≤ l ≤ 250º</a:t>
            </a:r>
            <a:r>
              <a:rPr lang="en-US" sz="2400">
                <a:solidFill>
                  <a:srgbClr val="141413"/>
                </a:solidFill>
                <a:ea typeface="ＭＳ Ｐゴシック" charset="0"/>
                <a:cs typeface="Arial" charset="0"/>
              </a:rPr>
              <a:t> , </a:t>
            </a:r>
            <a:r>
              <a:rPr lang="en-US" sz="2400">
                <a:solidFill>
                  <a:srgbClr val="8000FF"/>
                </a:solidFill>
                <a:ea typeface="ＭＳ Ｐゴシック" charset="0"/>
                <a:cs typeface="Arial" charset="0"/>
              </a:rPr>
              <a:t>-15º≤ b ≤ 20º</a:t>
            </a:r>
            <a:r>
              <a:rPr lang="en-US" sz="2400">
                <a:solidFill>
                  <a:srgbClr val="141413"/>
                </a:solidFill>
                <a:ea typeface="ＭＳ Ｐゴシック" charset="0"/>
                <a:cs typeface="Arial" charset="0"/>
              </a:rPr>
              <a:t> (local arm) 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Abdo </a:t>
            </a:r>
            <a:r>
              <a:rPr lang="en-US" sz="1800" i="1">
                <a:solidFill>
                  <a:schemeClr val="tx1"/>
                </a:solidFill>
                <a:ea typeface="ＭＳ Ｐゴシック" charset="0"/>
                <a:cs typeface="Arial" charset="0"/>
              </a:rPr>
              <a:t>et al.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, </a:t>
            </a:r>
            <a:r>
              <a:rPr lang="en-US" sz="1800">
                <a:solidFill>
                  <a:srgbClr val="141413"/>
                </a:solidFill>
                <a:ea typeface="ＭＳ Ｐゴシック" charset="0"/>
                <a:cs typeface="Arial" charset="0"/>
              </a:rPr>
              <a:t>submitted</a:t>
            </a:r>
            <a:r>
              <a:rPr lang="en-US" sz="2400">
                <a:solidFill>
                  <a:srgbClr val="141413"/>
                </a:solidFill>
                <a:ea typeface="ＭＳ Ｐゴシック" charset="0"/>
                <a:cs typeface="Arial" charset="0"/>
              </a:rPr>
              <a:t>, 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C.A.: T. Mizuno, L. Tibaldo, I. Grenier</a:t>
            </a:r>
          </a:p>
        </p:txBody>
      </p:sp>
      <p:sp>
        <p:nvSpPr>
          <p:cNvPr id="16388" name="Rectangle 4"/>
          <p:cNvSpPr>
            <a:spLocks/>
          </p:cNvSpPr>
          <p:nvPr/>
        </p:nvSpPr>
        <p:spPr bwMode="auto">
          <a:xfrm>
            <a:off x="5791200" y="1524000"/>
            <a:ext cx="800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2.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8432800" y="4241800"/>
            <a:ext cx="3708400" cy="11113"/>
          </a:xfrm>
          <a:prstGeom prst="line">
            <a:avLst/>
          </a:prstGeom>
          <a:noFill/>
          <a:ln w="50800" cap="flat">
            <a:solidFill>
              <a:srgbClr val="0000FF"/>
            </a:solidFill>
            <a:prstDash val="solid"/>
            <a:round/>
            <a:headEnd type="triangle" w="med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4330700"/>
            <a:ext cx="6554787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106363"/>
            <a:ext cx="7246937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2600"/>
            <a:ext cx="6338888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416" y="5380856"/>
            <a:ext cx="6034087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7415" name="Rectangle 7"/>
          <p:cNvSpPr>
            <a:spLocks/>
          </p:cNvSpPr>
          <p:nvPr/>
        </p:nvSpPr>
        <p:spPr bwMode="auto">
          <a:xfrm>
            <a:off x="7734300" y="165100"/>
            <a:ext cx="41656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2400">
                <a:solidFill>
                  <a:srgbClr val="FF0080"/>
                </a:solidFill>
                <a:ea typeface="ＭＳ Ｐゴシック" charset="0"/>
                <a:cs typeface="Arial" charset="0"/>
              </a:rPr>
              <a:t>200º≤ l ≤ 260º</a:t>
            </a:r>
            <a:r>
              <a:rPr lang="en-US" sz="2400">
                <a:solidFill>
                  <a:schemeClr val="tx1"/>
                </a:solidFill>
                <a:ea typeface="ＭＳ Ｐゴシック" charset="0"/>
                <a:cs typeface="Arial" charset="0"/>
              </a:rPr>
              <a:t> , </a:t>
            </a:r>
            <a:r>
              <a:rPr lang="en-US" sz="2400">
                <a:solidFill>
                  <a:srgbClr val="8000FF"/>
                </a:solidFill>
                <a:ea typeface="ＭＳ Ｐゴシック" charset="0"/>
                <a:cs typeface="Arial" charset="0"/>
              </a:rPr>
              <a:t>22º ≤ |b| ≤ 60º</a:t>
            </a:r>
          </a:p>
        </p:txBody>
      </p:sp>
      <p:sp>
        <p:nvSpPr>
          <p:cNvPr id="17416" name="Rectangle 8"/>
          <p:cNvSpPr>
            <a:spLocks/>
          </p:cNvSpPr>
          <p:nvPr/>
        </p:nvSpPr>
        <p:spPr bwMode="auto">
          <a:xfrm>
            <a:off x="1447800" y="165100"/>
            <a:ext cx="402431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2400">
                <a:solidFill>
                  <a:srgbClr val="FF0080"/>
                </a:solidFill>
                <a:ea typeface="ＭＳ Ｐゴシック" charset="0"/>
                <a:cs typeface="Arial" charset="0"/>
              </a:rPr>
              <a:t>100º≤ l ≤ 145º</a:t>
            </a:r>
            <a:r>
              <a:rPr lang="en-US" sz="2400">
                <a:solidFill>
                  <a:schemeClr val="tx1"/>
                </a:solidFill>
                <a:ea typeface="ＭＳ Ｐゴシック" charset="0"/>
                <a:cs typeface="Arial" charset="0"/>
              </a:rPr>
              <a:t> , </a:t>
            </a:r>
            <a:r>
              <a:rPr lang="en-US" sz="2400">
                <a:solidFill>
                  <a:srgbClr val="8000FF"/>
                </a:solidFill>
                <a:ea typeface="ＭＳ Ｐゴシック" charset="0"/>
                <a:cs typeface="Arial" charset="0"/>
              </a:rPr>
              <a:t>-15º≤ b ≤ 30º</a:t>
            </a:r>
          </a:p>
        </p:txBody>
      </p:sp>
      <p:sp>
        <p:nvSpPr>
          <p:cNvPr id="17417" name="Rectangle 9"/>
          <p:cNvSpPr>
            <a:spLocks/>
          </p:cNvSpPr>
          <p:nvPr/>
        </p:nvSpPr>
        <p:spPr bwMode="auto">
          <a:xfrm>
            <a:off x="1447800" y="8737600"/>
            <a:ext cx="402431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2400">
                <a:solidFill>
                  <a:srgbClr val="FF0080"/>
                </a:solidFill>
                <a:ea typeface="ＭＳ Ｐゴシック" charset="0"/>
                <a:cs typeface="Arial" charset="0"/>
              </a:rPr>
              <a:t>210º≤ l ≤ 250º</a:t>
            </a:r>
            <a:r>
              <a:rPr lang="en-US" sz="2400">
                <a:solidFill>
                  <a:srgbClr val="141413"/>
                </a:solidFill>
                <a:ea typeface="ＭＳ Ｐゴシック" charset="0"/>
                <a:cs typeface="Arial" charset="0"/>
              </a:rPr>
              <a:t> , </a:t>
            </a:r>
            <a:r>
              <a:rPr lang="en-US" sz="2400">
                <a:solidFill>
                  <a:srgbClr val="8000FF"/>
                </a:solidFill>
                <a:ea typeface="ＭＳ Ｐゴシック" charset="0"/>
                <a:cs typeface="Arial" charset="0"/>
              </a:rPr>
              <a:t>-15º≤ b ≤ 20º</a:t>
            </a:r>
          </a:p>
        </p:txBody>
      </p:sp>
      <p:sp>
        <p:nvSpPr>
          <p:cNvPr id="17418" name="Rectangle 10"/>
          <p:cNvSpPr>
            <a:spLocks/>
          </p:cNvSpPr>
          <p:nvPr/>
        </p:nvSpPr>
        <p:spPr bwMode="auto">
          <a:xfrm>
            <a:off x="914400" y="5080000"/>
            <a:ext cx="1366838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2000">
                <a:solidFill>
                  <a:srgbClr val="141413"/>
                </a:solidFill>
                <a:latin typeface="Times" charset="0"/>
                <a:ea typeface="ＭＳ Ｐゴシック" charset="0"/>
                <a:cs typeface="Times" charset="0"/>
                <a:sym typeface="Times" charset="0"/>
              </a:rPr>
              <a:t>Preliminary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Rectangle 2"/>
          <p:cNvSpPr>
            <a:spLocks/>
          </p:cNvSpPr>
          <p:nvPr/>
        </p:nvSpPr>
        <p:spPr bwMode="auto">
          <a:xfrm>
            <a:off x="1447800" y="4813300"/>
            <a:ext cx="113411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buClr>
                <a:srgbClr val="FF0000"/>
              </a:buClr>
              <a:buSzPct val="125000"/>
              <a:buFont typeface="Liberation Sans Bold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5200">
                <a:solidFill>
                  <a:srgbClr val="FF0000"/>
                </a:solidFill>
                <a:latin typeface="Liberation Sans Bold" charset="0"/>
                <a:ea typeface="ＭＳ Ｐゴシック" charset="0"/>
                <a:cs typeface="Liberation Sans Bold" charset="0"/>
                <a:sym typeface="Liberation Sans Bold" charset="0"/>
              </a:rPr>
              <a:t>It is uniform within systematics </a:t>
            </a:r>
          </a:p>
          <a:p>
            <a:pPr>
              <a:buClr>
                <a:srgbClr val="FF0000"/>
              </a:buClr>
              <a:buSzPct val="125000"/>
              <a:buFont typeface="Liberation Sans Bold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5200">
                <a:solidFill>
                  <a:srgbClr val="FF0000"/>
                </a:solidFill>
                <a:latin typeface="Liberation Sans Bold" charset="0"/>
                <a:ea typeface="ＭＳ Ｐゴシック" charset="0"/>
                <a:cs typeface="Liberation Sans Bold" charset="0"/>
                <a:sym typeface="Liberation Sans Bold" charset="0"/>
              </a:rPr>
              <a:t>the local CR nuclei spectra are close to those directly measured at the Earth</a:t>
            </a:r>
          </a:p>
        </p:txBody>
      </p:sp>
      <p:sp>
        <p:nvSpPr>
          <p:cNvPr id="18435" name="Rectangle 3"/>
          <p:cNvSpPr>
            <a:spLocks/>
          </p:cNvSpPr>
          <p:nvPr/>
        </p:nvSpPr>
        <p:spPr bwMode="auto">
          <a:xfrm>
            <a:off x="1560513" y="1460500"/>
            <a:ext cx="9867900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Is the cosmic ray density uniform within ~1 kpc from the sun ?</a:t>
            </a:r>
          </a:p>
          <a:p>
            <a:pPr marL="57150"/>
            <a:endParaRPr lang="en-US" sz="5200" b="1">
              <a:solidFill>
                <a:srgbClr val="0000FF"/>
              </a:solidFill>
              <a:ea typeface="ＭＳ Ｐゴシック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Rectangle 2"/>
          <p:cNvSpPr>
            <a:spLocks/>
          </p:cNvSpPr>
          <p:nvPr/>
        </p:nvSpPr>
        <p:spPr bwMode="auto">
          <a:xfrm>
            <a:off x="1028700" y="2273300"/>
            <a:ext cx="10947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How does the CR density vary with the Galactocentric distance ? </a:t>
            </a:r>
          </a:p>
          <a:p>
            <a:pPr marL="57150"/>
            <a:endParaRPr lang="en-US" sz="5200" b="1">
              <a:solidFill>
                <a:schemeClr val="tx1"/>
              </a:solidFill>
              <a:ea typeface="ＭＳ Ｐゴシック" charset="0"/>
              <a:cs typeface="Arial" charset="0"/>
            </a:endParaRPr>
          </a:p>
        </p:txBody>
      </p:sp>
      <p:sp>
        <p:nvSpPr>
          <p:cNvPr id="19459" name="Rectangle 3"/>
          <p:cNvSpPr>
            <a:spLocks/>
          </p:cNvSpPr>
          <p:nvPr/>
        </p:nvSpPr>
        <p:spPr bwMode="auto">
          <a:xfrm>
            <a:off x="5778500" y="1270000"/>
            <a:ext cx="800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3.</a:t>
            </a:r>
          </a:p>
        </p:txBody>
      </p:sp>
      <p:sp>
        <p:nvSpPr>
          <p:cNvPr id="19460" name="Rectangle 4"/>
          <p:cNvSpPr>
            <a:spLocks/>
          </p:cNvSpPr>
          <p:nvPr/>
        </p:nvSpPr>
        <p:spPr bwMode="auto">
          <a:xfrm>
            <a:off x="482600" y="5308600"/>
            <a:ext cx="1225550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r>
              <a:rPr lang="en-US" sz="3600">
                <a:solidFill>
                  <a:srgbClr val="FF0000"/>
                </a:solidFill>
                <a:ea typeface="ＭＳ Ｐゴシック" charset="0"/>
                <a:cs typeface="Arial" charset="0"/>
              </a:rPr>
              <a:t>2 regions were investigated:</a:t>
            </a:r>
          </a:p>
          <a:p>
            <a:pPr marL="5715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endParaRPr lang="en-US" sz="2400">
              <a:solidFill>
                <a:schemeClr val="tx1"/>
              </a:solidFill>
              <a:ea typeface="ＭＳ Ｐゴシック" charset="0"/>
              <a:cs typeface="Lucida Grande" charset="0"/>
            </a:endParaRPr>
          </a:p>
          <a:p>
            <a:pPr marL="57150">
              <a:buSzPct val="100000"/>
              <a:buFont typeface="Zapf Dingbats" charset="0"/>
              <a:buChar char="➡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r>
              <a:rPr lang="en-US" sz="2400">
                <a:solidFill>
                  <a:srgbClr val="FF0080"/>
                </a:solidFill>
                <a:ea typeface="ＭＳ Ｐゴシック" charset="0"/>
                <a:cs typeface="Arial" charset="0"/>
              </a:rPr>
              <a:t>100º≤ l ≤ 145º</a:t>
            </a:r>
            <a:r>
              <a:rPr lang="en-US" sz="2400">
                <a:solidFill>
                  <a:schemeClr val="tx1"/>
                </a:solidFill>
                <a:ea typeface="ＭＳ Ｐゴシック" charset="0"/>
                <a:cs typeface="Arial" charset="0"/>
              </a:rPr>
              <a:t> , </a:t>
            </a:r>
            <a:r>
              <a:rPr lang="en-US" sz="2400">
                <a:solidFill>
                  <a:srgbClr val="8000FF"/>
                </a:solidFill>
                <a:ea typeface="ＭＳ Ｐゴシック" charset="0"/>
                <a:cs typeface="Arial" charset="0"/>
              </a:rPr>
              <a:t>-15º≤ b ≤ 30º</a:t>
            </a:r>
            <a:r>
              <a:rPr lang="en-US" sz="2400">
                <a:solidFill>
                  <a:schemeClr val="tx1"/>
                </a:solidFill>
                <a:ea typeface="ＭＳ Ｐゴシック" charset="0"/>
                <a:cs typeface="Arial" charset="0"/>
              </a:rPr>
              <a:t>  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Abdo </a:t>
            </a:r>
            <a:r>
              <a:rPr lang="en-US" sz="1800" i="1">
                <a:solidFill>
                  <a:schemeClr val="tx1"/>
                </a:solidFill>
                <a:ea typeface="ＭＳ Ｐゴシック" charset="0"/>
                <a:cs typeface="Arial" charset="0"/>
              </a:rPr>
              <a:t>et al.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, ApJ 710, 133 (2010) C.A.: L. Tibaldo, I. Grenier</a:t>
            </a:r>
            <a:endParaRPr lang="en-US" sz="2400">
              <a:solidFill>
                <a:schemeClr val="tx1"/>
              </a:solidFill>
              <a:ea typeface="ＭＳ Ｐゴシック" charset="0"/>
              <a:cs typeface="Lucida Grande" charset="0"/>
            </a:endParaRPr>
          </a:p>
          <a:p>
            <a:pPr marL="57150">
              <a:buClr>
                <a:srgbClr val="000000"/>
              </a:buClr>
              <a:buSzPct val="100000"/>
              <a:buFont typeface="Zapf Dingbats" charset="0"/>
              <a:buChar char="➡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r>
              <a:rPr lang="en-US" sz="2400">
                <a:solidFill>
                  <a:srgbClr val="FF0080"/>
                </a:solidFill>
                <a:ea typeface="ＭＳ Ｐゴシック" charset="0"/>
                <a:cs typeface="Arial" charset="0"/>
              </a:rPr>
              <a:t>210º≤ l ≤ 250º</a:t>
            </a:r>
            <a:r>
              <a:rPr lang="en-US" sz="2400">
                <a:solidFill>
                  <a:srgbClr val="141413"/>
                </a:solidFill>
                <a:ea typeface="ＭＳ Ｐゴシック" charset="0"/>
                <a:cs typeface="Arial" charset="0"/>
              </a:rPr>
              <a:t> , </a:t>
            </a:r>
            <a:r>
              <a:rPr lang="en-US" sz="2400">
                <a:solidFill>
                  <a:srgbClr val="8000FF"/>
                </a:solidFill>
                <a:ea typeface="ＭＳ Ｐゴシック" charset="0"/>
                <a:cs typeface="Arial" charset="0"/>
              </a:rPr>
              <a:t>-15º≤ b ≤ 20º</a:t>
            </a:r>
            <a:r>
              <a:rPr lang="en-US" sz="2400">
                <a:solidFill>
                  <a:srgbClr val="141413"/>
                </a:solidFill>
                <a:ea typeface="ＭＳ Ｐゴシック" charset="0"/>
                <a:cs typeface="Arial" charset="0"/>
              </a:rPr>
              <a:t>  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Abdo </a:t>
            </a:r>
            <a:r>
              <a:rPr lang="en-US" sz="1800" i="1">
                <a:solidFill>
                  <a:schemeClr val="tx1"/>
                </a:solidFill>
                <a:ea typeface="ＭＳ Ｐゴシック" charset="0"/>
                <a:cs typeface="Arial" charset="0"/>
              </a:rPr>
              <a:t>et al.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, </a:t>
            </a:r>
            <a:r>
              <a:rPr lang="en-US" sz="1800">
                <a:solidFill>
                  <a:srgbClr val="141413"/>
                </a:solidFill>
                <a:ea typeface="ＭＳ Ｐゴシック" charset="0"/>
                <a:cs typeface="Arial" charset="0"/>
              </a:rPr>
              <a:t>submitted</a:t>
            </a:r>
            <a:r>
              <a:rPr lang="en-US" sz="2400">
                <a:solidFill>
                  <a:srgbClr val="141413"/>
                </a:solidFill>
                <a:ea typeface="ＭＳ Ｐゴシック" charset="0"/>
                <a:cs typeface="Arial" charset="0"/>
              </a:rPr>
              <a:t>, 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C.A.: T. Mizuno, L. Tibaldo, I. Grenier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Rectangle 2"/>
          <p:cNvSpPr>
            <a:spLocks/>
          </p:cNvSpPr>
          <p:nvPr/>
        </p:nvSpPr>
        <p:spPr bwMode="auto">
          <a:xfrm>
            <a:off x="1270000" y="1803400"/>
            <a:ext cx="10998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How does the CR density vary with the Galactocentric distance ? </a:t>
            </a:r>
          </a:p>
          <a:p>
            <a:pPr marL="57150"/>
            <a:endParaRPr lang="en-US" sz="5200" b="1">
              <a:solidFill>
                <a:schemeClr val="tx1"/>
              </a:solidFill>
              <a:ea typeface="ＭＳ Ｐゴシック" charset="0"/>
              <a:cs typeface="Arial" charset="0"/>
            </a:endParaRPr>
          </a:p>
        </p:txBody>
      </p:sp>
      <p:sp>
        <p:nvSpPr>
          <p:cNvPr id="21507" name="Rectangle 3"/>
          <p:cNvSpPr>
            <a:spLocks/>
          </p:cNvSpPr>
          <p:nvPr/>
        </p:nvSpPr>
        <p:spPr bwMode="auto">
          <a:xfrm>
            <a:off x="1066800" y="4419600"/>
            <a:ext cx="114046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5200" b="1">
                <a:solidFill>
                  <a:srgbClr val="FF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Decrease of CR densities but with a gradient flatter than expectations for SNR sources as traced by PSR </a:t>
            </a:r>
          </a:p>
          <a:p>
            <a:pPr marL="5715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5200" b="1">
                <a:solidFill>
                  <a:srgbClr val="FF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-&gt; larger halo ?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Rectangle 2"/>
          <p:cNvSpPr>
            <a:spLocks/>
          </p:cNvSpPr>
          <p:nvPr/>
        </p:nvSpPr>
        <p:spPr bwMode="auto">
          <a:xfrm>
            <a:off x="3251200" y="1739900"/>
            <a:ext cx="6502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Are the CR and ISM density coupled ?</a:t>
            </a:r>
          </a:p>
        </p:txBody>
      </p:sp>
      <p:sp>
        <p:nvSpPr>
          <p:cNvPr id="22531" name="Rectangle 3"/>
          <p:cNvSpPr>
            <a:spLocks/>
          </p:cNvSpPr>
          <p:nvPr/>
        </p:nvSpPr>
        <p:spPr bwMode="auto">
          <a:xfrm>
            <a:off x="520700" y="4762500"/>
            <a:ext cx="1196340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3600">
                <a:solidFill>
                  <a:srgbClr val="0000FF"/>
                </a:solidFill>
                <a:ea typeface="ＭＳ Ｐゴシック" charset="0"/>
                <a:cs typeface="Arial" charset="0"/>
              </a:rPr>
              <a:t>Association of CR sources with regions of massive clouds ?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3600">
                <a:solidFill>
                  <a:srgbClr val="0000FF"/>
                </a:solidFill>
                <a:ea typeface="ＭＳ Ｐゴシック" charset="0"/>
                <a:cs typeface="Arial" charset="0"/>
              </a:rPr>
              <a:t>Confinement of CRs by magnetic fields associated with the gas ?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5956300" y="901700"/>
            <a:ext cx="800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4.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/>
          </p:cNvSpPr>
          <p:nvPr/>
        </p:nvSpPr>
        <p:spPr bwMode="auto">
          <a:xfrm>
            <a:off x="2870200" y="1536700"/>
            <a:ext cx="690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>
                <a:solidFill>
                  <a:schemeClr val="tx1"/>
                </a:solidFill>
                <a:ea typeface="ＭＳ Ｐゴシック" charset="0"/>
                <a:cs typeface="Arial" charset="0"/>
              </a:rPr>
              <a:t>is there an arm/inter arm CR effect 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-266700"/>
            <a:ext cx="10274300" cy="1027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55" name="Freeform 3"/>
          <p:cNvSpPr>
            <a:spLocks/>
          </p:cNvSpPr>
          <p:nvPr/>
        </p:nvSpPr>
        <p:spPr bwMode="auto">
          <a:xfrm>
            <a:off x="6362700" y="6845300"/>
            <a:ext cx="2438400" cy="229870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8592 h 21600"/>
              <a:gd name="T4" fmla="*/ 17550 w 21600"/>
              <a:gd name="T5" fmla="*/ 16349 h 21600"/>
              <a:gd name="T6" fmla="*/ 11362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8592"/>
                </a:lnTo>
                <a:cubicBezTo>
                  <a:pt x="21600" y="8592"/>
                  <a:pt x="20653" y="12469"/>
                  <a:pt x="17550" y="16349"/>
                </a:cubicBezTo>
                <a:cubicBezTo>
                  <a:pt x="14400" y="20287"/>
                  <a:pt x="11362" y="21600"/>
                  <a:pt x="11362" y="21600"/>
                </a:cubicBez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gradFill rotWithShape="0">
            <a:gsLst>
              <a:gs pos="0">
                <a:srgbClr val="FFFFFF">
                  <a:alpha val="62999"/>
                </a:srgbClr>
              </a:gs>
              <a:gs pos="8807">
                <a:srgbClr val="FFFFFF">
                  <a:alpha val="62999"/>
                </a:srgbClr>
              </a:gs>
              <a:gs pos="28151">
                <a:srgbClr val="A2A2AB">
                  <a:alpha val="62999"/>
                </a:srgbClr>
              </a:gs>
              <a:gs pos="66838">
                <a:srgbClr val="464658">
                  <a:alpha val="62999"/>
                </a:srgbClr>
              </a:gs>
              <a:gs pos="100000">
                <a:srgbClr val="464658">
                  <a:alpha val="62999"/>
                </a:srgbClr>
              </a:gs>
            </a:gsLst>
            <a:lin ang="2700000" scaled="1"/>
          </a:gradFill>
          <a:ln w="38100" cap="flat">
            <a:solidFill>
              <a:schemeClr val="tx1">
                <a:alpha val="62999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t-IT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170613"/>
            <a:ext cx="426720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57" name="Line 5"/>
          <p:cNvSpPr>
            <a:spLocks noChangeShapeType="1"/>
          </p:cNvSpPr>
          <p:nvPr/>
        </p:nvSpPr>
        <p:spPr bwMode="auto">
          <a:xfrm rot="10800000" flipH="1">
            <a:off x="4943475" y="7148513"/>
            <a:ext cx="1787525" cy="347662"/>
          </a:xfrm>
          <a:prstGeom prst="line">
            <a:avLst/>
          </a:prstGeom>
          <a:noFill/>
          <a:ln w="508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 rot="10800000" flipH="1">
            <a:off x="4960938" y="6908800"/>
            <a:ext cx="1566862" cy="1270000"/>
          </a:xfrm>
          <a:prstGeom prst="line">
            <a:avLst/>
          </a:prstGeom>
          <a:noFill/>
          <a:ln w="508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4841875" y="6975475"/>
            <a:ext cx="2041525" cy="515938"/>
          </a:xfrm>
          <a:prstGeom prst="line">
            <a:avLst/>
          </a:prstGeom>
          <a:noFill/>
          <a:ln w="508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23560" name="Rectangle 8"/>
          <p:cNvSpPr>
            <a:spLocks/>
          </p:cNvSpPr>
          <p:nvPr/>
        </p:nvSpPr>
        <p:spPr bwMode="auto">
          <a:xfrm>
            <a:off x="1828800" y="6299200"/>
            <a:ext cx="331628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400" b="1">
                <a:solidFill>
                  <a:srgbClr val="FF0000"/>
                </a:solidFill>
                <a:latin typeface="Times" charset="0"/>
                <a:ea typeface="ＭＳ Ｐゴシック" charset="0"/>
                <a:cs typeface="Times" charset="0"/>
                <a:sym typeface="Times" charset="0"/>
              </a:rPr>
              <a:t>velocity-longitude profile of H</a:t>
            </a:r>
            <a:r>
              <a:rPr lang="en-US" sz="1100" b="1">
                <a:solidFill>
                  <a:srgbClr val="FF0000"/>
                </a:solidFill>
                <a:latin typeface="Times" charset="0"/>
                <a:ea typeface="ＭＳ Ｐゴシック" charset="0"/>
                <a:cs typeface="Times" charset="0"/>
                <a:sym typeface="Times" charset="0"/>
              </a:rPr>
              <a:t>I </a:t>
            </a:r>
            <a:r>
              <a:rPr lang="en-US" sz="1400" b="1">
                <a:solidFill>
                  <a:srgbClr val="FF0000"/>
                </a:solidFill>
                <a:latin typeface="Times" charset="0"/>
                <a:ea typeface="ＭＳ Ｐゴシック" charset="0"/>
                <a:cs typeface="Times" charset="0"/>
                <a:sym typeface="Times" charset="0"/>
              </a:rPr>
              <a:t>emission</a:t>
            </a:r>
          </a:p>
        </p:txBody>
      </p:sp>
      <p:sp>
        <p:nvSpPr>
          <p:cNvPr id="23561" name="Rectangle 9"/>
          <p:cNvSpPr>
            <a:spLocks/>
          </p:cNvSpPr>
          <p:nvPr/>
        </p:nvSpPr>
        <p:spPr bwMode="auto">
          <a:xfrm>
            <a:off x="4292600" y="8001000"/>
            <a:ext cx="65722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700" b="1">
                <a:solidFill>
                  <a:srgbClr val="008040"/>
                </a:solidFill>
                <a:latin typeface="Times" charset="0"/>
                <a:ea typeface="ＭＳ Ｐゴシック" charset="0"/>
                <a:cs typeface="Times" charset="0"/>
                <a:sym typeface="Times" charset="0"/>
              </a:rPr>
              <a:t>Local</a:t>
            </a:r>
          </a:p>
        </p:txBody>
      </p:sp>
      <p:sp>
        <p:nvSpPr>
          <p:cNvPr id="23562" name="Rectangle 10"/>
          <p:cNvSpPr>
            <a:spLocks/>
          </p:cNvSpPr>
          <p:nvPr/>
        </p:nvSpPr>
        <p:spPr bwMode="auto">
          <a:xfrm>
            <a:off x="3949700" y="7353300"/>
            <a:ext cx="106362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700" b="1">
                <a:solidFill>
                  <a:srgbClr val="008000"/>
                </a:solidFill>
                <a:latin typeface="Times" charset="0"/>
                <a:ea typeface="ＭＳ Ｐゴシック" charset="0"/>
                <a:cs typeface="Times" charset="0"/>
                <a:sym typeface="Times" charset="0"/>
              </a:rPr>
              <a:t>Inter arm</a:t>
            </a:r>
          </a:p>
        </p:txBody>
      </p:sp>
      <p:sp>
        <p:nvSpPr>
          <p:cNvPr id="23563" name="Rectangle 11"/>
          <p:cNvSpPr>
            <a:spLocks/>
          </p:cNvSpPr>
          <p:nvPr/>
        </p:nvSpPr>
        <p:spPr bwMode="auto">
          <a:xfrm>
            <a:off x="3949700" y="6705600"/>
            <a:ext cx="131921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700" b="1">
                <a:solidFill>
                  <a:srgbClr val="008000"/>
                </a:solidFill>
                <a:latin typeface="Times" charset="0"/>
                <a:ea typeface="ＭＳ Ｐゴシック" charset="0"/>
                <a:cs typeface="Times" charset="0"/>
                <a:sym typeface="Times" charset="0"/>
              </a:rPr>
              <a:t>Perseus arm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2425700"/>
            <a:ext cx="83185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6626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/>
          </p:cNvSpPr>
          <p:nvPr/>
        </p:nvSpPr>
        <p:spPr bwMode="auto">
          <a:xfrm>
            <a:off x="2374900" y="1625600"/>
            <a:ext cx="8242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b="1">
                <a:solidFill>
                  <a:srgbClr val="0000FF"/>
                </a:solidFill>
                <a:ea typeface="ＭＳ Ｐゴシック" charset="0"/>
                <a:cs typeface="Arial" charset="0"/>
              </a:rPr>
              <a:t>Are the CR and ISM density coupled ?</a:t>
            </a:r>
          </a:p>
        </p:txBody>
      </p:sp>
      <p:sp>
        <p:nvSpPr>
          <p:cNvPr id="26628" name="Rectangle 4"/>
          <p:cNvSpPr>
            <a:spLocks/>
          </p:cNvSpPr>
          <p:nvPr/>
        </p:nvSpPr>
        <p:spPr bwMode="auto">
          <a:xfrm>
            <a:off x="4737100" y="8102600"/>
            <a:ext cx="6237288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Abdo </a:t>
            </a:r>
            <a:r>
              <a:rPr lang="en-US" sz="1800" i="1">
                <a:solidFill>
                  <a:schemeClr val="tx1"/>
                </a:solidFill>
                <a:ea typeface="ＭＳ Ｐゴシック" charset="0"/>
                <a:cs typeface="Arial" charset="0"/>
              </a:rPr>
              <a:t>et al.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, </a:t>
            </a:r>
            <a:r>
              <a:rPr lang="en-US" sz="1800">
                <a:solidFill>
                  <a:srgbClr val="141413"/>
                </a:solidFill>
                <a:ea typeface="ＭＳ Ｐゴシック" charset="0"/>
                <a:cs typeface="Arial" charset="0"/>
              </a:rPr>
              <a:t>submitted</a:t>
            </a:r>
            <a:r>
              <a:rPr lang="en-US" sz="2400">
                <a:solidFill>
                  <a:srgbClr val="141413"/>
                </a:solidFill>
                <a:ea typeface="ＭＳ Ｐゴシック" charset="0"/>
                <a:cs typeface="Arial" charset="0"/>
              </a:rPr>
              <a:t>, </a:t>
            </a:r>
            <a:r>
              <a:rPr lang="en-US" sz="1800">
                <a:solidFill>
                  <a:schemeClr val="tx1"/>
                </a:solidFill>
                <a:ea typeface="ＭＳ Ｐゴシック" charset="0"/>
                <a:cs typeface="Arial" charset="0"/>
              </a:rPr>
              <a:t>C.A.: T. Mizuno, L. Tibaldo, I. Grenier</a:t>
            </a:r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 rot="10800000" flipH="1">
            <a:off x="6891338" y="3960813"/>
            <a:ext cx="2692400" cy="1355725"/>
          </a:xfrm>
          <a:prstGeom prst="line">
            <a:avLst/>
          </a:prstGeom>
          <a:noFill/>
          <a:ln w="38100" cap="flat">
            <a:solidFill>
              <a:srgbClr val="800000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26630" name="Rectangle 6"/>
          <p:cNvSpPr>
            <a:spLocks/>
          </p:cNvSpPr>
          <p:nvPr/>
        </p:nvSpPr>
        <p:spPr bwMode="auto">
          <a:xfrm>
            <a:off x="9715500" y="3581400"/>
            <a:ext cx="32512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2400">
                <a:solidFill>
                  <a:srgbClr val="800000"/>
                </a:solidFill>
                <a:ea typeface="ＭＳ Ｐゴシック" charset="0"/>
                <a:cs typeface="Arial" charset="0"/>
              </a:rPr>
              <a:t>Systematics related to HI spin temperature</a:t>
            </a:r>
          </a:p>
        </p:txBody>
      </p:sp>
      <p:sp>
        <p:nvSpPr>
          <p:cNvPr id="26631" name="Rectangle 7"/>
          <p:cNvSpPr>
            <a:spLocks/>
          </p:cNvSpPr>
          <p:nvPr/>
        </p:nvSpPr>
        <p:spPr bwMode="auto">
          <a:xfrm>
            <a:off x="7023100" y="6883400"/>
            <a:ext cx="6731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2400">
                <a:solidFill>
                  <a:srgbClr val="FF0000"/>
                </a:solidFill>
                <a:ea typeface="ＭＳ Ｐゴシック" charset="0"/>
                <a:cs typeface="Arial" charset="0"/>
              </a:rPr>
              <a:t>arm</a:t>
            </a:r>
          </a:p>
        </p:txBody>
      </p:sp>
      <p:sp>
        <p:nvSpPr>
          <p:cNvPr id="26632" name="Rectangle 8"/>
          <p:cNvSpPr>
            <a:spLocks/>
          </p:cNvSpPr>
          <p:nvPr/>
        </p:nvSpPr>
        <p:spPr bwMode="auto">
          <a:xfrm>
            <a:off x="2806700" y="6883400"/>
            <a:ext cx="6731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2400">
                <a:solidFill>
                  <a:srgbClr val="FF0000"/>
                </a:solidFill>
                <a:ea typeface="ＭＳ Ｐゴシック" charset="0"/>
                <a:cs typeface="Arial" charset="0"/>
              </a:rPr>
              <a:t>arm</a:t>
            </a:r>
          </a:p>
        </p:txBody>
      </p:sp>
      <p:sp>
        <p:nvSpPr>
          <p:cNvPr id="26633" name="Rectangle 9"/>
          <p:cNvSpPr>
            <a:spLocks/>
          </p:cNvSpPr>
          <p:nvPr/>
        </p:nvSpPr>
        <p:spPr bwMode="auto">
          <a:xfrm>
            <a:off x="4343400" y="6883400"/>
            <a:ext cx="14986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2400">
                <a:solidFill>
                  <a:srgbClr val="FF0000"/>
                </a:solidFill>
                <a:ea typeface="ＭＳ Ｐゴシック" charset="0"/>
                <a:cs typeface="Arial" charset="0"/>
              </a:rPr>
              <a:t>inter-arm</a:t>
            </a:r>
          </a:p>
        </p:txBody>
      </p:sp>
      <p:sp>
        <p:nvSpPr>
          <p:cNvPr id="26634" name="Rectangle 10"/>
          <p:cNvSpPr>
            <a:spLocks/>
          </p:cNvSpPr>
          <p:nvPr/>
        </p:nvSpPr>
        <p:spPr bwMode="auto">
          <a:xfrm rot="-5394243">
            <a:off x="6921500" y="5878513"/>
            <a:ext cx="63817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1000">
                <a:solidFill>
                  <a:srgbClr val="FF0000"/>
                </a:solidFill>
                <a:ea typeface="ＭＳ Ｐゴシック" charset="0"/>
                <a:cs typeface="Arial" charset="0"/>
              </a:rPr>
              <a:t>{</a:t>
            </a:r>
          </a:p>
        </p:txBody>
      </p:sp>
      <p:sp>
        <p:nvSpPr>
          <p:cNvPr id="26635" name="Rectangle 11"/>
          <p:cNvSpPr>
            <a:spLocks/>
          </p:cNvSpPr>
          <p:nvPr/>
        </p:nvSpPr>
        <p:spPr bwMode="auto">
          <a:xfrm rot="-5394243">
            <a:off x="4627562" y="5876926"/>
            <a:ext cx="63817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1000">
                <a:solidFill>
                  <a:srgbClr val="FF0000"/>
                </a:solidFill>
                <a:ea typeface="ＭＳ Ｐゴシック" charset="0"/>
                <a:cs typeface="Arial" charset="0"/>
              </a:rPr>
              <a:t>{</a:t>
            </a:r>
          </a:p>
        </p:txBody>
      </p:sp>
      <p:sp>
        <p:nvSpPr>
          <p:cNvPr id="26636" name="Rectangle 12"/>
          <p:cNvSpPr>
            <a:spLocks/>
          </p:cNvSpPr>
          <p:nvPr/>
        </p:nvSpPr>
        <p:spPr bwMode="auto">
          <a:xfrm rot="-5394243">
            <a:off x="2697162" y="5876926"/>
            <a:ext cx="63817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/>
            <a:r>
              <a:rPr lang="en-US" sz="11000">
                <a:solidFill>
                  <a:srgbClr val="FF0000"/>
                </a:solidFill>
                <a:ea typeface="ＭＳ Ｐゴシック" charset="0"/>
                <a:cs typeface="Arial" charset="0"/>
              </a:rPr>
              <a:t>{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Rectangle 2"/>
          <p:cNvSpPr>
            <a:spLocks/>
          </p:cNvSpPr>
          <p:nvPr/>
        </p:nvSpPr>
        <p:spPr bwMode="auto">
          <a:xfrm>
            <a:off x="3302000" y="1371600"/>
            <a:ext cx="6400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Are the CR and ISM density coupled ?</a:t>
            </a:r>
          </a:p>
        </p:txBody>
      </p:sp>
      <p:sp>
        <p:nvSpPr>
          <p:cNvPr id="27651" name="Rectangle 3"/>
          <p:cNvSpPr>
            <a:spLocks/>
          </p:cNvSpPr>
          <p:nvPr/>
        </p:nvSpPr>
        <p:spPr bwMode="auto">
          <a:xfrm>
            <a:off x="1663700" y="4102100"/>
            <a:ext cx="100965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5200" b="1">
                <a:solidFill>
                  <a:srgbClr val="FF0000"/>
                </a:solidFill>
                <a:latin typeface="Times" charset="0"/>
                <a:ea typeface="ＭＳ Ｐゴシック" charset="0"/>
                <a:cs typeface="Times" charset="0"/>
                <a:sym typeface="Times" charset="0"/>
              </a:rPr>
              <a:t>No large enhancement in the spiral arms with respect to the interarm region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4" name="Rectangle 2"/>
          <p:cNvSpPr>
            <a:spLocks/>
          </p:cNvSpPr>
          <p:nvPr/>
        </p:nvSpPr>
        <p:spPr bwMode="auto">
          <a:xfrm>
            <a:off x="2959100" y="2006600"/>
            <a:ext cx="7086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Does FERMI see the EGRET GeV excess ?</a:t>
            </a:r>
          </a:p>
        </p:txBody>
      </p:sp>
      <p:sp>
        <p:nvSpPr>
          <p:cNvPr id="28675" name="Rectangle 3"/>
          <p:cNvSpPr>
            <a:spLocks/>
          </p:cNvSpPr>
          <p:nvPr/>
        </p:nvSpPr>
        <p:spPr bwMode="auto">
          <a:xfrm>
            <a:off x="5956300" y="901700"/>
            <a:ext cx="800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5.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7557566"/>
      </p:ext>
    </p:extLst>
  </p:cSld>
  <p:clrMapOvr>
    <a:masterClrMapping/>
  </p:clrMapOvr>
  <p:transition xmlns:p14="http://schemas.microsoft.com/office/powerpoint/2010/main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Rectangle 2"/>
          <p:cNvSpPr>
            <a:spLocks/>
          </p:cNvSpPr>
          <p:nvPr/>
        </p:nvSpPr>
        <p:spPr bwMode="auto">
          <a:xfrm>
            <a:off x="901700" y="1428750"/>
            <a:ext cx="115443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latin typeface="Times" charset="0"/>
                <a:ea typeface="ＭＳ Ｐゴシック" charset="0"/>
                <a:cs typeface="Times" charset="0"/>
                <a:sym typeface="Times" charset="0"/>
              </a:rPr>
              <a:t>Can we model the large scale structures of the Galactic interstellar emission ?</a:t>
            </a:r>
          </a:p>
        </p:txBody>
      </p:sp>
      <p:grpSp>
        <p:nvGrpSpPr>
          <p:cNvPr id="30723" name="Group 3"/>
          <p:cNvGrpSpPr>
            <a:grpSpLocks/>
          </p:cNvGrpSpPr>
          <p:nvPr/>
        </p:nvGrpSpPr>
        <p:grpSpPr bwMode="auto">
          <a:xfrm>
            <a:off x="2413000" y="4051300"/>
            <a:ext cx="8178800" cy="3136900"/>
            <a:chOff x="0" y="0"/>
            <a:chExt cx="5152" cy="1976"/>
          </a:xfrm>
        </p:grpSpPr>
        <p:grpSp>
          <p:nvGrpSpPr>
            <p:cNvPr id="30724" name="Group 4"/>
            <p:cNvGrpSpPr>
              <a:grpSpLocks/>
            </p:cNvGrpSpPr>
            <p:nvPr/>
          </p:nvGrpSpPr>
          <p:grpSpPr bwMode="auto">
            <a:xfrm>
              <a:off x="0" y="0"/>
              <a:ext cx="5152" cy="1232"/>
              <a:chOff x="0" y="0"/>
              <a:chExt cx="5152" cy="1232"/>
            </a:xfrm>
          </p:grpSpPr>
          <p:sp>
            <p:nvSpPr>
              <p:cNvPr id="30725" name="Rectangle 5"/>
              <p:cNvSpPr>
                <a:spLocks/>
              </p:cNvSpPr>
              <p:nvPr/>
            </p:nvSpPr>
            <p:spPr bwMode="auto">
              <a:xfrm>
                <a:off x="0" y="608"/>
                <a:ext cx="5152" cy="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</a:tabLst>
                </a:pPr>
                <a:r>
                  <a:rPr lang="en-US" sz="20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Helvetica" charset="0"/>
                    <a:sym typeface="Helvetica" charset="0"/>
                  </a:rPr>
                  <a:t>Strong</a:t>
                </a:r>
                <a:r>
                  <a:rPr lang="en-US" sz="2000" i="1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Helvetica" charset="0"/>
                    <a:sym typeface="Helvetica" charset="0"/>
                  </a:rPr>
                  <a:t> et al.</a:t>
                </a:r>
                <a:r>
                  <a:rPr lang="en-US" sz="20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Helvetica" charset="0"/>
                    <a:sym typeface="Helvetica" charset="0"/>
                  </a:rPr>
                  <a:t>, Annual  Reviews of  Nuclear and Particle</a:t>
                </a:r>
                <a:r>
                  <a:rPr lang="en-US" sz="12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Helvetica" charset="0"/>
                    <a:sym typeface="Helvetica" charset="0"/>
                  </a:rPr>
                  <a:t> </a:t>
                </a:r>
                <a:r>
                  <a:rPr lang="en-US" sz="20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Helvetica" charset="0"/>
                    <a:sym typeface="Helvetica" charset="0"/>
                  </a:rPr>
                  <a:t>Science, 2007</a:t>
                </a:r>
              </a:p>
              <a:p>
                <a:pPr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</a:tabLst>
                </a:pPr>
                <a:r>
                  <a:rPr lang="en-US" sz="1800" u="sng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Helvetica" charset="0"/>
                    <a:sym typeface="Helvetica" charset="0"/>
                    <a:hlinkClick r:id="rId3"/>
                  </a:rPr>
                  <a:t>http://galprop.stanford.edu</a:t>
                </a:r>
                <a:r>
                  <a:rPr lang="en-US" sz="18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Helvetica" charset="0"/>
                    <a:sym typeface="Helvetica" charset="0"/>
                  </a:rPr>
                  <a:t>/</a:t>
                </a:r>
              </a:p>
            </p:txBody>
          </p:sp>
          <p:sp>
            <p:nvSpPr>
              <p:cNvPr id="30726" name="Rectangle 6"/>
              <p:cNvSpPr>
                <a:spLocks/>
              </p:cNvSpPr>
              <p:nvPr/>
            </p:nvSpPr>
            <p:spPr bwMode="auto">
              <a:xfrm>
                <a:off x="709" y="0"/>
                <a:ext cx="3733" cy="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57799" bIns="0"/>
              <a:lstStyle/>
              <a:p>
                <a:pPr marL="57150"/>
                <a:r>
                  <a:rPr lang="en-US" sz="4400" b="1">
                    <a:solidFill>
                      <a:srgbClr val="FF0000"/>
                    </a:solidFill>
                    <a:latin typeface="Times" charset="0"/>
                    <a:ea typeface="ＭＳ Ｐゴシック" charset="0"/>
                    <a:cs typeface="Times" charset="0"/>
                    <a:sym typeface="Times" charset="0"/>
                  </a:rPr>
                  <a:t>With Galprop we can</a:t>
                </a:r>
              </a:p>
            </p:txBody>
          </p:sp>
        </p:grpSp>
        <p:sp>
          <p:nvSpPr>
            <p:cNvPr id="30727" name="Rectangle 7"/>
            <p:cNvSpPr>
              <a:spLocks/>
            </p:cNvSpPr>
            <p:nvPr/>
          </p:nvSpPr>
          <p:spPr bwMode="auto">
            <a:xfrm>
              <a:off x="528" y="1488"/>
              <a:ext cx="3920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57799" bIns="0"/>
            <a:lstStyle/>
            <a:p>
              <a:pPr marL="57150"/>
              <a:r>
                <a:rPr lang="en-US" sz="4400" b="1">
                  <a:solidFill>
                    <a:srgbClr val="0000FF"/>
                  </a:solidFill>
                  <a:latin typeface="Times" charset="0"/>
                  <a:ea typeface="ＭＳ Ｐゴシック" charset="0"/>
                  <a:cs typeface="Times" charset="0"/>
                  <a:sym typeface="Times" charset="0"/>
                </a:rPr>
                <a:t>(covered by Troy Porter)</a:t>
              </a:r>
            </a:p>
          </p:txBody>
        </p:sp>
      </p:grpSp>
      <p:sp>
        <p:nvSpPr>
          <p:cNvPr id="30728" name="Rectangle 8"/>
          <p:cNvSpPr>
            <a:spLocks/>
          </p:cNvSpPr>
          <p:nvPr/>
        </p:nvSpPr>
        <p:spPr bwMode="auto">
          <a:xfrm>
            <a:off x="5956300" y="698500"/>
            <a:ext cx="800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6.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Rectangle 2"/>
          <p:cNvSpPr>
            <a:spLocks/>
          </p:cNvSpPr>
          <p:nvPr/>
        </p:nvSpPr>
        <p:spPr bwMode="auto">
          <a:xfrm>
            <a:off x="2260600" y="2146300"/>
            <a:ext cx="89154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Can the EGB be explained by unresolved AGN ?</a:t>
            </a:r>
          </a:p>
        </p:txBody>
      </p:sp>
      <p:sp>
        <p:nvSpPr>
          <p:cNvPr id="31747" name="Rectangle 3"/>
          <p:cNvSpPr>
            <a:spLocks/>
          </p:cNvSpPr>
          <p:nvPr/>
        </p:nvSpPr>
        <p:spPr bwMode="auto">
          <a:xfrm>
            <a:off x="5956300" y="901700"/>
            <a:ext cx="800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/>
            <a:r>
              <a:rPr lang="en-US" sz="5200" b="1">
                <a:solidFill>
                  <a:srgbClr val="0000FF"/>
                </a:solidFill>
                <a:ea typeface="ＭＳ Ｐゴシック" charset="0"/>
                <a:cs typeface="Arial" charset="0"/>
              </a:rPr>
              <a:t>7.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226870"/>
      </p:ext>
    </p:extLst>
  </p:cSld>
  <p:clrMapOvr>
    <a:masterClrMapping/>
  </p:clrMapOvr>
  <p:transition xmlns:p14="http://schemas.microsoft.com/office/powerpoint/2010/main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766893"/>
      </p:ext>
    </p:extLst>
  </p:cSld>
  <p:clrMapOvr>
    <a:masterClrMapping/>
  </p:clrMapOvr>
  <p:transition xmlns:p14="http://schemas.microsoft.com/office/powerpoint/2010/main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7648862"/>
      </p:ext>
    </p:extLst>
  </p:cSld>
  <p:clrMapOvr>
    <a:masterClrMapping/>
  </p:clrMapOvr>
  <p:transition xmlns:p14="http://schemas.microsoft.com/office/powerpoint/2010/main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6" name="Rectangle 2"/>
          <p:cNvSpPr>
            <a:spLocks/>
          </p:cNvSpPr>
          <p:nvPr/>
        </p:nvSpPr>
        <p:spPr bwMode="auto">
          <a:xfrm>
            <a:off x="101600" y="533400"/>
            <a:ext cx="9296400" cy="3048000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36867" name="Rectangle 3"/>
          <p:cNvSpPr>
            <a:spLocks/>
          </p:cNvSpPr>
          <p:nvPr/>
        </p:nvSpPr>
        <p:spPr bwMode="auto">
          <a:xfrm>
            <a:off x="3886200" y="12700"/>
            <a:ext cx="44846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3200">
                <a:solidFill>
                  <a:srgbClr val="0000FF"/>
                </a:solidFill>
                <a:latin typeface="Liberation Sans Bold" charset="0"/>
                <a:ea typeface="ＭＳ Ｐゴシック" charset="0"/>
                <a:cs typeface="Liberation Sans Bold" charset="0"/>
                <a:sym typeface="Liberation Sans Bold" charset="0"/>
              </a:rPr>
              <a:t>Star Forming Galaxies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073400"/>
            <a:ext cx="8966200" cy="657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6869" name="Rectangle 5"/>
          <p:cNvSpPr>
            <a:spLocks/>
          </p:cNvSpPr>
          <p:nvPr/>
        </p:nvSpPr>
        <p:spPr bwMode="auto">
          <a:xfrm>
            <a:off x="9677400" y="9296400"/>
            <a:ext cx="32004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>
              <a:spcBef>
                <a:spcPts val="600"/>
              </a:spcBef>
            </a:pPr>
            <a:r>
              <a:rPr lang="en-US" sz="1800">
                <a:solidFill>
                  <a:schemeClr val="tx1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Fields,Pavlidou,Pradanovic 2010</a:t>
            </a:r>
          </a:p>
        </p:txBody>
      </p:sp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790700"/>
            <a:ext cx="65024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123"/>
          <a:stretch>
            <a:fillRect/>
          </a:stretch>
        </p:blipFill>
        <p:spPr bwMode="auto">
          <a:xfrm>
            <a:off x="165100" y="965200"/>
            <a:ext cx="17907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7"/>
          <a:stretch>
            <a:fillRect/>
          </a:stretch>
        </p:blipFill>
        <p:spPr bwMode="auto">
          <a:xfrm>
            <a:off x="1663700" y="965200"/>
            <a:ext cx="51943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584200"/>
            <a:ext cx="23749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687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0" y="2209800"/>
            <a:ext cx="2717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687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755900"/>
            <a:ext cx="11684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3911600" y="3568700"/>
            <a:ext cx="38100" cy="608330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>
            <a:off x="12877800" y="3060700"/>
            <a:ext cx="0" cy="659130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rot="10800000" flipH="1">
            <a:off x="9385300" y="3071813"/>
            <a:ext cx="3479800" cy="1587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3937000" y="9639300"/>
            <a:ext cx="8953500" cy="23813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it-IT"/>
          </a:p>
        </p:txBody>
      </p:sp>
    </p:spTree>
  </p:cSld>
  <p:clrMapOvr>
    <a:masterClrMapping/>
  </p:clrMapOvr>
  <p:transition xmlns:p14="http://schemas.microsoft.com/office/powerpoint/2010/main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"/>
          <p:cNvSpPr>
            <a:spLocks/>
          </p:cNvSpPr>
          <p:nvPr/>
        </p:nvSpPr>
        <p:spPr bwMode="auto">
          <a:xfrm>
            <a:off x="4216400" y="1041400"/>
            <a:ext cx="349091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/>
          <a:p>
            <a:pPr marL="5715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4800">
                <a:solidFill>
                  <a:srgbClr val="0000FF"/>
                </a:solidFill>
                <a:latin typeface="Liberation Sans Bold" charset="0"/>
                <a:ea typeface="ＭＳ Ｐゴシック" charset="0"/>
                <a:cs typeface="Liberation Sans Bold" charset="0"/>
                <a:sym typeface="Liberation Sans Bold" charset="0"/>
              </a:rPr>
              <a:t>Conclusion</a:t>
            </a:r>
          </a:p>
        </p:txBody>
      </p:sp>
      <p:sp>
        <p:nvSpPr>
          <p:cNvPr id="37891" name="Rectangle 3"/>
          <p:cNvSpPr>
            <a:spLocks/>
          </p:cNvSpPr>
          <p:nvPr/>
        </p:nvSpPr>
        <p:spPr bwMode="auto">
          <a:xfrm>
            <a:off x="342900" y="2590800"/>
            <a:ext cx="12306300" cy="504190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pPr marL="57150" algn="ctr"/>
            <a:r>
              <a:rPr lang="en-US" b="1">
                <a:solidFill>
                  <a:srgbClr val="FF0000"/>
                </a:solidFill>
                <a:ea typeface="ＭＳ Ｐゴシック" charset="0"/>
                <a:cs typeface="Arial" charset="0"/>
              </a:rPr>
              <a:t>7 answers given during this presentation</a:t>
            </a:r>
          </a:p>
          <a:p>
            <a:pPr marL="57150">
              <a:buClr>
                <a:srgbClr val="FF0000"/>
              </a:buClr>
              <a:buSzPct val="125000"/>
              <a:buFont typeface="Arial" charset="0"/>
              <a:buChar char="•"/>
            </a:pPr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With the diffuse emission we study the CR, ISM and ISRF.</a:t>
            </a:r>
          </a:p>
          <a:p>
            <a:pPr marL="57150">
              <a:buClr>
                <a:srgbClr val="FF0000"/>
              </a:buClr>
              <a:buSzPct val="125000"/>
              <a:buFont typeface="Arial" charset="0"/>
              <a:buChar char="•"/>
            </a:pPr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The CR density is uniform within ~1 kpc from the sun.</a:t>
            </a:r>
          </a:p>
          <a:p>
            <a:pPr marL="57150">
              <a:buClr>
                <a:srgbClr val="FF0000"/>
              </a:buClr>
              <a:buSzPct val="125000"/>
              <a:buFont typeface="Arial" charset="0"/>
              <a:buChar char="•"/>
            </a:pPr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We observe a flatter than expected decrease of the CR density with the Galactocentric distance.</a:t>
            </a:r>
          </a:p>
          <a:p>
            <a:pPr marL="57150">
              <a:buClr>
                <a:srgbClr val="FF0000"/>
              </a:buClr>
              <a:buSzPct val="125000"/>
              <a:buFont typeface="Arial" charset="0"/>
              <a:buChar char="•"/>
            </a:pPr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No sign of coupling between CR and ISM density was observed.</a:t>
            </a:r>
          </a:p>
          <a:p>
            <a:pPr marL="57150">
              <a:buClr>
                <a:srgbClr val="FF0000"/>
              </a:buClr>
              <a:buSzPct val="125000"/>
              <a:buFont typeface="Arial" charset="0"/>
              <a:buChar char="•"/>
            </a:pPr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No FERMI GeV excess.</a:t>
            </a:r>
          </a:p>
          <a:p>
            <a:pPr marL="57150">
              <a:buClr>
                <a:srgbClr val="FF0000"/>
              </a:buClr>
              <a:buSzPct val="125000"/>
              <a:buFont typeface="Arial" charset="0"/>
              <a:buChar char="•"/>
            </a:pPr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We can model the Galactic diffuse emission with Galprop.</a:t>
            </a:r>
          </a:p>
          <a:p>
            <a:pPr marL="57150">
              <a:buClr>
                <a:srgbClr val="FF0000"/>
              </a:buClr>
              <a:buSzPct val="125000"/>
              <a:buFont typeface="Arial" charset="0"/>
              <a:buChar char="•"/>
            </a:pPr>
            <a:r>
              <a:rPr lang="en-US">
                <a:solidFill>
                  <a:srgbClr val="0000FF"/>
                </a:solidFill>
                <a:ea typeface="ＭＳ Ｐゴシック" charset="0"/>
                <a:cs typeface="Arial" charset="0"/>
              </a:rPr>
              <a:t>Unresolved AGN can not explain all the EGB.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nimBg="1" autoUpdateAnimBg="0"/>
    </p:bldLst>
  </p:timing>
</p:sld>
</file>

<file path=ppt/theme/theme1.xml><?xml version="1.0" encoding="utf-8"?>
<a:theme xmlns:a="http://schemas.openxmlformats.org/drawingml/2006/main" name="7_Fermi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8A"/>
      </a:accent6>
      <a:hlink>
        <a:srgbClr val="009999"/>
      </a:hlink>
      <a:folHlink>
        <a:srgbClr val="99CC00"/>
      </a:folHlink>
    </a:clrScheme>
    <a:fontScheme name="7_Fermi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CC9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CC9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7_Ferm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ster #2">
  <a:themeElements>
    <a:clrScheme name="">
      <a:dk1>
        <a:srgbClr val="000000"/>
      </a:dk1>
      <a:lt1>
        <a:srgbClr val="000000"/>
      </a:lt1>
      <a:dk2>
        <a:srgbClr val="000000"/>
      </a:dk2>
      <a:lt2>
        <a:srgbClr val="808080"/>
      </a:lt2>
      <a:accent1>
        <a:srgbClr val="00CC99"/>
      </a:accent1>
      <a:accent2>
        <a:srgbClr val="333399"/>
      </a:accent2>
      <a:accent3>
        <a:srgbClr val="AAAAAA"/>
      </a:accent3>
      <a:accent4>
        <a:srgbClr val="000000"/>
      </a:accent4>
      <a:accent5>
        <a:srgbClr val="AAE2CA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 #2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CC9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CC9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Master #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Pages>0</Pages>
  <Words>913</Words>
  <Characters>0</Characters>
  <Application>Microsoft Macintosh PowerPoint</Application>
  <PresentationFormat>Personalizzato</PresentationFormat>
  <Lines>0</Lines>
  <Paragraphs>99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30</vt:i4>
      </vt:variant>
    </vt:vector>
  </HeadingPairs>
  <TitlesOfParts>
    <vt:vector size="32" baseType="lpstr">
      <vt:lpstr>7_Fermi</vt:lpstr>
      <vt:lpstr>Master #2</vt:lpstr>
      <vt:lpstr>Presentazione di PowerPoint</vt:lpstr>
      <vt:lpstr>Presentazione di PowerPoint</vt:lpstr>
      <vt:lpstr>Presentazione di PowerPoint</vt:lpstr>
      <vt:lpstr>Presentazione di PowerPoint</vt:lpstr>
      <vt:lpstr>Diffuse Emission :   study of CR, ISM and ISRF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subject/>
  <dc:creator/>
  <cp:keywords/>
  <dc:description/>
  <cp:lastModifiedBy>Giancarlo Barbarino</cp:lastModifiedBy>
  <cp:revision>3</cp:revision>
  <dcterms:modified xsi:type="dcterms:W3CDTF">2013-04-03T22:35:18Z</dcterms:modified>
</cp:coreProperties>
</file>