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7" r:id="rId2"/>
    <p:sldId id="277" r:id="rId3"/>
    <p:sldId id="352" r:id="rId4"/>
    <p:sldId id="269" r:id="rId5"/>
    <p:sldId id="270" r:id="rId6"/>
    <p:sldId id="271" r:id="rId7"/>
    <p:sldId id="257" r:id="rId8"/>
    <p:sldId id="317" r:id="rId9"/>
    <p:sldId id="260" r:id="rId10"/>
    <p:sldId id="309" r:id="rId11"/>
    <p:sldId id="308" r:id="rId12"/>
    <p:sldId id="261" r:id="rId13"/>
    <p:sldId id="319" r:id="rId14"/>
    <p:sldId id="264" r:id="rId15"/>
    <p:sldId id="278" r:id="rId16"/>
    <p:sldId id="280" r:id="rId17"/>
    <p:sldId id="272" r:id="rId18"/>
    <p:sldId id="333" r:id="rId19"/>
    <p:sldId id="290" r:id="rId20"/>
    <p:sldId id="323" r:id="rId21"/>
    <p:sldId id="350" r:id="rId22"/>
    <p:sldId id="296" r:id="rId23"/>
    <p:sldId id="348" r:id="rId24"/>
    <p:sldId id="349" r:id="rId25"/>
    <p:sldId id="338" r:id="rId26"/>
    <p:sldId id="337" r:id="rId27"/>
    <p:sldId id="325" r:id="rId28"/>
    <p:sldId id="330" r:id="rId29"/>
    <p:sldId id="324" r:id="rId30"/>
    <p:sldId id="326" r:id="rId31"/>
    <p:sldId id="327" r:id="rId32"/>
    <p:sldId id="268" r:id="rId33"/>
    <p:sldId id="313" r:id="rId3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876" y="-10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ern.ch\dfs\Users\j\jenni\Desktop\Statistics.22Jul08.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it-IT"/>
  <c:chart>
    <c:title>
      <c:tx>
        <c:rich>
          <a:bodyPr/>
          <a:lstStyle/>
          <a:p>
            <a:pPr>
              <a:defRPr lang="en-US" sz="1800" b="1" i="0" u="none" strike="noStrike" baseline="0">
                <a:solidFill>
                  <a:srgbClr val="000000"/>
                </a:solidFill>
                <a:latin typeface="Arial"/>
                <a:ea typeface="Arial"/>
                <a:cs typeface="Arial"/>
              </a:defRPr>
            </a:pPr>
            <a:r>
              <a:rPr lang="en-US" dirty="0"/>
              <a:t>ATLAS Members per Funding </a:t>
            </a:r>
            <a:r>
              <a:rPr lang="en-US" dirty="0" smtClean="0"/>
              <a:t>Agency</a:t>
            </a:r>
          </a:p>
          <a:p>
            <a:pPr>
              <a:defRPr lang="en-US" sz="1800" b="1" i="0" u="none" strike="noStrike" baseline="0">
                <a:solidFill>
                  <a:srgbClr val="000000"/>
                </a:solidFill>
                <a:latin typeface="Arial"/>
                <a:ea typeface="Arial"/>
                <a:cs typeface="Arial"/>
              </a:defRPr>
            </a:pPr>
            <a:r>
              <a:rPr lang="en-US" dirty="0" smtClean="0"/>
              <a:t>(including</a:t>
            </a:r>
            <a:r>
              <a:rPr lang="en-US" baseline="0" dirty="0" smtClean="0"/>
              <a:t> students)</a:t>
            </a:r>
            <a:endParaRPr lang="en-US" dirty="0"/>
          </a:p>
        </c:rich>
      </c:tx>
      <c:layout>
        <c:manualLayout>
          <c:xMode val="edge"/>
          <c:yMode val="edge"/>
          <c:x val="0.27197518097208512"/>
          <c:y val="2.0338983050847428E-2"/>
        </c:manualLayout>
      </c:layout>
      <c:spPr>
        <a:noFill/>
        <a:ln w="25400">
          <a:noFill/>
        </a:ln>
      </c:spPr>
    </c:title>
    <c:plotArea>
      <c:layout>
        <c:manualLayout>
          <c:layoutTarget val="inner"/>
          <c:xMode val="edge"/>
          <c:yMode val="edge"/>
          <c:x val="6.1319422633026935E-2"/>
          <c:y val="0.14915254237288136"/>
          <c:w val="0.93868057736697363"/>
          <c:h val="0.50508474576269125"/>
        </c:manualLayout>
      </c:layout>
      <c:barChart>
        <c:barDir val="col"/>
        <c:grouping val="clustered"/>
        <c:ser>
          <c:idx val="0"/>
          <c:order val="0"/>
          <c:spPr>
            <a:solidFill>
              <a:srgbClr val="9999FF"/>
            </a:solidFill>
            <a:ln w="12700">
              <a:solidFill>
                <a:srgbClr val="000000"/>
              </a:solidFill>
              <a:prstDash val="solid"/>
            </a:ln>
          </c:spPr>
          <c:cat>
            <c:strRef>
              <c:f>Sheet1!$A$1:$A$42</c:f>
              <c:strCache>
                <c:ptCount val="42"/>
                <c:pt idx="0">
                  <c:v>Argentina</c:v>
                </c:pt>
                <c:pt idx="1">
                  <c:v>Armenia</c:v>
                </c:pt>
                <c:pt idx="2">
                  <c:v>Australia</c:v>
                </c:pt>
                <c:pt idx="3">
                  <c:v>Austria</c:v>
                </c:pt>
                <c:pt idx="4">
                  <c:v>Azerbaijan</c:v>
                </c:pt>
                <c:pt idx="5">
                  <c:v>Brazil</c:v>
                </c:pt>
                <c:pt idx="6">
                  <c:v>Canada</c:v>
                </c:pt>
                <c:pt idx="7">
                  <c:v>CERN</c:v>
                </c:pt>
                <c:pt idx="8">
                  <c:v>Chile</c:v>
                </c:pt>
                <c:pt idx="9">
                  <c:v>China</c:v>
                </c:pt>
                <c:pt idx="10">
                  <c:v>Colombia</c:v>
                </c:pt>
                <c:pt idx="11">
                  <c:v>Czech Republic</c:v>
                </c:pt>
                <c:pt idx="12">
                  <c:v>Denmark</c:v>
                </c:pt>
                <c:pt idx="13">
                  <c:v>France - CEA</c:v>
                </c:pt>
                <c:pt idx="14">
                  <c:v>France - IN2P3</c:v>
                </c:pt>
                <c:pt idx="15">
                  <c:v>Georgia</c:v>
                </c:pt>
                <c:pt idx="16">
                  <c:v>Germany - BMBF</c:v>
                </c:pt>
                <c:pt idx="17">
                  <c:v>Germany - DESY</c:v>
                </c:pt>
                <c:pt idx="18">
                  <c:v>Germany - MPI</c:v>
                </c:pt>
                <c:pt idx="19">
                  <c:v>Greece</c:v>
                </c:pt>
                <c:pt idx="20">
                  <c:v>Israel</c:v>
                </c:pt>
                <c:pt idx="21">
                  <c:v>Italy</c:v>
                </c:pt>
                <c:pt idx="22">
                  <c:v>Japan</c:v>
                </c:pt>
                <c:pt idx="23">
                  <c:v>Morocco</c:v>
                </c:pt>
                <c:pt idx="24">
                  <c:v>Netherlands</c:v>
                </c:pt>
                <c:pt idx="25">
                  <c:v>Norway</c:v>
                </c:pt>
                <c:pt idx="26">
                  <c:v>Poland</c:v>
                </c:pt>
                <c:pt idx="27">
                  <c:v>Portugal</c:v>
                </c:pt>
                <c:pt idx="28">
                  <c:v>Republic of Belarus</c:v>
                </c:pt>
                <c:pt idx="29">
                  <c:v>Romania</c:v>
                </c:pt>
                <c:pt idx="30">
                  <c:v>Russia</c:v>
                </c:pt>
                <c:pt idx="31">
                  <c:v>Russia - JINR</c:v>
                </c:pt>
                <c:pt idx="32">
                  <c:v>Serbia and Montenegro</c:v>
                </c:pt>
                <c:pt idx="33">
                  <c:v>Slovak Republic</c:v>
                </c:pt>
                <c:pt idx="34">
                  <c:v>Slovenia</c:v>
                </c:pt>
                <c:pt idx="35">
                  <c:v>Spain</c:v>
                </c:pt>
                <c:pt idx="36">
                  <c:v>Sweden</c:v>
                </c:pt>
                <c:pt idx="37">
                  <c:v>Switzerland</c:v>
                </c:pt>
                <c:pt idx="38">
                  <c:v>Taiwan</c:v>
                </c:pt>
                <c:pt idx="39">
                  <c:v>Turkey</c:v>
                </c:pt>
                <c:pt idx="40">
                  <c:v>United Kingdom</c:v>
                </c:pt>
                <c:pt idx="41">
                  <c:v>USA</c:v>
                </c:pt>
              </c:strCache>
            </c:strRef>
          </c:cat>
          <c:val>
            <c:numRef>
              <c:f>Sheet1!$B$1:$B$42</c:f>
              <c:numCache>
                <c:formatCode>General</c:formatCode>
                <c:ptCount val="42"/>
                <c:pt idx="0">
                  <c:v>7</c:v>
                </c:pt>
                <c:pt idx="1">
                  <c:v>1</c:v>
                </c:pt>
                <c:pt idx="2">
                  <c:v>19</c:v>
                </c:pt>
                <c:pt idx="3">
                  <c:v>8</c:v>
                </c:pt>
                <c:pt idx="4">
                  <c:v>5</c:v>
                </c:pt>
                <c:pt idx="5">
                  <c:v>11</c:v>
                </c:pt>
                <c:pt idx="6">
                  <c:v>104</c:v>
                </c:pt>
                <c:pt idx="7">
                  <c:v>134</c:v>
                </c:pt>
                <c:pt idx="8">
                  <c:v>6</c:v>
                </c:pt>
                <c:pt idx="9">
                  <c:v>12</c:v>
                </c:pt>
                <c:pt idx="10">
                  <c:v>6</c:v>
                </c:pt>
                <c:pt idx="11">
                  <c:v>72</c:v>
                </c:pt>
                <c:pt idx="12">
                  <c:v>12</c:v>
                </c:pt>
                <c:pt idx="13">
                  <c:v>27</c:v>
                </c:pt>
                <c:pt idx="14">
                  <c:v>121</c:v>
                </c:pt>
                <c:pt idx="15">
                  <c:v>5</c:v>
                </c:pt>
                <c:pt idx="16">
                  <c:v>217</c:v>
                </c:pt>
                <c:pt idx="17">
                  <c:v>37</c:v>
                </c:pt>
                <c:pt idx="18">
                  <c:v>45</c:v>
                </c:pt>
                <c:pt idx="19">
                  <c:v>37</c:v>
                </c:pt>
                <c:pt idx="20">
                  <c:v>38</c:v>
                </c:pt>
                <c:pt idx="21">
                  <c:v>220</c:v>
                </c:pt>
                <c:pt idx="22">
                  <c:v>103</c:v>
                </c:pt>
                <c:pt idx="23">
                  <c:v>8</c:v>
                </c:pt>
                <c:pt idx="24">
                  <c:v>46</c:v>
                </c:pt>
                <c:pt idx="25">
                  <c:v>22</c:v>
                </c:pt>
                <c:pt idx="26">
                  <c:v>20</c:v>
                </c:pt>
                <c:pt idx="27">
                  <c:v>34</c:v>
                </c:pt>
                <c:pt idx="28">
                  <c:v>7</c:v>
                </c:pt>
                <c:pt idx="29">
                  <c:v>18</c:v>
                </c:pt>
                <c:pt idx="30">
                  <c:v>68</c:v>
                </c:pt>
                <c:pt idx="31">
                  <c:v>42</c:v>
                </c:pt>
                <c:pt idx="32">
                  <c:v>8</c:v>
                </c:pt>
                <c:pt idx="33">
                  <c:v>14</c:v>
                </c:pt>
                <c:pt idx="34">
                  <c:v>10</c:v>
                </c:pt>
                <c:pt idx="35">
                  <c:v>77</c:v>
                </c:pt>
                <c:pt idx="36">
                  <c:v>39</c:v>
                </c:pt>
                <c:pt idx="37">
                  <c:v>28</c:v>
                </c:pt>
                <c:pt idx="38">
                  <c:v>14</c:v>
                </c:pt>
                <c:pt idx="39">
                  <c:v>24</c:v>
                </c:pt>
                <c:pt idx="40">
                  <c:v>239</c:v>
                </c:pt>
                <c:pt idx="41">
                  <c:v>526</c:v>
                </c:pt>
              </c:numCache>
            </c:numRef>
          </c:val>
        </c:ser>
        <c:axId val="45572480"/>
        <c:axId val="45574016"/>
      </c:barChart>
      <c:catAx>
        <c:axId val="45572480"/>
        <c:scaling>
          <c:orientation val="minMax"/>
        </c:scaling>
        <c:axPos val="b"/>
        <c:numFmt formatCode="General" sourceLinked="1"/>
        <c:tickLblPos val="nextTo"/>
        <c:spPr>
          <a:ln w="3175">
            <a:solidFill>
              <a:srgbClr val="000000"/>
            </a:solidFill>
            <a:prstDash val="solid"/>
          </a:ln>
        </c:spPr>
        <c:txPr>
          <a:bodyPr rot="-5400000" vert="horz"/>
          <a:lstStyle/>
          <a:p>
            <a:pPr>
              <a:defRPr lang="en-US" sz="1200" b="1" i="0" u="none" strike="noStrike" baseline="0">
                <a:solidFill>
                  <a:srgbClr val="000000"/>
                </a:solidFill>
                <a:latin typeface="Arial"/>
                <a:ea typeface="Arial"/>
                <a:cs typeface="Arial"/>
              </a:defRPr>
            </a:pPr>
            <a:endParaRPr lang="it-IT"/>
          </a:p>
        </c:txPr>
        <c:crossAx val="45574016"/>
        <c:crosses val="autoZero"/>
        <c:auto val="1"/>
        <c:lblAlgn val="ctr"/>
        <c:lblOffset val="100"/>
        <c:tickLblSkip val="1"/>
        <c:tickMarkSkip val="1"/>
      </c:catAx>
      <c:valAx>
        <c:axId val="45574016"/>
        <c:scaling>
          <c:orientation val="minMax"/>
        </c:scaling>
        <c:axPos val="l"/>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it-IT"/>
          </a:p>
        </c:txPr>
        <c:crossAx val="45572480"/>
        <c:crosses val="autoZero"/>
        <c:crossBetween val="between"/>
      </c:valAx>
      <c:spPr>
        <a:solidFill>
          <a:srgbClr val="C0C0C0"/>
        </a:solidFill>
        <a:ln w="12700">
          <a:solidFill>
            <a:srgbClr val="808080"/>
          </a:solidFill>
          <a:prstDash val="solid"/>
        </a:ln>
      </c:spPr>
    </c:plotArea>
    <c:plotVisOnly val="1"/>
    <c:dispBlanksAs val="gap"/>
  </c:chart>
  <c:spPr>
    <a:solidFill>
      <a:schemeClr val="bg1"/>
    </a:solidFill>
    <a:ln w="9525">
      <a:noFill/>
    </a:ln>
  </c:spPr>
  <c:txPr>
    <a:bodyPr/>
    <a:lstStyle/>
    <a:p>
      <a:pPr>
        <a:defRPr sz="1000" b="0" i="0" u="none" strike="noStrike" baseline="0">
          <a:solidFill>
            <a:srgbClr val="000000"/>
          </a:solidFill>
          <a:latin typeface="Arial"/>
          <a:ea typeface="Arial"/>
          <a:cs typeface="Arial"/>
        </a:defRPr>
      </a:pPr>
      <a:endParaRPr lang="it-IT"/>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F69812-A75C-40D7-A4AE-62A413488518}" type="datetimeFigureOut">
              <a:rPr lang="it-IT" smtClean="0"/>
              <a:pPr/>
              <a:t>08/09/2009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84E856-DBB6-47AF-8A98-B6260D6063BF}"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33FA369-9871-4252-A3AF-3152724BA4CC}" type="slidenum">
              <a:rPr lang="en-US"/>
              <a:pPr/>
              <a:t>1</a:t>
            </a:fld>
            <a:endParaRPr lang="en-US"/>
          </a:p>
        </p:txBody>
      </p:sp>
      <p:sp>
        <p:nvSpPr>
          <p:cNvPr id="1435650" name="Rectangle 7"/>
          <p:cNvSpPr txBox="1">
            <a:spLocks noGrp="1" noChangeArrowheads="1"/>
          </p:cNvSpPr>
          <p:nvPr/>
        </p:nvSpPr>
        <p:spPr bwMode="auto">
          <a:xfrm>
            <a:off x="3883311" y="8687390"/>
            <a:ext cx="2974689" cy="456611"/>
          </a:xfrm>
          <a:prstGeom prst="rect">
            <a:avLst/>
          </a:prstGeom>
          <a:noFill/>
          <a:ln w="9525">
            <a:noFill/>
            <a:miter lim="800000"/>
            <a:headEnd/>
            <a:tailEnd/>
          </a:ln>
        </p:spPr>
        <p:txBody>
          <a:bodyPr lIns="96884" tIns="48441" rIns="96884" bIns="48441" anchor="b"/>
          <a:lstStyle/>
          <a:p>
            <a:pPr algn="r" defTabSz="968375"/>
            <a:fld id="{336AE685-6F47-48C9-B8E5-DE16075C759A}" type="slidenum">
              <a:rPr lang="en-US" sz="1200" b="0" i="0">
                <a:latin typeface="Times New Roman" pitchFamily="18" charset="0"/>
              </a:rPr>
              <a:pPr algn="r" defTabSz="968375"/>
              <a:t>1</a:t>
            </a:fld>
            <a:endParaRPr lang="en-US" sz="1200" b="0" i="0">
              <a:latin typeface="Times New Roman" pitchFamily="18" charset="0"/>
            </a:endParaRPr>
          </a:p>
        </p:txBody>
      </p:sp>
      <p:sp>
        <p:nvSpPr>
          <p:cNvPr id="1435651" name="Rectangle 2"/>
          <p:cNvSpPr>
            <a:spLocks noGrp="1" noRot="1" noChangeAspect="1" noChangeArrowheads="1" noTextEdit="1"/>
          </p:cNvSpPr>
          <p:nvPr>
            <p:ph type="sldImg"/>
          </p:nvPr>
        </p:nvSpPr>
        <p:spPr>
          <a:xfrm>
            <a:off x="1144588" y="682625"/>
            <a:ext cx="4579937" cy="3433763"/>
          </a:xfrm>
          <a:ln/>
        </p:spPr>
      </p:sp>
      <p:sp>
        <p:nvSpPr>
          <p:cNvPr id="1435652" name="Rectangle 3"/>
          <p:cNvSpPr>
            <a:spLocks noGrp="1" noChangeArrowheads="1"/>
          </p:cNvSpPr>
          <p:nvPr>
            <p:ph type="body" idx="1"/>
          </p:nvPr>
        </p:nvSpPr>
        <p:spPr>
          <a:xfrm>
            <a:off x="916649" y="4343695"/>
            <a:ext cx="5024705" cy="4118335"/>
          </a:xfrm>
        </p:spPr>
        <p:txBody>
          <a:bodyPr lIns="96884" tIns="48441" rIns="96884" bIns="48441"/>
          <a:lstStyle/>
          <a:p>
            <a:endParaRPr lang="it-IT" noProof="1"/>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D8D9FD2-83F2-4DEC-9532-5934D7AA368B}" type="slidenum">
              <a:rPr lang="it-IT"/>
              <a:pPr/>
              <a:t>22</a:t>
            </a:fld>
            <a:endParaRPr lang="it-IT"/>
          </a:p>
        </p:txBody>
      </p:sp>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p:txBody>
          <a:bodyPr/>
          <a:lstStyle/>
          <a:p>
            <a:endParaRPr lang="en-GB"/>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D56D8A1B-0A2C-4D34-9A9B-A82368DF75F1}" type="slidenum">
              <a:rPr lang="en-US" sz="1200">
                <a:latin typeface="+mn-lt"/>
                <a:cs typeface="+mn-cs"/>
              </a:rPr>
              <a:pPr algn="r" fontAlgn="auto">
                <a:spcBef>
                  <a:spcPts val="0"/>
                </a:spcBef>
                <a:spcAft>
                  <a:spcPts val="0"/>
                </a:spcAft>
                <a:defRPr/>
              </a:pPr>
              <a:t>22</a:t>
            </a:fld>
            <a:endParaRPr lang="en-US" sz="1200">
              <a:latin typeface="+mn-lt"/>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7CCA69-8207-4DC7-A45C-5FDE7807AECC}" type="slidenum">
              <a:rPr lang="it-IT"/>
              <a:pPr/>
              <a:t>26</a:t>
            </a:fld>
            <a:endParaRPr lang="it-IT"/>
          </a:p>
        </p:txBody>
      </p:sp>
      <p:sp>
        <p:nvSpPr>
          <p:cNvPr id="3212290" name="Rectangle 2"/>
          <p:cNvSpPr>
            <a:spLocks noGrp="1" noRot="1" noChangeAspect="1" noChangeArrowheads="1" noTextEdit="1"/>
          </p:cNvSpPr>
          <p:nvPr>
            <p:ph type="sldImg"/>
          </p:nvPr>
        </p:nvSpPr>
        <p:spPr>
          <a:xfrm>
            <a:off x="1143000" y="685800"/>
            <a:ext cx="4573588" cy="3429000"/>
          </a:xfrm>
          <a:ln/>
        </p:spPr>
      </p:sp>
      <p:sp>
        <p:nvSpPr>
          <p:cNvPr id="3212291" name="Rectangle 3"/>
          <p:cNvSpPr>
            <a:spLocks noGrp="1" noChangeArrowheads="1"/>
          </p:cNvSpPr>
          <p:nvPr>
            <p:ph type="body" idx="1"/>
          </p:nvPr>
        </p:nvSpPr>
        <p:spPr>
          <a:xfrm>
            <a:off x="915525" y="4342939"/>
            <a:ext cx="5026951" cy="4114587"/>
          </a:xfrm>
        </p:spPr>
        <p:txBody>
          <a:bodyPr/>
          <a:lstStyle/>
          <a:p>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D4971F9E-2DD4-4267-8B68-807993A98FA7}" type="slidenum">
              <a:rPr lang="en-US"/>
              <a:pPr/>
              <a:t>27</a:t>
            </a:fld>
            <a:endParaRPr lang="en-US"/>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E5DF114-32CE-4228-ABC5-DFEE3B0806FA}" type="slidenum">
              <a:rPr lang="en-US"/>
              <a:pPr/>
              <a:t>29</a:t>
            </a:fld>
            <a:endParaRPr lang="en-US"/>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1E146F42-CFEE-4641-AF9D-E5714FB3B99F}" type="slidenum">
              <a:rPr lang="en-US"/>
              <a:pPr/>
              <a:t>30</a:t>
            </a:fld>
            <a:endParaRPr lang="en-US"/>
          </a:p>
        </p:txBody>
      </p:sp>
      <p:sp>
        <p:nvSpPr>
          <p:cNvPr id="51203" name="Rectangle 2"/>
          <p:cNvSpPr>
            <a:spLocks noGrp="1" noRot="1" noChangeAspect="1" noChangeArrowheads="1" noTextEdit="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459E1690-84E7-4562-937D-5BE595A5183C}" type="slidenum">
              <a:rPr lang="en-US"/>
              <a:pPr/>
              <a:t>31</a:t>
            </a:fld>
            <a:endParaRPr lang="en-US"/>
          </a:p>
        </p:txBody>
      </p:sp>
      <p:sp>
        <p:nvSpPr>
          <p:cNvPr id="53251" name="Rectangle 2"/>
          <p:cNvSpPr>
            <a:spLocks noGrp="1" noRot="1" noChangeAspect="1" noChangeArrowheads="1" noTextEdit="1"/>
          </p:cNvSpPr>
          <p:nvPr>
            <p:ph type="sldImg"/>
          </p:nvPr>
        </p:nvSpPr>
        <p:spPr>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F84E856-DBB6-47AF-8A98-B6260D6063BF}" type="slidenum">
              <a:rPr lang="it-IT" smtClean="0"/>
              <a:pPr/>
              <a:t>33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r>
              <a:rPr lang="it-IT" smtClean="0"/>
              <a:t>CERN 3 settembre 2009</a:t>
            </a:r>
            <a:endParaRPr lang="it-IT"/>
          </a:p>
        </p:txBody>
      </p:sp>
      <p:sp>
        <p:nvSpPr>
          <p:cNvPr id="5" name="Segnaposto piè di pagina 4"/>
          <p:cNvSpPr>
            <a:spLocks noGrp="1"/>
          </p:cNvSpPr>
          <p:nvPr>
            <p:ph type="ftr" sz="quarter" idx="11"/>
          </p:nvPr>
        </p:nvSpPr>
        <p:spPr/>
        <p:txBody>
          <a:bodyPr/>
          <a:lstStyle/>
          <a:p>
            <a:r>
              <a:rPr lang="it-IT" smtClean="0"/>
              <a:t>M.Alviggi</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r>
              <a:rPr lang="it-IT" smtClean="0"/>
              <a:t>CERN 3 settembre 2009</a:t>
            </a:r>
            <a:endParaRPr lang="it-IT"/>
          </a:p>
        </p:txBody>
      </p:sp>
      <p:sp>
        <p:nvSpPr>
          <p:cNvPr id="5" name="Segnaposto piè di pagina 4"/>
          <p:cNvSpPr>
            <a:spLocks noGrp="1"/>
          </p:cNvSpPr>
          <p:nvPr>
            <p:ph type="ftr" sz="quarter" idx="11"/>
          </p:nvPr>
        </p:nvSpPr>
        <p:spPr/>
        <p:txBody>
          <a:bodyPr/>
          <a:lstStyle/>
          <a:p>
            <a:r>
              <a:rPr lang="it-IT" smtClean="0"/>
              <a:t>M.Alviggi</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r>
              <a:rPr lang="it-IT" smtClean="0"/>
              <a:t>CERN 3 settembre 2009</a:t>
            </a:r>
            <a:endParaRPr lang="it-IT"/>
          </a:p>
        </p:txBody>
      </p:sp>
      <p:sp>
        <p:nvSpPr>
          <p:cNvPr id="5" name="Segnaposto piè di pagina 4"/>
          <p:cNvSpPr>
            <a:spLocks noGrp="1"/>
          </p:cNvSpPr>
          <p:nvPr>
            <p:ph type="ftr" sz="quarter" idx="11"/>
          </p:nvPr>
        </p:nvSpPr>
        <p:spPr/>
        <p:txBody>
          <a:bodyPr/>
          <a:lstStyle/>
          <a:p>
            <a:r>
              <a:rPr lang="it-IT" smtClean="0"/>
              <a:t>M.Alviggi</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r>
              <a:rPr lang="it-IT" smtClean="0"/>
              <a:t>CERN 3 settembre 2009</a:t>
            </a:r>
            <a:endParaRPr lang="it-IT"/>
          </a:p>
        </p:txBody>
      </p:sp>
      <p:sp>
        <p:nvSpPr>
          <p:cNvPr id="6" name="Segnaposto piè di pagina 5"/>
          <p:cNvSpPr>
            <a:spLocks noGrp="1"/>
          </p:cNvSpPr>
          <p:nvPr>
            <p:ph type="ftr" sz="quarter" idx="11"/>
          </p:nvPr>
        </p:nvSpPr>
        <p:spPr/>
        <p:txBody>
          <a:bodyPr/>
          <a:lstStyle/>
          <a:p>
            <a:r>
              <a:rPr lang="it-IT" smtClean="0"/>
              <a:t>M.Alviggi</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r>
              <a:rPr lang="it-IT" smtClean="0"/>
              <a:t>CERN 3 settembre 2009</a:t>
            </a:r>
            <a:endParaRPr lang="it-IT"/>
          </a:p>
        </p:txBody>
      </p:sp>
      <p:sp>
        <p:nvSpPr>
          <p:cNvPr id="8" name="Segnaposto piè di pagina 7"/>
          <p:cNvSpPr>
            <a:spLocks noGrp="1"/>
          </p:cNvSpPr>
          <p:nvPr>
            <p:ph type="ftr" sz="quarter" idx="11"/>
          </p:nvPr>
        </p:nvSpPr>
        <p:spPr/>
        <p:txBody>
          <a:bodyPr/>
          <a:lstStyle/>
          <a:p>
            <a:r>
              <a:rPr lang="it-IT" smtClean="0"/>
              <a:t>M.Alviggi</a:t>
            </a:r>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r>
              <a:rPr lang="it-IT" smtClean="0"/>
              <a:t>CERN 3 settembre 2009</a:t>
            </a:r>
            <a:endParaRPr lang="it-IT"/>
          </a:p>
        </p:txBody>
      </p:sp>
      <p:sp>
        <p:nvSpPr>
          <p:cNvPr id="4" name="Segnaposto piè di pagina 3"/>
          <p:cNvSpPr>
            <a:spLocks noGrp="1"/>
          </p:cNvSpPr>
          <p:nvPr>
            <p:ph type="ftr" sz="quarter" idx="11"/>
          </p:nvPr>
        </p:nvSpPr>
        <p:spPr/>
        <p:txBody>
          <a:bodyPr/>
          <a:lstStyle/>
          <a:p>
            <a:r>
              <a:rPr lang="it-IT" smtClean="0"/>
              <a:t>M.Alviggi</a:t>
            </a:r>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r>
              <a:rPr lang="it-IT" smtClean="0"/>
              <a:t>CERN 3 settembre 2009</a:t>
            </a:r>
            <a:endParaRPr lang="it-IT"/>
          </a:p>
        </p:txBody>
      </p:sp>
      <p:sp>
        <p:nvSpPr>
          <p:cNvPr id="3" name="Segnaposto piè di pagina 2"/>
          <p:cNvSpPr>
            <a:spLocks noGrp="1"/>
          </p:cNvSpPr>
          <p:nvPr>
            <p:ph type="ftr" sz="quarter" idx="11"/>
          </p:nvPr>
        </p:nvSpPr>
        <p:spPr/>
        <p:txBody>
          <a:bodyPr/>
          <a:lstStyle/>
          <a:p>
            <a:r>
              <a:rPr lang="it-IT" smtClean="0"/>
              <a:t>M.Alviggi</a:t>
            </a:r>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r>
              <a:rPr lang="it-IT" smtClean="0"/>
              <a:t>CERN 3 settembre 2009</a:t>
            </a:r>
            <a:endParaRPr lang="it-IT"/>
          </a:p>
        </p:txBody>
      </p:sp>
      <p:sp>
        <p:nvSpPr>
          <p:cNvPr id="6" name="Segnaposto piè di pagina 5"/>
          <p:cNvSpPr>
            <a:spLocks noGrp="1"/>
          </p:cNvSpPr>
          <p:nvPr>
            <p:ph type="ftr" sz="quarter" idx="11"/>
          </p:nvPr>
        </p:nvSpPr>
        <p:spPr/>
        <p:txBody>
          <a:bodyPr/>
          <a:lstStyle/>
          <a:p>
            <a:r>
              <a:rPr lang="it-IT" smtClean="0"/>
              <a:t>M.Alviggi</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r>
              <a:rPr lang="it-IT" smtClean="0"/>
              <a:t>CERN 3 settembre 2009</a:t>
            </a:r>
            <a:endParaRPr lang="it-IT"/>
          </a:p>
        </p:txBody>
      </p:sp>
      <p:sp>
        <p:nvSpPr>
          <p:cNvPr id="6" name="Segnaposto piè di pagina 5"/>
          <p:cNvSpPr>
            <a:spLocks noGrp="1"/>
          </p:cNvSpPr>
          <p:nvPr>
            <p:ph type="ftr" sz="quarter" idx="11"/>
          </p:nvPr>
        </p:nvSpPr>
        <p:spPr/>
        <p:txBody>
          <a:bodyPr/>
          <a:lstStyle/>
          <a:p>
            <a:r>
              <a:rPr lang="it-IT" smtClean="0"/>
              <a:t>M.Alviggi</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r>
              <a:rPr lang="it-IT" smtClean="0"/>
              <a:t>CERN 3 settembre 2009</a:t>
            </a:r>
            <a:endParaRPr lang="it-IT"/>
          </a:p>
        </p:txBody>
      </p:sp>
      <p:sp>
        <p:nvSpPr>
          <p:cNvPr id="5" name="Segnaposto piè di pagina 4"/>
          <p:cNvSpPr>
            <a:spLocks noGrp="1"/>
          </p:cNvSpPr>
          <p:nvPr>
            <p:ph type="ftr" sz="quarter" idx="11"/>
          </p:nvPr>
        </p:nvSpPr>
        <p:spPr/>
        <p:txBody>
          <a:bodyPr/>
          <a:lstStyle/>
          <a:p>
            <a:r>
              <a:rPr lang="it-IT" smtClean="0"/>
              <a:t>M.Alviggi</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r>
              <a:rPr lang="it-IT" smtClean="0"/>
              <a:t>CERN 3 settembre 2009</a:t>
            </a:r>
            <a:endParaRPr lang="it-IT"/>
          </a:p>
        </p:txBody>
      </p:sp>
      <p:sp>
        <p:nvSpPr>
          <p:cNvPr id="5" name="Segnaposto piè di pagina 4"/>
          <p:cNvSpPr>
            <a:spLocks noGrp="1"/>
          </p:cNvSpPr>
          <p:nvPr>
            <p:ph type="ftr" sz="quarter" idx="11"/>
          </p:nvPr>
        </p:nvSpPr>
        <p:spPr/>
        <p:txBody>
          <a:bodyPr/>
          <a:lstStyle/>
          <a:p>
            <a:r>
              <a:rPr lang="it-IT" smtClean="0"/>
              <a:t>M.Alviggi</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smtClean="0"/>
              <a:t>CERN 3 settembre 2009</a:t>
            </a:r>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M.Alviggi</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file:///C:\Documents%20and%20Settings\mg\Desktop\pennetta\particle_event_full_ns.avi"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5.gi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21.xml"/><Relationship Id="rId7"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eg"/><Relationship Id="rId9"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3"/>
          <p:cNvSpPr>
            <a:spLocks noGrp="1"/>
          </p:cNvSpPr>
          <p:nvPr>
            <p:ph type="sldNum" sz="quarter" idx="12"/>
          </p:nvPr>
        </p:nvSpPr>
        <p:spPr/>
        <p:txBody>
          <a:bodyPr/>
          <a:lstStyle/>
          <a:p>
            <a:fld id="{4DB17BA2-059C-41B9-A92A-4B7B6D53151C}" type="slidenum">
              <a:rPr lang="en-US"/>
              <a:pPr/>
              <a:t>1</a:t>
            </a:fld>
            <a:endParaRPr lang="en-US"/>
          </a:p>
        </p:txBody>
      </p:sp>
      <p:sp>
        <p:nvSpPr>
          <p:cNvPr id="1434626" name="Rectangle 2"/>
          <p:cNvSpPr>
            <a:spLocks noGrp="1" noChangeArrowheads="1"/>
          </p:cNvSpPr>
          <p:nvPr>
            <p:ph type="ctrTitle" idx="4294967295"/>
          </p:nvPr>
        </p:nvSpPr>
        <p:spPr>
          <a:xfrm>
            <a:off x="914400" y="2133600"/>
            <a:ext cx="7721600" cy="1143000"/>
          </a:xfrm>
        </p:spPr>
        <p:txBody>
          <a:bodyPr/>
          <a:lstStyle/>
          <a:p>
            <a:r>
              <a:rPr lang="en-US" sz="2800"/>
              <a:t> </a:t>
            </a:r>
          </a:p>
        </p:txBody>
      </p:sp>
      <p:sp>
        <p:nvSpPr>
          <p:cNvPr id="1434627" name="Rectangle 3"/>
          <p:cNvSpPr>
            <a:spLocks noGrp="1" noChangeArrowheads="1"/>
          </p:cNvSpPr>
          <p:nvPr>
            <p:ph type="subTitle" idx="4294967295"/>
          </p:nvPr>
        </p:nvSpPr>
        <p:spPr>
          <a:xfrm>
            <a:off x="1600200" y="4038600"/>
            <a:ext cx="6400800" cy="1771650"/>
          </a:xfrm>
        </p:spPr>
        <p:txBody>
          <a:bodyPr/>
          <a:lstStyle/>
          <a:p>
            <a:pPr marL="0" indent="0" algn="ctr">
              <a:buFont typeface="Wingdings" pitchFamily="2" charset="2"/>
              <a:buNone/>
            </a:pPr>
            <a:endParaRPr lang="it-IT"/>
          </a:p>
        </p:txBody>
      </p:sp>
      <p:pic>
        <p:nvPicPr>
          <p:cNvPr id="1434629" name="Picture 5" descr="LHC-ATLAS"/>
          <p:cNvPicPr>
            <a:picLocks noChangeAspect="1" noChangeArrowheads="1"/>
          </p:cNvPicPr>
          <p:nvPr/>
        </p:nvPicPr>
        <p:blipFill>
          <a:blip r:embed="rId3"/>
          <a:srcRect/>
          <a:stretch>
            <a:fillRect/>
          </a:stretch>
        </p:blipFill>
        <p:spPr bwMode="auto">
          <a:xfrm>
            <a:off x="0" y="600100"/>
            <a:ext cx="9144000" cy="6400800"/>
          </a:xfrm>
          <a:prstGeom prst="rect">
            <a:avLst/>
          </a:prstGeom>
          <a:noFill/>
          <a:ln w="9525">
            <a:noFill/>
            <a:miter lim="800000"/>
            <a:headEnd/>
            <a:tailEnd/>
          </a:ln>
        </p:spPr>
      </p:pic>
      <p:sp>
        <p:nvSpPr>
          <p:cNvPr id="11" name="Rectangle 7"/>
          <p:cNvSpPr>
            <a:spLocks noChangeArrowheads="1"/>
          </p:cNvSpPr>
          <p:nvPr/>
        </p:nvSpPr>
        <p:spPr bwMode="auto">
          <a:xfrm>
            <a:off x="0" y="1785926"/>
            <a:ext cx="8486804" cy="714380"/>
          </a:xfrm>
          <a:prstGeom prst="rect">
            <a:avLst/>
          </a:prstGeom>
          <a:noFill/>
          <a:ln w="9525">
            <a:noFill/>
            <a:miter lim="800000"/>
            <a:headEnd/>
            <a:tailEnd/>
          </a:ln>
        </p:spPr>
        <p:txBody>
          <a:bodyPr/>
          <a:lstStyle/>
          <a:p>
            <a:pPr>
              <a:spcBef>
                <a:spcPct val="20000"/>
              </a:spcBef>
              <a:buClr>
                <a:srgbClr val="FF1500"/>
              </a:buClr>
              <a:buSzPct val="120000"/>
              <a:buFont typeface="Wingdings" pitchFamily="2" charset="2"/>
              <a:buNone/>
            </a:pPr>
            <a:r>
              <a:rPr kumimoji="1" lang="en-US" sz="2400" b="0" i="0" dirty="0" err="1" smtClean="0">
                <a:solidFill>
                  <a:schemeClr val="bg1"/>
                </a:solidFill>
                <a:latin typeface="Comic Sans MS" pitchFamily="66" charset="0"/>
              </a:rPr>
              <a:t>M.Alviggi</a:t>
            </a:r>
            <a:r>
              <a:rPr kumimoji="1" lang="en-US" sz="2400" b="0" i="0" dirty="0" smtClean="0">
                <a:solidFill>
                  <a:schemeClr val="bg1"/>
                </a:solidFill>
                <a:latin typeface="Comic Sans MS" pitchFamily="66" charset="0"/>
              </a:rPr>
              <a:t>, </a:t>
            </a:r>
            <a:r>
              <a:rPr kumimoji="1" lang="en-US" sz="2400" b="0" i="0" dirty="0" err="1" smtClean="0">
                <a:solidFill>
                  <a:schemeClr val="bg1"/>
                </a:solidFill>
                <a:latin typeface="Comic Sans MS" pitchFamily="66" charset="0"/>
              </a:rPr>
              <a:t>Università</a:t>
            </a:r>
            <a:r>
              <a:rPr kumimoji="1" lang="en-US" sz="2400" b="0" i="0" dirty="0" smtClean="0">
                <a:solidFill>
                  <a:schemeClr val="bg1"/>
                </a:solidFill>
                <a:latin typeface="Comic Sans MS" pitchFamily="66" charset="0"/>
              </a:rPr>
              <a:t> Federico II &amp; INFN Napoli </a:t>
            </a:r>
          </a:p>
          <a:p>
            <a:pPr>
              <a:spcBef>
                <a:spcPct val="20000"/>
              </a:spcBef>
              <a:buClr>
                <a:srgbClr val="FF1500"/>
              </a:buClr>
              <a:buSzPct val="120000"/>
              <a:buFont typeface="Wingdings" pitchFamily="2" charset="2"/>
              <a:buNone/>
            </a:pPr>
            <a:endParaRPr kumimoji="1" lang="en-US" sz="1600" b="0" i="0" dirty="0" smtClean="0">
              <a:solidFill>
                <a:schemeClr val="bg1"/>
              </a:solidFill>
              <a:latin typeface="Comic Sans MS" pitchFamily="66" charset="0"/>
            </a:endParaRPr>
          </a:p>
          <a:p>
            <a:pPr>
              <a:spcBef>
                <a:spcPct val="20000"/>
              </a:spcBef>
              <a:buClr>
                <a:srgbClr val="FF1500"/>
              </a:buClr>
              <a:buSzPct val="120000"/>
              <a:buFont typeface="Wingdings" pitchFamily="2" charset="2"/>
              <a:buNone/>
            </a:pPr>
            <a:endParaRPr kumimoji="1" lang="en-US" sz="1600" i="0" dirty="0">
              <a:solidFill>
                <a:schemeClr val="bg1"/>
              </a:solidFill>
              <a:latin typeface="Comic Sans MS" pitchFamily="66" charset="0"/>
            </a:endParaRPr>
          </a:p>
          <a:p>
            <a:pPr algn="ctr">
              <a:spcBef>
                <a:spcPct val="20000"/>
              </a:spcBef>
              <a:buClr>
                <a:srgbClr val="FF1500"/>
              </a:buClr>
              <a:buSzPct val="120000"/>
              <a:buFont typeface="Wingdings" pitchFamily="2" charset="2"/>
              <a:buNone/>
            </a:pPr>
            <a:r>
              <a:rPr kumimoji="1" lang="en-US" i="0" dirty="0">
                <a:solidFill>
                  <a:schemeClr val="bg1"/>
                </a:solidFill>
                <a:latin typeface="Tahoma" pitchFamily="34" charset="0"/>
              </a:rPr>
              <a:t> </a:t>
            </a:r>
          </a:p>
          <a:p>
            <a:pPr algn="ctr">
              <a:spcBef>
                <a:spcPct val="20000"/>
              </a:spcBef>
              <a:buClr>
                <a:srgbClr val="FF1500"/>
              </a:buClr>
              <a:buSzPct val="120000"/>
              <a:buFont typeface="Wingdings" pitchFamily="2" charset="2"/>
              <a:buNone/>
            </a:pPr>
            <a:r>
              <a:rPr kumimoji="1" lang="en-US" i="0" dirty="0">
                <a:solidFill>
                  <a:srgbClr val="0066FF"/>
                </a:solidFill>
                <a:latin typeface="Tahoma" pitchFamily="34" charset="0"/>
              </a:rPr>
              <a:t>					</a:t>
            </a:r>
          </a:p>
        </p:txBody>
      </p:sp>
      <p:sp>
        <p:nvSpPr>
          <p:cNvPr id="12" name="Titolo 1"/>
          <p:cNvSpPr txBox="1">
            <a:spLocks/>
          </p:cNvSpPr>
          <p:nvPr/>
        </p:nvSpPr>
        <p:spPr>
          <a:xfrm>
            <a:off x="0" y="0"/>
            <a:ext cx="9144000" cy="78581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smtClean="0">
                <a:ln>
                  <a:noFill/>
                </a:ln>
                <a:solidFill>
                  <a:srgbClr val="FF0000"/>
                </a:solidFill>
                <a:effectLst/>
                <a:uLnTx/>
                <a:uFillTx/>
                <a:latin typeface="Comic Sans MS" pitchFamily="66" charset="0"/>
                <a:ea typeface="+mj-ea"/>
                <a:cs typeface="+mj-cs"/>
              </a:rPr>
              <a:t>L’esperimento ATLAS </a:t>
            </a:r>
            <a:r>
              <a:rPr kumimoji="0" lang="it-IT" sz="4400" b="0" i="0" u="none" strike="noStrike" kern="1200" cap="none" spc="0" normalizeH="0" baseline="0" noProof="0" dirty="0" err="1" smtClean="0">
                <a:ln>
                  <a:noFill/>
                </a:ln>
                <a:solidFill>
                  <a:srgbClr val="FF0000"/>
                </a:solidFill>
                <a:effectLst/>
                <a:uLnTx/>
                <a:uFillTx/>
                <a:latin typeface="Comic Sans MS" pitchFamily="66" charset="0"/>
                <a:ea typeface="+mj-ea"/>
                <a:cs typeface="+mj-cs"/>
              </a:rPr>
              <a:t>@LHC</a:t>
            </a:r>
            <a:endParaRPr kumimoji="0" lang="it-IT" sz="4400" b="0" i="0" u="none" strike="noStrike" kern="1200" cap="none" spc="0" normalizeH="0" baseline="0" noProof="0" dirty="0">
              <a:ln>
                <a:noFill/>
              </a:ln>
              <a:solidFill>
                <a:srgbClr val="FF0000"/>
              </a:solidFill>
              <a:effectLst/>
              <a:uLnTx/>
              <a:uFillTx/>
              <a:latin typeface="Comic Sans MS" pitchFamily="66" charset="0"/>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9906026_01_layout_sch.jpg"/>
          <p:cNvPicPr>
            <a:picLocks noChangeAspect="1"/>
          </p:cNvPicPr>
          <p:nvPr/>
        </p:nvPicPr>
        <p:blipFill>
          <a:blip r:embed="rId3"/>
          <a:stretch>
            <a:fillRect/>
          </a:stretch>
        </p:blipFill>
        <p:spPr>
          <a:xfrm>
            <a:off x="326176" y="0"/>
            <a:ext cx="8491647" cy="6858000"/>
          </a:xfrm>
          <a:prstGeom prst="rect">
            <a:avLst/>
          </a:prstGeom>
        </p:spPr>
      </p:pic>
      <p:sp>
        <p:nvSpPr>
          <p:cNvPr id="3" name="CasellaDiTesto 2"/>
          <p:cNvSpPr txBox="1"/>
          <p:nvPr/>
        </p:nvSpPr>
        <p:spPr>
          <a:xfrm>
            <a:off x="4643438" y="522912"/>
            <a:ext cx="4500562" cy="1384995"/>
          </a:xfrm>
          <a:prstGeom prst="rect">
            <a:avLst/>
          </a:prstGeom>
          <a:noFill/>
        </p:spPr>
        <p:txBody>
          <a:bodyPr wrap="square" rtlCol="0">
            <a:spAutoFit/>
          </a:bodyPr>
          <a:lstStyle/>
          <a:p>
            <a:pPr>
              <a:buFont typeface="Arial" pitchFamily="34" charset="0"/>
              <a:buChar char="•"/>
            </a:pPr>
            <a:r>
              <a:rPr lang="it-IT" sz="2200" b="1" dirty="0" smtClean="0">
                <a:solidFill>
                  <a:schemeClr val="bg1"/>
                </a:solidFill>
                <a:latin typeface="Comic Sans MS" pitchFamily="66" charset="0"/>
              </a:rPr>
              <a:t>27 Km di circonferenza </a:t>
            </a:r>
          </a:p>
          <a:p>
            <a:pPr>
              <a:buFont typeface="Arial" pitchFamily="34" charset="0"/>
              <a:buChar char="•"/>
            </a:pPr>
            <a:r>
              <a:rPr lang="it-IT" sz="2200" b="1" dirty="0" smtClean="0">
                <a:solidFill>
                  <a:schemeClr val="bg1"/>
                </a:solidFill>
                <a:latin typeface="Comic Sans MS" pitchFamily="66" charset="0"/>
              </a:rPr>
              <a:t>90m di profondità</a:t>
            </a:r>
          </a:p>
          <a:p>
            <a:pPr>
              <a:buFont typeface="Arial" pitchFamily="34" charset="0"/>
              <a:buChar char="•"/>
            </a:pPr>
            <a:r>
              <a:rPr lang="it-IT" sz="2200" b="1" dirty="0" smtClean="0">
                <a:solidFill>
                  <a:schemeClr val="bg1"/>
                </a:solidFill>
                <a:latin typeface="Comic Sans MS" pitchFamily="66" charset="0"/>
              </a:rPr>
              <a:t>Collisioni </a:t>
            </a:r>
            <a:r>
              <a:rPr lang="it-IT" sz="2200" b="1" dirty="0" err="1" smtClean="0">
                <a:solidFill>
                  <a:schemeClr val="bg1"/>
                </a:solidFill>
                <a:latin typeface="Comic Sans MS" pitchFamily="66" charset="0"/>
              </a:rPr>
              <a:t>p+p</a:t>
            </a:r>
            <a:r>
              <a:rPr lang="it-IT" sz="2200" b="1" dirty="0" smtClean="0">
                <a:solidFill>
                  <a:schemeClr val="bg1"/>
                </a:solidFill>
                <a:latin typeface="Comic Sans MS" pitchFamily="66" charset="0"/>
              </a:rPr>
              <a:t> a 7+7 </a:t>
            </a:r>
            <a:r>
              <a:rPr lang="it-IT" sz="2200" b="1" dirty="0" err="1" smtClean="0">
                <a:solidFill>
                  <a:schemeClr val="bg1"/>
                </a:solidFill>
                <a:latin typeface="Comic Sans MS" pitchFamily="66" charset="0"/>
              </a:rPr>
              <a:t>TeV</a:t>
            </a:r>
            <a:r>
              <a:rPr lang="it-IT" sz="2200" b="1" dirty="0" smtClean="0">
                <a:solidFill>
                  <a:schemeClr val="bg1"/>
                </a:solidFill>
                <a:latin typeface="Comic Sans MS" pitchFamily="66" charset="0"/>
              </a:rPr>
              <a:t> </a:t>
            </a:r>
          </a:p>
          <a:p>
            <a:endParaRPr lang="it-IT" dirty="0"/>
          </a:p>
        </p:txBody>
      </p:sp>
      <p:pic>
        <p:nvPicPr>
          <p:cNvPr id="1026" name="Picture 2" descr="C:\Users\mg\Desktop\da copiare\visita_cern_2009\foto\gen-2002-003.jpg"/>
          <p:cNvPicPr>
            <a:picLocks noChangeAspect="1" noChangeArrowheads="1"/>
          </p:cNvPicPr>
          <p:nvPr/>
        </p:nvPicPr>
        <p:blipFill>
          <a:blip r:embed="rId4"/>
          <a:srcRect/>
          <a:stretch>
            <a:fillRect/>
          </a:stretch>
        </p:blipFill>
        <p:spPr bwMode="auto">
          <a:xfrm>
            <a:off x="4357686" y="3125388"/>
            <a:ext cx="1928826" cy="1446620"/>
          </a:xfrm>
          <a:prstGeom prst="rect">
            <a:avLst/>
          </a:prstGeom>
          <a:noFill/>
          <a:effectLst>
            <a:outerShdw blurRad="50800" dist="50800" dir="5400000" algn="ctr" rotWithShape="0">
              <a:srgbClr val="000000">
                <a:alpha val="0"/>
              </a:srgbClr>
            </a:outerShdw>
          </a:effectLst>
          <a:scene3d>
            <a:camera prst="orthographicFront">
              <a:rot lat="0" lon="0" rev="0"/>
            </a:camera>
            <a:lightRig rig="threePt" dir="t"/>
          </a:scene3d>
        </p:spPr>
      </p:pic>
      <p:sp>
        <p:nvSpPr>
          <p:cNvPr id="6" name="Segnaposto numero diapositiva 5"/>
          <p:cNvSpPr>
            <a:spLocks noGrp="1"/>
          </p:cNvSpPr>
          <p:nvPr>
            <p:ph type="sldNum" sz="quarter" idx="12"/>
          </p:nvPr>
        </p:nvSpPr>
        <p:spPr/>
        <p:txBody>
          <a:bodyPr/>
          <a:lstStyle/>
          <a:p>
            <a:fld id="{B007B441-5312-499D-93C3-6E37886527FA}" type="slidenum">
              <a:rPr lang="it-IT" smtClean="0"/>
              <a:pPr/>
              <a:t>2</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1000" fill="hold"/>
                                        <p:tgtEl>
                                          <p:spTgt spid="1026"/>
                                        </p:tgtEl>
                                        <p:attrNameLst>
                                          <p:attrName>ppt_x</p:attrName>
                                        </p:attrNameLst>
                                      </p:cBhvr>
                                      <p:tavLst>
                                        <p:tav tm="0">
                                          <p:val>
                                            <p:strVal val="1+#ppt_w/2"/>
                                          </p:val>
                                        </p:tav>
                                        <p:tav tm="100000">
                                          <p:val>
                                            <p:strVal val="#ppt_x"/>
                                          </p:val>
                                        </p:tav>
                                      </p:tavLst>
                                    </p:anim>
                                    <p:anim calcmode="lin" valueType="num">
                                      <p:cBhvr additive="base">
                                        <p:cTn id="8" dur="10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B007B441-5312-499D-93C3-6E37886527FA}" type="slidenum">
              <a:rPr lang="it-IT" smtClean="0"/>
              <a:pPr/>
              <a:t>3</a:t>
            </a:fld>
            <a:endParaRPr lang="it-IT"/>
          </a:p>
        </p:txBody>
      </p:sp>
      <p:pic>
        <p:nvPicPr>
          <p:cNvPr id="3" name="particle_event_full_ns.avi">
            <a:hlinkClick r:id="" action="ppaction://media"/>
          </p:cNvPr>
          <p:cNvPicPr>
            <a:picLocks noRot="1" noChangeAspect="1"/>
          </p:cNvPicPr>
          <p:nvPr>
            <a:videoFile r:link="rId1"/>
          </p:nvPr>
        </p:nvPicPr>
        <p:blipFill>
          <a:blip r:embed="rId4"/>
          <a:stretch>
            <a:fillRect/>
          </a:stretch>
        </p:blipFill>
        <p:spPr>
          <a:xfrm>
            <a:off x="1142976" y="-24"/>
            <a:ext cx="6858024" cy="68580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Atlas_Gold_display.jpg"/>
          <p:cNvPicPr>
            <a:picLocks noChangeAspect="1"/>
          </p:cNvPicPr>
          <p:nvPr/>
        </p:nvPicPr>
        <p:blipFill>
          <a:blip r:embed="rId3">
            <a:lum/>
          </a:blip>
          <a:stretch>
            <a:fillRect/>
          </a:stretch>
        </p:blipFill>
        <p:spPr>
          <a:xfrm>
            <a:off x="0" y="1000108"/>
            <a:ext cx="8520613" cy="5857892"/>
          </a:xfrm>
          <a:prstGeom prst="rect">
            <a:avLst/>
          </a:prstGeom>
          <a:solidFill>
            <a:schemeClr val="accent1">
              <a:alpha val="0"/>
            </a:schemeClr>
          </a:solidFill>
        </p:spPr>
      </p:pic>
      <p:sp>
        <p:nvSpPr>
          <p:cNvPr id="2" name="Titolo 1"/>
          <p:cNvSpPr>
            <a:spLocks noGrp="1"/>
          </p:cNvSpPr>
          <p:nvPr>
            <p:ph type="title"/>
          </p:nvPr>
        </p:nvSpPr>
        <p:spPr>
          <a:xfrm>
            <a:off x="0" y="0"/>
            <a:ext cx="8229600" cy="1143000"/>
          </a:xfrm>
        </p:spPr>
        <p:txBody>
          <a:bodyPr>
            <a:normAutofit/>
          </a:bodyPr>
          <a:lstStyle/>
          <a:p>
            <a:r>
              <a:rPr lang="it-IT" sz="3600" b="1" dirty="0" err="1" smtClean="0">
                <a:solidFill>
                  <a:srgbClr val="FF0000"/>
                </a:solidFill>
                <a:latin typeface="Comic Sans MS" pitchFamily="66" charset="0"/>
              </a:rPr>
              <a:t>ATLAS=A</a:t>
            </a:r>
            <a:r>
              <a:rPr lang="it-IT" sz="3600" b="1" dirty="0" smtClean="0">
                <a:solidFill>
                  <a:srgbClr val="FF0000"/>
                </a:solidFill>
                <a:latin typeface="Comic Sans MS" pitchFamily="66" charset="0"/>
              </a:rPr>
              <a:t> </a:t>
            </a:r>
            <a:r>
              <a:rPr lang="it-IT" sz="3600" b="1" dirty="0" err="1" smtClean="0">
                <a:solidFill>
                  <a:srgbClr val="FF0000"/>
                </a:solidFill>
                <a:latin typeface="Comic Sans MS" pitchFamily="66" charset="0"/>
              </a:rPr>
              <a:t>Toroidal</a:t>
            </a:r>
            <a:r>
              <a:rPr lang="it-IT" sz="3600" b="1" dirty="0" smtClean="0">
                <a:solidFill>
                  <a:srgbClr val="FF0000"/>
                </a:solidFill>
                <a:latin typeface="Comic Sans MS" pitchFamily="66" charset="0"/>
              </a:rPr>
              <a:t> </a:t>
            </a:r>
            <a:r>
              <a:rPr lang="it-IT" sz="3600" b="1" dirty="0" err="1" smtClean="0">
                <a:solidFill>
                  <a:srgbClr val="FF0000"/>
                </a:solidFill>
                <a:latin typeface="Comic Sans MS" pitchFamily="66" charset="0"/>
              </a:rPr>
              <a:t>Lhc</a:t>
            </a:r>
            <a:r>
              <a:rPr lang="it-IT" sz="3600" b="1" dirty="0" smtClean="0">
                <a:solidFill>
                  <a:srgbClr val="FF0000"/>
                </a:solidFill>
                <a:latin typeface="Comic Sans MS" pitchFamily="66" charset="0"/>
              </a:rPr>
              <a:t> </a:t>
            </a:r>
            <a:r>
              <a:rPr lang="it-IT" sz="3600" b="1" dirty="0" err="1" smtClean="0">
                <a:solidFill>
                  <a:srgbClr val="FF0000"/>
                </a:solidFill>
                <a:latin typeface="Comic Sans MS" pitchFamily="66" charset="0"/>
              </a:rPr>
              <a:t>ApparatuS</a:t>
            </a:r>
            <a:endParaRPr lang="it-IT" sz="3600" b="1" dirty="0">
              <a:solidFill>
                <a:srgbClr val="FF0000"/>
              </a:solidFill>
              <a:latin typeface="Comic Sans MS" pitchFamily="66" charset="0"/>
            </a:endParaRPr>
          </a:p>
        </p:txBody>
      </p:sp>
      <p:sp>
        <p:nvSpPr>
          <p:cNvPr id="11" name="CasellaDiTesto 10"/>
          <p:cNvSpPr txBox="1"/>
          <p:nvPr/>
        </p:nvSpPr>
        <p:spPr>
          <a:xfrm>
            <a:off x="285720" y="1142984"/>
            <a:ext cx="7635424" cy="461665"/>
          </a:xfrm>
          <a:prstGeom prst="rect">
            <a:avLst/>
          </a:prstGeom>
          <a:noFill/>
        </p:spPr>
        <p:txBody>
          <a:bodyPr wrap="none" rtlCol="0">
            <a:spAutoFit/>
          </a:bodyPr>
          <a:lstStyle/>
          <a:p>
            <a:pPr>
              <a:buFont typeface="Arial" pitchFamily="34" charset="0"/>
              <a:buChar char="•"/>
            </a:pPr>
            <a:r>
              <a:rPr lang="it-IT" sz="2400" dirty="0" smtClean="0">
                <a:latin typeface="Comic Sans MS" pitchFamily="66" charset="0"/>
              </a:rPr>
              <a:t> diversi strati di rivelatori per differenti particelle</a:t>
            </a:r>
          </a:p>
        </p:txBody>
      </p:sp>
      <p:sp>
        <p:nvSpPr>
          <p:cNvPr id="9" name="CasellaDiTesto 8"/>
          <p:cNvSpPr txBox="1"/>
          <p:nvPr/>
        </p:nvSpPr>
        <p:spPr>
          <a:xfrm>
            <a:off x="285720" y="6072206"/>
            <a:ext cx="6607899" cy="461665"/>
          </a:xfrm>
          <a:prstGeom prst="rect">
            <a:avLst/>
          </a:prstGeom>
          <a:noFill/>
        </p:spPr>
        <p:txBody>
          <a:bodyPr wrap="none" rtlCol="0">
            <a:spAutoFit/>
          </a:bodyPr>
          <a:lstStyle/>
          <a:p>
            <a:pPr>
              <a:buFont typeface="Arial" pitchFamily="34" charset="0"/>
              <a:buChar char="•"/>
            </a:pPr>
            <a:r>
              <a:rPr lang="it-IT" sz="2400" dirty="0" smtClean="0"/>
              <a:t> </a:t>
            </a:r>
            <a:r>
              <a:rPr lang="it-IT" sz="2400" dirty="0" smtClean="0">
                <a:latin typeface="Comic Sans MS" pitchFamily="66" charset="0"/>
              </a:rPr>
              <a:t>urto frontale nel </a:t>
            </a:r>
            <a:r>
              <a:rPr lang="it-IT" sz="2400" dirty="0" err="1" smtClean="0">
                <a:latin typeface="Comic Sans MS" pitchFamily="66" charset="0"/>
              </a:rPr>
              <a:t>CM</a:t>
            </a:r>
            <a:r>
              <a:rPr lang="it-IT" sz="2400" dirty="0" smtClean="0">
                <a:latin typeface="Comic Sans MS" pitchFamily="66" charset="0"/>
              </a:rPr>
              <a:t> </a:t>
            </a:r>
            <a:r>
              <a:rPr lang="it-IT" sz="2400" dirty="0" smtClean="0">
                <a:latin typeface="Comic Sans MS" pitchFamily="66" charset="0"/>
                <a:sym typeface="Wingdings" pitchFamily="2" charset="2"/>
              </a:rPr>
              <a:t> simmetria cilindrica</a:t>
            </a:r>
            <a:endParaRPr lang="it-IT" sz="2400" dirty="0"/>
          </a:p>
        </p:txBody>
      </p:sp>
      <p:pic>
        <p:nvPicPr>
          <p:cNvPr id="1028" name="Picture 4" descr="C:\Users\mg\AppData\Local\Microsoft\Windows\Temporary Internet Files\Content.IE5\FYO32058\MCj04401850000[1].wmf"/>
          <p:cNvPicPr>
            <a:picLocks noChangeAspect="1" noChangeArrowheads="1"/>
          </p:cNvPicPr>
          <p:nvPr/>
        </p:nvPicPr>
        <p:blipFill>
          <a:blip r:embed="rId4"/>
          <a:srcRect/>
          <a:stretch>
            <a:fillRect/>
          </a:stretch>
        </p:blipFill>
        <p:spPr bwMode="auto">
          <a:xfrm>
            <a:off x="7143768" y="5357826"/>
            <a:ext cx="571504" cy="1156803"/>
          </a:xfrm>
          <a:prstGeom prst="rect">
            <a:avLst/>
          </a:prstGeom>
          <a:noFill/>
        </p:spPr>
      </p:pic>
      <p:cxnSp>
        <p:nvCxnSpPr>
          <p:cNvPr id="6" name="Connettore 2 5"/>
          <p:cNvCxnSpPr/>
          <p:nvPr/>
        </p:nvCxnSpPr>
        <p:spPr>
          <a:xfrm rot="10800000">
            <a:off x="6000760" y="5429263"/>
            <a:ext cx="928694" cy="42862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8" name="Immagine 7" descr="ATLAS_logo.jpg"/>
          <p:cNvPicPr>
            <a:picLocks noChangeAspect="1"/>
          </p:cNvPicPr>
          <p:nvPr/>
        </p:nvPicPr>
        <p:blipFill>
          <a:blip r:embed="rId5" cstate="print"/>
          <a:stretch>
            <a:fillRect/>
          </a:stretch>
        </p:blipFill>
        <p:spPr>
          <a:xfrm>
            <a:off x="8050282" y="214290"/>
            <a:ext cx="760639" cy="1500198"/>
          </a:xfrm>
          <a:prstGeom prst="rect">
            <a:avLst/>
          </a:prstGeom>
          <a:noFill/>
        </p:spPr>
      </p:pic>
      <p:sp>
        <p:nvSpPr>
          <p:cNvPr id="13" name="Segnaposto numero diapositiva 12"/>
          <p:cNvSpPr>
            <a:spLocks noGrp="1"/>
          </p:cNvSpPr>
          <p:nvPr>
            <p:ph type="sldNum" sz="quarter" idx="12"/>
          </p:nvPr>
        </p:nvSpPr>
        <p:spPr/>
        <p:txBody>
          <a:bodyPr/>
          <a:lstStyle/>
          <a:p>
            <a:fld id="{B007B441-5312-499D-93C3-6E37886527FA}" type="slidenum">
              <a:rPr lang="it-IT" smtClean="0"/>
              <a:pPr/>
              <a:t>4</a:t>
            </a:fld>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endParaRPr lang="it-IT"/>
          </a:p>
        </p:txBody>
      </p:sp>
      <p:pic>
        <p:nvPicPr>
          <p:cNvPr id="4" name="Picture 4"/>
          <p:cNvPicPr>
            <a:picLocks noChangeAspect="1" noChangeArrowheads="1"/>
          </p:cNvPicPr>
          <p:nvPr/>
        </p:nvPicPr>
        <p:blipFill>
          <a:blip r:embed="rId3" cstate="print"/>
          <a:srcRect r="21153"/>
          <a:stretch>
            <a:fillRect/>
          </a:stretch>
        </p:blipFill>
        <p:spPr bwMode="auto">
          <a:xfrm>
            <a:off x="363566" y="1862162"/>
            <a:ext cx="8280400" cy="4995862"/>
          </a:xfrm>
          <a:prstGeom prst="rect">
            <a:avLst/>
          </a:prstGeom>
          <a:noFill/>
          <a:ln w="9525">
            <a:noFill/>
            <a:miter lim="800000"/>
            <a:headEnd/>
            <a:tailEnd/>
          </a:ln>
          <a:effectLst/>
        </p:spPr>
      </p:pic>
      <p:sp>
        <p:nvSpPr>
          <p:cNvPr id="7" name="CasellaDiTesto 6"/>
          <p:cNvSpPr txBox="1"/>
          <p:nvPr/>
        </p:nvSpPr>
        <p:spPr>
          <a:xfrm>
            <a:off x="285720" y="179840"/>
            <a:ext cx="8429684" cy="2308324"/>
          </a:xfrm>
          <a:prstGeom prst="rect">
            <a:avLst/>
          </a:prstGeom>
          <a:solidFill>
            <a:schemeClr val="accent6">
              <a:lumMod val="60000"/>
              <a:lumOff val="40000"/>
            </a:schemeClr>
          </a:solidFill>
        </p:spPr>
        <p:txBody>
          <a:bodyPr wrap="square" rtlCol="0">
            <a:spAutoFit/>
          </a:bodyPr>
          <a:lstStyle/>
          <a:p>
            <a:r>
              <a:rPr lang="it-IT" sz="2400" dirty="0" smtClean="0">
                <a:latin typeface="Comic Sans MS" pitchFamily="66" charset="0"/>
              </a:rPr>
              <a:t>Qualche </a:t>
            </a:r>
            <a:r>
              <a:rPr lang="it-IT" sz="2400" dirty="0" err="1" smtClean="0">
                <a:latin typeface="Comic Sans MS" pitchFamily="66" charset="0"/>
              </a:rPr>
              <a:t>numero…</a:t>
            </a:r>
            <a:r>
              <a:rPr lang="it-IT" sz="2400" dirty="0" smtClean="0">
                <a:latin typeface="Comic Sans MS" pitchFamily="66" charset="0"/>
              </a:rPr>
              <a:t>:</a:t>
            </a:r>
          </a:p>
          <a:p>
            <a:pPr>
              <a:buFont typeface="Arial" pitchFamily="34" charset="0"/>
              <a:buChar char="•"/>
            </a:pPr>
            <a:r>
              <a:rPr lang="it-IT" sz="2400" dirty="0" smtClean="0">
                <a:latin typeface="Comic Sans MS" pitchFamily="66" charset="0"/>
              </a:rPr>
              <a:t>Altezza 22m </a:t>
            </a:r>
          </a:p>
          <a:p>
            <a:pPr>
              <a:buFont typeface="Arial" pitchFamily="34" charset="0"/>
              <a:buChar char="•"/>
            </a:pPr>
            <a:r>
              <a:rPr lang="it-IT" sz="2400" dirty="0" smtClean="0">
                <a:latin typeface="Comic Sans MS" pitchFamily="66" charset="0"/>
              </a:rPr>
              <a:t>Lunghezza 46m</a:t>
            </a:r>
          </a:p>
          <a:p>
            <a:pPr>
              <a:buFont typeface="Arial" pitchFamily="34" charset="0"/>
              <a:buChar char="•"/>
            </a:pPr>
            <a:r>
              <a:rPr lang="it-IT" sz="2400" dirty="0" smtClean="0">
                <a:latin typeface="Comic Sans MS" pitchFamily="66" charset="0"/>
              </a:rPr>
              <a:t>Massa 7000 tonnellate </a:t>
            </a:r>
            <a:r>
              <a:rPr lang="it-IT" sz="2400" b="1" dirty="0" smtClean="0">
                <a:cs typeface="Arial" charset="0"/>
              </a:rPr>
              <a:t>~</a:t>
            </a:r>
            <a:r>
              <a:rPr lang="it-IT" sz="2400" dirty="0" smtClean="0">
                <a:latin typeface="Comic Sans MS" pitchFamily="66" charset="0"/>
              </a:rPr>
              <a:t> </a:t>
            </a:r>
          </a:p>
          <a:p>
            <a:pPr>
              <a:buFont typeface="Arial" pitchFamily="34" charset="0"/>
              <a:buChar char="•"/>
            </a:pPr>
            <a:r>
              <a:rPr lang="it-IT" sz="2400" dirty="0" smtClean="0">
                <a:latin typeface="Comic Sans MS" pitchFamily="66" charset="0"/>
              </a:rPr>
              <a:t>100 milioni di canali di lettura</a:t>
            </a:r>
          </a:p>
          <a:p>
            <a:pPr>
              <a:buFont typeface="Arial" pitchFamily="34" charset="0"/>
              <a:buChar char="•"/>
            </a:pPr>
            <a:r>
              <a:rPr lang="it-IT" sz="2400" dirty="0" smtClean="0">
                <a:latin typeface="Comic Sans MS" pitchFamily="66" charset="0"/>
              </a:rPr>
              <a:t>30000 Km di cavi</a:t>
            </a:r>
          </a:p>
        </p:txBody>
      </p:sp>
      <p:pic>
        <p:nvPicPr>
          <p:cNvPr id="2050" name="Picture 2" descr="C:\Program Files\Microsoft Office\MEDIA\CAGCAT10\j0157763.wmf"/>
          <p:cNvPicPr>
            <a:picLocks noChangeAspect="1" noChangeArrowheads="1"/>
          </p:cNvPicPr>
          <p:nvPr/>
        </p:nvPicPr>
        <p:blipFill>
          <a:blip r:embed="rId4"/>
          <a:srcRect/>
          <a:stretch>
            <a:fillRect/>
          </a:stretch>
        </p:blipFill>
        <p:spPr bwMode="auto">
          <a:xfrm>
            <a:off x="4643438" y="857232"/>
            <a:ext cx="860502" cy="868392"/>
          </a:xfrm>
          <a:prstGeom prst="rect">
            <a:avLst/>
          </a:prstGeom>
          <a:noFill/>
        </p:spPr>
      </p:pic>
      <p:sp>
        <p:nvSpPr>
          <p:cNvPr id="8" name="Segnaposto numero diapositiva 7"/>
          <p:cNvSpPr>
            <a:spLocks noGrp="1"/>
          </p:cNvSpPr>
          <p:nvPr>
            <p:ph type="sldNum" sz="quarter" idx="12"/>
          </p:nvPr>
        </p:nvSpPr>
        <p:spPr/>
        <p:txBody>
          <a:bodyPr/>
          <a:lstStyle/>
          <a:p>
            <a:fld id="{B007B441-5312-499D-93C3-6E37886527FA}" type="slidenum">
              <a:rPr lang="it-IT" smtClean="0"/>
              <a:pPr/>
              <a:t>5</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Clr clrSpc="rgb">
                                      <p:cBhvr override="childStyle">
                                        <p:cTn id="6" dur="100" fill="hold"/>
                                        <p:tgtEl>
                                          <p:spTgt spid="2050"/>
                                        </p:tgtEl>
                                        <p:attrNameLst>
                                          <p:attrName>style.color</p:attrName>
                                        </p:attrNameLst>
                                      </p:cBhvr>
                                      <p:to>
                                        <a:schemeClr val="accent2"/>
                                      </p:to>
                                    </p:animClr>
                                    <p:animClr clrSpc="rgb">
                                      <p:cBhvr>
                                        <p:cTn id="7" dur="100" fill="hold"/>
                                        <p:tgtEl>
                                          <p:spTgt spid="2050"/>
                                        </p:tgtEl>
                                        <p:attrNameLst>
                                          <p:attrName>fillcolor</p:attrName>
                                        </p:attrNameLst>
                                      </p:cBhvr>
                                      <p:to>
                                        <a:schemeClr val="accent2"/>
                                      </p:to>
                                    </p:animClr>
                                    <p:set>
                                      <p:cBhvr>
                                        <p:cTn id="8" dur="100" fill="hold"/>
                                        <p:tgtEl>
                                          <p:spTgt spid="2050"/>
                                        </p:tgtEl>
                                        <p:attrNameLst>
                                          <p:attrName>fill.type</p:attrName>
                                        </p:attrNameLst>
                                      </p:cBhvr>
                                      <p:to>
                                        <p:strVal val="solid"/>
                                      </p:to>
                                    </p:set>
                                    <p:set>
                                      <p:cBhvr>
                                        <p:cTn id="9" dur="100" fill="hold"/>
                                        <p:tgtEl>
                                          <p:spTgt spid="2050"/>
                                        </p:tgtEl>
                                        <p:attrNameLst>
                                          <p:attrName>fill.on</p:attrName>
                                        </p:attrNameLst>
                                      </p:cBhvr>
                                      <p:to>
                                        <p:strVal val="true"/>
                                      </p:to>
                                    </p:set>
                                    <p:animRot by="120000">
                                      <p:cBhvr>
                                        <p:cTn id="10" dur="100" fill="hold">
                                          <p:stCondLst>
                                            <p:cond delay="0"/>
                                          </p:stCondLst>
                                        </p:cTn>
                                        <p:tgtEl>
                                          <p:spTgt spid="2050"/>
                                        </p:tgtEl>
                                        <p:attrNameLst>
                                          <p:attrName>r</p:attrName>
                                        </p:attrNameLst>
                                      </p:cBhvr>
                                    </p:animRot>
                                    <p:animRot by="-240000">
                                      <p:cBhvr>
                                        <p:cTn id="11" dur="200" fill="hold">
                                          <p:stCondLst>
                                            <p:cond delay="200"/>
                                          </p:stCondLst>
                                        </p:cTn>
                                        <p:tgtEl>
                                          <p:spTgt spid="2050"/>
                                        </p:tgtEl>
                                        <p:attrNameLst>
                                          <p:attrName>r</p:attrName>
                                        </p:attrNameLst>
                                      </p:cBhvr>
                                    </p:animRot>
                                    <p:animRot by="240000">
                                      <p:cBhvr>
                                        <p:cTn id="12" dur="200" fill="hold">
                                          <p:stCondLst>
                                            <p:cond delay="400"/>
                                          </p:stCondLst>
                                        </p:cTn>
                                        <p:tgtEl>
                                          <p:spTgt spid="2050"/>
                                        </p:tgtEl>
                                        <p:attrNameLst>
                                          <p:attrName>r</p:attrName>
                                        </p:attrNameLst>
                                      </p:cBhvr>
                                    </p:animRot>
                                    <p:animRot by="-240000">
                                      <p:cBhvr>
                                        <p:cTn id="13" dur="200" fill="hold">
                                          <p:stCondLst>
                                            <p:cond delay="600"/>
                                          </p:stCondLst>
                                        </p:cTn>
                                        <p:tgtEl>
                                          <p:spTgt spid="2050"/>
                                        </p:tgtEl>
                                        <p:attrNameLst>
                                          <p:attrName>r</p:attrName>
                                        </p:attrNameLst>
                                      </p:cBhvr>
                                    </p:animRot>
                                    <p:animRot by="120000">
                                      <p:cBhvr>
                                        <p:cTn id="14" dur="200" fill="hold">
                                          <p:stCondLst>
                                            <p:cond delay="800"/>
                                          </p:stCondLst>
                                        </p:cTn>
                                        <p:tgtEl>
                                          <p:spTgt spid="20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1414"/>
            <a:ext cx="8229600" cy="1143000"/>
          </a:xfrm>
        </p:spPr>
        <p:txBody>
          <a:bodyPr>
            <a:normAutofit/>
          </a:bodyPr>
          <a:lstStyle/>
          <a:p>
            <a:r>
              <a:rPr lang="it-IT" sz="3200" b="1" dirty="0" smtClean="0">
                <a:solidFill>
                  <a:srgbClr val="FF0000"/>
                </a:solidFill>
              </a:rPr>
              <a:t>‘</a:t>
            </a:r>
            <a:r>
              <a:rPr lang="it-IT" sz="3200" b="1" dirty="0" smtClean="0">
                <a:solidFill>
                  <a:srgbClr val="FF0000"/>
                </a:solidFill>
                <a:latin typeface="Comic Sans MS" pitchFamily="66" charset="0"/>
              </a:rPr>
              <a:t>mappa’ geografica della collaborazione</a:t>
            </a:r>
            <a:endParaRPr lang="it-IT" sz="3200" b="1" dirty="0">
              <a:solidFill>
                <a:srgbClr val="FF0000"/>
              </a:solidFill>
              <a:latin typeface="Comic Sans MS" pitchFamily="66" charset="0"/>
            </a:endParaRPr>
          </a:p>
        </p:txBody>
      </p:sp>
      <p:pic>
        <p:nvPicPr>
          <p:cNvPr id="5" name="Segnaposto contenuto 4" descr="col_gen_0306_001.jpg"/>
          <p:cNvPicPr>
            <a:picLocks noGrp="1" noChangeAspect="1"/>
          </p:cNvPicPr>
          <p:nvPr>
            <p:ph idx="1"/>
          </p:nvPr>
        </p:nvPicPr>
        <p:blipFill>
          <a:blip r:embed="rId3"/>
          <a:stretch>
            <a:fillRect/>
          </a:stretch>
        </p:blipFill>
        <p:spPr>
          <a:xfrm>
            <a:off x="2652579" y="1071546"/>
            <a:ext cx="6491421" cy="4525963"/>
          </a:xfrm>
        </p:spPr>
      </p:pic>
      <p:sp>
        <p:nvSpPr>
          <p:cNvPr id="6" name="CasellaDiTesto 5"/>
          <p:cNvSpPr txBox="1"/>
          <p:nvPr/>
        </p:nvSpPr>
        <p:spPr>
          <a:xfrm>
            <a:off x="357158" y="1714488"/>
            <a:ext cx="1766574" cy="1200329"/>
          </a:xfrm>
          <a:prstGeom prst="rect">
            <a:avLst/>
          </a:prstGeom>
          <a:noFill/>
        </p:spPr>
        <p:txBody>
          <a:bodyPr wrap="none" rtlCol="0">
            <a:spAutoFit/>
          </a:bodyPr>
          <a:lstStyle/>
          <a:p>
            <a:r>
              <a:rPr lang="en-US" sz="1200" b="1" dirty="0" smtClean="0">
                <a:solidFill>
                  <a:srgbClr val="00CC33"/>
                </a:solidFill>
                <a:cs typeface="Arial" charset="0"/>
              </a:rPr>
              <a:t> </a:t>
            </a:r>
            <a:r>
              <a:rPr lang="en-US" sz="2400" b="1" dirty="0" smtClean="0">
                <a:solidFill>
                  <a:srgbClr val="00CC33"/>
                </a:solidFill>
                <a:cs typeface="Arial" charset="0"/>
              </a:rPr>
              <a:t>37  </a:t>
            </a:r>
            <a:r>
              <a:rPr lang="it-IT" sz="2400" b="1" dirty="0" smtClean="0">
                <a:solidFill>
                  <a:srgbClr val="00CC33"/>
                </a:solidFill>
                <a:cs typeface="Arial" charset="0"/>
              </a:rPr>
              <a:t>Paesi</a:t>
            </a:r>
          </a:p>
          <a:p>
            <a:r>
              <a:rPr lang="it-IT" sz="2400" b="1" dirty="0" smtClean="0">
                <a:solidFill>
                  <a:srgbClr val="00CC33"/>
                </a:solidFill>
                <a:cs typeface="Arial" charset="0"/>
              </a:rPr>
              <a:t> 169  Istituti</a:t>
            </a:r>
          </a:p>
          <a:p>
            <a:r>
              <a:rPr lang="it-IT" sz="2400" b="1" dirty="0" smtClean="0">
                <a:solidFill>
                  <a:srgbClr val="00CC33"/>
                </a:solidFill>
                <a:cs typeface="Arial" charset="0"/>
              </a:rPr>
              <a:t> ~2500 Fisici</a:t>
            </a:r>
            <a:endParaRPr lang="it-IT" sz="2400" dirty="0"/>
          </a:p>
        </p:txBody>
      </p:sp>
      <p:sp>
        <p:nvSpPr>
          <p:cNvPr id="7" name="CasellaDiTesto 6"/>
          <p:cNvSpPr txBox="1"/>
          <p:nvPr/>
        </p:nvSpPr>
        <p:spPr>
          <a:xfrm>
            <a:off x="71438" y="5349919"/>
            <a:ext cx="8858280" cy="1508105"/>
          </a:xfrm>
          <a:prstGeom prst="rect">
            <a:avLst/>
          </a:prstGeom>
          <a:noFill/>
        </p:spPr>
        <p:txBody>
          <a:bodyPr wrap="square" rtlCol="0">
            <a:spAutoFit/>
          </a:bodyPr>
          <a:lstStyle/>
          <a:p>
            <a:r>
              <a:rPr lang="it-IT" sz="2000" dirty="0" smtClean="0">
                <a:solidFill>
                  <a:srgbClr val="FF0000"/>
                </a:solidFill>
                <a:latin typeface="Comic Sans MS" pitchFamily="66" charset="0"/>
              </a:rPr>
              <a:t>Napoli: 20 fisici</a:t>
            </a:r>
          </a:p>
          <a:p>
            <a:r>
              <a:rPr kumimoji="1" lang="en-US" sz="1600" dirty="0" err="1" smtClean="0">
                <a:latin typeface="Comic Sans MS" pitchFamily="66" charset="0"/>
              </a:rPr>
              <a:t>A.Aloisio</a:t>
            </a:r>
            <a:r>
              <a:rPr kumimoji="1" lang="en-US" sz="1600" dirty="0" smtClean="0">
                <a:latin typeface="Comic Sans MS" pitchFamily="66" charset="0"/>
              </a:rPr>
              <a:t>, </a:t>
            </a:r>
            <a:r>
              <a:rPr kumimoji="1" lang="en-US" sz="1600" dirty="0" err="1" smtClean="0">
                <a:latin typeface="Comic Sans MS" pitchFamily="66" charset="0"/>
              </a:rPr>
              <a:t>M.Alviggi,V.Canale</a:t>
            </a:r>
            <a:r>
              <a:rPr kumimoji="1" lang="en-US" sz="1600" dirty="0" smtClean="0">
                <a:latin typeface="Comic Sans MS" pitchFamily="66" charset="0"/>
              </a:rPr>
              <a:t>, </a:t>
            </a:r>
            <a:r>
              <a:rPr kumimoji="1" lang="en-US" sz="1600" dirty="0" err="1" smtClean="0">
                <a:latin typeface="Comic Sans MS" pitchFamily="66" charset="0"/>
              </a:rPr>
              <a:t>L.Capasso</a:t>
            </a:r>
            <a:r>
              <a:rPr kumimoji="1" lang="en-US" sz="1600" dirty="0" smtClean="0">
                <a:latin typeface="Comic Sans MS" pitchFamily="66" charset="0"/>
              </a:rPr>
              <a:t>, </a:t>
            </a:r>
            <a:r>
              <a:rPr kumimoji="1" lang="en-US" sz="1600" dirty="0" err="1" smtClean="0">
                <a:latin typeface="Comic Sans MS" pitchFamily="66" charset="0"/>
              </a:rPr>
              <a:t>G.Carlino</a:t>
            </a:r>
            <a:r>
              <a:rPr kumimoji="1" lang="en-US" sz="1600" dirty="0" smtClean="0">
                <a:latin typeface="Comic Sans MS" pitchFamily="66" charset="0"/>
              </a:rPr>
              <a:t>, </a:t>
            </a:r>
            <a:r>
              <a:rPr kumimoji="1" lang="en-US" sz="1600" dirty="0" err="1" smtClean="0">
                <a:latin typeface="Comic Sans MS" pitchFamily="66" charset="0"/>
              </a:rPr>
              <a:t>F.Cevenini</a:t>
            </a:r>
            <a:r>
              <a:rPr kumimoji="1" lang="en-US" sz="1600" dirty="0" smtClean="0">
                <a:latin typeface="Comic Sans MS" pitchFamily="66" charset="0"/>
              </a:rPr>
              <a:t>, </a:t>
            </a:r>
            <a:r>
              <a:rPr kumimoji="1" lang="en-US" sz="1600" dirty="0" err="1" smtClean="0">
                <a:latin typeface="Comic Sans MS" pitchFamily="66" charset="0"/>
              </a:rPr>
              <a:t>G.Chiefari</a:t>
            </a:r>
            <a:r>
              <a:rPr kumimoji="1" lang="en-US" sz="1600" dirty="0" smtClean="0">
                <a:latin typeface="Comic Sans MS" pitchFamily="66" charset="0"/>
              </a:rPr>
              <a:t>, </a:t>
            </a:r>
            <a:r>
              <a:rPr kumimoji="1" lang="en-US" sz="1600" dirty="0" err="1" smtClean="0">
                <a:latin typeface="Comic Sans MS" pitchFamily="66" charset="0"/>
              </a:rPr>
              <a:t>F.A.Conventi</a:t>
            </a:r>
            <a:r>
              <a:rPr kumimoji="1" lang="en-US" sz="1600" dirty="0" smtClean="0">
                <a:latin typeface="Comic Sans MS" pitchFamily="66" charset="0"/>
              </a:rPr>
              <a:t>, </a:t>
            </a:r>
            <a:r>
              <a:rPr kumimoji="1" lang="en-US" sz="1600" dirty="0" err="1" smtClean="0">
                <a:latin typeface="Comic Sans MS" pitchFamily="66" charset="0"/>
              </a:rPr>
              <a:t>R.deAsmundis</a:t>
            </a:r>
            <a:r>
              <a:rPr kumimoji="1" lang="en-US" sz="1600" dirty="0" smtClean="0">
                <a:latin typeface="Comic Sans MS" pitchFamily="66" charset="0"/>
              </a:rPr>
              <a:t>, </a:t>
            </a:r>
            <a:r>
              <a:rPr kumimoji="1" lang="en-US" sz="1600" dirty="0" err="1" smtClean="0">
                <a:latin typeface="Comic Sans MS" pitchFamily="66" charset="0"/>
              </a:rPr>
              <a:t>M.DellaPietra</a:t>
            </a:r>
            <a:r>
              <a:rPr kumimoji="1" lang="en-US" sz="1600" dirty="0" smtClean="0">
                <a:latin typeface="Comic Sans MS" pitchFamily="66" charset="0"/>
              </a:rPr>
              <a:t>, </a:t>
            </a:r>
            <a:r>
              <a:rPr kumimoji="1" lang="en-US" sz="1600" dirty="0" err="1" smtClean="0">
                <a:latin typeface="Comic Sans MS" pitchFamily="66" charset="0"/>
              </a:rPr>
              <a:t>D.dellaVolpe</a:t>
            </a:r>
            <a:r>
              <a:rPr kumimoji="1" lang="en-US" sz="1600" dirty="0" smtClean="0">
                <a:latin typeface="Comic Sans MS" pitchFamily="66" charset="0"/>
              </a:rPr>
              <a:t>, </a:t>
            </a:r>
            <a:r>
              <a:rPr kumimoji="1" lang="en-US" sz="1600" dirty="0" err="1" smtClean="0">
                <a:latin typeface="Comic Sans MS" pitchFamily="66" charset="0"/>
              </a:rPr>
              <a:t>A.Doria</a:t>
            </a:r>
            <a:r>
              <a:rPr kumimoji="1" lang="en-US" sz="1600" dirty="0" smtClean="0">
                <a:latin typeface="Comic Sans MS" pitchFamily="66" charset="0"/>
              </a:rPr>
              <a:t>, </a:t>
            </a:r>
            <a:r>
              <a:rPr kumimoji="1" lang="en-US" sz="1600" dirty="0" err="1" smtClean="0">
                <a:latin typeface="Comic Sans MS" pitchFamily="66" charset="0"/>
              </a:rPr>
              <a:t>R.Giordano</a:t>
            </a:r>
            <a:r>
              <a:rPr kumimoji="1" lang="en-US" sz="1600" dirty="0" smtClean="0">
                <a:latin typeface="Comic Sans MS" pitchFamily="66" charset="0"/>
              </a:rPr>
              <a:t>, </a:t>
            </a:r>
            <a:r>
              <a:rPr kumimoji="1" lang="en-US" sz="1600" dirty="0" err="1" smtClean="0">
                <a:latin typeface="Comic Sans MS" pitchFamily="66" charset="0"/>
              </a:rPr>
              <a:t>G.Iacobucci</a:t>
            </a:r>
            <a:r>
              <a:rPr kumimoji="1" lang="en-US" sz="1600" dirty="0" smtClean="0">
                <a:latin typeface="Comic Sans MS" pitchFamily="66" charset="0"/>
              </a:rPr>
              <a:t>, </a:t>
            </a:r>
            <a:r>
              <a:rPr kumimoji="1" lang="en-US" sz="1600" dirty="0" err="1" smtClean="0">
                <a:latin typeface="Comic Sans MS" pitchFamily="66" charset="0"/>
              </a:rPr>
              <a:t>V.Izzo</a:t>
            </a:r>
            <a:r>
              <a:rPr kumimoji="1" lang="en-US" sz="1600" dirty="0" smtClean="0">
                <a:latin typeface="Comic Sans MS" pitchFamily="66" charset="0"/>
              </a:rPr>
              <a:t>, </a:t>
            </a:r>
            <a:r>
              <a:rPr kumimoji="1" lang="en-US" sz="1600" dirty="0" err="1" smtClean="0">
                <a:latin typeface="Comic Sans MS" pitchFamily="66" charset="0"/>
              </a:rPr>
              <a:t>L.Merola</a:t>
            </a:r>
            <a:r>
              <a:rPr kumimoji="1" lang="en-US" sz="1600" dirty="0" smtClean="0">
                <a:latin typeface="Comic Sans MS" pitchFamily="66" charset="0"/>
              </a:rPr>
              <a:t>, </a:t>
            </a:r>
            <a:r>
              <a:rPr kumimoji="1" lang="en-US" sz="1600" dirty="0" err="1" smtClean="0">
                <a:latin typeface="Comic Sans MS" pitchFamily="66" charset="0"/>
              </a:rPr>
              <a:t>E.Musto</a:t>
            </a:r>
            <a:r>
              <a:rPr kumimoji="1" lang="en-US" sz="1600" dirty="0" smtClean="0">
                <a:latin typeface="Comic Sans MS" pitchFamily="66" charset="0"/>
              </a:rPr>
              <a:t>, </a:t>
            </a:r>
            <a:r>
              <a:rPr kumimoji="1" lang="en-US" sz="1600" dirty="0" err="1" smtClean="0">
                <a:latin typeface="Comic Sans MS" pitchFamily="66" charset="0"/>
              </a:rPr>
              <a:t>S.Patricelli</a:t>
            </a:r>
            <a:r>
              <a:rPr kumimoji="1" lang="en-US" sz="1600" dirty="0" smtClean="0">
                <a:latin typeface="Comic Sans MS" pitchFamily="66" charset="0"/>
              </a:rPr>
              <a:t>, </a:t>
            </a:r>
            <a:r>
              <a:rPr kumimoji="1" lang="en-US" sz="1600" dirty="0" err="1" smtClean="0">
                <a:latin typeface="Comic Sans MS" pitchFamily="66" charset="0"/>
              </a:rPr>
              <a:t>E.Rossi</a:t>
            </a:r>
            <a:r>
              <a:rPr kumimoji="1" lang="en-US" sz="1600" dirty="0" smtClean="0">
                <a:latin typeface="Comic Sans MS" pitchFamily="66" charset="0"/>
              </a:rPr>
              <a:t>, </a:t>
            </a:r>
            <a:r>
              <a:rPr kumimoji="1" lang="en-US" sz="1600" dirty="0" err="1" smtClean="0">
                <a:latin typeface="Comic Sans MS" pitchFamily="66" charset="0"/>
              </a:rPr>
              <a:t>G.Sekhniaidze</a:t>
            </a:r>
            <a:endParaRPr lang="it-IT" sz="1600" dirty="0" smtClean="0">
              <a:latin typeface="Comic Sans MS" pitchFamily="66" charset="0"/>
            </a:endParaRPr>
          </a:p>
          <a:p>
            <a:r>
              <a:rPr lang="it-IT" sz="2000" dirty="0" smtClean="0">
                <a:solidFill>
                  <a:srgbClr val="FF0000"/>
                </a:solidFill>
                <a:latin typeface="Comic Sans MS" pitchFamily="66" charset="0"/>
              </a:rPr>
              <a:t>INFN,Università Federico II, Università </a:t>
            </a:r>
            <a:r>
              <a:rPr lang="it-IT" sz="2000" dirty="0" err="1" smtClean="0">
                <a:solidFill>
                  <a:srgbClr val="FF0000"/>
                </a:solidFill>
                <a:latin typeface="Comic Sans MS" pitchFamily="66" charset="0"/>
              </a:rPr>
              <a:t>Parthenope</a:t>
            </a:r>
            <a:r>
              <a:rPr lang="it-IT" sz="2400" dirty="0" smtClean="0">
                <a:solidFill>
                  <a:srgbClr val="FF0000"/>
                </a:solidFill>
                <a:latin typeface="Comic Sans MS" pitchFamily="66" charset="0"/>
              </a:rPr>
              <a:t> </a:t>
            </a:r>
            <a:endParaRPr lang="it-IT" sz="2400" dirty="0">
              <a:solidFill>
                <a:srgbClr val="FF0000"/>
              </a:solidFill>
              <a:latin typeface="Comic Sans MS" pitchFamily="66" charset="0"/>
            </a:endParaRPr>
          </a:p>
        </p:txBody>
      </p:sp>
      <p:graphicFrame>
        <p:nvGraphicFramePr>
          <p:cNvPr id="8" name="Chart 1"/>
          <p:cNvGraphicFramePr>
            <a:graphicFrameLocks noGrp="1"/>
          </p:cNvGraphicFramePr>
          <p:nvPr/>
        </p:nvGraphicFramePr>
        <p:xfrm>
          <a:off x="2214546" y="1071546"/>
          <a:ext cx="6929454" cy="4510888"/>
        </p:xfrm>
        <a:graphic>
          <a:graphicData uri="http://schemas.openxmlformats.org/drawingml/2006/chart">
            <c:chart xmlns:c="http://schemas.openxmlformats.org/drawingml/2006/chart" xmlns:r="http://schemas.openxmlformats.org/officeDocument/2006/relationships" r:id="rId4"/>
          </a:graphicData>
        </a:graphic>
      </p:graphicFrame>
      <p:sp>
        <p:nvSpPr>
          <p:cNvPr id="10" name="CasellaDiTesto 9"/>
          <p:cNvSpPr txBox="1"/>
          <p:nvPr/>
        </p:nvSpPr>
        <p:spPr>
          <a:xfrm>
            <a:off x="285720" y="3357562"/>
            <a:ext cx="1928826" cy="1200329"/>
          </a:xfrm>
          <a:prstGeom prst="rect">
            <a:avLst/>
          </a:prstGeom>
          <a:noFill/>
        </p:spPr>
        <p:txBody>
          <a:bodyPr wrap="square" rtlCol="0">
            <a:spAutoFit/>
          </a:bodyPr>
          <a:lstStyle/>
          <a:p>
            <a:r>
              <a:rPr lang="it-IT" sz="2400" dirty="0" smtClean="0">
                <a:solidFill>
                  <a:srgbClr val="FF0000"/>
                </a:solidFill>
                <a:latin typeface="Comic Sans MS" pitchFamily="66" charset="0"/>
              </a:rPr>
              <a:t>Italia: 10%, distribuiti in 12 istituti</a:t>
            </a:r>
            <a:endParaRPr lang="it-IT" sz="2400" dirty="0"/>
          </a:p>
        </p:txBody>
      </p:sp>
      <p:sp>
        <p:nvSpPr>
          <p:cNvPr id="11" name="Segnaposto numero diapositiva 10"/>
          <p:cNvSpPr>
            <a:spLocks noGrp="1"/>
          </p:cNvSpPr>
          <p:nvPr>
            <p:ph type="sldNum" sz="quarter" idx="12"/>
          </p:nvPr>
        </p:nvSpPr>
        <p:spPr/>
        <p:txBody>
          <a:bodyPr/>
          <a:lstStyle/>
          <a:p>
            <a:fld id="{B007B441-5312-499D-93C3-6E37886527FA}" type="slidenum">
              <a:rPr lang="it-IT" smtClean="0"/>
              <a:pPr/>
              <a:t>6</a:t>
            </a:fld>
            <a:endParaRPr lang="it-IT"/>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1">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4500594" cy="1071570"/>
          </a:xfrm>
          <a:solidFill>
            <a:schemeClr val="bg1"/>
          </a:solidFill>
        </p:spPr>
        <p:txBody>
          <a:bodyPr>
            <a:normAutofit/>
          </a:bodyPr>
          <a:lstStyle/>
          <a:p>
            <a:r>
              <a:rPr lang="it-IT" sz="2800" dirty="0" err="1" smtClean="0">
                <a:solidFill>
                  <a:srgbClr val="FF0000"/>
                </a:solidFill>
                <a:latin typeface="Comic Sans MS" pitchFamily="66" charset="0"/>
              </a:rPr>
              <a:t>….a</a:t>
            </a:r>
            <a:r>
              <a:rPr lang="it-IT" sz="2800" dirty="0" smtClean="0">
                <a:solidFill>
                  <a:srgbClr val="FF0000"/>
                </a:solidFill>
                <a:latin typeface="Comic Sans MS" pitchFamily="66" charset="0"/>
              </a:rPr>
              <a:t> cosa </a:t>
            </a:r>
            <a:r>
              <a:rPr lang="it-IT" sz="2800" dirty="0" err="1" smtClean="0">
                <a:solidFill>
                  <a:srgbClr val="FF0000"/>
                </a:solidFill>
                <a:latin typeface="Comic Sans MS" pitchFamily="66" charset="0"/>
              </a:rPr>
              <a:t>serve…</a:t>
            </a:r>
            <a:r>
              <a:rPr lang="it-IT" sz="2800" dirty="0" smtClean="0">
                <a:solidFill>
                  <a:srgbClr val="FF0000"/>
                </a:solidFill>
                <a:latin typeface="Comic Sans MS" pitchFamily="66" charset="0"/>
              </a:rPr>
              <a:t>.</a:t>
            </a:r>
            <a:endParaRPr lang="it-IT" sz="2800" dirty="0">
              <a:solidFill>
                <a:srgbClr val="FF0000"/>
              </a:solidFill>
              <a:latin typeface="Comic Sans MS" pitchFamily="66" charset="0"/>
            </a:endParaRPr>
          </a:p>
        </p:txBody>
      </p:sp>
      <p:sp>
        <p:nvSpPr>
          <p:cNvPr id="4" name="CasellaDiTesto 3"/>
          <p:cNvSpPr txBox="1"/>
          <p:nvPr/>
        </p:nvSpPr>
        <p:spPr>
          <a:xfrm>
            <a:off x="571472" y="1071546"/>
            <a:ext cx="3000396" cy="1846659"/>
          </a:xfrm>
          <a:prstGeom prst="rect">
            <a:avLst/>
          </a:prstGeom>
          <a:noFill/>
        </p:spPr>
        <p:txBody>
          <a:bodyPr wrap="square" rtlCol="0">
            <a:spAutoFit/>
          </a:bodyPr>
          <a:lstStyle/>
          <a:p>
            <a:pPr>
              <a:buFont typeface="Wingdings" pitchFamily="2" charset="2"/>
              <a:buChar char="Ø"/>
            </a:pPr>
            <a:r>
              <a:rPr lang="it-IT" sz="2400" dirty="0" smtClean="0">
                <a:latin typeface="Comic Sans MS" pitchFamily="66" charset="0"/>
                <a:sym typeface="Wingdings" pitchFamily="2" charset="2"/>
              </a:rPr>
              <a:t> </a:t>
            </a:r>
            <a:r>
              <a:rPr lang="it-IT" sz="2400" dirty="0" smtClean="0">
                <a:latin typeface="Comic Sans MS" pitchFamily="66" charset="0"/>
              </a:rPr>
              <a:t>‘vedere’ le particelle prodotte dalle </a:t>
            </a:r>
            <a:r>
              <a:rPr lang="it-IT" sz="2400" dirty="0" err="1" smtClean="0">
                <a:latin typeface="Comic Sans MS" pitchFamily="66" charset="0"/>
              </a:rPr>
              <a:t>interazioni@LHC</a:t>
            </a:r>
            <a:endParaRPr lang="it-IT" sz="2400" dirty="0" smtClean="0">
              <a:latin typeface="Comic Sans MS" pitchFamily="66" charset="0"/>
            </a:endParaRPr>
          </a:p>
          <a:p>
            <a:endParaRPr lang="it-IT" dirty="0"/>
          </a:p>
        </p:txBody>
      </p:sp>
      <p:sp>
        <p:nvSpPr>
          <p:cNvPr id="6" name="CasellaDiTesto 5"/>
          <p:cNvSpPr txBox="1"/>
          <p:nvPr/>
        </p:nvSpPr>
        <p:spPr>
          <a:xfrm>
            <a:off x="1643010" y="3714752"/>
            <a:ext cx="7500990" cy="738664"/>
          </a:xfrm>
          <a:prstGeom prst="rect">
            <a:avLst/>
          </a:prstGeom>
          <a:noFill/>
        </p:spPr>
        <p:txBody>
          <a:bodyPr wrap="square" rtlCol="0">
            <a:spAutoFit/>
          </a:bodyPr>
          <a:lstStyle/>
          <a:p>
            <a:pPr>
              <a:buFont typeface="Wingdings" pitchFamily="2" charset="2"/>
              <a:buChar char="Ø"/>
            </a:pPr>
            <a:r>
              <a:rPr lang="it-IT" sz="2400" dirty="0" smtClean="0">
                <a:latin typeface="Comic Sans MS" pitchFamily="66" charset="0"/>
              </a:rPr>
              <a:t>scegliere gli eventi </a:t>
            </a:r>
            <a:r>
              <a:rPr lang="it-IT" sz="2400" dirty="0" err="1" smtClean="0">
                <a:latin typeface="Comic Sans MS" pitchFamily="66" charset="0"/>
              </a:rPr>
              <a:t>interessanti…</a:t>
            </a:r>
            <a:r>
              <a:rPr lang="it-IT" sz="2400" dirty="0" smtClean="0">
                <a:latin typeface="Comic Sans MS" pitchFamily="66" charset="0"/>
              </a:rPr>
              <a:t>.</a:t>
            </a:r>
          </a:p>
          <a:p>
            <a:endParaRPr lang="it-IT" dirty="0"/>
          </a:p>
        </p:txBody>
      </p:sp>
      <p:pic>
        <p:nvPicPr>
          <p:cNvPr id="3074" name="Picture 2" descr="C:\Users\mg\AppData\Local\Microsoft\Windows\Temporary Internet Files\Content.IE5\FYO32058\MCj03201220000[1].wmf"/>
          <p:cNvPicPr>
            <a:picLocks noChangeAspect="1" noChangeArrowheads="1"/>
          </p:cNvPicPr>
          <p:nvPr/>
        </p:nvPicPr>
        <p:blipFill>
          <a:blip r:embed="rId3"/>
          <a:srcRect/>
          <a:stretch>
            <a:fillRect/>
          </a:stretch>
        </p:blipFill>
        <p:spPr bwMode="auto">
          <a:xfrm>
            <a:off x="1643042" y="4429132"/>
            <a:ext cx="1815084" cy="1289304"/>
          </a:xfrm>
          <a:prstGeom prst="rect">
            <a:avLst/>
          </a:prstGeom>
          <a:noFill/>
        </p:spPr>
      </p:pic>
      <p:sp>
        <p:nvSpPr>
          <p:cNvPr id="8" name="CasellaDiTesto 7"/>
          <p:cNvSpPr txBox="1"/>
          <p:nvPr/>
        </p:nvSpPr>
        <p:spPr>
          <a:xfrm>
            <a:off x="1357290" y="6047922"/>
            <a:ext cx="7500990" cy="738664"/>
          </a:xfrm>
          <a:prstGeom prst="rect">
            <a:avLst/>
          </a:prstGeom>
          <a:noFill/>
        </p:spPr>
        <p:txBody>
          <a:bodyPr wrap="square" rtlCol="0">
            <a:spAutoFit/>
          </a:bodyPr>
          <a:lstStyle/>
          <a:p>
            <a:pPr>
              <a:buFont typeface="Wingdings" pitchFamily="2" charset="2"/>
              <a:buChar char="Ø"/>
            </a:pPr>
            <a:r>
              <a:rPr lang="it-IT" sz="2400" dirty="0" smtClean="0">
                <a:latin typeface="Comic Sans MS" pitchFamily="66" charset="0"/>
              </a:rPr>
              <a:t>conservarli per l’analisi fisica successiva</a:t>
            </a:r>
          </a:p>
          <a:p>
            <a:endParaRPr lang="it-IT" dirty="0"/>
          </a:p>
        </p:txBody>
      </p:sp>
      <p:pic>
        <p:nvPicPr>
          <p:cNvPr id="3075" name="Picture 3" descr="C:\Users\mg\AppData\Local\Microsoft\Windows\Temporary Internet Files\Content.IE5\1ZLLN16K\MPj04331830000[1].jpg"/>
          <p:cNvPicPr>
            <a:picLocks noChangeAspect="1" noChangeArrowheads="1"/>
          </p:cNvPicPr>
          <p:nvPr/>
        </p:nvPicPr>
        <p:blipFill>
          <a:blip r:embed="rId4" cstate="print"/>
          <a:srcRect/>
          <a:stretch>
            <a:fillRect/>
          </a:stretch>
        </p:blipFill>
        <p:spPr bwMode="auto">
          <a:xfrm>
            <a:off x="7500958" y="5500702"/>
            <a:ext cx="1438106" cy="1357298"/>
          </a:xfrm>
          <a:prstGeom prst="rect">
            <a:avLst/>
          </a:prstGeom>
          <a:noFill/>
        </p:spPr>
      </p:pic>
      <p:pic>
        <p:nvPicPr>
          <p:cNvPr id="10" name="Immagine 9" descr="atlas_event_cross.jpg"/>
          <p:cNvPicPr>
            <a:picLocks noChangeAspect="1"/>
          </p:cNvPicPr>
          <p:nvPr/>
        </p:nvPicPr>
        <p:blipFill>
          <a:blip r:embed="rId5" cstate="print"/>
          <a:stretch>
            <a:fillRect/>
          </a:stretch>
        </p:blipFill>
        <p:spPr>
          <a:xfrm>
            <a:off x="-32" y="3643314"/>
            <a:ext cx="1620763" cy="2064255"/>
          </a:xfrm>
          <a:prstGeom prst="rect">
            <a:avLst/>
          </a:prstGeom>
        </p:spPr>
      </p:pic>
      <p:pic>
        <p:nvPicPr>
          <p:cNvPr id="11" name="Immagine 10" descr="atlas_event_side.jpg"/>
          <p:cNvPicPr>
            <a:picLocks noChangeAspect="1"/>
          </p:cNvPicPr>
          <p:nvPr/>
        </p:nvPicPr>
        <p:blipFill>
          <a:blip r:embed="rId6"/>
          <a:stretch>
            <a:fillRect/>
          </a:stretch>
        </p:blipFill>
        <p:spPr>
          <a:xfrm>
            <a:off x="4214810" y="0"/>
            <a:ext cx="4643438" cy="3536994"/>
          </a:xfrm>
          <a:prstGeom prst="rect">
            <a:avLst/>
          </a:prstGeom>
        </p:spPr>
      </p:pic>
      <p:pic>
        <p:nvPicPr>
          <p:cNvPr id="12" name="Immagine 11" descr="BH_Red_th.gif"/>
          <p:cNvPicPr>
            <a:picLocks noChangeAspect="1"/>
          </p:cNvPicPr>
          <p:nvPr/>
        </p:nvPicPr>
        <p:blipFill>
          <a:blip r:embed="rId7"/>
          <a:stretch>
            <a:fillRect/>
          </a:stretch>
        </p:blipFill>
        <p:spPr>
          <a:xfrm>
            <a:off x="3500429" y="4143380"/>
            <a:ext cx="2095515" cy="1571636"/>
          </a:xfrm>
          <a:prstGeom prst="rect">
            <a:avLst/>
          </a:prstGeom>
        </p:spPr>
      </p:pic>
      <p:sp>
        <p:nvSpPr>
          <p:cNvPr id="14" name="Segnaposto numero diapositiva 13"/>
          <p:cNvSpPr>
            <a:spLocks noGrp="1"/>
          </p:cNvSpPr>
          <p:nvPr>
            <p:ph type="sldNum" sz="quarter" idx="12"/>
          </p:nvPr>
        </p:nvSpPr>
        <p:spPr/>
        <p:txBody>
          <a:bodyPr/>
          <a:lstStyle/>
          <a:p>
            <a:fld id="{B007B441-5312-499D-93C3-6E37886527FA}" type="slidenum">
              <a:rPr lang="it-IT" smtClean="0"/>
              <a:pPr/>
              <a:t>7</a:t>
            </a:fld>
            <a:endParaRPr lang="it-IT"/>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428596" y="214314"/>
            <a:ext cx="8229600" cy="78579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800" b="1" i="0" u="none" strike="noStrike" kern="1200" cap="none" spc="0" normalizeH="0" baseline="0" noProof="0" dirty="0" smtClean="0">
                <a:ln>
                  <a:noFill/>
                </a:ln>
                <a:solidFill>
                  <a:srgbClr val="FF0000"/>
                </a:solidFill>
                <a:effectLst/>
                <a:uLnTx/>
                <a:uFillTx/>
                <a:latin typeface="Comic Sans MS" pitchFamily="66" charset="0"/>
                <a:ea typeface="+mj-ea"/>
                <a:cs typeface="+mj-cs"/>
              </a:rPr>
              <a:t>come si rivelano le particelle?</a:t>
            </a:r>
            <a:endParaRPr kumimoji="0" lang="it-IT" sz="2800" b="1" i="0" u="none" strike="noStrike" kern="1200" cap="none" spc="0" normalizeH="0" baseline="0" noProof="0" dirty="0">
              <a:ln>
                <a:noFill/>
              </a:ln>
              <a:solidFill>
                <a:srgbClr val="FF0000"/>
              </a:solidFill>
              <a:effectLst/>
              <a:uLnTx/>
              <a:uFillTx/>
              <a:latin typeface="Comic Sans MS" pitchFamily="66" charset="0"/>
              <a:ea typeface="+mj-ea"/>
              <a:cs typeface="+mj-cs"/>
            </a:endParaRPr>
          </a:p>
        </p:txBody>
      </p:sp>
      <p:sp>
        <p:nvSpPr>
          <p:cNvPr id="5" name="Segnaposto contenuto 2"/>
          <p:cNvSpPr txBox="1">
            <a:spLocks/>
          </p:cNvSpPr>
          <p:nvPr/>
        </p:nvSpPr>
        <p:spPr>
          <a:xfrm>
            <a:off x="428596" y="1214422"/>
            <a:ext cx="8401080" cy="82866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tramite la loro interazione con la materia che attraversano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it-IT" sz="24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itolo 1"/>
          <p:cNvSpPr>
            <a:spLocks noGrp="1"/>
          </p:cNvSpPr>
          <p:nvPr>
            <p:ph type="title"/>
          </p:nvPr>
        </p:nvSpPr>
        <p:spPr>
          <a:xfrm>
            <a:off x="457200" y="2143116"/>
            <a:ext cx="8229600" cy="571504"/>
          </a:xfrm>
        </p:spPr>
        <p:txBody>
          <a:bodyPr>
            <a:normAutofit/>
          </a:bodyPr>
          <a:lstStyle/>
          <a:p>
            <a:r>
              <a:rPr lang="it-IT" sz="2800" b="1" dirty="0" err="1" smtClean="0">
                <a:solidFill>
                  <a:srgbClr val="FF0000"/>
                </a:solidFill>
                <a:latin typeface="Comic Sans MS" pitchFamily="66" charset="0"/>
              </a:rPr>
              <a:t>…esempi</a:t>
            </a:r>
            <a:r>
              <a:rPr lang="it-IT" sz="2800" b="1" dirty="0" smtClean="0">
                <a:solidFill>
                  <a:srgbClr val="FF0000"/>
                </a:solidFill>
                <a:latin typeface="Comic Sans MS" pitchFamily="66" charset="0"/>
              </a:rPr>
              <a:t> nella vita </a:t>
            </a:r>
            <a:r>
              <a:rPr lang="it-IT" sz="2800" b="1" dirty="0" err="1" smtClean="0">
                <a:solidFill>
                  <a:srgbClr val="FF0000"/>
                </a:solidFill>
                <a:latin typeface="Comic Sans MS" pitchFamily="66" charset="0"/>
              </a:rPr>
              <a:t>quotidiana…</a:t>
            </a:r>
            <a:endParaRPr lang="it-IT" sz="2800" b="1" dirty="0">
              <a:solidFill>
                <a:srgbClr val="FF0000"/>
              </a:solidFill>
              <a:latin typeface="Comic Sans MS" pitchFamily="66" charset="0"/>
            </a:endParaRPr>
          </a:p>
        </p:txBody>
      </p:sp>
      <p:sp>
        <p:nvSpPr>
          <p:cNvPr id="8" name="CasellaDiTesto 7"/>
          <p:cNvSpPr txBox="1"/>
          <p:nvPr/>
        </p:nvSpPr>
        <p:spPr>
          <a:xfrm>
            <a:off x="155548" y="3000372"/>
            <a:ext cx="3416320" cy="461665"/>
          </a:xfrm>
          <a:prstGeom prst="rect">
            <a:avLst/>
          </a:prstGeom>
          <a:solidFill>
            <a:schemeClr val="bg1"/>
          </a:solidFill>
        </p:spPr>
        <p:txBody>
          <a:bodyPr wrap="none" rtlCol="0">
            <a:spAutoFit/>
          </a:bodyPr>
          <a:lstStyle/>
          <a:p>
            <a:r>
              <a:rPr lang="it-IT" sz="2400" dirty="0" smtClean="0">
                <a:latin typeface="Comic Sans MS" pitchFamily="66" charset="0"/>
              </a:rPr>
              <a:t>Lastre </a:t>
            </a:r>
            <a:r>
              <a:rPr lang="it-IT" sz="2400" dirty="0" err="1" smtClean="0">
                <a:latin typeface="Comic Sans MS" pitchFamily="66" charset="0"/>
              </a:rPr>
              <a:t>fotografiche…</a:t>
            </a:r>
            <a:r>
              <a:rPr lang="it-IT" sz="2400" dirty="0" smtClean="0">
                <a:latin typeface="Comic Sans MS" pitchFamily="66" charset="0"/>
              </a:rPr>
              <a:t>..</a:t>
            </a:r>
            <a:endParaRPr lang="it-IT" sz="2400" dirty="0">
              <a:latin typeface="Comic Sans MS" pitchFamily="66" charset="0"/>
            </a:endParaRPr>
          </a:p>
        </p:txBody>
      </p:sp>
      <p:pic>
        <p:nvPicPr>
          <p:cNvPr id="9" name="Immagine 8" descr="simpson_cervello_homer.jpg"/>
          <p:cNvPicPr>
            <a:picLocks noChangeAspect="1"/>
          </p:cNvPicPr>
          <p:nvPr/>
        </p:nvPicPr>
        <p:blipFill>
          <a:blip r:embed="rId3"/>
          <a:stretch>
            <a:fillRect/>
          </a:stretch>
        </p:blipFill>
        <p:spPr>
          <a:xfrm>
            <a:off x="-32" y="3536181"/>
            <a:ext cx="4429124" cy="3321843"/>
          </a:xfrm>
          <a:prstGeom prst="rect">
            <a:avLst/>
          </a:prstGeom>
        </p:spPr>
      </p:pic>
      <p:sp>
        <p:nvSpPr>
          <p:cNvPr id="10" name="CasellaDiTesto 9"/>
          <p:cNvSpPr txBox="1"/>
          <p:nvPr/>
        </p:nvSpPr>
        <p:spPr>
          <a:xfrm>
            <a:off x="5286380" y="3000372"/>
            <a:ext cx="2507418" cy="461665"/>
          </a:xfrm>
          <a:prstGeom prst="rect">
            <a:avLst/>
          </a:prstGeom>
          <a:noFill/>
        </p:spPr>
        <p:txBody>
          <a:bodyPr wrap="none" rtlCol="0">
            <a:spAutoFit/>
          </a:bodyPr>
          <a:lstStyle/>
          <a:p>
            <a:r>
              <a:rPr lang="it-IT" sz="2400" dirty="0" smtClean="0">
                <a:latin typeface="Comic Sans MS" pitchFamily="66" charset="0"/>
              </a:rPr>
              <a:t>Occhio </a:t>
            </a:r>
            <a:r>
              <a:rPr lang="it-IT" sz="2400" dirty="0" err="1" smtClean="0">
                <a:latin typeface="Comic Sans MS" pitchFamily="66" charset="0"/>
              </a:rPr>
              <a:t>umano…</a:t>
            </a:r>
            <a:r>
              <a:rPr lang="it-IT" sz="2400" dirty="0" smtClean="0">
                <a:latin typeface="Comic Sans MS" pitchFamily="66" charset="0"/>
              </a:rPr>
              <a:t>..</a:t>
            </a:r>
            <a:endParaRPr lang="it-IT" sz="2400" dirty="0">
              <a:latin typeface="Comic Sans MS" pitchFamily="66" charset="0"/>
            </a:endParaRPr>
          </a:p>
        </p:txBody>
      </p:sp>
      <p:pic>
        <p:nvPicPr>
          <p:cNvPr id="11" name="Immagine 10" descr="occhio_interno.jpg"/>
          <p:cNvPicPr>
            <a:picLocks noChangeAspect="1"/>
          </p:cNvPicPr>
          <p:nvPr/>
        </p:nvPicPr>
        <p:blipFill>
          <a:blip r:embed="rId4"/>
          <a:stretch>
            <a:fillRect/>
          </a:stretch>
        </p:blipFill>
        <p:spPr>
          <a:xfrm>
            <a:off x="4900912" y="3576654"/>
            <a:ext cx="4243120" cy="3281346"/>
          </a:xfrm>
          <a:prstGeom prst="rect">
            <a:avLst/>
          </a:prstGeom>
        </p:spPr>
      </p:pic>
      <p:sp>
        <p:nvSpPr>
          <p:cNvPr id="13" name="Segnaposto numero diapositiva 12"/>
          <p:cNvSpPr>
            <a:spLocks noGrp="1"/>
          </p:cNvSpPr>
          <p:nvPr>
            <p:ph type="sldNum" sz="quarter" idx="12"/>
          </p:nvPr>
        </p:nvSpPr>
        <p:spPr/>
        <p:txBody>
          <a:bodyPr/>
          <a:lstStyle/>
          <a:p>
            <a:fld id="{B007B441-5312-499D-93C3-6E37886527FA}" type="slidenum">
              <a:rPr lang="it-IT" smtClean="0"/>
              <a:pPr/>
              <a:t>8</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par>
                                <p:cTn id="13" presetID="2" presetClass="entr" presetSubtype="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lide(fromBottom)">
                                      <p:cBhvr>
                                        <p:cTn id="21" dur="500"/>
                                        <p:tgtEl>
                                          <p:spTgt spid="10"/>
                                        </p:tgtEl>
                                      </p:cBhvr>
                                    </p:animEffect>
                                  </p:childTnLst>
                                </p:cTn>
                              </p:par>
                              <p:par>
                                <p:cTn id="22" presetID="2" presetClass="entr" presetSubtype="2"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285720" y="4000504"/>
            <a:ext cx="8572560" cy="1846659"/>
          </a:xfrm>
          <a:prstGeom prst="rect">
            <a:avLst/>
          </a:prstGeom>
          <a:solidFill>
            <a:schemeClr val="accent5">
              <a:lumMod val="20000"/>
              <a:lumOff val="80000"/>
            </a:schemeClr>
          </a:solidFill>
        </p:spPr>
        <p:txBody>
          <a:bodyPr wrap="square" rtlCol="0">
            <a:spAutoFit/>
          </a:bodyPr>
          <a:lstStyle/>
          <a:p>
            <a:r>
              <a:rPr lang="it-IT" sz="2400" dirty="0" smtClean="0">
                <a:latin typeface="Comic Sans MS" pitchFamily="66" charset="0"/>
              </a:rPr>
              <a:t>a velocità relativistiche, attraversando strati di materiali di diversa costante dielettrica, c’è una certa  probabilità che vengano emessi fotoni sulla superficie di separazione tra i materiali </a:t>
            </a:r>
            <a:r>
              <a:rPr lang="it-IT" sz="2400" dirty="0" smtClean="0">
                <a:latin typeface="Comic Sans MS" pitchFamily="66" charset="0"/>
                <a:sym typeface="Wingdings" pitchFamily="2" charset="2"/>
              </a:rPr>
              <a:t></a:t>
            </a:r>
          </a:p>
          <a:p>
            <a:endParaRPr lang="it-IT" dirty="0"/>
          </a:p>
        </p:txBody>
      </p:sp>
      <p:sp>
        <p:nvSpPr>
          <p:cNvPr id="2" name="Titolo 1"/>
          <p:cNvSpPr>
            <a:spLocks noGrp="1"/>
          </p:cNvSpPr>
          <p:nvPr>
            <p:ph type="title"/>
          </p:nvPr>
        </p:nvSpPr>
        <p:spPr>
          <a:xfrm>
            <a:off x="428596" y="214314"/>
            <a:ext cx="8229600" cy="785794"/>
          </a:xfrm>
        </p:spPr>
        <p:txBody>
          <a:bodyPr>
            <a:noAutofit/>
          </a:bodyPr>
          <a:lstStyle/>
          <a:p>
            <a:r>
              <a:rPr lang="it-IT" sz="2800" b="1" dirty="0" err="1" smtClean="0">
                <a:solidFill>
                  <a:srgbClr val="FF0000"/>
                </a:solidFill>
                <a:latin typeface="Comic Sans MS" pitchFamily="66" charset="0"/>
              </a:rPr>
              <a:t>…alle</a:t>
            </a:r>
            <a:r>
              <a:rPr lang="it-IT" sz="2800" b="1" dirty="0" smtClean="0">
                <a:solidFill>
                  <a:srgbClr val="FF0000"/>
                </a:solidFill>
                <a:latin typeface="Comic Sans MS" pitchFamily="66" charset="0"/>
              </a:rPr>
              <a:t> energie di </a:t>
            </a:r>
            <a:r>
              <a:rPr lang="it-IT" sz="2800" b="1" dirty="0" err="1" smtClean="0">
                <a:solidFill>
                  <a:srgbClr val="FF0000"/>
                </a:solidFill>
                <a:latin typeface="Comic Sans MS" pitchFamily="66" charset="0"/>
              </a:rPr>
              <a:t>LHC…</a:t>
            </a:r>
            <a:endParaRPr lang="it-IT" sz="2800" b="1" dirty="0">
              <a:solidFill>
                <a:srgbClr val="FF0000"/>
              </a:solidFill>
              <a:latin typeface="Comic Sans MS" pitchFamily="66" charset="0"/>
            </a:endParaRPr>
          </a:p>
        </p:txBody>
      </p:sp>
      <p:pic>
        <p:nvPicPr>
          <p:cNvPr id="5" name="Picture 11"/>
          <p:cNvPicPr>
            <a:picLocks noChangeAspect="1" noChangeArrowheads="1"/>
          </p:cNvPicPr>
          <p:nvPr/>
        </p:nvPicPr>
        <p:blipFill>
          <a:blip r:embed="rId3"/>
          <a:srcRect/>
          <a:stretch>
            <a:fillRect/>
          </a:stretch>
        </p:blipFill>
        <p:spPr bwMode="auto">
          <a:xfrm>
            <a:off x="3891206" y="1071546"/>
            <a:ext cx="5252794" cy="2834841"/>
          </a:xfrm>
          <a:prstGeom prst="rect">
            <a:avLst/>
          </a:prstGeom>
          <a:noFill/>
          <a:ln w="9525" algn="ctr">
            <a:noFill/>
            <a:miter lim="800000"/>
            <a:headEnd/>
            <a:tailEnd/>
          </a:ln>
          <a:effectLst>
            <a:outerShdw blurRad="50800" dist="50800" dir="5400000" algn="ctr" rotWithShape="0">
              <a:srgbClr val="000000">
                <a:alpha val="0"/>
              </a:srgbClr>
            </a:outerShdw>
          </a:effectLst>
        </p:spPr>
      </p:pic>
      <p:sp>
        <p:nvSpPr>
          <p:cNvPr id="7" name="CasellaDiTesto 6"/>
          <p:cNvSpPr txBox="1"/>
          <p:nvPr/>
        </p:nvSpPr>
        <p:spPr>
          <a:xfrm>
            <a:off x="571472" y="2955193"/>
            <a:ext cx="3498073" cy="830997"/>
          </a:xfrm>
          <a:prstGeom prst="rect">
            <a:avLst/>
          </a:prstGeom>
          <a:noFill/>
        </p:spPr>
        <p:txBody>
          <a:bodyPr wrap="none" rtlCol="0">
            <a:spAutoFit/>
          </a:bodyPr>
          <a:lstStyle/>
          <a:p>
            <a:r>
              <a:rPr lang="it-IT" sz="2400" b="1" cap="all" dirty="0" smtClean="0">
                <a:solidFill>
                  <a:srgbClr val="FF0000"/>
                </a:solidFill>
                <a:latin typeface="Comic Sans MS" pitchFamily="66" charset="0"/>
              </a:rPr>
              <a:t>ionizzazioni </a:t>
            </a:r>
            <a:r>
              <a:rPr lang="it-IT" sz="2400" b="1" dirty="0" smtClean="0">
                <a:solidFill>
                  <a:srgbClr val="FF0000"/>
                </a:solidFill>
                <a:latin typeface="Comic Sans MS" pitchFamily="66" charset="0"/>
              </a:rPr>
              <a:t>e/o</a:t>
            </a:r>
            <a:r>
              <a:rPr lang="it-IT" sz="2400" b="1" cap="all" dirty="0" smtClean="0">
                <a:solidFill>
                  <a:srgbClr val="FF0000"/>
                </a:solidFill>
                <a:latin typeface="Comic Sans MS" pitchFamily="66" charset="0"/>
              </a:rPr>
              <a:t> </a:t>
            </a:r>
          </a:p>
          <a:p>
            <a:r>
              <a:rPr lang="it-IT" sz="2400" b="1" cap="all" dirty="0" smtClean="0">
                <a:solidFill>
                  <a:srgbClr val="FF0000"/>
                </a:solidFill>
                <a:latin typeface="Comic Sans MS" pitchFamily="66" charset="0"/>
              </a:rPr>
              <a:t>Eccitazioni </a:t>
            </a:r>
            <a:endParaRPr lang="it-IT" sz="2400" b="1" cap="all" dirty="0">
              <a:solidFill>
                <a:srgbClr val="FF0000"/>
              </a:solidFill>
            </a:endParaRPr>
          </a:p>
        </p:txBody>
      </p:sp>
      <p:sp>
        <p:nvSpPr>
          <p:cNvPr id="8" name="CasellaDiTesto 7"/>
          <p:cNvSpPr txBox="1"/>
          <p:nvPr/>
        </p:nvSpPr>
        <p:spPr>
          <a:xfrm>
            <a:off x="214282" y="1000109"/>
            <a:ext cx="3571900" cy="1846659"/>
          </a:xfrm>
          <a:prstGeom prst="rect">
            <a:avLst/>
          </a:prstGeom>
          <a:noFill/>
        </p:spPr>
        <p:txBody>
          <a:bodyPr wrap="square" rtlCol="0">
            <a:spAutoFit/>
          </a:bodyPr>
          <a:lstStyle/>
          <a:p>
            <a:pPr marL="0" lvl="1"/>
            <a:r>
              <a:rPr lang="it-IT" sz="2400" dirty="0" smtClean="0">
                <a:latin typeface="Comic Sans MS" pitchFamily="66" charset="0"/>
              </a:rPr>
              <a:t> </a:t>
            </a:r>
            <a:r>
              <a:rPr lang="it-IT" sz="2400" b="1" dirty="0" smtClean="0">
                <a:solidFill>
                  <a:srgbClr val="0070C0"/>
                </a:solidFill>
                <a:latin typeface="Comic Sans MS" pitchFamily="66" charset="0"/>
              </a:rPr>
              <a:t>Particelle cariche </a:t>
            </a:r>
            <a:r>
              <a:rPr lang="it-IT" sz="2400" dirty="0" smtClean="0">
                <a:latin typeface="Comic Sans MS" pitchFamily="66" charset="0"/>
              </a:rPr>
              <a:t>interagiscono in genere </a:t>
            </a:r>
            <a:r>
              <a:rPr lang="it-IT" sz="2400" dirty="0" err="1" smtClean="0">
                <a:latin typeface="Comic Sans MS" pitchFamily="66" charset="0"/>
              </a:rPr>
              <a:t>em</a:t>
            </a:r>
            <a:r>
              <a:rPr lang="it-IT" sz="2400" dirty="0" smtClean="0">
                <a:latin typeface="Comic Sans MS" pitchFamily="66" charset="0"/>
              </a:rPr>
              <a:t> con gli elettroni atomici producendo</a:t>
            </a:r>
            <a:endParaRPr lang="it-IT" dirty="0" smtClean="0"/>
          </a:p>
          <a:p>
            <a:endParaRPr lang="it-IT" dirty="0"/>
          </a:p>
        </p:txBody>
      </p:sp>
      <p:sp>
        <p:nvSpPr>
          <p:cNvPr id="11" name="CasellaDiTesto 10"/>
          <p:cNvSpPr txBox="1"/>
          <p:nvPr/>
        </p:nvSpPr>
        <p:spPr>
          <a:xfrm>
            <a:off x="357158" y="5929330"/>
            <a:ext cx="5161991" cy="461665"/>
          </a:xfrm>
          <a:prstGeom prst="rect">
            <a:avLst/>
          </a:prstGeom>
          <a:solidFill>
            <a:schemeClr val="accent5">
              <a:lumMod val="20000"/>
              <a:lumOff val="80000"/>
            </a:schemeClr>
          </a:solidFill>
        </p:spPr>
        <p:txBody>
          <a:bodyPr wrap="none" rtlCol="0">
            <a:spAutoFit/>
          </a:bodyPr>
          <a:lstStyle/>
          <a:p>
            <a:r>
              <a:rPr lang="it-IT" sz="2400" b="1" dirty="0" smtClean="0">
                <a:solidFill>
                  <a:srgbClr val="FF0000"/>
                </a:solidFill>
                <a:latin typeface="Comic Sans MS" pitchFamily="66" charset="0"/>
              </a:rPr>
              <a:t>RADIAZIONE di TRANSIZIONE</a:t>
            </a:r>
            <a:endParaRPr lang="it-IT" sz="2400" dirty="0">
              <a:solidFill>
                <a:srgbClr val="FF0000"/>
              </a:solidFill>
              <a:latin typeface="Comic Sans MS" pitchFamily="66" charset="0"/>
            </a:endParaRPr>
          </a:p>
        </p:txBody>
      </p:sp>
      <p:sp>
        <p:nvSpPr>
          <p:cNvPr id="10" name="Segnaposto numero diapositiva 9"/>
          <p:cNvSpPr>
            <a:spLocks noGrp="1"/>
          </p:cNvSpPr>
          <p:nvPr>
            <p:ph type="sldNum" sz="quarter" idx="12"/>
          </p:nvPr>
        </p:nvSpPr>
        <p:spPr/>
        <p:txBody>
          <a:bodyPr/>
          <a:lstStyle/>
          <a:p>
            <a:fld id="{B007B441-5312-499D-93C3-6E37886527FA}" type="slidenum">
              <a:rPr lang="it-IT" smtClean="0"/>
              <a:pPr/>
              <a:t>9</a:t>
            </a:fld>
            <a:endParaRPr lang="it-IT"/>
          </a:p>
        </p:txBody>
      </p:sp>
      <p:pic>
        <p:nvPicPr>
          <p:cNvPr id="13" name="Picture 7" descr="run83585_TRT-Barrel.jpg"/>
          <p:cNvPicPr>
            <a:picLocks noChangeAspect="1"/>
          </p:cNvPicPr>
          <p:nvPr/>
        </p:nvPicPr>
        <p:blipFill>
          <a:blip r:embed="rId4"/>
          <a:srcRect l="2724" t="25430" r="2724" b="5586"/>
          <a:stretch>
            <a:fillRect/>
          </a:stretch>
        </p:blipFill>
        <p:spPr bwMode="auto">
          <a:xfrm>
            <a:off x="5357813" y="3487737"/>
            <a:ext cx="3786187" cy="3370263"/>
          </a:xfrm>
          <a:prstGeom prst="rect">
            <a:avLst/>
          </a:prstGeom>
          <a:noFill/>
          <a:ln w="9525">
            <a:noFill/>
            <a:miter lim="800000"/>
            <a:headEnd/>
            <a:tailEnd/>
          </a:ln>
        </p:spPr>
      </p:pic>
      <p:sp>
        <p:nvSpPr>
          <p:cNvPr id="15" name="Rettangolo 14"/>
          <p:cNvSpPr/>
          <p:nvPr/>
        </p:nvSpPr>
        <p:spPr>
          <a:xfrm>
            <a:off x="357158" y="4000504"/>
            <a:ext cx="5000660" cy="1928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p:cNvSpPr txBox="1"/>
          <p:nvPr/>
        </p:nvSpPr>
        <p:spPr>
          <a:xfrm>
            <a:off x="357158" y="4286256"/>
            <a:ext cx="4929222" cy="1200329"/>
          </a:xfrm>
          <a:prstGeom prst="rect">
            <a:avLst/>
          </a:prstGeom>
          <a:noFill/>
        </p:spPr>
        <p:txBody>
          <a:bodyPr wrap="square" rtlCol="0">
            <a:spAutoFit/>
          </a:bodyPr>
          <a:lstStyle/>
          <a:p>
            <a:r>
              <a:rPr lang="it-IT" sz="2400" dirty="0" err="1" smtClean="0">
                <a:latin typeface="Comic Sans MS" pitchFamily="66" charset="0"/>
              </a:rPr>
              <a:t>…esempio</a:t>
            </a:r>
            <a:r>
              <a:rPr lang="it-IT" sz="2400" dirty="0" smtClean="0">
                <a:latin typeface="Comic Sans MS" pitchFamily="66" charset="0"/>
              </a:rPr>
              <a:t> di tracce nel rivelatore a radiazione di transizione + ionizzazione (TRT) di </a:t>
            </a:r>
            <a:r>
              <a:rPr lang="it-IT" sz="2400" dirty="0" err="1" smtClean="0">
                <a:latin typeface="Comic Sans MS" pitchFamily="66" charset="0"/>
              </a:rPr>
              <a:t>Atlas</a:t>
            </a:r>
            <a:r>
              <a:rPr lang="it-IT" sz="2400" dirty="0" smtClean="0">
                <a:latin typeface="Comic Sans MS" pitchFamily="66" charset="0"/>
              </a:rPr>
              <a:t> </a:t>
            </a:r>
            <a:endParaRPr lang="it-IT" sz="24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7158" y="1357298"/>
            <a:ext cx="8429684" cy="830997"/>
          </a:xfrm>
          <a:prstGeom prst="rect">
            <a:avLst/>
          </a:prstGeom>
          <a:noFill/>
        </p:spPr>
        <p:txBody>
          <a:bodyPr wrap="square" rtlCol="0">
            <a:spAutoFit/>
          </a:bodyPr>
          <a:lstStyle/>
          <a:p>
            <a:pPr marL="457200" lvl="7">
              <a:buFontTx/>
              <a:buChar char="-"/>
            </a:pPr>
            <a:r>
              <a:rPr lang="it-IT" sz="2400" dirty="0" smtClean="0">
                <a:latin typeface="Comic Sans MS" pitchFamily="66" charset="0"/>
              </a:rPr>
              <a:t>elettroni frenati dalla materia  irraggiano fotoni i quali  ‘convertono’ in coppie elettrone-positrone</a:t>
            </a:r>
          </a:p>
        </p:txBody>
      </p:sp>
      <p:sp>
        <p:nvSpPr>
          <p:cNvPr id="48" name="CasellaDiTesto 47"/>
          <p:cNvSpPr txBox="1"/>
          <p:nvPr/>
        </p:nvSpPr>
        <p:spPr>
          <a:xfrm>
            <a:off x="2643174" y="3857628"/>
            <a:ext cx="494046" cy="461665"/>
          </a:xfrm>
          <a:prstGeom prst="rect">
            <a:avLst/>
          </a:prstGeom>
          <a:noFill/>
        </p:spPr>
        <p:txBody>
          <a:bodyPr wrap="square" rtlCol="0">
            <a:spAutoFit/>
          </a:bodyPr>
          <a:lstStyle/>
          <a:p>
            <a:r>
              <a:rPr lang="it-IT" sz="2400" b="1" dirty="0" err="1" smtClean="0">
                <a:latin typeface="+mj-lt"/>
              </a:rPr>
              <a:t>e+</a:t>
            </a:r>
            <a:endParaRPr lang="it-IT" sz="2400" b="1" dirty="0">
              <a:latin typeface="+mj-lt"/>
            </a:endParaRPr>
          </a:p>
        </p:txBody>
      </p:sp>
      <p:sp>
        <p:nvSpPr>
          <p:cNvPr id="49" name="CasellaDiTesto 48"/>
          <p:cNvSpPr txBox="1"/>
          <p:nvPr/>
        </p:nvSpPr>
        <p:spPr>
          <a:xfrm>
            <a:off x="2714612" y="4714884"/>
            <a:ext cx="434734" cy="461665"/>
          </a:xfrm>
          <a:prstGeom prst="rect">
            <a:avLst/>
          </a:prstGeom>
          <a:noFill/>
        </p:spPr>
        <p:txBody>
          <a:bodyPr wrap="none" rtlCol="0">
            <a:spAutoFit/>
          </a:bodyPr>
          <a:lstStyle/>
          <a:p>
            <a:r>
              <a:rPr lang="it-IT" sz="2400" b="1" dirty="0" smtClean="0">
                <a:latin typeface="+mj-lt"/>
              </a:rPr>
              <a:t>e-</a:t>
            </a:r>
            <a:endParaRPr lang="it-IT" sz="2400" b="1" dirty="0">
              <a:latin typeface="+mj-lt"/>
            </a:endParaRPr>
          </a:p>
        </p:txBody>
      </p:sp>
      <p:sp>
        <p:nvSpPr>
          <p:cNvPr id="50" name="Ovale 49"/>
          <p:cNvSpPr/>
          <p:nvPr/>
        </p:nvSpPr>
        <p:spPr>
          <a:xfrm>
            <a:off x="1000100" y="5643578"/>
            <a:ext cx="642942" cy="5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1" name="CasellaDiTesto 50"/>
          <p:cNvSpPr txBox="1"/>
          <p:nvPr/>
        </p:nvSpPr>
        <p:spPr>
          <a:xfrm>
            <a:off x="1142976" y="5715016"/>
            <a:ext cx="316112" cy="430887"/>
          </a:xfrm>
          <a:prstGeom prst="rect">
            <a:avLst/>
          </a:prstGeom>
          <a:noFill/>
        </p:spPr>
        <p:txBody>
          <a:bodyPr wrap="none" rtlCol="0">
            <a:spAutoFit/>
          </a:bodyPr>
          <a:lstStyle/>
          <a:p>
            <a:r>
              <a:rPr lang="it-IT" sz="2200" dirty="0" smtClean="0">
                <a:solidFill>
                  <a:srgbClr val="FF0000"/>
                </a:solidFill>
              </a:rPr>
              <a:t>Z</a:t>
            </a:r>
            <a:endParaRPr lang="it-IT" sz="2200" dirty="0">
              <a:solidFill>
                <a:srgbClr val="FF0000"/>
              </a:solidFill>
            </a:endParaRPr>
          </a:p>
        </p:txBody>
      </p:sp>
      <p:sp>
        <p:nvSpPr>
          <p:cNvPr id="58" name="Freccia a destra 57"/>
          <p:cNvSpPr/>
          <p:nvPr/>
        </p:nvSpPr>
        <p:spPr>
          <a:xfrm>
            <a:off x="500034" y="2143116"/>
            <a:ext cx="978408"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sp>
        <p:nvSpPr>
          <p:cNvPr id="59" name="CasellaDiTesto 58"/>
          <p:cNvSpPr txBox="1"/>
          <p:nvPr/>
        </p:nvSpPr>
        <p:spPr>
          <a:xfrm>
            <a:off x="1714480" y="2214554"/>
            <a:ext cx="4974439" cy="461665"/>
          </a:xfrm>
          <a:prstGeom prst="rect">
            <a:avLst/>
          </a:prstGeom>
          <a:noFill/>
        </p:spPr>
        <p:txBody>
          <a:bodyPr wrap="none" rtlCol="0">
            <a:spAutoFit/>
          </a:bodyPr>
          <a:lstStyle/>
          <a:p>
            <a:r>
              <a:rPr lang="it-IT" sz="2400" b="1" dirty="0" smtClean="0">
                <a:solidFill>
                  <a:srgbClr val="FF0000"/>
                </a:solidFill>
                <a:latin typeface="Comic Sans MS" pitchFamily="66" charset="0"/>
              </a:rPr>
              <a:t>SCIAME ELETTROMAGNETICO</a:t>
            </a:r>
            <a:endParaRPr lang="it-IT" sz="2400" b="1" dirty="0">
              <a:solidFill>
                <a:srgbClr val="FF0000"/>
              </a:solidFill>
              <a:latin typeface="Comic Sans MS" pitchFamily="66" charset="0"/>
            </a:endParaRPr>
          </a:p>
        </p:txBody>
      </p:sp>
      <p:sp>
        <p:nvSpPr>
          <p:cNvPr id="61" name="Titolo 1"/>
          <p:cNvSpPr txBox="1">
            <a:spLocks/>
          </p:cNvSpPr>
          <p:nvPr/>
        </p:nvSpPr>
        <p:spPr>
          <a:xfrm>
            <a:off x="285720" y="142852"/>
            <a:ext cx="8229600" cy="785794"/>
          </a:xfrm>
          <a:prstGeom prst="rect">
            <a:avLst/>
          </a:prstGeom>
        </p:spPr>
        <p:txBody>
          <a:bodyPr>
            <a:noAutofit/>
          </a:bodyPr>
          <a:lstStyle/>
          <a:p>
            <a:pPr lvl="0" algn="ctr">
              <a:spcBef>
                <a:spcPct val="0"/>
              </a:spcBef>
              <a:defRPr/>
            </a:pPr>
            <a:r>
              <a:rPr lang="it-IT" sz="2800" b="1" dirty="0" err="1" smtClean="0">
                <a:solidFill>
                  <a:srgbClr val="FF0000"/>
                </a:solidFill>
                <a:latin typeface="Comic Sans MS" pitchFamily="66" charset="0"/>
              </a:rPr>
              <a:t>…alle</a:t>
            </a:r>
            <a:r>
              <a:rPr lang="it-IT" sz="2800" b="1" dirty="0" smtClean="0">
                <a:solidFill>
                  <a:srgbClr val="FF0000"/>
                </a:solidFill>
                <a:latin typeface="Comic Sans MS" pitchFamily="66" charset="0"/>
              </a:rPr>
              <a:t> energie di </a:t>
            </a:r>
            <a:r>
              <a:rPr lang="it-IT" sz="2800" b="1" dirty="0" err="1" smtClean="0">
                <a:solidFill>
                  <a:srgbClr val="FF0000"/>
                </a:solidFill>
                <a:latin typeface="Comic Sans MS" pitchFamily="66" charset="0"/>
              </a:rPr>
              <a:t>LHC…</a:t>
            </a:r>
            <a:endParaRPr kumimoji="0" lang="it-IT" sz="2800" b="1" i="0" u="none" strike="noStrike" kern="1200" cap="none" spc="0" normalizeH="0" baseline="0" noProof="0" dirty="0">
              <a:ln>
                <a:noFill/>
              </a:ln>
              <a:solidFill>
                <a:srgbClr val="FF0000"/>
              </a:solidFill>
              <a:effectLst/>
              <a:uLnTx/>
              <a:uFillTx/>
              <a:latin typeface="Comic Sans MS" pitchFamily="66" charset="0"/>
              <a:ea typeface="+mj-ea"/>
              <a:cs typeface="+mj-cs"/>
            </a:endParaRPr>
          </a:p>
        </p:txBody>
      </p:sp>
      <p:sp>
        <p:nvSpPr>
          <p:cNvPr id="63" name="CasellaDiTesto 62"/>
          <p:cNvSpPr txBox="1"/>
          <p:nvPr/>
        </p:nvSpPr>
        <p:spPr>
          <a:xfrm>
            <a:off x="357158" y="895633"/>
            <a:ext cx="6929485" cy="461665"/>
          </a:xfrm>
          <a:prstGeom prst="rect">
            <a:avLst/>
          </a:prstGeom>
          <a:noFill/>
        </p:spPr>
        <p:txBody>
          <a:bodyPr wrap="square" rtlCol="0">
            <a:spAutoFit/>
          </a:bodyPr>
          <a:lstStyle/>
          <a:p>
            <a:r>
              <a:rPr lang="it-IT" sz="2400" b="1" dirty="0" smtClean="0">
                <a:solidFill>
                  <a:srgbClr val="0070C0"/>
                </a:solidFill>
                <a:latin typeface="Comic Sans MS" pitchFamily="66" charset="0"/>
              </a:rPr>
              <a:t>-Elettroni e fotoni di alta energia:</a:t>
            </a:r>
          </a:p>
        </p:txBody>
      </p:sp>
      <p:grpSp>
        <p:nvGrpSpPr>
          <p:cNvPr id="163" name="Group 47"/>
          <p:cNvGrpSpPr>
            <a:grpSpLocks/>
          </p:cNvGrpSpPr>
          <p:nvPr/>
        </p:nvGrpSpPr>
        <p:grpSpPr bwMode="auto">
          <a:xfrm rot="60609">
            <a:off x="3154082" y="3786159"/>
            <a:ext cx="2290765" cy="904877"/>
            <a:chOff x="3359" y="2937"/>
            <a:chExt cx="1443" cy="570"/>
          </a:xfrm>
        </p:grpSpPr>
        <p:sp>
          <p:nvSpPr>
            <p:cNvPr id="254" name="Line 48"/>
            <p:cNvSpPr>
              <a:spLocks noChangeShapeType="1"/>
            </p:cNvSpPr>
            <p:nvPr/>
          </p:nvSpPr>
          <p:spPr bwMode="auto">
            <a:xfrm rot="20958906" flipV="1">
              <a:off x="3919" y="2937"/>
              <a:ext cx="869" cy="183"/>
            </a:xfrm>
            <a:prstGeom prst="line">
              <a:avLst/>
            </a:prstGeom>
            <a:noFill/>
            <a:ln w="38100">
              <a:solidFill>
                <a:srgbClr val="FF0000"/>
              </a:solidFill>
              <a:round/>
              <a:headEnd/>
              <a:tailEnd type="arrow" w="med" len="med"/>
            </a:ln>
            <a:effectLst/>
          </p:spPr>
          <p:txBody>
            <a:bodyPr wrap="none" anchor="ctr"/>
            <a:lstStyle/>
            <a:p>
              <a:endParaRPr lang="it-IT"/>
            </a:p>
          </p:txBody>
        </p:sp>
        <p:sp>
          <p:nvSpPr>
            <p:cNvPr id="255" name="Line 49"/>
            <p:cNvSpPr>
              <a:spLocks noChangeShapeType="1"/>
            </p:cNvSpPr>
            <p:nvPr/>
          </p:nvSpPr>
          <p:spPr bwMode="auto">
            <a:xfrm rot="572246">
              <a:off x="3916" y="3264"/>
              <a:ext cx="886" cy="243"/>
            </a:xfrm>
            <a:prstGeom prst="line">
              <a:avLst/>
            </a:prstGeom>
            <a:noFill/>
            <a:ln w="38100">
              <a:solidFill>
                <a:srgbClr val="FF0000"/>
              </a:solidFill>
              <a:round/>
              <a:headEnd/>
              <a:tailEnd type="arrow" w="med" len="med"/>
            </a:ln>
            <a:effectLst/>
          </p:spPr>
          <p:txBody>
            <a:bodyPr wrap="none" anchor="ctr"/>
            <a:lstStyle/>
            <a:p>
              <a:endParaRPr lang="it-IT"/>
            </a:p>
          </p:txBody>
        </p:sp>
        <p:grpSp>
          <p:nvGrpSpPr>
            <p:cNvPr id="256" name="Group 50"/>
            <p:cNvGrpSpPr>
              <a:grpSpLocks/>
            </p:cNvGrpSpPr>
            <p:nvPr/>
          </p:nvGrpSpPr>
          <p:grpSpPr bwMode="auto">
            <a:xfrm rot="-1088546">
              <a:off x="3359" y="3115"/>
              <a:ext cx="574" cy="182"/>
              <a:chOff x="207" y="1102"/>
              <a:chExt cx="574" cy="182"/>
            </a:xfrm>
          </p:grpSpPr>
          <p:grpSp>
            <p:nvGrpSpPr>
              <p:cNvPr id="257" name="Group 51"/>
              <p:cNvGrpSpPr>
                <a:grpSpLocks/>
              </p:cNvGrpSpPr>
              <p:nvPr/>
            </p:nvGrpSpPr>
            <p:grpSpPr bwMode="auto">
              <a:xfrm rot="22674661">
                <a:off x="207" y="1102"/>
                <a:ext cx="574" cy="182"/>
                <a:chOff x="576" y="2832"/>
                <a:chExt cx="4320" cy="960"/>
              </a:xfrm>
            </p:grpSpPr>
            <p:grpSp>
              <p:nvGrpSpPr>
                <p:cNvPr id="259" name="Group 52"/>
                <p:cNvGrpSpPr>
                  <a:grpSpLocks/>
                </p:cNvGrpSpPr>
                <p:nvPr/>
              </p:nvGrpSpPr>
              <p:grpSpPr bwMode="auto">
                <a:xfrm>
                  <a:off x="576" y="2832"/>
                  <a:ext cx="1440" cy="960"/>
                  <a:chOff x="2592" y="2928"/>
                  <a:chExt cx="1440" cy="960"/>
                </a:xfrm>
              </p:grpSpPr>
              <p:sp>
                <p:nvSpPr>
                  <p:cNvPr id="266" name="Freeform 53"/>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67" name="Freeform 54"/>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60" name="Group 55"/>
                <p:cNvGrpSpPr>
                  <a:grpSpLocks/>
                </p:cNvGrpSpPr>
                <p:nvPr/>
              </p:nvGrpSpPr>
              <p:grpSpPr bwMode="auto">
                <a:xfrm>
                  <a:off x="2016" y="2832"/>
                  <a:ext cx="1440" cy="960"/>
                  <a:chOff x="2592" y="2928"/>
                  <a:chExt cx="1440" cy="960"/>
                </a:xfrm>
              </p:grpSpPr>
              <p:sp>
                <p:nvSpPr>
                  <p:cNvPr id="264" name="Freeform 56"/>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65" name="Freeform 57"/>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61" name="Group 58"/>
                <p:cNvGrpSpPr>
                  <a:grpSpLocks/>
                </p:cNvGrpSpPr>
                <p:nvPr/>
              </p:nvGrpSpPr>
              <p:grpSpPr bwMode="auto">
                <a:xfrm>
                  <a:off x="3456" y="2832"/>
                  <a:ext cx="1440" cy="960"/>
                  <a:chOff x="2592" y="2928"/>
                  <a:chExt cx="1440" cy="960"/>
                </a:xfrm>
              </p:grpSpPr>
              <p:sp>
                <p:nvSpPr>
                  <p:cNvPr id="262" name="Freeform 59"/>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63" name="Freeform 60"/>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sp>
            <p:nvSpPr>
              <p:cNvPr id="258" name="Line 61"/>
              <p:cNvSpPr>
                <a:spLocks noChangeShapeType="1"/>
              </p:cNvSpPr>
              <p:nvPr/>
            </p:nvSpPr>
            <p:spPr bwMode="auto">
              <a:xfrm>
                <a:off x="396" y="1152"/>
                <a:ext cx="204" cy="92"/>
              </a:xfrm>
              <a:prstGeom prst="line">
                <a:avLst/>
              </a:prstGeom>
              <a:noFill/>
              <a:ln w="19050">
                <a:solidFill>
                  <a:srgbClr val="FF0000"/>
                </a:solidFill>
                <a:round/>
                <a:headEnd/>
                <a:tailEnd type="triangle" w="med" len="med"/>
              </a:ln>
              <a:effectLst/>
            </p:spPr>
            <p:txBody>
              <a:bodyPr wrap="none" anchor="ctr"/>
              <a:lstStyle/>
              <a:p>
                <a:endParaRPr lang="it-IT"/>
              </a:p>
            </p:txBody>
          </p:sp>
        </p:grpSp>
      </p:grpSp>
      <p:grpSp>
        <p:nvGrpSpPr>
          <p:cNvPr id="164" name="Group 47"/>
          <p:cNvGrpSpPr>
            <a:grpSpLocks/>
          </p:cNvGrpSpPr>
          <p:nvPr/>
        </p:nvGrpSpPr>
        <p:grpSpPr bwMode="auto">
          <a:xfrm rot="60609">
            <a:off x="1517352" y="4081407"/>
            <a:ext cx="2293939" cy="904877"/>
            <a:chOff x="3357" y="2937"/>
            <a:chExt cx="1445" cy="570"/>
          </a:xfrm>
        </p:grpSpPr>
        <p:sp>
          <p:nvSpPr>
            <p:cNvPr id="240" name="Line 48"/>
            <p:cNvSpPr>
              <a:spLocks noChangeShapeType="1"/>
            </p:cNvSpPr>
            <p:nvPr/>
          </p:nvSpPr>
          <p:spPr bwMode="auto">
            <a:xfrm rot="20958906" flipV="1">
              <a:off x="3919" y="2937"/>
              <a:ext cx="869" cy="183"/>
            </a:xfrm>
            <a:prstGeom prst="line">
              <a:avLst/>
            </a:prstGeom>
            <a:noFill/>
            <a:ln w="38100">
              <a:solidFill>
                <a:srgbClr val="FF0000"/>
              </a:solidFill>
              <a:round/>
              <a:headEnd/>
              <a:tailEnd type="arrow" w="med" len="med"/>
            </a:ln>
            <a:effectLst/>
          </p:spPr>
          <p:txBody>
            <a:bodyPr wrap="none" anchor="ctr"/>
            <a:lstStyle/>
            <a:p>
              <a:endParaRPr lang="it-IT"/>
            </a:p>
          </p:txBody>
        </p:sp>
        <p:sp>
          <p:nvSpPr>
            <p:cNvPr id="241" name="Line 49"/>
            <p:cNvSpPr>
              <a:spLocks noChangeShapeType="1"/>
            </p:cNvSpPr>
            <p:nvPr/>
          </p:nvSpPr>
          <p:spPr bwMode="auto">
            <a:xfrm rot="572246">
              <a:off x="3916" y="3264"/>
              <a:ext cx="886" cy="243"/>
            </a:xfrm>
            <a:prstGeom prst="line">
              <a:avLst/>
            </a:prstGeom>
            <a:noFill/>
            <a:ln w="38100">
              <a:solidFill>
                <a:srgbClr val="FF0000"/>
              </a:solidFill>
              <a:round/>
              <a:headEnd/>
              <a:tailEnd type="arrow" w="med" len="med"/>
            </a:ln>
            <a:effectLst/>
          </p:spPr>
          <p:txBody>
            <a:bodyPr wrap="none" anchor="ctr"/>
            <a:lstStyle/>
            <a:p>
              <a:endParaRPr lang="it-IT"/>
            </a:p>
          </p:txBody>
        </p:sp>
        <p:grpSp>
          <p:nvGrpSpPr>
            <p:cNvPr id="242" name="Group 50"/>
            <p:cNvGrpSpPr>
              <a:grpSpLocks/>
            </p:cNvGrpSpPr>
            <p:nvPr/>
          </p:nvGrpSpPr>
          <p:grpSpPr bwMode="auto">
            <a:xfrm rot="-1088546">
              <a:off x="3357" y="3114"/>
              <a:ext cx="574" cy="182"/>
              <a:chOff x="205" y="1100"/>
              <a:chExt cx="574" cy="182"/>
            </a:xfrm>
          </p:grpSpPr>
          <p:grpSp>
            <p:nvGrpSpPr>
              <p:cNvPr id="243" name="Group 51"/>
              <p:cNvGrpSpPr>
                <a:grpSpLocks/>
              </p:cNvGrpSpPr>
              <p:nvPr/>
            </p:nvGrpSpPr>
            <p:grpSpPr bwMode="auto">
              <a:xfrm rot="22674661">
                <a:off x="205" y="1100"/>
                <a:ext cx="574" cy="182"/>
                <a:chOff x="576" y="2832"/>
                <a:chExt cx="4320" cy="960"/>
              </a:xfrm>
            </p:grpSpPr>
            <p:grpSp>
              <p:nvGrpSpPr>
                <p:cNvPr id="245" name="Group 52"/>
                <p:cNvGrpSpPr>
                  <a:grpSpLocks/>
                </p:cNvGrpSpPr>
                <p:nvPr/>
              </p:nvGrpSpPr>
              <p:grpSpPr bwMode="auto">
                <a:xfrm>
                  <a:off x="576" y="2832"/>
                  <a:ext cx="1440" cy="960"/>
                  <a:chOff x="2592" y="2928"/>
                  <a:chExt cx="1440" cy="960"/>
                </a:xfrm>
              </p:grpSpPr>
              <p:sp>
                <p:nvSpPr>
                  <p:cNvPr id="252" name="Freeform 53"/>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53" name="Freeform 54"/>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46" name="Group 55"/>
                <p:cNvGrpSpPr>
                  <a:grpSpLocks/>
                </p:cNvGrpSpPr>
                <p:nvPr/>
              </p:nvGrpSpPr>
              <p:grpSpPr bwMode="auto">
                <a:xfrm>
                  <a:off x="2016" y="2832"/>
                  <a:ext cx="1440" cy="960"/>
                  <a:chOff x="2592" y="2928"/>
                  <a:chExt cx="1440" cy="960"/>
                </a:xfrm>
              </p:grpSpPr>
              <p:sp>
                <p:nvSpPr>
                  <p:cNvPr id="250" name="Freeform 56"/>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51" name="Freeform 57"/>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47" name="Group 58"/>
                <p:cNvGrpSpPr>
                  <a:grpSpLocks/>
                </p:cNvGrpSpPr>
                <p:nvPr/>
              </p:nvGrpSpPr>
              <p:grpSpPr bwMode="auto">
                <a:xfrm>
                  <a:off x="3456" y="2832"/>
                  <a:ext cx="1440" cy="960"/>
                  <a:chOff x="2592" y="2928"/>
                  <a:chExt cx="1440" cy="960"/>
                </a:xfrm>
              </p:grpSpPr>
              <p:sp>
                <p:nvSpPr>
                  <p:cNvPr id="248" name="Freeform 59"/>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49" name="Freeform 60"/>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sp>
            <p:nvSpPr>
              <p:cNvPr id="244" name="Line 61"/>
              <p:cNvSpPr>
                <a:spLocks noChangeShapeType="1"/>
              </p:cNvSpPr>
              <p:nvPr/>
            </p:nvSpPr>
            <p:spPr bwMode="auto">
              <a:xfrm>
                <a:off x="396" y="1152"/>
                <a:ext cx="204" cy="92"/>
              </a:xfrm>
              <a:prstGeom prst="line">
                <a:avLst/>
              </a:prstGeom>
              <a:noFill/>
              <a:ln w="19050">
                <a:solidFill>
                  <a:srgbClr val="FF0000"/>
                </a:solidFill>
                <a:round/>
                <a:headEnd/>
                <a:tailEnd type="triangle" w="med" len="med"/>
              </a:ln>
              <a:effectLst/>
            </p:spPr>
            <p:txBody>
              <a:bodyPr wrap="none" anchor="ctr"/>
              <a:lstStyle/>
              <a:p>
                <a:endParaRPr lang="it-IT"/>
              </a:p>
            </p:txBody>
          </p:sp>
        </p:grpSp>
      </p:grpSp>
      <p:grpSp>
        <p:nvGrpSpPr>
          <p:cNvPr id="165" name="Group 47"/>
          <p:cNvGrpSpPr>
            <a:grpSpLocks/>
          </p:cNvGrpSpPr>
          <p:nvPr/>
        </p:nvGrpSpPr>
        <p:grpSpPr bwMode="auto">
          <a:xfrm rot="60609">
            <a:off x="3436654" y="4571949"/>
            <a:ext cx="2293939" cy="904877"/>
            <a:chOff x="3357" y="2937"/>
            <a:chExt cx="1445" cy="570"/>
          </a:xfrm>
        </p:grpSpPr>
        <p:sp>
          <p:nvSpPr>
            <p:cNvPr id="226" name="Line 48"/>
            <p:cNvSpPr>
              <a:spLocks noChangeShapeType="1"/>
            </p:cNvSpPr>
            <p:nvPr/>
          </p:nvSpPr>
          <p:spPr bwMode="auto">
            <a:xfrm rot="20958906" flipV="1">
              <a:off x="3919" y="2937"/>
              <a:ext cx="869" cy="183"/>
            </a:xfrm>
            <a:prstGeom prst="line">
              <a:avLst/>
            </a:prstGeom>
            <a:noFill/>
            <a:ln w="38100">
              <a:solidFill>
                <a:srgbClr val="FF0000"/>
              </a:solidFill>
              <a:round/>
              <a:headEnd/>
              <a:tailEnd type="arrow" w="med" len="med"/>
            </a:ln>
            <a:effectLst/>
          </p:spPr>
          <p:txBody>
            <a:bodyPr wrap="none" anchor="ctr"/>
            <a:lstStyle/>
            <a:p>
              <a:endParaRPr lang="it-IT"/>
            </a:p>
          </p:txBody>
        </p:sp>
        <p:sp>
          <p:nvSpPr>
            <p:cNvPr id="227" name="Line 49"/>
            <p:cNvSpPr>
              <a:spLocks noChangeShapeType="1"/>
            </p:cNvSpPr>
            <p:nvPr/>
          </p:nvSpPr>
          <p:spPr bwMode="auto">
            <a:xfrm rot="572246">
              <a:off x="3916" y="3264"/>
              <a:ext cx="886" cy="243"/>
            </a:xfrm>
            <a:prstGeom prst="line">
              <a:avLst/>
            </a:prstGeom>
            <a:noFill/>
            <a:ln w="38100">
              <a:solidFill>
                <a:srgbClr val="FF0000"/>
              </a:solidFill>
              <a:round/>
              <a:headEnd/>
              <a:tailEnd type="arrow" w="med" len="med"/>
            </a:ln>
            <a:effectLst/>
          </p:spPr>
          <p:txBody>
            <a:bodyPr wrap="none" anchor="ctr"/>
            <a:lstStyle/>
            <a:p>
              <a:endParaRPr lang="it-IT"/>
            </a:p>
          </p:txBody>
        </p:sp>
        <p:grpSp>
          <p:nvGrpSpPr>
            <p:cNvPr id="228" name="Group 50"/>
            <p:cNvGrpSpPr>
              <a:grpSpLocks/>
            </p:cNvGrpSpPr>
            <p:nvPr/>
          </p:nvGrpSpPr>
          <p:grpSpPr bwMode="auto">
            <a:xfrm rot="-1088546">
              <a:off x="3357" y="3114"/>
              <a:ext cx="574" cy="182"/>
              <a:chOff x="205" y="1100"/>
              <a:chExt cx="574" cy="182"/>
            </a:xfrm>
          </p:grpSpPr>
          <p:grpSp>
            <p:nvGrpSpPr>
              <p:cNvPr id="229" name="Group 51"/>
              <p:cNvGrpSpPr>
                <a:grpSpLocks/>
              </p:cNvGrpSpPr>
              <p:nvPr/>
            </p:nvGrpSpPr>
            <p:grpSpPr bwMode="auto">
              <a:xfrm rot="22674661">
                <a:off x="205" y="1100"/>
                <a:ext cx="574" cy="182"/>
                <a:chOff x="576" y="2832"/>
                <a:chExt cx="4320" cy="960"/>
              </a:xfrm>
            </p:grpSpPr>
            <p:grpSp>
              <p:nvGrpSpPr>
                <p:cNvPr id="231" name="Group 52"/>
                <p:cNvGrpSpPr>
                  <a:grpSpLocks/>
                </p:cNvGrpSpPr>
                <p:nvPr/>
              </p:nvGrpSpPr>
              <p:grpSpPr bwMode="auto">
                <a:xfrm>
                  <a:off x="576" y="2832"/>
                  <a:ext cx="1440" cy="960"/>
                  <a:chOff x="2592" y="2928"/>
                  <a:chExt cx="1440" cy="960"/>
                </a:xfrm>
              </p:grpSpPr>
              <p:sp>
                <p:nvSpPr>
                  <p:cNvPr id="238" name="Freeform 53"/>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39" name="Freeform 54"/>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32" name="Group 55"/>
                <p:cNvGrpSpPr>
                  <a:grpSpLocks/>
                </p:cNvGrpSpPr>
                <p:nvPr/>
              </p:nvGrpSpPr>
              <p:grpSpPr bwMode="auto">
                <a:xfrm>
                  <a:off x="2016" y="2832"/>
                  <a:ext cx="1440" cy="960"/>
                  <a:chOff x="2592" y="2928"/>
                  <a:chExt cx="1440" cy="960"/>
                </a:xfrm>
              </p:grpSpPr>
              <p:sp>
                <p:nvSpPr>
                  <p:cNvPr id="236" name="Freeform 56"/>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37" name="Freeform 57"/>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33" name="Group 58"/>
                <p:cNvGrpSpPr>
                  <a:grpSpLocks/>
                </p:cNvGrpSpPr>
                <p:nvPr/>
              </p:nvGrpSpPr>
              <p:grpSpPr bwMode="auto">
                <a:xfrm>
                  <a:off x="3456" y="2832"/>
                  <a:ext cx="1440" cy="960"/>
                  <a:chOff x="2592" y="2928"/>
                  <a:chExt cx="1440" cy="960"/>
                </a:xfrm>
              </p:grpSpPr>
              <p:sp>
                <p:nvSpPr>
                  <p:cNvPr id="234" name="Freeform 59"/>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35" name="Freeform 60"/>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sp>
            <p:nvSpPr>
              <p:cNvPr id="230" name="Line 61"/>
              <p:cNvSpPr>
                <a:spLocks noChangeShapeType="1"/>
              </p:cNvSpPr>
              <p:nvPr/>
            </p:nvSpPr>
            <p:spPr bwMode="auto">
              <a:xfrm>
                <a:off x="396" y="1152"/>
                <a:ext cx="204" cy="92"/>
              </a:xfrm>
              <a:prstGeom prst="line">
                <a:avLst/>
              </a:prstGeom>
              <a:noFill/>
              <a:ln w="19050">
                <a:solidFill>
                  <a:srgbClr val="FF0000"/>
                </a:solidFill>
                <a:round/>
                <a:headEnd/>
                <a:tailEnd type="triangle" w="med" len="med"/>
              </a:ln>
              <a:effectLst/>
            </p:spPr>
            <p:txBody>
              <a:bodyPr wrap="none" anchor="ctr"/>
              <a:lstStyle/>
              <a:p>
                <a:endParaRPr lang="it-IT"/>
              </a:p>
            </p:txBody>
          </p:sp>
        </p:grpSp>
      </p:grpSp>
      <p:grpSp>
        <p:nvGrpSpPr>
          <p:cNvPr id="166" name="Group 47"/>
          <p:cNvGrpSpPr>
            <a:grpSpLocks/>
          </p:cNvGrpSpPr>
          <p:nvPr/>
        </p:nvGrpSpPr>
        <p:grpSpPr bwMode="auto">
          <a:xfrm rot="60609">
            <a:off x="4936853" y="3071752"/>
            <a:ext cx="2293939" cy="904877"/>
            <a:chOff x="3357" y="2937"/>
            <a:chExt cx="1445" cy="570"/>
          </a:xfrm>
          <a:scene3d>
            <a:camera prst="orthographicFront">
              <a:rot lat="0" lon="0" rev="1200000"/>
            </a:camera>
            <a:lightRig rig="threePt" dir="t"/>
          </a:scene3d>
        </p:grpSpPr>
        <p:sp>
          <p:nvSpPr>
            <p:cNvPr id="212" name="Line 48"/>
            <p:cNvSpPr>
              <a:spLocks noChangeShapeType="1"/>
            </p:cNvSpPr>
            <p:nvPr/>
          </p:nvSpPr>
          <p:spPr bwMode="auto">
            <a:xfrm rot="20958906" flipV="1">
              <a:off x="3919" y="2937"/>
              <a:ext cx="869" cy="183"/>
            </a:xfrm>
            <a:prstGeom prst="line">
              <a:avLst/>
            </a:prstGeom>
            <a:noFill/>
            <a:ln w="38100">
              <a:solidFill>
                <a:srgbClr val="FF0000"/>
              </a:solidFill>
              <a:round/>
              <a:headEnd/>
              <a:tailEnd type="arrow" w="med" len="med"/>
            </a:ln>
            <a:effectLst/>
          </p:spPr>
          <p:txBody>
            <a:bodyPr wrap="none" anchor="ctr"/>
            <a:lstStyle/>
            <a:p>
              <a:endParaRPr lang="it-IT"/>
            </a:p>
          </p:txBody>
        </p:sp>
        <p:sp>
          <p:nvSpPr>
            <p:cNvPr id="213" name="Line 49"/>
            <p:cNvSpPr>
              <a:spLocks noChangeShapeType="1"/>
            </p:cNvSpPr>
            <p:nvPr/>
          </p:nvSpPr>
          <p:spPr bwMode="auto">
            <a:xfrm rot="572246">
              <a:off x="3916" y="3264"/>
              <a:ext cx="886" cy="243"/>
            </a:xfrm>
            <a:prstGeom prst="line">
              <a:avLst/>
            </a:prstGeom>
            <a:noFill/>
            <a:ln w="38100">
              <a:solidFill>
                <a:srgbClr val="FF0000"/>
              </a:solidFill>
              <a:round/>
              <a:headEnd/>
              <a:tailEnd type="arrow" w="med" len="med"/>
            </a:ln>
            <a:effectLst/>
          </p:spPr>
          <p:txBody>
            <a:bodyPr wrap="none" anchor="ctr"/>
            <a:lstStyle/>
            <a:p>
              <a:endParaRPr lang="it-IT"/>
            </a:p>
          </p:txBody>
        </p:sp>
        <p:grpSp>
          <p:nvGrpSpPr>
            <p:cNvPr id="214" name="Group 50"/>
            <p:cNvGrpSpPr>
              <a:grpSpLocks/>
            </p:cNvGrpSpPr>
            <p:nvPr/>
          </p:nvGrpSpPr>
          <p:grpSpPr bwMode="auto">
            <a:xfrm rot="-1088546">
              <a:off x="3357" y="3114"/>
              <a:ext cx="574" cy="182"/>
              <a:chOff x="205" y="1100"/>
              <a:chExt cx="574" cy="182"/>
            </a:xfrm>
          </p:grpSpPr>
          <p:grpSp>
            <p:nvGrpSpPr>
              <p:cNvPr id="215" name="Group 51"/>
              <p:cNvGrpSpPr>
                <a:grpSpLocks/>
              </p:cNvGrpSpPr>
              <p:nvPr/>
            </p:nvGrpSpPr>
            <p:grpSpPr bwMode="auto">
              <a:xfrm rot="22674661">
                <a:off x="205" y="1100"/>
                <a:ext cx="574" cy="182"/>
                <a:chOff x="576" y="2832"/>
                <a:chExt cx="4320" cy="960"/>
              </a:xfrm>
            </p:grpSpPr>
            <p:grpSp>
              <p:nvGrpSpPr>
                <p:cNvPr id="217" name="Group 52"/>
                <p:cNvGrpSpPr>
                  <a:grpSpLocks/>
                </p:cNvGrpSpPr>
                <p:nvPr/>
              </p:nvGrpSpPr>
              <p:grpSpPr bwMode="auto">
                <a:xfrm>
                  <a:off x="576" y="2832"/>
                  <a:ext cx="1440" cy="960"/>
                  <a:chOff x="2592" y="2928"/>
                  <a:chExt cx="1440" cy="960"/>
                </a:xfrm>
              </p:grpSpPr>
              <p:sp>
                <p:nvSpPr>
                  <p:cNvPr id="224" name="Freeform 53"/>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25" name="Freeform 54"/>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18" name="Group 55"/>
                <p:cNvGrpSpPr>
                  <a:grpSpLocks/>
                </p:cNvGrpSpPr>
                <p:nvPr/>
              </p:nvGrpSpPr>
              <p:grpSpPr bwMode="auto">
                <a:xfrm>
                  <a:off x="2016" y="2832"/>
                  <a:ext cx="1440" cy="960"/>
                  <a:chOff x="2592" y="2928"/>
                  <a:chExt cx="1440" cy="960"/>
                </a:xfrm>
              </p:grpSpPr>
              <p:sp>
                <p:nvSpPr>
                  <p:cNvPr id="222" name="Freeform 56"/>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23" name="Freeform 57"/>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19" name="Group 58"/>
                <p:cNvGrpSpPr>
                  <a:grpSpLocks/>
                </p:cNvGrpSpPr>
                <p:nvPr/>
              </p:nvGrpSpPr>
              <p:grpSpPr bwMode="auto">
                <a:xfrm>
                  <a:off x="3456" y="2832"/>
                  <a:ext cx="1440" cy="960"/>
                  <a:chOff x="2592" y="2928"/>
                  <a:chExt cx="1440" cy="960"/>
                </a:xfrm>
              </p:grpSpPr>
              <p:sp>
                <p:nvSpPr>
                  <p:cNvPr id="220" name="Freeform 59"/>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21" name="Freeform 60"/>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sp>
            <p:nvSpPr>
              <p:cNvPr id="216" name="Line 61"/>
              <p:cNvSpPr>
                <a:spLocks noChangeShapeType="1"/>
              </p:cNvSpPr>
              <p:nvPr/>
            </p:nvSpPr>
            <p:spPr bwMode="auto">
              <a:xfrm>
                <a:off x="396" y="1152"/>
                <a:ext cx="204" cy="92"/>
              </a:xfrm>
              <a:prstGeom prst="line">
                <a:avLst/>
              </a:prstGeom>
              <a:noFill/>
              <a:ln w="19050">
                <a:solidFill>
                  <a:srgbClr val="FF0000"/>
                </a:solidFill>
                <a:round/>
                <a:headEnd/>
                <a:tailEnd type="triangle" w="med" len="med"/>
              </a:ln>
              <a:effectLst/>
            </p:spPr>
            <p:txBody>
              <a:bodyPr wrap="none" anchor="ctr"/>
              <a:lstStyle/>
              <a:p>
                <a:endParaRPr lang="it-IT"/>
              </a:p>
            </p:txBody>
          </p:sp>
        </p:grpSp>
      </p:grpSp>
      <p:grpSp>
        <p:nvGrpSpPr>
          <p:cNvPr id="167" name="Group 47"/>
          <p:cNvGrpSpPr>
            <a:grpSpLocks/>
          </p:cNvGrpSpPr>
          <p:nvPr/>
        </p:nvGrpSpPr>
        <p:grpSpPr bwMode="auto">
          <a:xfrm rot="60609">
            <a:off x="5222605" y="5412863"/>
            <a:ext cx="2293939" cy="904877"/>
            <a:chOff x="3357" y="2937"/>
            <a:chExt cx="1445" cy="570"/>
          </a:xfrm>
          <a:scene3d>
            <a:camera prst="orthographicFront">
              <a:rot lat="0" lon="0" rev="20399999"/>
            </a:camera>
            <a:lightRig rig="threePt" dir="t"/>
          </a:scene3d>
        </p:grpSpPr>
        <p:sp>
          <p:nvSpPr>
            <p:cNvPr id="198" name="Line 48"/>
            <p:cNvSpPr>
              <a:spLocks noChangeShapeType="1"/>
            </p:cNvSpPr>
            <p:nvPr/>
          </p:nvSpPr>
          <p:spPr bwMode="auto">
            <a:xfrm rot="20958906" flipV="1">
              <a:off x="3919" y="2937"/>
              <a:ext cx="869" cy="183"/>
            </a:xfrm>
            <a:prstGeom prst="line">
              <a:avLst/>
            </a:prstGeom>
            <a:noFill/>
            <a:ln w="38100">
              <a:solidFill>
                <a:srgbClr val="FF0000"/>
              </a:solidFill>
              <a:round/>
              <a:headEnd/>
              <a:tailEnd type="arrow" w="med" len="med"/>
            </a:ln>
            <a:effectLst/>
          </p:spPr>
          <p:txBody>
            <a:bodyPr wrap="none" anchor="ctr"/>
            <a:lstStyle/>
            <a:p>
              <a:endParaRPr lang="it-IT"/>
            </a:p>
          </p:txBody>
        </p:sp>
        <p:sp>
          <p:nvSpPr>
            <p:cNvPr id="199" name="Line 49"/>
            <p:cNvSpPr>
              <a:spLocks noChangeShapeType="1"/>
            </p:cNvSpPr>
            <p:nvPr/>
          </p:nvSpPr>
          <p:spPr bwMode="auto">
            <a:xfrm rot="572246">
              <a:off x="3916" y="3264"/>
              <a:ext cx="886" cy="243"/>
            </a:xfrm>
            <a:prstGeom prst="line">
              <a:avLst/>
            </a:prstGeom>
            <a:noFill/>
            <a:ln w="38100">
              <a:solidFill>
                <a:srgbClr val="FF0000"/>
              </a:solidFill>
              <a:round/>
              <a:headEnd/>
              <a:tailEnd type="arrow" w="med" len="med"/>
            </a:ln>
            <a:effectLst/>
          </p:spPr>
          <p:txBody>
            <a:bodyPr wrap="none" anchor="ctr"/>
            <a:lstStyle/>
            <a:p>
              <a:endParaRPr lang="it-IT"/>
            </a:p>
          </p:txBody>
        </p:sp>
        <p:grpSp>
          <p:nvGrpSpPr>
            <p:cNvPr id="200" name="Group 50"/>
            <p:cNvGrpSpPr>
              <a:grpSpLocks/>
            </p:cNvGrpSpPr>
            <p:nvPr/>
          </p:nvGrpSpPr>
          <p:grpSpPr bwMode="auto">
            <a:xfrm rot="-1088546">
              <a:off x="3357" y="3114"/>
              <a:ext cx="574" cy="182"/>
              <a:chOff x="205" y="1100"/>
              <a:chExt cx="574" cy="182"/>
            </a:xfrm>
          </p:grpSpPr>
          <p:grpSp>
            <p:nvGrpSpPr>
              <p:cNvPr id="201" name="Group 51"/>
              <p:cNvGrpSpPr>
                <a:grpSpLocks/>
              </p:cNvGrpSpPr>
              <p:nvPr/>
            </p:nvGrpSpPr>
            <p:grpSpPr bwMode="auto">
              <a:xfrm rot="22674661">
                <a:off x="205" y="1100"/>
                <a:ext cx="574" cy="182"/>
                <a:chOff x="576" y="2832"/>
                <a:chExt cx="4320" cy="960"/>
              </a:xfrm>
            </p:grpSpPr>
            <p:grpSp>
              <p:nvGrpSpPr>
                <p:cNvPr id="203" name="Group 52"/>
                <p:cNvGrpSpPr>
                  <a:grpSpLocks/>
                </p:cNvGrpSpPr>
                <p:nvPr/>
              </p:nvGrpSpPr>
              <p:grpSpPr bwMode="auto">
                <a:xfrm>
                  <a:off x="576" y="2832"/>
                  <a:ext cx="1440" cy="960"/>
                  <a:chOff x="2592" y="2928"/>
                  <a:chExt cx="1440" cy="960"/>
                </a:xfrm>
              </p:grpSpPr>
              <p:sp>
                <p:nvSpPr>
                  <p:cNvPr id="210" name="Freeform 53"/>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11" name="Freeform 54"/>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04" name="Group 55"/>
                <p:cNvGrpSpPr>
                  <a:grpSpLocks/>
                </p:cNvGrpSpPr>
                <p:nvPr/>
              </p:nvGrpSpPr>
              <p:grpSpPr bwMode="auto">
                <a:xfrm>
                  <a:off x="2016" y="2832"/>
                  <a:ext cx="1440" cy="960"/>
                  <a:chOff x="2592" y="2928"/>
                  <a:chExt cx="1440" cy="960"/>
                </a:xfrm>
              </p:grpSpPr>
              <p:sp>
                <p:nvSpPr>
                  <p:cNvPr id="208" name="Freeform 56"/>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09" name="Freeform 57"/>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205" name="Group 58"/>
                <p:cNvGrpSpPr>
                  <a:grpSpLocks/>
                </p:cNvGrpSpPr>
                <p:nvPr/>
              </p:nvGrpSpPr>
              <p:grpSpPr bwMode="auto">
                <a:xfrm>
                  <a:off x="3456" y="2832"/>
                  <a:ext cx="1440" cy="960"/>
                  <a:chOff x="2592" y="2928"/>
                  <a:chExt cx="1440" cy="960"/>
                </a:xfrm>
              </p:grpSpPr>
              <p:sp>
                <p:nvSpPr>
                  <p:cNvPr id="206" name="Freeform 59"/>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207" name="Freeform 60"/>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sp>
            <p:nvSpPr>
              <p:cNvPr id="202" name="Line 61"/>
              <p:cNvSpPr>
                <a:spLocks noChangeShapeType="1"/>
              </p:cNvSpPr>
              <p:nvPr/>
            </p:nvSpPr>
            <p:spPr bwMode="auto">
              <a:xfrm>
                <a:off x="396" y="1152"/>
                <a:ext cx="204" cy="92"/>
              </a:xfrm>
              <a:prstGeom prst="line">
                <a:avLst/>
              </a:prstGeom>
              <a:noFill/>
              <a:ln w="19050">
                <a:solidFill>
                  <a:srgbClr val="FF0000"/>
                </a:solidFill>
                <a:round/>
                <a:headEnd/>
                <a:tailEnd type="triangle" w="med" len="med"/>
              </a:ln>
              <a:effectLst/>
            </p:spPr>
            <p:txBody>
              <a:bodyPr wrap="none" anchor="ctr"/>
              <a:lstStyle/>
              <a:p>
                <a:endParaRPr lang="it-IT"/>
              </a:p>
            </p:txBody>
          </p:sp>
        </p:grpSp>
      </p:grpSp>
      <p:grpSp>
        <p:nvGrpSpPr>
          <p:cNvPr id="168" name="Group 47"/>
          <p:cNvGrpSpPr>
            <a:grpSpLocks/>
          </p:cNvGrpSpPr>
          <p:nvPr/>
        </p:nvGrpSpPr>
        <p:grpSpPr bwMode="auto">
          <a:xfrm rot="60609">
            <a:off x="5492775" y="3857570"/>
            <a:ext cx="2293939" cy="904877"/>
            <a:chOff x="3357" y="2937"/>
            <a:chExt cx="1445" cy="570"/>
          </a:xfrm>
          <a:scene3d>
            <a:camera prst="orthographicFront">
              <a:rot lat="0" lon="0" rev="600000"/>
            </a:camera>
            <a:lightRig rig="threePt" dir="t"/>
          </a:scene3d>
        </p:grpSpPr>
        <p:sp>
          <p:nvSpPr>
            <p:cNvPr id="184" name="Line 48"/>
            <p:cNvSpPr>
              <a:spLocks noChangeShapeType="1"/>
            </p:cNvSpPr>
            <p:nvPr/>
          </p:nvSpPr>
          <p:spPr bwMode="auto">
            <a:xfrm rot="20958906" flipV="1">
              <a:off x="3919" y="2937"/>
              <a:ext cx="869" cy="183"/>
            </a:xfrm>
            <a:prstGeom prst="line">
              <a:avLst/>
            </a:prstGeom>
            <a:noFill/>
            <a:ln w="38100">
              <a:solidFill>
                <a:srgbClr val="FF0000"/>
              </a:solidFill>
              <a:round/>
              <a:headEnd/>
              <a:tailEnd type="arrow" w="med" len="med"/>
            </a:ln>
            <a:effectLst/>
          </p:spPr>
          <p:txBody>
            <a:bodyPr wrap="none" anchor="ctr"/>
            <a:lstStyle/>
            <a:p>
              <a:endParaRPr lang="it-IT"/>
            </a:p>
          </p:txBody>
        </p:sp>
        <p:sp>
          <p:nvSpPr>
            <p:cNvPr id="185" name="Line 49"/>
            <p:cNvSpPr>
              <a:spLocks noChangeShapeType="1"/>
            </p:cNvSpPr>
            <p:nvPr/>
          </p:nvSpPr>
          <p:spPr bwMode="auto">
            <a:xfrm rot="572246">
              <a:off x="3916" y="3264"/>
              <a:ext cx="886" cy="243"/>
            </a:xfrm>
            <a:prstGeom prst="line">
              <a:avLst/>
            </a:prstGeom>
            <a:noFill/>
            <a:ln w="38100">
              <a:solidFill>
                <a:srgbClr val="FF0000"/>
              </a:solidFill>
              <a:round/>
              <a:headEnd/>
              <a:tailEnd type="arrow" w="med" len="med"/>
            </a:ln>
            <a:effectLst/>
          </p:spPr>
          <p:txBody>
            <a:bodyPr wrap="none" anchor="ctr"/>
            <a:lstStyle/>
            <a:p>
              <a:endParaRPr lang="it-IT"/>
            </a:p>
          </p:txBody>
        </p:sp>
        <p:grpSp>
          <p:nvGrpSpPr>
            <p:cNvPr id="186" name="Group 50"/>
            <p:cNvGrpSpPr>
              <a:grpSpLocks/>
            </p:cNvGrpSpPr>
            <p:nvPr/>
          </p:nvGrpSpPr>
          <p:grpSpPr bwMode="auto">
            <a:xfrm rot="-1088546">
              <a:off x="3357" y="3114"/>
              <a:ext cx="574" cy="182"/>
              <a:chOff x="205" y="1100"/>
              <a:chExt cx="574" cy="182"/>
            </a:xfrm>
          </p:grpSpPr>
          <p:grpSp>
            <p:nvGrpSpPr>
              <p:cNvPr id="187" name="Group 51"/>
              <p:cNvGrpSpPr>
                <a:grpSpLocks/>
              </p:cNvGrpSpPr>
              <p:nvPr/>
            </p:nvGrpSpPr>
            <p:grpSpPr bwMode="auto">
              <a:xfrm rot="22674661">
                <a:off x="205" y="1100"/>
                <a:ext cx="574" cy="182"/>
                <a:chOff x="576" y="2832"/>
                <a:chExt cx="4320" cy="960"/>
              </a:xfrm>
            </p:grpSpPr>
            <p:grpSp>
              <p:nvGrpSpPr>
                <p:cNvPr id="189" name="Group 52"/>
                <p:cNvGrpSpPr>
                  <a:grpSpLocks/>
                </p:cNvGrpSpPr>
                <p:nvPr/>
              </p:nvGrpSpPr>
              <p:grpSpPr bwMode="auto">
                <a:xfrm>
                  <a:off x="576" y="2832"/>
                  <a:ext cx="1440" cy="960"/>
                  <a:chOff x="2592" y="2928"/>
                  <a:chExt cx="1440" cy="960"/>
                </a:xfrm>
              </p:grpSpPr>
              <p:sp>
                <p:nvSpPr>
                  <p:cNvPr id="196" name="Freeform 53"/>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197" name="Freeform 54"/>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190" name="Group 55"/>
                <p:cNvGrpSpPr>
                  <a:grpSpLocks/>
                </p:cNvGrpSpPr>
                <p:nvPr/>
              </p:nvGrpSpPr>
              <p:grpSpPr bwMode="auto">
                <a:xfrm>
                  <a:off x="2016" y="2832"/>
                  <a:ext cx="1440" cy="960"/>
                  <a:chOff x="2592" y="2928"/>
                  <a:chExt cx="1440" cy="960"/>
                </a:xfrm>
              </p:grpSpPr>
              <p:sp>
                <p:nvSpPr>
                  <p:cNvPr id="194" name="Freeform 56"/>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195" name="Freeform 57"/>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191" name="Group 58"/>
                <p:cNvGrpSpPr>
                  <a:grpSpLocks/>
                </p:cNvGrpSpPr>
                <p:nvPr/>
              </p:nvGrpSpPr>
              <p:grpSpPr bwMode="auto">
                <a:xfrm>
                  <a:off x="3456" y="2832"/>
                  <a:ext cx="1440" cy="960"/>
                  <a:chOff x="2592" y="2928"/>
                  <a:chExt cx="1440" cy="960"/>
                </a:xfrm>
              </p:grpSpPr>
              <p:sp>
                <p:nvSpPr>
                  <p:cNvPr id="192" name="Freeform 59"/>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193" name="Freeform 60"/>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sp>
            <p:nvSpPr>
              <p:cNvPr id="188" name="Line 61"/>
              <p:cNvSpPr>
                <a:spLocks noChangeShapeType="1"/>
              </p:cNvSpPr>
              <p:nvPr/>
            </p:nvSpPr>
            <p:spPr bwMode="auto">
              <a:xfrm>
                <a:off x="396" y="1152"/>
                <a:ext cx="204" cy="92"/>
              </a:xfrm>
              <a:prstGeom prst="line">
                <a:avLst/>
              </a:prstGeom>
              <a:noFill/>
              <a:ln w="19050">
                <a:solidFill>
                  <a:srgbClr val="FF0000"/>
                </a:solidFill>
                <a:round/>
                <a:headEnd/>
                <a:tailEnd type="triangle" w="med" len="med"/>
              </a:ln>
              <a:effectLst/>
            </p:spPr>
            <p:txBody>
              <a:bodyPr wrap="none" anchor="ctr"/>
              <a:lstStyle/>
              <a:p>
                <a:endParaRPr lang="it-IT"/>
              </a:p>
            </p:txBody>
          </p:sp>
        </p:grpSp>
      </p:grpSp>
      <p:grpSp>
        <p:nvGrpSpPr>
          <p:cNvPr id="169" name="Group 47"/>
          <p:cNvGrpSpPr>
            <a:grpSpLocks/>
          </p:cNvGrpSpPr>
          <p:nvPr/>
        </p:nvGrpSpPr>
        <p:grpSpPr bwMode="auto">
          <a:xfrm rot="60609">
            <a:off x="5008291" y="4484169"/>
            <a:ext cx="2293939" cy="904877"/>
            <a:chOff x="3357" y="2937"/>
            <a:chExt cx="1445" cy="570"/>
          </a:xfrm>
          <a:scene3d>
            <a:camera prst="orthographicFront">
              <a:rot lat="0" lon="0" rev="20999999"/>
            </a:camera>
            <a:lightRig rig="threePt" dir="t"/>
          </a:scene3d>
        </p:grpSpPr>
        <p:sp>
          <p:nvSpPr>
            <p:cNvPr id="170" name="Line 48"/>
            <p:cNvSpPr>
              <a:spLocks noChangeShapeType="1"/>
            </p:cNvSpPr>
            <p:nvPr/>
          </p:nvSpPr>
          <p:spPr bwMode="auto">
            <a:xfrm rot="20958906" flipV="1">
              <a:off x="3919" y="2937"/>
              <a:ext cx="869" cy="183"/>
            </a:xfrm>
            <a:prstGeom prst="line">
              <a:avLst/>
            </a:prstGeom>
            <a:noFill/>
            <a:ln w="38100">
              <a:solidFill>
                <a:srgbClr val="FF0000"/>
              </a:solidFill>
              <a:round/>
              <a:headEnd/>
              <a:tailEnd type="arrow" w="med" len="med"/>
            </a:ln>
            <a:effectLst/>
          </p:spPr>
          <p:txBody>
            <a:bodyPr wrap="none" anchor="ctr"/>
            <a:lstStyle/>
            <a:p>
              <a:endParaRPr lang="it-IT"/>
            </a:p>
          </p:txBody>
        </p:sp>
        <p:sp>
          <p:nvSpPr>
            <p:cNvPr id="171" name="Line 49"/>
            <p:cNvSpPr>
              <a:spLocks noChangeShapeType="1"/>
            </p:cNvSpPr>
            <p:nvPr/>
          </p:nvSpPr>
          <p:spPr bwMode="auto">
            <a:xfrm rot="572246">
              <a:off x="3916" y="3264"/>
              <a:ext cx="886" cy="243"/>
            </a:xfrm>
            <a:prstGeom prst="line">
              <a:avLst/>
            </a:prstGeom>
            <a:noFill/>
            <a:ln w="38100">
              <a:solidFill>
                <a:srgbClr val="FF0000"/>
              </a:solidFill>
              <a:round/>
              <a:headEnd/>
              <a:tailEnd type="arrow" w="med" len="med"/>
            </a:ln>
            <a:effectLst/>
          </p:spPr>
          <p:txBody>
            <a:bodyPr wrap="none" anchor="ctr"/>
            <a:lstStyle/>
            <a:p>
              <a:endParaRPr lang="it-IT"/>
            </a:p>
          </p:txBody>
        </p:sp>
        <p:grpSp>
          <p:nvGrpSpPr>
            <p:cNvPr id="172" name="Group 50"/>
            <p:cNvGrpSpPr>
              <a:grpSpLocks/>
            </p:cNvGrpSpPr>
            <p:nvPr/>
          </p:nvGrpSpPr>
          <p:grpSpPr bwMode="auto">
            <a:xfrm rot="-1088546">
              <a:off x="3357" y="3114"/>
              <a:ext cx="574" cy="182"/>
              <a:chOff x="205" y="1100"/>
              <a:chExt cx="574" cy="182"/>
            </a:xfrm>
          </p:grpSpPr>
          <p:grpSp>
            <p:nvGrpSpPr>
              <p:cNvPr id="173" name="Group 51"/>
              <p:cNvGrpSpPr>
                <a:grpSpLocks/>
              </p:cNvGrpSpPr>
              <p:nvPr/>
            </p:nvGrpSpPr>
            <p:grpSpPr bwMode="auto">
              <a:xfrm rot="22674661">
                <a:off x="205" y="1100"/>
                <a:ext cx="574" cy="182"/>
                <a:chOff x="576" y="2832"/>
                <a:chExt cx="4320" cy="960"/>
              </a:xfrm>
            </p:grpSpPr>
            <p:grpSp>
              <p:nvGrpSpPr>
                <p:cNvPr id="175" name="Group 52"/>
                <p:cNvGrpSpPr>
                  <a:grpSpLocks/>
                </p:cNvGrpSpPr>
                <p:nvPr/>
              </p:nvGrpSpPr>
              <p:grpSpPr bwMode="auto">
                <a:xfrm>
                  <a:off x="576" y="2832"/>
                  <a:ext cx="1440" cy="960"/>
                  <a:chOff x="2592" y="2928"/>
                  <a:chExt cx="1440" cy="960"/>
                </a:xfrm>
              </p:grpSpPr>
              <p:sp>
                <p:nvSpPr>
                  <p:cNvPr id="182" name="Freeform 53"/>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183" name="Freeform 54"/>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176" name="Group 55"/>
                <p:cNvGrpSpPr>
                  <a:grpSpLocks/>
                </p:cNvGrpSpPr>
                <p:nvPr/>
              </p:nvGrpSpPr>
              <p:grpSpPr bwMode="auto">
                <a:xfrm>
                  <a:off x="2016" y="2832"/>
                  <a:ext cx="1440" cy="960"/>
                  <a:chOff x="2592" y="2928"/>
                  <a:chExt cx="1440" cy="960"/>
                </a:xfrm>
              </p:grpSpPr>
              <p:sp>
                <p:nvSpPr>
                  <p:cNvPr id="180" name="Freeform 56"/>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181" name="Freeform 57"/>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nvGrpSpPr>
                <p:cNvPr id="177" name="Group 58"/>
                <p:cNvGrpSpPr>
                  <a:grpSpLocks/>
                </p:cNvGrpSpPr>
                <p:nvPr/>
              </p:nvGrpSpPr>
              <p:grpSpPr bwMode="auto">
                <a:xfrm>
                  <a:off x="3456" y="2832"/>
                  <a:ext cx="1440" cy="960"/>
                  <a:chOff x="2592" y="2928"/>
                  <a:chExt cx="1440" cy="960"/>
                </a:xfrm>
              </p:grpSpPr>
              <p:sp>
                <p:nvSpPr>
                  <p:cNvPr id="178" name="Freeform 59"/>
                  <p:cNvSpPr>
                    <a:spLocks/>
                  </p:cNvSpPr>
                  <p:nvPr/>
                </p:nvSpPr>
                <p:spPr bwMode="auto">
                  <a:xfrm>
                    <a:off x="2592" y="292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sp>
                <p:nvSpPr>
                  <p:cNvPr id="179" name="Freeform 60"/>
                  <p:cNvSpPr>
                    <a:spLocks/>
                  </p:cNvSpPr>
                  <p:nvPr/>
                </p:nvSpPr>
                <p:spPr bwMode="auto">
                  <a:xfrm flipV="1">
                    <a:off x="3312" y="3408"/>
                    <a:ext cx="720" cy="480"/>
                  </a:xfrm>
                  <a:custGeom>
                    <a:avLst/>
                    <a:gdLst/>
                    <a:ahLst/>
                    <a:cxnLst>
                      <a:cxn ang="0">
                        <a:pos x="0" y="480"/>
                      </a:cxn>
                      <a:cxn ang="0">
                        <a:pos x="384" y="0"/>
                      </a:cxn>
                      <a:cxn ang="0">
                        <a:pos x="720" y="480"/>
                      </a:cxn>
                    </a:cxnLst>
                    <a:rect l="0" t="0" r="r" b="b"/>
                    <a:pathLst>
                      <a:path w="720" h="480">
                        <a:moveTo>
                          <a:pt x="0" y="480"/>
                        </a:moveTo>
                        <a:cubicBezTo>
                          <a:pt x="132" y="240"/>
                          <a:pt x="264" y="0"/>
                          <a:pt x="384" y="0"/>
                        </a:cubicBezTo>
                        <a:cubicBezTo>
                          <a:pt x="504" y="0"/>
                          <a:pt x="612" y="240"/>
                          <a:pt x="720" y="480"/>
                        </a:cubicBezTo>
                      </a:path>
                    </a:pathLst>
                  </a:custGeom>
                  <a:noFill/>
                  <a:ln w="19050" cmpd="sng">
                    <a:solidFill>
                      <a:srgbClr val="FF0000"/>
                    </a:solidFill>
                    <a:round/>
                    <a:headEnd/>
                    <a:tailEnd/>
                  </a:ln>
                  <a:effectLst/>
                </p:spPr>
                <p:txBody>
                  <a:bodyPr wrap="none" anchor="ctr"/>
                  <a:lstStyle/>
                  <a:p>
                    <a:endParaRPr lang="it-IT"/>
                  </a:p>
                </p:txBody>
              </p:sp>
            </p:grpSp>
          </p:grpSp>
          <p:sp>
            <p:nvSpPr>
              <p:cNvPr id="174" name="Line 61"/>
              <p:cNvSpPr>
                <a:spLocks noChangeShapeType="1"/>
              </p:cNvSpPr>
              <p:nvPr/>
            </p:nvSpPr>
            <p:spPr bwMode="auto">
              <a:xfrm>
                <a:off x="396" y="1152"/>
                <a:ext cx="204" cy="92"/>
              </a:xfrm>
              <a:prstGeom prst="line">
                <a:avLst/>
              </a:prstGeom>
              <a:noFill/>
              <a:ln w="19050">
                <a:solidFill>
                  <a:srgbClr val="FF0000"/>
                </a:solidFill>
                <a:round/>
                <a:headEnd/>
                <a:tailEnd type="triangle" w="med" len="med"/>
              </a:ln>
              <a:effectLst/>
            </p:spPr>
            <p:txBody>
              <a:bodyPr wrap="none" anchor="ctr"/>
              <a:lstStyle/>
              <a:p>
                <a:endParaRPr lang="it-IT"/>
              </a:p>
            </p:txBody>
          </p:sp>
        </p:grpSp>
      </p:grpSp>
      <p:sp>
        <p:nvSpPr>
          <p:cNvPr id="268" name="CasellaDiTesto 267"/>
          <p:cNvSpPr txBox="1"/>
          <p:nvPr/>
        </p:nvSpPr>
        <p:spPr>
          <a:xfrm>
            <a:off x="1220434" y="4143380"/>
            <a:ext cx="494046" cy="461665"/>
          </a:xfrm>
          <a:prstGeom prst="rect">
            <a:avLst/>
          </a:prstGeom>
          <a:noFill/>
        </p:spPr>
        <p:txBody>
          <a:bodyPr wrap="square" rtlCol="0">
            <a:spAutoFit/>
          </a:bodyPr>
          <a:lstStyle/>
          <a:p>
            <a:r>
              <a:rPr lang="it-IT" sz="2400" b="1" dirty="0" smtClean="0">
                <a:latin typeface="Symbol" pitchFamily="18" charset="2"/>
              </a:rPr>
              <a:t>g</a:t>
            </a:r>
            <a:endParaRPr lang="it-IT" sz="2400" b="1" dirty="0">
              <a:latin typeface="Symbol" pitchFamily="18" charset="2"/>
            </a:endParaRPr>
          </a:p>
        </p:txBody>
      </p:sp>
      <p:pic>
        <p:nvPicPr>
          <p:cNvPr id="118" name="Picture 16"/>
          <p:cNvPicPr>
            <a:picLocks noChangeAspect="1" noChangeArrowheads="1"/>
          </p:cNvPicPr>
          <p:nvPr/>
        </p:nvPicPr>
        <p:blipFill>
          <a:blip r:embed="rId3"/>
          <a:srcRect/>
          <a:stretch>
            <a:fillRect/>
          </a:stretch>
        </p:blipFill>
        <p:spPr bwMode="auto">
          <a:xfrm>
            <a:off x="857224" y="2643182"/>
            <a:ext cx="7429552" cy="4214818"/>
          </a:xfrm>
          <a:prstGeom prst="rect">
            <a:avLst/>
          </a:prstGeom>
          <a:noFill/>
          <a:ln w="9525" algn="ctr">
            <a:noFill/>
            <a:miter lim="800000"/>
            <a:headEnd/>
            <a:tailEnd/>
          </a:ln>
          <a:effectLst/>
        </p:spPr>
      </p:pic>
      <p:sp>
        <p:nvSpPr>
          <p:cNvPr id="120" name="Segnaposto numero diapositiva 119"/>
          <p:cNvSpPr>
            <a:spLocks noGrp="1"/>
          </p:cNvSpPr>
          <p:nvPr>
            <p:ph type="sldNum" sz="quarter" idx="12"/>
          </p:nvPr>
        </p:nvSpPr>
        <p:spPr/>
        <p:txBody>
          <a:bodyPr/>
          <a:lstStyle/>
          <a:p>
            <a:fld id="{B007B441-5312-499D-93C3-6E37886527FA}" type="slidenum">
              <a:rPr lang="it-IT" smtClean="0"/>
              <a:pPr/>
              <a:t>10</a:t>
            </a:fld>
            <a:endParaRPr lang="it-IT"/>
          </a:p>
        </p:txBody>
      </p:sp>
      <p:sp>
        <p:nvSpPr>
          <p:cNvPr id="122" name="CasellaDiTesto 121"/>
          <p:cNvSpPr txBox="1"/>
          <p:nvPr/>
        </p:nvSpPr>
        <p:spPr>
          <a:xfrm>
            <a:off x="785786" y="2714620"/>
            <a:ext cx="4273927" cy="369332"/>
          </a:xfrm>
          <a:prstGeom prst="rect">
            <a:avLst/>
          </a:prstGeom>
          <a:noFill/>
        </p:spPr>
        <p:txBody>
          <a:bodyPr wrap="none" rtlCol="0">
            <a:spAutoFit/>
          </a:bodyPr>
          <a:lstStyle/>
          <a:p>
            <a:r>
              <a:rPr lang="it-IT" b="1" dirty="0" err="1" smtClean="0">
                <a:latin typeface="Comic Sans MS" pitchFamily="66" charset="0"/>
              </a:rPr>
              <a:t>…simulazione</a:t>
            </a:r>
            <a:r>
              <a:rPr lang="it-IT" b="1" dirty="0" smtClean="0">
                <a:latin typeface="Comic Sans MS" pitchFamily="66" charset="0"/>
              </a:rPr>
              <a:t> nel calorimetro di </a:t>
            </a:r>
            <a:r>
              <a:rPr lang="it-IT" b="1" dirty="0" err="1" smtClean="0">
                <a:latin typeface="Comic Sans MS" pitchFamily="66" charset="0"/>
              </a:rPr>
              <a:t>atlas</a:t>
            </a:r>
            <a:endParaRPr lang="it-IT" b="1"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par>
                                <p:cTn id="13" presetID="12" presetClass="entr" presetSubtype="4"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slide(fromBottom)">
                                      <p:cBhvr>
                                        <p:cTn id="15" dur="500"/>
                                        <p:tgtEl>
                                          <p:spTgt spid="48"/>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slide(fromBottom)">
                                      <p:cBhvr>
                                        <p:cTn id="18" dur="500"/>
                                        <p:tgtEl>
                                          <p:spTgt spid="49"/>
                                        </p:tgtEl>
                                      </p:cBhvr>
                                    </p:animEffect>
                                  </p:childTnLst>
                                </p:cTn>
                              </p:par>
                              <p:par>
                                <p:cTn id="19" presetID="12" presetClass="entr" presetSubtype="4" fill="hold" nodeType="withEffect">
                                  <p:stCondLst>
                                    <p:cond delay="0"/>
                                  </p:stCondLst>
                                  <p:childTnLst>
                                    <p:set>
                                      <p:cBhvr>
                                        <p:cTn id="20" dur="1" fill="hold">
                                          <p:stCondLst>
                                            <p:cond delay="0"/>
                                          </p:stCondLst>
                                        </p:cTn>
                                        <p:tgtEl>
                                          <p:spTgt spid="164"/>
                                        </p:tgtEl>
                                        <p:attrNameLst>
                                          <p:attrName>style.visibility</p:attrName>
                                        </p:attrNameLst>
                                      </p:cBhvr>
                                      <p:to>
                                        <p:strVal val="visible"/>
                                      </p:to>
                                    </p:set>
                                    <p:animEffect transition="in" filter="slide(fromBottom)">
                                      <p:cBhvr>
                                        <p:cTn id="21" dur="500"/>
                                        <p:tgtEl>
                                          <p:spTgt spid="164"/>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268"/>
                                        </p:tgtEl>
                                        <p:attrNameLst>
                                          <p:attrName>style.visibility</p:attrName>
                                        </p:attrNameLst>
                                      </p:cBhvr>
                                      <p:to>
                                        <p:strVal val="visible"/>
                                      </p:to>
                                    </p:set>
                                    <p:animEffect transition="in" filter="slide(fromBottom)">
                                      <p:cBhvr>
                                        <p:cTn id="24" dur="500"/>
                                        <p:tgtEl>
                                          <p:spTgt spid="268"/>
                                        </p:tgtEl>
                                      </p:cBhvr>
                                    </p:animEffect>
                                  </p:childTnLst>
                                </p:cTn>
                              </p:par>
                            </p:childTnLst>
                          </p:cTn>
                        </p:par>
                        <p:par>
                          <p:cTn id="25" fill="hold">
                            <p:stCondLst>
                              <p:cond delay="500"/>
                            </p:stCondLst>
                            <p:childTnLst>
                              <p:par>
                                <p:cTn id="26" presetID="12" presetClass="entr" presetSubtype="4" fill="hold" nodeType="afterEffect">
                                  <p:stCondLst>
                                    <p:cond delay="0"/>
                                  </p:stCondLst>
                                  <p:childTnLst>
                                    <p:set>
                                      <p:cBhvr>
                                        <p:cTn id="27" dur="1" fill="hold">
                                          <p:stCondLst>
                                            <p:cond delay="0"/>
                                          </p:stCondLst>
                                        </p:cTn>
                                        <p:tgtEl>
                                          <p:spTgt spid="163"/>
                                        </p:tgtEl>
                                        <p:attrNameLst>
                                          <p:attrName>style.visibility</p:attrName>
                                        </p:attrNameLst>
                                      </p:cBhvr>
                                      <p:to>
                                        <p:strVal val="visible"/>
                                      </p:to>
                                    </p:set>
                                    <p:animEffect transition="in" filter="slide(fromBottom)">
                                      <p:cBhvr>
                                        <p:cTn id="28" dur="500"/>
                                        <p:tgtEl>
                                          <p:spTgt spid="163"/>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165"/>
                                        </p:tgtEl>
                                        <p:attrNameLst>
                                          <p:attrName>style.visibility</p:attrName>
                                        </p:attrNameLst>
                                      </p:cBhvr>
                                      <p:to>
                                        <p:strVal val="visible"/>
                                      </p:to>
                                    </p:set>
                                    <p:animEffect transition="in" filter="slide(fromBottom)">
                                      <p:cBhvr>
                                        <p:cTn id="32" dur="500"/>
                                        <p:tgtEl>
                                          <p:spTgt spid="165"/>
                                        </p:tgtEl>
                                      </p:cBhvr>
                                    </p:animEffect>
                                  </p:childTnLst>
                                </p:cTn>
                              </p:par>
                            </p:childTnLst>
                          </p:cTn>
                        </p:par>
                        <p:par>
                          <p:cTn id="33" fill="hold">
                            <p:stCondLst>
                              <p:cond delay="1500"/>
                            </p:stCondLst>
                            <p:childTnLst>
                              <p:par>
                                <p:cTn id="34" presetID="12" presetClass="entr" presetSubtype="4" fill="hold" nodeType="afterEffect">
                                  <p:stCondLst>
                                    <p:cond delay="0"/>
                                  </p:stCondLst>
                                  <p:childTnLst>
                                    <p:set>
                                      <p:cBhvr>
                                        <p:cTn id="35" dur="1" fill="hold">
                                          <p:stCondLst>
                                            <p:cond delay="0"/>
                                          </p:stCondLst>
                                        </p:cTn>
                                        <p:tgtEl>
                                          <p:spTgt spid="166"/>
                                        </p:tgtEl>
                                        <p:attrNameLst>
                                          <p:attrName>style.visibility</p:attrName>
                                        </p:attrNameLst>
                                      </p:cBhvr>
                                      <p:to>
                                        <p:strVal val="visible"/>
                                      </p:to>
                                    </p:set>
                                    <p:animEffect transition="in" filter="slide(fromBottom)">
                                      <p:cBhvr>
                                        <p:cTn id="36" dur="500"/>
                                        <p:tgtEl>
                                          <p:spTgt spid="166"/>
                                        </p:tgtEl>
                                      </p:cBhvr>
                                    </p:animEffect>
                                  </p:childTnLst>
                                </p:cTn>
                              </p:par>
                            </p:childTnLst>
                          </p:cTn>
                        </p:par>
                        <p:par>
                          <p:cTn id="37" fill="hold">
                            <p:stCondLst>
                              <p:cond delay="2000"/>
                            </p:stCondLst>
                            <p:childTnLst>
                              <p:par>
                                <p:cTn id="38" presetID="12" presetClass="entr" presetSubtype="4" fill="hold" nodeType="afterEffect">
                                  <p:stCondLst>
                                    <p:cond delay="0"/>
                                  </p:stCondLst>
                                  <p:childTnLst>
                                    <p:set>
                                      <p:cBhvr>
                                        <p:cTn id="39" dur="1" fill="hold">
                                          <p:stCondLst>
                                            <p:cond delay="0"/>
                                          </p:stCondLst>
                                        </p:cTn>
                                        <p:tgtEl>
                                          <p:spTgt spid="167"/>
                                        </p:tgtEl>
                                        <p:attrNameLst>
                                          <p:attrName>style.visibility</p:attrName>
                                        </p:attrNameLst>
                                      </p:cBhvr>
                                      <p:to>
                                        <p:strVal val="visible"/>
                                      </p:to>
                                    </p:set>
                                    <p:animEffect transition="in" filter="slide(fromBottom)">
                                      <p:cBhvr>
                                        <p:cTn id="40" dur="500"/>
                                        <p:tgtEl>
                                          <p:spTgt spid="167"/>
                                        </p:tgtEl>
                                      </p:cBhvr>
                                    </p:animEffect>
                                  </p:childTnLst>
                                </p:cTn>
                              </p:par>
                            </p:childTnLst>
                          </p:cTn>
                        </p:par>
                        <p:par>
                          <p:cTn id="41" fill="hold">
                            <p:stCondLst>
                              <p:cond delay="2500"/>
                            </p:stCondLst>
                            <p:childTnLst>
                              <p:par>
                                <p:cTn id="42" presetID="12" presetClass="entr" presetSubtype="4" fill="hold" nodeType="afterEffect">
                                  <p:stCondLst>
                                    <p:cond delay="0"/>
                                  </p:stCondLst>
                                  <p:childTnLst>
                                    <p:set>
                                      <p:cBhvr>
                                        <p:cTn id="43" dur="1" fill="hold">
                                          <p:stCondLst>
                                            <p:cond delay="0"/>
                                          </p:stCondLst>
                                        </p:cTn>
                                        <p:tgtEl>
                                          <p:spTgt spid="168"/>
                                        </p:tgtEl>
                                        <p:attrNameLst>
                                          <p:attrName>style.visibility</p:attrName>
                                        </p:attrNameLst>
                                      </p:cBhvr>
                                      <p:to>
                                        <p:strVal val="visible"/>
                                      </p:to>
                                    </p:set>
                                    <p:animEffect transition="in" filter="slide(fromBottom)">
                                      <p:cBhvr>
                                        <p:cTn id="44" dur="500"/>
                                        <p:tgtEl>
                                          <p:spTgt spid="168"/>
                                        </p:tgtEl>
                                      </p:cBhvr>
                                    </p:animEffect>
                                  </p:childTnLst>
                                </p:cTn>
                              </p:par>
                            </p:childTnLst>
                          </p:cTn>
                        </p:par>
                        <p:par>
                          <p:cTn id="45" fill="hold">
                            <p:stCondLst>
                              <p:cond delay="3000"/>
                            </p:stCondLst>
                            <p:childTnLst>
                              <p:par>
                                <p:cTn id="46" presetID="12" presetClass="entr" presetSubtype="4" fill="hold" nodeType="afterEffect">
                                  <p:stCondLst>
                                    <p:cond delay="0"/>
                                  </p:stCondLst>
                                  <p:childTnLst>
                                    <p:set>
                                      <p:cBhvr>
                                        <p:cTn id="47" dur="1" fill="hold">
                                          <p:stCondLst>
                                            <p:cond delay="0"/>
                                          </p:stCondLst>
                                        </p:cTn>
                                        <p:tgtEl>
                                          <p:spTgt spid="169"/>
                                        </p:tgtEl>
                                        <p:attrNameLst>
                                          <p:attrName>style.visibility</p:attrName>
                                        </p:attrNameLst>
                                      </p:cBhvr>
                                      <p:to>
                                        <p:strVal val="visible"/>
                                      </p:to>
                                    </p:set>
                                    <p:animEffect transition="in" filter="slide(fromBottom)">
                                      <p:cBhvr>
                                        <p:cTn id="48" dur="500"/>
                                        <p:tgtEl>
                                          <p:spTgt spid="169"/>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22"/>
                                        </p:tgtEl>
                                        <p:attrNameLst>
                                          <p:attrName>style.visibility</p:attrName>
                                        </p:attrNameLst>
                                      </p:cBhvr>
                                      <p:to>
                                        <p:strVal val="visible"/>
                                      </p:to>
                                    </p:set>
                                    <p:anim calcmode="lin" valueType="num">
                                      <p:cBhvr additive="base">
                                        <p:cTn id="53" dur="500" fill="hold"/>
                                        <p:tgtEl>
                                          <p:spTgt spid="122"/>
                                        </p:tgtEl>
                                        <p:attrNameLst>
                                          <p:attrName>ppt_x</p:attrName>
                                        </p:attrNameLst>
                                      </p:cBhvr>
                                      <p:tavLst>
                                        <p:tav tm="0">
                                          <p:val>
                                            <p:strVal val="#ppt_x"/>
                                          </p:val>
                                        </p:tav>
                                        <p:tav tm="100000">
                                          <p:val>
                                            <p:strVal val="#ppt_x"/>
                                          </p:val>
                                        </p:tav>
                                      </p:tavLst>
                                    </p:anim>
                                    <p:anim calcmode="lin" valueType="num">
                                      <p:cBhvr additive="base">
                                        <p:cTn id="54" dur="500" fill="hold"/>
                                        <p:tgtEl>
                                          <p:spTgt spid="122"/>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2" presetClass="entr" presetSubtype="4" fill="hold" nodeType="afterEffect">
                                  <p:stCondLst>
                                    <p:cond delay="0"/>
                                  </p:stCondLst>
                                  <p:childTnLst>
                                    <p:set>
                                      <p:cBhvr>
                                        <p:cTn id="57" dur="1" fill="hold">
                                          <p:stCondLst>
                                            <p:cond delay="0"/>
                                          </p:stCondLst>
                                        </p:cTn>
                                        <p:tgtEl>
                                          <p:spTgt spid="118"/>
                                        </p:tgtEl>
                                        <p:attrNameLst>
                                          <p:attrName>style.visibility</p:attrName>
                                        </p:attrNameLst>
                                      </p:cBhvr>
                                      <p:to>
                                        <p:strVal val="visible"/>
                                      </p:to>
                                    </p:set>
                                    <p:anim calcmode="lin" valueType="num">
                                      <p:cBhvr additive="base">
                                        <p:cTn id="58" dur="1000" fill="hold"/>
                                        <p:tgtEl>
                                          <p:spTgt spid="118"/>
                                        </p:tgtEl>
                                        <p:attrNameLst>
                                          <p:attrName>ppt_x</p:attrName>
                                        </p:attrNameLst>
                                      </p:cBhvr>
                                      <p:tavLst>
                                        <p:tav tm="0">
                                          <p:val>
                                            <p:strVal val="#ppt_x"/>
                                          </p:val>
                                        </p:tav>
                                        <p:tav tm="100000">
                                          <p:val>
                                            <p:strVal val="#ppt_x"/>
                                          </p:val>
                                        </p:tav>
                                      </p:tavLst>
                                    </p:anim>
                                    <p:anim calcmode="lin" valueType="num">
                                      <p:cBhvr additive="base">
                                        <p:cTn id="59" dur="1000" fill="hold"/>
                                        <p:tgtEl>
                                          <p:spTgt spid="1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animBg="1"/>
      <p:bldP spid="51" grpId="0"/>
      <p:bldP spid="268" grpId="0"/>
      <p:bldP spid="1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609600" y="427038"/>
            <a:ext cx="8229600" cy="430194"/>
          </a:xfrm>
          <a:prstGeom prst="rect">
            <a:avLst/>
          </a:prstGeom>
        </p:spPr>
        <p:txBody>
          <a:bodyPr vert="horz" lIns="91440" tIns="45720" rIns="91440" bIns="45720" rtlCol="0" anchor="ctr">
            <a:noAutofit/>
          </a:bodyPr>
          <a:lstStyle/>
          <a:p>
            <a:pPr lvl="0" algn="ctr">
              <a:spcBef>
                <a:spcPct val="0"/>
              </a:spcBef>
              <a:defRPr/>
            </a:pPr>
            <a:r>
              <a:rPr lang="it-IT" sz="2800" b="1" dirty="0" err="1" smtClean="0">
                <a:solidFill>
                  <a:srgbClr val="FF0000"/>
                </a:solidFill>
                <a:latin typeface="Comic Sans MS" pitchFamily="66" charset="0"/>
              </a:rPr>
              <a:t>…alle</a:t>
            </a:r>
            <a:r>
              <a:rPr lang="it-IT" sz="2800" b="1" dirty="0" smtClean="0">
                <a:solidFill>
                  <a:srgbClr val="FF0000"/>
                </a:solidFill>
                <a:latin typeface="Comic Sans MS" pitchFamily="66" charset="0"/>
              </a:rPr>
              <a:t> energie di </a:t>
            </a:r>
            <a:r>
              <a:rPr lang="it-IT" sz="2800" b="1" dirty="0" err="1" smtClean="0">
                <a:solidFill>
                  <a:srgbClr val="FF0000"/>
                </a:solidFill>
                <a:latin typeface="Comic Sans MS" pitchFamily="66" charset="0"/>
              </a:rPr>
              <a:t>LHC…</a:t>
            </a:r>
            <a:endParaRPr lang="it-IT" sz="2800" b="1" dirty="0">
              <a:solidFill>
                <a:srgbClr val="FF0000"/>
              </a:solidFill>
              <a:latin typeface="Comic Sans MS" pitchFamily="66" charset="0"/>
            </a:endParaRPr>
          </a:p>
        </p:txBody>
      </p:sp>
      <p:sp>
        <p:nvSpPr>
          <p:cNvPr id="6" name="Segnaposto contenuto 2"/>
          <p:cNvSpPr txBox="1">
            <a:spLocks/>
          </p:cNvSpPr>
          <p:nvPr/>
        </p:nvSpPr>
        <p:spPr>
          <a:xfrm>
            <a:off x="357158" y="1071546"/>
            <a:ext cx="8401080" cy="1428760"/>
          </a:xfrm>
          <a:prstGeom prst="rect">
            <a:avLst/>
          </a:prstGeom>
        </p:spPr>
        <p:txBody>
          <a:bodyPr vert="horz" lIns="91440" tIns="45720" rIns="91440" bIns="45720" rtlCol="0">
            <a:normAutofit/>
          </a:bodyPr>
          <a:lstStyle/>
          <a:p>
            <a:pPr marL="342900" indent="-342900">
              <a:spcBef>
                <a:spcPct val="20000"/>
              </a:spcBef>
              <a:defRPr/>
            </a:pPr>
            <a:r>
              <a:rPr lang="it-IT" sz="2400" dirty="0" smtClean="0">
                <a:latin typeface="Comic Sans MS" pitchFamily="66" charset="0"/>
              </a:rPr>
              <a:t>- </a:t>
            </a:r>
            <a:r>
              <a:rPr lang="it-IT" sz="2400" b="1" dirty="0" err="1" smtClean="0">
                <a:solidFill>
                  <a:srgbClr val="0070C0"/>
                </a:solidFill>
                <a:latin typeface="Comic Sans MS" pitchFamily="66" charset="0"/>
              </a:rPr>
              <a:t>Adroni</a:t>
            </a:r>
            <a:r>
              <a:rPr lang="it-IT" sz="2400" dirty="0" smtClean="0">
                <a:latin typeface="Comic Sans MS" pitchFamily="66" charset="0"/>
              </a:rPr>
              <a:t>  interagiscono ‘forte’ producendo ‘getti’ di particelle simili agli sciami </a:t>
            </a:r>
            <a:r>
              <a:rPr lang="it-IT" sz="2400" dirty="0" err="1" smtClean="0">
                <a:latin typeface="Comic Sans MS" pitchFamily="66" charset="0"/>
              </a:rPr>
              <a:t>em</a:t>
            </a:r>
            <a:r>
              <a:rPr lang="it-IT" sz="2400" dirty="0" smtClean="0">
                <a:latin typeface="Comic Sans MS" pitchFamily="66" charset="0"/>
              </a:rPr>
              <a:t> (oltre che ionizzare se </a:t>
            </a:r>
            <a:r>
              <a:rPr lang="it-IT" sz="2400" dirty="0" err="1" smtClean="0">
                <a:latin typeface="Comic Sans MS" pitchFamily="66" charset="0"/>
              </a:rPr>
              <a:t>carichi…</a:t>
            </a:r>
            <a:r>
              <a:rPr lang="it-IT" sz="2400" dirty="0" smtClean="0">
                <a:latin typeface="Comic Sans MS" pitchFamily="66" charset="0"/>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it-IT" sz="24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asellaDiTesto 6"/>
          <p:cNvSpPr txBox="1"/>
          <p:nvPr/>
        </p:nvSpPr>
        <p:spPr>
          <a:xfrm>
            <a:off x="500034" y="3859604"/>
            <a:ext cx="4071966" cy="1569660"/>
          </a:xfrm>
          <a:prstGeom prst="rect">
            <a:avLst/>
          </a:prstGeom>
          <a:noFill/>
        </p:spPr>
        <p:txBody>
          <a:bodyPr wrap="square" rtlCol="0">
            <a:spAutoFit/>
          </a:bodyPr>
          <a:lstStyle/>
          <a:p>
            <a:r>
              <a:rPr lang="it-IT" sz="2400" dirty="0" smtClean="0">
                <a:latin typeface="Comic Sans MS" pitchFamily="66" charset="0"/>
              </a:rPr>
              <a:t>- </a:t>
            </a:r>
            <a:r>
              <a:rPr lang="it-IT" sz="2400" b="1" dirty="0" smtClean="0">
                <a:solidFill>
                  <a:srgbClr val="0070C0"/>
                </a:solidFill>
                <a:latin typeface="Comic Sans MS" pitchFamily="66" charset="0"/>
              </a:rPr>
              <a:t>Neutrini</a:t>
            </a:r>
            <a:r>
              <a:rPr lang="it-IT" sz="2400" dirty="0" smtClean="0">
                <a:latin typeface="Comic Sans MS" pitchFamily="66" charset="0"/>
              </a:rPr>
              <a:t> interagiscono debolmente </a:t>
            </a:r>
            <a:r>
              <a:rPr lang="it-IT" sz="2400" dirty="0" err="1" smtClean="0">
                <a:latin typeface="Comic Sans MS" pitchFamily="66" charset="0"/>
              </a:rPr>
              <a:t>…possono</a:t>
            </a:r>
            <a:r>
              <a:rPr lang="it-IT" sz="2400" dirty="0" smtClean="0">
                <a:latin typeface="Comic Sans MS" pitchFamily="66" charset="0"/>
              </a:rPr>
              <a:t> attraversare la Terra senza </a:t>
            </a:r>
            <a:r>
              <a:rPr lang="it-IT" sz="2400" dirty="0" err="1" smtClean="0">
                <a:latin typeface="Comic Sans MS" pitchFamily="66" charset="0"/>
              </a:rPr>
              <a:t>interagire……</a:t>
            </a:r>
            <a:endParaRPr lang="it-IT" sz="2400" dirty="0">
              <a:latin typeface="Comic Sans MS" pitchFamily="66" charset="0"/>
            </a:endParaRPr>
          </a:p>
        </p:txBody>
      </p:sp>
      <p:sp>
        <p:nvSpPr>
          <p:cNvPr id="31" name="CasellaDiTesto 30"/>
          <p:cNvSpPr txBox="1"/>
          <p:nvPr/>
        </p:nvSpPr>
        <p:spPr>
          <a:xfrm>
            <a:off x="357158" y="2428868"/>
            <a:ext cx="4357718" cy="830997"/>
          </a:xfrm>
          <a:prstGeom prst="rect">
            <a:avLst/>
          </a:prstGeom>
          <a:noFill/>
        </p:spPr>
        <p:txBody>
          <a:bodyPr wrap="square" rtlCol="0">
            <a:spAutoFit/>
          </a:bodyPr>
          <a:lstStyle/>
          <a:p>
            <a:endParaRPr lang="it-IT" sz="2400" dirty="0" smtClean="0">
              <a:latin typeface="Comic Sans MS" pitchFamily="66" charset="0"/>
            </a:endParaRPr>
          </a:p>
          <a:p>
            <a:r>
              <a:rPr lang="it-IT" sz="2400" dirty="0" smtClean="0">
                <a:latin typeface="Comic Sans MS" pitchFamily="66" charset="0"/>
              </a:rPr>
              <a:t>- </a:t>
            </a:r>
            <a:r>
              <a:rPr lang="it-IT" sz="2400" b="1" dirty="0" smtClean="0">
                <a:solidFill>
                  <a:srgbClr val="0070C0"/>
                </a:solidFill>
                <a:latin typeface="Comic Sans MS" pitchFamily="66" charset="0"/>
              </a:rPr>
              <a:t>Muon</a:t>
            </a:r>
            <a:r>
              <a:rPr lang="it-IT" sz="2400" dirty="0" smtClean="0">
                <a:latin typeface="Comic Sans MS" pitchFamily="66" charset="0"/>
              </a:rPr>
              <a:t>i ionizzano ma </a:t>
            </a:r>
            <a:r>
              <a:rPr lang="it-IT" sz="2400" dirty="0" err="1" smtClean="0">
                <a:latin typeface="Comic Sans MS" pitchFamily="66" charset="0"/>
              </a:rPr>
              <a:t>poco…</a:t>
            </a:r>
            <a:r>
              <a:rPr lang="it-IT" sz="2400" dirty="0" smtClean="0">
                <a:latin typeface="Comic Sans MS" pitchFamily="66" charset="0"/>
              </a:rPr>
              <a:t>.</a:t>
            </a:r>
            <a:endParaRPr lang="it-IT" sz="2400" dirty="0">
              <a:latin typeface="Comic Sans MS" pitchFamily="66" charset="0"/>
            </a:endParaRPr>
          </a:p>
        </p:txBody>
      </p:sp>
      <p:sp>
        <p:nvSpPr>
          <p:cNvPr id="10" name="Segnaposto numero diapositiva 9"/>
          <p:cNvSpPr>
            <a:spLocks noGrp="1"/>
          </p:cNvSpPr>
          <p:nvPr>
            <p:ph type="sldNum" sz="quarter" idx="12"/>
          </p:nvPr>
        </p:nvSpPr>
        <p:spPr/>
        <p:txBody>
          <a:bodyPr/>
          <a:lstStyle/>
          <a:p>
            <a:fld id="{B007B441-5312-499D-93C3-6E37886527FA}" type="slidenum">
              <a:rPr lang="it-IT" smtClean="0"/>
              <a:pPr/>
              <a:t>11</a:t>
            </a:fld>
            <a:endParaRPr lang="it-IT"/>
          </a:p>
        </p:txBody>
      </p:sp>
      <p:pic>
        <p:nvPicPr>
          <p:cNvPr id="9" name="Picture 4" descr="terra"/>
          <p:cNvPicPr>
            <a:picLocks noChangeAspect="1" noChangeArrowheads="1"/>
          </p:cNvPicPr>
          <p:nvPr/>
        </p:nvPicPr>
        <p:blipFill>
          <a:blip r:embed="rId3"/>
          <a:srcRect/>
          <a:stretch>
            <a:fillRect/>
          </a:stretch>
        </p:blipFill>
        <p:spPr bwMode="auto">
          <a:xfrm>
            <a:off x="4953000" y="2809892"/>
            <a:ext cx="3619528" cy="3619528"/>
          </a:xfrm>
          <a:prstGeom prst="rect">
            <a:avLst/>
          </a:prstGeom>
          <a:noFill/>
        </p:spPr>
      </p:pic>
      <p:cxnSp>
        <p:nvCxnSpPr>
          <p:cNvPr id="12" name="Connettore 2 11"/>
          <p:cNvCxnSpPr/>
          <p:nvPr/>
        </p:nvCxnSpPr>
        <p:spPr>
          <a:xfrm rot="16200000" flipH="1">
            <a:off x="4179091" y="3536157"/>
            <a:ext cx="4214842" cy="20002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ttore 7 16"/>
          <p:cNvCxnSpPr/>
          <p:nvPr/>
        </p:nvCxnSpPr>
        <p:spPr>
          <a:xfrm flipV="1">
            <a:off x="4000496" y="3500438"/>
            <a:ext cx="1714512" cy="642942"/>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25470"/>
          </a:xfrm>
          <a:solidFill>
            <a:srgbClr val="00B0F0"/>
          </a:solidFill>
        </p:spPr>
        <p:txBody>
          <a:bodyPr>
            <a:normAutofit/>
          </a:bodyPr>
          <a:lstStyle/>
          <a:p>
            <a:r>
              <a:rPr lang="it-IT" sz="2800" b="1" dirty="0" smtClean="0">
                <a:solidFill>
                  <a:schemeClr val="bg1"/>
                </a:solidFill>
                <a:latin typeface="Comic Sans MS" pitchFamily="66" charset="0"/>
              </a:rPr>
              <a:t>I rivelatori</a:t>
            </a:r>
            <a:endParaRPr lang="it-IT" sz="2800" b="1" dirty="0">
              <a:solidFill>
                <a:schemeClr val="bg1"/>
              </a:solidFill>
              <a:latin typeface="Comic Sans MS" pitchFamily="66" charset="0"/>
            </a:endParaRPr>
          </a:p>
        </p:txBody>
      </p:sp>
      <p:sp>
        <p:nvSpPr>
          <p:cNvPr id="3" name="Segnaposto contenuto 2"/>
          <p:cNvSpPr>
            <a:spLocks noGrp="1"/>
          </p:cNvSpPr>
          <p:nvPr>
            <p:ph idx="1"/>
          </p:nvPr>
        </p:nvSpPr>
        <p:spPr>
          <a:xfrm>
            <a:off x="428596" y="1071546"/>
            <a:ext cx="8229600" cy="1543048"/>
          </a:xfrm>
          <a:solidFill>
            <a:schemeClr val="accent5">
              <a:lumMod val="20000"/>
              <a:lumOff val="80000"/>
            </a:schemeClr>
          </a:solidFill>
        </p:spPr>
        <p:txBody>
          <a:bodyPr>
            <a:normAutofit lnSpcReduction="10000"/>
          </a:bodyPr>
          <a:lstStyle/>
          <a:p>
            <a:r>
              <a:rPr lang="it-IT" sz="2400" dirty="0" smtClean="0">
                <a:latin typeface="Comic Sans MS" pitchFamily="66" charset="0"/>
              </a:rPr>
              <a:t>Sfruttano i diversi tipi di interazione per produrre un segnale visibile, in genere  elettrico, dal quale risalire al punto/istante di passaggio delle particelle, tracciarle e ricostruire gli eventi</a:t>
            </a:r>
          </a:p>
          <a:p>
            <a:pPr lvl="1"/>
            <a:endParaRPr lang="it-IT" dirty="0" smtClean="0"/>
          </a:p>
        </p:txBody>
      </p:sp>
      <p:sp>
        <p:nvSpPr>
          <p:cNvPr id="4" name="CasellaDiTesto 3"/>
          <p:cNvSpPr txBox="1"/>
          <p:nvPr/>
        </p:nvSpPr>
        <p:spPr>
          <a:xfrm>
            <a:off x="785786" y="2643182"/>
            <a:ext cx="7528023" cy="461665"/>
          </a:xfrm>
          <a:prstGeom prst="rect">
            <a:avLst/>
          </a:prstGeom>
          <a:solidFill>
            <a:schemeClr val="bg2"/>
          </a:solidFill>
        </p:spPr>
        <p:txBody>
          <a:bodyPr wrap="none" rtlCol="0">
            <a:spAutoFit/>
          </a:bodyPr>
          <a:lstStyle/>
          <a:p>
            <a:r>
              <a:rPr lang="it-IT" sz="2400" dirty="0" smtClean="0">
                <a:solidFill>
                  <a:srgbClr val="FF0000"/>
                </a:solidFill>
                <a:latin typeface="Comic Sans MS" pitchFamily="66" charset="0"/>
              </a:rPr>
              <a:t>Es. di rivelatore che sfrutta la ionizzazione nel gas:</a:t>
            </a:r>
            <a:endParaRPr lang="it-IT" sz="2400" dirty="0"/>
          </a:p>
        </p:txBody>
      </p:sp>
      <p:sp>
        <p:nvSpPr>
          <p:cNvPr id="5" name="Segnaposto contenuto 2"/>
          <p:cNvSpPr txBox="1">
            <a:spLocks/>
          </p:cNvSpPr>
          <p:nvPr/>
        </p:nvSpPr>
        <p:spPr>
          <a:xfrm>
            <a:off x="214282" y="3214686"/>
            <a:ext cx="3929090" cy="2286016"/>
          </a:xfrm>
          <a:prstGeom prst="rect">
            <a:avLst/>
          </a:prstGeom>
          <a:solidFill>
            <a:schemeClr val="accent4">
              <a:lumMod val="20000"/>
              <a:lumOff val="80000"/>
            </a:schemeClr>
          </a:solidFill>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Gli elettroni e gli ioni prodotti sottoposti ad un campo elettrico </a:t>
            </a:r>
            <a:r>
              <a:rPr kumimoji="0" lang="it-IT" sz="2400" b="1" i="0" u="none" strike="noStrike" kern="1200" cap="none" spc="0" normalizeH="0" baseline="0" noProof="0" dirty="0" smtClean="0">
                <a:ln>
                  <a:noFill/>
                </a:ln>
                <a:solidFill>
                  <a:schemeClr val="accent6">
                    <a:lumMod val="75000"/>
                  </a:schemeClr>
                </a:solidFill>
                <a:effectLst/>
                <a:uLnTx/>
                <a:uFillTx/>
                <a:latin typeface="Comic Sans MS" pitchFamily="66" charset="0"/>
                <a:ea typeface="+mn-ea"/>
                <a:cs typeface="+mn-cs"/>
              </a:rPr>
              <a:t>E</a:t>
            </a:r>
            <a:r>
              <a:rPr kumimoji="0" lang="it-IT"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 migrano </a:t>
            </a:r>
            <a:r>
              <a:rPr kumimoji="0" lang="it-IT" sz="2400" b="0" i="0" u="none" strike="noStrike" kern="1200" cap="none" spc="0" normalizeH="0" baseline="0" noProof="0" dirty="0" err="1" smtClean="0">
                <a:ln>
                  <a:noFill/>
                </a:ln>
                <a:solidFill>
                  <a:schemeClr val="tx1"/>
                </a:solidFill>
                <a:effectLst/>
                <a:uLnTx/>
                <a:uFillTx/>
                <a:latin typeface="Comic Sans MS" pitchFamily="66" charset="0"/>
                <a:ea typeface="+mn-ea"/>
                <a:cs typeface="+mn-cs"/>
              </a:rPr>
              <a:t>verdo</a:t>
            </a:r>
            <a:r>
              <a:rPr kumimoji="0" lang="it-IT"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 l’anodo producendo un segnale elettrico</a:t>
            </a:r>
            <a:endParaRPr kumimoji="0" lang="it-IT" sz="24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cxnSp>
        <p:nvCxnSpPr>
          <p:cNvPr id="6" name="Connettore 1 5"/>
          <p:cNvCxnSpPr/>
          <p:nvPr/>
        </p:nvCxnSpPr>
        <p:spPr>
          <a:xfrm>
            <a:off x="4846628" y="4559866"/>
            <a:ext cx="214314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4846628" y="6131502"/>
            <a:ext cx="214314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Connettore 1 7"/>
          <p:cNvCxnSpPr/>
          <p:nvPr/>
        </p:nvCxnSpPr>
        <p:spPr>
          <a:xfrm rot="5400000" flipH="1" flipV="1">
            <a:off x="5703884" y="4345552"/>
            <a:ext cx="428628"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rot="5400000" flipH="1" flipV="1">
            <a:off x="5704678" y="6345022"/>
            <a:ext cx="428628"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4560876" y="5417122"/>
            <a:ext cx="2571768"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CasellaDiTesto 10"/>
          <p:cNvSpPr txBox="1"/>
          <p:nvPr/>
        </p:nvSpPr>
        <p:spPr>
          <a:xfrm>
            <a:off x="5846760" y="6345816"/>
            <a:ext cx="630301" cy="369332"/>
          </a:xfrm>
          <a:prstGeom prst="rect">
            <a:avLst/>
          </a:prstGeom>
          <a:noFill/>
        </p:spPr>
        <p:txBody>
          <a:bodyPr wrap="none" rtlCol="0">
            <a:spAutoFit/>
          </a:bodyPr>
          <a:lstStyle/>
          <a:p>
            <a:r>
              <a:rPr lang="it-IT" b="1" dirty="0" smtClean="0"/>
              <a:t>GND</a:t>
            </a:r>
            <a:endParaRPr lang="it-IT" b="1" dirty="0"/>
          </a:p>
        </p:txBody>
      </p:sp>
      <p:sp>
        <p:nvSpPr>
          <p:cNvPr id="12" name="CasellaDiTesto 11"/>
          <p:cNvSpPr txBox="1"/>
          <p:nvPr/>
        </p:nvSpPr>
        <p:spPr>
          <a:xfrm>
            <a:off x="4918066" y="5059932"/>
            <a:ext cx="279244" cy="461665"/>
          </a:xfrm>
          <a:prstGeom prst="rect">
            <a:avLst/>
          </a:prstGeom>
          <a:noFill/>
        </p:spPr>
        <p:txBody>
          <a:bodyPr wrap="none" rtlCol="0">
            <a:spAutoFit/>
          </a:bodyPr>
          <a:lstStyle/>
          <a:p>
            <a:r>
              <a:rPr lang="it-IT" sz="2400" b="1" dirty="0" smtClean="0"/>
              <a:t>-</a:t>
            </a:r>
            <a:endParaRPr lang="it-IT" sz="2400" b="1" dirty="0"/>
          </a:p>
        </p:txBody>
      </p:sp>
      <p:sp>
        <p:nvSpPr>
          <p:cNvPr id="13" name="CasellaDiTesto 12"/>
          <p:cNvSpPr txBox="1"/>
          <p:nvPr/>
        </p:nvSpPr>
        <p:spPr>
          <a:xfrm>
            <a:off x="5710392" y="5059932"/>
            <a:ext cx="279244" cy="461665"/>
          </a:xfrm>
          <a:prstGeom prst="rect">
            <a:avLst/>
          </a:prstGeom>
          <a:noFill/>
        </p:spPr>
        <p:txBody>
          <a:bodyPr wrap="none" rtlCol="0">
            <a:spAutoFit/>
          </a:bodyPr>
          <a:lstStyle/>
          <a:p>
            <a:r>
              <a:rPr lang="it-IT" sz="2400" b="1" dirty="0" smtClean="0"/>
              <a:t>-</a:t>
            </a:r>
            <a:endParaRPr lang="it-IT" sz="2400" b="1" dirty="0"/>
          </a:p>
        </p:txBody>
      </p:sp>
      <p:sp>
        <p:nvSpPr>
          <p:cNvPr id="14" name="CasellaDiTesto 13"/>
          <p:cNvSpPr txBox="1"/>
          <p:nvPr/>
        </p:nvSpPr>
        <p:spPr>
          <a:xfrm>
            <a:off x="6567648" y="5059932"/>
            <a:ext cx="279244" cy="461665"/>
          </a:xfrm>
          <a:prstGeom prst="rect">
            <a:avLst/>
          </a:prstGeom>
          <a:noFill/>
        </p:spPr>
        <p:txBody>
          <a:bodyPr wrap="none" rtlCol="0">
            <a:spAutoFit/>
          </a:bodyPr>
          <a:lstStyle/>
          <a:p>
            <a:r>
              <a:rPr lang="it-IT" sz="2400" b="1" dirty="0" smtClean="0"/>
              <a:t>-</a:t>
            </a:r>
            <a:endParaRPr lang="it-IT" sz="2400" b="1" dirty="0"/>
          </a:p>
        </p:txBody>
      </p:sp>
      <p:sp>
        <p:nvSpPr>
          <p:cNvPr id="15" name="CasellaDiTesto 14"/>
          <p:cNvSpPr txBox="1"/>
          <p:nvPr/>
        </p:nvSpPr>
        <p:spPr>
          <a:xfrm>
            <a:off x="5346694" y="5059932"/>
            <a:ext cx="279244" cy="461665"/>
          </a:xfrm>
          <a:prstGeom prst="rect">
            <a:avLst/>
          </a:prstGeom>
          <a:noFill/>
        </p:spPr>
        <p:txBody>
          <a:bodyPr wrap="none" rtlCol="0">
            <a:spAutoFit/>
          </a:bodyPr>
          <a:lstStyle/>
          <a:p>
            <a:r>
              <a:rPr lang="it-IT" sz="2400" b="1" dirty="0" smtClean="0"/>
              <a:t>-</a:t>
            </a:r>
            <a:endParaRPr lang="it-IT" sz="2400" b="1" dirty="0"/>
          </a:p>
        </p:txBody>
      </p:sp>
      <p:sp>
        <p:nvSpPr>
          <p:cNvPr id="16" name="CasellaDiTesto 15"/>
          <p:cNvSpPr txBox="1"/>
          <p:nvPr/>
        </p:nvSpPr>
        <p:spPr>
          <a:xfrm>
            <a:off x="6275388" y="5059932"/>
            <a:ext cx="279244" cy="461665"/>
          </a:xfrm>
          <a:prstGeom prst="rect">
            <a:avLst/>
          </a:prstGeom>
          <a:noFill/>
        </p:spPr>
        <p:txBody>
          <a:bodyPr wrap="none" rtlCol="0">
            <a:spAutoFit/>
          </a:bodyPr>
          <a:lstStyle/>
          <a:p>
            <a:r>
              <a:rPr lang="it-IT" sz="2400" b="1" dirty="0" smtClean="0"/>
              <a:t>-</a:t>
            </a:r>
            <a:endParaRPr lang="it-IT" sz="2400" b="1" dirty="0"/>
          </a:p>
        </p:txBody>
      </p:sp>
      <p:sp>
        <p:nvSpPr>
          <p:cNvPr id="17" name="CasellaDiTesto 16"/>
          <p:cNvSpPr txBox="1"/>
          <p:nvPr/>
        </p:nvSpPr>
        <p:spPr>
          <a:xfrm>
            <a:off x="5293892" y="5345684"/>
            <a:ext cx="338554" cy="461665"/>
          </a:xfrm>
          <a:prstGeom prst="rect">
            <a:avLst/>
          </a:prstGeom>
          <a:noFill/>
        </p:spPr>
        <p:txBody>
          <a:bodyPr wrap="none" rtlCol="0">
            <a:spAutoFit/>
          </a:bodyPr>
          <a:lstStyle/>
          <a:p>
            <a:r>
              <a:rPr lang="it-IT" sz="2400" b="1" dirty="0" smtClean="0"/>
              <a:t>+</a:t>
            </a:r>
            <a:endParaRPr lang="it-IT" sz="2400" b="1" dirty="0"/>
          </a:p>
        </p:txBody>
      </p:sp>
      <p:sp>
        <p:nvSpPr>
          <p:cNvPr id="18" name="CasellaDiTesto 17"/>
          <p:cNvSpPr txBox="1"/>
          <p:nvPr/>
        </p:nvSpPr>
        <p:spPr>
          <a:xfrm>
            <a:off x="4846628" y="5345684"/>
            <a:ext cx="338554" cy="461665"/>
          </a:xfrm>
          <a:prstGeom prst="rect">
            <a:avLst/>
          </a:prstGeom>
          <a:noFill/>
        </p:spPr>
        <p:txBody>
          <a:bodyPr wrap="none" rtlCol="0">
            <a:spAutoFit/>
          </a:bodyPr>
          <a:lstStyle/>
          <a:p>
            <a:r>
              <a:rPr lang="it-IT" sz="2400" b="1" dirty="0" smtClean="0"/>
              <a:t>+</a:t>
            </a:r>
            <a:endParaRPr lang="it-IT" sz="2400" b="1" dirty="0"/>
          </a:p>
        </p:txBody>
      </p:sp>
      <p:sp>
        <p:nvSpPr>
          <p:cNvPr id="19" name="CasellaDiTesto 18"/>
          <p:cNvSpPr txBox="1"/>
          <p:nvPr/>
        </p:nvSpPr>
        <p:spPr>
          <a:xfrm>
            <a:off x="6222586" y="5345684"/>
            <a:ext cx="338554" cy="461665"/>
          </a:xfrm>
          <a:prstGeom prst="rect">
            <a:avLst/>
          </a:prstGeom>
          <a:noFill/>
        </p:spPr>
        <p:txBody>
          <a:bodyPr wrap="none" rtlCol="0">
            <a:spAutoFit/>
          </a:bodyPr>
          <a:lstStyle/>
          <a:p>
            <a:r>
              <a:rPr lang="it-IT" sz="2400" b="1" dirty="0" smtClean="0"/>
              <a:t>+</a:t>
            </a:r>
            <a:endParaRPr lang="it-IT" sz="2400" b="1" dirty="0"/>
          </a:p>
        </p:txBody>
      </p:sp>
      <p:sp>
        <p:nvSpPr>
          <p:cNvPr id="20" name="CasellaDiTesto 19"/>
          <p:cNvSpPr txBox="1"/>
          <p:nvPr/>
        </p:nvSpPr>
        <p:spPr>
          <a:xfrm>
            <a:off x="5722520" y="5312647"/>
            <a:ext cx="338554" cy="461665"/>
          </a:xfrm>
          <a:prstGeom prst="rect">
            <a:avLst/>
          </a:prstGeom>
          <a:noFill/>
        </p:spPr>
        <p:txBody>
          <a:bodyPr wrap="none" rtlCol="0">
            <a:spAutoFit/>
          </a:bodyPr>
          <a:lstStyle/>
          <a:p>
            <a:r>
              <a:rPr lang="it-IT" sz="2400" b="1" dirty="0" smtClean="0"/>
              <a:t>+</a:t>
            </a:r>
            <a:endParaRPr lang="it-IT" sz="2400" b="1" dirty="0"/>
          </a:p>
        </p:txBody>
      </p:sp>
      <p:sp>
        <p:nvSpPr>
          <p:cNvPr id="21" name="CasellaDiTesto 20"/>
          <p:cNvSpPr txBox="1"/>
          <p:nvPr/>
        </p:nvSpPr>
        <p:spPr>
          <a:xfrm>
            <a:off x="6489702" y="5345684"/>
            <a:ext cx="338554" cy="461665"/>
          </a:xfrm>
          <a:prstGeom prst="rect">
            <a:avLst/>
          </a:prstGeom>
          <a:noFill/>
        </p:spPr>
        <p:txBody>
          <a:bodyPr wrap="none" rtlCol="0">
            <a:spAutoFit/>
          </a:bodyPr>
          <a:lstStyle/>
          <a:p>
            <a:r>
              <a:rPr lang="it-IT" sz="2400" b="1" dirty="0" smtClean="0"/>
              <a:t>+</a:t>
            </a:r>
            <a:endParaRPr lang="it-IT" sz="2400" b="1" dirty="0"/>
          </a:p>
        </p:txBody>
      </p:sp>
      <p:cxnSp>
        <p:nvCxnSpPr>
          <p:cNvPr id="22" name="Connettore 2 21"/>
          <p:cNvCxnSpPr/>
          <p:nvPr/>
        </p:nvCxnSpPr>
        <p:spPr>
          <a:xfrm rot="5400000">
            <a:off x="6989768" y="5345684"/>
            <a:ext cx="1000132" cy="1588"/>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CasellaDiTesto 22"/>
          <p:cNvSpPr txBox="1"/>
          <p:nvPr/>
        </p:nvSpPr>
        <p:spPr>
          <a:xfrm>
            <a:off x="7489834" y="5202808"/>
            <a:ext cx="296876" cy="369332"/>
          </a:xfrm>
          <a:prstGeom prst="rect">
            <a:avLst/>
          </a:prstGeom>
          <a:noFill/>
        </p:spPr>
        <p:txBody>
          <a:bodyPr wrap="none" rtlCol="0">
            <a:spAutoFit/>
          </a:bodyPr>
          <a:lstStyle/>
          <a:p>
            <a:r>
              <a:rPr lang="it-IT" b="1" dirty="0" smtClean="0">
                <a:solidFill>
                  <a:schemeClr val="accent6">
                    <a:lumMod val="75000"/>
                  </a:schemeClr>
                </a:solidFill>
              </a:rPr>
              <a:t>E</a:t>
            </a:r>
            <a:endParaRPr lang="it-IT" b="1" dirty="0">
              <a:solidFill>
                <a:schemeClr val="accent6">
                  <a:lumMod val="75000"/>
                </a:schemeClr>
              </a:solidFill>
            </a:endParaRPr>
          </a:p>
        </p:txBody>
      </p:sp>
      <p:sp>
        <p:nvSpPr>
          <p:cNvPr id="24" name="Rettangolo 23"/>
          <p:cNvSpPr/>
          <p:nvPr/>
        </p:nvSpPr>
        <p:spPr>
          <a:xfrm>
            <a:off x="5786446" y="3643314"/>
            <a:ext cx="285752" cy="500066"/>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R</a:t>
            </a:r>
            <a:endParaRPr lang="it-IT" b="1" dirty="0"/>
          </a:p>
        </p:txBody>
      </p:sp>
      <p:cxnSp>
        <p:nvCxnSpPr>
          <p:cNvPr id="25" name="Forma 24"/>
          <p:cNvCxnSpPr>
            <a:stCxn id="24" idx="0"/>
          </p:cNvCxnSpPr>
          <p:nvPr/>
        </p:nvCxnSpPr>
        <p:spPr>
          <a:xfrm rot="5400000" flipH="1" flipV="1">
            <a:off x="5944863" y="3383811"/>
            <a:ext cx="243962" cy="275045"/>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a:off x="5929322" y="4357694"/>
            <a:ext cx="2071702" cy="1588"/>
          </a:xfrm>
          <a:prstGeom prst="line">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7" name="Figura a mano libera 26"/>
          <p:cNvSpPr/>
          <p:nvPr/>
        </p:nvSpPr>
        <p:spPr>
          <a:xfrm>
            <a:off x="8272494" y="4216400"/>
            <a:ext cx="800100" cy="561975"/>
          </a:xfrm>
          <a:custGeom>
            <a:avLst/>
            <a:gdLst>
              <a:gd name="connsiteX0" fmla="*/ 0 w 800100"/>
              <a:gd name="connsiteY0" fmla="*/ 146050 h 561975"/>
              <a:gd name="connsiteX1" fmla="*/ 152400 w 800100"/>
              <a:gd name="connsiteY1" fmla="*/ 165100 h 561975"/>
              <a:gd name="connsiteX2" fmla="*/ 304800 w 800100"/>
              <a:gd name="connsiteY2" fmla="*/ 546100 h 561975"/>
              <a:gd name="connsiteX3" fmla="*/ 438150 w 800100"/>
              <a:gd name="connsiteY3" fmla="*/ 69850 h 561975"/>
              <a:gd name="connsiteX4" fmla="*/ 552450 w 800100"/>
              <a:gd name="connsiteY4" fmla="*/ 127000 h 561975"/>
              <a:gd name="connsiteX5" fmla="*/ 800100 w 800100"/>
              <a:gd name="connsiteY5" fmla="*/ 146050 h 561975"/>
              <a:gd name="connsiteX6" fmla="*/ 800100 w 800100"/>
              <a:gd name="connsiteY6" fmla="*/ 14605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0100" h="561975">
                <a:moveTo>
                  <a:pt x="0" y="146050"/>
                </a:moveTo>
                <a:cubicBezTo>
                  <a:pt x="50800" y="122237"/>
                  <a:pt x="101600" y="98425"/>
                  <a:pt x="152400" y="165100"/>
                </a:cubicBezTo>
                <a:cubicBezTo>
                  <a:pt x="203200" y="231775"/>
                  <a:pt x="257175" y="561975"/>
                  <a:pt x="304800" y="546100"/>
                </a:cubicBezTo>
                <a:cubicBezTo>
                  <a:pt x="352425" y="530225"/>
                  <a:pt x="396875" y="139700"/>
                  <a:pt x="438150" y="69850"/>
                </a:cubicBezTo>
                <a:cubicBezTo>
                  <a:pt x="479425" y="0"/>
                  <a:pt x="492125" y="114300"/>
                  <a:pt x="552450" y="127000"/>
                </a:cubicBezTo>
                <a:cubicBezTo>
                  <a:pt x="612775" y="139700"/>
                  <a:pt x="800100" y="146050"/>
                  <a:pt x="800100" y="146050"/>
                </a:cubicBezTo>
                <a:lnTo>
                  <a:pt x="800100" y="14605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CasellaDiTesto 27"/>
          <p:cNvSpPr txBox="1"/>
          <p:nvPr/>
        </p:nvSpPr>
        <p:spPr>
          <a:xfrm>
            <a:off x="3341253" y="5631436"/>
            <a:ext cx="1730813" cy="369332"/>
          </a:xfrm>
          <a:prstGeom prst="rect">
            <a:avLst/>
          </a:prstGeom>
          <a:noFill/>
        </p:spPr>
        <p:txBody>
          <a:bodyPr wrap="square" rtlCol="0">
            <a:spAutoFit/>
          </a:bodyPr>
          <a:lstStyle/>
          <a:p>
            <a:r>
              <a:rPr lang="it-IT" dirty="0" smtClean="0">
                <a:solidFill>
                  <a:srgbClr val="FF0000"/>
                </a:solidFill>
              </a:rPr>
              <a:t>Part. carica</a:t>
            </a:r>
            <a:endParaRPr lang="it-IT" dirty="0">
              <a:solidFill>
                <a:srgbClr val="FF0000"/>
              </a:solidFill>
            </a:endParaRPr>
          </a:p>
        </p:txBody>
      </p:sp>
      <p:cxnSp>
        <p:nvCxnSpPr>
          <p:cNvPr id="29" name="Connettore 7 28"/>
          <p:cNvCxnSpPr/>
          <p:nvPr/>
        </p:nvCxnSpPr>
        <p:spPr>
          <a:xfrm>
            <a:off x="4286248" y="4500570"/>
            <a:ext cx="785818" cy="35719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CasellaDiTesto 29"/>
          <p:cNvSpPr txBox="1"/>
          <p:nvPr/>
        </p:nvSpPr>
        <p:spPr>
          <a:xfrm>
            <a:off x="4071934" y="4143380"/>
            <a:ext cx="489749" cy="369332"/>
          </a:xfrm>
          <a:prstGeom prst="rect">
            <a:avLst/>
          </a:prstGeom>
          <a:noFill/>
        </p:spPr>
        <p:txBody>
          <a:bodyPr wrap="none" rtlCol="0">
            <a:spAutoFit/>
          </a:bodyPr>
          <a:lstStyle/>
          <a:p>
            <a:r>
              <a:rPr lang="it-IT" dirty="0" smtClean="0"/>
              <a:t>gas</a:t>
            </a:r>
            <a:endParaRPr lang="it-IT" dirty="0"/>
          </a:p>
        </p:txBody>
      </p:sp>
      <p:sp>
        <p:nvSpPr>
          <p:cNvPr id="31" name="Rettangolo 30"/>
          <p:cNvSpPr/>
          <p:nvPr/>
        </p:nvSpPr>
        <p:spPr>
          <a:xfrm>
            <a:off x="4643438" y="3500438"/>
            <a:ext cx="3071834" cy="278608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Segnaposto numero diapositiva 32"/>
          <p:cNvSpPr>
            <a:spLocks noGrp="1"/>
          </p:cNvSpPr>
          <p:nvPr>
            <p:ph type="sldNum" sz="quarter" idx="12"/>
          </p:nvPr>
        </p:nvSpPr>
        <p:spPr/>
        <p:txBody>
          <a:bodyPr/>
          <a:lstStyle/>
          <a:p>
            <a:fld id="{B007B441-5312-499D-93C3-6E37886527FA}" type="slidenum">
              <a:rPr lang="it-IT" smtClean="0"/>
              <a:pPr/>
              <a:t>12</a:t>
            </a:fld>
            <a:endParaRPr lang="it-IT"/>
          </a:p>
        </p:txBody>
      </p:sp>
      <p:sp>
        <p:nvSpPr>
          <p:cNvPr id="34" name="CasellaDiTesto 33"/>
          <p:cNvSpPr txBox="1"/>
          <p:nvPr/>
        </p:nvSpPr>
        <p:spPr>
          <a:xfrm>
            <a:off x="6215074" y="3143248"/>
            <a:ext cx="466794" cy="369332"/>
          </a:xfrm>
          <a:prstGeom prst="rect">
            <a:avLst/>
          </a:prstGeom>
          <a:noFill/>
        </p:spPr>
        <p:txBody>
          <a:bodyPr wrap="none" rtlCol="0">
            <a:spAutoFit/>
          </a:bodyPr>
          <a:lstStyle/>
          <a:p>
            <a:r>
              <a:rPr lang="it-IT" b="1" dirty="0" smtClean="0">
                <a:solidFill>
                  <a:srgbClr val="0070C0"/>
                </a:solidFill>
                <a:latin typeface="+mj-lt"/>
              </a:rPr>
              <a:t>HV</a:t>
            </a:r>
            <a:endParaRPr lang="it-IT" b="1" dirty="0">
              <a:solidFill>
                <a:srgbClr val="0070C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2000" fill="hold"/>
                                        <p:tgtEl>
                                          <p:spTgt spid="28"/>
                                        </p:tgtEl>
                                        <p:attrNameLst>
                                          <p:attrName>ppt_x</p:attrName>
                                        </p:attrNameLst>
                                      </p:cBhvr>
                                      <p:tavLst>
                                        <p:tav tm="0">
                                          <p:val>
                                            <p:strVal val="0-#ppt_w/2"/>
                                          </p:val>
                                        </p:tav>
                                        <p:tav tm="100000">
                                          <p:val>
                                            <p:strVal val="#ppt_x"/>
                                          </p:val>
                                        </p:tav>
                                      </p:tavLst>
                                    </p:anim>
                                    <p:anim calcmode="lin" valueType="num">
                                      <p:cBhvr additive="base">
                                        <p:cTn id="12" dur="20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lide(fromBottom)">
                                      <p:cBhvr>
                                        <p:cTn id="16" dur="500"/>
                                        <p:tgtEl>
                                          <p:spTgt spid="12"/>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slide(fromBottom)">
                                      <p:cBhvr>
                                        <p:cTn id="19" dur="500"/>
                                        <p:tgtEl>
                                          <p:spTgt spid="13"/>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slide(fromBottom)">
                                      <p:cBhvr>
                                        <p:cTn id="25" dur="500"/>
                                        <p:tgtEl>
                                          <p:spTgt spid="15"/>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slide(fromBottom)">
                                      <p:cBhvr>
                                        <p:cTn id="28" dur="500"/>
                                        <p:tgtEl>
                                          <p:spTgt spid="16"/>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slide(fromBottom)">
                                      <p:cBhvr>
                                        <p:cTn id="31" dur="500"/>
                                        <p:tgtEl>
                                          <p:spTgt spid="17"/>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slide(fromBottom)">
                                      <p:cBhvr>
                                        <p:cTn id="34" dur="500"/>
                                        <p:tgtEl>
                                          <p:spTgt spid="18"/>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lide(fromBottom)">
                                      <p:cBhvr>
                                        <p:cTn id="37" dur="500"/>
                                        <p:tgtEl>
                                          <p:spTgt spid="19"/>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slide(fromBottom)">
                                      <p:cBhvr>
                                        <p:cTn id="40" dur="500"/>
                                        <p:tgtEl>
                                          <p:spTgt spid="2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slide(fromBottom)">
                                      <p:cBhvr>
                                        <p:cTn id="43" dur="500"/>
                                        <p:tgtEl>
                                          <p:spTgt spid="21"/>
                                        </p:tgtEl>
                                      </p:cBhvr>
                                    </p:animEffect>
                                  </p:childTnLst>
                                </p:cTn>
                              </p:par>
                            </p:childTnLst>
                          </p:cTn>
                        </p:par>
                        <p:par>
                          <p:cTn id="44" fill="hold">
                            <p:stCondLst>
                              <p:cond delay="2500"/>
                            </p:stCondLst>
                            <p:childTnLst>
                              <p:par>
                                <p:cTn id="45" presetID="47" presetClass="exit" presetSubtype="0" fill="hold" grpId="1" nodeType="afterEffect">
                                  <p:stCondLst>
                                    <p:cond delay="0"/>
                                  </p:stCondLst>
                                  <p:childTnLst>
                                    <p:animEffect transition="out" filter="fade">
                                      <p:cBhvr>
                                        <p:cTn id="46" dur="2000"/>
                                        <p:tgtEl>
                                          <p:spTgt spid="12"/>
                                        </p:tgtEl>
                                      </p:cBhvr>
                                    </p:animEffect>
                                    <p:anim calcmode="lin" valueType="num">
                                      <p:cBhvr>
                                        <p:cTn id="47" dur="2000"/>
                                        <p:tgtEl>
                                          <p:spTgt spid="12"/>
                                        </p:tgtEl>
                                        <p:attrNameLst>
                                          <p:attrName>ppt_x</p:attrName>
                                        </p:attrNameLst>
                                      </p:cBhvr>
                                      <p:tavLst>
                                        <p:tav tm="0">
                                          <p:val>
                                            <p:strVal val="ppt_x"/>
                                          </p:val>
                                        </p:tav>
                                        <p:tav tm="100000">
                                          <p:val>
                                            <p:strVal val="ppt_x"/>
                                          </p:val>
                                        </p:tav>
                                      </p:tavLst>
                                    </p:anim>
                                    <p:anim calcmode="lin" valueType="num">
                                      <p:cBhvr>
                                        <p:cTn id="48" dur="2000"/>
                                        <p:tgtEl>
                                          <p:spTgt spid="12"/>
                                        </p:tgtEl>
                                        <p:attrNameLst>
                                          <p:attrName>ppt_y</p:attrName>
                                        </p:attrNameLst>
                                      </p:cBhvr>
                                      <p:tavLst>
                                        <p:tav tm="0">
                                          <p:val>
                                            <p:strVal val="ppt_y"/>
                                          </p:val>
                                        </p:tav>
                                        <p:tav tm="100000">
                                          <p:val>
                                            <p:strVal val="ppt_y-.1"/>
                                          </p:val>
                                        </p:tav>
                                      </p:tavLst>
                                    </p:anim>
                                    <p:set>
                                      <p:cBhvr>
                                        <p:cTn id="49" dur="1" fill="hold">
                                          <p:stCondLst>
                                            <p:cond delay="1999"/>
                                          </p:stCondLst>
                                        </p:cTn>
                                        <p:tgtEl>
                                          <p:spTgt spid="12"/>
                                        </p:tgtEl>
                                        <p:attrNameLst>
                                          <p:attrName>style.visibility</p:attrName>
                                        </p:attrNameLst>
                                      </p:cBhvr>
                                      <p:to>
                                        <p:strVal val="hidden"/>
                                      </p:to>
                                    </p:set>
                                  </p:childTnLst>
                                </p:cTn>
                              </p:par>
                              <p:par>
                                <p:cTn id="50" presetID="47" presetClass="exit" presetSubtype="0" fill="hold" grpId="1" nodeType="withEffect">
                                  <p:stCondLst>
                                    <p:cond delay="0"/>
                                  </p:stCondLst>
                                  <p:childTnLst>
                                    <p:animEffect transition="out" filter="fade">
                                      <p:cBhvr>
                                        <p:cTn id="51" dur="2000"/>
                                        <p:tgtEl>
                                          <p:spTgt spid="13"/>
                                        </p:tgtEl>
                                      </p:cBhvr>
                                    </p:animEffect>
                                    <p:anim calcmode="lin" valueType="num">
                                      <p:cBhvr>
                                        <p:cTn id="52" dur="2000"/>
                                        <p:tgtEl>
                                          <p:spTgt spid="13"/>
                                        </p:tgtEl>
                                        <p:attrNameLst>
                                          <p:attrName>ppt_x</p:attrName>
                                        </p:attrNameLst>
                                      </p:cBhvr>
                                      <p:tavLst>
                                        <p:tav tm="0">
                                          <p:val>
                                            <p:strVal val="ppt_x"/>
                                          </p:val>
                                        </p:tav>
                                        <p:tav tm="100000">
                                          <p:val>
                                            <p:strVal val="ppt_x"/>
                                          </p:val>
                                        </p:tav>
                                      </p:tavLst>
                                    </p:anim>
                                    <p:anim calcmode="lin" valueType="num">
                                      <p:cBhvr>
                                        <p:cTn id="53" dur="2000"/>
                                        <p:tgtEl>
                                          <p:spTgt spid="13"/>
                                        </p:tgtEl>
                                        <p:attrNameLst>
                                          <p:attrName>ppt_y</p:attrName>
                                        </p:attrNameLst>
                                      </p:cBhvr>
                                      <p:tavLst>
                                        <p:tav tm="0">
                                          <p:val>
                                            <p:strVal val="ppt_y"/>
                                          </p:val>
                                        </p:tav>
                                        <p:tav tm="100000">
                                          <p:val>
                                            <p:strVal val="ppt_y-.1"/>
                                          </p:val>
                                        </p:tav>
                                      </p:tavLst>
                                    </p:anim>
                                    <p:set>
                                      <p:cBhvr>
                                        <p:cTn id="54" dur="1" fill="hold">
                                          <p:stCondLst>
                                            <p:cond delay="1999"/>
                                          </p:stCondLst>
                                        </p:cTn>
                                        <p:tgtEl>
                                          <p:spTgt spid="13"/>
                                        </p:tgtEl>
                                        <p:attrNameLst>
                                          <p:attrName>style.visibility</p:attrName>
                                        </p:attrNameLst>
                                      </p:cBhvr>
                                      <p:to>
                                        <p:strVal val="hidden"/>
                                      </p:to>
                                    </p:set>
                                  </p:childTnLst>
                                </p:cTn>
                              </p:par>
                              <p:par>
                                <p:cTn id="55" presetID="47" presetClass="exit" presetSubtype="0" fill="hold" grpId="1" nodeType="withEffect">
                                  <p:stCondLst>
                                    <p:cond delay="0"/>
                                  </p:stCondLst>
                                  <p:childTnLst>
                                    <p:animEffect transition="out" filter="fade">
                                      <p:cBhvr>
                                        <p:cTn id="56" dur="2000"/>
                                        <p:tgtEl>
                                          <p:spTgt spid="14"/>
                                        </p:tgtEl>
                                      </p:cBhvr>
                                    </p:animEffect>
                                    <p:anim calcmode="lin" valueType="num">
                                      <p:cBhvr>
                                        <p:cTn id="57" dur="2000"/>
                                        <p:tgtEl>
                                          <p:spTgt spid="14"/>
                                        </p:tgtEl>
                                        <p:attrNameLst>
                                          <p:attrName>ppt_x</p:attrName>
                                        </p:attrNameLst>
                                      </p:cBhvr>
                                      <p:tavLst>
                                        <p:tav tm="0">
                                          <p:val>
                                            <p:strVal val="ppt_x"/>
                                          </p:val>
                                        </p:tav>
                                        <p:tav tm="100000">
                                          <p:val>
                                            <p:strVal val="ppt_x"/>
                                          </p:val>
                                        </p:tav>
                                      </p:tavLst>
                                    </p:anim>
                                    <p:anim calcmode="lin" valueType="num">
                                      <p:cBhvr>
                                        <p:cTn id="58" dur="2000"/>
                                        <p:tgtEl>
                                          <p:spTgt spid="14"/>
                                        </p:tgtEl>
                                        <p:attrNameLst>
                                          <p:attrName>ppt_y</p:attrName>
                                        </p:attrNameLst>
                                      </p:cBhvr>
                                      <p:tavLst>
                                        <p:tav tm="0">
                                          <p:val>
                                            <p:strVal val="ppt_y"/>
                                          </p:val>
                                        </p:tav>
                                        <p:tav tm="100000">
                                          <p:val>
                                            <p:strVal val="ppt_y-.1"/>
                                          </p:val>
                                        </p:tav>
                                      </p:tavLst>
                                    </p:anim>
                                    <p:set>
                                      <p:cBhvr>
                                        <p:cTn id="59" dur="1" fill="hold">
                                          <p:stCondLst>
                                            <p:cond delay="1999"/>
                                          </p:stCondLst>
                                        </p:cTn>
                                        <p:tgtEl>
                                          <p:spTgt spid="14"/>
                                        </p:tgtEl>
                                        <p:attrNameLst>
                                          <p:attrName>style.visibility</p:attrName>
                                        </p:attrNameLst>
                                      </p:cBhvr>
                                      <p:to>
                                        <p:strVal val="hidden"/>
                                      </p:to>
                                    </p:set>
                                  </p:childTnLst>
                                </p:cTn>
                              </p:par>
                              <p:par>
                                <p:cTn id="60" presetID="47" presetClass="exit" presetSubtype="0" fill="hold" grpId="1" nodeType="withEffect">
                                  <p:stCondLst>
                                    <p:cond delay="0"/>
                                  </p:stCondLst>
                                  <p:childTnLst>
                                    <p:animEffect transition="out" filter="fade">
                                      <p:cBhvr>
                                        <p:cTn id="61" dur="2000"/>
                                        <p:tgtEl>
                                          <p:spTgt spid="15"/>
                                        </p:tgtEl>
                                      </p:cBhvr>
                                    </p:animEffect>
                                    <p:anim calcmode="lin" valueType="num">
                                      <p:cBhvr>
                                        <p:cTn id="62" dur="2000"/>
                                        <p:tgtEl>
                                          <p:spTgt spid="15"/>
                                        </p:tgtEl>
                                        <p:attrNameLst>
                                          <p:attrName>ppt_x</p:attrName>
                                        </p:attrNameLst>
                                      </p:cBhvr>
                                      <p:tavLst>
                                        <p:tav tm="0">
                                          <p:val>
                                            <p:strVal val="ppt_x"/>
                                          </p:val>
                                        </p:tav>
                                        <p:tav tm="100000">
                                          <p:val>
                                            <p:strVal val="ppt_x"/>
                                          </p:val>
                                        </p:tav>
                                      </p:tavLst>
                                    </p:anim>
                                    <p:anim calcmode="lin" valueType="num">
                                      <p:cBhvr>
                                        <p:cTn id="63" dur="2000"/>
                                        <p:tgtEl>
                                          <p:spTgt spid="15"/>
                                        </p:tgtEl>
                                        <p:attrNameLst>
                                          <p:attrName>ppt_y</p:attrName>
                                        </p:attrNameLst>
                                      </p:cBhvr>
                                      <p:tavLst>
                                        <p:tav tm="0">
                                          <p:val>
                                            <p:strVal val="ppt_y"/>
                                          </p:val>
                                        </p:tav>
                                        <p:tav tm="100000">
                                          <p:val>
                                            <p:strVal val="ppt_y-.1"/>
                                          </p:val>
                                        </p:tav>
                                      </p:tavLst>
                                    </p:anim>
                                    <p:set>
                                      <p:cBhvr>
                                        <p:cTn id="64" dur="1" fill="hold">
                                          <p:stCondLst>
                                            <p:cond delay="1999"/>
                                          </p:stCondLst>
                                        </p:cTn>
                                        <p:tgtEl>
                                          <p:spTgt spid="15"/>
                                        </p:tgtEl>
                                        <p:attrNameLst>
                                          <p:attrName>style.visibility</p:attrName>
                                        </p:attrNameLst>
                                      </p:cBhvr>
                                      <p:to>
                                        <p:strVal val="hidden"/>
                                      </p:to>
                                    </p:set>
                                  </p:childTnLst>
                                </p:cTn>
                              </p:par>
                              <p:par>
                                <p:cTn id="65" presetID="47" presetClass="exit" presetSubtype="0" fill="hold" grpId="1" nodeType="withEffect">
                                  <p:stCondLst>
                                    <p:cond delay="0"/>
                                  </p:stCondLst>
                                  <p:childTnLst>
                                    <p:animEffect transition="out" filter="fade">
                                      <p:cBhvr>
                                        <p:cTn id="66" dur="2000"/>
                                        <p:tgtEl>
                                          <p:spTgt spid="16"/>
                                        </p:tgtEl>
                                      </p:cBhvr>
                                    </p:animEffect>
                                    <p:anim calcmode="lin" valueType="num">
                                      <p:cBhvr>
                                        <p:cTn id="67" dur="2000"/>
                                        <p:tgtEl>
                                          <p:spTgt spid="16"/>
                                        </p:tgtEl>
                                        <p:attrNameLst>
                                          <p:attrName>ppt_x</p:attrName>
                                        </p:attrNameLst>
                                      </p:cBhvr>
                                      <p:tavLst>
                                        <p:tav tm="0">
                                          <p:val>
                                            <p:strVal val="ppt_x"/>
                                          </p:val>
                                        </p:tav>
                                        <p:tav tm="100000">
                                          <p:val>
                                            <p:strVal val="ppt_x"/>
                                          </p:val>
                                        </p:tav>
                                      </p:tavLst>
                                    </p:anim>
                                    <p:anim calcmode="lin" valueType="num">
                                      <p:cBhvr>
                                        <p:cTn id="68" dur="2000"/>
                                        <p:tgtEl>
                                          <p:spTgt spid="16"/>
                                        </p:tgtEl>
                                        <p:attrNameLst>
                                          <p:attrName>ppt_y</p:attrName>
                                        </p:attrNameLst>
                                      </p:cBhvr>
                                      <p:tavLst>
                                        <p:tav tm="0">
                                          <p:val>
                                            <p:strVal val="ppt_y"/>
                                          </p:val>
                                        </p:tav>
                                        <p:tav tm="100000">
                                          <p:val>
                                            <p:strVal val="ppt_y-.1"/>
                                          </p:val>
                                        </p:tav>
                                      </p:tavLst>
                                    </p:anim>
                                    <p:set>
                                      <p:cBhvr>
                                        <p:cTn id="69" dur="1" fill="hold">
                                          <p:stCondLst>
                                            <p:cond delay="1999"/>
                                          </p:stCondLst>
                                        </p:cTn>
                                        <p:tgtEl>
                                          <p:spTgt spid="16"/>
                                        </p:tgtEl>
                                        <p:attrNameLst>
                                          <p:attrName>style.visibility</p:attrName>
                                        </p:attrNameLst>
                                      </p:cBhvr>
                                      <p:to>
                                        <p:strVal val="hidden"/>
                                      </p:to>
                                    </p:set>
                                  </p:childTnLst>
                                </p:cTn>
                              </p:par>
                              <p:par>
                                <p:cTn id="70" presetID="42" presetClass="exit" presetSubtype="0" fill="hold" grpId="1" nodeType="withEffect">
                                  <p:stCondLst>
                                    <p:cond delay="0"/>
                                  </p:stCondLst>
                                  <p:childTnLst>
                                    <p:animEffect transition="out" filter="fade">
                                      <p:cBhvr>
                                        <p:cTn id="71" dur="2000"/>
                                        <p:tgtEl>
                                          <p:spTgt spid="17"/>
                                        </p:tgtEl>
                                      </p:cBhvr>
                                    </p:animEffect>
                                    <p:anim calcmode="lin" valueType="num">
                                      <p:cBhvr>
                                        <p:cTn id="72" dur="2000"/>
                                        <p:tgtEl>
                                          <p:spTgt spid="17"/>
                                        </p:tgtEl>
                                        <p:attrNameLst>
                                          <p:attrName>ppt_x</p:attrName>
                                        </p:attrNameLst>
                                      </p:cBhvr>
                                      <p:tavLst>
                                        <p:tav tm="0">
                                          <p:val>
                                            <p:strVal val="ppt_x"/>
                                          </p:val>
                                        </p:tav>
                                        <p:tav tm="100000">
                                          <p:val>
                                            <p:strVal val="ppt_x"/>
                                          </p:val>
                                        </p:tav>
                                      </p:tavLst>
                                    </p:anim>
                                    <p:anim calcmode="lin" valueType="num">
                                      <p:cBhvr>
                                        <p:cTn id="73" dur="2000"/>
                                        <p:tgtEl>
                                          <p:spTgt spid="17"/>
                                        </p:tgtEl>
                                        <p:attrNameLst>
                                          <p:attrName>ppt_y</p:attrName>
                                        </p:attrNameLst>
                                      </p:cBhvr>
                                      <p:tavLst>
                                        <p:tav tm="0">
                                          <p:val>
                                            <p:strVal val="ppt_y"/>
                                          </p:val>
                                        </p:tav>
                                        <p:tav tm="100000">
                                          <p:val>
                                            <p:strVal val="ppt_y+.1"/>
                                          </p:val>
                                        </p:tav>
                                      </p:tavLst>
                                    </p:anim>
                                    <p:set>
                                      <p:cBhvr>
                                        <p:cTn id="74" dur="1" fill="hold">
                                          <p:stCondLst>
                                            <p:cond delay="1999"/>
                                          </p:stCondLst>
                                        </p:cTn>
                                        <p:tgtEl>
                                          <p:spTgt spid="17"/>
                                        </p:tgtEl>
                                        <p:attrNameLst>
                                          <p:attrName>style.visibility</p:attrName>
                                        </p:attrNameLst>
                                      </p:cBhvr>
                                      <p:to>
                                        <p:strVal val="hidden"/>
                                      </p:to>
                                    </p:set>
                                  </p:childTnLst>
                                </p:cTn>
                              </p:par>
                              <p:par>
                                <p:cTn id="75" presetID="42" presetClass="exit" presetSubtype="0" fill="hold" grpId="1" nodeType="withEffect">
                                  <p:stCondLst>
                                    <p:cond delay="0"/>
                                  </p:stCondLst>
                                  <p:childTnLst>
                                    <p:animEffect transition="out" filter="fade">
                                      <p:cBhvr>
                                        <p:cTn id="76" dur="2000"/>
                                        <p:tgtEl>
                                          <p:spTgt spid="18"/>
                                        </p:tgtEl>
                                      </p:cBhvr>
                                    </p:animEffect>
                                    <p:anim calcmode="lin" valueType="num">
                                      <p:cBhvr>
                                        <p:cTn id="77" dur="2000"/>
                                        <p:tgtEl>
                                          <p:spTgt spid="18"/>
                                        </p:tgtEl>
                                        <p:attrNameLst>
                                          <p:attrName>ppt_x</p:attrName>
                                        </p:attrNameLst>
                                      </p:cBhvr>
                                      <p:tavLst>
                                        <p:tav tm="0">
                                          <p:val>
                                            <p:strVal val="ppt_x"/>
                                          </p:val>
                                        </p:tav>
                                        <p:tav tm="100000">
                                          <p:val>
                                            <p:strVal val="ppt_x"/>
                                          </p:val>
                                        </p:tav>
                                      </p:tavLst>
                                    </p:anim>
                                    <p:anim calcmode="lin" valueType="num">
                                      <p:cBhvr>
                                        <p:cTn id="78" dur="2000"/>
                                        <p:tgtEl>
                                          <p:spTgt spid="18"/>
                                        </p:tgtEl>
                                        <p:attrNameLst>
                                          <p:attrName>ppt_y</p:attrName>
                                        </p:attrNameLst>
                                      </p:cBhvr>
                                      <p:tavLst>
                                        <p:tav tm="0">
                                          <p:val>
                                            <p:strVal val="ppt_y"/>
                                          </p:val>
                                        </p:tav>
                                        <p:tav tm="100000">
                                          <p:val>
                                            <p:strVal val="ppt_y+.1"/>
                                          </p:val>
                                        </p:tav>
                                      </p:tavLst>
                                    </p:anim>
                                    <p:set>
                                      <p:cBhvr>
                                        <p:cTn id="79" dur="1" fill="hold">
                                          <p:stCondLst>
                                            <p:cond delay="1999"/>
                                          </p:stCondLst>
                                        </p:cTn>
                                        <p:tgtEl>
                                          <p:spTgt spid="18"/>
                                        </p:tgtEl>
                                        <p:attrNameLst>
                                          <p:attrName>style.visibility</p:attrName>
                                        </p:attrNameLst>
                                      </p:cBhvr>
                                      <p:to>
                                        <p:strVal val="hidden"/>
                                      </p:to>
                                    </p:set>
                                  </p:childTnLst>
                                </p:cTn>
                              </p:par>
                              <p:par>
                                <p:cTn id="80" presetID="42" presetClass="exit" presetSubtype="0" fill="hold" grpId="1" nodeType="withEffect">
                                  <p:stCondLst>
                                    <p:cond delay="0"/>
                                  </p:stCondLst>
                                  <p:childTnLst>
                                    <p:animEffect transition="out" filter="fade">
                                      <p:cBhvr>
                                        <p:cTn id="81" dur="2000"/>
                                        <p:tgtEl>
                                          <p:spTgt spid="19"/>
                                        </p:tgtEl>
                                      </p:cBhvr>
                                    </p:animEffect>
                                    <p:anim calcmode="lin" valueType="num">
                                      <p:cBhvr>
                                        <p:cTn id="82" dur="2000"/>
                                        <p:tgtEl>
                                          <p:spTgt spid="19"/>
                                        </p:tgtEl>
                                        <p:attrNameLst>
                                          <p:attrName>ppt_x</p:attrName>
                                        </p:attrNameLst>
                                      </p:cBhvr>
                                      <p:tavLst>
                                        <p:tav tm="0">
                                          <p:val>
                                            <p:strVal val="ppt_x"/>
                                          </p:val>
                                        </p:tav>
                                        <p:tav tm="100000">
                                          <p:val>
                                            <p:strVal val="ppt_x"/>
                                          </p:val>
                                        </p:tav>
                                      </p:tavLst>
                                    </p:anim>
                                    <p:anim calcmode="lin" valueType="num">
                                      <p:cBhvr>
                                        <p:cTn id="83" dur="2000"/>
                                        <p:tgtEl>
                                          <p:spTgt spid="19"/>
                                        </p:tgtEl>
                                        <p:attrNameLst>
                                          <p:attrName>ppt_y</p:attrName>
                                        </p:attrNameLst>
                                      </p:cBhvr>
                                      <p:tavLst>
                                        <p:tav tm="0">
                                          <p:val>
                                            <p:strVal val="ppt_y"/>
                                          </p:val>
                                        </p:tav>
                                        <p:tav tm="100000">
                                          <p:val>
                                            <p:strVal val="ppt_y+.1"/>
                                          </p:val>
                                        </p:tav>
                                      </p:tavLst>
                                    </p:anim>
                                    <p:set>
                                      <p:cBhvr>
                                        <p:cTn id="84" dur="1" fill="hold">
                                          <p:stCondLst>
                                            <p:cond delay="1999"/>
                                          </p:stCondLst>
                                        </p:cTn>
                                        <p:tgtEl>
                                          <p:spTgt spid="19"/>
                                        </p:tgtEl>
                                        <p:attrNameLst>
                                          <p:attrName>style.visibility</p:attrName>
                                        </p:attrNameLst>
                                      </p:cBhvr>
                                      <p:to>
                                        <p:strVal val="hidden"/>
                                      </p:to>
                                    </p:set>
                                  </p:childTnLst>
                                </p:cTn>
                              </p:par>
                              <p:par>
                                <p:cTn id="85" presetID="42" presetClass="exit" presetSubtype="0" fill="hold" grpId="1" nodeType="withEffect">
                                  <p:stCondLst>
                                    <p:cond delay="0"/>
                                  </p:stCondLst>
                                  <p:childTnLst>
                                    <p:animEffect transition="out" filter="fade">
                                      <p:cBhvr>
                                        <p:cTn id="86" dur="2000"/>
                                        <p:tgtEl>
                                          <p:spTgt spid="20"/>
                                        </p:tgtEl>
                                      </p:cBhvr>
                                    </p:animEffect>
                                    <p:anim calcmode="lin" valueType="num">
                                      <p:cBhvr>
                                        <p:cTn id="87" dur="2000"/>
                                        <p:tgtEl>
                                          <p:spTgt spid="20"/>
                                        </p:tgtEl>
                                        <p:attrNameLst>
                                          <p:attrName>ppt_x</p:attrName>
                                        </p:attrNameLst>
                                      </p:cBhvr>
                                      <p:tavLst>
                                        <p:tav tm="0">
                                          <p:val>
                                            <p:strVal val="ppt_x"/>
                                          </p:val>
                                        </p:tav>
                                        <p:tav tm="100000">
                                          <p:val>
                                            <p:strVal val="ppt_x"/>
                                          </p:val>
                                        </p:tav>
                                      </p:tavLst>
                                    </p:anim>
                                    <p:anim calcmode="lin" valueType="num">
                                      <p:cBhvr>
                                        <p:cTn id="88" dur="2000"/>
                                        <p:tgtEl>
                                          <p:spTgt spid="20"/>
                                        </p:tgtEl>
                                        <p:attrNameLst>
                                          <p:attrName>ppt_y</p:attrName>
                                        </p:attrNameLst>
                                      </p:cBhvr>
                                      <p:tavLst>
                                        <p:tav tm="0">
                                          <p:val>
                                            <p:strVal val="ppt_y"/>
                                          </p:val>
                                        </p:tav>
                                        <p:tav tm="100000">
                                          <p:val>
                                            <p:strVal val="ppt_y+.1"/>
                                          </p:val>
                                        </p:tav>
                                      </p:tavLst>
                                    </p:anim>
                                    <p:set>
                                      <p:cBhvr>
                                        <p:cTn id="89" dur="1" fill="hold">
                                          <p:stCondLst>
                                            <p:cond delay="1999"/>
                                          </p:stCondLst>
                                        </p:cTn>
                                        <p:tgtEl>
                                          <p:spTgt spid="20"/>
                                        </p:tgtEl>
                                        <p:attrNameLst>
                                          <p:attrName>style.visibility</p:attrName>
                                        </p:attrNameLst>
                                      </p:cBhvr>
                                      <p:to>
                                        <p:strVal val="hidden"/>
                                      </p:to>
                                    </p:set>
                                  </p:childTnLst>
                                </p:cTn>
                              </p:par>
                              <p:par>
                                <p:cTn id="90" presetID="42" presetClass="exit" presetSubtype="0" fill="hold" grpId="1" nodeType="withEffect">
                                  <p:stCondLst>
                                    <p:cond delay="0"/>
                                  </p:stCondLst>
                                  <p:childTnLst>
                                    <p:animEffect transition="out" filter="fade">
                                      <p:cBhvr>
                                        <p:cTn id="91" dur="2000"/>
                                        <p:tgtEl>
                                          <p:spTgt spid="21"/>
                                        </p:tgtEl>
                                      </p:cBhvr>
                                    </p:animEffect>
                                    <p:anim calcmode="lin" valueType="num">
                                      <p:cBhvr>
                                        <p:cTn id="92" dur="2000"/>
                                        <p:tgtEl>
                                          <p:spTgt spid="21"/>
                                        </p:tgtEl>
                                        <p:attrNameLst>
                                          <p:attrName>ppt_x</p:attrName>
                                        </p:attrNameLst>
                                      </p:cBhvr>
                                      <p:tavLst>
                                        <p:tav tm="0">
                                          <p:val>
                                            <p:strVal val="ppt_x"/>
                                          </p:val>
                                        </p:tav>
                                        <p:tav tm="100000">
                                          <p:val>
                                            <p:strVal val="ppt_x"/>
                                          </p:val>
                                        </p:tav>
                                      </p:tavLst>
                                    </p:anim>
                                    <p:anim calcmode="lin" valueType="num">
                                      <p:cBhvr>
                                        <p:cTn id="93" dur="2000"/>
                                        <p:tgtEl>
                                          <p:spTgt spid="21"/>
                                        </p:tgtEl>
                                        <p:attrNameLst>
                                          <p:attrName>ppt_y</p:attrName>
                                        </p:attrNameLst>
                                      </p:cBhvr>
                                      <p:tavLst>
                                        <p:tav tm="0">
                                          <p:val>
                                            <p:strVal val="ppt_y"/>
                                          </p:val>
                                        </p:tav>
                                        <p:tav tm="100000">
                                          <p:val>
                                            <p:strVal val="ppt_y+.1"/>
                                          </p:val>
                                        </p:tav>
                                      </p:tavLst>
                                    </p:anim>
                                    <p:set>
                                      <p:cBhvr>
                                        <p:cTn id="94" dur="1" fill="hold">
                                          <p:stCondLst>
                                            <p:cond delay="1999"/>
                                          </p:stCondLst>
                                        </p:cTn>
                                        <p:tgtEl>
                                          <p:spTgt spid="21"/>
                                        </p:tgtEl>
                                        <p:attrNameLst>
                                          <p:attrName>style.visibility</p:attrName>
                                        </p:attrNameLst>
                                      </p:cBhvr>
                                      <p:to>
                                        <p:strVal val="hidden"/>
                                      </p:to>
                                    </p:set>
                                  </p:childTnLst>
                                </p:cTn>
                              </p:par>
                            </p:childTnLst>
                          </p:cTn>
                        </p:par>
                        <p:par>
                          <p:cTn id="95" fill="hold">
                            <p:stCondLst>
                              <p:cond delay="4500"/>
                            </p:stCondLst>
                            <p:childTnLst>
                              <p:par>
                                <p:cTn id="96" presetID="12" presetClass="entr" presetSubtype="4" fill="hold" grpId="0" nodeType="afterEffect">
                                  <p:stCondLst>
                                    <p:cond delay="0"/>
                                  </p:stCondLst>
                                  <p:childTnLst>
                                    <p:set>
                                      <p:cBhvr>
                                        <p:cTn id="97" dur="1" fill="hold">
                                          <p:stCondLst>
                                            <p:cond delay="0"/>
                                          </p:stCondLst>
                                        </p:cTn>
                                        <p:tgtEl>
                                          <p:spTgt spid="27"/>
                                        </p:tgtEl>
                                        <p:attrNameLst>
                                          <p:attrName>style.visibility</p:attrName>
                                        </p:attrNameLst>
                                      </p:cBhvr>
                                      <p:to>
                                        <p:strVal val="visible"/>
                                      </p:to>
                                    </p:set>
                                    <p:animEffect transition="in" filter="slide(fromBottom)">
                                      <p:cBhvr>
                                        <p:cTn id="9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7" grpId="0" animBg="1"/>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1"/>
          <p:cNvSpPr txBox="1">
            <a:spLocks noChangeArrowheads="1"/>
          </p:cNvSpPr>
          <p:nvPr/>
        </p:nvSpPr>
        <p:spPr bwMode="auto">
          <a:xfrm>
            <a:off x="7000892" y="1285860"/>
            <a:ext cx="1728788" cy="392113"/>
          </a:xfrm>
          <a:prstGeom prst="rect">
            <a:avLst/>
          </a:prstGeom>
          <a:solidFill>
            <a:srgbClr val="FFFF99"/>
          </a:solidFill>
          <a:ln w="25400">
            <a:solidFill>
              <a:srgbClr val="FFCC00"/>
            </a:solidFill>
            <a:miter lim="800000"/>
            <a:headEnd/>
            <a:tailEnd/>
          </a:ln>
          <a:effectLst/>
        </p:spPr>
        <p:txBody>
          <a:bodyPr>
            <a:spAutoFit/>
          </a:bodyPr>
          <a:lstStyle/>
          <a:p>
            <a:pPr algn="ctr"/>
            <a:r>
              <a:rPr lang="it-IT" sz="1800" dirty="0" err="1">
                <a:latin typeface="Arial" charset="0"/>
              </a:rPr>
              <a:t>Inner</a:t>
            </a:r>
            <a:r>
              <a:rPr lang="it-IT" sz="1800" dirty="0">
                <a:latin typeface="Arial" charset="0"/>
              </a:rPr>
              <a:t> Detector</a:t>
            </a:r>
          </a:p>
        </p:txBody>
      </p:sp>
      <p:sp>
        <p:nvSpPr>
          <p:cNvPr id="8" name="Text Box 32"/>
          <p:cNvSpPr txBox="1">
            <a:spLocks noChangeArrowheads="1"/>
          </p:cNvSpPr>
          <p:nvPr/>
        </p:nvSpPr>
        <p:spPr bwMode="auto">
          <a:xfrm>
            <a:off x="3837000" y="785794"/>
            <a:ext cx="2520950" cy="392113"/>
          </a:xfrm>
          <a:prstGeom prst="rect">
            <a:avLst/>
          </a:prstGeom>
          <a:solidFill>
            <a:srgbClr val="FF9900">
              <a:alpha val="62000"/>
            </a:srgbClr>
          </a:solidFill>
          <a:ln w="25400">
            <a:solidFill>
              <a:srgbClr val="C80000"/>
            </a:solidFill>
            <a:miter lim="800000"/>
            <a:headEnd/>
            <a:tailEnd/>
          </a:ln>
          <a:effectLst/>
        </p:spPr>
        <p:txBody>
          <a:bodyPr>
            <a:spAutoFit/>
          </a:bodyPr>
          <a:lstStyle/>
          <a:p>
            <a:pPr algn="ctr"/>
            <a:r>
              <a:rPr lang="it-IT" sz="1800" dirty="0" err="1">
                <a:latin typeface="Arial" charset="0"/>
              </a:rPr>
              <a:t>Hadronic</a:t>
            </a:r>
            <a:r>
              <a:rPr lang="it-IT" sz="1800" dirty="0">
                <a:latin typeface="Arial" charset="0"/>
              </a:rPr>
              <a:t> </a:t>
            </a:r>
            <a:r>
              <a:rPr lang="it-IT" sz="1800" dirty="0" err="1">
                <a:latin typeface="Arial" charset="0"/>
              </a:rPr>
              <a:t>calorimeter</a:t>
            </a:r>
            <a:endParaRPr lang="it-IT" sz="1800" dirty="0">
              <a:latin typeface="Arial" charset="0"/>
            </a:endParaRPr>
          </a:p>
        </p:txBody>
      </p:sp>
      <p:sp>
        <p:nvSpPr>
          <p:cNvPr id="9" name="Text Box 33"/>
          <p:cNvSpPr txBox="1">
            <a:spLocks noChangeArrowheads="1"/>
          </p:cNvSpPr>
          <p:nvPr/>
        </p:nvSpPr>
        <p:spPr bwMode="auto">
          <a:xfrm>
            <a:off x="6929454" y="642918"/>
            <a:ext cx="1800225" cy="392113"/>
          </a:xfrm>
          <a:prstGeom prst="rect">
            <a:avLst/>
          </a:prstGeom>
          <a:solidFill>
            <a:srgbClr val="99CC00">
              <a:alpha val="46001"/>
            </a:srgbClr>
          </a:solidFill>
          <a:ln w="25400">
            <a:solidFill>
              <a:srgbClr val="008000"/>
            </a:solidFill>
            <a:miter lim="800000"/>
            <a:headEnd/>
            <a:tailEnd/>
          </a:ln>
          <a:effectLst/>
        </p:spPr>
        <p:txBody>
          <a:bodyPr>
            <a:spAutoFit/>
          </a:bodyPr>
          <a:lstStyle/>
          <a:p>
            <a:pPr algn="ctr"/>
            <a:r>
              <a:rPr lang="it-IT" sz="1800" dirty="0">
                <a:latin typeface="Arial" charset="0"/>
              </a:rPr>
              <a:t>EM </a:t>
            </a:r>
            <a:r>
              <a:rPr lang="it-IT" sz="1800" dirty="0" err="1">
                <a:latin typeface="Arial" charset="0"/>
              </a:rPr>
              <a:t>calorimeter</a:t>
            </a:r>
            <a:endParaRPr lang="it-IT" sz="1800" dirty="0">
              <a:latin typeface="Arial" charset="0"/>
            </a:endParaRPr>
          </a:p>
        </p:txBody>
      </p:sp>
      <p:sp>
        <p:nvSpPr>
          <p:cNvPr id="10" name="Text Box 34"/>
          <p:cNvSpPr txBox="1">
            <a:spLocks noChangeArrowheads="1"/>
          </p:cNvSpPr>
          <p:nvPr/>
        </p:nvSpPr>
        <p:spPr bwMode="auto">
          <a:xfrm>
            <a:off x="857224" y="750871"/>
            <a:ext cx="2376488" cy="392113"/>
          </a:xfrm>
          <a:prstGeom prst="rect">
            <a:avLst/>
          </a:prstGeom>
          <a:solidFill>
            <a:srgbClr val="99CCFF">
              <a:alpha val="48000"/>
            </a:srgbClr>
          </a:solidFill>
          <a:ln w="25400">
            <a:solidFill>
              <a:srgbClr val="3366FF"/>
            </a:solidFill>
            <a:miter lim="800000"/>
            <a:headEnd/>
            <a:tailEnd/>
          </a:ln>
          <a:effectLst/>
        </p:spPr>
        <p:txBody>
          <a:bodyPr>
            <a:spAutoFit/>
          </a:bodyPr>
          <a:lstStyle/>
          <a:p>
            <a:pPr algn="ctr"/>
            <a:r>
              <a:rPr lang="it-IT" sz="1800" dirty="0" err="1">
                <a:latin typeface="Arial" charset="0"/>
              </a:rPr>
              <a:t>Muon</a:t>
            </a:r>
            <a:r>
              <a:rPr lang="it-IT" sz="1800" dirty="0">
                <a:latin typeface="Arial" charset="0"/>
              </a:rPr>
              <a:t> </a:t>
            </a:r>
            <a:r>
              <a:rPr lang="it-IT" sz="1800" dirty="0" err="1">
                <a:latin typeface="Arial" charset="0"/>
              </a:rPr>
              <a:t>Spectrometer</a:t>
            </a:r>
            <a:endParaRPr lang="it-IT" sz="1800" dirty="0">
              <a:latin typeface="Arial" charset="0"/>
            </a:endParaRPr>
          </a:p>
        </p:txBody>
      </p:sp>
      <p:pic>
        <p:nvPicPr>
          <p:cNvPr id="15" name="Immagine 14" descr="atlasdetector97.jpg"/>
          <p:cNvPicPr>
            <a:picLocks noChangeAspect="1"/>
          </p:cNvPicPr>
          <p:nvPr/>
        </p:nvPicPr>
        <p:blipFill>
          <a:blip r:embed="rId3"/>
          <a:stretch>
            <a:fillRect/>
          </a:stretch>
        </p:blipFill>
        <p:spPr>
          <a:xfrm>
            <a:off x="0" y="1714488"/>
            <a:ext cx="9144000" cy="5170289"/>
          </a:xfrm>
          <a:prstGeom prst="rect">
            <a:avLst/>
          </a:prstGeom>
        </p:spPr>
      </p:pic>
      <p:sp>
        <p:nvSpPr>
          <p:cNvPr id="11" name="Line 35"/>
          <p:cNvSpPr>
            <a:spLocks noChangeShapeType="1"/>
          </p:cNvSpPr>
          <p:nvPr/>
        </p:nvSpPr>
        <p:spPr bwMode="auto">
          <a:xfrm flipH="1">
            <a:off x="4929190" y="1643050"/>
            <a:ext cx="2071702" cy="2500330"/>
          </a:xfrm>
          <a:prstGeom prst="line">
            <a:avLst/>
          </a:prstGeom>
          <a:noFill/>
          <a:ln w="31750">
            <a:solidFill>
              <a:srgbClr val="FFCC00"/>
            </a:solidFill>
            <a:round/>
            <a:headEnd/>
            <a:tailEnd type="triangle" w="med" len="med"/>
          </a:ln>
          <a:effectLst/>
        </p:spPr>
        <p:txBody>
          <a:bodyPr/>
          <a:lstStyle/>
          <a:p>
            <a:endParaRPr lang="it-IT"/>
          </a:p>
        </p:txBody>
      </p:sp>
      <p:sp>
        <p:nvSpPr>
          <p:cNvPr id="12" name="Line 36"/>
          <p:cNvSpPr>
            <a:spLocks noChangeShapeType="1"/>
          </p:cNvSpPr>
          <p:nvPr/>
        </p:nvSpPr>
        <p:spPr bwMode="auto">
          <a:xfrm flipH="1">
            <a:off x="4429124" y="1000108"/>
            <a:ext cx="2500330" cy="3071834"/>
          </a:xfrm>
          <a:prstGeom prst="line">
            <a:avLst/>
          </a:prstGeom>
          <a:noFill/>
          <a:ln w="31750">
            <a:solidFill>
              <a:srgbClr val="339966"/>
            </a:solidFill>
            <a:round/>
            <a:headEnd/>
            <a:tailEnd type="triangle" w="med" len="med"/>
          </a:ln>
          <a:effectLst/>
        </p:spPr>
        <p:txBody>
          <a:bodyPr/>
          <a:lstStyle/>
          <a:p>
            <a:endParaRPr lang="it-IT"/>
          </a:p>
        </p:txBody>
      </p:sp>
      <p:sp>
        <p:nvSpPr>
          <p:cNvPr id="13" name="Line 37"/>
          <p:cNvSpPr>
            <a:spLocks noChangeShapeType="1"/>
          </p:cNvSpPr>
          <p:nvPr/>
        </p:nvSpPr>
        <p:spPr bwMode="auto">
          <a:xfrm flipH="1">
            <a:off x="3857620" y="1214422"/>
            <a:ext cx="2071702" cy="2643206"/>
          </a:xfrm>
          <a:prstGeom prst="line">
            <a:avLst/>
          </a:prstGeom>
          <a:noFill/>
          <a:ln w="31750">
            <a:solidFill>
              <a:srgbClr val="BC0000"/>
            </a:solidFill>
            <a:round/>
            <a:headEnd/>
            <a:tailEnd type="triangle" w="med" len="med"/>
          </a:ln>
          <a:effectLst/>
        </p:spPr>
        <p:txBody>
          <a:bodyPr/>
          <a:lstStyle/>
          <a:p>
            <a:endParaRPr lang="it-IT"/>
          </a:p>
        </p:txBody>
      </p:sp>
      <p:sp>
        <p:nvSpPr>
          <p:cNvPr id="14" name="Line 38"/>
          <p:cNvSpPr>
            <a:spLocks noChangeShapeType="1"/>
          </p:cNvSpPr>
          <p:nvPr/>
        </p:nvSpPr>
        <p:spPr bwMode="auto">
          <a:xfrm>
            <a:off x="1985956" y="1142984"/>
            <a:ext cx="1443035" cy="1285884"/>
          </a:xfrm>
          <a:prstGeom prst="line">
            <a:avLst/>
          </a:prstGeom>
          <a:noFill/>
          <a:ln w="31750">
            <a:solidFill>
              <a:srgbClr val="3366FF"/>
            </a:solidFill>
            <a:round/>
            <a:headEnd/>
            <a:tailEnd type="triangle" w="med" len="med"/>
          </a:ln>
          <a:effectLst/>
        </p:spPr>
        <p:txBody>
          <a:bodyPr/>
          <a:lstStyle/>
          <a:p>
            <a:endParaRPr lang="it-IT"/>
          </a:p>
        </p:txBody>
      </p:sp>
      <p:sp>
        <p:nvSpPr>
          <p:cNvPr id="16" name="Line 38"/>
          <p:cNvSpPr>
            <a:spLocks noChangeShapeType="1"/>
          </p:cNvSpPr>
          <p:nvPr/>
        </p:nvSpPr>
        <p:spPr bwMode="auto">
          <a:xfrm flipH="1">
            <a:off x="1500166" y="1142984"/>
            <a:ext cx="500065" cy="1357322"/>
          </a:xfrm>
          <a:prstGeom prst="line">
            <a:avLst/>
          </a:prstGeom>
          <a:noFill/>
          <a:ln w="31750">
            <a:solidFill>
              <a:srgbClr val="3366FF"/>
            </a:solidFill>
            <a:round/>
            <a:headEnd/>
            <a:tailEnd type="triangle" w="med" len="med"/>
          </a:ln>
          <a:effectLst/>
        </p:spPr>
        <p:txBody>
          <a:bodyPr/>
          <a:lstStyle/>
          <a:p>
            <a:endParaRPr lang="it-IT"/>
          </a:p>
        </p:txBody>
      </p:sp>
      <p:sp>
        <p:nvSpPr>
          <p:cNvPr id="17" name="CasellaDiTesto 16"/>
          <p:cNvSpPr txBox="1"/>
          <p:nvPr/>
        </p:nvSpPr>
        <p:spPr>
          <a:xfrm>
            <a:off x="1428728" y="142852"/>
            <a:ext cx="5446684" cy="461665"/>
          </a:xfrm>
          <a:prstGeom prst="rect">
            <a:avLst/>
          </a:prstGeom>
          <a:noFill/>
        </p:spPr>
        <p:txBody>
          <a:bodyPr wrap="none" rtlCol="0">
            <a:spAutoFit/>
          </a:bodyPr>
          <a:lstStyle/>
          <a:p>
            <a:r>
              <a:rPr lang="it-IT" sz="2400" b="1" dirty="0" smtClean="0">
                <a:solidFill>
                  <a:srgbClr val="FF0000"/>
                </a:solidFill>
              </a:rPr>
              <a:t>Rivediamo adesso la struttura di </a:t>
            </a:r>
            <a:r>
              <a:rPr lang="it-IT" sz="2400" b="1" dirty="0" err="1" smtClean="0">
                <a:solidFill>
                  <a:srgbClr val="FF0000"/>
                </a:solidFill>
              </a:rPr>
              <a:t>ATLAS…</a:t>
            </a:r>
            <a:r>
              <a:rPr lang="it-IT" sz="2400" b="1" dirty="0" smtClean="0">
                <a:solidFill>
                  <a:srgbClr val="FF0000"/>
                </a:solidFill>
              </a:rPr>
              <a:t>.</a:t>
            </a:r>
            <a:endParaRPr lang="it-IT" sz="2400" b="1" dirty="0">
              <a:solidFill>
                <a:srgbClr val="FF0000"/>
              </a:solidFill>
            </a:endParaRPr>
          </a:p>
        </p:txBody>
      </p:sp>
      <p:sp>
        <p:nvSpPr>
          <p:cNvPr id="19" name="Segnaposto numero diapositiva 18"/>
          <p:cNvSpPr>
            <a:spLocks noGrp="1"/>
          </p:cNvSpPr>
          <p:nvPr>
            <p:ph type="sldNum" sz="quarter" idx="12"/>
          </p:nvPr>
        </p:nvSpPr>
        <p:spPr/>
        <p:txBody>
          <a:bodyPr/>
          <a:lstStyle/>
          <a:p>
            <a:fld id="{B007B441-5312-499D-93C3-6E37886527FA}" type="slidenum">
              <a:rPr lang="it-IT" smtClean="0"/>
              <a:pPr/>
              <a:t>13</a:t>
            </a:fld>
            <a:endParaRPr lang="it-IT"/>
          </a:p>
        </p:txBody>
      </p:sp>
      <p:sp>
        <p:nvSpPr>
          <p:cNvPr id="21" name="CasellaDiTesto 20"/>
          <p:cNvSpPr txBox="1"/>
          <p:nvPr/>
        </p:nvSpPr>
        <p:spPr>
          <a:xfrm>
            <a:off x="3500430" y="1428736"/>
            <a:ext cx="1005403" cy="369332"/>
          </a:xfrm>
          <a:prstGeom prst="rect">
            <a:avLst/>
          </a:prstGeom>
          <a:solidFill>
            <a:schemeClr val="bg1">
              <a:lumMod val="75000"/>
            </a:schemeClr>
          </a:solidFill>
        </p:spPr>
        <p:txBody>
          <a:bodyPr wrap="none" rtlCol="0">
            <a:spAutoFit/>
          </a:bodyPr>
          <a:lstStyle/>
          <a:p>
            <a:r>
              <a:rPr lang="it-IT" dirty="0" smtClean="0">
                <a:latin typeface="Arial" pitchFamily="34" charset="0"/>
                <a:cs typeface="Arial" pitchFamily="34" charset="0"/>
              </a:rPr>
              <a:t>Magneti</a:t>
            </a:r>
            <a:endParaRPr lang="it-IT" dirty="0">
              <a:latin typeface="Arial" pitchFamily="34" charset="0"/>
              <a:cs typeface="Arial" pitchFamily="34" charset="0"/>
            </a:endParaRPr>
          </a:p>
        </p:txBody>
      </p:sp>
      <p:sp>
        <p:nvSpPr>
          <p:cNvPr id="22" name="Line 37"/>
          <p:cNvSpPr>
            <a:spLocks noChangeShapeType="1"/>
          </p:cNvSpPr>
          <p:nvPr/>
        </p:nvSpPr>
        <p:spPr bwMode="auto">
          <a:xfrm flipH="1">
            <a:off x="2428860" y="1785926"/>
            <a:ext cx="1357322" cy="3286148"/>
          </a:xfrm>
          <a:prstGeom prst="line">
            <a:avLst/>
          </a:prstGeom>
          <a:noFill/>
          <a:ln w="31750">
            <a:solidFill>
              <a:schemeClr val="tx1"/>
            </a:solidFill>
            <a:round/>
            <a:headEnd/>
            <a:tailEnd type="triangle" w="med" len="med"/>
          </a:ln>
          <a:effectLst/>
        </p:spPr>
        <p:txBody>
          <a:bodyPr/>
          <a:lstStyle/>
          <a:p>
            <a:endParaRPr lang="it-IT"/>
          </a:p>
        </p:txBody>
      </p:sp>
      <p:sp>
        <p:nvSpPr>
          <p:cNvPr id="23" name="Line 37"/>
          <p:cNvSpPr>
            <a:spLocks noChangeShapeType="1"/>
          </p:cNvSpPr>
          <p:nvPr/>
        </p:nvSpPr>
        <p:spPr bwMode="auto">
          <a:xfrm>
            <a:off x="3786182" y="1785926"/>
            <a:ext cx="928694" cy="2286016"/>
          </a:xfrm>
          <a:prstGeom prst="line">
            <a:avLst/>
          </a:prstGeom>
          <a:noFill/>
          <a:ln w="31750">
            <a:solidFill>
              <a:schemeClr val="tx1"/>
            </a:solidFill>
            <a:round/>
            <a:headEnd/>
            <a:tailEnd type="triangle" w="med" len="med"/>
          </a:ln>
          <a:effectLst/>
        </p:spPr>
        <p:txBody>
          <a:bodyPr/>
          <a:lstStyle/>
          <a:p>
            <a:endParaRPr lang="it-IT"/>
          </a:p>
        </p:txBody>
      </p:sp>
      <p:sp>
        <p:nvSpPr>
          <p:cNvPr id="24" name="CasellaDiTesto 23"/>
          <p:cNvSpPr txBox="1"/>
          <p:nvPr/>
        </p:nvSpPr>
        <p:spPr>
          <a:xfrm>
            <a:off x="6929454" y="1714488"/>
            <a:ext cx="2214546" cy="2031325"/>
          </a:xfrm>
          <a:prstGeom prst="rect">
            <a:avLst/>
          </a:prstGeom>
          <a:solidFill>
            <a:srgbClr val="FFFF00"/>
          </a:solidFill>
        </p:spPr>
        <p:txBody>
          <a:bodyPr wrap="square" rtlCol="0">
            <a:spAutoFit/>
          </a:bodyPr>
          <a:lstStyle/>
          <a:p>
            <a:r>
              <a:rPr lang="it-IT" dirty="0" smtClean="0"/>
              <a:t>Per tracciare le particelle cariche molto vicino al punto d’interazione curvate dal campo magnetico e trovare i vertici di decadimento</a:t>
            </a:r>
            <a:endParaRPr lang="it-IT" dirty="0"/>
          </a:p>
        </p:txBody>
      </p:sp>
      <p:sp>
        <p:nvSpPr>
          <p:cNvPr id="25" name="CasellaDiTesto 24"/>
          <p:cNvSpPr txBox="1"/>
          <p:nvPr/>
        </p:nvSpPr>
        <p:spPr>
          <a:xfrm>
            <a:off x="6929454" y="1071546"/>
            <a:ext cx="2214546" cy="646331"/>
          </a:xfrm>
          <a:prstGeom prst="rect">
            <a:avLst/>
          </a:prstGeom>
          <a:solidFill>
            <a:srgbClr val="92D050"/>
          </a:solidFill>
        </p:spPr>
        <p:txBody>
          <a:bodyPr wrap="square" rtlCol="0">
            <a:spAutoFit/>
          </a:bodyPr>
          <a:lstStyle/>
          <a:p>
            <a:r>
              <a:rPr lang="it-IT" dirty="0" smtClean="0"/>
              <a:t>Per misurare l’energia  di elettroni e fotoni</a:t>
            </a:r>
            <a:endParaRPr lang="it-IT" dirty="0"/>
          </a:p>
        </p:txBody>
      </p:sp>
      <p:sp>
        <p:nvSpPr>
          <p:cNvPr id="26" name="CasellaDiTesto 25"/>
          <p:cNvSpPr txBox="1"/>
          <p:nvPr/>
        </p:nvSpPr>
        <p:spPr>
          <a:xfrm>
            <a:off x="4143372" y="1142984"/>
            <a:ext cx="2214546" cy="923330"/>
          </a:xfrm>
          <a:prstGeom prst="rect">
            <a:avLst/>
          </a:prstGeom>
          <a:solidFill>
            <a:srgbClr val="FFC000"/>
          </a:solidFill>
        </p:spPr>
        <p:txBody>
          <a:bodyPr wrap="square" rtlCol="0">
            <a:spAutoFit/>
          </a:bodyPr>
          <a:lstStyle/>
          <a:p>
            <a:r>
              <a:rPr lang="it-IT" dirty="0" smtClean="0"/>
              <a:t>Per misurare l’energia delle particelle </a:t>
            </a:r>
            <a:r>
              <a:rPr lang="it-IT" dirty="0" err="1" smtClean="0"/>
              <a:t>adroniche</a:t>
            </a:r>
            <a:endParaRPr lang="it-IT" dirty="0"/>
          </a:p>
        </p:txBody>
      </p:sp>
      <p:sp>
        <p:nvSpPr>
          <p:cNvPr id="27" name="CasellaDiTesto 26"/>
          <p:cNvSpPr txBox="1"/>
          <p:nvPr/>
        </p:nvSpPr>
        <p:spPr>
          <a:xfrm>
            <a:off x="1000100" y="1142984"/>
            <a:ext cx="2214546" cy="1200329"/>
          </a:xfrm>
          <a:prstGeom prst="rect">
            <a:avLst/>
          </a:prstGeom>
          <a:solidFill>
            <a:schemeClr val="accent5">
              <a:lumMod val="40000"/>
              <a:lumOff val="60000"/>
            </a:schemeClr>
          </a:solidFill>
        </p:spPr>
        <p:txBody>
          <a:bodyPr wrap="square" rtlCol="0">
            <a:spAutoFit/>
          </a:bodyPr>
          <a:lstStyle/>
          <a:p>
            <a:r>
              <a:rPr lang="it-IT" dirty="0" smtClean="0"/>
              <a:t>Per misurare  posizione e impulso dei muoni curvati dal campo magneti </a:t>
            </a:r>
            <a:r>
              <a:rPr lang="it-IT" dirty="0" err="1" smtClean="0"/>
              <a:t>co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4"/>
                                        </p:tgtEl>
                                        <p:attrNameLst>
                                          <p:attrName>ppt_x</p:attrName>
                                        </p:attrNameLst>
                                      </p:cBhvr>
                                      <p:tavLst>
                                        <p:tav tm="0">
                                          <p:val>
                                            <p:strVal val="ppt_x"/>
                                          </p:val>
                                        </p:tav>
                                        <p:tav tm="100000">
                                          <p:val>
                                            <p:strVal val="ppt_x"/>
                                          </p:val>
                                        </p:tav>
                                      </p:tavLst>
                                    </p:anim>
                                    <p:anim calcmode="lin" valueType="num">
                                      <p:cBhvr additive="base">
                                        <p:cTn id="12" dur="500"/>
                                        <p:tgtEl>
                                          <p:spTgt spid="24"/>
                                        </p:tgtEl>
                                        <p:attrNameLst>
                                          <p:attrName>ppt_y</p:attrName>
                                        </p:attrNameLst>
                                      </p:cBhvr>
                                      <p:tavLst>
                                        <p:tav tm="0">
                                          <p:val>
                                            <p:strVal val="ppt_y"/>
                                          </p:val>
                                        </p:tav>
                                        <p:tav tm="100000">
                                          <p:val>
                                            <p:strVal val="1+ppt_h/2"/>
                                          </p:val>
                                        </p:tav>
                                      </p:tavLst>
                                    </p:anim>
                                    <p:set>
                                      <p:cBhvr>
                                        <p:cTn id="13" dur="1" fill="hold">
                                          <p:stCondLst>
                                            <p:cond delay="499"/>
                                          </p:stCondLst>
                                        </p:cTn>
                                        <p:tgtEl>
                                          <p:spTgt spid="24"/>
                                        </p:tgtEl>
                                        <p:attrNameLst>
                                          <p:attrName>style.visibility</p:attrName>
                                        </p:attrNameLst>
                                      </p:cBhvr>
                                      <p:to>
                                        <p:strVal val="hidden"/>
                                      </p:to>
                                    </p:set>
                                  </p:childTnLst>
                                </p:cTn>
                              </p:par>
                              <p:par>
                                <p:cTn id="14" presetID="12" presetClass="entr" presetSubtype="4"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slide(fromBottom)">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1" nodeType="clickEffect">
                                  <p:stCondLst>
                                    <p:cond delay="0"/>
                                  </p:stCondLst>
                                  <p:childTnLst>
                                    <p:anim calcmode="lin" valueType="num">
                                      <p:cBhvr additive="base">
                                        <p:cTn id="20" dur="500"/>
                                        <p:tgtEl>
                                          <p:spTgt spid="25"/>
                                        </p:tgtEl>
                                        <p:attrNameLst>
                                          <p:attrName>ppt_x</p:attrName>
                                        </p:attrNameLst>
                                      </p:cBhvr>
                                      <p:tavLst>
                                        <p:tav tm="0">
                                          <p:val>
                                            <p:strVal val="ppt_x"/>
                                          </p:val>
                                        </p:tav>
                                        <p:tav tm="100000">
                                          <p:val>
                                            <p:strVal val="ppt_x"/>
                                          </p:val>
                                        </p:tav>
                                      </p:tavLst>
                                    </p:anim>
                                    <p:anim calcmode="lin" valueType="num">
                                      <p:cBhvr additive="base">
                                        <p:cTn id="21" dur="500"/>
                                        <p:tgtEl>
                                          <p:spTgt spid="25"/>
                                        </p:tgtEl>
                                        <p:attrNameLst>
                                          <p:attrName>ppt_y</p:attrName>
                                        </p:attrNameLst>
                                      </p:cBhvr>
                                      <p:tavLst>
                                        <p:tav tm="0">
                                          <p:val>
                                            <p:strVal val="ppt_y"/>
                                          </p:val>
                                        </p:tav>
                                        <p:tav tm="100000">
                                          <p:val>
                                            <p:strVal val="1+ppt_h/2"/>
                                          </p:val>
                                        </p:tav>
                                      </p:tavLst>
                                    </p:anim>
                                    <p:set>
                                      <p:cBhvr>
                                        <p:cTn id="22" dur="1" fill="hold">
                                          <p:stCondLst>
                                            <p:cond delay="499"/>
                                          </p:stCondLst>
                                        </p:cTn>
                                        <p:tgtEl>
                                          <p:spTgt spid="25"/>
                                        </p:tgtEl>
                                        <p:attrNameLst>
                                          <p:attrName>style.visibility</p:attrName>
                                        </p:attrNameLst>
                                      </p:cBhvr>
                                      <p:to>
                                        <p:strVal val="hidden"/>
                                      </p:to>
                                    </p:set>
                                  </p:childTnLst>
                                </p:cTn>
                              </p:par>
                              <p:par>
                                <p:cTn id="23" presetID="12" presetClass="entr" presetSubtype="4"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lide(fromBottom)">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grpId="1" nodeType="clickEffect">
                                  <p:stCondLst>
                                    <p:cond delay="0"/>
                                  </p:stCondLst>
                                  <p:childTnLst>
                                    <p:anim calcmode="lin" valueType="num">
                                      <p:cBhvr additive="base">
                                        <p:cTn id="29" dur="500"/>
                                        <p:tgtEl>
                                          <p:spTgt spid="26"/>
                                        </p:tgtEl>
                                        <p:attrNameLst>
                                          <p:attrName>ppt_x</p:attrName>
                                        </p:attrNameLst>
                                      </p:cBhvr>
                                      <p:tavLst>
                                        <p:tav tm="0">
                                          <p:val>
                                            <p:strVal val="ppt_x"/>
                                          </p:val>
                                        </p:tav>
                                        <p:tav tm="100000">
                                          <p:val>
                                            <p:strVal val="ppt_x"/>
                                          </p:val>
                                        </p:tav>
                                      </p:tavLst>
                                    </p:anim>
                                    <p:anim calcmode="lin" valueType="num">
                                      <p:cBhvr additive="base">
                                        <p:cTn id="30" dur="500"/>
                                        <p:tgtEl>
                                          <p:spTgt spid="26"/>
                                        </p:tgtEl>
                                        <p:attrNameLst>
                                          <p:attrName>ppt_y</p:attrName>
                                        </p:attrNameLst>
                                      </p:cBhvr>
                                      <p:tavLst>
                                        <p:tav tm="0">
                                          <p:val>
                                            <p:strVal val="ppt_y"/>
                                          </p:val>
                                        </p:tav>
                                        <p:tav tm="100000">
                                          <p:val>
                                            <p:strVal val="1+ppt_h/2"/>
                                          </p:val>
                                        </p:tav>
                                      </p:tavLst>
                                    </p:anim>
                                    <p:set>
                                      <p:cBhvr>
                                        <p:cTn id="31" dur="1" fill="hold">
                                          <p:stCondLst>
                                            <p:cond delay="499"/>
                                          </p:stCondLst>
                                        </p:cTn>
                                        <p:tgtEl>
                                          <p:spTgt spid="26"/>
                                        </p:tgtEl>
                                        <p:attrNameLst>
                                          <p:attrName>style.visibility</p:attrName>
                                        </p:attrNameLst>
                                      </p:cBhvr>
                                      <p:to>
                                        <p:strVal val="hidden"/>
                                      </p:to>
                                    </p:set>
                                  </p:childTnLst>
                                </p:cTn>
                              </p:par>
                              <p:par>
                                <p:cTn id="32" presetID="12" presetClass="entr" presetSubtype="4"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slide(fromBottom)">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xit" presetSubtype="4" fill="hold" grpId="1" nodeType="clickEffect">
                                  <p:stCondLst>
                                    <p:cond delay="0"/>
                                  </p:stCondLst>
                                  <p:childTnLst>
                                    <p:anim calcmode="lin" valueType="num">
                                      <p:cBhvr additive="base">
                                        <p:cTn id="38" dur="500"/>
                                        <p:tgtEl>
                                          <p:spTgt spid="27"/>
                                        </p:tgtEl>
                                        <p:attrNameLst>
                                          <p:attrName>ppt_x</p:attrName>
                                        </p:attrNameLst>
                                      </p:cBhvr>
                                      <p:tavLst>
                                        <p:tav tm="0">
                                          <p:val>
                                            <p:strVal val="ppt_x"/>
                                          </p:val>
                                        </p:tav>
                                        <p:tav tm="100000">
                                          <p:val>
                                            <p:strVal val="ppt_x"/>
                                          </p:val>
                                        </p:tav>
                                      </p:tavLst>
                                    </p:anim>
                                    <p:anim calcmode="lin" valueType="num">
                                      <p:cBhvr additive="base">
                                        <p:cTn id="39" dur="500"/>
                                        <p:tgtEl>
                                          <p:spTgt spid="27"/>
                                        </p:tgtEl>
                                        <p:attrNameLst>
                                          <p:attrName>ppt_y</p:attrName>
                                        </p:attrNameLst>
                                      </p:cBhvr>
                                      <p:tavLst>
                                        <p:tav tm="0">
                                          <p:val>
                                            <p:strVal val="ppt_y"/>
                                          </p:val>
                                        </p:tav>
                                        <p:tav tm="100000">
                                          <p:val>
                                            <p:strVal val="1+ppt_h/2"/>
                                          </p:val>
                                        </p:tav>
                                      </p:tavLst>
                                    </p:anim>
                                    <p:set>
                                      <p:cBhvr>
                                        <p:cTn id="40"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5" grpId="0" animBg="1"/>
      <p:bldP spid="25" grpId="1" animBg="1"/>
      <p:bldP spid="26" grpId="0" animBg="1"/>
      <p:bldP spid="26" grpId="1" animBg="1"/>
      <p:bldP spid="27" grpId="0" animBg="1"/>
      <p:bldP spid="2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Segnaposto contenuto 3" descr="Detector_Cut_Section.jpg"/>
          <p:cNvPicPr>
            <a:picLocks noGrp="1" noChangeAspect="1"/>
          </p:cNvPicPr>
          <p:nvPr>
            <p:ph idx="1"/>
          </p:nvPr>
        </p:nvPicPr>
        <p:blipFill>
          <a:blip r:embed="rId3"/>
          <a:stretch>
            <a:fillRect/>
          </a:stretch>
        </p:blipFill>
        <p:spPr>
          <a:xfrm>
            <a:off x="-71470" y="0"/>
            <a:ext cx="8455069" cy="6858000"/>
          </a:xfrm>
          <a:prstGeom prst="rect">
            <a:avLst/>
          </a:prstGeom>
          <a:noFill/>
          <a:ln>
            <a:noFill/>
          </a:ln>
        </p:spPr>
      </p:pic>
      <p:sp>
        <p:nvSpPr>
          <p:cNvPr id="7" name="Rettangolo arrotondato 6"/>
          <p:cNvSpPr/>
          <p:nvPr/>
        </p:nvSpPr>
        <p:spPr>
          <a:xfrm>
            <a:off x="5929322" y="0"/>
            <a:ext cx="3214678" cy="1071546"/>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smtClean="0">
                <a:latin typeface="Comic Sans MS" pitchFamily="66" charset="0"/>
              </a:rPr>
              <a:t>SLICE di ATLAS</a:t>
            </a:r>
            <a:endParaRPr lang="it-IT" sz="3200" dirty="0">
              <a:latin typeface="Comic Sans MS" pitchFamily="66" charset="0"/>
            </a:endParaRP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14</a:t>
            </a:fld>
            <a:endParaRPr lang="it-IT"/>
          </a:p>
        </p:txBody>
      </p:sp>
      <p:sp>
        <p:nvSpPr>
          <p:cNvPr id="8" name="CasellaDiTesto 7"/>
          <p:cNvSpPr txBox="1"/>
          <p:nvPr/>
        </p:nvSpPr>
        <p:spPr>
          <a:xfrm>
            <a:off x="8215338" y="6072206"/>
            <a:ext cx="184731" cy="369332"/>
          </a:xfrm>
          <a:prstGeom prst="rect">
            <a:avLst/>
          </a:prstGeom>
          <a:noFill/>
        </p:spPr>
        <p:txBody>
          <a:bodyPr wrap="none" rtlCol="0">
            <a:spAutoFit/>
          </a:bodyPr>
          <a:lstStyle/>
          <a:p>
            <a:endParaRPr lang="it-IT" dirty="0"/>
          </a:p>
        </p:txBody>
      </p:sp>
      <p:sp>
        <p:nvSpPr>
          <p:cNvPr id="10" name="CasellaDiTesto 9"/>
          <p:cNvSpPr txBox="1"/>
          <p:nvPr/>
        </p:nvSpPr>
        <p:spPr>
          <a:xfrm>
            <a:off x="7143768" y="2261708"/>
            <a:ext cx="1643074" cy="738664"/>
          </a:xfrm>
          <a:prstGeom prst="rect">
            <a:avLst/>
          </a:prstGeom>
          <a:noFill/>
        </p:spPr>
        <p:txBody>
          <a:bodyPr wrap="square" rtlCol="0">
            <a:spAutoFit/>
          </a:bodyPr>
          <a:lstStyle/>
          <a:p>
            <a:r>
              <a:rPr lang="it-IT" sz="1400" dirty="0" smtClean="0">
                <a:solidFill>
                  <a:schemeClr val="bg1">
                    <a:lumMod val="85000"/>
                  </a:schemeClr>
                </a:solidFill>
              </a:rPr>
              <a:t>The  </a:t>
            </a:r>
            <a:r>
              <a:rPr lang="it-IT" sz="1400" dirty="0" err="1" smtClean="0">
                <a:solidFill>
                  <a:schemeClr val="bg1">
                    <a:lumMod val="85000"/>
                  </a:schemeClr>
                </a:solidFill>
              </a:rPr>
              <a:t>dashed</a:t>
            </a:r>
            <a:r>
              <a:rPr lang="it-IT" sz="1400" dirty="0" smtClean="0">
                <a:solidFill>
                  <a:schemeClr val="bg1">
                    <a:lumMod val="85000"/>
                  </a:schemeClr>
                </a:solidFill>
              </a:rPr>
              <a:t> </a:t>
            </a:r>
            <a:r>
              <a:rPr lang="it-IT" sz="1400" dirty="0" err="1" smtClean="0">
                <a:solidFill>
                  <a:schemeClr val="bg1">
                    <a:lumMod val="85000"/>
                  </a:schemeClr>
                </a:solidFill>
              </a:rPr>
              <a:t>tracks</a:t>
            </a:r>
            <a:r>
              <a:rPr lang="it-IT" sz="1400" dirty="0" smtClean="0">
                <a:solidFill>
                  <a:schemeClr val="bg1">
                    <a:lumMod val="85000"/>
                  </a:schemeClr>
                </a:solidFill>
              </a:rPr>
              <a:t> are </a:t>
            </a:r>
            <a:r>
              <a:rPr lang="it-IT" sz="1400" dirty="0" err="1" smtClean="0">
                <a:solidFill>
                  <a:schemeClr val="bg1">
                    <a:lumMod val="85000"/>
                  </a:schemeClr>
                </a:solidFill>
              </a:rPr>
              <a:t>invisible</a:t>
            </a:r>
            <a:r>
              <a:rPr lang="it-IT" sz="1400" dirty="0" smtClean="0">
                <a:solidFill>
                  <a:schemeClr val="bg1">
                    <a:lumMod val="85000"/>
                  </a:schemeClr>
                </a:solidFill>
              </a:rPr>
              <a:t> </a:t>
            </a:r>
            <a:r>
              <a:rPr lang="it-IT" sz="1400" dirty="0" err="1" smtClean="0">
                <a:solidFill>
                  <a:schemeClr val="bg1">
                    <a:lumMod val="85000"/>
                  </a:schemeClr>
                </a:solidFill>
              </a:rPr>
              <a:t>to</a:t>
            </a:r>
            <a:r>
              <a:rPr lang="it-IT" sz="1400" dirty="0" smtClean="0">
                <a:solidFill>
                  <a:schemeClr val="bg1">
                    <a:lumMod val="85000"/>
                  </a:schemeClr>
                </a:solidFill>
              </a:rPr>
              <a:t> the detector</a:t>
            </a:r>
            <a:endParaRPr lang="it-IT" sz="1400" dirty="0">
              <a:solidFill>
                <a:schemeClr val="bg1">
                  <a:lumMod val="85000"/>
                </a:schemeClr>
              </a:solidFill>
            </a:endParaRPr>
          </a:p>
        </p:txBody>
      </p:sp>
      <p:sp>
        <p:nvSpPr>
          <p:cNvPr id="5" name="Text Box 5"/>
          <p:cNvSpPr txBox="1">
            <a:spLocks noChangeArrowheads="1"/>
          </p:cNvSpPr>
          <p:nvPr/>
        </p:nvSpPr>
        <p:spPr bwMode="auto">
          <a:xfrm>
            <a:off x="6072198" y="4214818"/>
            <a:ext cx="3071802" cy="2062103"/>
          </a:xfrm>
          <a:prstGeom prst="rect">
            <a:avLst/>
          </a:prstGeom>
          <a:solidFill>
            <a:schemeClr val="tx1"/>
          </a:solidFill>
          <a:ln w="9525">
            <a:noFill/>
            <a:miter lim="800000"/>
            <a:headEnd/>
            <a:tailEnd/>
          </a:ln>
          <a:effectLst/>
        </p:spPr>
        <p:txBody>
          <a:bodyPr wrap="square">
            <a:spAutoFit/>
          </a:bodyPr>
          <a:lstStyle/>
          <a:p>
            <a:r>
              <a:rPr lang="en-GB" sz="1600" b="1" dirty="0" smtClean="0">
                <a:solidFill>
                  <a:schemeClr val="bg1"/>
                </a:solidFill>
              </a:rPr>
              <a:t>Deflection ~ BL</a:t>
            </a:r>
            <a:r>
              <a:rPr lang="en-GB" sz="1600" b="1" baseline="30000" dirty="0" smtClean="0">
                <a:solidFill>
                  <a:schemeClr val="bg1"/>
                </a:solidFill>
              </a:rPr>
              <a:t>2</a:t>
            </a:r>
            <a:r>
              <a:rPr lang="en-GB" sz="1600" b="1" dirty="0" smtClean="0">
                <a:solidFill>
                  <a:schemeClr val="bg1"/>
                </a:solidFill>
              </a:rPr>
              <a:t>/p </a:t>
            </a:r>
            <a:r>
              <a:rPr lang="en-GB" sz="1600" b="1" dirty="0" smtClean="0">
                <a:solidFill>
                  <a:schemeClr val="bg1"/>
                </a:solidFill>
                <a:sym typeface="Wingdings" pitchFamily="2" charset="2"/>
              </a:rPr>
              <a:t> </a:t>
            </a:r>
          </a:p>
          <a:p>
            <a:r>
              <a:rPr lang="en-GB" sz="1600" b="1" dirty="0" smtClean="0">
                <a:solidFill>
                  <a:schemeClr val="bg1"/>
                </a:solidFill>
                <a:sym typeface="Wingdings" pitchFamily="2" charset="2"/>
              </a:rPr>
              <a:t>need high B  and large magnets</a:t>
            </a:r>
            <a:r>
              <a:rPr lang="en-GB" sz="1600" b="1" dirty="0" smtClean="0">
                <a:solidFill>
                  <a:schemeClr val="bg1"/>
                </a:solidFill>
                <a:sym typeface="Symbol" pitchFamily="18" charset="2"/>
              </a:rPr>
              <a:t>; </a:t>
            </a:r>
            <a:r>
              <a:rPr lang="en-GB" sz="1600" b="1" dirty="0" smtClean="0">
                <a:solidFill>
                  <a:schemeClr val="bg1"/>
                </a:solidFill>
                <a:sym typeface="Wingdings" pitchFamily="2" charset="2"/>
              </a:rPr>
              <a:t>need </a:t>
            </a:r>
            <a:r>
              <a:rPr lang="en-GB" sz="1600" b="1" dirty="0">
                <a:solidFill>
                  <a:schemeClr val="bg1"/>
                </a:solidFill>
                <a:sym typeface="Wingdings" pitchFamily="2" charset="2"/>
              </a:rPr>
              <a:t>high resolution position measurements (10 -100</a:t>
            </a:r>
            <a:r>
              <a:rPr lang="en-GB" sz="1600" b="1" dirty="0">
                <a:solidFill>
                  <a:schemeClr val="bg1"/>
                </a:solidFill>
                <a:sym typeface="Symbol" pitchFamily="18" charset="2"/>
              </a:rPr>
              <a:t>)</a:t>
            </a:r>
          </a:p>
          <a:p>
            <a:r>
              <a:rPr lang="en-GB" sz="1600" b="1" dirty="0">
                <a:solidFill>
                  <a:schemeClr val="bg1"/>
                </a:solidFill>
                <a:sym typeface="Symbol" pitchFamily="18" charset="2"/>
              </a:rPr>
              <a:t>at large p; also energy and position measurement </a:t>
            </a:r>
            <a:r>
              <a:rPr lang="en-GB" sz="1600" b="1" dirty="0" smtClean="0">
                <a:solidFill>
                  <a:schemeClr val="bg1"/>
                </a:solidFill>
                <a:sym typeface="Symbol" pitchFamily="18" charset="2"/>
              </a:rPr>
              <a:t>through </a:t>
            </a:r>
            <a:r>
              <a:rPr lang="en-GB" sz="1600" b="1" dirty="0">
                <a:solidFill>
                  <a:schemeClr val="bg1"/>
                </a:solidFill>
                <a:sym typeface="Symbol" pitchFamily="18" charset="2"/>
              </a:rPr>
              <a:t>total absorption (photon, electron, </a:t>
            </a:r>
            <a:r>
              <a:rPr lang="en-GB" sz="1600" b="1" dirty="0" err="1">
                <a:solidFill>
                  <a:schemeClr val="bg1"/>
                </a:solidFill>
                <a:sym typeface="Symbol" pitchFamily="18" charset="2"/>
              </a:rPr>
              <a:t>hadron</a:t>
            </a:r>
            <a:r>
              <a:rPr lang="en-GB" sz="1600" b="1" dirty="0">
                <a:solidFill>
                  <a:schemeClr val="bg1"/>
                </a:solidFill>
                <a:sym typeface="Symbol" pitchFamily="18" charset="2"/>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gen-2002-003.jpg"/>
          <p:cNvPicPr>
            <a:picLocks noChangeAspect="1"/>
          </p:cNvPicPr>
          <p:nvPr/>
        </p:nvPicPr>
        <p:blipFill>
          <a:blip r:embed="rId3"/>
          <a:stretch>
            <a:fillRect/>
          </a:stretch>
        </p:blipFill>
        <p:spPr>
          <a:xfrm>
            <a:off x="762000" y="1500174"/>
            <a:ext cx="7620000" cy="4786326"/>
          </a:xfrm>
          <a:prstGeom prst="rect">
            <a:avLst/>
          </a:prstGeom>
        </p:spPr>
      </p:pic>
      <p:sp>
        <p:nvSpPr>
          <p:cNvPr id="4" name="CasellaDiTesto 3"/>
          <p:cNvSpPr txBox="1"/>
          <p:nvPr/>
        </p:nvSpPr>
        <p:spPr>
          <a:xfrm>
            <a:off x="142908" y="260315"/>
            <a:ext cx="9144000" cy="954107"/>
          </a:xfrm>
          <a:prstGeom prst="rect">
            <a:avLst/>
          </a:prstGeom>
          <a:solidFill>
            <a:schemeClr val="bg1"/>
          </a:solidFill>
        </p:spPr>
        <p:txBody>
          <a:bodyPr wrap="square" rtlCol="0">
            <a:spAutoFit/>
          </a:bodyPr>
          <a:lstStyle/>
          <a:p>
            <a:r>
              <a:rPr lang="it-IT" sz="2800" dirty="0" smtClean="0">
                <a:latin typeface="Comic Sans MS" pitchFamily="66" charset="0"/>
              </a:rPr>
              <a:t>Il rivelatore non è ‘fotogenico’ perché occupa praticamente tutta la </a:t>
            </a:r>
            <a:r>
              <a:rPr lang="it-IT" sz="2800" dirty="0" err="1" smtClean="0">
                <a:latin typeface="Comic Sans MS" pitchFamily="66" charset="0"/>
              </a:rPr>
              <a:t>caverna……</a:t>
            </a:r>
            <a:r>
              <a:rPr lang="it-IT" sz="2800" dirty="0" smtClean="0">
                <a:latin typeface="Comic Sans MS" pitchFamily="66" charset="0"/>
              </a:rPr>
              <a:t>.</a:t>
            </a:r>
            <a:endParaRPr lang="it-IT" sz="2800" dirty="0">
              <a:latin typeface="Comic Sans MS" pitchFamily="66" charset="0"/>
            </a:endParaRPr>
          </a:p>
        </p:txBody>
      </p:sp>
      <p:pic>
        <p:nvPicPr>
          <p:cNvPr id="5" name="Picture 6" descr="scavo_caverna_2000"/>
          <p:cNvPicPr>
            <a:picLocks noChangeAspect="1" noChangeArrowheads="1"/>
          </p:cNvPicPr>
          <p:nvPr/>
        </p:nvPicPr>
        <p:blipFill>
          <a:blip r:embed="rId4"/>
          <a:srcRect/>
          <a:stretch>
            <a:fillRect/>
          </a:stretch>
        </p:blipFill>
        <p:spPr bwMode="auto">
          <a:xfrm>
            <a:off x="179388" y="1412875"/>
            <a:ext cx="7920037" cy="4957763"/>
          </a:xfrm>
          <a:prstGeom prst="rect">
            <a:avLst/>
          </a:prstGeom>
          <a:noFill/>
        </p:spPr>
      </p:pic>
      <p:pic>
        <p:nvPicPr>
          <p:cNvPr id="6" name="Picture 5" descr="Caverna_2002_base"/>
          <p:cNvPicPr>
            <a:picLocks noChangeAspect="1" noChangeArrowheads="1"/>
          </p:cNvPicPr>
          <p:nvPr/>
        </p:nvPicPr>
        <p:blipFill>
          <a:blip r:embed="rId5"/>
          <a:srcRect/>
          <a:stretch>
            <a:fillRect/>
          </a:stretch>
        </p:blipFill>
        <p:spPr bwMode="auto">
          <a:xfrm>
            <a:off x="250825" y="1490663"/>
            <a:ext cx="7273925" cy="5156200"/>
          </a:xfrm>
          <a:prstGeom prst="rect">
            <a:avLst/>
          </a:prstGeom>
          <a:noFill/>
        </p:spPr>
      </p:pic>
      <p:pic>
        <p:nvPicPr>
          <p:cNvPr id="7" name="Picture 5" descr="Caverna_2004"/>
          <p:cNvPicPr>
            <a:picLocks noChangeAspect="1" noChangeArrowheads="1"/>
          </p:cNvPicPr>
          <p:nvPr/>
        </p:nvPicPr>
        <p:blipFill>
          <a:blip r:embed="rId6"/>
          <a:srcRect/>
          <a:stretch>
            <a:fillRect/>
          </a:stretch>
        </p:blipFill>
        <p:spPr bwMode="auto">
          <a:xfrm>
            <a:off x="250825" y="1412875"/>
            <a:ext cx="7056438" cy="5078413"/>
          </a:xfrm>
          <a:prstGeom prst="rect">
            <a:avLst/>
          </a:prstGeom>
          <a:noFill/>
        </p:spPr>
      </p:pic>
      <p:sp>
        <p:nvSpPr>
          <p:cNvPr id="8" name="CasellaDiTesto 7"/>
          <p:cNvSpPr txBox="1"/>
          <p:nvPr/>
        </p:nvSpPr>
        <p:spPr>
          <a:xfrm>
            <a:off x="8143900" y="1500174"/>
            <a:ext cx="934871" cy="461665"/>
          </a:xfrm>
          <a:prstGeom prst="rect">
            <a:avLst/>
          </a:prstGeom>
          <a:noFill/>
        </p:spPr>
        <p:txBody>
          <a:bodyPr wrap="none" rtlCol="0">
            <a:spAutoFit/>
          </a:bodyPr>
          <a:lstStyle/>
          <a:p>
            <a:r>
              <a:rPr lang="it-IT" sz="2400" dirty="0" smtClean="0">
                <a:latin typeface="Comic Sans MS" pitchFamily="66" charset="0"/>
              </a:rPr>
              <a:t>2000</a:t>
            </a:r>
            <a:endParaRPr lang="it-IT" sz="2400" dirty="0">
              <a:latin typeface="Comic Sans MS" pitchFamily="66" charset="0"/>
            </a:endParaRPr>
          </a:p>
        </p:txBody>
      </p:sp>
      <p:sp>
        <p:nvSpPr>
          <p:cNvPr id="10" name="CasellaDiTesto 9"/>
          <p:cNvSpPr txBox="1"/>
          <p:nvPr/>
        </p:nvSpPr>
        <p:spPr>
          <a:xfrm>
            <a:off x="8137723" y="2500306"/>
            <a:ext cx="934871" cy="461665"/>
          </a:xfrm>
          <a:prstGeom prst="rect">
            <a:avLst/>
          </a:prstGeom>
          <a:noFill/>
        </p:spPr>
        <p:txBody>
          <a:bodyPr wrap="none" rtlCol="0">
            <a:spAutoFit/>
          </a:bodyPr>
          <a:lstStyle/>
          <a:p>
            <a:r>
              <a:rPr lang="it-IT" sz="2400" dirty="0" smtClean="0">
                <a:latin typeface="Comic Sans MS" pitchFamily="66" charset="0"/>
              </a:rPr>
              <a:t>2002</a:t>
            </a:r>
            <a:endParaRPr lang="it-IT" sz="2400" dirty="0">
              <a:latin typeface="Comic Sans MS" pitchFamily="66" charset="0"/>
            </a:endParaRPr>
          </a:p>
        </p:txBody>
      </p:sp>
      <p:sp>
        <p:nvSpPr>
          <p:cNvPr id="11" name="CasellaDiTesto 10"/>
          <p:cNvSpPr txBox="1"/>
          <p:nvPr/>
        </p:nvSpPr>
        <p:spPr>
          <a:xfrm>
            <a:off x="8143900" y="3429000"/>
            <a:ext cx="934871" cy="461665"/>
          </a:xfrm>
          <a:prstGeom prst="rect">
            <a:avLst/>
          </a:prstGeom>
          <a:noFill/>
        </p:spPr>
        <p:txBody>
          <a:bodyPr wrap="none" rtlCol="0">
            <a:spAutoFit/>
          </a:bodyPr>
          <a:lstStyle/>
          <a:p>
            <a:r>
              <a:rPr lang="it-IT" sz="2400" dirty="0" smtClean="0">
                <a:latin typeface="Comic Sans MS" pitchFamily="66" charset="0"/>
              </a:rPr>
              <a:t>2004</a:t>
            </a:r>
            <a:endParaRPr lang="it-IT" sz="2400" dirty="0">
              <a:latin typeface="Comic Sans MS" pitchFamily="66" charset="0"/>
            </a:endParaRPr>
          </a:p>
        </p:txBody>
      </p:sp>
      <p:sp>
        <p:nvSpPr>
          <p:cNvPr id="13" name="Segnaposto numero diapositiva 12"/>
          <p:cNvSpPr>
            <a:spLocks noGrp="1"/>
          </p:cNvSpPr>
          <p:nvPr>
            <p:ph type="sldNum" sz="quarter" idx="12"/>
          </p:nvPr>
        </p:nvSpPr>
        <p:spPr/>
        <p:txBody>
          <a:bodyPr/>
          <a:lstStyle/>
          <a:p>
            <a:fld id="{B007B441-5312-499D-93C3-6E37886527FA}" type="slidenum">
              <a:rPr lang="it-IT" smtClean="0"/>
              <a:pPr/>
              <a:t>15</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0511013_01.jpg"/>
          <p:cNvPicPr>
            <a:picLocks noChangeAspect="1"/>
          </p:cNvPicPr>
          <p:nvPr/>
        </p:nvPicPr>
        <p:blipFill>
          <a:blip r:embed="rId3"/>
          <a:stretch>
            <a:fillRect/>
          </a:stretch>
        </p:blipFill>
        <p:spPr>
          <a:xfrm>
            <a:off x="0" y="450949"/>
            <a:ext cx="9144000" cy="5956102"/>
          </a:xfrm>
          <a:prstGeom prst="rect">
            <a:avLst/>
          </a:prstGeom>
        </p:spPr>
      </p:pic>
      <p:sp>
        <p:nvSpPr>
          <p:cNvPr id="4" name="CasellaDiTesto 3"/>
          <p:cNvSpPr txBox="1"/>
          <p:nvPr/>
        </p:nvSpPr>
        <p:spPr>
          <a:xfrm>
            <a:off x="0" y="46001"/>
            <a:ext cx="9144032" cy="954107"/>
          </a:xfrm>
          <a:prstGeom prst="rect">
            <a:avLst/>
          </a:prstGeom>
          <a:solidFill>
            <a:schemeClr val="bg1"/>
          </a:solidFill>
        </p:spPr>
        <p:txBody>
          <a:bodyPr wrap="square" rtlCol="0">
            <a:spAutoFit/>
          </a:bodyPr>
          <a:lstStyle/>
          <a:p>
            <a:r>
              <a:rPr lang="it-IT" sz="2800" b="1" dirty="0" smtClean="0">
                <a:solidFill>
                  <a:srgbClr val="FF0000"/>
                </a:solidFill>
                <a:latin typeface="Comic Sans MS" pitchFamily="66" charset="0"/>
              </a:rPr>
              <a:t>Nel 2005, pronti per il montaggio del rivelatore ma </a:t>
            </a:r>
            <a:r>
              <a:rPr lang="it-IT" sz="2800" b="1" dirty="0" err="1" smtClean="0">
                <a:solidFill>
                  <a:srgbClr val="FF0000"/>
                </a:solidFill>
                <a:latin typeface="Comic Sans MS" pitchFamily="66" charset="0"/>
              </a:rPr>
              <a:t>…accesso</a:t>
            </a:r>
            <a:r>
              <a:rPr lang="it-IT" sz="2800" b="1" dirty="0" smtClean="0">
                <a:solidFill>
                  <a:srgbClr val="FF0000"/>
                </a:solidFill>
                <a:latin typeface="Comic Sans MS" pitchFamily="66" charset="0"/>
              </a:rPr>
              <a:t> alle varie zone </a:t>
            </a:r>
            <a:r>
              <a:rPr lang="it-IT" sz="2800" b="1" dirty="0" err="1" smtClean="0">
                <a:solidFill>
                  <a:srgbClr val="FF0000"/>
                </a:solidFill>
                <a:latin typeface="Comic Sans MS" pitchFamily="66" charset="0"/>
              </a:rPr>
              <a:t>complicatissimo…</a:t>
            </a:r>
            <a:endParaRPr lang="it-IT" sz="2800" b="1" dirty="0">
              <a:solidFill>
                <a:srgbClr val="FF0000"/>
              </a:solidFill>
              <a:latin typeface="Comic Sans MS" pitchFamily="66" charset="0"/>
            </a:endParaRPr>
          </a:p>
        </p:txBody>
      </p:sp>
      <p:pic>
        <p:nvPicPr>
          <p:cNvPr id="6" name="Picture 2"/>
          <p:cNvPicPr>
            <a:picLocks noChangeAspect="1" noChangeArrowheads="1"/>
          </p:cNvPicPr>
          <p:nvPr/>
        </p:nvPicPr>
        <p:blipFill>
          <a:blip r:embed="rId4"/>
          <a:srcRect/>
          <a:stretch>
            <a:fillRect/>
          </a:stretch>
        </p:blipFill>
        <p:spPr bwMode="auto">
          <a:xfrm>
            <a:off x="-571536" y="1000108"/>
            <a:ext cx="10658063" cy="5429288"/>
          </a:xfrm>
          <a:prstGeom prst="rect">
            <a:avLst/>
          </a:prstGeom>
          <a:noFill/>
          <a:ln w="9525">
            <a:noFill/>
            <a:miter lim="800000"/>
            <a:headEnd/>
            <a:tailEnd/>
          </a:ln>
        </p:spPr>
      </p:pic>
      <p:sp>
        <p:nvSpPr>
          <p:cNvPr id="8" name="Segnaposto numero diapositiva 7"/>
          <p:cNvSpPr>
            <a:spLocks noGrp="1"/>
          </p:cNvSpPr>
          <p:nvPr>
            <p:ph type="sldNum" sz="quarter" idx="12"/>
          </p:nvPr>
        </p:nvSpPr>
        <p:spPr/>
        <p:txBody>
          <a:bodyPr/>
          <a:lstStyle/>
          <a:p>
            <a:fld id="{B007B441-5312-499D-93C3-6E37886527FA}" type="slidenum">
              <a:rPr lang="it-IT" smtClean="0"/>
              <a:pPr/>
              <a:t>16</a:t>
            </a:fld>
            <a:endParaRPr lang="it-IT"/>
          </a:p>
        </p:txBody>
      </p:sp>
      <p:sp>
        <p:nvSpPr>
          <p:cNvPr id="10" name="CasellaDiTesto 9"/>
          <p:cNvSpPr txBox="1"/>
          <p:nvPr/>
        </p:nvSpPr>
        <p:spPr>
          <a:xfrm>
            <a:off x="-32" y="1181385"/>
            <a:ext cx="5819222" cy="461665"/>
          </a:xfrm>
          <a:prstGeom prst="rect">
            <a:avLst/>
          </a:prstGeom>
          <a:solidFill>
            <a:schemeClr val="bg1"/>
          </a:solidFill>
        </p:spPr>
        <p:txBody>
          <a:bodyPr wrap="none" rtlCol="0">
            <a:spAutoFit/>
          </a:bodyPr>
          <a:lstStyle/>
          <a:p>
            <a:r>
              <a:rPr lang="it-IT" sz="2400" b="1" dirty="0" smtClean="0">
                <a:solidFill>
                  <a:srgbClr val="FF0000"/>
                </a:solidFill>
                <a:latin typeface="Comic Sans MS" pitchFamily="66" charset="0"/>
              </a:rPr>
              <a:t>… a meno di non avere amici </a:t>
            </a:r>
            <a:r>
              <a:rPr lang="it-IT" sz="2400" b="1" dirty="0" err="1" smtClean="0">
                <a:solidFill>
                  <a:srgbClr val="FF0000"/>
                </a:solidFill>
                <a:latin typeface="Comic Sans MS" pitchFamily="66" charset="0"/>
              </a:rPr>
              <a:t>speciali…</a:t>
            </a:r>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L1080808_1small.jpg"/>
          <p:cNvPicPr>
            <a:picLocks noGrp="1" noChangeAspect="1"/>
          </p:cNvPicPr>
          <p:nvPr>
            <p:ph idx="1"/>
          </p:nvPr>
        </p:nvPicPr>
        <p:blipFill>
          <a:blip r:embed="rId3"/>
          <a:stretch>
            <a:fillRect/>
          </a:stretch>
        </p:blipFill>
        <p:spPr>
          <a:xfrm>
            <a:off x="9021" y="214290"/>
            <a:ext cx="9105056" cy="6455343"/>
          </a:xfrm>
        </p:spPr>
      </p:pic>
      <p:sp>
        <p:nvSpPr>
          <p:cNvPr id="6" name="Segnaposto numero diapositiva 5"/>
          <p:cNvSpPr>
            <a:spLocks noGrp="1"/>
          </p:cNvSpPr>
          <p:nvPr>
            <p:ph type="sldNum" sz="quarter" idx="12"/>
          </p:nvPr>
        </p:nvSpPr>
        <p:spPr/>
        <p:txBody>
          <a:bodyPr/>
          <a:lstStyle/>
          <a:p>
            <a:fld id="{B007B441-5312-499D-93C3-6E37886527FA}" type="slidenum">
              <a:rPr lang="it-IT" smtClean="0"/>
              <a:pPr/>
              <a:t>17</a:t>
            </a:fld>
            <a:endParaRPr lang="it-IT"/>
          </a:p>
        </p:txBody>
      </p:sp>
      <p:sp>
        <p:nvSpPr>
          <p:cNvPr id="8" name="CasellaDiTesto 7"/>
          <p:cNvSpPr txBox="1"/>
          <p:nvPr/>
        </p:nvSpPr>
        <p:spPr>
          <a:xfrm>
            <a:off x="8137723" y="0"/>
            <a:ext cx="934871" cy="461665"/>
          </a:xfrm>
          <a:prstGeom prst="rect">
            <a:avLst/>
          </a:prstGeom>
          <a:noFill/>
        </p:spPr>
        <p:txBody>
          <a:bodyPr wrap="none" rtlCol="0">
            <a:spAutoFit/>
          </a:bodyPr>
          <a:lstStyle/>
          <a:p>
            <a:r>
              <a:rPr lang="it-IT" sz="2400" b="1" dirty="0" smtClean="0">
                <a:solidFill>
                  <a:srgbClr val="FF0000"/>
                </a:solidFill>
                <a:latin typeface="Comic Sans MS" pitchFamily="66" charset="0"/>
              </a:rPr>
              <a:t>2007</a:t>
            </a:r>
            <a:endParaRPr lang="it-IT" sz="2400" b="1" dirty="0">
              <a:solidFill>
                <a:srgbClr val="FF0000"/>
              </a:solidFill>
              <a:latin typeface="Comic Sans MS" pitchFamily="66" charset="0"/>
            </a:endParaRPr>
          </a:p>
        </p:txBody>
      </p:sp>
      <p:pic>
        <p:nvPicPr>
          <p:cNvPr id="3" name="Picture 4" descr="12A_0025"/>
          <p:cNvPicPr>
            <a:picLocks noChangeAspect="1" noChangeArrowheads="1"/>
          </p:cNvPicPr>
          <p:nvPr/>
        </p:nvPicPr>
        <p:blipFill>
          <a:blip r:embed="rId4"/>
          <a:srcRect/>
          <a:stretch>
            <a:fillRect/>
          </a:stretch>
        </p:blipFill>
        <p:spPr bwMode="auto">
          <a:xfrm>
            <a:off x="-32" y="-24"/>
            <a:ext cx="9407525" cy="6858000"/>
          </a:xfrm>
          <a:prstGeom prst="rect">
            <a:avLst/>
          </a:prstGeom>
          <a:noFill/>
          <a:ln w="9525">
            <a:noFill/>
            <a:miter lim="800000"/>
            <a:headEnd/>
            <a:tailEnd/>
          </a:ln>
        </p:spPr>
      </p:pic>
      <p:sp>
        <p:nvSpPr>
          <p:cNvPr id="9" name="CasellaDiTesto 8"/>
          <p:cNvSpPr txBox="1"/>
          <p:nvPr/>
        </p:nvSpPr>
        <p:spPr>
          <a:xfrm>
            <a:off x="8290123" y="6182045"/>
            <a:ext cx="934871" cy="461665"/>
          </a:xfrm>
          <a:prstGeom prst="rect">
            <a:avLst/>
          </a:prstGeom>
          <a:noFill/>
        </p:spPr>
        <p:txBody>
          <a:bodyPr wrap="none" rtlCol="0">
            <a:spAutoFit/>
          </a:bodyPr>
          <a:lstStyle/>
          <a:p>
            <a:r>
              <a:rPr lang="it-IT" sz="2400" b="1" dirty="0" smtClean="0">
                <a:solidFill>
                  <a:srgbClr val="FF0000"/>
                </a:solidFill>
                <a:latin typeface="Comic Sans MS" pitchFamily="66" charset="0"/>
              </a:rPr>
              <a:t>2008</a:t>
            </a:r>
            <a:endParaRPr lang="it-IT" sz="2400" b="1" dirty="0">
              <a:solidFill>
                <a:srgbClr val="FF0000"/>
              </a:solidFill>
              <a:latin typeface="Comic Sans MS" pitchFamily="66" charset="0"/>
            </a:endParaRPr>
          </a:p>
        </p:txBody>
      </p:sp>
      <p:pic>
        <p:nvPicPr>
          <p:cNvPr id="7" name="Picture 3" descr="DSC_9924.jpg"/>
          <p:cNvPicPr>
            <a:picLocks noChangeAspect="1"/>
          </p:cNvPicPr>
          <p:nvPr/>
        </p:nvPicPr>
        <p:blipFill>
          <a:blip r:embed="rId5"/>
          <a:srcRect/>
          <a:stretch>
            <a:fillRect/>
          </a:stretch>
        </p:blipFill>
        <p:spPr bwMode="auto">
          <a:xfrm>
            <a:off x="0" y="261938"/>
            <a:ext cx="9906000" cy="6596062"/>
          </a:xfrm>
          <a:prstGeom prst="rect">
            <a:avLst/>
          </a:prstGeom>
          <a:noFill/>
          <a:ln w="9525">
            <a:noFill/>
            <a:miter lim="800000"/>
            <a:headEnd/>
            <a:tailEnd/>
          </a:ln>
        </p:spPr>
      </p:pic>
      <p:sp>
        <p:nvSpPr>
          <p:cNvPr id="10" name="CasellaDiTesto 9"/>
          <p:cNvSpPr txBox="1"/>
          <p:nvPr/>
        </p:nvSpPr>
        <p:spPr>
          <a:xfrm>
            <a:off x="-32" y="0"/>
            <a:ext cx="9358346" cy="461665"/>
          </a:xfrm>
          <a:prstGeom prst="rect">
            <a:avLst/>
          </a:prstGeom>
          <a:solidFill>
            <a:schemeClr val="bg1"/>
          </a:solidFill>
        </p:spPr>
        <p:txBody>
          <a:bodyPr wrap="square" rtlCol="0">
            <a:spAutoFit/>
          </a:bodyPr>
          <a:lstStyle/>
          <a:p>
            <a:r>
              <a:rPr lang="en-US" sz="2400" dirty="0" err="1" smtClean="0">
                <a:latin typeface="Comic Sans MS" pitchFamily="66" charset="0"/>
                <a:ea typeface="ＭＳ Ｐゴシック" pitchFamily="1" charset="-128"/>
              </a:rPr>
              <a:t>Installazione</a:t>
            </a:r>
            <a:r>
              <a:rPr lang="en-US" sz="2400" dirty="0" smtClean="0">
                <a:latin typeface="Comic Sans MS" pitchFamily="66" charset="0"/>
                <a:ea typeface="ＭＳ Ｐゴシック" pitchFamily="1" charset="-128"/>
              </a:rPr>
              <a:t> dell’ ultimo </a:t>
            </a:r>
            <a:r>
              <a:rPr lang="en-US" sz="2400" dirty="0" err="1" smtClean="0">
                <a:latin typeface="Comic Sans MS" pitchFamily="66" charset="0"/>
                <a:ea typeface="ＭＳ Ｐゴシック" pitchFamily="1" charset="-128"/>
              </a:rPr>
              <a:t>elemento</a:t>
            </a:r>
            <a:r>
              <a:rPr lang="en-US" sz="2400" dirty="0" smtClean="0">
                <a:latin typeface="Comic Sans MS" pitchFamily="66" charset="0"/>
                <a:ea typeface="ＭＳ Ｐゴシック" pitchFamily="1" charset="-128"/>
              </a:rPr>
              <a:t> </a:t>
            </a:r>
            <a:r>
              <a:rPr lang="en-US" sz="2400" dirty="0" err="1" smtClean="0">
                <a:latin typeface="Comic Sans MS" pitchFamily="66" charset="0"/>
                <a:ea typeface="ＭＳ Ｐゴシック" pitchFamily="1" charset="-128"/>
              </a:rPr>
              <a:t>di</a:t>
            </a:r>
            <a:r>
              <a:rPr lang="en-US" sz="2400" dirty="0" smtClean="0">
                <a:latin typeface="Comic Sans MS" pitchFamily="66" charset="0"/>
                <a:ea typeface="ＭＳ Ｐゴシック" pitchFamily="1" charset="-128"/>
              </a:rPr>
              <a:t> ATLAS</a:t>
            </a:r>
            <a:endParaRPr lang="it-IT" sz="24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endParaRPr lang="it-IT"/>
          </a:p>
        </p:txBody>
      </p:sp>
      <p:sp>
        <p:nvSpPr>
          <p:cNvPr id="123907" name="Rectangle 3"/>
          <p:cNvSpPr>
            <a:spLocks noGrp="1" noChangeArrowheads="1"/>
          </p:cNvSpPr>
          <p:nvPr>
            <p:ph type="body" idx="1"/>
          </p:nvPr>
        </p:nvSpPr>
        <p:spPr/>
        <p:txBody>
          <a:bodyPr/>
          <a:lstStyle/>
          <a:p>
            <a:endParaRPr lang="it-IT" dirty="0"/>
          </a:p>
        </p:txBody>
      </p:sp>
      <p:pic>
        <p:nvPicPr>
          <p:cNvPr id="123908" name="Picture 4" descr="ID-EC-heinz-2"/>
          <p:cNvPicPr>
            <a:picLocks noChangeAspect="1" noChangeArrowheads="1"/>
          </p:cNvPicPr>
          <p:nvPr/>
        </p:nvPicPr>
        <p:blipFill>
          <a:blip r:embed="rId3"/>
          <a:srcRect/>
          <a:stretch>
            <a:fillRect/>
          </a:stretch>
        </p:blipFill>
        <p:spPr bwMode="auto">
          <a:xfrm>
            <a:off x="2652722" y="0"/>
            <a:ext cx="6477000" cy="6858000"/>
          </a:xfrm>
          <a:prstGeom prst="rect">
            <a:avLst/>
          </a:prstGeom>
          <a:noFill/>
        </p:spPr>
      </p:pic>
      <p:sp>
        <p:nvSpPr>
          <p:cNvPr id="123909" name="Line 5"/>
          <p:cNvSpPr>
            <a:spLocks noChangeShapeType="1"/>
          </p:cNvSpPr>
          <p:nvPr/>
        </p:nvSpPr>
        <p:spPr bwMode="auto">
          <a:xfrm flipH="1" flipV="1">
            <a:off x="4710122" y="762000"/>
            <a:ext cx="2971800" cy="152400"/>
          </a:xfrm>
          <a:prstGeom prst="line">
            <a:avLst/>
          </a:prstGeom>
          <a:noFill/>
          <a:ln w="9525">
            <a:solidFill>
              <a:schemeClr val="tx1"/>
            </a:solidFill>
            <a:round/>
            <a:headEnd/>
            <a:tailEnd type="triangle" w="med" len="med"/>
          </a:ln>
          <a:effectLst/>
        </p:spPr>
        <p:txBody>
          <a:bodyPr/>
          <a:lstStyle/>
          <a:p>
            <a:endParaRPr lang="it-IT"/>
          </a:p>
        </p:txBody>
      </p:sp>
      <p:sp>
        <p:nvSpPr>
          <p:cNvPr id="123910" name="Line 6"/>
          <p:cNvSpPr>
            <a:spLocks noChangeShapeType="1"/>
          </p:cNvSpPr>
          <p:nvPr/>
        </p:nvSpPr>
        <p:spPr bwMode="auto">
          <a:xfrm flipH="1">
            <a:off x="3948122" y="914400"/>
            <a:ext cx="3733800" cy="381000"/>
          </a:xfrm>
          <a:prstGeom prst="line">
            <a:avLst/>
          </a:prstGeom>
          <a:noFill/>
          <a:ln w="9525">
            <a:solidFill>
              <a:schemeClr val="tx1"/>
            </a:solidFill>
            <a:round/>
            <a:headEnd/>
            <a:tailEnd type="triangle" w="med" len="med"/>
          </a:ln>
          <a:effectLst/>
        </p:spPr>
        <p:txBody>
          <a:bodyPr/>
          <a:lstStyle/>
          <a:p>
            <a:endParaRPr lang="it-IT"/>
          </a:p>
        </p:txBody>
      </p:sp>
      <p:sp>
        <p:nvSpPr>
          <p:cNvPr id="123911" name="Line 7"/>
          <p:cNvSpPr>
            <a:spLocks noChangeShapeType="1"/>
          </p:cNvSpPr>
          <p:nvPr/>
        </p:nvSpPr>
        <p:spPr bwMode="auto">
          <a:xfrm flipH="1">
            <a:off x="3643322" y="914400"/>
            <a:ext cx="4038600" cy="2438400"/>
          </a:xfrm>
          <a:prstGeom prst="line">
            <a:avLst/>
          </a:prstGeom>
          <a:noFill/>
          <a:ln w="9525">
            <a:solidFill>
              <a:schemeClr val="tx1"/>
            </a:solidFill>
            <a:round/>
            <a:headEnd/>
            <a:tailEnd type="triangle" w="med" len="med"/>
          </a:ln>
          <a:effectLst/>
        </p:spPr>
        <p:txBody>
          <a:bodyPr/>
          <a:lstStyle/>
          <a:p>
            <a:endParaRPr lang="it-IT"/>
          </a:p>
        </p:txBody>
      </p:sp>
      <p:sp>
        <p:nvSpPr>
          <p:cNvPr id="123912" name="Line 8"/>
          <p:cNvSpPr>
            <a:spLocks noChangeShapeType="1"/>
          </p:cNvSpPr>
          <p:nvPr/>
        </p:nvSpPr>
        <p:spPr bwMode="auto">
          <a:xfrm flipH="1">
            <a:off x="3795722" y="914400"/>
            <a:ext cx="3886200" cy="4267200"/>
          </a:xfrm>
          <a:prstGeom prst="line">
            <a:avLst/>
          </a:prstGeom>
          <a:noFill/>
          <a:ln w="9525">
            <a:solidFill>
              <a:schemeClr val="tx1"/>
            </a:solidFill>
            <a:round/>
            <a:headEnd/>
            <a:tailEnd type="triangle" w="med" len="med"/>
          </a:ln>
          <a:effectLst/>
        </p:spPr>
        <p:txBody>
          <a:bodyPr/>
          <a:lstStyle/>
          <a:p>
            <a:endParaRPr lang="it-IT"/>
          </a:p>
        </p:txBody>
      </p:sp>
      <p:sp>
        <p:nvSpPr>
          <p:cNvPr id="123913" name="Text Box 9"/>
          <p:cNvSpPr txBox="1">
            <a:spLocks noChangeArrowheads="1"/>
          </p:cNvSpPr>
          <p:nvPr/>
        </p:nvSpPr>
        <p:spPr bwMode="auto">
          <a:xfrm>
            <a:off x="7070757" y="493713"/>
            <a:ext cx="2073275" cy="641350"/>
          </a:xfrm>
          <a:prstGeom prst="rect">
            <a:avLst/>
          </a:prstGeom>
          <a:solidFill>
            <a:schemeClr val="bg1"/>
          </a:solidFill>
          <a:ln w="9525">
            <a:noFill/>
            <a:miter lim="800000"/>
            <a:headEnd/>
            <a:tailEnd/>
          </a:ln>
          <a:effectLst/>
        </p:spPr>
        <p:txBody>
          <a:bodyPr>
            <a:spAutoFit/>
          </a:bodyPr>
          <a:lstStyle/>
          <a:p>
            <a:r>
              <a:rPr lang="it-IT" b="1" dirty="0" err="1"/>
              <a:t>Muon</a:t>
            </a:r>
            <a:r>
              <a:rPr lang="it-IT" b="1" dirty="0"/>
              <a:t> </a:t>
            </a:r>
            <a:r>
              <a:rPr lang="it-IT" b="1" dirty="0" err="1"/>
              <a:t>chambers</a:t>
            </a:r>
            <a:r>
              <a:rPr lang="it-IT" b="1" dirty="0"/>
              <a:t> (</a:t>
            </a:r>
            <a:r>
              <a:rPr lang="it-IT" b="1" dirty="0" err="1"/>
              <a:t>MDT+RPC</a:t>
            </a:r>
            <a:r>
              <a:rPr lang="it-IT" dirty="0"/>
              <a:t>)</a:t>
            </a:r>
          </a:p>
        </p:txBody>
      </p:sp>
      <p:sp>
        <p:nvSpPr>
          <p:cNvPr id="11" name="Segnaposto numero diapositiva 10"/>
          <p:cNvSpPr>
            <a:spLocks noGrp="1"/>
          </p:cNvSpPr>
          <p:nvPr>
            <p:ph type="sldNum" sz="quarter" idx="12"/>
          </p:nvPr>
        </p:nvSpPr>
        <p:spPr/>
        <p:txBody>
          <a:bodyPr/>
          <a:lstStyle/>
          <a:p>
            <a:fld id="{B007B441-5312-499D-93C3-6E37886527FA}" type="slidenum">
              <a:rPr lang="it-IT" smtClean="0"/>
              <a:pPr/>
              <a:t>18</a:t>
            </a:fld>
            <a:endParaRPr lang="it-IT"/>
          </a:p>
        </p:txBody>
      </p:sp>
      <p:sp>
        <p:nvSpPr>
          <p:cNvPr id="12" name="Rettangolo 11"/>
          <p:cNvSpPr/>
          <p:nvPr/>
        </p:nvSpPr>
        <p:spPr>
          <a:xfrm>
            <a:off x="0" y="0"/>
            <a:ext cx="2643174" cy="4000504"/>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smtClean="0">
              <a:latin typeface="Comic Sans MS" pitchFamily="66" charset="0"/>
            </a:endParaRPr>
          </a:p>
          <a:p>
            <a:pPr algn="ctr"/>
            <a:r>
              <a:rPr lang="it-IT" sz="2400" dirty="0" smtClean="0">
                <a:latin typeface="Comic Sans MS" pitchFamily="66" charset="0"/>
              </a:rPr>
              <a:t>Lo Spettrometro di Muoni </a:t>
            </a:r>
          </a:p>
          <a:p>
            <a:pPr algn="ctr"/>
            <a:r>
              <a:rPr lang="it-IT" dirty="0" smtClean="0">
                <a:latin typeface="Comic Sans MS" pitchFamily="66" charset="0"/>
              </a:rPr>
              <a:t>di </a:t>
            </a:r>
            <a:r>
              <a:rPr lang="it-IT" dirty="0" err="1" smtClean="0">
                <a:latin typeface="Comic Sans MS" pitchFamily="66" charset="0"/>
              </a:rPr>
              <a:t>Atlas</a:t>
            </a:r>
            <a:r>
              <a:rPr lang="it-IT" dirty="0" smtClean="0">
                <a:latin typeface="Comic Sans MS" pitchFamily="66" charset="0"/>
              </a:rPr>
              <a:t> è una variante più complessa del semplice rivelatore a ionizzazione di cui abbiamo parlato </a:t>
            </a:r>
          </a:p>
          <a:p>
            <a:pPr algn="ctr"/>
            <a:endParaRPr lang="it-IT" dirty="0" smtClean="0">
              <a:latin typeface="Comic Sans MS" pitchFamily="66" charset="0"/>
            </a:endParaRPr>
          </a:p>
          <a:p>
            <a:pPr algn="ctr"/>
            <a:r>
              <a:rPr lang="it-IT" dirty="0" smtClean="0">
                <a:latin typeface="Comic Sans MS" pitchFamily="66" charset="0"/>
              </a:rPr>
              <a:t>Napoli si è occupata degli RPC insieme a Bologna, Lecce e Roma</a:t>
            </a:r>
          </a:p>
          <a:p>
            <a:pPr algn="ctr"/>
            <a:endParaRPr lang="it-IT" dirty="0">
              <a:latin typeface="Comic Sans MS" pitchFamily="66" charset="0"/>
            </a:endParaRPr>
          </a:p>
        </p:txBody>
      </p:sp>
      <p:grpSp>
        <p:nvGrpSpPr>
          <p:cNvPr id="13" name="Group 75"/>
          <p:cNvGrpSpPr>
            <a:grpSpLocks/>
          </p:cNvGrpSpPr>
          <p:nvPr/>
        </p:nvGrpSpPr>
        <p:grpSpPr bwMode="auto">
          <a:xfrm>
            <a:off x="214282" y="4429132"/>
            <a:ext cx="2286000" cy="2203450"/>
            <a:chOff x="3936" y="2492"/>
            <a:chExt cx="1440" cy="1388"/>
          </a:xfrm>
        </p:grpSpPr>
        <p:pic>
          <p:nvPicPr>
            <p:cNvPr id="14" name="Picture 1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936" y="2492"/>
              <a:ext cx="1440" cy="1388"/>
            </a:xfrm>
            <a:prstGeom prst="rect">
              <a:avLst/>
            </a:prstGeom>
            <a:noFill/>
            <a:ln w="9525">
              <a:noFill/>
              <a:miter lim="800000"/>
              <a:headEnd/>
              <a:tailEnd/>
            </a:ln>
          </p:spPr>
        </p:pic>
        <p:grpSp>
          <p:nvGrpSpPr>
            <p:cNvPr id="15" name="Group 74"/>
            <p:cNvGrpSpPr>
              <a:grpSpLocks/>
            </p:cNvGrpSpPr>
            <p:nvPr/>
          </p:nvGrpSpPr>
          <p:grpSpPr bwMode="auto">
            <a:xfrm>
              <a:off x="4033" y="2544"/>
              <a:ext cx="1263" cy="1235"/>
              <a:chOff x="4033" y="2544"/>
              <a:chExt cx="1263" cy="1235"/>
            </a:xfrm>
          </p:grpSpPr>
          <p:sp>
            <p:nvSpPr>
              <p:cNvPr id="16" name="Rectangle 13"/>
              <p:cNvSpPr>
                <a:spLocks noChangeAspect="1" noChangeArrowheads="1"/>
              </p:cNvSpPr>
              <p:nvPr/>
            </p:nvSpPr>
            <p:spPr bwMode="auto">
              <a:xfrm>
                <a:off x="4488" y="2544"/>
                <a:ext cx="348" cy="29"/>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17" name="Rectangle 14"/>
              <p:cNvSpPr>
                <a:spLocks noChangeAspect="1" noChangeArrowheads="1"/>
              </p:cNvSpPr>
              <p:nvPr/>
            </p:nvSpPr>
            <p:spPr bwMode="auto">
              <a:xfrm rot="-2684285">
                <a:off x="4054" y="2744"/>
                <a:ext cx="348" cy="29"/>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18" name="Rectangle 15"/>
              <p:cNvSpPr>
                <a:spLocks noChangeAspect="1" noChangeArrowheads="1"/>
              </p:cNvSpPr>
              <p:nvPr/>
            </p:nvSpPr>
            <p:spPr bwMode="auto">
              <a:xfrm rot="2824844">
                <a:off x="4909" y="2731"/>
                <a:ext cx="344" cy="28"/>
              </a:xfrm>
              <a:prstGeom prst="rect">
                <a:avLst/>
              </a:prstGeom>
              <a:solidFill>
                <a:srgbClr val="33CC33"/>
              </a:solidFill>
              <a:ln w="9525">
                <a:solidFill>
                  <a:schemeClr val="tx1"/>
                </a:solidFill>
                <a:miter lim="800000"/>
                <a:headEnd/>
                <a:tailEnd/>
              </a:ln>
            </p:spPr>
            <p:txBody>
              <a:bodyPr wrap="none" anchor="ctr"/>
              <a:lstStyle/>
              <a:p>
                <a:endParaRPr lang="it-IT"/>
              </a:p>
            </p:txBody>
          </p:sp>
          <p:grpSp>
            <p:nvGrpSpPr>
              <p:cNvPr id="19" name="Group 16"/>
              <p:cNvGrpSpPr>
                <a:grpSpLocks noChangeAspect="1"/>
              </p:cNvGrpSpPr>
              <p:nvPr/>
            </p:nvGrpSpPr>
            <p:grpSpPr bwMode="auto">
              <a:xfrm>
                <a:off x="4532" y="2670"/>
                <a:ext cx="232" cy="77"/>
                <a:chOff x="3992" y="1026"/>
                <a:chExt cx="363" cy="125"/>
              </a:xfrm>
            </p:grpSpPr>
            <p:sp>
              <p:nvSpPr>
                <p:cNvPr id="75" name="Rectangle 17"/>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76" name="Rectangle 18"/>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grpSp>
            <p:nvGrpSpPr>
              <p:cNvPr id="20" name="Group 19"/>
              <p:cNvGrpSpPr>
                <a:grpSpLocks noChangeAspect="1"/>
              </p:cNvGrpSpPr>
              <p:nvPr/>
            </p:nvGrpSpPr>
            <p:grpSpPr bwMode="auto">
              <a:xfrm rot="2733501">
                <a:off x="4860" y="2807"/>
                <a:ext cx="230" cy="77"/>
                <a:chOff x="3992" y="1026"/>
                <a:chExt cx="363" cy="125"/>
              </a:xfrm>
            </p:grpSpPr>
            <p:sp>
              <p:nvSpPr>
                <p:cNvPr id="73" name="Rectangle 20"/>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74" name="Rectangle 21"/>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grpSp>
            <p:nvGrpSpPr>
              <p:cNvPr id="21" name="Group 22"/>
              <p:cNvGrpSpPr>
                <a:grpSpLocks noChangeAspect="1"/>
              </p:cNvGrpSpPr>
              <p:nvPr/>
            </p:nvGrpSpPr>
            <p:grpSpPr bwMode="auto">
              <a:xfrm rot="-2719028">
                <a:off x="4229" y="2800"/>
                <a:ext cx="228" cy="81"/>
                <a:chOff x="3992" y="1026"/>
                <a:chExt cx="363" cy="125"/>
              </a:xfrm>
            </p:grpSpPr>
            <p:sp>
              <p:nvSpPr>
                <p:cNvPr id="71" name="Rectangle 23"/>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72" name="Rectangle 24"/>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grpSp>
            <p:nvGrpSpPr>
              <p:cNvPr id="22" name="Group 25"/>
              <p:cNvGrpSpPr>
                <a:grpSpLocks noChangeAspect="1"/>
              </p:cNvGrpSpPr>
              <p:nvPr/>
            </p:nvGrpSpPr>
            <p:grpSpPr bwMode="auto">
              <a:xfrm rot="-1667494">
                <a:off x="4338" y="2653"/>
                <a:ext cx="233" cy="77"/>
                <a:chOff x="3992" y="1026"/>
                <a:chExt cx="363" cy="125"/>
              </a:xfrm>
            </p:grpSpPr>
            <p:sp>
              <p:nvSpPr>
                <p:cNvPr id="69" name="Rectangle 26"/>
                <p:cNvSpPr>
                  <a:spLocks noChangeAspect="1" noChangeArrowheads="1"/>
                </p:cNvSpPr>
                <p:nvPr/>
              </p:nvSpPr>
              <p:spPr bwMode="auto">
                <a:xfrm>
                  <a:off x="3992" y="1026"/>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70" name="Rectangle 27"/>
                <p:cNvSpPr>
                  <a:spLocks noChangeAspect="1" noChangeArrowheads="1"/>
                </p:cNvSpPr>
                <p:nvPr/>
              </p:nvSpPr>
              <p:spPr bwMode="auto">
                <a:xfrm>
                  <a:off x="3992" y="1117"/>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grpSp>
          <p:grpSp>
            <p:nvGrpSpPr>
              <p:cNvPr id="23" name="Group 28"/>
              <p:cNvGrpSpPr>
                <a:grpSpLocks noChangeAspect="1"/>
              </p:cNvGrpSpPr>
              <p:nvPr/>
            </p:nvGrpSpPr>
            <p:grpSpPr bwMode="auto">
              <a:xfrm rot="1190846">
                <a:off x="4752" y="2653"/>
                <a:ext cx="231" cy="77"/>
                <a:chOff x="3992" y="1026"/>
                <a:chExt cx="363" cy="125"/>
              </a:xfrm>
            </p:grpSpPr>
            <p:sp>
              <p:nvSpPr>
                <p:cNvPr id="67" name="Rectangle 29"/>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68" name="Rectangle 30"/>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sp>
            <p:nvSpPr>
              <p:cNvPr id="24" name="Rectangle 31"/>
              <p:cNvSpPr>
                <a:spLocks noChangeAspect="1" noChangeArrowheads="1"/>
              </p:cNvSpPr>
              <p:nvPr/>
            </p:nvSpPr>
            <p:spPr bwMode="auto">
              <a:xfrm rot="-1320000">
                <a:off x="4286" y="2553"/>
                <a:ext cx="231" cy="30"/>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25" name="Rectangle 32"/>
              <p:cNvSpPr>
                <a:spLocks noChangeAspect="1" noChangeArrowheads="1"/>
              </p:cNvSpPr>
              <p:nvPr/>
            </p:nvSpPr>
            <p:spPr bwMode="auto">
              <a:xfrm rot="1425231">
                <a:off x="4806" y="2544"/>
                <a:ext cx="232" cy="29"/>
              </a:xfrm>
              <a:prstGeom prst="rect">
                <a:avLst/>
              </a:prstGeom>
              <a:solidFill>
                <a:srgbClr val="33CC33"/>
              </a:solidFill>
              <a:ln w="9525">
                <a:solidFill>
                  <a:schemeClr val="tx1"/>
                </a:solidFill>
                <a:miter lim="800000"/>
                <a:headEnd/>
                <a:tailEnd/>
              </a:ln>
            </p:spPr>
            <p:txBody>
              <a:bodyPr wrap="none" anchor="ctr"/>
              <a:lstStyle/>
              <a:p>
                <a:endParaRPr lang="it-IT"/>
              </a:p>
            </p:txBody>
          </p:sp>
          <p:grpSp>
            <p:nvGrpSpPr>
              <p:cNvPr id="26" name="Group 33"/>
              <p:cNvGrpSpPr>
                <a:grpSpLocks noChangeAspect="1"/>
              </p:cNvGrpSpPr>
              <p:nvPr/>
            </p:nvGrpSpPr>
            <p:grpSpPr bwMode="auto">
              <a:xfrm rot="-4006033">
                <a:off x="4087" y="2922"/>
                <a:ext cx="231" cy="81"/>
                <a:chOff x="3992" y="1026"/>
                <a:chExt cx="363" cy="125"/>
              </a:xfrm>
            </p:grpSpPr>
            <p:sp>
              <p:nvSpPr>
                <p:cNvPr id="65" name="Rectangle 34"/>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66" name="Rectangle 35"/>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grpSp>
            <p:nvGrpSpPr>
              <p:cNvPr id="27" name="Group 36"/>
              <p:cNvGrpSpPr>
                <a:grpSpLocks noChangeAspect="1"/>
              </p:cNvGrpSpPr>
              <p:nvPr/>
            </p:nvGrpSpPr>
            <p:grpSpPr bwMode="auto">
              <a:xfrm rot="5400000">
                <a:off x="4097" y="3106"/>
                <a:ext cx="230" cy="81"/>
                <a:chOff x="3992" y="1026"/>
                <a:chExt cx="363" cy="125"/>
              </a:xfrm>
            </p:grpSpPr>
            <p:sp>
              <p:nvSpPr>
                <p:cNvPr id="63" name="Rectangle 37"/>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64" name="Rectangle 38"/>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sp>
            <p:nvSpPr>
              <p:cNvPr id="28" name="Rectangle 39"/>
              <p:cNvSpPr>
                <a:spLocks noChangeAspect="1" noChangeArrowheads="1"/>
              </p:cNvSpPr>
              <p:nvPr/>
            </p:nvSpPr>
            <p:spPr bwMode="auto">
              <a:xfrm rot="5400000">
                <a:off x="3877" y="3131"/>
                <a:ext cx="344" cy="30"/>
              </a:xfrm>
              <a:prstGeom prst="rect">
                <a:avLst/>
              </a:prstGeom>
              <a:solidFill>
                <a:srgbClr val="00B050"/>
              </a:solidFill>
              <a:ln w="9525">
                <a:solidFill>
                  <a:schemeClr val="tx1"/>
                </a:solidFill>
                <a:miter lim="800000"/>
                <a:headEnd/>
                <a:tailEnd/>
              </a:ln>
            </p:spPr>
            <p:txBody>
              <a:bodyPr wrap="none" anchor="ctr"/>
              <a:lstStyle/>
              <a:p>
                <a:endParaRPr lang="it-IT"/>
              </a:p>
            </p:txBody>
          </p:sp>
          <p:sp>
            <p:nvSpPr>
              <p:cNvPr id="29" name="Rectangle 40"/>
              <p:cNvSpPr>
                <a:spLocks noChangeAspect="1" noChangeArrowheads="1"/>
              </p:cNvSpPr>
              <p:nvPr/>
            </p:nvSpPr>
            <p:spPr bwMode="auto">
              <a:xfrm rot="-3852632">
                <a:off x="3935" y="2894"/>
                <a:ext cx="228" cy="30"/>
              </a:xfrm>
              <a:prstGeom prst="rect">
                <a:avLst/>
              </a:prstGeom>
              <a:solidFill>
                <a:srgbClr val="33CC33"/>
              </a:solidFill>
              <a:ln w="9525">
                <a:solidFill>
                  <a:schemeClr val="tx1"/>
                </a:solidFill>
                <a:miter lim="800000"/>
                <a:headEnd/>
                <a:tailEnd/>
              </a:ln>
            </p:spPr>
            <p:txBody>
              <a:bodyPr wrap="none" anchor="ctr"/>
              <a:lstStyle/>
              <a:p>
                <a:endParaRPr lang="it-IT"/>
              </a:p>
            </p:txBody>
          </p:sp>
          <p:grpSp>
            <p:nvGrpSpPr>
              <p:cNvPr id="30" name="Group 41"/>
              <p:cNvGrpSpPr>
                <a:grpSpLocks noChangeAspect="1"/>
              </p:cNvGrpSpPr>
              <p:nvPr/>
            </p:nvGrpSpPr>
            <p:grpSpPr bwMode="auto">
              <a:xfrm rot="8187370">
                <a:off x="4844" y="3414"/>
                <a:ext cx="230" cy="81"/>
                <a:chOff x="3992" y="1026"/>
                <a:chExt cx="363" cy="125"/>
              </a:xfrm>
            </p:grpSpPr>
            <p:sp>
              <p:nvSpPr>
                <p:cNvPr id="61" name="Rectangle 42"/>
                <p:cNvSpPr>
                  <a:spLocks noChangeAspect="1" noChangeArrowheads="1"/>
                </p:cNvSpPr>
                <p:nvPr/>
              </p:nvSpPr>
              <p:spPr bwMode="auto">
                <a:xfrm>
                  <a:off x="3992" y="1026"/>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62" name="Rectangle 43"/>
                <p:cNvSpPr>
                  <a:spLocks noChangeAspect="1" noChangeArrowheads="1"/>
                </p:cNvSpPr>
                <p:nvPr/>
              </p:nvSpPr>
              <p:spPr bwMode="auto">
                <a:xfrm>
                  <a:off x="3992" y="1117"/>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grpSp>
          <p:sp>
            <p:nvSpPr>
              <p:cNvPr id="31" name="Rectangle 44"/>
              <p:cNvSpPr>
                <a:spLocks noChangeAspect="1" noChangeArrowheads="1"/>
              </p:cNvSpPr>
              <p:nvPr/>
            </p:nvSpPr>
            <p:spPr bwMode="auto">
              <a:xfrm rot="4020000">
                <a:off x="5167" y="2894"/>
                <a:ext cx="228" cy="30"/>
              </a:xfrm>
              <a:prstGeom prst="rect">
                <a:avLst/>
              </a:prstGeom>
              <a:solidFill>
                <a:srgbClr val="33CC33"/>
              </a:solidFill>
              <a:ln w="9525">
                <a:solidFill>
                  <a:schemeClr val="tx1"/>
                </a:solidFill>
                <a:miter lim="800000"/>
                <a:headEnd/>
                <a:tailEnd/>
              </a:ln>
            </p:spPr>
            <p:txBody>
              <a:bodyPr rot="10800000" vert="eaVert" wrap="none" anchor="ctr"/>
              <a:lstStyle/>
              <a:p>
                <a:pPr algn="ctr" eaLnBrk="1" hangingPunct="1"/>
                <a:endParaRPr lang="it-IT"/>
              </a:p>
            </p:txBody>
          </p:sp>
          <p:sp>
            <p:nvSpPr>
              <p:cNvPr id="32" name="Rectangle 45"/>
              <p:cNvSpPr>
                <a:spLocks noChangeAspect="1" noChangeArrowheads="1"/>
              </p:cNvSpPr>
              <p:nvPr/>
            </p:nvSpPr>
            <p:spPr bwMode="auto">
              <a:xfrm rot="4020000">
                <a:off x="5056" y="2922"/>
                <a:ext cx="230" cy="22"/>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33" name="Rectangle 46"/>
              <p:cNvSpPr>
                <a:spLocks noChangeAspect="1" noChangeArrowheads="1"/>
              </p:cNvSpPr>
              <p:nvPr/>
            </p:nvSpPr>
            <p:spPr bwMode="auto">
              <a:xfrm rot="2700000">
                <a:off x="4214" y="3443"/>
                <a:ext cx="230" cy="21"/>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34" name="Rectangle 47"/>
              <p:cNvSpPr>
                <a:spLocks noChangeAspect="1" noChangeArrowheads="1"/>
              </p:cNvSpPr>
              <p:nvPr/>
            </p:nvSpPr>
            <p:spPr bwMode="auto">
              <a:xfrm rot="5400000">
                <a:off x="5077" y="3149"/>
                <a:ext cx="344" cy="29"/>
              </a:xfrm>
              <a:prstGeom prst="rect">
                <a:avLst/>
              </a:prstGeom>
              <a:solidFill>
                <a:srgbClr val="33CC33"/>
              </a:solidFill>
              <a:ln w="9525">
                <a:solidFill>
                  <a:schemeClr val="tx1"/>
                </a:solidFill>
                <a:miter lim="800000"/>
                <a:headEnd/>
                <a:tailEnd/>
              </a:ln>
            </p:spPr>
            <p:txBody>
              <a:bodyPr wrap="none" anchor="ctr"/>
              <a:lstStyle/>
              <a:p>
                <a:endParaRPr lang="it-IT"/>
              </a:p>
            </p:txBody>
          </p:sp>
          <p:grpSp>
            <p:nvGrpSpPr>
              <p:cNvPr id="35" name="Group 48"/>
              <p:cNvGrpSpPr>
                <a:grpSpLocks noChangeAspect="1"/>
              </p:cNvGrpSpPr>
              <p:nvPr/>
            </p:nvGrpSpPr>
            <p:grpSpPr bwMode="auto">
              <a:xfrm rot="5400000">
                <a:off x="4962" y="3099"/>
                <a:ext cx="230" cy="81"/>
                <a:chOff x="3992" y="1026"/>
                <a:chExt cx="363" cy="125"/>
              </a:xfrm>
            </p:grpSpPr>
            <p:sp>
              <p:nvSpPr>
                <p:cNvPr id="59" name="Rectangle 49"/>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60" name="Rectangle 50"/>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sp>
            <p:nvSpPr>
              <p:cNvPr id="36" name="Rectangle 51"/>
              <p:cNvSpPr>
                <a:spLocks noChangeAspect="1" noChangeArrowheads="1"/>
              </p:cNvSpPr>
              <p:nvPr/>
            </p:nvSpPr>
            <p:spPr bwMode="auto">
              <a:xfrm rot="4020000">
                <a:off x="5004" y="2938"/>
                <a:ext cx="230" cy="22"/>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37" name="Rectangle 52"/>
              <p:cNvSpPr>
                <a:spLocks noChangeAspect="1" noChangeArrowheads="1"/>
              </p:cNvSpPr>
              <p:nvPr/>
            </p:nvSpPr>
            <p:spPr bwMode="auto">
              <a:xfrm rot="4020000">
                <a:off x="4086" y="3340"/>
                <a:ext cx="231" cy="21"/>
              </a:xfrm>
              <a:prstGeom prst="rect">
                <a:avLst/>
              </a:prstGeom>
              <a:solidFill>
                <a:srgbClr val="339933"/>
              </a:solidFill>
              <a:ln w="9525">
                <a:solidFill>
                  <a:schemeClr val="tx1"/>
                </a:solidFill>
                <a:miter lim="800000"/>
                <a:headEnd/>
                <a:tailEnd/>
              </a:ln>
            </p:spPr>
            <p:txBody>
              <a:bodyPr wrap="none" anchor="ctr"/>
              <a:lstStyle/>
              <a:p>
                <a:endParaRPr lang="it-IT"/>
              </a:p>
            </p:txBody>
          </p:sp>
          <p:sp>
            <p:nvSpPr>
              <p:cNvPr id="38" name="Rectangle 53"/>
              <p:cNvSpPr>
                <a:spLocks noChangeAspect="1" noChangeArrowheads="1"/>
              </p:cNvSpPr>
              <p:nvPr/>
            </p:nvSpPr>
            <p:spPr bwMode="auto">
              <a:xfrm rot="4020000">
                <a:off x="4055" y="3348"/>
                <a:ext cx="229" cy="22"/>
              </a:xfrm>
              <a:prstGeom prst="rect">
                <a:avLst/>
              </a:prstGeom>
              <a:solidFill>
                <a:srgbClr val="339933"/>
              </a:solidFill>
              <a:ln w="9525">
                <a:solidFill>
                  <a:schemeClr val="tx1"/>
                </a:solidFill>
                <a:miter lim="800000"/>
                <a:headEnd/>
                <a:tailEnd/>
              </a:ln>
            </p:spPr>
            <p:txBody>
              <a:bodyPr wrap="none" anchor="ctr"/>
              <a:lstStyle/>
              <a:p>
                <a:endParaRPr lang="it-IT"/>
              </a:p>
            </p:txBody>
          </p:sp>
          <p:sp>
            <p:nvSpPr>
              <p:cNvPr id="39" name="Rectangle 54"/>
              <p:cNvSpPr>
                <a:spLocks noChangeAspect="1" noChangeArrowheads="1"/>
              </p:cNvSpPr>
              <p:nvPr/>
            </p:nvSpPr>
            <p:spPr bwMode="auto">
              <a:xfrm rot="4020000">
                <a:off x="3933" y="3407"/>
                <a:ext cx="230" cy="29"/>
              </a:xfrm>
              <a:prstGeom prst="rect">
                <a:avLst/>
              </a:prstGeom>
              <a:solidFill>
                <a:srgbClr val="00B050"/>
              </a:solidFill>
              <a:ln w="9525">
                <a:solidFill>
                  <a:schemeClr val="tx1"/>
                </a:solidFill>
                <a:miter lim="800000"/>
                <a:headEnd/>
                <a:tailEnd/>
              </a:ln>
            </p:spPr>
            <p:txBody>
              <a:bodyPr rot="10800000" vert="eaVert" wrap="none" anchor="ctr"/>
              <a:lstStyle/>
              <a:p>
                <a:pPr algn="ctr" eaLnBrk="1" hangingPunct="1"/>
                <a:endParaRPr lang="it-IT">
                  <a:solidFill>
                    <a:srgbClr val="339933"/>
                  </a:solidFill>
                </a:endParaRPr>
              </a:p>
            </p:txBody>
          </p:sp>
          <p:grpSp>
            <p:nvGrpSpPr>
              <p:cNvPr id="40" name="Group 55"/>
              <p:cNvGrpSpPr>
                <a:grpSpLocks noChangeAspect="1"/>
              </p:cNvGrpSpPr>
              <p:nvPr/>
            </p:nvGrpSpPr>
            <p:grpSpPr bwMode="auto">
              <a:xfrm rot="-4006033">
                <a:off x="5001" y="3318"/>
                <a:ext cx="229" cy="81"/>
                <a:chOff x="3992" y="1026"/>
                <a:chExt cx="363" cy="125"/>
              </a:xfrm>
            </p:grpSpPr>
            <p:sp>
              <p:nvSpPr>
                <p:cNvPr id="57" name="Rectangle 56"/>
                <p:cNvSpPr>
                  <a:spLocks noChangeAspect="1" noChangeArrowheads="1"/>
                </p:cNvSpPr>
                <p:nvPr/>
              </p:nvSpPr>
              <p:spPr bwMode="auto">
                <a:xfrm>
                  <a:off x="3992" y="1026"/>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58" name="Rectangle 57"/>
                <p:cNvSpPr>
                  <a:spLocks noChangeAspect="1" noChangeArrowheads="1"/>
                </p:cNvSpPr>
                <p:nvPr/>
              </p:nvSpPr>
              <p:spPr bwMode="auto">
                <a:xfrm>
                  <a:off x="3992" y="1117"/>
                  <a:ext cx="363" cy="34"/>
                </a:xfrm>
                <a:prstGeom prst="rect">
                  <a:avLst/>
                </a:prstGeom>
                <a:solidFill>
                  <a:srgbClr val="33CC33"/>
                </a:solidFill>
                <a:ln w="9525">
                  <a:solidFill>
                    <a:schemeClr val="tx1"/>
                  </a:solidFill>
                  <a:miter lim="800000"/>
                  <a:headEnd/>
                  <a:tailEnd/>
                </a:ln>
              </p:spPr>
              <p:txBody>
                <a:bodyPr wrap="none" anchor="ctr"/>
                <a:lstStyle/>
                <a:p>
                  <a:endParaRPr lang="it-IT"/>
                </a:p>
              </p:txBody>
            </p:sp>
          </p:grpSp>
          <p:sp>
            <p:nvSpPr>
              <p:cNvPr id="41" name="Rectangle 58"/>
              <p:cNvSpPr>
                <a:spLocks noChangeAspect="1" noChangeArrowheads="1"/>
              </p:cNvSpPr>
              <p:nvPr/>
            </p:nvSpPr>
            <p:spPr bwMode="auto">
              <a:xfrm rot="-3852632">
                <a:off x="5166" y="3376"/>
                <a:ext cx="229" cy="30"/>
              </a:xfrm>
              <a:prstGeom prst="rect">
                <a:avLst/>
              </a:prstGeom>
              <a:solidFill>
                <a:srgbClr val="33CC33"/>
              </a:solidFill>
              <a:ln w="9525">
                <a:solidFill>
                  <a:schemeClr val="tx1"/>
                </a:solidFill>
                <a:miter lim="800000"/>
                <a:headEnd/>
                <a:tailEnd/>
              </a:ln>
            </p:spPr>
            <p:txBody>
              <a:bodyPr wrap="none" anchor="ctr"/>
              <a:lstStyle/>
              <a:p>
                <a:endParaRPr lang="it-IT"/>
              </a:p>
            </p:txBody>
          </p:sp>
          <p:sp>
            <p:nvSpPr>
              <p:cNvPr id="42" name="Rectangle 59"/>
              <p:cNvSpPr>
                <a:spLocks noChangeAspect="1" noChangeArrowheads="1"/>
              </p:cNvSpPr>
              <p:nvPr/>
            </p:nvSpPr>
            <p:spPr bwMode="auto">
              <a:xfrm rot="2700000">
                <a:off x="4182" y="3475"/>
                <a:ext cx="229" cy="21"/>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43" name="Rectangle 60"/>
              <p:cNvSpPr>
                <a:spLocks noChangeAspect="1" noChangeArrowheads="1"/>
              </p:cNvSpPr>
              <p:nvPr/>
            </p:nvSpPr>
            <p:spPr bwMode="auto">
              <a:xfrm rot="2824844">
                <a:off x="4065" y="3560"/>
                <a:ext cx="344" cy="30"/>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44" name="Rectangle 61"/>
              <p:cNvSpPr>
                <a:spLocks noChangeAspect="1" noChangeArrowheads="1"/>
              </p:cNvSpPr>
              <p:nvPr/>
            </p:nvSpPr>
            <p:spPr bwMode="auto">
              <a:xfrm rot="-2684285">
                <a:off x="4886" y="3560"/>
                <a:ext cx="348" cy="29"/>
              </a:xfrm>
              <a:prstGeom prst="rect">
                <a:avLst/>
              </a:prstGeom>
              <a:solidFill>
                <a:srgbClr val="33CC00"/>
              </a:solidFill>
              <a:ln w="9525">
                <a:solidFill>
                  <a:schemeClr val="tx1"/>
                </a:solidFill>
                <a:miter lim="800000"/>
                <a:headEnd/>
                <a:tailEnd/>
              </a:ln>
            </p:spPr>
            <p:txBody>
              <a:bodyPr wrap="none" anchor="ctr"/>
              <a:lstStyle/>
              <a:p>
                <a:endParaRPr lang="it-IT"/>
              </a:p>
            </p:txBody>
          </p:sp>
          <p:grpSp>
            <p:nvGrpSpPr>
              <p:cNvPr id="45" name="Group 62"/>
              <p:cNvGrpSpPr>
                <a:grpSpLocks noChangeAspect="1"/>
              </p:cNvGrpSpPr>
              <p:nvPr/>
            </p:nvGrpSpPr>
            <p:grpSpPr bwMode="auto">
              <a:xfrm>
                <a:off x="4538" y="3543"/>
                <a:ext cx="232" cy="77"/>
                <a:chOff x="3992" y="1026"/>
                <a:chExt cx="363" cy="125"/>
              </a:xfrm>
            </p:grpSpPr>
            <p:sp>
              <p:nvSpPr>
                <p:cNvPr id="55" name="Rectangle 63"/>
                <p:cNvSpPr>
                  <a:spLocks noChangeAspect="1" noChangeArrowheads="1"/>
                </p:cNvSpPr>
                <p:nvPr/>
              </p:nvSpPr>
              <p:spPr bwMode="auto">
                <a:xfrm>
                  <a:off x="3992" y="1026"/>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56" name="Rectangle 64"/>
                <p:cNvSpPr>
                  <a:spLocks noChangeAspect="1" noChangeArrowheads="1"/>
                </p:cNvSpPr>
                <p:nvPr/>
              </p:nvSpPr>
              <p:spPr bwMode="auto">
                <a:xfrm>
                  <a:off x="3992" y="1117"/>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grpSp>
          <p:sp>
            <p:nvSpPr>
              <p:cNvPr id="46" name="Rectangle 65"/>
              <p:cNvSpPr>
                <a:spLocks noChangeAspect="1" noChangeArrowheads="1"/>
              </p:cNvSpPr>
              <p:nvPr/>
            </p:nvSpPr>
            <p:spPr bwMode="auto">
              <a:xfrm>
                <a:off x="4476" y="3718"/>
                <a:ext cx="348" cy="29"/>
              </a:xfrm>
              <a:prstGeom prst="rect">
                <a:avLst/>
              </a:prstGeom>
              <a:solidFill>
                <a:srgbClr val="33CC00"/>
              </a:solidFill>
              <a:ln w="9525">
                <a:solidFill>
                  <a:schemeClr val="tx1"/>
                </a:solidFill>
                <a:miter lim="800000"/>
                <a:headEnd/>
                <a:tailEnd/>
              </a:ln>
            </p:spPr>
            <p:txBody>
              <a:bodyPr wrap="none" anchor="ctr"/>
              <a:lstStyle/>
              <a:p>
                <a:endParaRPr lang="it-IT"/>
              </a:p>
            </p:txBody>
          </p:sp>
          <p:grpSp>
            <p:nvGrpSpPr>
              <p:cNvPr id="47" name="Group 66"/>
              <p:cNvGrpSpPr>
                <a:grpSpLocks noChangeAspect="1"/>
              </p:cNvGrpSpPr>
              <p:nvPr/>
            </p:nvGrpSpPr>
            <p:grpSpPr bwMode="auto">
              <a:xfrm rot="1190846">
                <a:off x="4355" y="3545"/>
                <a:ext cx="231" cy="77"/>
                <a:chOff x="3992" y="1026"/>
                <a:chExt cx="363" cy="125"/>
              </a:xfrm>
            </p:grpSpPr>
            <p:sp>
              <p:nvSpPr>
                <p:cNvPr id="53" name="Rectangle 67"/>
                <p:cNvSpPr>
                  <a:spLocks noChangeAspect="1" noChangeArrowheads="1"/>
                </p:cNvSpPr>
                <p:nvPr/>
              </p:nvSpPr>
              <p:spPr bwMode="auto">
                <a:xfrm>
                  <a:off x="3992" y="1026"/>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54" name="Rectangle 68"/>
                <p:cNvSpPr>
                  <a:spLocks noChangeAspect="1" noChangeArrowheads="1"/>
                </p:cNvSpPr>
                <p:nvPr/>
              </p:nvSpPr>
              <p:spPr bwMode="auto">
                <a:xfrm>
                  <a:off x="3992" y="1117"/>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grpSp>
          <p:grpSp>
            <p:nvGrpSpPr>
              <p:cNvPr id="48" name="Group 69"/>
              <p:cNvGrpSpPr>
                <a:grpSpLocks noChangeAspect="1"/>
              </p:cNvGrpSpPr>
              <p:nvPr/>
            </p:nvGrpSpPr>
            <p:grpSpPr bwMode="auto">
              <a:xfrm rot="-1667494">
                <a:off x="4720" y="3545"/>
                <a:ext cx="232" cy="77"/>
                <a:chOff x="3992" y="1026"/>
                <a:chExt cx="363" cy="125"/>
              </a:xfrm>
            </p:grpSpPr>
            <p:sp>
              <p:nvSpPr>
                <p:cNvPr id="51" name="Rectangle 70"/>
                <p:cNvSpPr>
                  <a:spLocks noChangeAspect="1" noChangeArrowheads="1"/>
                </p:cNvSpPr>
                <p:nvPr/>
              </p:nvSpPr>
              <p:spPr bwMode="auto">
                <a:xfrm>
                  <a:off x="3992" y="1026"/>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52" name="Rectangle 71"/>
                <p:cNvSpPr>
                  <a:spLocks noChangeAspect="1" noChangeArrowheads="1"/>
                </p:cNvSpPr>
                <p:nvPr/>
              </p:nvSpPr>
              <p:spPr bwMode="auto">
                <a:xfrm>
                  <a:off x="3992" y="1117"/>
                  <a:ext cx="363" cy="34"/>
                </a:xfrm>
                <a:prstGeom prst="rect">
                  <a:avLst/>
                </a:prstGeom>
                <a:solidFill>
                  <a:srgbClr val="33CC00"/>
                </a:solidFill>
                <a:ln w="9525">
                  <a:solidFill>
                    <a:schemeClr val="tx1"/>
                  </a:solidFill>
                  <a:miter lim="800000"/>
                  <a:headEnd/>
                  <a:tailEnd/>
                </a:ln>
              </p:spPr>
              <p:txBody>
                <a:bodyPr wrap="none" anchor="ctr"/>
                <a:lstStyle/>
                <a:p>
                  <a:endParaRPr lang="it-IT"/>
                </a:p>
              </p:txBody>
            </p:sp>
          </p:grpSp>
          <p:sp>
            <p:nvSpPr>
              <p:cNvPr id="49" name="Rectangle 72"/>
              <p:cNvSpPr>
                <a:spLocks noChangeAspect="1" noChangeArrowheads="1"/>
              </p:cNvSpPr>
              <p:nvPr/>
            </p:nvSpPr>
            <p:spPr bwMode="auto">
              <a:xfrm rot="-1320000">
                <a:off x="4792" y="3750"/>
                <a:ext cx="231" cy="29"/>
              </a:xfrm>
              <a:prstGeom prst="rect">
                <a:avLst/>
              </a:prstGeom>
              <a:solidFill>
                <a:srgbClr val="33CC00"/>
              </a:solidFill>
              <a:ln w="9525">
                <a:solidFill>
                  <a:schemeClr val="tx1"/>
                </a:solidFill>
                <a:miter lim="800000"/>
                <a:headEnd/>
                <a:tailEnd/>
              </a:ln>
            </p:spPr>
            <p:txBody>
              <a:bodyPr wrap="none" anchor="ctr"/>
              <a:lstStyle/>
              <a:p>
                <a:endParaRPr lang="it-IT"/>
              </a:p>
            </p:txBody>
          </p:sp>
          <p:sp>
            <p:nvSpPr>
              <p:cNvPr id="50" name="Rectangle 73"/>
              <p:cNvSpPr>
                <a:spLocks noChangeAspect="1" noChangeArrowheads="1"/>
              </p:cNvSpPr>
              <p:nvPr/>
            </p:nvSpPr>
            <p:spPr bwMode="auto">
              <a:xfrm rot="1425231">
                <a:off x="4286" y="3750"/>
                <a:ext cx="230" cy="28"/>
              </a:xfrm>
              <a:prstGeom prst="rect">
                <a:avLst/>
              </a:prstGeom>
              <a:solidFill>
                <a:srgbClr val="33CC00"/>
              </a:solidFill>
              <a:ln w="9525">
                <a:solidFill>
                  <a:schemeClr val="tx1"/>
                </a:solidFill>
                <a:miter lim="800000"/>
                <a:headEnd/>
                <a:tailEnd/>
              </a:ln>
            </p:spPr>
            <p:txBody>
              <a:bodyPr wrap="none" anchor="ctr"/>
              <a:lstStyle/>
              <a:p>
                <a:endParaRPr lang="it-IT"/>
              </a:p>
            </p:txBody>
          </p:sp>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3"/>
          <a:srcRect/>
          <a:stretch>
            <a:fillRect/>
          </a:stretch>
        </p:blipFill>
        <p:spPr bwMode="auto">
          <a:xfrm>
            <a:off x="533400" y="1219200"/>
            <a:ext cx="8077200" cy="5075238"/>
          </a:xfrm>
          <a:prstGeom prst="rect">
            <a:avLst/>
          </a:prstGeom>
          <a:solidFill>
            <a:schemeClr val="bg1"/>
          </a:solidFill>
          <a:ln w="9525">
            <a:noFill/>
            <a:miter lim="800000"/>
            <a:headEnd/>
            <a:tailEnd/>
          </a:ln>
          <a:effectLst/>
        </p:spPr>
      </p:pic>
      <p:pic>
        <p:nvPicPr>
          <p:cNvPr id="118787" name="Picture 3"/>
          <p:cNvPicPr>
            <a:picLocks noChangeAspect="1" noChangeArrowheads="1"/>
          </p:cNvPicPr>
          <p:nvPr/>
        </p:nvPicPr>
        <p:blipFill>
          <a:blip r:embed="rId4"/>
          <a:srcRect/>
          <a:stretch>
            <a:fillRect/>
          </a:stretch>
        </p:blipFill>
        <p:spPr bwMode="auto">
          <a:xfrm>
            <a:off x="3124200" y="3581400"/>
            <a:ext cx="3124200" cy="1600200"/>
          </a:xfrm>
          <a:prstGeom prst="rect">
            <a:avLst/>
          </a:prstGeom>
          <a:noFill/>
          <a:ln w="9525">
            <a:noFill/>
            <a:miter lim="800000"/>
            <a:headEnd/>
            <a:tailEnd/>
          </a:ln>
          <a:effectLst/>
        </p:spPr>
      </p:pic>
      <p:pic>
        <p:nvPicPr>
          <p:cNvPr id="118788" name="Picture 4"/>
          <p:cNvPicPr>
            <a:picLocks noChangeAspect="1" noChangeArrowheads="1"/>
          </p:cNvPicPr>
          <p:nvPr/>
        </p:nvPicPr>
        <p:blipFill>
          <a:blip r:embed="rId5"/>
          <a:srcRect/>
          <a:stretch>
            <a:fillRect/>
          </a:stretch>
        </p:blipFill>
        <p:spPr bwMode="auto">
          <a:xfrm>
            <a:off x="3124200" y="3581400"/>
            <a:ext cx="3124200" cy="1676400"/>
          </a:xfrm>
          <a:prstGeom prst="rect">
            <a:avLst/>
          </a:prstGeom>
          <a:noFill/>
          <a:ln w="9525">
            <a:noFill/>
            <a:miter lim="800000"/>
            <a:headEnd/>
            <a:tailEnd/>
          </a:ln>
          <a:effectLst/>
        </p:spPr>
      </p:pic>
      <p:sp>
        <p:nvSpPr>
          <p:cNvPr id="118789" name="Rectangle 5"/>
          <p:cNvSpPr>
            <a:spLocks noGrp="1" noChangeArrowheads="1"/>
          </p:cNvSpPr>
          <p:nvPr>
            <p:ph type="title"/>
          </p:nvPr>
        </p:nvSpPr>
        <p:spPr>
          <a:xfrm>
            <a:off x="685800" y="304800"/>
            <a:ext cx="7772400" cy="762000"/>
          </a:xfrm>
          <a:noFill/>
        </p:spPr>
        <p:txBody>
          <a:bodyPr/>
          <a:lstStyle/>
          <a:p>
            <a:r>
              <a:rPr lang="it-IT" sz="3600" dirty="0" smtClean="0">
                <a:solidFill>
                  <a:srgbClr val="FF0000"/>
                </a:solidFill>
                <a:latin typeface="Comic Sans MS" pitchFamily="66" charset="0"/>
              </a:rPr>
              <a:t>Obiettivi di ‘fisica</a:t>
            </a:r>
            <a:r>
              <a:rPr lang="it-IT" sz="3600" dirty="0">
                <a:solidFill>
                  <a:srgbClr val="FF0000"/>
                </a:solidFill>
                <a:latin typeface="Comic Sans MS" pitchFamily="66" charset="0"/>
              </a:rPr>
              <a:t>’ …</a:t>
            </a:r>
          </a:p>
        </p:txBody>
      </p:sp>
      <p:sp>
        <p:nvSpPr>
          <p:cNvPr id="7" name="Segnaposto numero diapositiva 6"/>
          <p:cNvSpPr>
            <a:spLocks noGrp="1"/>
          </p:cNvSpPr>
          <p:nvPr>
            <p:ph type="sldNum" sz="quarter" idx="12"/>
          </p:nvPr>
        </p:nvSpPr>
        <p:spPr/>
        <p:txBody>
          <a:bodyPr/>
          <a:lstStyle/>
          <a:p>
            <a:fld id="{B007B441-5312-499D-93C3-6E37886527FA}" type="slidenum">
              <a:rPr lang="it-IT" smtClean="0"/>
              <a:pPr/>
              <a:t>19</a:t>
            </a:fld>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CasellaDiTesto 5"/>
          <p:cNvSpPr txBox="1"/>
          <p:nvPr/>
        </p:nvSpPr>
        <p:spPr>
          <a:xfrm>
            <a:off x="0" y="1428736"/>
            <a:ext cx="9144000" cy="1754326"/>
          </a:xfrm>
          <a:prstGeom prst="rect">
            <a:avLst/>
          </a:prstGeom>
          <a:noFill/>
        </p:spPr>
        <p:txBody>
          <a:bodyPr wrap="square" rtlCol="0">
            <a:spAutoFit/>
          </a:bodyPr>
          <a:lstStyle/>
          <a:p>
            <a:r>
              <a:rPr lang="en-US" dirty="0" smtClean="0"/>
              <a:t>Event with </a:t>
            </a:r>
            <a:r>
              <a:rPr lang="en-US" dirty="0" err="1" smtClean="0"/>
              <a:t>Supersymmetric</a:t>
            </a:r>
            <a:r>
              <a:rPr lang="en-US" dirty="0" smtClean="0"/>
              <a:t> Particles </a:t>
            </a:r>
            <a:br>
              <a:rPr lang="en-US" dirty="0" smtClean="0"/>
            </a:br>
            <a:r>
              <a:rPr lang="en-US" dirty="0" smtClean="0"/>
              <a:t>This event originated with the production of a pair of </a:t>
            </a:r>
            <a:r>
              <a:rPr lang="en-US" dirty="0" err="1" smtClean="0"/>
              <a:t>supersymmetric</a:t>
            </a:r>
            <a:r>
              <a:rPr lang="en-US" dirty="0" smtClean="0"/>
              <a:t>  particles that decayed yielding: Six jets of particles, Two </a:t>
            </a:r>
            <a:r>
              <a:rPr lang="en-US" dirty="0" err="1" smtClean="0"/>
              <a:t>muons</a:t>
            </a:r>
            <a:r>
              <a:rPr lang="en-US" dirty="0" smtClean="0"/>
              <a:t> with </a:t>
            </a:r>
            <a:r>
              <a:rPr lang="en-US" dirty="0" err="1" smtClean="0"/>
              <a:t>momenta</a:t>
            </a:r>
            <a:r>
              <a:rPr lang="en-US" dirty="0" smtClean="0"/>
              <a:t> in the transverse direction of 74 and 84 </a:t>
            </a:r>
            <a:r>
              <a:rPr lang="en-US" dirty="0" err="1" smtClean="0"/>
              <a:t>GeV</a:t>
            </a:r>
            <a:r>
              <a:rPr lang="en-US" dirty="0" smtClean="0"/>
              <a:t>. They are visible in the side view going to the left, but not in the end view  (because the exited the detector in the forward direction). They have opposite signs. Missing energy in the direction transverse to the beam of 283 </a:t>
            </a:r>
            <a:r>
              <a:rPr lang="en-US" dirty="0" err="1" smtClean="0"/>
              <a:t>GeV</a:t>
            </a:r>
            <a:r>
              <a:rPr lang="en-US" dirty="0" smtClean="0"/>
              <a:t>. </a:t>
            </a:r>
            <a:endParaRPr lang="en-US" dirty="0"/>
          </a:p>
        </p:txBody>
      </p:sp>
      <p:sp>
        <p:nvSpPr>
          <p:cNvPr id="2" name="Titolo 1"/>
          <p:cNvSpPr>
            <a:spLocks noGrp="1"/>
          </p:cNvSpPr>
          <p:nvPr>
            <p:ph type="title"/>
          </p:nvPr>
        </p:nvSpPr>
        <p:spPr>
          <a:xfrm>
            <a:off x="0" y="274638"/>
            <a:ext cx="4329114" cy="582594"/>
          </a:xfrm>
        </p:spPr>
        <p:txBody>
          <a:bodyPr>
            <a:normAutofit fontScale="90000"/>
          </a:bodyPr>
          <a:lstStyle/>
          <a:p>
            <a:r>
              <a:rPr lang="it-IT" sz="2800" dirty="0" smtClean="0">
                <a:solidFill>
                  <a:srgbClr val="FF0000"/>
                </a:solidFill>
                <a:latin typeface="Comic Sans MS" pitchFamily="66" charset="0"/>
              </a:rPr>
              <a:t>… come vedremo gli eventi?</a:t>
            </a:r>
            <a:endParaRPr lang="it-IT" sz="2800" dirty="0">
              <a:solidFill>
                <a:srgbClr val="FF0000"/>
              </a:solidFill>
              <a:latin typeface="Comic Sans MS" pitchFamily="66" charset="0"/>
            </a:endParaRPr>
          </a:p>
        </p:txBody>
      </p:sp>
      <p:pic>
        <p:nvPicPr>
          <p:cNvPr id="4" name="Segnaposto contenuto 3" descr="susy_cutview_eve_gen_1207_002.jpg"/>
          <p:cNvPicPr>
            <a:picLocks noGrp="1" noChangeAspect="1"/>
          </p:cNvPicPr>
          <p:nvPr>
            <p:ph idx="1"/>
          </p:nvPr>
        </p:nvPicPr>
        <p:blipFill>
          <a:blip r:embed="rId3"/>
          <a:stretch>
            <a:fillRect/>
          </a:stretch>
        </p:blipFill>
        <p:spPr>
          <a:xfrm>
            <a:off x="5143536" y="-214338"/>
            <a:ext cx="4000496" cy="4198051"/>
          </a:xfrm>
        </p:spPr>
      </p:pic>
      <p:pic>
        <p:nvPicPr>
          <p:cNvPr id="5" name="Immagine 4" descr="susy_sideview_eve_gen_1207_001.jpg"/>
          <p:cNvPicPr>
            <a:picLocks noChangeAspect="1"/>
          </p:cNvPicPr>
          <p:nvPr/>
        </p:nvPicPr>
        <p:blipFill>
          <a:blip r:embed="rId4"/>
          <a:stretch>
            <a:fillRect/>
          </a:stretch>
        </p:blipFill>
        <p:spPr>
          <a:xfrm>
            <a:off x="0" y="1304361"/>
            <a:ext cx="5214942" cy="3624837"/>
          </a:xfrm>
          <a:prstGeom prst="rect">
            <a:avLst/>
          </a:prstGeom>
        </p:spPr>
      </p:pic>
      <p:sp>
        <p:nvSpPr>
          <p:cNvPr id="8" name="Text Box 4"/>
          <p:cNvSpPr txBox="1">
            <a:spLocks noChangeArrowheads="1"/>
          </p:cNvSpPr>
          <p:nvPr/>
        </p:nvSpPr>
        <p:spPr bwMode="auto">
          <a:xfrm>
            <a:off x="6143636" y="3887980"/>
            <a:ext cx="3000396" cy="2970044"/>
          </a:xfrm>
          <a:prstGeom prst="rect">
            <a:avLst/>
          </a:prstGeom>
          <a:solidFill>
            <a:schemeClr val="accent4">
              <a:lumMod val="40000"/>
              <a:lumOff val="60000"/>
            </a:schemeClr>
          </a:solidFill>
          <a:ln w="9525" algn="ctr">
            <a:noFill/>
            <a:miter lim="800000"/>
            <a:headEnd/>
            <a:tailEnd/>
          </a:ln>
          <a:effectLst/>
        </p:spPr>
        <p:txBody>
          <a:bodyPr wrap="square">
            <a:spAutoFit/>
          </a:bodyPr>
          <a:lstStyle/>
          <a:p>
            <a:pPr>
              <a:spcBef>
                <a:spcPct val="50000"/>
              </a:spcBef>
              <a:buFontTx/>
              <a:buChar char="•"/>
            </a:pPr>
            <a:r>
              <a:rPr lang="it-IT" sz="2200" dirty="0" smtClean="0">
                <a:latin typeface="Comic Sans MS" pitchFamily="66" charset="0"/>
              </a:rPr>
              <a:t>traiettoria</a:t>
            </a:r>
          </a:p>
          <a:p>
            <a:pPr>
              <a:spcBef>
                <a:spcPct val="50000"/>
              </a:spcBef>
              <a:buFontTx/>
              <a:buChar char="•"/>
            </a:pPr>
            <a:r>
              <a:rPr lang="it-IT" sz="2200" dirty="0" smtClean="0">
                <a:latin typeface="Comic Sans MS" pitchFamily="66" charset="0"/>
              </a:rPr>
              <a:t> carica </a:t>
            </a:r>
            <a:r>
              <a:rPr lang="it-IT" sz="2200" dirty="0">
                <a:latin typeface="Comic Sans MS" pitchFamily="66" charset="0"/>
              </a:rPr>
              <a:t>elettrica</a:t>
            </a:r>
          </a:p>
          <a:p>
            <a:pPr>
              <a:spcBef>
                <a:spcPct val="50000"/>
              </a:spcBef>
              <a:buFontTx/>
              <a:buChar char="•"/>
            </a:pPr>
            <a:r>
              <a:rPr lang="it-IT" sz="2200" dirty="0">
                <a:latin typeface="Comic Sans MS" pitchFamily="66" charset="0"/>
              </a:rPr>
              <a:t> </a:t>
            </a:r>
            <a:r>
              <a:rPr lang="it-IT" sz="2200" dirty="0" smtClean="0">
                <a:latin typeface="Comic Sans MS" pitchFamily="66" charset="0"/>
              </a:rPr>
              <a:t>energia</a:t>
            </a:r>
            <a:endParaRPr lang="it-IT" sz="2200" dirty="0">
              <a:latin typeface="Comic Sans MS" pitchFamily="66" charset="0"/>
            </a:endParaRPr>
          </a:p>
          <a:p>
            <a:pPr>
              <a:spcBef>
                <a:spcPct val="50000"/>
              </a:spcBef>
              <a:buFontTx/>
              <a:buChar char="•"/>
            </a:pPr>
            <a:r>
              <a:rPr lang="it-IT" sz="2200" dirty="0">
                <a:latin typeface="Comic Sans MS" pitchFamily="66" charset="0"/>
              </a:rPr>
              <a:t> </a:t>
            </a:r>
            <a:r>
              <a:rPr lang="it-IT" sz="2200" dirty="0" smtClean="0">
                <a:latin typeface="Comic Sans MS" pitchFamily="66" charset="0"/>
              </a:rPr>
              <a:t>impulso</a:t>
            </a:r>
            <a:endParaRPr lang="it-IT" sz="2200" dirty="0">
              <a:latin typeface="Comic Sans MS" pitchFamily="66" charset="0"/>
            </a:endParaRPr>
          </a:p>
          <a:p>
            <a:pPr>
              <a:spcBef>
                <a:spcPct val="50000"/>
              </a:spcBef>
              <a:buFontTx/>
              <a:buChar char="•"/>
            </a:pPr>
            <a:r>
              <a:rPr lang="it-IT" sz="2200" dirty="0">
                <a:latin typeface="Comic Sans MS" pitchFamily="66" charset="0"/>
              </a:rPr>
              <a:t> </a:t>
            </a:r>
            <a:r>
              <a:rPr lang="it-IT" sz="2200" dirty="0" smtClean="0">
                <a:latin typeface="Comic Sans MS" pitchFamily="66" charset="0"/>
              </a:rPr>
              <a:t>massa</a:t>
            </a:r>
            <a:endParaRPr lang="it-IT" sz="2200" dirty="0">
              <a:latin typeface="Comic Sans MS" pitchFamily="66" charset="0"/>
            </a:endParaRPr>
          </a:p>
          <a:p>
            <a:pPr>
              <a:spcBef>
                <a:spcPct val="50000"/>
              </a:spcBef>
              <a:buFontTx/>
              <a:buChar char="•"/>
            </a:pPr>
            <a:r>
              <a:rPr lang="it-IT" sz="2200" dirty="0" smtClean="0">
                <a:latin typeface="Comic Sans MS" pitchFamily="66" charset="0"/>
              </a:rPr>
              <a:t> vita media</a:t>
            </a:r>
            <a:endParaRPr lang="it-IT" sz="2200" dirty="0">
              <a:latin typeface="Comic Sans MS" pitchFamily="66" charset="0"/>
            </a:endParaRPr>
          </a:p>
        </p:txBody>
      </p:sp>
      <p:sp>
        <p:nvSpPr>
          <p:cNvPr id="9" name="Titolo 1"/>
          <p:cNvSpPr txBox="1">
            <a:spLocks/>
          </p:cNvSpPr>
          <p:nvPr/>
        </p:nvSpPr>
        <p:spPr>
          <a:xfrm>
            <a:off x="0" y="4989546"/>
            <a:ext cx="5929354" cy="582594"/>
          </a:xfrm>
          <a:prstGeom prst="rect">
            <a:avLst/>
          </a:prstGeom>
          <a:solidFill>
            <a:schemeClr val="accent5">
              <a:lumMod val="40000"/>
              <a:lumOff val="60000"/>
            </a:schemeClr>
          </a:solidFill>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800" b="0" i="0" u="none" strike="noStrike" kern="1200" cap="none" spc="0" normalizeH="0" baseline="0" noProof="0" dirty="0" smtClean="0">
                <a:ln>
                  <a:noFill/>
                </a:ln>
                <a:solidFill>
                  <a:srgbClr val="FF0000"/>
                </a:solidFill>
                <a:effectLst/>
                <a:uLnTx/>
                <a:uFillTx/>
                <a:latin typeface="Comic Sans MS" pitchFamily="66" charset="0"/>
                <a:ea typeface="+mj-ea"/>
                <a:cs typeface="+mj-cs"/>
              </a:rPr>
              <a:t>… </a:t>
            </a:r>
            <a:r>
              <a:rPr lang="it-IT" sz="2800" dirty="0" smtClean="0">
                <a:solidFill>
                  <a:srgbClr val="FF0000"/>
                </a:solidFill>
                <a:latin typeface="Comic Sans MS" pitchFamily="66" charset="0"/>
                <a:ea typeface="+mj-ea"/>
                <a:cs typeface="+mj-cs"/>
              </a:rPr>
              <a:t>ricostruendoli tramite misure di:</a:t>
            </a:r>
            <a:endParaRPr kumimoji="0" lang="it-IT" sz="2800" b="0" i="0" u="none" strike="noStrike" kern="1200" cap="none" spc="0" normalizeH="0" baseline="0" noProof="0" dirty="0">
              <a:ln>
                <a:noFill/>
              </a:ln>
              <a:solidFill>
                <a:srgbClr val="FF0000"/>
              </a:solidFill>
              <a:effectLst/>
              <a:uLnTx/>
              <a:uFillTx/>
              <a:latin typeface="Comic Sans MS" pitchFamily="66" charset="0"/>
              <a:ea typeface="+mj-ea"/>
              <a:cs typeface="+mj-cs"/>
            </a:endParaRPr>
          </a:p>
        </p:txBody>
      </p:sp>
      <p:sp>
        <p:nvSpPr>
          <p:cNvPr id="10" name="Titolo 1"/>
          <p:cNvSpPr txBox="1">
            <a:spLocks/>
          </p:cNvSpPr>
          <p:nvPr/>
        </p:nvSpPr>
        <p:spPr>
          <a:xfrm>
            <a:off x="3000364" y="1285860"/>
            <a:ext cx="2071670" cy="285752"/>
          </a:xfrm>
          <a:prstGeom prst="rect">
            <a:avLst/>
          </a:prstGeom>
          <a:solidFill>
            <a:schemeClr val="bg1"/>
          </a:solidFill>
        </p:spPr>
        <p:txBody>
          <a:bodyPr vert="horz" lIns="91440" tIns="45720" rIns="91440" bIns="45720" rtlCol="0" anchor="ctr">
            <a:normAutofit fontScale="5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2800" b="1" dirty="0" smtClean="0">
                <a:latin typeface="Comic Sans MS" pitchFamily="66" charset="0"/>
                <a:ea typeface="+mj-ea"/>
                <a:cs typeface="+mj-cs"/>
              </a:rPr>
              <a:t>SUSY </a:t>
            </a:r>
            <a:r>
              <a:rPr lang="it-IT" sz="2800" b="1" dirty="0" err="1" smtClean="0">
                <a:latin typeface="Comic Sans MS" pitchFamily="66" charset="0"/>
                <a:ea typeface="+mj-ea"/>
                <a:cs typeface="+mj-cs"/>
              </a:rPr>
              <a:t>event</a:t>
            </a:r>
            <a:endParaRPr kumimoji="0" lang="it-IT" sz="2800" b="1" i="0" u="none" strike="noStrike" kern="1200" cap="none" spc="0" normalizeH="0" baseline="0" noProof="0" dirty="0">
              <a:ln>
                <a:noFill/>
              </a:ln>
              <a:effectLst/>
              <a:uLnTx/>
              <a:uFillTx/>
              <a:latin typeface="Comic Sans MS" pitchFamily="66" charset="0"/>
              <a:ea typeface="+mj-ea"/>
              <a:cs typeface="+mj-cs"/>
            </a:endParaRPr>
          </a:p>
        </p:txBody>
      </p:sp>
      <p:sp>
        <p:nvSpPr>
          <p:cNvPr id="11" name="CasellaDiTesto 10"/>
          <p:cNvSpPr txBox="1"/>
          <p:nvPr/>
        </p:nvSpPr>
        <p:spPr>
          <a:xfrm>
            <a:off x="285720" y="4286256"/>
            <a:ext cx="332142" cy="400110"/>
          </a:xfrm>
          <a:prstGeom prst="rect">
            <a:avLst/>
          </a:prstGeom>
          <a:solidFill>
            <a:schemeClr val="tx1"/>
          </a:solidFill>
        </p:spPr>
        <p:txBody>
          <a:bodyPr wrap="none" rtlCol="0">
            <a:spAutoFit/>
          </a:bodyPr>
          <a:lstStyle/>
          <a:p>
            <a:r>
              <a:rPr lang="it-IT" sz="2000" b="1" dirty="0" smtClean="0">
                <a:solidFill>
                  <a:srgbClr val="FFFF00"/>
                </a:solidFill>
                <a:latin typeface="Symbol" pitchFamily="18" charset="2"/>
              </a:rPr>
              <a:t>m</a:t>
            </a:r>
            <a:endParaRPr lang="it-IT" sz="2000" b="1" dirty="0">
              <a:solidFill>
                <a:srgbClr val="FFFF00"/>
              </a:solidFill>
              <a:latin typeface="Symbol" pitchFamily="18" charset="2"/>
            </a:endParaRPr>
          </a:p>
        </p:txBody>
      </p:sp>
      <p:cxnSp>
        <p:nvCxnSpPr>
          <p:cNvPr id="13" name="Connettore 2 12"/>
          <p:cNvCxnSpPr>
            <a:stCxn id="11" idx="0"/>
          </p:cNvCxnSpPr>
          <p:nvPr/>
        </p:nvCxnSpPr>
        <p:spPr>
          <a:xfrm rot="16200000" flipV="1">
            <a:off x="-631377" y="3203087"/>
            <a:ext cx="1928826" cy="237511"/>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a:stCxn id="11" idx="0"/>
          </p:cNvCxnSpPr>
          <p:nvPr/>
        </p:nvCxnSpPr>
        <p:spPr>
          <a:xfrm rot="5400000" flipH="1" flipV="1">
            <a:off x="-488500" y="3226283"/>
            <a:ext cx="2000264" cy="119683"/>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6" name="CasellaDiTesto 15"/>
          <p:cNvSpPr txBox="1"/>
          <p:nvPr/>
        </p:nvSpPr>
        <p:spPr>
          <a:xfrm>
            <a:off x="5072066" y="3429000"/>
            <a:ext cx="676788" cy="400110"/>
          </a:xfrm>
          <a:prstGeom prst="rect">
            <a:avLst/>
          </a:prstGeom>
          <a:solidFill>
            <a:schemeClr val="tx1"/>
          </a:solidFill>
        </p:spPr>
        <p:txBody>
          <a:bodyPr wrap="none" rtlCol="0">
            <a:spAutoFit/>
          </a:bodyPr>
          <a:lstStyle/>
          <a:p>
            <a:r>
              <a:rPr lang="it-IT" sz="2000" b="1" dirty="0" err="1" smtClean="0">
                <a:solidFill>
                  <a:srgbClr val="FFFF00"/>
                </a:solidFill>
                <a:latin typeface="Comic Sans MS" pitchFamily="66" charset="0"/>
              </a:rPr>
              <a:t>jets</a:t>
            </a:r>
            <a:endParaRPr lang="it-IT" sz="2000" b="1" dirty="0">
              <a:solidFill>
                <a:srgbClr val="FFFF00"/>
              </a:solidFill>
              <a:latin typeface="Comic Sans MS" pitchFamily="66" charset="0"/>
            </a:endParaRPr>
          </a:p>
        </p:txBody>
      </p:sp>
      <p:cxnSp>
        <p:nvCxnSpPr>
          <p:cNvPr id="17" name="Connettore 2 16"/>
          <p:cNvCxnSpPr>
            <a:stCxn id="16" idx="3"/>
          </p:cNvCxnSpPr>
          <p:nvPr/>
        </p:nvCxnSpPr>
        <p:spPr>
          <a:xfrm flipV="1">
            <a:off x="5748854" y="3500439"/>
            <a:ext cx="1966420" cy="12861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ttore 2 18"/>
          <p:cNvCxnSpPr/>
          <p:nvPr/>
        </p:nvCxnSpPr>
        <p:spPr>
          <a:xfrm rot="5400000" flipH="1" flipV="1">
            <a:off x="4857752" y="1500174"/>
            <a:ext cx="2571768" cy="1285884"/>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4" name="Segnaposto numero diapositiva 23"/>
          <p:cNvSpPr>
            <a:spLocks noGrp="1"/>
          </p:cNvSpPr>
          <p:nvPr>
            <p:ph type="sldNum" sz="quarter" idx="12"/>
          </p:nvPr>
        </p:nvSpPr>
        <p:spPr/>
        <p:txBody>
          <a:bodyPr/>
          <a:lstStyle/>
          <a:p>
            <a:fld id="{B007B441-5312-499D-93C3-6E37886527FA}" type="slidenum">
              <a:rPr lang="it-IT" smtClean="0"/>
              <a:pPr/>
              <a:t>20</a:t>
            </a:fld>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a:grpSpLocks/>
          </p:cNvGrpSpPr>
          <p:nvPr/>
        </p:nvGrpSpPr>
        <p:grpSpPr bwMode="auto">
          <a:xfrm>
            <a:off x="142844" y="1285861"/>
            <a:ext cx="8786842" cy="4142796"/>
            <a:chOff x="22" y="2160"/>
            <a:chExt cx="4037" cy="1753"/>
          </a:xfrm>
        </p:grpSpPr>
        <p:pic>
          <p:nvPicPr>
            <p:cNvPr id="2052" name="Picture 4" descr="higgs7"/>
            <p:cNvPicPr>
              <a:picLocks noChangeAspect="1" noChangeArrowheads="1"/>
            </p:cNvPicPr>
            <p:nvPr/>
          </p:nvPicPr>
          <p:blipFill>
            <a:blip r:embed="rId4"/>
            <a:srcRect/>
            <a:stretch>
              <a:fillRect/>
            </a:stretch>
          </p:blipFill>
          <p:spPr bwMode="auto">
            <a:xfrm>
              <a:off x="1292" y="2190"/>
              <a:ext cx="1524" cy="1500"/>
            </a:xfrm>
            <a:prstGeom prst="rect">
              <a:avLst/>
            </a:prstGeom>
            <a:noFill/>
            <a:ln w="9525">
              <a:noFill/>
              <a:miter lim="800000"/>
              <a:headEnd/>
              <a:tailEnd/>
            </a:ln>
          </p:spPr>
        </p:pic>
        <p:grpSp>
          <p:nvGrpSpPr>
            <p:cNvPr id="3" name="Group 13"/>
            <p:cNvGrpSpPr>
              <a:grpSpLocks/>
            </p:cNvGrpSpPr>
            <p:nvPr/>
          </p:nvGrpSpPr>
          <p:grpSpPr bwMode="auto">
            <a:xfrm>
              <a:off x="22" y="2160"/>
              <a:ext cx="1247" cy="816"/>
              <a:chOff x="192" y="3360"/>
              <a:chExt cx="1247" cy="816"/>
            </a:xfrm>
          </p:grpSpPr>
          <p:pic>
            <p:nvPicPr>
              <p:cNvPr id="2062" name="Picture 14" descr="4mu-130"/>
              <p:cNvPicPr>
                <a:picLocks noChangeAspect="1" noChangeArrowheads="1"/>
              </p:cNvPicPr>
              <p:nvPr/>
            </p:nvPicPr>
            <p:blipFill>
              <a:blip r:embed="rId5"/>
              <a:srcRect/>
              <a:stretch>
                <a:fillRect/>
              </a:stretch>
            </p:blipFill>
            <p:spPr bwMode="auto">
              <a:xfrm>
                <a:off x="192" y="3360"/>
                <a:ext cx="1247" cy="816"/>
              </a:xfrm>
              <a:prstGeom prst="rect">
                <a:avLst/>
              </a:prstGeom>
              <a:noFill/>
              <a:ln w="9525">
                <a:noFill/>
                <a:miter lim="800000"/>
                <a:headEnd/>
                <a:tailEnd/>
              </a:ln>
            </p:spPr>
          </p:pic>
          <p:sp>
            <p:nvSpPr>
              <p:cNvPr id="2063" name="Text Box 15"/>
              <p:cNvSpPr txBox="1">
                <a:spLocks noChangeArrowheads="1"/>
              </p:cNvSpPr>
              <p:nvPr/>
            </p:nvSpPr>
            <p:spPr bwMode="auto">
              <a:xfrm>
                <a:off x="816" y="3600"/>
                <a:ext cx="524" cy="192"/>
              </a:xfrm>
              <a:prstGeom prst="rect">
                <a:avLst/>
              </a:prstGeom>
              <a:noFill/>
              <a:ln w="9525">
                <a:noFill/>
                <a:miter lim="800000"/>
                <a:headEnd/>
                <a:tailEnd/>
              </a:ln>
              <a:effectLst/>
            </p:spPr>
            <p:txBody>
              <a:bodyPr wrap="none">
                <a:spAutoFit/>
              </a:bodyPr>
              <a:lstStyle/>
              <a:p>
                <a:r>
                  <a:rPr lang="it-IT" sz="1400">
                    <a:solidFill>
                      <a:srgbClr val="FC2514"/>
                    </a:solidFill>
                    <a:latin typeface="Tahoma" pitchFamily="34" charset="0"/>
                    <a:cs typeface="Arial" charset="0"/>
                  </a:rPr>
                  <a:t>130 Gev</a:t>
                </a:r>
              </a:p>
            </p:txBody>
          </p:sp>
        </p:grpSp>
        <p:grpSp>
          <p:nvGrpSpPr>
            <p:cNvPr id="4" name="Group 16"/>
            <p:cNvGrpSpPr>
              <a:grpSpLocks/>
            </p:cNvGrpSpPr>
            <p:nvPr/>
          </p:nvGrpSpPr>
          <p:grpSpPr bwMode="auto">
            <a:xfrm>
              <a:off x="45" y="3022"/>
              <a:ext cx="1247" cy="821"/>
              <a:chOff x="1584" y="3360"/>
              <a:chExt cx="1247" cy="821"/>
            </a:xfrm>
          </p:grpSpPr>
          <p:pic>
            <p:nvPicPr>
              <p:cNvPr id="2065" name="Picture 17" descr="4mu-150"/>
              <p:cNvPicPr>
                <a:picLocks noChangeAspect="1" noChangeArrowheads="1"/>
              </p:cNvPicPr>
              <p:nvPr/>
            </p:nvPicPr>
            <p:blipFill>
              <a:blip r:embed="rId6"/>
              <a:srcRect/>
              <a:stretch>
                <a:fillRect/>
              </a:stretch>
            </p:blipFill>
            <p:spPr bwMode="auto">
              <a:xfrm>
                <a:off x="1584" y="3360"/>
                <a:ext cx="1247" cy="821"/>
              </a:xfrm>
              <a:prstGeom prst="rect">
                <a:avLst/>
              </a:prstGeom>
              <a:noFill/>
              <a:ln w="9525">
                <a:noFill/>
                <a:miter lim="800000"/>
                <a:headEnd/>
                <a:tailEnd/>
              </a:ln>
            </p:spPr>
          </p:pic>
          <p:sp>
            <p:nvSpPr>
              <p:cNvPr id="2066" name="Text Box 18"/>
              <p:cNvSpPr txBox="1">
                <a:spLocks noChangeArrowheads="1"/>
              </p:cNvSpPr>
              <p:nvPr/>
            </p:nvSpPr>
            <p:spPr bwMode="auto">
              <a:xfrm>
                <a:off x="2208" y="3600"/>
                <a:ext cx="524" cy="192"/>
              </a:xfrm>
              <a:prstGeom prst="rect">
                <a:avLst/>
              </a:prstGeom>
              <a:noFill/>
              <a:ln w="9525">
                <a:noFill/>
                <a:miter lim="800000"/>
                <a:headEnd/>
                <a:tailEnd/>
              </a:ln>
              <a:effectLst/>
            </p:spPr>
            <p:txBody>
              <a:bodyPr wrap="none">
                <a:spAutoFit/>
              </a:bodyPr>
              <a:lstStyle/>
              <a:p>
                <a:r>
                  <a:rPr lang="it-IT" sz="1400">
                    <a:solidFill>
                      <a:srgbClr val="FC2514"/>
                    </a:solidFill>
                    <a:latin typeface="Tahoma" pitchFamily="34" charset="0"/>
                    <a:cs typeface="Arial" charset="0"/>
                  </a:rPr>
                  <a:t>150 Gev</a:t>
                </a:r>
              </a:p>
            </p:txBody>
          </p:sp>
        </p:grpSp>
        <p:grpSp>
          <p:nvGrpSpPr>
            <p:cNvPr id="5" name="Group 19"/>
            <p:cNvGrpSpPr>
              <a:grpSpLocks/>
            </p:cNvGrpSpPr>
            <p:nvPr/>
          </p:nvGrpSpPr>
          <p:grpSpPr bwMode="auto">
            <a:xfrm>
              <a:off x="2789" y="2161"/>
              <a:ext cx="1247" cy="815"/>
              <a:chOff x="2928" y="3360"/>
              <a:chExt cx="1247" cy="815"/>
            </a:xfrm>
          </p:grpSpPr>
          <p:pic>
            <p:nvPicPr>
              <p:cNvPr id="2068" name="Picture 20" descr="4mu-180"/>
              <p:cNvPicPr>
                <a:picLocks noChangeAspect="1" noChangeArrowheads="1"/>
              </p:cNvPicPr>
              <p:nvPr/>
            </p:nvPicPr>
            <p:blipFill>
              <a:blip r:embed="rId7"/>
              <a:srcRect/>
              <a:stretch>
                <a:fillRect/>
              </a:stretch>
            </p:blipFill>
            <p:spPr bwMode="auto">
              <a:xfrm>
                <a:off x="2928" y="3360"/>
                <a:ext cx="1247" cy="815"/>
              </a:xfrm>
              <a:prstGeom prst="rect">
                <a:avLst/>
              </a:prstGeom>
              <a:noFill/>
            </p:spPr>
          </p:pic>
          <p:sp>
            <p:nvSpPr>
              <p:cNvPr id="2069" name="Text Box 21"/>
              <p:cNvSpPr txBox="1">
                <a:spLocks noChangeArrowheads="1"/>
              </p:cNvSpPr>
              <p:nvPr/>
            </p:nvSpPr>
            <p:spPr bwMode="auto">
              <a:xfrm>
                <a:off x="3552" y="3600"/>
                <a:ext cx="524" cy="192"/>
              </a:xfrm>
              <a:prstGeom prst="rect">
                <a:avLst/>
              </a:prstGeom>
              <a:noFill/>
              <a:ln w="9525">
                <a:noFill/>
                <a:miter lim="800000"/>
                <a:headEnd/>
                <a:tailEnd/>
              </a:ln>
              <a:effectLst/>
            </p:spPr>
            <p:txBody>
              <a:bodyPr wrap="none">
                <a:spAutoFit/>
              </a:bodyPr>
              <a:lstStyle/>
              <a:p>
                <a:r>
                  <a:rPr lang="it-IT" sz="1400">
                    <a:solidFill>
                      <a:srgbClr val="FC2514"/>
                    </a:solidFill>
                    <a:latin typeface="Tahoma" pitchFamily="34" charset="0"/>
                    <a:cs typeface="Arial" charset="0"/>
                  </a:rPr>
                  <a:t>180 Gev</a:t>
                </a:r>
              </a:p>
            </p:txBody>
          </p:sp>
        </p:grpSp>
        <p:grpSp>
          <p:nvGrpSpPr>
            <p:cNvPr id="6" name="Group 22"/>
            <p:cNvGrpSpPr>
              <a:grpSpLocks/>
            </p:cNvGrpSpPr>
            <p:nvPr/>
          </p:nvGrpSpPr>
          <p:grpSpPr bwMode="auto">
            <a:xfrm>
              <a:off x="2812" y="3069"/>
              <a:ext cx="1247" cy="815"/>
              <a:chOff x="4272" y="3360"/>
              <a:chExt cx="1247" cy="815"/>
            </a:xfrm>
          </p:grpSpPr>
          <p:pic>
            <p:nvPicPr>
              <p:cNvPr id="2071" name="Picture 23" descr="4mu-300"/>
              <p:cNvPicPr>
                <a:picLocks noChangeAspect="1" noChangeArrowheads="1"/>
              </p:cNvPicPr>
              <p:nvPr/>
            </p:nvPicPr>
            <p:blipFill>
              <a:blip r:embed="rId8"/>
              <a:srcRect/>
              <a:stretch>
                <a:fillRect/>
              </a:stretch>
            </p:blipFill>
            <p:spPr bwMode="auto">
              <a:xfrm>
                <a:off x="4272" y="3360"/>
                <a:ext cx="1247" cy="815"/>
              </a:xfrm>
              <a:prstGeom prst="rect">
                <a:avLst/>
              </a:prstGeom>
              <a:noFill/>
            </p:spPr>
          </p:pic>
          <p:sp>
            <p:nvSpPr>
              <p:cNvPr id="2072" name="Text Box 24"/>
              <p:cNvSpPr txBox="1">
                <a:spLocks noChangeArrowheads="1"/>
              </p:cNvSpPr>
              <p:nvPr/>
            </p:nvSpPr>
            <p:spPr bwMode="auto">
              <a:xfrm>
                <a:off x="4948" y="3600"/>
                <a:ext cx="524" cy="192"/>
              </a:xfrm>
              <a:prstGeom prst="rect">
                <a:avLst/>
              </a:prstGeom>
              <a:noFill/>
              <a:ln w="9525">
                <a:noFill/>
                <a:miter lim="800000"/>
                <a:headEnd/>
                <a:tailEnd/>
              </a:ln>
              <a:effectLst/>
            </p:spPr>
            <p:txBody>
              <a:bodyPr wrap="none">
                <a:spAutoFit/>
              </a:bodyPr>
              <a:lstStyle/>
              <a:p>
                <a:r>
                  <a:rPr lang="it-IT" sz="1400">
                    <a:solidFill>
                      <a:srgbClr val="FC2514"/>
                    </a:solidFill>
                    <a:latin typeface="Tahoma" pitchFamily="34" charset="0"/>
                    <a:cs typeface="Arial" charset="0"/>
                  </a:rPr>
                  <a:t>300 Gev</a:t>
                </a:r>
              </a:p>
            </p:txBody>
          </p:sp>
        </p:grpSp>
        <p:sp>
          <p:nvSpPr>
            <p:cNvPr id="2074" name="Rectangle 26"/>
            <p:cNvSpPr>
              <a:spLocks noChangeArrowheads="1"/>
            </p:cNvSpPr>
            <p:nvPr/>
          </p:nvSpPr>
          <p:spPr bwMode="auto">
            <a:xfrm>
              <a:off x="1278" y="3763"/>
              <a:ext cx="1632" cy="150"/>
            </a:xfrm>
            <a:prstGeom prst="rect">
              <a:avLst/>
            </a:prstGeom>
            <a:noFill/>
            <a:ln w="9525">
              <a:noFill/>
              <a:miter lim="800000"/>
              <a:headEnd/>
              <a:tailEnd/>
            </a:ln>
            <a:effectLst/>
          </p:spPr>
          <p:txBody>
            <a:bodyPr anchor="ctr"/>
            <a:lstStyle/>
            <a:p>
              <a:pPr algn="ctr"/>
              <a:r>
                <a:rPr lang="it-IT" sz="2400" b="1" dirty="0">
                  <a:solidFill>
                    <a:srgbClr val="FF0000"/>
                  </a:solidFill>
                </a:rPr>
                <a:t>H </a:t>
              </a:r>
              <a:r>
                <a:rPr lang="it-IT" sz="2400" b="1" dirty="0">
                  <a:solidFill>
                    <a:srgbClr val="FF0000"/>
                  </a:solidFill>
                  <a:sym typeface="Wingdings" pitchFamily="2" charset="2"/>
                </a:rPr>
                <a:t> Z </a:t>
              </a:r>
              <a:r>
                <a:rPr lang="it-IT" sz="2400" b="1" dirty="0" err="1">
                  <a:solidFill>
                    <a:srgbClr val="FF0000"/>
                  </a:solidFill>
                  <a:sym typeface="Wingdings" pitchFamily="2" charset="2"/>
                </a:rPr>
                <a:t>Z</a:t>
              </a:r>
              <a:r>
                <a:rPr lang="it-IT" sz="2400" b="1" baseline="30000" dirty="0" err="1">
                  <a:solidFill>
                    <a:srgbClr val="FF0000"/>
                  </a:solidFill>
                  <a:sym typeface="Wingdings" pitchFamily="2" charset="2"/>
                </a:rPr>
                <a:t>*</a:t>
              </a:r>
              <a:r>
                <a:rPr lang="it-IT" sz="2400" b="1" dirty="0">
                  <a:solidFill>
                    <a:srgbClr val="FF0000"/>
                  </a:solidFill>
                  <a:sym typeface="Wingdings" pitchFamily="2" charset="2"/>
                </a:rPr>
                <a:t>  4 l</a:t>
              </a:r>
              <a:endParaRPr lang="it-IT" sz="2400" b="1" dirty="0">
                <a:solidFill>
                  <a:srgbClr val="FF0000"/>
                </a:solidFill>
              </a:endParaRPr>
            </a:p>
          </p:txBody>
        </p:sp>
      </p:grpSp>
      <p:sp>
        <p:nvSpPr>
          <p:cNvPr id="18" name="Rectangle 18"/>
          <p:cNvSpPr txBox="1">
            <a:spLocks noChangeArrowheads="1"/>
          </p:cNvSpPr>
          <p:nvPr/>
        </p:nvSpPr>
        <p:spPr>
          <a:xfrm>
            <a:off x="642910" y="214290"/>
            <a:ext cx="7772400" cy="685800"/>
          </a:xfrm>
          <a:prstGeom prst="rect">
            <a:avLst/>
          </a:prstGeom>
        </p:spPr>
        <p:txBody>
          <a:bodyPr vert="horz" lIns="91440" tIns="45720" rIns="91440" bIns="45720" rtlCol="0" anchor="ctr">
            <a:normAutofit/>
          </a:bodyPr>
          <a:lstStyle/>
          <a:p>
            <a:pPr algn="ctr">
              <a:spcBef>
                <a:spcPct val="0"/>
              </a:spcBef>
            </a:pPr>
            <a:r>
              <a:rPr kumimoji="0" lang="it-IT" sz="3600" b="0" i="0" u="none" strike="noStrike" kern="1200" cap="none" spc="0" normalizeH="0" baseline="0" noProof="0" dirty="0" smtClean="0">
                <a:ln>
                  <a:noFill/>
                </a:ln>
                <a:solidFill>
                  <a:srgbClr val="FF0000"/>
                </a:solidFill>
                <a:effectLst/>
                <a:uLnTx/>
                <a:uFillTx/>
                <a:latin typeface="Comic Sans MS" pitchFamily="66" charset="0"/>
                <a:ea typeface="+mj-ea"/>
                <a:cs typeface="+mj-cs"/>
              </a:rPr>
              <a:t>… </a:t>
            </a:r>
            <a:r>
              <a:rPr lang="fr-FR" sz="3600" noProof="0" dirty="0" err="1" smtClean="0">
                <a:solidFill>
                  <a:srgbClr val="FF0000"/>
                </a:solidFill>
                <a:latin typeface="Comic Sans MS" pitchFamily="66" charset="0"/>
              </a:rPr>
              <a:t>esempio</a:t>
            </a:r>
            <a:r>
              <a:rPr lang="fr-FR" sz="3600" noProof="0" dirty="0" smtClean="0">
                <a:solidFill>
                  <a:srgbClr val="FF0000"/>
                </a:solidFill>
                <a:latin typeface="Comic Sans MS" pitchFamily="66" charset="0"/>
              </a:rPr>
              <a:t>: r</a:t>
            </a:r>
            <a:r>
              <a:rPr lang="fr-FR" sz="3600" dirty="0" err="1" smtClean="0">
                <a:solidFill>
                  <a:srgbClr val="FF0000"/>
                </a:solidFill>
                <a:latin typeface="Comic Sans MS" pitchFamily="66" charset="0"/>
              </a:rPr>
              <a:t>icerca</a:t>
            </a:r>
            <a:r>
              <a:rPr lang="fr-FR" sz="3600" dirty="0" smtClean="0">
                <a:solidFill>
                  <a:srgbClr val="FF0000"/>
                </a:solidFill>
                <a:latin typeface="Comic Sans MS" pitchFamily="66" charset="0"/>
              </a:rPr>
              <a:t> </a:t>
            </a:r>
            <a:r>
              <a:rPr lang="fr-FR" sz="3600" dirty="0" err="1" smtClean="0">
                <a:solidFill>
                  <a:srgbClr val="FF0000"/>
                </a:solidFill>
                <a:latin typeface="Comic Sans MS" pitchFamily="66" charset="0"/>
              </a:rPr>
              <a:t>dell’Higgs</a:t>
            </a:r>
            <a:r>
              <a:rPr lang="fr-FR" sz="3600" dirty="0" smtClean="0">
                <a:solidFill>
                  <a:srgbClr val="FF0000"/>
                </a:solidFill>
                <a:latin typeface="Comic Sans MS" pitchFamily="66" charset="0"/>
              </a:rPr>
              <a:t> </a:t>
            </a:r>
            <a:r>
              <a:rPr kumimoji="0" lang="it-IT" sz="3600" b="0" i="0" u="none" strike="noStrike" kern="1200" cap="none" spc="0" normalizeH="0" baseline="0" noProof="0" dirty="0" smtClean="0">
                <a:ln>
                  <a:noFill/>
                </a:ln>
                <a:solidFill>
                  <a:srgbClr val="FF0000"/>
                </a:solidFill>
                <a:effectLst/>
                <a:uLnTx/>
                <a:uFillTx/>
                <a:latin typeface="Comic Sans MS" pitchFamily="66" charset="0"/>
                <a:ea typeface="+mj-ea"/>
                <a:cs typeface="+mj-cs"/>
              </a:rPr>
              <a:t>…</a:t>
            </a:r>
            <a:endParaRPr kumimoji="0" lang="it-IT" sz="3600" b="0" i="0" u="none" strike="noStrike" kern="1200" cap="none" spc="0" normalizeH="0" baseline="0" noProof="0" dirty="0">
              <a:ln>
                <a:noFill/>
              </a:ln>
              <a:solidFill>
                <a:srgbClr val="FF0000"/>
              </a:solidFill>
              <a:effectLst/>
              <a:uLnTx/>
              <a:uFillTx/>
              <a:latin typeface="Comic Sans MS" pitchFamily="66" charset="0"/>
              <a:ea typeface="+mj-ea"/>
              <a:cs typeface="+mj-cs"/>
            </a:endParaRPr>
          </a:p>
        </p:txBody>
      </p:sp>
      <p:graphicFrame>
        <p:nvGraphicFramePr>
          <p:cNvPr id="64514" name="Object 6"/>
          <p:cNvGraphicFramePr>
            <a:graphicFrameLocks noChangeAspect="1"/>
          </p:cNvGraphicFramePr>
          <p:nvPr/>
        </p:nvGraphicFramePr>
        <p:xfrm>
          <a:off x="2643174" y="5795985"/>
          <a:ext cx="4521200" cy="847725"/>
        </p:xfrm>
        <a:graphic>
          <a:graphicData uri="http://schemas.openxmlformats.org/presentationml/2006/ole">
            <p:oleObj spid="_x0000_s64514" name="Equation" r:id="rId9" imgW="2679480" imgH="533160" progId="">
              <p:embed/>
            </p:oleObj>
          </a:graphicData>
        </a:graphic>
      </p:graphicFrame>
      <p:sp>
        <p:nvSpPr>
          <p:cNvPr id="20" name="CasellaDiTesto 19"/>
          <p:cNvSpPr txBox="1"/>
          <p:nvPr/>
        </p:nvSpPr>
        <p:spPr>
          <a:xfrm>
            <a:off x="428596" y="6143644"/>
            <a:ext cx="1833515" cy="369332"/>
          </a:xfrm>
          <a:prstGeom prst="rect">
            <a:avLst/>
          </a:prstGeom>
          <a:noFill/>
        </p:spPr>
        <p:txBody>
          <a:bodyPr wrap="none" rtlCol="0">
            <a:spAutoFit/>
          </a:bodyPr>
          <a:lstStyle/>
          <a:p>
            <a:r>
              <a:rPr lang="it-IT" dirty="0" smtClean="0"/>
              <a:t>Massa invariante:</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txBox="1">
            <a:spLocks noGrp="1"/>
          </p:cNvSpPr>
          <p:nvPr/>
        </p:nvSpPr>
        <p:spPr>
          <a:xfrm>
            <a:off x="457200" y="6356350"/>
            <a:ext cx="2133600" cy="365125"/>
          </a:xfrm>
          <a:prstGeom prst="rect">
            <a:avLst/>
          </a:prstGeom>
          <a:noFill/>
        </p:spPr>
        <p:txBody>
          <a:bodyPr anchor="ctr"/>
          <a:lstStyle/>
          <a:p>
            <a:pPr fontAlgn="auto">
              <a:spcBef>
                <a:spcPts val="0"/>
              </a:spcBef>
              <a:spcAft>
                <a:spcPts val="0"/>
              </a:spcAft>
              <a:defRPr/>
            </a:pPr>
            <a:r>
              <a:rPr lang="en-US" sz="1200">
                <a:solidFill>
                  <a:schemeClr val="tx1">
                    <a:tint val="75000"/>
                  </a:schemeClr>
                </a:solidFill>
                <a:latin typeface="+mn-lt"/>
                <a:cs typeface="+mn-cs"/>
              </a:rPr>
              <a:t>7-April-2008</a:t>
            </a:r>
          </a:p>
        </p:txBody>
      </p:sp>
      <p:sp>
        <p:nvSpPr>
          <p:cNvPr id="3" name="Footer Placeholder 2"/>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ATLAS Week Welcome</a:t>
            </a:r>
          </a:p>
        </p:txBody>
      </p:sp>
      <p:sp>
        <p:nvSpPr>
          <p:cNvPr id="4" name="Slide Number Placeholder 3"/>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E442474B-023D-435F-9CDA-1B8BA315959A}" type="slidenum">
              <a:rPr lang="en-US" sz="1200">
                <a:solidFill>
                  <a:schemeClr val="tx1">
                    <a:tint val="75000"/>
                  </a:schemeClr>
                </a:solidFill>
                <a:latin typeface="+mn-lt"/>
                <a:cs typeface="+mn-cs"/>
              </a:rPr>
              <a:pPr algn="r" fontAlgn="auto">
                <a:spcBef>
                  <a:spcPts val="0"/>
                </a:spcBef>
                <a:spcAft>
                  <a:spcPts val="0"/>
                </a:spcAft>
                <a:defRPr/>
              </a:pPr>
              <a:t>22</a:t>
            </a:fld>
            <a:endParaRPr lang="en-US" sz="1200">
              <a:solidFill>
                <a:schemeClr val="tx1">
                  <a:tint val="75000"/>
                </a:schemeClr>
              </a:solidFill>
              <a:latin typeface="+mn-lt"/>
              <a:cs typeface="+mn-cs"/>
            </a:endParaRPr>
          </a:p>
        </p:txBody>
      </p:sp>
      <p:pic>
        <p:nvPicPr>
          <p:cNvPr id="133125" name="Picture 4" descr="Higgs2.JPG"/>
          <p:cNvPicPr>
            <a:picLocks noChangeAspect="1"/>
          </p:cNvPicPr>
          <p:nvPr/>
        </p:nvPicPr>
        <p:blipFill>
          <a:blip r:embed="rId3"/>
          <a:srcRect/>
          <a:stretch>
            <a:fillRect/>
          </a:stretch>
        </p:blipFill>
        <p:spPr bwMode="auto">
          <a:xfrm>
            <a:off x="0" y="846138"/>
            <a:ext cx="9144000" cy="6088062"/>
          </a:xfrm>
          <a:prstGeom prst="rect">
            <a:avLst/>
          </a:prstGeom>
          <a:noFill/>
          <a:ln w="9525">
            <a:noFill/>
            <a:miter lim="800000"/>
            <a:headEnd/>
            <a:tailEnd/>
          </a:ln>
        </p:spPr>
      </p:pic>
      <p:sp>
        <p:nvSpPr>
          <p:cNvPr id="133126" name="TextBox 5"/>
          <p:cNvSpPr txBox="1">
            <a:spLocks noChangeArrowheads="1"/>
          </p:cNvSpPr>
          <p:nvPr/>
        </p:nvSpPr>
        <p:spPr bwMode="auto">
          <a:xfrm>
            <a:off x="228600" y="152400"/>
            <a:ext cx="4353821" cy="400110"/>
          </a:xfrm>
          <a:prstGeom prst="rect">
            <a:avLst/>
          </a:prstGeom>
          <a:noFill/>
          <a:ln w="9525">
            <a:noFill/>
            <a:miter lim="800000"/>
            <a:headEnd/>
            <a:tailEnd/>
          </a:ln>
        </p:spPr>
        <p:txBody>
          <a:bodyPr wrap="none">
            <a:spAutoFit/>
          </a:bodyPr>
          <a:lstStyle/>
          <a:p>
            <a:r>
              <a:rPr lang="en-US" sz="2000" b="1" i="1" dirty="0" smtClean="0">
                <a:solidFill>
                  <a:srgbClr val="002060"/>
                </a:solidFill>
                <a:ea typeface="ＭＳ Ｐゴシック" pitchFamily="1" charset="-128"/>
              </a:rPr>
              <a:t> </a:t>
            </a:r>
            <a:r>
              <a:rPr lang="en-US" sz="2000" b="1" i="1" dirty="0" err="1" smtClean="0">
                <a:solidFill>
                  <a:srgbClr val="002060"/>
                </a:solidFill>
                <a:ea typeface="ＭＳ Ｐゴシック" pitchFamily="1" charset="-128"/>
              </a:rPr>
              <a:t>ecco</a:t>
            </a:r>
            <a:r>
              <a:rPr lang="en-US" sz="2000" b="1" i="1" dirty="0" smtClean="0">
                <a:solidFill>
                  <a:srgbClr val="002060"/>
                </a:solidFill>
                <a:ea typeface="ＭＳ Ｐゴシック" pitchFamily="1" charset="-128"/>
              </a:rPr>
              <a:t> </a:t>
            </a:r>
            <a:r>
              <a:rPr lang="en-US" sz="2000" b="1" i="1" dirty="0" err="1" smtClean="0">
                <a:solidFill>
                  <a:srgbClr val="002060"/>
                </a:solidFill>
                <a:ea typeface="ＭＳ Ｐゴシック" pitchFamily="1" charset="-128"/>
              </a:rPr>
              <a:t>il</a:t>
            </a:r>
            <a:r>
              <a:rPr lang="en-US" sz="2000" b="1" i="1" dirty="0" smtClean="0">
                <a:solidFill>
                  <a:srgbClr val="002060"/>
                </a:solidFill>
                <a:ea typeface="ＭＳ Ｐゴシック" pitchFamily="1" charset="-128"/>
              </a:rPr>
              <a:t> </a:t>
            </a:r>
            <a:r>
              <a:rPr lang="en-US" sz="2000" b="1" i="1" dirty="0">
                <a:solidFill>
                  <a:srgbClr val="002060"/>
                </a:solidFill>
                <a:ea typeface="ＭＳ Ｐゴシック" pitchFamily="1" charset="-128"/>
              </a:rPr>
              <a:t>primo Higgs in </a:t>
            </a:r>
            <a:r>
              <a:rPr lang="en-US" sz="2000" b="1" i="1" dirty="0" smtClean="0">
                <a:solidFill>
                  <a:srgbClr val="002060"/>
                </a:solidFill>
                <a:ea typeface="ＭＳ Ｐゴシック" pitchFamily="1" charset="-128"/>
              </a:rPr>
              <a:t>ATLAS ! </a:t>
            </a:r>
            <a:r>
              <a:rPr lang="en-US" sz="2000" b="1" i="1" dirty="0">
                <a:solidFill>
                  <a:srgbClr val="002060"/>
                </a:solidFill>
                <a:ea typeface="ＭＳ Ｐゴシック" pitchFamily="1" charset="-128"/>
              </a:rPr>
              <a:t>(4-04-08)</a:t>
            </a:r>
          </a:p>
        </p:txBody>
      </p:sp>
      <p:sp>
        <p:nvSpPr>
          <p:cNvPr id="8" name="Segnaposto numero diapositiva 7"/>
          <p:cNvSpPr>
            <a:spLocks noGrp="1"/>
          </p:cNvSpPr>
          <p:nvPr>
            <p:ph type="sldNum" sz="quarter" idx="12"/>
          </p:nvPr>
        </p:nvSpPr>
        <p:spPr/>
        <p:txBody>
          <a:bodyPr/>
          <a:lstStyle/>
          <a:p>
            <a:fld id="{B007B441-5312-499D-93C3-6E37886527FA}" type="slidenum">
              <a:rPr lang="it-IT" smtClean="0"/>
              <a:pPr/>
              <a:t>22</a:t>
            </a:fld>
            <a:endParaRPr lang="it-IT"/>
          </a:p>
        </p:txBody>
      </p:sp>
      <p:sp>
        <p:nvSpPr>
          <p:cNvPr id="11" name="CasellaDiTesto 10"/>
          <p:cNvSpPr txBox="1"/>
          <p:nvPr/>
        </p:nvSpPr>
        <p:spPr>
          <a:xfrm>
            <a:off x="500034" y="6429396"/>
            <a:ext cx="1174424" cy="369332"/>
          </a:xfrm>
          <a:prstGeom prst="rect">
            <a:avLst/>
          </a:prstGeom>
          <a:noFill/>
        </p:spPr>
        <p:txBody>
          <a:bodyPr wrap="none" rtlCol="0">
            <a:spAutoFit/>
          </a:bodyPr>
          <a:lstStyle/>
          <a:p>
            <a:r>
              <a:rPr lang="it-IT" dirty="0" smtClean="0">
                <a:solidFill>
                  <a:schemeClr val="bg1"/>
                </a:solidFill>
              </a:rPr>
              <a:t>Prof. </a:t>
            </a:r>
            <a:r>
              <a:rPr lang="it-IT" dirty="0" err="1" smtClean="0">
                <a:solidFill>
                  <a:schemeClr val="bg1"/>
                </a:solidFill>
              </a:rPr>
              <a:t>Higgs</a:t>
            </a:r>
            <a:endParaRPr lang="it-IT"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B007B441-5312-499D-93C3-6E37886527FA}" type="slidenum">
              <a:rPr lang="it-IT" smtClean="0"/>
              <a:pPr/>
              <a:t>23</a:t>
            </a:fld>
            <a:endParaRPr lang="it-IT"/>
          </a:p>
        </p:txBody>
      </p:sp>
      <p:sp>
        <p:nvSpPr>
          <p:cNvPr id="3" name="TextBox 6"/>
          <p:cNvSpPr txBox="1"/>
          <p:nvPr/>
        </p:nvSpPr>
        <p:spPr>
          <a:xfrm>
            <a:off x="119066" y="4791686"/>
            <a:ext cx="4953000" cy="954107"/>
          </a:xfrm>
          <a:prstGeom prst="rect">
            <a:avLst/>
          </a:prstGeom>
          <a:solidFill>
            <a:schemeClr val="accent5">
              <a:lumMod val="40000"/>
              <a:lumOff val="60000"/>
            </a:schemeClr>
          </a:solidFill>
        </p:spPr>
        <p:txBody>
          <a:bodyPr>
            <a:spAutoFit/>
          </a:bodyPr>
          <a:lstStyle/>
          <a:p>
            <a:r>
              <a:rPr lang="it-IT" dirty="0" smtClean="0">
                <a:latin typeface="Comic Sans MS" pitchFamily="66" charset="0"/>
              </a:rPr>
              <a:t>frequenza </a:t>
            </a:r>
            <a:r>
              <a:rPr lang="it-IT" dirty="0">
                <a:latin typeface="Comic Sans MS" pitchFamily="66" charset="0"/>
              </a:rPr>
              <a:t>di collisione dei fasci </a:t>
            </a:r>
            <a:r>
              <a:rPr lang="it-IT" dirty="0" smtClean="0">
                <a:latin typeface="Comic Sans MS" pitchFamily="66" charset="0"/>
              </a:rPr>
              <a:t>= </a:t>
            </a:r>
            <a:r>
              <a:rPr lang="it-IT" sz="2000" b="1" dirty="0" smtClean="0">
                <a:solidFill>
                  <a:srgbClr val="FF0000"/>
                </a:solidFill>
                <a:latin typeface="Comic Sans MS" pitchFamily="66" charset="0"/>
              </a:rPr>
              <a:t>40MHz</a:t>
            </a:r>
          </a:p>
          <a:p>
            <a:r>
              <a:rPr lang="it-IT" dirty="0" smtClean="0">
                <a:latin typeface="Comic Sans MS" pitchFamily="66" charset="0"/>
                <a:sym typeface="Wingdings" pitchFamily="2" charset="2"/>
              </a:rPr>
              <a:t> </a:t>
            </a:r>
            <a:r>
              <a:rPr lang="it-IT" dirty="0" smtClean="0">
                <a:latin typeface="Comic Sans MS" pitchFamily="66" charset="0"/>
              </a:rPr>
              <a:t>circa </a:t>
            </a:r>
            <a:r>
              <a:rPr lang="it-IT" dirty="0">
                <a:latin typeface="Comic Sans MS" pitchFamily="66" charset="0"/>
              </a:rPr>
              <a:t>20 eventi di questo tipo si sovrappongono ad ogni </a:t>
            </a:r>
            <a:r>
              <a:rPr lang="it-IT" dirty="0" err="1">
                <a:latin typeface="Comic Sans MS" pitchFamily="66" charset="0"/>
              </a:rPr>
              <a:t>bunch</a:t>
            </a:r>
            <a:r>
              <a:rPr lang="it-IT" dirty="0">
                <a:latin typeface="Comic Sans MS" pitchFamily="66" charset="0"/>
              </a:rPr>
              <a:t> </a:t>
            </a:r>
            <a:r>
              <a:rPr lang="it-IT" dirty="0" err="1">
                <a:latin typeface="Comic Sans MS" pitchFamily="66" charset="0"/>
              </a:rPr>
              <a:t>crossing</a:t>
            </a:r>
            <a:r>
              <a:rPr lang="it-IT" dirty="0">
                <a:latin typeface="Comic Sans MS" pitchFamily="66" charset="0"/>
              </a:rPr>
              <a:t>.</a:t>
            </a:r>
          </a:p>
        </p:txBody>
      </p:sp>
      <p:sp>
        <p:nvSpPr>
          <p:cNvPr id="4" name="TextBox 5"/>
          <p:cNvSpPr txBox="1"/>
          <p:nvPr/>
        </p:nvSpPr>
        <p:spPr>
          <a:xfrm>
            <a:off x="214282" y="1171502"/>
            <a:ext cx="4714908" cy="400110"/>
          </a:xfrm>
          <a:prstGeom prst="rect">
            <a:avLst/>
          </a:prstGeom>
          <a:solidFill>
            <a:srgbClr val="92D050"/>
          </a:solidFill>
        </p:spPr>
        <p:txBody>
          <a:bodyPr wrap="square">
            <a:spAutoFit/>
          </a:bodyPr>
          <a:lstStyle/>
          <a:p>
            <a:pPr algn="ctr"/>
            <a:r>
              <a:rPr lang="it-IT" sz="2000" dirty="0" smtClean="0">
                <a:latin typeface="Comic Sans MS" pitchFamily="66" charset="0"/>
              </a:rPr>
              <a:t>Rate di eventi = 7x</a:t>
            </a:r>
            <a:r>
              <a:rPr lang="it-IT" sz="2000" dirty="0" smtClean="0">
                <a:latin typeface="Comic Sans MS" pitchFamily="66" charset="0"/>
                <a:cs typeface="Times New Roman" pitchFamily="18" charset="0"/>
                <a:sym typeface="Monotype Sorts" pitchFamily="84" charset="2"/>
              </a:rPr>
              <a:t>10</a:t>
            </a:r>
            <a:r>
              <a:rPr lang="it-IT" sz="2000" baseline="30000" dirty="0" smtClean="0">
                <a:latin typeface="Comic Sans MS" pitchFamily="66" charset="0"/>
                <a:cs typeface="Times New Roman" pitchFamily="18" charset="0"/>
                <a:sym typeface="Monotype Sorts" pitchFamily="84" charset="2"/>
              </a:rPr>
              <a:t>8</a:t>
            </a:r>
            <a:r>
              <a:rPr lang="it-IT" sz="2000" dirty="0" smtClean="0">
                <a:latin typeface="Comic Sans MS" pitchFamily="66" charset="0"/>
                <a:cs typeface="Times New Roman" pitchFamily="18" charset="0"/>
                <a:sym typeface="Monotype Sorts" pitchFamily="84" charset="2"/>
              </a:rPr>
              <a:t> interazioni/s</a:t>
            </a:r>
            <a:endParaRPr lang="it-IT" sz="2000" dirty="0">
              <a:latin typeface="Comic Sans MS" pitchFamily="66" charset="0"/>
              <a:cs typeface="Times New Roman" pitchFamily="18" charset="0"/>
              <a:sym typeface="Monotype Sorts" pitchFamily="84" charset="2"/>
            </a:endParaRPr>
          </a:p>
        </p:txBody>
      </p:sp>
      <p:grpSp>
        <p:nvGrpSpPr>
          <p:cNvPr id="5" name="Group 4"/>
          <p:cNvGrpSpPr>
            <a:grpSpLocks noChangeAspect="1"/>
          </p:cNvGrpSpPr>
          <p:nvPr/>
        </p:nvGrpSpPr>
        <p:grpSpPr bwMode="auto">
          <a:xfrm>
            <a:off x="-499298" y="500042"/>
            <a:ext cx="9643298" cy="6131879"/>
            <a:chOff x="96" y="576"/>
            <a:chExt cx="5888" cy="3744"/>
          </a:xfrm>
        </p:grpSpPr>
        <p:sp>
          <p:nvSpPr>
            <p:cNvPr id="6" name="AutoShape 3"/>
            <p:cNvSpPr>
              <a:spLocks noChangeAspect="1" noChangeArrowheads="1" noTextEdit="1"/>
            </p:cNvSpPr>
            <p:nvPr/>
          </p:nvSpPr>
          <p:spPr bwMode="auto">
            <a:xfrm>
              <a:off x="96" y="576"/>
              <a:ext cx="5647" cy="37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pic>
          <p:nvPicPr>
            <p:cNvPr id="7" name="Picture 5"/>
            <p:cNvPicPr>
              <a:picLocks noChangeAspect="1" noChangeArrowheads="1"/>
            </p:cNvPicPr>
            <p:nvPr/>
          </p:nvPicPr>
          <p:blipFill>
            <a:blip r:embed="rId3"/>
            <a:srcRect l="54520" t="8506"/>
            <a:stretch>
              <a:fillRect/>
            </a:stretch>
          </p:blipFill>
          <p:spPr bwMode="auto">
            <a:xfrm>
              <a:off x="3562" y="743"/>
              <a:ext cx="2422" cy="3539"/>
            </a:xfrm>
            <a:prstGeom prst="rect">
              <a:avLst/>
            </a:prstGeom>
            <a:noFill/>
            <a:ln w="9525">
              <a:noFill/>
              <a:miter lim="800000"/>
              <a:headEnd/>
              <a:tailEnd/>
            </a:ln>
          </p:spPr>
        </p:pic>
      </p:grpSp>
      <p:sp>
        <p:nvSpPr>
          <p:cNvPr id="8" name="Rettangolo 7"/>
          <p:cNvSpPr/>
          <p:nvPr/>
        </p:nvSpPr>
        <p:spPr>
          <a:xfrm>
            <a:off x="5000628" y="5786454"/>
            <a:ext cx="571504" cy="9286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8215338" y="357190"/>
            <a:ext cx="571504" cy="9286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8072462" y="357166"/>
            <a:ext cx="928694"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ctangle 18"/>
          <p:cNvSpPr txBox="1">
            <a:spLocks noChangeArrowheads="1"/>
          </p:cNvSpPr>
          <p:nvPr/>
        </p:nvSpPr>
        <p:spPr>
          <a:xfrm>
            <a:off x="642910" y="71414"/>
            <a:ext cx="7772400" cy="685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rgbClr val="FF0000"/>
                </a:solidFill>
                <a:effectLst/>
                <a:uLnTx/>
                <a:uFillTx/>
                <a:latin typeface="Comic Sans MS" pitchFamily="66" charset="0"/>
                <a:ea typeface="+mj-ea"/>
                <a:cs typeface="+mj-cs"/>
              </a:rPr>
              <a:t>… quanti eventi vedremo?</a:t>
            </a:r>
            <a:endParaRPr kumimoji="0" lang="it-IT" sz="3600" b="0" i="0" u="none" strike="noStrike" kern="1200" cap="none" spc="0" normalizeH="0" baseline="0" noProof="0" dirty="0">
              <a:ln>
                <a:noFill/>
              </a:ln>
              <a:solidFill>
                <a:srgbClr val="FF0000"/>
              </a:solidFill>
              <a:effectLst/>
              <a:uLnTx/>
              <a:uFillTx/>
              <a:latin typeface="Comic Sans MS" pitchFamily="66" charset="0"/>
              <a:ea typeface="+mj-ea"/>
              <a:cs typeface="+mj-cs"/>
            </a:endParaRPr>
          </a:p>
        </p:txBody>
      </p:sp>
      <p:grpSp>
        <p:nvGrpSpPr>
          <p:cNvPr id="12" name="Group 4"/>
          <p:cNvGrpSpPr>
            <a:grpSpLocks/>
          </p:cNvGrpSpPr>
          <p:nvPr/>
        </p:nvGrpSpPr>
        <p:grpSpPr bwMode="auto">
          <a:xfrm>
            <a:off x="357158" y="3071810"/>
            <a:ext cx="1643074" cy="571504"/>
            <a:chOff x="192" y="3216"/>
            <a:chExt cx="1488" cy="442"/>
          </a:xfrm>
        </p:grpSpPr>
        <p:sp>
          <p:nvSpPr>
            <p:cNvPr id="13" name="Line 5"/>
            <p:cNvSpPr>
              <a:spLocks noChangeShapeType="1"/>
            </p:cNvSpPr>
            <p:nvPr/>
          </p:nvSpPr>
          <p:spPr bwMode="auto">
            <a:xfrm>
              <a:off x="672" y="3312"/>
              <a:ext cx="480"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sp>
          <p:nvSpPr>
            <p:cNvPr id="14" name="AutoShape 6"/>
            <p:cNvSpPr>
              <a:spLocks noChangeAspect="1" noChangeArrowheads="1"/>
            </p:cNvSpPr>
            <p:nvPr/>
          </p:nvSpPr>
          <p:spPr bwMode="auto">
            <a:xfrm>
              <a:off x="480" y="3216"/>
              <a:ext cx="202" cy="202"/>
            </a:xfrm>
            <a:prstGeom prst="flowChartConnector">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sp>
          <p:nvSpPr>
            <p:cNvPr id="15" name="Line 7"/>
            <p:cNvSpPr>
              <a:spLocks noChangeShapeType="1"/>
            </p:cNvSpPr>
            <p:nvPr/>
          </p:nvSpPr>
          <p:spPr bwMode="auto">
            <a:xfrm flipH="1">
              <a:off x="192" y="3312"/>
              <a:ext cx="288"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6" name="Line 8"/>
            <p:cNvSpPr>
              <a:spLocks noChangeShapeType="1"/>
            </p:cNvSpPr>
            <p:nvPr/>
          </p:nvSpPr>
          <p:spPr bwMode="auto">
            <a:xfrm flipH="1">
              <a:off x="720" y="3552"/>
              <a:ext cx="480"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sp>
          <p:nvSpPr>
            <p:cNvPr id="17" name="AutoShape 9"/>
            <p:cNvSpPr>
              <a:spLocks noChangeAspect="1" noChangeArrowheads="1"/>
            </p:cNvSpPr>
            <p:nvPr/>
          </p:nvSpPr>
          <p:spPr bwMode="auto">
            <a:xfrm>
              <a:off x="1200" y="3456"/>
              <a:ext cx="202" cy="202"/>
            </a:xfrm>
            <a:prstGeom prst="flowChartConnector">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sp>
          <p:nvSpPr>
            <p:cNvPr id="18" name="Line 10"/>
            <p:cNvSpPr>
              <a:spLocks noChangeShapeType="1"/>
            </p:cNvSpPr>
            <p:nvPr/>
          </p:nvSpPr>
          <p:spPr bwMode="auto">
            <a:xfrm flipH="1">
              <a:off x="1392" y="3552"/>
              <a:ext cx="288"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9" name="Group 11"/>
          <p:cNvGrpSpPr>
            <a:grpSpLocks/>
          </p:cNvGrpSpPr>
          <p:nvPr/>
        </p:nvGrpSpPr>
        <p:grpSpPr bwMode="auto">
          <a:xfrm>
            <a:off x="2071670" y="3824294"/>
            <a:ext cx="2743200" cy="533400"/>
            <a:chOff x="2256" y="2585"/>
            <a:chExt cx="1728" cy="336"/>
          </a:xfrm>
        </p:grpSpPr>
        <p:sp>
          <p:nvSpPr>
            <p:cNvPr id="20" name="Line 12"/>
            <p:cNvSpPr>
              <a:spLocks noChangeShapeType="1"/>
            </p:cNvSpPr>
            <p:nvPr/>
          </p:nvSpPr>
          <p:spPr bwMode="auto">
            <a:xfrm>
              <a:off x="2256" y="2777"/>
              <a:ext cx="1728" cy="0"/>
            </a:xfrm>
            <a:prstGeom prst="line">
              <a:avLst/>
            </a:prstGeom>
            <a:noFill/>
            <a:ln w="9525">
              <a:solidFill>
                <a:srgbClr val="FF0000"/>
              </a:solidFill>
              <a:round/>
              <a:headEnd/>
              <a:tailEnd/>
            </a:ln>
            <a:effectLst/>
          </p:spPr>
          <p:txBody>
            <a:bodyPr wrap="none" anchor="ctr">
              <a:prstTxWarp prst="textNoShape">
                <a:avLst/>
              </a:prstTxWarp>
            </a:bodyPr>
            <a:lstStyle/>
            <a:p>
              <a:endParaRPr lang="en-US"/>
            </a:p>
          </p:txBody>
        </p:sp>
        <p:sp>
          <p:nvSpPr>
            <p:cNvPr id="21" name="AutoShape 13"/>
            <p:cNvSpPr>
              <a:spLocks noChangeAspect="1" noChangeArrowheads="1"/>
            </p:cNvSpPr>
            <p:nvPr/>
          </p:nvSpPr>
          <p:spPr bwMode="auto">
            <a:xfrm>
              <a:off x="3024" y="2758"/>
              <a:ext cx="29" cy="29"/>
            </a:xfrm>
            <a:prstGeom prst="flowChartConnector">
              <a:avLst/>
            </a:prstGeom>
            <a:solidFill>
              <a:srgbClr val="FF0000"/>
            </a:solidFill>
            <a:ln w="9525">
              <a:solidFill>
                <a:schemeClr val="tx1"/>
              </a:solidFill>
              <a:round/>
              <a:headEnd/>
              <a:tailEnd/>
            </a:ln>
            <a:effectLst/>
          </p:spPr>
          <p:txBody>
            <a:bodyPr wrap="none" anchor="ctr">
              <a:prstTxWarp prst="textNoShape">
                <a:avLst/>
              </a:prstTxWarp>
            </a:bodyPr>
            <a:lstStyle/>
            <a:p>
              <a:endParaRPr lang="en-US"/>
            </a:p>
          </p:txBody>
        </p:sp>
        <p:sp>
          <p:nvSpPr>
            <p:cNvPr id="22" name="Line 14"/>
            <p:cNvSpPr>
              <a:spLocks noChangeShapeType="1"/>
            </p:cNvSpPr>
            <p:nvPr/>
          </p:nvSpPr>
          <p:spPr bwMode="auto">
            <a:xfrm flipV="1">
              <a:off x="3072" y="2681"/>
              <a:ext cx="912" cy="96"/>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3" name="Line 15"/>
            <p:cNvSpPr>
              <a:spLocks noChangeShapeType="1"/>
            </p:cNvSpPr>
            <p:nvPr/>
          </p:nvSpPr>
          <p:spPr bwMode="auto">
            <a:xfrm>
              <a:off x="3072" y="2777"/>
              <a:ext cx="912" cy="96"/>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4" name="Line 16"/>
            <p:cNvSpPr>
              <a:spLocks noChangeShapeType="1"/>
            </p:cNvSpPr>
            <p:nvPr/>
          </p:nvSpPr>
          <p:spPr bwMode="auto">
            <a:xfrm flipV="1">
              <a:off x="3072" y="2633"/>
              <a:ext cx="480" cy="144"/>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5" name="Line 17"/>
            <p:cNvSpPr>
              <a:spLocks noChangeShapeType="1"/>
            </p:cNvSpPr>
            <p:nvPr/>
          </p:nvSpPr>
          <p:spPr bwMode="auto">
            <a:xfrm flipV="1">
              <a:off x="3024" y="2585"/>
              <a:ext cx="240" cy="192"/>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6" name="Line 18"/>
            <p:cNvSpPr>
              <a:spLocks noChangeShapeType="1"/>
            </p:cNvSpPr>
            <p:nvPr/>
          </p:nvSpPr>
          <p:spPr bwMode="auto">
            <a:xfrm>
              <a:off x="3024" y="2777"/>
              <a:ext cx="192" cy="96"/>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7" name="Line 19"/>
            <p:cNvSpPr>
              <a:spLocks noChangeShapeType="1"/>
            </p:cNvSpPr>
            <p:nvPr/>
          </p:nvSpPr>
          <p:spPr bwMode="auto">
            <a:xfrm>
              <a:off x="2400" y="2633"/>
              <a:ext cx="672" cy="144"/>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8" name="Line 20"/>
            <p:cNvSpPr>
              <a:spLocks noChangeShapeType="1"/>
            </p:cNvSpPr>
            <p:nvPr/>
          </p:nvSpPr>
          <p:spPr bwMode="auto">
            <a:xfrm flipV="1">
              <a:off x="2400" y="2777"/>
              <a:ext cx="624" cy="144"/>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9" name="Line 21"/>
            <p:cNvSpPr>
              <a:spLocks noChangeShapeType="1"/>
            </p:cNvSpPr>
            <p:nvPr/>
          </p:nvSpPr>
          <p:spPr bwMode="auto">
            <a:xfrm>
              <a:off x="2400" y="2729"/>
              <a:ext cx="576" cy="48"/>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0" name="Line 22"/>
            <p:cNvSpPr>
              <a:spLocks noChangeShapeType="1"/>
            </p:cNvSpPr>
            <p:nvPr/>
          </p:nvSpPr>
          <p:spPr bwMode="auto">
            <a:xfrm flipV="1">
              <a:off x="2400" y="2777"/>
              <a:ext cx="576" cy="96"/>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1" name="Line 23"/>
            <p:cNvSpPr>
              <a:spLocks noChangeShapeType="1"/>
            </p:cNvSpPr>
            <p:nvPr/>
          </p:nvSpPr>
          <p:spPr bwMode="auto">
            <a:xfrm flipH="1" flipV="1">
              <a:off x="2928" y="2633"/>
              <a:ext cx="96" cy="144"/>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2" name="Line 24"/>
            <p:cNvSpPr>
              <a:spLocks noChangeShapeType="1"/>
            </p:cNvSpPr>
            <p:nvPr/>
          </p:nvSpPr>
          <p:spPr bwMode="auto">
            <a:xfrm flipV="1">
              <a:off x="3024" y="2729"/>
              <a:ext cx="0" cy="48"/>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3" name="Line 25"/>
            <p:cNvSpPr>
              <a:spLocks noChangeShapeType="1"/>
            </p:cNvSpPr>
            <p:nvPr/>
          </p:nvSpPr>
          <p:spPr bwMode="auto">
            <a:xfrm flipV="1">
              <a:off x="3120" y="2633"/>
              <a:ext cx="672" cy="144"/>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4" name="Line 26"/>
            <p:cNvSpPr>
              <a:spLocks noChangeShapeType="1"/>
            </p:cNvSpPr>
            <p:nvPr/>
          </p:nvSpPr>
          <p:spPr bwMode="auto">
            <a:xfrm>
              <a:off x="3072" y="2777"/>
              <a:ext cx="672" cy="144"/>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 name="Line 27"/>
            <p:cNvSpPr>
              <a:spLocks noChangeShapeType="1"/>
            </p:cNvSpPr>
            <p:nvPr/>
          </p:nvSpPr>
          <p:spPr bwMode="auto">
            <a:xfrm>
              <a:off x="3168" y="2777"/>
              <a:ext cx="816" cy="48"/>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6" name="Line 28"/>
            <p:cNvSpPr>
              <a:spLocks noChangeShapeType="1"/>
            </p:cNvSpPr>
            <p:nvPr/>
          </p:nvSpPr>
          <p:spPr bwMode="auto">
            <a:xfrm flipH="1" flipV="1">
              <a:off x="2304" y="2681"/>
              <a:ext cx="720" cy="96"/>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 name="Line 29"/>
            <p:cNvSpPr>
              <a:spLocks noChangeShapeType="1"/>
            </p:cNvSpPr>
            <p:nvPr/>
          </p:nvSpPr>
          <p:spPr bwMode="auto">
            <a:xfrm flipH="1">
              <a:off x="2352" y="2777"/>
              <a:ext cx="672" cy="48"/>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8" name="Line 30"/>
            <p:cNvSpPr>
              <a:spLocks noChangeShapeType="1"/>
            </p:cNvSpPr>
            <p:nvPr/>
          </p:nvSpPr>
          <p:spPr bwMode="auto">
            <a:xfrm>
              <a:off x="3024" y="2777"/>
              <a:ext cx="0" cy="96"/>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9" name="Line 31"/>
            <p:cNvSpPr>
              <a:spLocks noChangeShapeType="1"/>
            </p:cNvSpPr>
            <p:nvPr/>
          </p:nvSpPr>
          <p:spPr bwMode="auto">
            <a:xfrm flipH="1">
              <a:off x="2928" y="2777"/>
              <a:ext cx="96" cy="96"/>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0" name="Line 32"/>
            <p:cNvSpPr>
              <a:spLocks noChangeShapeType="1"/>
            </p:cNvSpPr>
            <p:nvPr/>
          </p:nvSpPr>
          <p:spPr bwMode="auto">
            <a:xfrm flipV="1">
              <a:off x="3024" y="2633"/>
              <a:ext cx="48" cy="144"/>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1" name="AutoShape 33"/>
            <p:cNvSpPr>
              <a:spLocks noChangeAspect="1" noChangeArrowheads="1"/>
            </p:cNvSpPr>
            <p:nvPr/>
          </p:nvSpPr>
          <p:spPr bwMode="auto">
            <a:xfrm>
              <a:off x="2988" y="2701"/>
              <a:ext cx="127" cy="127"/>
            </a:xfrm>
            <a:prstGeom prst="irregularSeal2">
              <a:avLst/>
            </a:prstGeom>
            <a:solidFill>
              <a:srgbClr val="FF0000"/>
            </a:solidFill>
            <a:ln w="9525">
              <a:solidFill>
                <a:schemeClr val="tx1"/>
              </a:solidFill>
              <a:miter lim="800000"/>
              <a:headEnd/>
              <a:tailEnd/>
            </a:ln>
            <a:effectLst/>
          </p:spPr>
          <p:txBody>
            <a:bodyPr wrap="none" anchor="ctr">
              <a:prstTxWarp prst="textNoShape">
                <a:avLst/>
              </a:prstTxWarp>
            </a:bodyPr>
            <a:lstStyle/>
            <a:p>
              <a:endParaRPr lang="en-US"/>
            </a:p>
          </p:txBody>
        </p:sp>
      </p:grpSp>
      <p:sp>
        <p:nvSpPr>
          <p:cNvPr id="68" name="CasellaDiTesto 67"/>
          <p:cNvSpPr txBox="1"/>
          <p:nvPr/>
        </p:nvSpPr>
        <p:spPr>
          <a:xfrm>
            <a:off x="285721" y="1928802"/>
            <a:ext cx="4714908" cy="707886"/>
          </a:xfrm>
          <a:prstGeom prst="rect">
            <a:avLst/>
          </a:prstGeom>
          <a:solidFill>
            <a:schemeClr val="accent2">
              <a:lumMod val="20000"/>
              <a:lumOff val="80000"/>
            </a:schemeClr>
          </a:solidFill>
        </p:spPr>
        <p:txBody>
          <a:bodyPr wrap="square" rtlCol="0">
            <a:spAutoFit/>
          </a:bodyPr>
          <a:lstStyle/>
          <a:p>
            <a:r>
              <a:rPr lang="it-IT" sz="2000" dirty="0" smtClean="0">
                <a:latin typeface="Comic Sans MS" pitchFamily="66" charset="0"/>
              </a:rPr>
              <a:t>Minimum </a:t>
            </a:r>
            <a:r>
              <a:rPr lang="it-IT" sz="2000" dirty="0" err="1" smtClean="0">
                <a:latin typeface="Comic Sans MS" pitchFamily="66" charset="0"/>
              </a:rPr>
              <a:t>bias</a:t>
            </a:r>
            <a:r>
              <a:rPr lang="it-IT" sz="2000" dirty="0" smtClean="0">
                <a:latin typeface="Comic Sans MS" pitchFamily="66" charset="0"/>
              </a:rPr>
              <a:t> </a:t>
            </a:r>
            <a:r>
              <a:rPr lang="it-IT" sz="2000" dirty="0" err="1" smtClean="0">
                <a:latin typeface="Comic Sans MS" pitchFamily="66" charset="0"/>
              </a:rPr>
              <a:t>events</a:t>
            </a:r>
            <a:r>
              <a:rPr lang="it-IT" sz="2000" dirty="0" smtClean="0">
                <a:latin typeface="Comic Sans MS" pitchFamily="66" charset="0"/>
              </a:rPr>
              <a:t>: collisioni tra protoni ‘a grande distanza’:</a:t>
            </a:r>
            <a:endParaRPr lang="it-IT" sz="2000" dirty="0">
              <a:latin typeface="Comic Sans MS" pitchFamily="66"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B007B441-5312-499D-93C3-6E37886527FA}" type="slidenum">
              <a:rPr lang="it-IT" smtClean="0"/>
              <a:pPr/>
              <a:t>24</a:t>
            </a:fld>
            <a:endParaRPr lang="it-IT"/>
          </a:p>
        </p:txBody>
      </p:sp>
      <p:sp>
        <p:nvSpPr>
          <p:cNvPr id="3" name="TextBox 6"/>
          <p:cNvSpPr txBox="1"/>
          <p:nvPr/>
        </p:nvSpPr>
        <p:spPr>
          <a:xfrm>
            <a:off x="214282" y="1561446"/>
            <a:ext cx="3071834" cy="1938992"/>
          </a:xfrm>
          <a:prstGeom prst="rect">
            <a:avLst/>
          </a:prstGeom>
          <a:solidFill>
            <a:schemeClr val="accent4">
              <a:lumMod val="40000"/>
              <a:lumOff val="60000"/>
            </a:schemeClr>
          </a:solidFill>
        </p:spPr>
        <p:txBody>
          <a:bodyPr wrap="square">
            <a:spAutoFit/>
          </a:bodyPr>
          <a:lstStyle/>
          <a:p>
            <a:r>
              <a:rPr lang="en-US" sz="2000" dirty="0">
                <a:latin typeface="Comic Sans MS" pitchFamily="66" charset="0"/>
              </a:rPr>
              <a:t>Circa 1000 </a:t>
            </a:r>
            <a:r>
              <a:rPr lang="en-US" sz="2000" dirty="0" err="1">
                <a:latin typeface="Comic Sans MS" pitchFamily="66" charset="0"/>
              </a:rPr>
              <a:t>particelle</a:t>
            </a:r>
            <a:r>
              <a:rPr lang="en-US" sz="2000" dirty="0">
                <a:latin typeface="Comic Sans MS" pitchFamily="66" charset="0"/>
              </a:rPr>
              <a:t> a basso </a:t>
            </a:r>
            <a:r>
              <a:rPr lang="en-US" sz="2000" dirty="0" err="1">
                <a:latin typeface="Comic Sans MS" pitchFamily="66" charset="0"/>
              </a:rPr>
              <a:t>impulso</a:t>
            </a:r>
            <a:r>
              <a:rPr lang="en-US" sz="2000" dirty="0">
                <a:latin typeface="Comic Sans MS" pitchFamily="66" charset="0"/>
              </a:rPr>
              <a:t> </a:t>
            </a:r>
            <a:r>
              <a:rPr lang="en-US" sz="2000" dirty="0" smtClean="0">
                <a:latin typeface="Comic Sans MS" pitchFamily="66" charset="0"/>
              </a:rPr>
              <a:t>+ 4 </a:t>
            </a:r>
            <a:r>
              <a:rPr lang="en-US" sz="2000" dirty="0" err="1" smtClean="0">
                <a:latin typeface="Comic Sans MS" pitchFamily="66" charset="0"/>
              </a:rPr>
              <a:t>particelle</a:t>
            </a:r>
            <a:r>
              <a:rPr lang="en-US" sz="2000" dirty="0" smtClean="0">
                <a:latin typeface="Comic Sans MS" pitchFamily="66" charset="0"/>
              </a:rPr>
              <a:t> </a:t>
            </a:r>
            <a:r>
              <a:rPr lang="en-US" sz="2000" dirty="0">
                <a:latin typeface="Comic Sans MS" pitchFamily="66" charset="0"/>
              </a:rPr>
              <a:t>ad alto </a:t>
            </a:r>
            <a:r>
              <a:rPr lang="en-US" sz="2000" dirty="0" err="1">
                <a:latin typeface="Comic Sans MS" pitchFamily="66" charset="0"/>
              </a:rPr>
              <a:t>momento</a:t>
            </a:r>
            <a:r>
              <a:rPr lang="en-US" sz="2000" dirty="0">
                <a:latin typeface="Comic Sans MS" pitchFamily="66" charset="0"/>
              </a:rPr>
              <a:t> </a:t>
            </a:r>
            <a:r>
              <a:rPr lang="en-US" sz="2000" dirty="0" err="1">
                <a:latin typeface="Comic Sans MS" pitchFamily="66" charset="0"/>
              </a:rPr>
              <a:t>dal</a:t>
            </a:r>
            <a:r>
              <a:rPr lang="en-US" sz="2000" dirty="0">
                <a:latin typeface="Comic Sans MS" pitchFamily="66" charset="0"/>
              </a:rPr>
              <a:t> </a:t>
            </a:r>
            <a:r>
              <a:rPr lang="en-US" sz="2000" dirty="0" err="1">
                <a:latin typeface="Comic Sans MS" pitchFamily="66" charset="0"/>
              </a:rPr>
              <a:t>decadimento</a:t>
            </a:r>
            <a:r>
              <a:rPr lang="en-US" sz="2000" dirty="0">
                <a:latin typeface="Comic Sans MS" pitchFamily="66" charset="0"/>
              </a:rPr>
              <a:t> </a:t>
            </a:r>
            <a:r>
              <a:rPr lang="en-US" sz="2000" dirty="0" err="1">
                <a:latin typeface="Comic Sans MS" pitchFamily="66" charset="0"/>
              </a:rPr>
              <a:t>di</a:t>
            </a:r>
            <a:r>
              <a:rPr lang="en-US" sz="2000" dirty="0">
                <a:latin typeface="Comic Sans MS" pitchFamily="66" charset="0"/>
              </a:rPr>
              <a:t> un </a:t>
            </a:r>
            <a:r>
              <a:rPr lang="en-US" sz="2000" dirty="0" err="1">
                <a:latin typeface="Comic Sans MS" pitchFamily="66" charset="0"/>
              </a:rPr>
              <a:t>bosone</a:t>
            </a:r>
            <a:r>
              <a:rPr lang="en-US" sz="2000" dirty="0">
                <a:latin typeface="Comic Sans MS" pitchFamily="66" charset="0"/>
              </a:rPr>
              <a:t> </a:t>
            </a:r>
            <a:r>
              <a:rPr lang="en-US" sz="2000" dirty="0" err="1">
                <a:latin typeface="Comic Sans MS" pitchFamily="66" charset="0"/>
              </a:rPr>
              <a:t>di</a:t>
            </a:r>
            <a:r>
              <a:rPr lang="en-US" sz="2000" dirty="0">
                <a:latin typeface="Comic Sans MS" pitchFamily="66" charset="0"/>
              </a:rPr>
              <a:t> Higgs. </a:t>
            </a:r>
          </a:p>
        </p:txBody>
      </p:sp>
      <p:grpSp>
        <p:nvGrpSpPr>
          <p:cNvPr id="5" name="Group 14"/>
          <p:cNvGrpSpPr>
            <a:grpSpLocks/>
          </p:cNvGrpSpPr>
          <p:nvPr/>
        </p:nvGrpSpPr>
        <p:grpSpPr bwMode="auto">
          <a:xfrm>
            <a:off x="3500430" y="1285860"/>
            <a:ext cx="5643570" cy="4214842"/>
            <a:chOff x="272" y="864"/>
            <a:chExt cx="2608" cy="1899"/>
          </a:xfrm>
        </p:grpSpPr>
        <p:pic>
          <p:nvPicPr>
            <p:cNvPr id="6" name="Picture 2" descr="HiggsSim"/>
            <p:cNvPicPr>
              <a:picLocks noChangeAspect="1" noChangeArrowheads="1"/>
            </p:cNvPicPr>
            <p:nvPr/>
          </p:nvPicPr>
          <p:blipFill>
            <a:blip r:embed="rId3"/>
            <a:srcRect l="1967"/>
            <a:stretch>
              <a:fillRect/>
            </a:stretch>
          </p:blipFill>
          <p:spPr bwMode="auto">
            <a:xfrm>
              <a:off x="272" y="864"/>
              <a:ext cx="2608" cy="1899"/>
            </a:xfrm>
            <a:prstGeom prst="rect">
              <a:avLst/>
            </a:prstGeom>
            <a:noFill/>
          </p:spPr>
        </p:pic>
        <p:grpSp>
          <p:nvGrpSpPr>
            <p:cNvPr id="7" name="Group 4"/>
            <p:cNvGrpSpPr>
              <a:grpSpLocks/>
            </p:cNvGrpSpPr>
            <p:nvPr/>
          </p:nvGrpSpPr>
          <p:grpSpPr bwMode="auto">
            <a:xfrm>
              <a:off x="624" y="1656"/>
              <a:ext cx="1968" cy="1008"/>
              <a:chOff x="3600" y="3312"/>
              <a:chExt cx="1968" cy="1008"/>
            </a:xfrm>
          </p:grpSpPr>
          <p:sp>
            <p:nvSpPr>
              <p:cNvPr id="8" name="Line 5"/>
              <p:cNvSpPr>
                <a:spLocks noChangeShapeType="1"/>
              </p:cNvSpPr>
              <p:nvPr/>
            </p:nvSpPr>
            <p:spPr bwMode="auto">
              <a:xfrm flipH="1">
                <a:off x="4032" y="3456"/>
                <a:ext cx="528" cy="864"/>
              </a:xfrm>
              <a:prstGeom prst="line">
                <a:avLst/>
              </a:prstGeom>
              <a:noFill/>
              <a:ln w="31750">
                <a:solidFill>
                  <a:srgbClr val="FFFF00"/>
                </a:solidFill>
                <a:round/>
                <a:headEnd/>
                <a:tailEnd/>
              </a:ln>
              <a:effectLst/>
            </p:spPr>
            <p:txBody>
              <a:bodyPr lIns="90000" tIns="46800" rIns="90000" bIns="46800">
                <a:spAutoFit/>
              </a:bodyPr>
              <a:lstStyle/>
              <a:p>
                <a:endParaRPr lang="it-IT"/>
              </a:p>
            </p:txBody>
          </p:sp>
          <p:sp>
            <p:nvSpPr>
              <p:cNvPr id="9" name="Line 6"/>
              <p:cNvSpPr>
                <a:spLocks noChangeShapeType="1"/>
              </p:cNvSpPr>
              <p:nvPr/>
            </p:nvSpPr>
            <p:spPr bwMode="auto">
              <a:xfrm flipV="1">
                <a:off x="4560" y="3360"/>
                <a:ext cx="1008" cy="96"/>
              </a:xfrm>
              <a:prstGeom prst="line">
                <a:avLst/>
              </a:prstGeom>
              <a:noFill/>
              <a:ln w="31750">
                <a:solidFill>
                  <a:srgbClr val="FFFF00"/>
                </a:solidFill>
                <a:round/>
                <a:headEnd/>
                <a:tailEnd/>
              </a:ln>
              <a:effectLst/>
            </p:spPr>
            <p:txBody>
              <a:bodyPr lIns="90000" tIns="46800" rIns="90000" bIns="46800">
                <a:spAutoFit/>
              </a:bodyPr>
              <a:lstStyle/>
              <a:p>
                <a:endParaRPr lang="it-IT"/>
              </a:p>
            </p:txBody>
          </p:sp>
          <p:sp>
            <p:nvSpPr>
              <p:cNvPr id="10" name="Line 7"/>
              <p:cNvSpPr>
                <a:spLocks noChangeShapeType="1"/>
              </p:cNvSpPr>
              <p:nvPr/>
            </p:nvSpPr>
            <p:spPr bwMode="auto">
              <a:xfrm flipH="1">
                <a:off x="3648" y="3456"/>
                <a:ext cx="912" cy="48"/>
              </a:xfrm>
              <a:prstGeom prst="line">
                <a:avLst/>
              </a:prstGeom>
              <a:noFill/>
              <a:ln w="31750">
                <a:solidFill>
                  <a:srgbClr val="FFFF00"/>
                </a:solidFill>
                <a:round/>
                <a:headEnd/>
                <a:tailEnd/>
              </a:ln>
              <a:effectLst/>
            </p:spPr>
            <p:txBody>
              <a:bodyPr lIns="90000" tIns="46800" rIns="90000" bIns="46800">
                <a:spAutoFit/>
              </a:bodyPr>
              <a:lstStyle/>
              <a:p>
                <a:endParaRPr lang="it-IT"/>
              </a:p>
            </p:txBody>
          </p:sp>
          <p:sp>
            <p:nvSpPr>
              <p:cNvPr id="11" name="Line 8"/>
              <p:cNvSpPr>
                <a:spLocks noChangeShapeType="1"/>
              </p:cNvSpPr>
              <p:nvPr/>
            </p:nvSpPr>
            <p:spPr bwMode="auto">
              <a:xfrm flipH="1" flipV="1">
                <a:off x="3600" y="3312"/>
                <a:ext cx="960" cy="144"/>
              </a:xfrm>
              <a:prstGeom prst="line">
                <a:avLst/>
              </a:prstGeom>
              <a:noFill/>
              <a:ln w="31750">
                <a:solidFill>
                  <a:srgbClr val="FFFF00"/>
                </a:solidFill>
                <a:round/>
                <a:headEnd/>
                <a:tailEnd/>
              </a:ln>
              <a:effectLst/>
            </p:spPr>
            <p:txBody>
              <a:bodyPr lIns="90000" tIns="46800" rIns="90000" bIns="46800">
                <a:spAutoFit/>
              </a:bodyPr>
              <a:lstStyle/>
              <a:p>
                <a:endParaRPr lang="it-IT"/>
              </a:p>
            </p:txBody>
          </p:sp>
        </p:grpSp>
      </p:grpSp>
      <p:sp>
        <p:nvSpPr>
          <p:cNvPr id="19" name="Text Box 12"/>
          <p:cNvSpPr txBox="1">
            <a:spLocks noChangeArrowheads="1"/>
          </p:cNvSpPr>
          <p:nvPr/>
        </p:nvSpPr>
        <p:spPr bwMode="auto">
          <a:xfrm>
            <a:off x="571472" y="5854503"/>
            <a:ext cx="8282016" cy="646331"/>
          </a:xfrm>
          <a:prstGeom prst="rect">
            <a:avLst/>
          </a:prstGeom>
          <a:solidFill>
            <a:srgbClr val="FFFF00">
              <a:alpha val="49001"/>
            </a:srgbClr>
          </a:solidFill>
          <a:ln w="9525">
            <a:noFill/>
            <a:miter lim="800000"/>
            <a:headEnd/>
            <a:tailEnd/>
          </a:ln>
          <a:effectLst/>
        </p:spPr>
        <p:txBody>
          <a:bodyPr wrap="square">
            <a:spAutoFit/>
          </a:bodyPr>
          <a:lstStyle/>
          <a:p>
            <a:pPr algn="ctr"/>
            <a:r>
              <a:rPr lang="it-IT" b="1" i="1" dirty="0" err="1">
                <a:solidFill>
                  <a:srgbClr val="000066"/>
                </a:solidFill>
                <a:latin typeface="Comic Sans MS" pitchFamily="66" charset="0"/>
                <a:cs typeface="Times New Roman" pitchFamily="18" charset="0"/>
                <a:sym typeface="Symbol" pitchFamily="18" charset="2"/>
              </a:rPr>
              <a:t>For</a:t>
            </a:r>
            <a:r>
              <a:rPr lang="it-IT" b="1" i="1" dirty="0">
                <a:solidFill>
                  <a:srgbClr val="000066"/>
                </a:solidFill>
                <a:latin typeface="Comic Sans MS" pitchFamily="66" charset="0"/>
                <a:cs typeface="Times New Roman" pitchFamily="18" charset="0"/>
                <a:sym typeface="Symbol" pitchFamily="18" charset="2"/>
              </a:rPr>
              <a:t> </a:t>
            </a:r>
            <a:r>
              <a:rPr lang="it-IT" b="1" i="1" dirty="0" err="1">
                <a:solidFill>
                  <a:srgbClr val="000066"/>
                </a:solidFill>
                <a:latin typeface="Comic Sans MS" pitchFamily="66" charset="0"/>
                <a:cs typeface="Times New Roman" pitchFamily="18" charset="0"/>
                <a:sym typeface="Symbol" pitchFamily="18" charset="2"/>
              </a:rPr>
              <a:t>m</a:t>
            </a:r>
            <a:r>
              <a:rPr lang="it-IT" b="1" i="1" baseline="-25000" dirty="0" err="1">
                <a:solidFill>
                  <a:srgbClr val="000066"/>
                </a:solidFill>
                <a:latin typeface="Comic Sans MS" pitchFamily="66" charset="0"/>
                <a:cs typeface="Times New Roman" pitchFamily="18" charset="0"/>
                <a:sym typeface="Symbol" pitchFamily="18" charset="2"/>
              </a:rPr>
              <a:t>H</a:t>
            </a:r>
            <a:r>
              <a:rPr lang="it-IT" b="1" i="1" baseline="-25000" dirty="0">
                <a:solidFill>
                  <a:srgbClr val="000066"/>
                </a:solidFill>
                <a:latin typeface="Comic Sans MS" pitchFamily="66" charset="0"/>
                <a:cs typeface="Times New Roman" pitchFamily="18" charset="0"/>
                <a:sym typeface="Symbol" pitchFamily="18" charset="2"/>
              </a:rPr>
              <a:t> </a:t>
            </a:r>
            <a:r>
              <a:rPr lang="it-IT" b="1" i="1" dirty="0">
                <a:solidFill>
                  <a:srgbClr val="000066"/>
                </a:solidFill>
                <a:latin typeface="Comic Sans MS" pitchFamily="66" charset="0"/>
                <a:cs typeface="Times New Roman" pitchFamily="18" charset="0"/>
                <a:sym typeface="Symbol" pitchFamily="18" charset="2"/>
              </a:rPr>
              <a:t>&gt; 130 </a:t>
            </a:r>
            <a:r>
              <a:rPr lang="it-IT" b="1" i="1" dirty="0" err="1">
                <a:solidFill>
                  <a:srgbClr val="000066"/>
                </a:solidFill>
                <a:latin typeface="Comic Sans MS" pitchFamily="66" charset="0"/>
                <a:cs typeface="Times New Roman" pitchFamily="18" charset="0"/>
                <a:sym typeface="Symbol" pitchFamily="18" charset="2"/>
              </a:rPr>
              <a:t>GeV</a:t>
            </a:r>
            <a:r>
              <a:rPr lang="it-IT" b="1" i="1" dirty="0">
                <a:solidFill>
                  <a:srgbClr val="000066"/>
                </a:solidFill>
                <a:latin typeface="Comic Sans MS" pitchFamily="66" charset="0"/>
                <a:cs typeface="Times New Roman" pitchFamily="18" charset="0"/>
                <a:sym typeface="Symbol" pitchFamily="18" charset="2"/>
              </a:rPr>
              <a:t>/c the best </a:t>
            </a:r>
            <a:r>
              <a:rPr lang="it-IT" b="1" i="1" dirty="0" err="1">
                <a:solidFill>
                  <a:srgbClr val="000066"/>
                </a:solidFill>
                <a:latin typeface="Comic Sans MS" pitchFamily="66" charset="0"/>
                <a:cs typeface="Times New Roman" pitchFamily="18" charset="0"/>
                <a:sym typeface="Symbol" pitchFamily="18" charset="2"/>
              </a:rPr>
              <a:t>experimental</a:t>
            </a:r>
            <a:r>
              <a:rPr lang="it-IT" b="1" i="1" dirty="0">
                <a:solidFill>
                  <a:srgbClr val="000066"/>
                </a:solidFill>
                <a:latin typeface="Comic Sans MS" pitchFamily="66" charset="0"/>
                <a:cs typeface="Times New Roman" pitchFamily="18" charset="0"/>
                <a:sym typeface="Symbol" pitchFamily="18" charset="2"/>
              </a:rPr>
              <a:t> </a:t>
            </a:r>
            <a:r>
              <a:rPr lang="it-IT" b="1" i="1" dirty="0" err="1">
                <a:solidFill>
                  <a:srgbClr val="000066"/>
                </a:solidFill>
                <a:latin typeface="Comic Sans MS" pitchFamily="66" charset="0"/>
                <a:cs typeface="Times New Roman" pitchFamily="18" charset="0"/>
                <a:sym typeface="Symbol" pitchFamily="18" charset="2"/>
              </a:rPr>
              <a:t>signature</a:t>
            </a:r>
            <a:r>
              <a:rPr lang="it-IT" b="1" i="1" dirty="0">
                <a:solidFill>
                  <a:srgbClr val="000066"/>
                </a:solidFill>
                <a:latin typeface="Comic Sans MS" pitchFamily="66" charset="0"/>
                <a:cs typeface="Times New Roman" pitchFamily="18" charset="0"/>
                <a:sym typeface="Symbol" pitchFamily="18" charset="2"/>
              </a:rPr>
              <a:t> come </a:t>
            </a:r>
            <a:r>
              <a:rPr lang="it-IT" b="1" i="1" dirty="0" err="1">
                <a:solidFill>
                  <a:srgbClr val="000066"/>
                </a:solidFill>
                <a:latin typeface="Comic Sans MS" pitchFamily="66" charset="0"/>
                <a:cs typeface="Times New Roman" pitchFamily="18" charset="0"/>
                <a:sym typeface="Symbol" pitchFamily="18" charset="2"/>
              </a:rPr>
              <a:t>from</a:t>
            </a:r>
            <a:r>
              <a:rPr lang="it-IT" b="1" i="1" dirty="0">
                <a:solidFill>
                  <a:srgbClr val="000066"/>
                </a:solidFill>
                <a:latin typeface="Comic Sans MS" pitchFamily="66" charset="0"/>
                <a:cs typeface="Times New Roman" pitchFamily="18" charset="0"/>
                <a:sym typeface="Symbol" pitchFamily="18" charset="2"/>
              </a:rPr>
              <a:t> the</a:t>
            </a:r>
          </a:p>
          <a:p>
            <a:pPr algn="ctr"/>
            <a:r>
              <a:rPr lang="it-IT" b="1" i="1" dirty="0">
                <a:solidFill>
                  <a:srgbClr val="000066"/>
                </a:solidFill>
                <a:latin typeface="Comic Sans MS" pitchFamily="66" charset="0"/>
                <a:cs typeface="Times New Roman" pitchFamily="18" charset="0"/>
                <a:sym typeface="Symbol" pitchFamily="18" charset="2"/>
              </a:rPr>
              <a:t>H </a:t>
            </a:r>
            <a:r>
              <a:rPr lang="it-IT" b="1" i="1" dirty="0">
                <a:solidFill>
                  <a:srgbClr val="000066"/>
                </a:solidFill>
                <a:latin typeface="Comic Sans MS" pitchFamily="66" charset="0"/>
                <a:cs typeface="Times New Roman" pitchFamily="18" charset="0"/>
                <a:sym typeface="Wingdings" pitchFamily="2" charset="2"/>
              </a:rPr>
              <a:t> 4 </a:t>
            </a:r>
            <a:r>
              <a:rPr lang="el-GR" b="1" i="1" dirty="0">
                <a:solidFill>
                  <a:srgbClr val="000066"/>
                </a:solidFill>
                <a:latin typeface="Comic Sans MS" pitchFamily="66" charset="0"/>
                <a:cs typeface="Times New Roman" pitchFamily="18" charset="0"/>
                <a:sym typeface="Wingdings" pitchFamily="2" charset="2"/>
              </a:rPr>
              <a:t>μ</a:t>
            </a:r>
            <a:r>
              <a:rPr lang="it-IT" b="1" i="1" dirty="0">
                <a:solidFill>
                  <a:srgbClr val="000066"/>
                </a:solidFill>
                <a:latin typeface="Comic Sans MS" pitchFamily="66" charset="0"/>
                <a:cs typeface="Times New Roman" pitchFamily="18" charset="0"/>
                <a:sym typeface="Symbol" pitchFamily="18" charset="2"/>
              </a:rPr>
              <a:t> </a:t>
            </a:r>
            <a:r>
              <a:rPr lang="it-IT" b="1" i="1" dirty="0" err="1">
                <a:solidFill>
                  <a:srgbClr val="000066"/>
                </a:solidFill>
                <a:latin typeface="Comic Sans MS" pitchFamily="66" charset="0"/>
                <a:cs typeface="Times New Roman" pitchFamily="18" charset="0"/>
                <a:sym typeface="Symbol" pitchFamily="18" charset="2"/>
              </a:rPr>
              <a:t>decay</a:t>
            </a:r>
            <a:r>
              <a:rPr lang="it-IT" b="1" i="1" dirty="0">
                <a:solidFill>
                  <a:srgbClr val="000066"/>
                </a:solidFill>
                <a:latin typeface="Comic Sans MS" pitchFamily="66" charset="0"/>
                <a:cs typeface="Times New Roman" pitchFamily="18" charset="0"/>
                <a:sym typeface="Symbol" pitchFamily="18" charset="2"/>
              </a:rPr>
              <a:t> mode</a:t>
            </a:r>
          </a:p>
        </p:txBody>
      </p:sp>
      <p:sp>
        <p:nvSpPr>
          <p:cNvPr id="13" name="Rectangle 18"/>
          <p:cNvSpPr txBox="1">
            <a:spLocks noChangeArrowheads="1"/>
          </p:cNvSpPr>
          <p:nvPr/>
        </p:nvSpPr>
        <p:spPr>
          <a:xfrm>
            <a:off x="642910" y="357166"/>
            <a:ext cx="7772400" cy="685800"/>
          </a:xfrm>
          <a:prstGeom prst="rect">
            <a:avLst/>
          </a:prstGeom>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600" b="0" i="0" u="none" strike="noStrike" kern="1200" cap="none" spc="0" normalizeH="0" baseline="0" noProof="0" dirty="0" smtClean="0">
                <a:ln>
                  <a:noFill/>
                </a:ln>
                <a:solidFill>
                  <a:srgbClr val="FF0000"/>
                </a:solidFill>
                <a:effectLst/>
                <a:uLnTx/>
                <a:uFillTx/>
                <a:latin typeface="Comic Sans MS" pitchFamily="66" charset="0"/>
                <a:ea typeface="+mj-ea"/>
                <a:cs typeface="+mj-cs"/>
              </a:rPr>
              <a:t>… ecco</a:t>
            </a:r>
            <a:r>
              <a:rPr kumimoji="0" lang="it-IT" sz="3600" b="0" i="0" u="none" strike="noStrike" kern="1200" cap="none" spc="0" normalizeH="0" noProof="0" dirty="0" smtClean="0">
                <a:ln>
                  <a:noFill/>
                </a:ln>
                <a:solidFill>
                  <a:srgbClr val="FF0000"/>
                </a:solidFill>
                <a:effectLst/>
                <a:uLnTx/>
                <a:uFillTx/>
                <a:latin typeface="Comic Sans MS" pitchFamily="66" charset="0"/>
                <a:ea typeface="+mj-ea"/>
                <a:cs typeface="+mj-cs"/>
              </a:rPr>
              <a:t> che aspetto avranno </a:t>
            </a:r>
            <a:r>
              <a:rPr kumimoji="0" lang="it-IT" sz="3600" b="0" i="0" u="none" strike="noStrike" kern="1200" cap="none" spc="0" normalizeH="0" noProof="0" smtClean="0">
                <a:ln>
                  <a:noFill/>
                </a:ln>
                <a:solidFill>
                  <a:srgbClr val="FF0000"/>
                </a:solidFill>
                <a:effectLst/>
                <a:uLnTx/>
                <a:uFillTx/>
                <a:latin typeface="Comic Sans MS" pitchFamily="66" charset="0"/>
                <a:ea typeface="+mj-ea"/>
                <a:cs typeface="+mj-cs"/>
              </a:rPr>
              <a:t>in realtà</a:t>
            </a:r>
            <a:r>
              <a:rPr kumimoji="0" lang="it-IT" sz="3600" b="0" i="0" u="none" strike="noStrike" kern="1200" cap="none" spc="0" normalizeH="0" baseline="0" noProof="0" smtClean="0">
                <a:ln>
                  <a:noFill/>
                </a:ln>
                <a:solidFill>
                  <a:srgbClr val="FF0000"/>
                </a:solidFill>
                <a:effectLst/>
                <a:uLnTx/>
                <a:uFillTx/>
                <a:latin typeface="Comic Sans MS" pitchFamily="66" charset="0"/>
                <a:ea typeface="+mj-ea"/>
                <a:cs typeface="+mj-cs"/>
              </a:rPr>
              <a:t> …</a:t>
            </a:r>
            <a:endParaRPr kumimoji="0" lang="it-IT" sz="3600" b="0" i="0" u="none" strike="noStrike" kern="1200" cap="none" spc="0" normalizeH="0" baseline="0" noProof="0" dirty="0">
              <a:ln>
                <a:noFill/>
              </a:ln>
              <a:solidFill>
                <a:srgbClr val="FF0000"/>
              </a:solidFill>
              <a:effectLst/>
              <a:uLnTx/>
              <a:uFillTx/>
              <a:latin typeface="Comic Sans MS" pitchFamily="66" charset="0"/>
              <a:ea typeface="+mj-ea"/>
              <a:cs typeface="+mj-cs"/>
            </a:endParaRPr>
          </a:p>
        </p:txBody>
      </p:sp>
      <p:sp>
        <p:nvSpPr>
          <p:cNvPr id="14" name="Text Box 17"/>
          <p:cNvSpPr txBox="1">
            <a:spLocks noChangeArrowheads="1"/>
          </p:cNvSpPr>
          <p:nvPr/>
        </p:nvSpPr>
        <p:spPr bwMode="auto">
          <a:xfrm>
            <a:off x="214282" y="4357694"/>
            <a:ext cx="3071834" cy="707886"/>
          </a:xfrm>
          <a:prstGeom prst="rect">
            <a:avLst/>
          </a:prstGeom>
          <a:solidFill>
            <a:schemeClr val="accent2">
              <a:lumMod val="40000"/>
              <a:lumOff val="60000"/>
            </a:schemeClr>
          </a:solidFill>
          <a:ln w="9525">
            <a:noFill/>
            <a:miter lim="800000"/>
            <a:headEnd/>
            <a:tailEnd/>
          </a:ln>
          <a:effectLst/>
        </p:spPr>
        <p:txBody>
          <a:bodyPr wrap="square">
            <a:spAutoFit/>
          </a:bodyPr>
          <a:lstStyle/>
          <a:p>
            <a:r>
              <a:rPr lang="it-IT" sz="2000" dirty="0" smtClean="0">
                <a:solidFill>
                  <a:srgbClr val="000066"/>
                </a:solidFill>
                <a:latin typeface="Comic Sans MS" pitchFamily="66" charset="0"/>
                <a:cs typeface="Times New Roman" pitchFamily="18" charset="0"/>
                <a:sym typeface="Symbol" pitchFamily="18" charset="2"/>
              </a:rPr>
              <a:t>Primo </a:t>
            </a:r>
            <a:r>
              <a:rPr lang="it-IT" sz="2000" dirty="0" err="1">
                <a:solidFill>
                  <a:srgbClr val="000066"/>
                </a:solidFill>
                <a:latin typeface="Comic Sans MS" pitchFamily="66" charset="0"/>
                <a:cs typeface="Times New Roman" pitchFamily="18" charset="0"/>
                <a:sym typeface="Symbol" pitchFamily="18" charset="2"/>
              </a:rPr>
              <a:t>run</a:t>
            </a:r>
            <a:r>
              <a:rPr lang="it-IT" sz="2000" dirty="0">
                <a:solidFill>
                  <a:srgbClr val="000066"/>
                </a:solidFill>
                <a:latin typeface="Comic Sans MS" pitchFamily="66" charset="0"/>
                <a:cs typeface="Times New Roman" pitchFamily="18" charset="0"/>
                <a:sym typeface="Symbol" pitchFamily="18" charset="2"/>
              </a:rPr>
              <a:t> di fisica: </a:t>
            </a:r>
            <a:endParaRPr lang="it-IT" sz="2000" dirty="0" smtClean="0">
              <a:solidFill>
                <a:srgbClr val="000066"/>
              </a:solidFill>
              <a:latin typeface="Comic Sans MS" pitchFamily="66" charset="0"/>
              <a:cs typeface="Times New Roman" pitchFamily="18" charset="0"/>
              <a:sym typeface="Symbol" pitchFamily="18" charset="2"/>
            </a:endParaRPr>
          </a:p>
          <a:p>
            <a:r>
              <a:rPr lang="it-IT" sz="2000" dirty="0" smtClean="0">
                <a:solidFill>
                  <a:srgbClr val="000066"/>
                </a:solidFill>
                <a:latin typeface="Comic Sans MS" pitchFamily="66" charset="0"/>
                <a:cs typeface="Times New Roman" pitchFamily="18" charset="0"/>
                <a:sym typeface="Symbol" pitchFamily="18" charset="2"/>
              </a:rPr>
              <a:t>fine 2009</a:t>
            </a:r>
            <a:endParaRPr lang="it-IT" sz="2000" dirty="0">
              <a:solidFill>
                <a:srgbClr val="000066"/>
              </a:solidFill>
              <a:latin typeface="Comic Sans MS" pitchFamily="66" charset="0"/>
              <a:cs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96908"/>
          </a:xfrm>
          <a:solidFill>
            <a:srgbClr val="92D050"/>
          </a:solidFill>
        </p:spPr>
        <p:txBody>
          <a:bodyPr>
            <a:normAutofit/>
          </a:bodyPr>
          <a:lstStyle/>
          <a:p>
            <a:r>
              <a:rPr lang="it-IT" sz="2800" dirty="0" smtClean="0">
                <a:latin typeface="Comic Sans MS" pitchFamily="66" charset="0"/>
              </a:rPr>
              <a:t>Trigger &amp; DAQ</a:t>
            </a:r>
            <a:endParaRPr lang="it-IT" sz="2800" dirty="0">
              <a:latin typeface="Comic Sans MS" pitchFamily="66" charset="0"/>
            </a:endParaRPr>
          </a:p>
        </p:txBody>
      </p:sp>
      <p:sp>
        <p:nvSpPr>
          <p:cNvPr id="3" name="Segnaposto contenuto 2"/>
          <p:cNvSpPr>
            <a:spLocks noGrp="1"/>
          </p:cNvSpPr>
          <p:nvPr>
            <p:ph idx="1"/>
          </p:nvPr>
        </p:nvSpPr>
        <p:spPr>
          <a:xfrm>
            <a:off x="71406" y="1142984"/>
            <a:ext cx="3971924" cy="2614618"/>
          </a:xfrm>
          <a:solidFill>
            <a:schemeClr val="accent2">
              <a:lumMod val="60000"/>
              <a:lumOff val="40000"/>
            </a:schemeClr>
          </a:solidFill>
        </p:spPr>
        <p:txBody>
          <a:bodyPr>
            <a:normAutofit lnSpcReduction="10000"/>
          </a:bodyPr>
          <a:lstStyle/>
          <a:p>
            <a:r>
              <a:rPr lang="it-IT" sz="2400" dirty="0" smtClean="0">
                <a:latin typeface="Comic Sans MS" pitchFamily="66" charset="0"/>
              </a:rPr>
              <a:t>collisioni:10</a:t>
            </a:r>
            <a:r>
              <a:rPr lang="it-IT" sz="2400" baseline="30000" dirty="0" smtClean="0">
                <a:latin typeface="Comic Sans MS" pitchFamily="66" charset="0"/>
              </a:rPr>
              <a:t>9</a:t>
            </a:r>
            <a:r>
              <a:rPr lang="it-IT" sz="2400" dirty="0" smtClean="0">
                <a:latin typeface="Comic Sans MS" pitchFamily="66" charset="0"/>
              </a:rPr>
              <a:t>/s</a:t>
            </a:r>
          </a:p>
          <a:p>
            <a:r>
              <a:rPr lang="it-IT" sz="2400" dirty="0" smtClean="0">
                <a:latin typeface="Comic Sans MS" pitchFamily="66" charset="0"/>
              </a:rPr>
              <a:t>collisioni che producono processi interessanti: ordine 100 al s</a:t>
            </a:r>
          </a:p>
          <a:p>
            <a:r>
              <a:rPr lang="it-IT" sz="2400" dirty="0" smtClean="0">
                <a:latin typeface="Comic Sans MS" pitchFamily="66" charset="0"/>
              </a:rPr>
              <a:t>collisioni che producono eventi rari di enorme interesse: 1 al giorno!</a:t>
            </a:r>
          </a:p>
          <a:p>
            <a:endParaRPr lang="it-IT" dirty="0"/>
          </a:p>
        </p:txBody>
      </p:sp>
      <p:sp>
        <p:nvSpPr>
          <p:cNvPr id="4" name="CasellaDiTesto 3"/>
          <p:cNvSpPr txBox="1"/>
          <p:nvPr/>
        </p:nvSpPr>
        <p:spPr>
          <a:xfrm>
            <a:off x="71406" y="4213405"/>
            <a:ext cx="3929090" cy="2215991"/>
          </a:xfrm>
          <a:prstGeom prst="rect">
            <a:avLst/>
          </a:prstGeom>
          <a:solidFill>
            <a:schemeClr val="tx2">
              <a:lumMod val="40000"/>
              <a:lumOff val="60000"/>
            </a:schemeClr>
          </a:solidFill>
        </p:spPr>
        <p:txBody>
          <a:bodyPr wrap="square" rtlCol="0">
            <a:spAutoFit/>
          </a:bodyPr>
          <a:lstStyle/>
          <a:p>
            <a:r>
              <a:rPr lang="it-IT" sz="2400" dirty="0" smtClean="0">
                <a:latin typeface="Comic Sans MS" pitchFamily="66" charset="0"/>
              </a:rPr>
              <a:t>Sistema di Trigger e di </a:t>
            </a:r>
            <a:r>
              <a:rPr lang="it-IT" sz="2400" dirty="0" err="1" smtClean="0">
                <a:latin typeface="Comic Sans MS" pitchFamily="66" charset="0"/>
              </a:rPr>
              <a:t>DataAcQuisition</a:t>
            </a:r>
            <a:r>
              <a:rPr lang="it-IT" sz="2400" dirty="0" smtClean="0">
                <a:latin typeface="Comic Sans MS" pitchFamily="66" charset="0"/>
              </a:rPr>
              <a:t> per selezionare gli eventi interessanti e scriverli su disco </a:t>
            </a:r>
          </a:p>
          <a:p>
            <a:endParaRPr lang="it-IT" dirty="0"/>
          </a:p>
        </p:txBody>
      </p:sp>
      <p:sp>
        <p:nvSpPr>
          <p:cNvPr id="11" name="Segnaposto numero diapositiva 10"/>
          <p:cNvSpPr>
            <a:spLocks noGrp="1"/>
          </p:cNvSpPr>
          <p:nvPr>
            <p:ph type="sldNum" sz="quarter" idx="12"/>
          </p:nvPr>
        </p:nvSpPr>
        <p:spPr/>
        <p:txBody>
          <a:bodyPr/>
          <a:lstStyle/>
          <a:p>
            <a:fld id="{B007B441-5312-499D-93C3-6E37886527FA}" type="slidenum">
              <a:rPr lang="it-IT" smtClean="0"/>
              <a:pPr/>
              <a:t>25</a:t>
            </a:fld>
            <a:endParaRPr lang="it-IT"/>
          </a:p>
        </p:txBody>
      </p:sp>
      <p:sp>
        <p:nvSpPr>
          <p:cNvPr id="12" name="Freccia in giù 11"/>
          <p:cNvSpPr/>
          <p:nvPr/>
        </p:nvSpPr>
        <p:spPr>
          <a:xfrm>
            <a:off x="1643042" y="3714752"/>
            <a:ext cx="770384" cy="57150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50" name="Picture 2"/>
          <p:cNvPicPr>
            <a:picLocks noChangeAspect="1" noChangeArrowheads="1"/>
          </p:cNvPicPr>
          <p:nvPr/>
        </p:nvPicPr>
        <p:blipFill>
          <a:blip r:embed="rId3"/>
          <a:srcRect/>
          <a:stretch>
            <a:fillRect/>
          </a:stretch>
        </p:blipFill>
        <p:spPr bwMode="auto">
          <a:xfrm>
            <a:off x="4143372" y="1357298"/>
            <a:ext cx="5000628" cy="5500702"/>
          </a:xfrm>
          <a:prstGeom prst="rect">
            <a:avLst/>
          </a:prstGeom>
          <a:noFill/>
          <a:ln w="9525">
            <a:noFill/>
            <a:miter lim="800000"/>
            <a:headEnd/>
            <a:tailEnd/>
          </a:ln>
        </p:spPr>
      </p:pic>
      <p:sp>
        <p:nvSpPr>
          <p:cNvPr id="13" name="Rettangolo 12"/>
          <p:cNvSpPr/>
          <p:nvPr/>
        </p:nvSpPr>
        <p:spPr>
          <a:xfrm>
            <a:off x="4286248" y="2428868"/>
            <a:ext cx="1214446" cy="7858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4500562" y="4000504"/>
            <a:ext cx="1071570" cy="8572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4357686" y="5214950"/>
            <a:ext cx="1357322" cy="8572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p:cNvSpPr txBox="1"/>
          <p:nvPr/>
        </p:nvSpPr>
        <p:spPr>
          <a:xfrm>
            <a:off x="71406" y="6488692"/>
            <a:ext cx="7298793" cy="369332"/>
          </a:xfrm>
          <a:prstGeom prst="rect">
            <a:avLst/>
          </a:prstGeom>
          <a:solidFill>
            <a:schemeClr val="accent3">
              <a:lumMod val="60000"/>
              <a:lumOff val="40000"/>
            </a:schemeClr>
          </a:solidFill>
        </p:spPr>
        <p:txBody>
          <a:bodyPr wrap="none" rtlCol="0">
            <a:spAutoFit/>
          </a:bodyPr>
          <a:lstStyle/>
          <a:p>
            <a:r>
              <a:rPr lang="it-IT" dirty="0" smtClean="0">
                <a:latin typeface="Comic Sans MS" pitchFamily="66" charset="0"/>
              </a:rPr>
              <a:t>Napoli ha dato contributo sia hardware che software ad entrambi </a:t>
            </a:r>
            <a:endParaRPr lang="it-IT" dirty="0">
              <a:latin typeface="Comic Sans MS" pitchFamily="66"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egnaposto numero diapositiva 3"/>
          <p:cNvSpPr>
            <a:spLocks noGrp="1"/>
          </p:cNvSpPr>
          <p:nvPr>
            <p:ph type="sldNum" sz="quarter" idx="10"/>
          </p:nvPr>
        </p:nvSpPr>
        <p:spPr/>
        <p:txBody>
          <a:bodyPr/>
          <a:lstStyle/>
          <a:p>
            <a:fld id="{53EAF29B-4EBC-484D-A88A-BE5703A35C71}" type="slidenum">
              <a:rPr lang="en-GB"/>
              <a:pPr/>
              <a:t>26</a:t>
            </a:fld>
            <a:endParaRPr lang="en-GB"/>
          </a:p>
        </p:txBody>
      </p:sp>
      <p:pic>
        <p:nvPicPr>
          <p:cNvPr id="3211269" name="Picture 5"/>
          <p:cNvPicPr>
            <a:picLocks noChangeAspect="1" noChangeArrowheads="1"/>
          </p:cNvPicPr>
          <p:nvPr/>
        </p:nvPicPr>
        <p:blipFill>
          <a:blip r:embed="rId3"/>
          <a:srcRect t="16844"/>
          <a:stretch>
            <a:fillRect/>
          </a:stretch>
        </p:blipFill>
        <p:spPr bwMode="auto">
          <a:xfrm>
            <a:off x="3619515" y="1809758"/>
            <a:ext cx="3024187" cy="2833688"/>
          </a:xfrm>
          <a:prstGeom prst="rect">
            <a:avLst/>
          </a:prstGeom>
          <a:noFill/>
        </p:spPr>
      </p:pic>
      <p:sp>
        <p:nvSpPr>
          <p:cNvPr id="3211275" name="Text Box 11"/>
          <p:cNvSpPr txBox="1">
            <a:spLocks noChangeArrowheads="1"/>
          </p:cNvSpPr>
          <p:nvPr/>
        </p:nvSpPr>
        <p:spPr bwMode="auto">
          <a:xfrm>
            <a:off x="642910" y="214290"/>
            <a:ext cx="7200900" cy="461665"/>
          </a:xfrm>
          <a:prstGeom prst="rect">
            <a:avLst/>
          </a:prstGeom>
          <a:solidFill>
            <a:schemeClr val="tx2">
              <a:lumMod val="40000"/>
              <a:lumOff val="60000"/>
            </a:schemeClr>
          </a:solidFill>
          <a:ln w="9525">
            <a:solidFill>
              <a:srgbClr val="FF0066"/>
            </a:solidFill>
            <a:miter lim="800000"/>
            <a:headEnd/>
            <a:tailEnd/>
          </a:ln>
          <a:effectLst/>
        </p:spPr>
        <p:txBody>
          <a:bodyPr>
            <a:spAutoFit/>
          </a:bodyPr>
          <a:lstStyle/>
          <a:p>
            <a:pPr algn="ctr">
              <a:lnSpc>
                <a:spcPct val="100000"/>
              </a:lnSpc>
              <a:spcBef>
                <a:spcPct val="50000"/>
              </a:spcBef>
              <a:buClrTx/>
              <a:buSzTx/>
              <a:buFontTx/>
              <a:buNone/>
            </a:pPr>
            <a:r>
              <a:rPr lang="en-US" sz="2400" dirty="0" err="1" smtClean="0">
                <a:effectLst>
                  <a:outerShdw blurRad="38100" dist="38100" dir="2700000" algn="tl">
                    <a:srgbClr val="000000"/>
                  </a:outerShdw>
                </a:effectLst>
                <a:latin typeface="Comic Sans MS" pitchFamily="66" charset="0"/>
              </a:rPr>
              <a:t>gli</a:t>
            </a:r>
            <a:r>
              <a:rPr lang="en-US" sz="2400" dirty="0" smtClean="0">
                <a:effectLst>
                  <a:outerShdw blurRad="38100" dist="38100" dir="2700000" algn="tl">
                    <a:srgbClr val="000000"/>
                  </a:outerShdw>
                </a:effectLst>
                <a:latin typeface="Comic Sans MS" pitchFamily="66" charset="0"/>
              </a:rPr>
              <a:t> </a:t>
            </a:r>
            <a:r>
              <a:rPr lang="en-US" sz="2400" dirty="0" err="1" smtClean="0">
                <a:effectLst>
                  <a:outerShdw blurRad="38100" dist="38100" dir="2700000" algn="tl">
                    <a:srgbClr val="000000"/>
                  </a:outerShdw>
                </a:effectLst>
                <a:latin typeface="Comic Sans MS" pitchFamily="66" charset="0"/>
              </a:rPr>
              <a:t>eventi</a:t>
            </a:r>
            <a:r>
              <a:rPr lang="en-US" sz="2400" dirty="0" smtClean="0">
                <a:effectLst>
                  <a:outerShdw blurRad="38100" dist="38100" dir="2700000" algn="tl">
                    <a:srgbClr val="000000"/>
                  </a:outerShdw>
                </a:effectLst>
                <a:latin typeface="Comic Sans MS" pitchFamily="66" charset="0"/>
              </a:rPr>
              <a:t> in Atlas…</a:t>
            </a:r>
            <a:endParaRPr lang="en-US" sz="2400" b="0" i="0" dirty="0">
              <a:solidFill>
                <a:srgbClr val="3333CC"/>
              </a:solidFill>
              <a:effectLst/>
              <a:latin typeface="Comic Sans MS" pitchFamily="66" charset="0"/>
            </a:endParaRPr>
          </a:p>
        </p:txBody>
      </p:sp>
      <p:pic>
        <p:nvPicPr>
          <p:cNvPr id="3211277" name="Picture 13"/>
          <p:cNvPicPr>
            <a:picLocks noChangeAspect="1" noChangeArrowheads="1"/>
          </p:cNvPicPr>
          <p:nvPr/>
        </p:nvPicPr>
        <p:blipFill>
          <a:blip r:embed="rId4"/>
          <a:srcRect l="8601" t="19237" r="12099" b="21060"/>
          <a:stretch>
            <a:fillRect/>
          </a:stretch>
        </p:blipFill>
        <p:spPr bwMode="auto">
          <a:xfrm>
            <a:off x="550852" y="2055817"/>
            <a:ext cx="2520950" cy="2016125"/>
          </a:xfrm>
          <a:prstGeom prst="rect">
            <a:avLst/>
          </a:prstGeom>
          <a:noFill/>
          <a:ln w="9525">
            <a:noFill/>
            <a:miter lim="800000"/>
            <a:headEnd/>
            <a:tailEnd/>
          </a:ln>
          <a:effectLst/>
        </p:spPr>
      </p:pic>
      <p:sp>
        <p:nvSpPr>
          <p:cNvPr id="3211278" name="Text Box 14"/>
          <p:cNvSpPr txBox="1">
            <a:spLocks noChangeArrowheads="1"/>
          </p:cNvSpPr>
          <p:nvPr/>
        </p:nvSpPr>
        <p:spPr bwMode="auto">
          <a:xfrm>
            <a:off x="5643570" y="1071546"/>
            <a:ext cx="3392275" cy="461665"/>
          </a:xfrm>
          <a:prstGeom prst="rect">
            <a:avLst/>
          </a:prstGeom>
          <a:noFill/>
          <a:ln w="9525" algn="ctr">
            <a:solidFill>
              <a:schemeClr val="tx2"/>
            </a:solidFill>
            <a:miter lim="800000"/>
            <a:headEnd/>
            <a:tailEnd/>
          </a:ln>
          <a:effectLst/>
        </p:spPr>
        <p:txBody>
          <a:bodyPr wrap="none">
            <a:spAutoFit/>
          </a:bodyPr>
          <a:lstStyle/>
          <a:p>
            <a:r>
              <a:rPr lang="en-US" sz="2400" dirty="0" smtClean="0">
                <a:solidFill>
                  <a:schemeClr val="tx2"/>
                </a:solidFill>
                <a:effectLst>
                  <a:outerShdw blurRad="38100" dist="38100" dir="2700000" algn="tl">
                    <a:srgbClr val="C0C0C0"/>
                  </a:outerShdw>
                </a:effectLst>
                <a:latin typeface="Comic Sans MS" pitchFamily="66" charset="0"/>
              </a:rPr>
              <a:t>…e </a:t>
            </a:r>
            <a:r>
              <a:rPr lang="en-US" sz="2400" dirty="0" err="1" smtClean="0">
                <a:solidFill>
                  <a:schemeClr val="tx2"/>
                </a:solidFill>
                <a:effectLst>
                  <a:outerShdw blurRad="38100" dist="38100" dir="2700000" algn="tl">
                    <a:srgbClr val="C0C0C0"/>
                  </a:outerShdw>
                </a:effectLst>
                <a:latin typeface="Comic Sans MS" pitchFamily="66" charset="0"/>
              </a:rPr>
              <a:t>sono</a:t>
            </a:r>
            <a:r>
              <a:rPr lang="en-US" sz="2400" dirty="0" smtClean="0">
                <a:solidFill>
                  <a:schemeClr val="tx2"/>
                </a:solidFill>
                <a:effectLst>
                  <a:outerShdw blurRad="38100" dist="38100" dir="2700000" algn="tl">
                    <a:srgbClr val="C0C0C0"/>
                  </a:outerShdw>
                </a:effectLst>
                <a:latin typeface="Comic Sans MS" pitchFamily="66" charset="0"/>
              </a:rPr>
              <a:t> ‘</a:t>
            </a:r>
            <a:r>
              <a:rPr lang="en-US" sz="2400" dirty="0" err="1" smtClean="0">
                <a:solidFill>
                  <a:schemeClr val="tx2"/>
                </a:solidFill>
                <a:effectLst>
                  <a:outerShdw blurRad="38100" dist="38100" dir="2700000" algn="tl">
                    <a:srgbClr val="C0C0C0"/>
                  </a:outerShdw>
                </a:effectLst>
                <a:latin typeface="Comic Sans MS" pitchFamily="66" charset="0"/>
              </a:rPr>
              <a:t>ingombranti</a:t>
            </a:r>
            <a:r>
              <a:rPr lang="en-US" sz="2400" dirty="0" smtClean="0">
                <a:solidFill>
                  <a:schemeClr val="tx2"/>
                </a:solidFill>
                <a:effectLst>
                  <a:outerShdw blurRad="38100" dist="38100" dir="2700000" algn="tl">
                    <a:srgbClr val="C0C0C0"/>
                  </a:outerShdw>
                </a:effectLst>
                <a:latin typeface="Comic Sans MS" pitchFamily="66" charset="0"/>
              </a:rPr>
              <a:t>’…</a:t>
            </a:r>
            <a:endParaRPr kumimoji="1" lang="it-IT" sz="2400" b="0" i="0" dirty="0">
              <a:effectLst/>
              <a:latin typeface="Comic Sans MS" pitchFamily="66" charset="0"/>
            </a:endParaRPr>
          </a:p>
        </p:txBody>
      </p:sp>
      <p:grpSp>
        <p:nvGrpSpPr>
          <p:cNvPr id="2" name="Group 16"/>
          <p:cNvGrpSpPr>
            <a:grpSpLocks/>
          </p:cNvGrpSpPr>
          <p:nvPr/>
        </p:nvGrpSpPr>
        <p:grpSpPr bwMode="auto">
          <a:xfrm>
            <a:off x="2857488" y="1793867"/>
            <a:ext cx="719137" cy="492125"/>
            <a:chOff x="4937" y="580"/>
            <a:chExt cx="524" cy="401"/>
          </a:xfrm>
        </p:grpSpPr>
        <p:sp>
          <p:nvSpPr>
            <p:cNvPr id="3211281" name="AutoShape 17"/>
            <p:cNvSpPr>
              <a:spLocks noChangeArrowheads="1"/>
            </p:cNvSpPr>
            <p:nvPr/>
          </p:nvSpPr>
          <p:spPr bwMode="auto">
            <a:xfrm rot="8885269">
              <a:off x="4937" y="811"/>
              <a:ext cx="524" cy="170"/>
            </a:xfrm>
            <a:prstGeom prst="rightArrow">
              <a:avLst>
                <a:gd name="adj1" fmla="val 50000"/>
                <a:gd name="adj2" fmla="val 77059"/>
              </a:avLst>
            </a:prstGeom>
            <a:solidFill>
              <a:srgbClr val="0066CC"/>
            </a:solidFill>
            <a:ln w="9525">
              <a:solidFill>
                <a:schemeClr val="tx1"/>
              </a:solidFill>
              <a:miter lim="800000"/>
              <a:headEnd/>
              <a:tailEnd/>
            </a:ln>
            <a:effectLst/>
          </p:spPr>
          <p:txBody>
            <a:bodyPr wrap="none" anchor="ctr"/>
            <a:lstStyle/>
            <a:p>
              <a:endParaRPr lang="it-IT"/>
            </a:p>
          </p:txBody>
        </p:sp>
        <p:sp>
          <p:nvSpPr>
            <p:cNvPr id="3211282" name="Text Box 18"/>
            <p:cNvSpPr txBox="1">
              <a:spLocks noChangeArrowheads="1"/>
            </p:cNvSpPr>
            <p:nvPr/>
          </p:nvSpPr>
          <p:spPr bwMode="auto">
            <a:xfrm>
              <a:off x="5041" y="580"/>
              <a:ext cx="226" cy="299"/>
            </a:xfrm>
            <a:prstGeom prst="rect">
              <a:avLst/>
            </a:prstGeom>
            <a:noFill/>
            <a:ln w="9525">
              <a:noFill/>
              <a:miter lim="800000"/>
              <a:headEnd/>
              <a:tailEnd/>
            </a:ln>
            <a:effectLst/>
          </p:spPr>
          <p:txBody>
            <a:bodyPr wrap="none">
              <a:spAutoFit/>
            </a:bodyPr>
            <a:lstStyle/>
            <a:p>
              <a:pPr algn="l">
                <a:lnSpc>
                  <a:spcPct val="100000"/>
                </a:lnSpc>
                <a:spcBef>
                  <a:spcPct val="0"/>
                </a:spcBef>
                <a:buClrTx/>
                <a:buSzTx/>
                <a:buFontTx/>
                <a:buNone/>
              </a:pPr>
              <a:r>
                <a:rPr lang="fr-CH" sz="1800" b="0" i="0" dirty="0">
                  <a:solidFill>
                    <a:srgbClr val="0066CC"/>
                  </a:solidFill>
                  <a:effectLst/>
                  <a:latin typeface="Arial" charset="0"/>
                </a:rPr>
                <a:t>p</a:t>
              </a:r>
              <a:endParaRPr lang="it-CH" sz="1800" b="0" i="0" dirty="0">
                <a:solidFill>
                  <a:srgbClr val="0066CC"/>
                </a:solidFill>
                <a:effectLst/>
                <a:latin typeface="Arial" charset="0"/>
              </a:endParaRPr>
            </a:p>
          </p:txBody>
        </p:sp>
      </p:grpSp>
      <p:grpSp>
        <p:nvGrpSpPr>
          <p:cNvPr id="3" name="Group 19"/>
          <p:cNvGrpSpPr>
            <a:grpSpLocks/>
          </p:cNvGrpSpPr>
          <p:nvPr/>
        </p:nvGrpSpPr>
        <p:grpSpPr bwMode="auto">
          <a:xfrm>
            <a:off x="71406" y="3513142"/>
            <a:ext cx="758825" cy="558800"/>
            <a:chOff x="2941" y="1945"/>
            <a:chExt cx="524" cy="352"/>
          </a:xfrm>
        </p:grpSpPr>
        <p:sp>
          <p:nvSpPr>
            <p:cNvPr id="3211284" name="AutoShape 20"/>
            <p:cNvSpPr>
              <a:spLocks noChangeArrowheads="1"/>
            </p:cNvSpPr>
            <p:nvPr/>
          </p:nvSpPr>
          <p:spPr bwMode="auto">
            <a:xfrm rot="-1751152">
              <a:off x="2941" y="2127"/>
              <a:ext cx="524" cy="170"/>
            </a:xfrm>
            <a:prstGeom prst="rightArrow">
              <a:avLst>
                <a:gd name="adj1" fmla="val 50000"/>
                <a:gd name="adj2" fmla="val 77059"/>
              </a:avLst>
            </a:prstGeom>
            <a:solidFill>
              <a:srgbClr val="0066CC"/>
            </a:solidFill>
            <a:ln w="9525">
              <a:solidFill>
                <a:schemeClr val="tx1"/>
              </a:solidFill>
              <a:miter lim="800000"/>
              <a:headEnd/>
              <a:tailEnd/>
            </a:ln>
            <a:effectLst/>
          </p:spPr>
          <p:txBody>
            <a:bodyPr wrap="none" anchor="ctr"/>
            <a:lstStyle/>
            <a:p>
              <a:endParaRPr lang="it-IT"/>
            </a:p>
          </p:txBody>
        </p:sp>
        <p:sp>
          <p:nvSpPr>
            <p:cNvPr id="3211285" name="Text Box 21"/>
            <p:cNvSpPr txBox="1">
              <a:spLocks noChangeArrowheads="1"/>
            </p:cNvSpPr>
            <p:nvPr/>
          </p:nvSpPr>
          <p:spPr bwMode="auto">
            <a:xfrm>
              <a:off x="3018" y="1945"/>
              <a:ext cx="215" cy="231"/>
            </a:xfrm>
            <a:prstGeom prst="rect">
              <a:avLst/>
            </a:prstGeom>
            <a:noFill/>
            <a:ln w="9525">
              <a:noFill/>
              <a:miter lim="800000"/>
              <a:headEnd/>
              <a:tailEnd/>
            </a:ln>
            <a:effectLst/>
          </p:spPr>
          <p:txBody>
            <a:bodyPr wrap="none">
              <a:spAutoFit/>
            </a:bodyPr>
            <a:lstStyle/>
            <a:p>
              <a:pPr algn="l">
                <a:lnSpc>
                  <a:spcPct val="100000"/>
                </a:lnSpc>
                <a:spcBef>
                  <a:spcPct val="0"/>
                </a:spcBef>
                <a:buClrTx/>
                <a:buSzTx/>
                <a:buFontTx/>
                <a:buNone/>
              </a:pPr>
              <a:r>
                <a:rPr lang="fr-CH" sz="1800" b="0" i="0">
                  <a:solidFill>
                    <a:srgbClr val="0066CC"/>
                  </a:solidFill>
                  <a:effectLst/>
                  <a:latin typeface="Arial" charset="0"/>
                </a:rPr>
                <a:t>p</a:t>
              </a:r>
              <a:endParaRPr lang="it-CH" sz="1800" b="0" i="0">
                <a:solidFill>
                  <a:srgbClr val="0066CC"/>
                </a:solidFill>
                <a:effectLst/>
                <a:latin typeface="Arial" charset="0"/>
              </a:endParaRPr>
            </a:p>
          </p:txBody>
        </p:sp>
      </p:grpSp>
      <p:sp>
        <p:nvSpPr>
          <p:cNvPr id="3211286" name="Text Box 22"/>
          <p:cNvSpPr txBox="1">
            <a:spLocks noChangeArrowheads="1"/>
          </p:cNvSpPr>
          <p:nvPr/>
        </p:nvSpPr>
        <p:spPr bwMode="auto">
          <a:xfrm>
            <a:off x="6429388" y="1863858"/>
            <a:ext cx="2571768" cy="707886"/>
          </a:xfrm>
          <a:prstGeom prst="rect">
            <a:avLst/>
          </a:prstGeom>
          <a:noFill/>
          <a:ln w="9525" algn="ctr">
            <a:noFill/>
            <a:miter lim="800000"/>
            <a:headEnd/>
            <a:tailEnd/>
          </a:ln>
          <a:effectLst/>
        </p:spPr>
        <p:txBody>
          <a:bodyPr wrap="square">
            <a:spAutoFit/>
          </a:bodyPr>
          <a:lstStyle/>
          <a:p>
            <a:pPr>
              <a:buClr>
                <a:srgbClr val="FF0000"/>
              </a:buClr>
              <a:buFontTx/>
              <a:buNone/>
            </a:pPr>
            <a:r>
              <a:rPr lang="en-US" sz="2000" dirty="0" smtClean="0">
                <a:effectLst>
                  <a:outerShdw blurRad="38100" dist="38100" dir="2700000" algn="tl">
                    <a:srgbClr val="C0C0C0"/>
                  </a:outerShdw>
                </a:effectLst>
                <a:latin typeface="Comic Sans MS" pitchFamily="66" charset="0"/>
              </a:rPr>
              <a:t>10</a:t>
            </a:r>
            <a:r>
              <a:rPr lang="en-US" sz="2000" baseline="30000" dirty="0" smtClean="0">
                <a:effectLst>
                  <a:outerShdw blurRad="38100" dist="38100" dir="2700000" algn="tl">
                    <a:srgbClr val="C0C0C0"/>
                  </a:outerShdw>
                </a:effectLst>
                <a:latin typeface="Comic Sans MS" pitchFamily="66" charset="0"/>
              </a:rPr>
              <a:t>8</a:t>
            </a:r>
            <a:r>
              <a:rPr lang="en-US" sz="2000" dirty="0" smtClean="0">
                <a:effectLst>
                  <a:outerShdw blurRad="38100" dist="38100" dir="2700000" algn="tl">
                    <a:srgbClr val="C0C0C0"/>
                  </a:outerShdw>
                </a:effectLst>
                <a:latin typeface="Comic Sans MS" pitchFamily="66" charset="0"/>
              </a:rPr>
              <a:t> </a:t>
            </a:r>
            <a:r>
              <a:rPr lang="en-US" sz="2000" dirty="0" err="1" smtClean="0">
                <a:effectLst>
                  <a:outerShdw blurRad="38100" dist="38100" dir="2700000" algn="tl">
                    <a:srgbClr val="C0C0C0"/>
                  </a:outerShdw>
                </a:effectLst>
                <a:latin typeface="Comic Sans MS" pitchFamily="66" charset="0"/>
              </a:rPr>
              <a:t>canali</a:t>
            </a:r>
            <a:r>
              <a:rPr lang="en-US" sz="2000" dirty="0" smtClean="0">
                <a:effectLst>
                  <a:outerShdw blurRad="38100" dist="38100" dir="2700000" algn="tl">
                    <a:srgbClr val="C0C0C0"/>
                  </a:outerShdw>
                </a:effectLst>
                <a:latin typeface="Comic Sans MS" pitchFamily="66" charset="0"/>
              </a:rPr>
              <a:t> </a:t>
            </a:r>
            <a:r>
              <a:rPr lang="en-US" sz="2000" dirty="0" err="1" smtClean="0">
                <a:effectLst>
                  <a:outerShdw blurRad="38100" dist="38100" dir="2700000" algn="tl">
                    <a:srgbClr val="C0C0C0"/>
                  </a:outerShdw>
                </a:effectLst>
                <a:latin typeface="Comic Sans MS" pitchFamily="66" charset="0"/>
              </a:rPr>
              <a:t>di</a:t>
            </a:r>
            <a:r>
              <a:rPr lang="en-US" sz="2000" dirty="0" smtClean="0">
                <a:effectLst>
                  <a:outerShdw blurRad="38100" dist="38100" dir="2700000" algn="tl">
                    <a:srgbClr val="C0C0C0"/>
                  </a:outerShdw>
                </a:effectLst>
                <a:latin typeface="Comic Sans MS" pitchFamily="66" charset="0"/>
              </a:rPr>
              <a:t> </a:t>
            </a:r>
            <a:r>
              <a:rPr lang="en-US" sz="2000" dirty="0" err="1" smtClean="0">
                <a:effectLst>
                  <a:outerShdw blurRad="38100" dist="38100" dir="2700000" algn="tl">
                    <a:srgbClr val="C0C0C0"/>
                  </a:outerShdw>
                </a:effectLst>
                <a:latin typeface="Comic Sans MS" pitchFamily="66" charset="0"/>
              </a:rPr>
              <a:t>lettura</a:t>
            </a:r>
            <a:r>
              <a:rPr lang="en-US" sz="2000" dirty="0" smtClean="0">
                <a:effectLst>
                  <a:outerShdw blurRad="38100" dist="38100" dir="2700000" algn="tl">
                    <a:srgbClr val="C0C0C0"/>
                  </a:outerShdw>
                </a:effectLst>
                <a:latin typeface="Comic Sans MS" pitchFamily="66" charset="0"/>
              </a:rPr>
              <a:t> </a:t>
            </a:r>
          </a:p>
          <a:p>
            <a:pPr>
              <a:buClr>
                <a:srgbClr val="FF0000"/>
              </a:buClr>
              <a:buFontTx/>
              <a:buNone/>
            </a:pPr>
            <a:r>
              <a:rPr lang="en-US" sz="2000" dirty="0" smtClean="0">
                <a:effectLst>
                  <a:outerShdw blurRad="38100" dist="38100" dir="2700000" algn="tl">
                    <a:srgbClr val="C0C0C0"/>
                  </a:outerShdw>
                </a:effectLst>
                <a:latin typeface="Comic Sans MS" pitchFamily="66" charset="0"/>
                <a:sym typeface="Wingdings" pitchFamily="2" charset="2"/>
              </a:rPr>
              <a:t>   2</a:t>
            </a:r>
            <a:r>
              <a:rPr lang="en-US" sz="2000" b="0" i="0" dirty="0" smtClean="0">
                <a:effectLst>
                  <a:outerShdw blurRad="38100" dist="38100" dir="2700000" algn="tl">
                    <a:srgbClr val="C0C0C0"/>
                  </a:outerShdw>
                </a:effectLst>
                <a:latin typeface="Comic Sans MS" pitchFamily="66" charset="0"/>
              </a:rPr>
              <a:t> MB/</a:t>
            </a:r>
            <a:r>
              <a:rPr lang="en-US" sz="2000" b="0" i="0" dirty="0" err="1" smtClean="0">
                <a:effectLst>
                  <a:outerShdw blurRad="38100" dist="38100" dir="2700000" algn="tl">
                    <a:srgbClr val="C0C0C0"/>
                  </a:outerShdw>
                </a:effectLst>
                <a:latin typeface="Comic Sans MS" pitchFamily="66" charset="0"/>
              </a:rPr>
              <a:t>evento</a:t>
            </a:r>
            <a:endParaRPr lang="it-IT" sz="2000" b="0" i="0" dirty="0">
              <a:effectLst>
                <a:outerShdw blurRad="38100" dist="38100" dir="2700000" algn="tl">
                  <a:srgbClr val="C0C0C0"/>
                </a:outerShdw>
              </a:effectLst>
              <a:latin typeface="Comic Sans MS" pitchFamily="66" charset="0"/>
            </a:endParaRPr>
          </a:p>
        </p:txBody>
      </p:sp>
      <p:sp>
        <p:nvSpPr>
          <p:cNvPr id="3211270" name="Text Box 6"/>
          <p:cNvSpPr txBox="1">
            <a:spLocks noChangeArrowheads="1"/>
          </p:cNvSpPr>
          <p:nvPr/>
        </p:nvSpPr>
        <p:spPr bwMode="auto">
          <a:xfrm>
            <a:off x="3714744" y="1304496"/>
            <a:ext cx="1385187" cy="338554"/>
          </a:xfrm>
          <a:prstGeom prst="rect">
            <a:avLst/>
          </a:prstGeom>
          <a:solidFill>
            <a:srgbClr val="CCCCFF"/>
          </a:solidFill>
          <a:ln w="9525">
            <a:noFill/>
            <a:miter lim="800000"/>
            <a:headEnd/>
            <a:tailEnd/>
          </a:ln>
          <a:effectLst/>
        </p:spPr>
        <p:txBody>
          <a:bodyPr wrap="none">
            <a:spAutoFit/>
          </a:bodyPr>
          <a:lstStyle/>
          <a:p>
            <a:pPr>
              <a:lnSpc>
                <a:spcPct val="100000"/>
              </a:lnSpc>
              <a:spcBef>
                <a:spcPct val="0"/>
              </a:spcBef>
              <a:buClrTx/>
              <a:buSzTx/>
              <a:buFontTx/>
              <a:buNone/>
            </a:pPr>
            <a:r>
              <a:rPr kumimoji="1" lang="en-GB" sz="1600" b="0" i="0" dirty="0">
                <a:effectLst/>
              </a:rPr>
              <a:t>H </a:t>
            </a:r>
            <a:r>
              <a:rPr kumimoji="1" lang="en-GB" sz="1600" b="0" i="0" dirty="0">
                <a:effectLst/>
                <a:sym typeface="Symbol" pitchFamily="18" charset="2"/>
              </a:rPr>
              <a:t> </a:t>
            </a:r>
            <a:r>
              <a:rPr kumimoji="1" lang="en-GB" sz="1600" b="0" i="0" dirty="0">
                <a:effectLst/>
              </a:rPr>
              <a:t>bb event </a:t>
            </a:r>
          </a:p>
        </p:txBody>
      </p:sp>
      <p:sp>
        <p:nvSpPr>
          <p:cNvPr id="3211288" name="Text Box 24"/>
          <p:cNvSpPr txBox="1">
            <a:spLocks noChangeArrowheads="1"/>
          </p:cNvSpPr>
          <p:nvPr/>
        </p:nvSpPr>
        <p:spPr bwMode="auto">
          <a:xfrm>
            <a:off x="428596" y="1000108"/>
            <a:ext cx="2121093" cy="461665"/>
          </a:xfrm>
          <a:prstGeom prst="rect">
            <a:avLst/>
          </a:prstGeom>
          <a:noFill/>
          <a:ln w="9525" algn="ctr">
            <a:solidFill>
              <a:schemeClr val="tx2"/>
            </a:solidFill>
            <a:miter lim="800000"/>
            <a:headEnd/>
            <a:tailEnd/>
          </a:ln>
          <a:effectLst/>
        </p:spPr>
        <p:txBody>
          <a:bodyPr wrap="none">
            <a:spAutoFit/>
          </a:bodyPr>
          <a:lstStyle/>
          <a:p>
            <a:r>
              <a:rPr lang="en-US" sz="2400" i="0" dirty="0" smtClean="0">
                <a:solidFill>
                  <a:schemeClr val="tx2"/>
                </a:solidFill>
                <a:effectLst>
                  <a:outerShdw blurRad="38100" dist="38100" dir="2700000" algn="tl">
                    <a:srgbClr val="C0C0C0"/>
                  </a:outerShdw>
                </a:effectLst>
                <a:latin typeface="Comic Sans MS" pitchFamily="66" charset="0"/>
              </a:rPr>
              <a:t>…</a:t>
            </a:r>
            <a:r>
              <a:rPr lang="en-US" sz="2400" i="0" dirty="0" err="1" smtClean="0">
                <a:solidFill>
                  <a:schemeClr val="tx2"/>
                </a:solidFill>
                <a:effectLst>
                  <a:outerShdw blurRad="38100" dist="38100" dir="2700000" algn="tl">
                    <a:srgbClr val="C0C0C0"/>
                  </a:outerShdw>
                </a:effectLst>
                <a:latin typeface="Comic Sans MS" pitchFamily="66" charset="0"/>
              </a:rPr>
              <a:t>sono</a:t>
            </a:r>
            <a:r>
              <a:rPr lang="en-US" sz="2400" i="0" dirty="0" smtClean="0">
                <a:solidFill>
                  <a:schemeClr val="tx2"/>
                </a:solidFill>
                <a:effectLst>
                  <a:outerShdw blurRad="38100" dist="38100" dir="2700000" algn="tl">
                    <a:srgbClr val="C0C0C0"/>
                  </a:outerShdw>
                </a:effectLst>
                <a:latin typeface="Comic Sans MS" pitchFamily="66" charset="0"/>
              </a:rPr>
              <a:t> </a:t>
            </a:r>
            <a:r>
              <a:rPr lang="en-US" sz="2400" i="0" dirty="0" err="1" smtClean="0">
                <a:solidFill>
                  <a:schemeClr val="tx2"/>
                </a:solidFill>
                <a:effectLst>
                  <a:outerShdw blurRad="38100" dist="38100" dir="2700000" algn="tl">
                    <a:srgbClr val="C0C0C0"/>
                  </a:outerShdw>
                </a:effectLst>
                <a:latin typeface="Comic Sans MS" pitchFamily="66" charset="0"/>
              </a:rPr>
              <a:t>molti</a:t>
            </a:r>
            <a:r>
              <a:rPr lang="en-US" sz="2400" i="0" dirty="0" smtClean="0">
                <a:solidFill>
                  <a:schemeClr val="tx2"/>
                </a:solidFill>
                <a:effectLst>
                  <a:outerShdw blurRad="38100" dist="38100" dir="2700000" algn="tl">
                    <a:srgbClr val="C0C0C0"/>
                  </a:outerShdw>
                </a:effectLst>
                <a:latin typeface="Comic Sans MS" pitchFamily="66" charset="0"/>
              </a:rPr>
              <a:t>….</a:t>
            </a:r>
            <a:endParaRPr kumimoji="1" lang="it-IT" sz="2400" b="0" i="0" dirty="0">
              <a:effectLst/>
              <a:latin typeface="Comic Sans MS" pitchFamily="66" charset="0"/>
            </a:endParaRPr>
          </a:p>
        </p:txBody>
      </p:sp>
      <p:sp>
        <p:nvSpPr>
          <p:cNvPr id="19" name="CasellaDiTesto 18"/>
          <p:cNvSpPr txBox="1"/>
          <p:nvPr/>
        </p:nvSpPr>
        <p:spPr>
          <a:xfrm>
            <a:off x="63622" y="1639661"/>
            <a:ext cx="2853666" cy="677108"/>
          </a:xfrm>
          <a:prstGeom prst="rect">
            <a:avLst/>
          </a:prstGeom>
          <a:noFill/>
        </p:spPr>
        <p:txBody>
          <a:bodyPr wrap="none" rtlCol="0">
            <a:spAutoFit/>
          </a:bodyPr>
          <a:lstStyle/>
          <a:p>
            <a:r>
              <a:rPr lang="en-US" sz="2000" dirty="0" smtClean="0">
                <a:effectLst>
                  <a:outerShdw blurRad="38100" dist="38100" dir="2700000" algn="tl">
                    <a:srgbClr val="C0C0C0"/>
                  </a:outerShdw>
                </a:effectLst>
                <a:latin typeface="Comic Sans MS" pitchFamily="66" charset="0"/>
              </a:rPr>
              <a:t>Trigger rate = 200 Hz</a:t>
            </a:r>
          </a:p>
          <a:p>
            <a:endParaRPr lang="it-IT" dirty="0"/>
          </a:p>
        </p:txBody>
      </p:sp>
      <p:sp>
        <p:nvSpPr>
          <p:cNvPr id="30" name="CasellaDiTesto 29"/>
          <p:cNvSpPr txBox="1"/>
          <p:nvPr/>
        </p:nvSpPr>
        <p:spPr>
          <a:xfrm>
            <a:off x="1003257" y="4214818"/>
            <a:ext cx="2696572" cy="769441"/>
          </a:xfrm>
          <a:prstGeom prst="rect">
            <a:avLst/>
          </a:prstGeom>
          <a:solidFill>
            <a:srgbClr val="92D050"/>
          </a:solidFill>
        </p:spPr>
        <p:txBody>
          <a:bodyPr wrap="none" rtlCol="0">
            <a:spAutoFit/>
          </a:bodyPr>
          <a:lstStyle/>
          <a:p>
            <a:r>
              <a:rPr lang="it-IT" sz="2200" dirty="0" smtClean="0">
                <a:latin typeface="Comic Sans MS" pitchFamily="66" charset="0"/>
              </a:rPr>
              <a:t>400MB al secondo!</a:t>
            </a:r>
          </a:p>
          <a:p>
            <a:r>
              <a:rPr lang="it-IT" sz="2200" dirty="0" smtClean="0">
                <a:latin typeface="Comic Sans MS" pitchFamily="66" charset="0"/>
              </a:rPr>
              <a:t>1 </a:t>
            </a:r>
            <a:r>
              <a:rPr lang="it-IT" sz="2200" dirty="0" err="1" smtClean="0">
                <a:latin typeface="Comic Sans MS" pitchFamily="66" charset="0"/>
              </a:rPr>
              <a:t>CD</a:t>
            </a:r>
            <a:r>
              <a:rPr lang="it-IT" sz="2200" dirty="0" smtClean="0">
                <a:latin typeface="Comic Sans MS" pitchFamily="66" charset="0"/>
              </a:rPr>
              <a:t> ogni 2 secondi</a:t>
            </a:r>
          </a:p>
        </p:txBody>
      </p:sp>
      <p:sp>
        <p:nvSpPr>
          <p:cNvPr id="31" name="CasellaDiTesto 30"/>
          <p:cNvSpPr txBox="1"/>
          <p:nvPr/>
        </p:nvSpPr>
        <p:spPr>
          <a:xfrm>
            <a:off x="214282" y="5812713"/>
            <a:ext cx="6643734" cy="830997"/>
          </a:xfrm>
          <a:prstGeom prst="rect">
            <a:avLst/>
          </a:prstGeom>
          <a:solidFill>
            <a:schemeClr val="accent2">
              <a:lumMod val="20000"/>
              <a:lumOff val="80000"/>
            </a:schemeClr>
          </a:solidFill>
        </p:spPr>
        <p:txBody>
          <a:bodyPr wrap="square" rtlCol="0">
            <a:spAutoFit/>
          </a:bodyPr>
          <a:lstStyle/>
          <a:p>
            <a:r>
              <a:rPr lang="it-IT" sz="2400" dirty="0" smtClean="0">
                <a:solidFill>
                  <a:srgbClr val="FF0000"/>
                </a:solidFill>
                <a:latin typeface="Comic Sans MS" pitchFamily="66" charset="0"/>
              </a:rPr>
              <a:t>necessaria un enorme potenza di calcolo</a:t>
            </a:r>
            <a:r>
              <a:rPr lang="it-IT" sz="2400" dirty="0" smtClean="0">
                <a:solidFill>
                  <a:srgbClr val="FF0000"/>
                </a:solidFill>
                <a:latin typeface="Comic Sans MS" pitchFamily="66" charset="0"/>
                <a:sym typeface="Wingdings" pitchFamily="2" charset="2"/>
              </a:rPr>
              <a:t> e capacità di </a:t>
            </a:r>
            <a:r>
              <a:rPr lang="it-IT" sz="2400" dirty="0" err="1" smtClean="0">
                <a:solidFill>
                  <a:srgbClr val="FF0000"/>
                </a:solidFill>
                <a:latin typeface="Comic Sans MS" pitchFamily="66" charset="0"/>
                <a:sym typeface="Wingdings" pitchFamily="2" charset="2"/>
              </a:rPr>
              <a:t>storage……</a:t>
            </a:r>
            <a:endParaRPr lang="it-IT" sz="2400" dirty="0">
              <a:solidFill>
                <a:srgbClr val="FF0000"/>
              </a:solidFill>
              <a:latin typeface="Comic Sans MS" pitchFamily="66" charset="0"/>
            </a:endParaRPr>
          </a:p>
        </p:txBody>
      </p:sp>
      <p:grpSp>
        <p:nvGrpSpPr>
          <p:cNvPr id="32" name="Group 15"/>
          <p:cNvGrpSpPr>
            <a:grpSpLocks/>
          </p:cNvGrpSpPr>
          <p:nvPr/>
        </p:nvGrpSpPr>
        <p:grpSpPr bwMode="auto">
          <a:xfrm>
            <a:off x="7000892" y="4929198"/>
            <a:ext cx="2143108" cy="1928802"/>
            <a:chOff x="574" y="2237"/>
            <a:chExt cx="2142" cy="1806"/>
          </a:xfrm>
        </p:grpSpPr>
        <p:pic>
          <p:nvPicPr>
            <p:cNvPr id="33" name="Picture 16" descr="50cdroms"/>
            <p:cNvPicPr>
              <a:picLocks noChangeAspect="1" noChangeArrowheads="1"/>
            </p:cNvPicPr>
            <p:nvPr/>
          </p:nvPicPr>
          <p:blipFill>
            <a:blip r:embed="rId5"/>
            <a:srcRect/>
            <a:stretch>
              <a:fillRect/>
            </a:stretch>
          </p:blipFill>
          <p:spPr bwMode="auto">
            <a:xfrm>
              <a:off x="574" y="2237"/>
              <a:ext cx="2142" cy="1806"/>
            </a:xfrm>
            <a:prstGeom prst="rect">
              <a:avLst/>
            </a:prstGeom>
            <a:noFill/>
            <a:ln w="9525">
              <a:noFill/>
              <a:miter lim="800000"/>
              <a:headEnd/>
              <a:tailEnd/>
            </a:ln>
          </p:spPr>
        </p:pic>
        <p:sp>
          <p:nvSpPr>
            <p:cNvPr id="34" name="Text Box 17"/>
            <p:cNvSpPr txBox="1">
              <a:spLocks noChangeArrowheads="1"/>
            </p:cNvSpPr>
            <p:nvPr/>
          </p:nvSpPr>
          <p:spPr bwMode="auto">
            <a:xfrm>
              <a:off x="677" y="3143"/>
              <a:ext cx="1671" cy="515"/>
            </a:xfrm>
            <a:prstGeom prst="rect">
              <a:avLst/>
            </a:prstGeom>
            <a:noFill/>
            <a:ln w="9525">
              <a:noFill/>
              <a:miter lim="800000"/>
              <a:headEnd/>
              <a:tailEnd/>
            </a:ln>
          </p:spPr>
          <p:txBody>
            <a:bodyPr>
              <a:spAutoFit/>
            </a:bodyPr>
            <a:lstStyle/>
            <a:p>
              <a:pPr algn="ctr">
                <a:spcBef>
                  <a:spcPct val="50000"/>
                </a:spcBef>
              </a:pPr>
              <a:r>
                <a:rPr lang="en-GB" sz="2400">
                  <a:solidFill>
                    <a:schemeClr val="bg1"/>
                  </a:solidFill>
                  <a:latin typeface="Calibri" pitchFamily="34" charset="0"/>
                </a:rPr>
                <a:t>50 CD-ROM</a:t>
              </a:r>
            </a:p>
            <a:p>
              <a:pPr algn="ctr">
                <a:spcBef>
                  <a:spcPct val="50000"/>
                </a:spcBef>
              </a:pPr>
              <a:r>
                <a:rPr lang="en-GB" sz="2400">
                  <a:solidFill>
                    <a:schemeClr val="bg1"/>
                  </a:solidFill>
                  <a:latin typeface="Calibri" pitchFamily="34" charset="0"/>
                </a:rPr>
                <a:t>= 35 GB</a:t>
              </a:r>
            </a:p>
          </p:txBody>
        </p:sp>
        <p:sp>
          <p:nvSpPr>
            <p:cNvPr id="35" name="Line 18"/>
            <p:cNvSpPr>
              <a:spLocks noChangeShapeType="1"/>
            </p:cNvSpPr>
            <p:nvPr/>
          </p:nvSpPr>
          <p:spPr bwMode="auto">
            <a:xfrm>
              <a:off x="2324" y="2777"/>
              <a:ext cx="0" cy="967"/>
            </a:xfrm>
            <a:prstGeom prst="line">
              <a:avLst/>
            </a:prstGeom>
            <a:noFill/>
            <a:ln w="57150">
              <a:solidFill>
                <a:schemeClr val="bg1"/>
              </a:solidFill>
              <a:round/>
              <a:headEnd type="triangle" w="med" len="med"/>
              <a:tailEnd type="triangle" w="med" len="med"/>
            </a:ln>
          </p:spPr>
          <p:txBody>
            <a:bodyPr anchor="ctr"/>
            <a:lstStyle/>
            <a:p>
              <a:endParaRPr lang="it-IT"/>
            </a:p>
          </p:txBody>
        </p:sp>
        <p:sp>
          <p:nvSpPr>
            <p:cNvPr id="36" name="Text Box 19"/>
            <p:cNvSpPr txBox="1">
              <a:spLocks noChangeArrowheads="1"/>
            </p:cNvSpPr>
            <p:nvPr/>
          </p:nvSpPr>
          <p:spPr bwMode="auto">
            <a:xfrm rot="16200000">
              <a:off x="2042" y="3265"/>
              <a:ext cx="791" cy="229"/>
            </a:xfrm>
            <a:prstGeom prst="rect">
              <a:avLst/>
            </a:prstGeom>
            <a:noFill/>
            <a:ln w="9525">
              <a:noFill/>
              <a:miter lim="800000"/>
              <a:headEnd/>
              <a:tailEnd/>
            </a:ln>
          </p:spPr>
          <p:txBody>
            <a:bodyPr>
              <a:spAutoFit/>
            </a:bodyPr>
            <a:lstStyle/>
            <a:p>
              <a:pPr algn="ctr">
                <a:spcBef>
                  <a:spcPct val="50000"/>
                </a:spcBef>
              </a:pPr>
              <a:r>
                <a:rPr lang="en-GB" sz="2400" dirty="0">
                  <a:solidFill>
                    <a:schemeClr val="bg1"/>
                  </a:solidFill>
                  <a:latin typeface="Calibri" pitchFamily="34" charset="0"/>
                </a:rPr>
                <a:t>6 cm</a:t>
              </a:r>
            </a:p>
          </p:txBody>
        </p:sp>
      </p:grpSp>
      <p:sp>
        <p:nvSpPr>
          <p:cNvPr id="37" name="Rettangolo 36"/>
          <p:cNvSpPr/>
          <p:nvPr/>
        </p:nvSpPr>
        <p:spPr>
          <a:xfrm>
            <a:off x="285720" y="5212691"/>
            <a:ext cx="2876108" cy="430887"/>
          </a:xfrm>
          <a:prstGeom prst="rect">
            <a:avLst/>
          </a:prstGeom>
        </p:spPr>
        <p:txBody>
          <a:bodyPr wrap="none">
            <a:spAutoFit/>
          </a:bodyPr>
          <a:lstStyle/>
          <a:p>
            <a:pPr marL="285750" indent="-285750" algn="ctr">
              <a:spcBef>
                <a:spcPct val="20000"/>
              </a:spcBef>
              <a:tabLst>
                <a:tab pos="3830638" algn="l"/>
              </a:tabLst>
            </a:pPr>
            <a:r>
              <a:rPr lang="en-GB" sz="2200" b="1" dirty="0" smtClean="0">
                <a:latin typeface="Comic Sans MS" pitchFamily="66" charset="0"/>
              </a:rPr>
              <a:t>~4 </a:t>
            </a:r>
            <a:r>
              <a:rPr lang="en-GB" sz="2200" b="1" dirty="0" err="1" smtClean="0">
                <a:latin typeface="Comic Sans MS" pitchFamily="66" charset="0"/>
              </a:rPr>
              <a:t>PetaBytes</a:t>
            </a:r>
            <a:r>
              <a:rPr lang="en-GB" sz="2200" b="1" dirty="0" smtClean="0">
                <a:latin typeface="Comic Sans MS" pitchFamily="66" charset="0"/>
              </a:rPr>
              <a:t>/anno </a:t>
            </a:r>
            <a:endParaRPr lang="en-GB" sz="2200" b="1" dirty="0">
              <a:latin typeface="Comic Sans MS" pitchFamily="66" charset="0"/>
            </a:endParaRPr>
          </a:p>
        </p:txBody>
      </p:sp>
      <p:grpSp>
        <p:nvGrpSpPr>
          <p:cNvPr id="20" name="Group 5"/>
          <p:cNvGrpSpPr>
            <a:grpSpLocks/>
          </p:cNvGrpSpPr>
          <p:nvPr/>
        </p:nvGrpSpPr>
        <p:grpSpPr bwMode="auto">
          <a:xfrm>
            <a:off x="6858016" y="0"/>
            <a:ext cx="2285984" cy="6858000"/>
            <a:chOff x="4252" y="0"/>
            <a:chExt cx="1508" cy="4320"/>
          </a:xfrm>
        </p:grpSpPr>
        <p:pic>
          <p:nvPicPr>
            <p:cNvPr id="21" name="Picture 6" descr="cdpile"/>
            <p:cNvPicPr>
              <a:picLocks noChangeAspect="1" noChangeArrowheads="1"/>
            </p:cNvPicPr>
            <p:nvPr/>
          </p:nvPicPr>
          <p:blipFill>
            <a:blip r:embed="rId6"/>
            <a:srcRect/>
            <a:stretch>
              <a:fillRect/>
            </a:stretch>
          </p:blipFill>
          <p:spPr bwMode="auto">
            <a:xfrm>
              <a:off x="4252" y="0"/>
              <a:ext cx="1508" cy="4320"/>
            </a:xfrm>
            <a:prstGeom prst="rect">
              <a:avLst/>
            </a:prstGeom>
            <a:noFill/>
            <a:ln w="9525">
              <a:noFill/>
              <a:miter lim="800000"/>
              <a:headEnd/>
              <a:tailEnd/>
            </a:ln>
          </p:spPr>
        </p:pic>
        <p:sp>
          <p:nvSpPr>
            <p:cNvPr id="22" name="Text Box 7"/>
            <p:cNvSpPr txBox="1">
              <a:spLocks noChangeArrowheads="1"/>
            </p:cNvSpPr>
            <p:nvPr/>
          </p:nvSpPr>
          <p:spPr bwMode="auto">
            <a:xfrm>
              <a:off x="4378" y="1940"/>
              <a:ext cx="620" cy="288"/>
            </a:xfrm>
            <a:prstGeom prst="rect">
              <a:avLst/>
            </a:prstGeom>
            <a:noFill/>
            <a:ln w="9525">
              <a:noFill/>
              <a:miter lim="800000"/>
              <a:headEnd/>
              <a:tailEnd/>
            </a:ln>
          </p:spPr>
          <p:txBody>
            <a:bodyPr wrap="none">
              <a:spAutoFit/>
            </a:bodyPr>
            <a:lstStyle/>
            <a:p>
              <a:pPr algn="ctr"/>
              <a:r>
                <a:rPr lang="en-US" sz="1200" b="1" i="1">
                  <a:latin typeface="Verdana" pitchFamily="34" charset="0"/>
                </a:rPr>
                <a:t>Concorde</a:t>
              </a:r>
            </a:p>
            <a:p>
              <a:pPr algn="ctr"/>
              <a:r>
                <a:rPr lang="en-US" sz="1200" b="1" i="1">
                  <a:latin typeface="Verdana" pitchFamily="34" charset="0"/>
                </a:rPr>
                <a:t>(15 Km)</a:t>
              </a:r>
            </a:p>
          </p:txBody>
        </p:sp>
        <p:sp>
          <p:nvSpPr>
            <p:cNvPr id="23" name="Line 8"/>
            <p:cNvSpPr>
              <a:spLocks noChangeShapeType="1"/>
            </p:cNvSpPr>
            <p:nvPr/>
          </p:nvSpPr>
          <p:spPr bwMode="auto">
            <a:xfrm flipV="1">
              <a:off x="4656" y="1776"/>
              <a:ext cx="48" cy="192"/>
            </a:xfrm>
            <a:prstGeom prst="line">
              <a:avLst/>
            </a:prstGeom>
            <a:noFill/>
            <a:ln w="9525">
              <a:solidFill>
                <a:schemeClr val="tx1"/>
              </a:solidFill>
              <a:round/>
              <a:headEnd/>
              <a:tailEnd type="triangle" w="med" len="med"/>
            </a:ln>
          </p:spPr>
          <p:txBody>
            <a:bodyPr/>
            <a:lstStyle/>
            <a:p>
              <a:endParaRPr lang="it-IT"/>
            </a:p>
          </p:txBody>
        </p:sp>
        <p:sp>
          <p:nvSpPr>
            <p:cNvPr id="24" name="Text Box 9"/>
            <p:cNvSpPr txBox="1">
              <a:spLocks noChangeArrowheads="1"/>
            </p:cNvSpPr>
            <p:nvPr/>
          </p:nvSpPr>
          <p:spPr bwMode="auto">
            <a:xfrm>
              <a:off x="4800" y="0"/>
              <a:ext cx="565" cy="288"/>
            </a:xfrm>
            <a:prstGeom prst="rect">
              <a:avLst/>
            </a:prstGeom>
            <a:noFill/>
            <a:ln w="9525">
              <a:noFill/>
              <a:miter lim="800000"/>
              <a:headEnd/>
              <a:tailEnd/>
            </a:ln>
          </p:spPr>
          <p:txBody>
            <a:bodyPr wrap="none">
              <a:spAutoFit/>
            </a:bodyPr>
            <a:lstStyle/>
            <a:p>
              <a:r>
                <a:rPr lang="en-US" sz="1200" b="1" i="1">
                  <a:latin typeface="Verdana" pitchFamily="34" charset="0"/>
                </a:rPr>
                <a:t>Balloon</a:t>
              </a:r>
            </a:p>
            <a:p>
              <a:r>
                <a:rPr lang="en-US" sz="1200" b="1" i="1">
                  <a:latin typeface="Verdana" pitchFamily="34" charset="0"/>
                </a:rPr>
                <a:t>(30 Km)</a:t>
              </a:r>
            </a:p>
          </p:txBody>
        </p:sp>
        <p:sp>
          <p:nvSpPr>
            <p:cNvPr id="25" name="Line 10"/>
            <p:cNvSpPr>
              <a:spLocks noChangeShapeType="1"/>
            </p:cNvSpPr>
            <p:nvPr/>
          </p:nvSpPr>
          <p:spPr bwMode="auto">
            <a:xfrm flipH="1">
              <a:off x="4608" y="144"/>
              <a:ext cx="192" cy="144"/>
            </a:xfrm>
            <a:prstGeom prst="line">
              <a:avLst/>
            </a:prstGeom>
            <a:noFill/>
            <a:ln w="9525">
              <a:solidFill>
                <a:schemeClr val="tx1"/>
              </a:solidFill>
              <a:round/>
              <a:headEnd/>
              <a:tailEnd type="triangle" w="med" len="med"/>
            </a:ln>
          </p:spPr>
          <p:txBody>
            <a:bodyPr/>
            <a:lstStyle/>
            <a:p>
              <a:endParaRPr lang="it-IT"/>
            </a:p>
          </p:txBody>
        </p:sp>
        <p:sp>
          <p:nvSpPr>
            <p:cNvPr id="26" name="Text Box 11"/>
            <p:cNvSpPr txBox="1">
              <a:spLocks noChangeArrowheads="1"/>
            </p:cNvSpPr>
            <p:nvPr/>
          </p:nvSpPr>
          <p:spPr bwMode="auto">
            <a:xfrm>
              <a:off x="4751" y="528"/>
              <a:ext cx="1009" cy="403"/>
            </a:xfrm>
            <a:prstGeom prst="rect">
              <a:avLst/>
            </a:prstGeom>
            <a:noFill/>
            <a:ln w="9525">
              <a:noFill/>
              <a:miter lim="800000"/>
              <a:headEnd/>
              <a:tailEnd/>
            </a:ln>
          </p:spPr>
          <p:txBody>
            <a:bodyPr wrap="none">
              <a:spAutoFit/>
            </a:bodyPr>
            <a:lstStyle/>
            <a:p>
              <a:r>
                <a:rPr lang="en-US" sz="1200" b="1" i="1" dirty="0">
                  <a:solidFill>
                    <a:srgbClr val="003399"/>
                  </a:solidFill>
                  <a:latin typeface="Verdana" pitchFamily="34" charset="0"/>
                </a:rPr>
                <a:t>CD stack with</a:t>
              </a:r>
            </a:p>
            <a:p>
              <a:r>
                <a:rPr lang="en-US" sz="1200" b="1" i="1" dirty="0">
                  <a:solidFill>
                    <a:srgbClr val="003399"/>
                  </a:solidFill>
                  <a:latin typeface="Verdana" pitchFamily="34" charset="0"/>
                </a:rPr>
                <a:t>1 year LHC data!</a:t>
              </a:r>
            </a:p>
            <a:p>
              <a:r>
                <a:rPr lang="en-US" sz="1200" b="1" i="1" dirty="0">
                  <a:solidFill>
                    <a:srgbClr val="003399"/>
                  </a:solidFill>
                  <a:latin typeface="Verdana" pitchFamily="34" charset="0"/>
                </a:rPr>
                <a:t>(~ 20 Km)</a:t>
              </a:r>
            </a:p>
          </p:txBody>
        </p:sp>
        <p:sp>
          <p:nvSpPr>
            <p:cNvPr id="27" name="Line 12"/>
            <p:cNvSpPr>
              <a:spLocks noChangeShapeType="1"/>
            </p:cNvSpPr>
            <p:nvPr/>
          </p:nvSpPr>
          <p:spPr bwMode="auto">
            <a:xfrm>
              <a:off x="5040" y="912"/>
              <a:ext cx="192" cy="192"/>
            </a:xfrm>
            <a:prstGeom prst="line">
              <a:avLst/>
            </a:prstGeom>
            <a:noFill/>
            <a:ln w="9525">
              <a:solidFill>
                <a:srgbClr val="003399"/>
              </a:solidFill>
              <a:round/>
              <a:headEnd/>
              <a:tailEnd type="triangle" w="med" len="med"/>
            </a:ln>
          </p:spPr>
          <p:txBody>
            <a:bodyPr/>
            <a:lstStyle/>
            <a:p>
              <a:endParaRPr lang="it-IT"/>
            </a:p>
          </p:txBody>
        </p:sp>
        <p:sp>
          <p:nvSpPr>
            <p:cNvPr id="28" name="Text Box 13"/>
            <p:cNvSpPr txBox="1">
              <a:spLocks noChangeArrowheads="1"/>
            </p:cNvSpPr>
            <p:nvPr/>
          </p:nvSpPr>
          <p:spPr bwMode="auto">
            <a:xfrm>
              <a:off x="4416" y="3120"/>
              <a:ext cx="613" cy="288"/>
            </a:xfrm>
            <a:prstGeom prst="rect">
              <a:avLst/>
            </a:prstGeom>
            <a:noFill/>
            <a:ln w="9525">
              <a:noFill/>
              <a:miter lim="800000"/>
              <a:headEnd/>
              <a:tailEnd/>
            </a:ln>
          </p:spPr>
          <p:txBody>
            <a:bodyPr wrap="none">
              <a:spAutoFit/>
            </a:bodyPr>
            <a:lstStyle/>
            <a:p>
              <a:r>
                <a:rPr lang="en-US" sz="1200" b="1" i="1">
                  <a:latin typeface="Verdana" pitchFamily="34" charset="0"/>
                </a:rPr>
                <a:t>Mt. Blanc</a:t>
              </a:r>
            </a:p>
            <a:p>
              <a:r>
                <a:rPr lang="en-US" sz="1200" b="1" i="1">
                  <a:latin typeface="Verdana" pitchFamily="34" charset="0"/>
                </a:rPr>
                <a:t>(4.8 Km)</a:t>
              </a:r>
            </a:p>
          </p:txBody>
        </p:sp>
        <p:sp>
          <p:nvSpPr>
            <p:cNvPr id="29" name="Line 14"/>
            <p:cNvSpPr>
              <a:spLocks noChangeShapeType="1"/>
            </p:cNvSpPr>
            <p:nvPr/>
          </p:nvSpPr>
          <p:spPr bwMode="auto">
            <a:xfrm>
              <a:off x="4992" y="3360"/>
              <a:ext cx="144" cy="96"/>
            </a:xfrm>
            <a:prstGeom prst="line">
              <a:avLst/>
            </a:prstGeom>
            <a:noFill/>
            <a:ln w="9525">
              <a:solidFill>
                <a:schemeClr val="tx1"/>
              </a:solidFill>
              <a:round/>
              <a:headEnd/>
              <a:tailEnd type="triangle" w="med" len="med"/>
            </a:ln>
          </p:spPr>
          <p:txBody>
            <a:bodyPr/>
            <a:lstStyle/>
            <a:p>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ChangeArrowheads="1"/>
          </p:cNvSpPr>
          <p:nvPr/>
        </p:nvSpPr>
        <p:spPr bwMode="auto">
          <a:xfrm>
            <a:off x="2571736" y="157163"/>
            <a:ext cx="5036122" cy="584775"/>
          </a:xfrm>
          <a:prstGeom prst="rect">
            <a:avLst/>
          </a:prstGeom>
          <a:noFill/>
          <a:ln w="9525">
            <a:noFill/>
            <a:miter lim="800000"/>
            <a:headEnd/>
            <a:tailEnd/>
          </a:ln>
        </p:spPr>
        <p:txBody>
          <a:bodyPr wrap="none">
            <a:spAutoFit/>
          </a:bodyPr>
          <a:lstStyle/>
          <a:p>
            <a:pPr algn="ctr"/>
            <a:r>
              <a:rPr lang="en-US" sz="3200" b="1" dirty="0" smtClean="0">
                <a:solidFill>
                  <a:srgbClr val="FF0000"/>
                </a:solidFill>
                <a:latin typeface="Helvetica" pitchFamily="84" charset="0"/>
              </a:rPr>
              <a:t> ATLAS GRID Computing</a:t>
            </a:r>
            <a:endParaRPr lang="en-US" sz="3200" b="1" dirty="0">
              <a:solidFill>
                <a:srgbClr val="FF0000"/>
              </a:solidFill>
              <a:latin typeface="Helvetica" pitchFamily="84" charset="0"/>
            </a:endParaRPr>
          </a:p>
        </p:txBody>
      </p:sp>
      <p:pic>
        <p:nvPicPr>
          <p:cNvPr id="27654" name="Picture 2"/>
          <p:cNvPicPr>
            <a:picLocks noChangeAspect="1" noChangeArrowheads="1"/>
          </p:cNvPicPr>
          <p:nvPr/>
        </p:nvPicPr>
        <p:blipFill>
          <a:blip r:embed="rId3"/>
          <a:srcRect/>
          <a:stretch>
            <a:fillRect/>
          </a:stretch>
        </p:blipFill>
        <p:spPr bwMode="auto">
          <a:xfrm>
            <a:off x="1805898" y="2143116"/>
            <a:ext cx="7266696" cy="4643470"/>
          </a:xfrm>
          <a:prstGeom prst="rect">
            <a:avLst/>
          </a:prstGeom>
          <a:noFill/>
          <a:ln w="9525">
            <a:noFill/>
            <a:miter lim="800000"/>
            <a:headEnd/>
            <a:tailEnd/>
          </a:ln>
        </p:spPr>
      </p:pic>
      <p:sp>
        <p:nvSpPr>
          <p:cNvPr id="27655" name="Rectangle 5"/>
          <p:cNvSpPr>
            <a:spLocks noChangeArrowheads="1"/>
          </p:cNvSpPr>
          <p:nvPr/>
        </p:nvSpPr>
        <p:spPr bwMode="auto">
          <a:xfrm>
            <a:off x="123825" y="728663"/>
            <a:ext cx="4376737" cy="461665"/>
          </a:xfrm>
          <a:prstGeom prst="rect">
            <a:avLst/>
          </a:prstGeom>
          <a:noFill/>
          <a:ln w="9525">
            <a:noFill/>
            <a:miter lim="800000"/>
            <a:headEnd/>
            <a:tailEnd/>
          </a:ln>
        </p:spPr>
        <p:txBody>
          <a:bodyPr wrap="square">
            <a:spAutoFit/>
          </a:bodyPr>
          <a:lstStyle/>
          <a:p>
            <a:r>
              <a:rPr lang="en-US" sz="2400" b="1" dirty="0" err="1" smtClean="0">
                <a:solidFill>
                  <a:srgbClr val="0000FF"/>
                </a:solidFill>
              </a:rPr>
              <a:t>Struttura</a:t>
            </a:r>
            <a:r>
              <a:rPr lang="en-US" sz="2400" b="1" dirty="0" smtClean="0">
                <a:solidFill>
                  <a:srgbClr val="0000FF"/>
                </a:solidFill>
              </a:rPr>
              <a:t> </a:t>
            </a:r>
            <a:r>
              <a:rPr lang="en-US" sz="2400" b="1" dirty="0" err="1" smtClean="0">
                <a:solidFill>
                  <a:srgbClr val="0000FF"/>
                </a:solidFill>
              </a:rPr>
              <a:t>di</a:t>
            </a:r>
            <a:r>
              <a:rPr lang="en-US" sz="2400" b="1" dirty="0" smtClean="0">
                <a:solidFill>
                  <a:srgbClr val="0000FF"/>
                </a:solidFill>
              </a:rPr>
              <a:t> </a:t>
            </a:r>
            <a:r>
              <a:rPr lang="en-US" sz="2400" b="1" dirty="0" err="1" smtClean="0">
                <a:solidFill>
                  <a:srgbClr val="0000FF"/>
                </a:solidFill>
              </a:rPr>
              <a:t>calcolo</a:t>
            </a:r>
            <a:r>
              <a:rPr lang="en-US" sz="2400" b="1" dirty="0" smtClean="0">
                <a:solidFill>
                  <a:srgbClr val="0000FF"/>
                </a:solidFill>
              </a:rPr>
              <a:t> </a:t>
            </a:r>
            <a:r>
              <a:rPr lang="en-US" sz="2400" b="1" dirty="0" err="1" smtClean="0">
                <a:solidFill>
                  <a:srgbClr val="0000FF"/>
                </a:solidFill>
              </a:rPr>
              <a:t>distribuita</a:t>
            </a:r>
            <a:r>
              <a:rPr lang="en-US" sz="2400" b="1" dirty="0" smtClean="0">
                <a:solidFill>
                  <a:srgbClr val="0000FF"/>
                </a:solidFill>
              </a:rPr>
              <a:t>:</a:t>
            </a:r>
            <a:endParaRPr lang="en-US" sz="2400" dirty="0">
              <a:solidFill>
                <a:srgbClr val="000000"/>
              </a:solidFill>
            </a:endParaRPr>
          </a:p>
        </p:txBody>
      </p:sp>
      <p:sp>
        <p:nvSpPr>
          <p:cNvPr id="27656" name="Rectangle 6"/>
          <p:cNvSpPr>
            <a:spLocks noChangeArrowheads="1"/>
          </p:cNvSpPr>
          <p:nvPr/>
        </p:nvSpPr>
        <p:spPr bwMode="auto">
          <a:xfrm>
            <a:off x="6586566" y="2195506"/>
            <a:ext cx="2057400" cy="304800"/>
          </a:xfrm>
          <a:prstGeom prst="rect">
            <a:avLst/>
          </a:prstGeom>
          <a:solidFill>
            <a:srgbClr val="FFFF00"/>
          </a:solidFill>
          <a:ln w="9525">
            <a:noFill/>
            <a:miter lim="800000"/>
            <a:headEnd/>
            <a:tailEnd/>
          </a:ln>
        </p:spPr>
        <p:txBody>
          <a:bodyPr>
            <a:spAutoFit/>
          </a:bodyPr>
          <a:lstStyle/>
          <a:p>
            <a:r>
              <a:rPr lang="en-US" sz="1400" b="1" dirty="0"/>
              <a:t>ATLAS Tier-1 centers</a:t>
            </a:r>
          </a:p>
        </p:txBody>
      </p:sp>
      <p:sp>
        <p:nvSpPr>
          <p:cNvPr id="10" name="Segnaposto numero diapositiva 9"/>
          <p:cNvSpPr>
            <a:spLocks noGrp="1"/>
          </p:cNvSpPr>
          <p:nvPr>
            <p:ph type="sldNum" sz="quarter" idx="12"/>
          </p:nvPr>
        </p:nvSpPr>
        <p:spPr/>
        <p:txBody>
          <a:bodyPr/>
          <a:lstStyle/>
          <a:p>
            <a:fld id="{B007B441-5312-499D-93C3-6E37886527FA}" type="slidenum">
              <a:rPr lang="it-IT" smtClean="0"/>
              <a:pPr/>
              <a:t>27</a:t>
            </a:fld>
            <a:endParaRPr lang="it-IT"/>
          </a:p>
        </p:txBody>
      </p:sp>
      <p:grpSp>
        <p:nvGrpSpPr>
          <p:cNvPr id="7" name="Group 2"/>
          <p:cNvGrpSpPr>
            <a:grpSpLocks/>
          </p:cNvGrpSpPr>
          <p:nvPr/>
        </p:nvGrpSpPr>
        <p:grpSpPr bwMode="auto">
          <a:xfrm>
            <a:off x="63500" y="1314473"/>
            <a:ext cx="1916113" cy="5472113"/>
            <a:chOff x="40" y="663"/>
            <a:chExt cx="1298" cy="3493"/>
          </a:xfrm>
        </p:grpSpPr>
        <p:sp>
          <p:nvSpPr>
            <p:cNvPr id="8" name="Freeform 3"/>
            <p:cNvSpPr>
              <a:spLocks/>
            </p:cNvSpPr>
            <p:nvPr/>
          </p:nvSpPr>
          <p:spPr bwMode="hidden">
            <a:xfrm>
              <a:off x="40" y="663"/>
              <a:ext cx="1162" cy="3493"/>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tx1"/>
                </a:gs>
                <a:gs pos="100000">
                  <a:srgbClr val="CCECFF"/>
                </a:gs>
              </a:gsLst>
              <a:lin ang="0" scaled="1"/>
            </a:gradFill>
            <a:ln w="9525">
              <a:noFill/>
              <a:round/>
              <a:headEnd/>
              <a:tailEnd/>
            </a:ln>
          </p:spPr>
          <p:txBody>
            <a:bodyPr/>
            <a:lstStyle/>
            <a:p>
              <a:endParaRPr lang="it-IT"/>
            </a:p>
          </p:txBody>
        </p:sp>
        <p:sp>
          <p:nvSpPr>
            <p:cNvPr id="9" name="Oval 4"/>
            <p:cNvSpPr>
              <a:spLocks noChangeArrowheads="1"/>
            </p:cNvSpPr>
            <p:nvPr/>
          </p:nvSpPr>
          <p:spPr bwMode="auto">
            <a:xfrm>
              <a:off x="209" y="3467"/>
              <a:ext cx="455" cy="218"/>
            </a:xfrm>
            <a:prstGeom prst="ellipse">
              <a:avLst/>
            </a:prstGeom>
            <a:solidFill>
              <a:srgbClr val="66FF33"/>
            </a:solidFill>
            <a:ln w="9525">
              <a:solidFill>
                <a:srgbClr val="000000"/>
              </a:solidFill>
              <a:prstDash val="dash"/>
              <a:round/>
              <a:headEnd/>
              <a:tailEnd/>
            </a:ln>
            <a:effectLst/>
          </p:spPr>
          <p:txBody>
            <a:bodyPr wrap="none" anchor="ctr"/>
            <a:lstStyle/>
            <a:p>
              <a:endParaRPr lang="it-IT"/>
            </a:p>
          </p:txBody>
        </p:sp>
        <p:sp>
          <p:nvSpPr>
            <p:cNvPr id="11" name="Oval 5"/>
            <p:cNvSpPr>
              <a:spLocks noChangeArrowheads="1"/>
            </p:cNvSpPr>
            <p:nvPr/>
          </p:nvSpPr>
          <p:spPr bwMode="auto">
            <a:xfrm>
              <a:off x="147" y="3467"/>
              <a:ext cx="455" cy="218"/>
            </a:xfrm>
            <a:prstGeom prst="ellipse">
              <a:avLst/>
            </a:prstGeom>
            <a:solidFill>
              <a:srgbClr val="66FF33"/>
            </a:solidFill>
            <a:ln w="9525">
              <a:solidFill>
                <a:srgbClr val="000000"/>
              </a:solidFill>
              <a:round/>
              <a:headEnd/>
              <a:tailEnd/>
            </a:ln>
            <a:effectLst/>
          </p:spPr>
          <p:txBody>
            <a:bodyPr wrap="none" anchor="ctr"/>
            <a:lstStyle/>
            <a:p>
              <a:endParaRPr lang="it-IT"/>
            </a:p>
          </p:txBody>
        </p:sp>
        <p:sp>
          <p:nvSpPr>
            <p:cNvPr id="12" name="Oval 6"/>
            <p:cNvSpPr>
              <a:spLocks noChangeArrowheads="1"/>
            </p:cNvSpPr>
            <p:nvPr/>
          </p:nvSpPr>
          <p:spPr bwMode="auto">
            <a:xfrm>
              <a:off x="258" y="3049"/>
              <a:ext cx="551" cy="263"/>
            </a:xfrm>
            <a:prstGeom prst="ellipse">
              <a:avLst/>
            </a:prstGeom>
            <a:solidFill>
              <a:srgbClr val="FFFF00"/>
            </a:solidFill>
            <a:ln w="9525">
              <a:solidFill>
                <a:srgbClr val="000000"/>
              </a:solidFill>
              <a:round/>
              <a:headEnd/>
              <a:tailEnd/>
            </a:ln>
            <a:effectLst/>
          </p:spPr>
          <p:txBody>
            <a:bodyPr wrap="none" anchor="ctr"/>
            <a:lstStyle/>
            <a:p>
              <a:endParaRPr lang="it-IT"/>
            </a:p>
          </p:txBody>
        </p:sp>
        <p:sp>
          <p:nvSpPr>
            <p:cNvPr id="13" name="Oval 7"/>
            <p:cNvSpPr>
              <a:spLocks noChangeArrowheads="1"/>
            </p:cNvSpPr>
            <p:nvPr/>
          </p:nvSpPr>
          <p:spPr bwMode="auto">
            <a:xfrm>
              <a:off x="202" y="3050"/>
              <a:ext cx="552" cy="262"/>
            </a:xfrm>
            <a:prstGeom prst="ellipse">
              <a:avLst/>
            </a:prstGeom>
            <a:solidFill>
              <a:srgbClr val="FFFF00"/>
            </a:solidFill>
            <a:ln w="9525">
              <a:solidFill>
                <a:srgbClr val="000000"/>
              </a:solidFill>
              <a:round/>
              <a:headEnd/>
              <a:tailEnd/>
            </a:ln>
            <a:effectLst/>
          </p:spPr>
          <p:txBody>
            <a:bodyPr wrap="none" anchor="ctr"/>
            <a:lstStyle/>
            <a:p>
              <a:endParaRPr lang="it-IT"/>
            </a:p>
          </p:txBody>
        </p:sp>
        <p:sp>
          <p:nvSpPr>
            <p:cNvPr id="14" name="Oval 8"/>
            <p:cNvSpPr>
              <a:spLocks noChangeArrowheads="1"/>
            </p:cNvSpPr>
            <p:nvPr/>
          </p:nvSpPr>
          <p:spPr bwMode="auto">
            <a:xfrm>
              <a:off x="147" y="3051"/>
              <a:ext cx="551" cy="262"/>
            </a:xfrm>
            <a:prstGeom prst="ellipse">
              <a:avLst/>
            </a:prstGeom>
            <a:solidFill>
              <a:srgbClr val="FFFF00"/>
            </a:solidFill>
            <a:ln w="9525">
              <a:solidFill>
                <a:srgbClr val="000000"/>
              </a:solidFill>
              <a:round/>
              <a:headEnd/>
              <a:tailEnd/>
            </a:ln>
            <a:effectLst/>
          </p:spPr>
          <p:txBody>
            <a:bodyPr wrap="none" anchor="ctr"/>
            <a:lstStyle/>
            <a:p>
              <a:endParaRPr lang="it-IT"/>
            </a:p>
          </p:txBody>
        </p:sp>
        <p:sp>
          <p:nvSpPr>
            <p:cNvPr id="15" name="Oval 9"/>
            <p:cNvSpPr>
              <a:spLocks noChangeArrowheads="1"/>
            </p:cNvSpPr>
            <p:nvPr/>
          </p:nvSpPr>
          <p:spPr bwMode="auto">
            <a:xfrm>
              <a:off x="278" y="2606"/>
              <a:ext cx="628" cy="262"/>
            </a:xfrm>
            <a:prstGeom prst="ellipse">
              <a:avLst/>
            </a:prstGeom>
            <a:solidFill>
              <a:srgbClr val="CCFFFF"/>
            </a:solidFill>
            <a:ln w="9525">
              <a:solidFill>
                <a:srgbClr val="000000"/>
              </a:solidFill>
              <a:prstDash val="dash"/>
              <a:round/>
              <a:headEnd/>
              <a:tailEnd/>
            </a:ln>
            <a:effectLst/>
          </p:spPr>
          <p:txBody>
            <a:bodyPr wrap="none" anchor="ctr"/>
            <a:lstStyle/>
            <a:p>
              <a:endParaRPr lang="it-IT"/>
            </a:p>
          </p:txBody>
        </p:sp>
        <p:sp>
          <p:nvSpPr>
            <p:cNvPr id="16" name="Oval 10"/>
            <p:cNvSpPr>
              <a:spLocks noChangeArrowheads="1"/>
            </p:cNvSpPr>
            <p:nvPr/>
          </p:nvSpPr>
          <p:spPr bwMode="auto">
            <a:xfrm>
              <a:off x="223" y="2607"/>
              <a:ext cx="627" cy="262"/>
            </a:xfrm>
            <a:prstGeom prst="ellipse">
              <a:avLst/>
            </a:prstGeom>
            <a:solidFill>
              <a:srgbClr val="CCFFFF"/>
            </a:solidFill>
            <a:ln w="9525">
              <a:solidFill>
                <a:srgbClr val="000000"/>
              </a:solidFill>
              <a:round/>
              <a:headEnd/>
              <a:tailEnd/>
            </a:ln>
            <a:effectLst/>
          </p:spPr>
          <p:txBody>
            <a:bodyPr wrap="none" anchor="ctr"/>
            <a:lstStyle/>
            <a:p>
              <a:endParaRPr lang="it-IT"/>
            </a:p>
          </p:txBody>
        </p:sp>
        <p:sp>
          <p:nvSpPr>
            <p:cNvPr id="17" name="Oval 11"/>
            <p:cNvSpPr>
              <a:spLocks noChangeArrowheads="1"/>
            </p:cNvSpPr>
            <p:nvPr/>
          </p:nvSpPr>
          <p:spPr bwMode="auto">
            <a:xfrm>
              <a:off x="174" y="2607"/>
              <a:ext cx="627" cy="263"/>
            </a:xfrm>
            <a:prstGeom prst="ellipse">
              <a:avLst/>
            </a:prstGeom>
            <a:solidFill>
              <a:srgbClr val="CCFFFF"/>
            </a:solidFill>
            <a:ln w="9525">
              <a:solidFill>
                <a:srgbClr val="000000"/>
              </a:solidFill>
              <a:round/>
              <a:headEnd/>
              <a:tailEnd/>
            </a:ln>
            <a:effectLst/>
          </p:spPr>
          <p:txBody>
            <a:bodyPr wrap="none" anchor="ctr"/>
            <a:lstStyle/>
            <a:p>
              <a:endParaRPr lang="it-IT"/>
            </a:p>
          </p:txBody>
        </p:sp>
        <p:sp>
          <p:nvSpPr>
            <p:cNvPr id="18" name="Text Box 12"/>
            <p:cNvSpPr txBox="1">
              <a:spLocks noChangeArrowheads="1"/>
            </p:cNvSpPr>
            <p:nvPr/>
          </p:nvSpPr>
          <p:spPr bwMode="auto">
            <a:xfrm>
              <a:off x="189" y="1416"/>
              <a:ext cx="817" cy="181"/>
            </a:xfrm>
            <a:prstGeom prst="rect">
              <a:avLst/>
            </a:prstGeom>
            <a:solidFill>
              <a:srgbClr val="C0C0C0"/>
            </a:solidFill>
            <a:ln w="9525">
              <a:solidFill>
                <a:schemeClr val="tx1"/>
              </a:solidFill>
              <a:miter lim="800000"/>
              <a:headEnd/>
              <a:tailEnd/>
            </a:ln>
            <a:effectLst/>
          </p:spPr>
          <p:txBody>
            <a:bodyPr>
              <a:spAutoFit/>
            </a:bodyPr>
            <a:lstStyle/>
            <a:p>
              <a:pPr eaLnBrk="0" hangingPunct="0">
                <a:lnSpc>
                  <a:spcPct val="100000"/>
                </a:lnSpc>
                <a:spcBef>
                  <a:spcPct val="50000"/>
                </a:spcBef>
                <a:buClrTx/>
                <a:buSzTx/>
                <a:buFontTx/>
                <a:buNone/>
              </a:pPr>
              <a:r>
                <a:rPr lang="en-US" altLang="ja-JP" sz="1200" i="0">
                  <a:solidFill>
                    <a:srgbClr val="000000"/>
                  </a:solidFill>
                  <a:effectLst/>
                  <a:latin typeface="Arial" charset="0"/>
                  <a:ea typeface="ＭＳ Ｐゴシック" pitchFamily="1" charset="-128"/>
                </a:rPr>
                <a:t>Event Builder</a:t>
              </a:r>
            </a:p>
          </p:txBody>
        </p:sp>
        <p:sp>
          <p:nvSpPr>
            <p:cNvPr id="19" name="Oval 13"/>
            <p:cNvSpPr>
              <a:spLocks noChangeArrowheads="1"/>
            </p:cNvSpPr>
            <p:nvPr/>
          </p:nvSpPr>
          <p:spPr bwMode="auto">
            <a:xfrm>
              <a:off x="114" y="1748"/>
              <a:ext cx="964" cy="261"/>
            </a:xfrm>
            <a:prstGeom prst="ellipse">
              <a:avLst/>
            </a:prstGeom>
            <a:solidFill>
              <a:srgbClr val="C0C0C0"/>
            </a:solidFill>
            <a:ln w="9525">
              <a:solidFill>
                <a:srgbClr val="000000"/>
              </a:solidFill>
              <a:round/>
              <a:headEnd/>
              <a:tailEnd/>
            </a:ln>
            <a:effectLst/>
          </p:spPr>
          <p:txBody>
            <a:bodyPr wrap="none" anchor="ctr"/>
            <a:lstStyle/>
            <a:p>
              <a:endParaRPr lang="it-IT"/>
            </a:p>
          </p:txBody>
        </p:sp>
        <p:sp>
          <p:nvSpPr>
            <p:cNvPr id="20" name="Text Box 14"/>
            <p:cNvSpPr txBox="1">
              <a:spLocks noChangeArrowheads="1"/>
            </p:cNvSpPr>
            <p:nvPr/>
          </p:nvSpPr>
          <p:spPr bwMode="auto">
            <a:xfrm>
              <a:off x="132" y="1795"/>
              <a:ext cx="927" cy="175"/>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200" i="0">
                  <a:solidFill>
                    <a:srgbClr val="000000"/>
                  </a:solidFill>
                  <a:effectLst/>
                  <a:latin typeface="Arial" charset="0"/>
                  <a:ea typeface="ＭＳ Ｐゴシック" pitchFamily="1" charset="-128"/>
                </a:rPr>
                <a:t>Event Filter</a:t>
              </a:r>
              <a:endParaRPr lang="en-US" altLang="ja-JP" sz="1000" b="0" i="0">
                <a:solidFill>
                  <a:srgbClr val="000000"/>
                </a:solidFill>
                <a:effectLst/>
                <a:latin typeface="Arial" charset="0"/>
                <a:ea typeface="ＭＳ Ｐゴシック" pitchFamily="1" charset="-128"/>
              </a:endParaRPr>
            </a:p>
          </p:txBody>
        </p:sp>
        <p:sp>
          <p:nvSpPr>
            <p:cNvPr id="21" name="Oval 15"/>
            <p:cNvSpPr>
              <a:spLocks noChangeArrowheads="1"/>
            </p:cNvSpPr>
            <p:nvPr/>
          </p:nvSpPr>
          <p:spPr bwMode="auto">
            <a:xfrm>
              <a:off x="116" y="2184"/>
              <a:ext cx="966" cy="262"/>
            </a:xfrm>
            <a:prstGeom prst="ellipse">
              <a:avLst/>
            </a:prstGeom>
            <a:solidFill>
              <a:srgbClr val="FF9900"/>
            </a:solidFill>
            <a:ln w="9525">
              <a:solidFill>
                <a:srgbClr val="000000"/>
              </a:solidFill>
              <a:round/>
              <a:headEnd/>
              <a:tailEnd/>
            </a:ln>
            <a:effectLst/>
          </p:spPr>
          <p:txBody>
            <a:bodyPr wrap="none" anchor="ctr"/>
            <a:lstStyle/>
            <a:p>
              <a:endParaRPr lang="it-IT"/>
            </a:p>
          </p:txBody>
        </p:sp>
        <p:sp>
          <p:nvSpPr>
            <p:cNvPr id="22" name="Oval 16"/>
            <p:cNvSpPr>
              <a:spLocks noChangeArrowheads="1"/>
            </p:cNvSpPr>
            <p:nvPr/>
          </p:nvSpPr>
          <p:spPr bwMode="auto">
            <a:xfrm>
              <a:off x="112" y="2615"/>
              <a:ext cx="627" cy="262"/>
            </a:xfrm>
            <a:prstGeom prst="ellipse">
              <a:avLst/>
            </a:prstGeom>
            <a:solidFill>
              <a:srgbClr val="CCFFFF"/>
            </a:solidFill>
            <a:ln w="9525">
              <a:solidFill>
                <a:srgbClr val="000000"/>
              </a:solidFill>
              <a:round/>
              <a:headEnd/>
              <a:tailEnd/>
            </a:ln>
            <a:effectLst/>
          </p:spPr>
          <p:txBody>
            <a:bodyPr wrap="none" anchor="ctr"/>
            <a:lstStyle/>
            <a:p>
              <a:endParaRPr lang="it-IT"/>
            </a:p>
          </p:txBody>
        </p:sp>
        <p:sp>
          <p:nvSpPr>
            <p:cNvPr id="23" name="Oval 17"/>
            <p:cNvSpPr>
              <a:spLocks noChangeArrowheads="1"/>
            </p:cNvSpPr>
            <p:nvPr/>
          </p:nvSpPr>
          <p:spPr bwMode="auto">
            <a:xfrm>
              <a:off x="91" y="3468"/>
              <a:ext cx="456" cy="218"/>
            </a:xfrm>
            <a:prstGeom prst="ellipse">
              <a:avLst/>
            </a:prstGeom>
            <a:solidFill>
              <a:srgbClr val="66FF33"/>
            </a:solidFill>
            <a:ln w="9525">
              <a:solidFill>
                <a:srgbClr val="000000"/>
              </a:solidFill>
              <a:round/>
              <a:headEnd/>
              <a:tailEnd/>
            </a:ln>
            <a:effectLst/>
          </p:spPr>
          <p:txBody>
            <a:bodyPr wrap="none" anchor="ctr"/>
            <a:lstStyle/>
            <a:p>
              <a:endParaRPr lang="it-IT"/>
            </a:p>
          </p:txBody>
        </p:sp>
        <p:sp>
          <p:nvSpPr>
            <p:cNvPr id="24" name="Text Box 18"/>
            <p:cNvSpPr txBox="1">
              <a:spLocks noChangeArrowheads="1"/>
            </p:cNvSpPr>
            <p:nvPr/>
          </p:nvSpPr>
          <p:spPr bwMode="auto">
            <a:xfrm>
              <a:off x="132" y="3500"/>
              <a:ext cx="367" cy="156"/>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000" i="0">
                  <a:solidFill>
                    <a:srgbClr val="000000"/>
                  </a:solidFill>
                  <a:effectLst/>
                  <a:latin typeface="Arial" charset="0"/>
                  <a:ea typeface="ＭＳ Ｐゴシック" pitchFamily="1" charset="-128"/>
                </a:rPr>
                <a:t>Tier3</a:t>
              </a:r>
              <a:endParaRPr lang="en-US" altLang="ja-JP" sz="1000" b="0" i="0">
                <a:solidFill>
                  <a:srgbClr val="000000"/>
                </a:solidFill>
                <a:effectLst/>
                <a:latin typeface="Arial" charset="0"/>
                <a:ea typeface="ＭＳ Ｐゴシック" pitchFamily="1" charset="-128"/>
              </a:endParaRPr>
            </a:p>
          </p:txBody>
        </p:sp>
        <p:sp>
          <p:nvSpPr>
            <p:cNvPr id="25" name="Line 19"/>
            <p:cNvSpPr>
              <a:spLocks noChangeShapeType="1"/>
            </p:cNvSpPr>
            <p:nvPr/>
          </p:nvSpPr>
          <p:spPr bwMode="auto">
            <a:xfrm>
              <a:off x="604" y="1593"/>
              <a:ext cx="1" cy="136"/>
            </a:xfrm>
            <a:prstGeom prst="line">
              <a:avLst/>
            </a:prstGeom>
            <a:noFill/>
            <a:ln w="38100">
              <a:solidFill>
                <a:srgbClr val="000000"/>
              </a:solidFill>
              <a:round/>
              <a:headEnd/>
              <a:tailEnd type="triangle" w="med" len="med"/>
            </a:ln>
            <a:effectLst/>
          </p:spPr>
          <p:txBody>
            <a:bodyPr wrap="none" anchor="ctr"/>
            <a:lstStyle/>
            <a:p>
              <a:endParaRPr lang="it-IT"/>
            </a:p>
          </p:txBody>
        </p:sp>
        <p:sp>
          <p:nvSpPr>
            <p:cNvPr id="26" name="Text Box 20"/>
            <p:cNvSpPr txBox="1">
              <a:spLocks noChangeArrowheads="1"/>
            </p:cNvSpPr>
            <p:nvPr/>
          </p:nvSpPr>
          <p:spPr bwMode="auto">
            <a:xfrm>
              <a:off x="620" y="1592"/>
              <a:ext cx="508" cy="176"/>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200" b="0" i="0">
                  <a:solidFill>
                    <a:srgbClr val="000000"/>
                  </a:solidFill>
                  <a:effectLst/>
                  <a:latin typeface="Arial" charset="0"/>
                  <a:ea typeface="ＭＳ Ｐゴシック" pitchFamily="1" charset="-128"/>
                </a:rPr>
                <a:t>10 GB/s</a:t>
              </a:r>
            </a:p>
          </p:txBody>
        </p:sp>
        <p:sp>
          <p:nvSpPr>
            <p:cNvPr id="27" name="Text Box 21"/>
            <p:cNvSpPr txBox="1">
              <a:spLocks noChangeArrowheads="1"/>
            </p:cNvSpPr>
            <p:nvPr/>
          </p:nvSpPr>
          <p:spPr bwMode="auto">
            <a:xfrm>
              <a:off x="626" y="2024"/>
              <a:ext cx="563" cy="175"/>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200" b="0" i="0">
                  <a:solidFill>
                    <a:srgbClr val="000000"/>
                  </a:solidFill>
                  <a:effectLst/>
                  <a:latin typeface="Arial" charset="0"/>
                  <a:ea typeface="ＭＳ Ｐゴシック" pitchFamily="1" charset="-128"/>
                </a:rPr>
                <a:t>320 MB/s</a:t>
              </a:r>
            </a:p>
          </p:txBody>
        </p:sp>
        <p:sp>
          <p:nvSpPr>
            <p:cNvPr id="28" name="Rectangle 22"/>
            <p:cNvSpPr>
              <a:spLocks noChangeArrowheads="1"/>
            </p:cNvSpPr>
            <p:nvPr/>
          </p:nvSpPr>
          <p:spPr bwMode="auto">
            <a:xfrm>
              <a:off x="673" y="2424"/>
              <a:ext cx="616" cy="292"/>
            </a:xfrm>
            <a:prstGeom prst="rect">
              <a:avLst/>
            </a:prstGeom>
            <a:noFill/>
            <a:ln w="9525">
              <a:noFill/>
              <a:miter lim="800000"/>
              <a:headEnd/>
              <a:tailEnd/>
            </a:ln>
            <a:effectLst/>
          </p:spPr>
          <p:txBody>
            <a:bodyPr>
              <a:spAutoFit/>
            </a:bodyPr>
            <a:lstStyle/>
            <a:p>
              <a:pPr algn="l" eaLnBrk="0" hangingPunct="0">
                <a:lnSpc>
                  <a:spcPct val="100000"/>
                </a:lnSpc>
                <a:spcBef>
                  <a:spcPct val="50000"/>
                </a:spcBef>
                <a:buClrTx/>
                <a:buSzTx/>
                <a:buFontTx/>
                <a:buNone/>
              </a:pPr>
              <a:r>
                <a:rPr lang="en-US" altLang="ja-JP" sz="1200" b="0" i="0">
                  <a:solidFill>
                    <a:srgbClr val="000000"/>
                  </a:solidFill>
                  <a:effectLst/>
                  <a:latin typeface="Arial" charset="0"/>
                  <a:ea typeface="ＭＳ Ｐゴシック" pitchFamily="1" charset="-128"/>
                </a:rPr>
                <a:t>~ 150 MB/s                                     </a:t>
              </a:r>
            </a:p>
          </p:txBody>
        </p:sp>
        <p:sp>
          <p:nvSpPr>
            <p:cNvPr id="29" name="Oval 23"/>
            <p:cNvSpPr>
              <a:spLocks noChangeArrowheads="1"/>
            </p:cNvSpPr>
            <p:nvPr/>
          </p:nvSpPr>
          <p:spPr bwMode="auto">
            <a:xfrm>
              <a:off x="98" y="3052"/>
              <a:ext cx="551" cy="262"/>
            </a:xfrm>
            <a:prstGeom prst="ellipse">
              <a:avLst/>
            </a:prstGeom>
            <a:solidFill>
              <a:srgbClr val="FFFF00"/>
            </a:solidFill>
            <a:ln w="9525">
              <a:solidFill>
                <a:srgbClr val="000000"/>
              </a:solidFill>
              <a:round/>
              <a:headEnd/>
              <a:tailEnd/>
            </a:ln>
            <a:effectLst/>
          </p:spPr>
          <p:txBody>
            <a:bodyPr wrap="none" anchor="ctr"/>
            <a:lstStyle/>
            <a:p>
              <a:endParaRPr lang="it-IT"/>
            </a:p>
          </p:txBody>
        </p:sp>
        <p:sp>
          <p:nvSpPr>
            <p:cNvPr id="30" name="Text Box 24"/>
            <p:cNvSpPr txBox="1">
              <a:spLocks noChangeArrowheads="1"/>
            </p:cNvSpPr>
            <p:nvPr/>
          </p:nvSpPr>
          <p:spPr bwMode="auto">
            <a:xfrm>
              <a:off x="976" y="2654"/>
              <a:ext cx="328" cy="195"/>
            </a:xfrm>
            <a:prstGeom prst="rect">
              <a:avLst/>
            </a:prstGeom>
            <a:noFill/>
            <a:ln w="9525">
              <a:noFill/>
              <a:miter lim="800000"/>
              <a:headEnd/>
              <a:tailEnd/>
            </a:ln>
            <a:effectLst/>
          </p:spPr>
          <p:txBody>
            <a:bodyPr>
              <a:spAutoFit/>
            </a:bodyPr>
            <a:lstStyle/>
            <a:p>
              <a:pPr algn="l" eaLnBrk="0" hangingPunct="0">
                <a:lnSpc>
                  <a:spcPct val="100000"/>
                </a:lnSpc>
                <a:spcBef>
                  <a:spcPct val="50000"/>
                </a:spcBef>
                <a:buClrTx/>
                <a:buSzTx/>
                <a:buFontTx/>
                <a:buNone/>
              </a:pPr>
              <a:r>
                <a:rPr lang="en-US" altLang="ja-JP" sz="1400" i="0">
                  <a:solidFill>
                    <a:srgbClr val="000000"/>
                  </a:solidFill>
                  <a:effectLst>
                    <a:outerShdw blurRad="38100" dist="38100" dir="2700000" algn="tl">
                      <a:srgbClr val="C0C0C0"/>
                    </a:outerShdw>
                  </a:effectLst>
                  <a:latin typeface="Arial" charset="0"/>
                  <a:ea typeface="ＭＳ Ｐゴシック" pitchFamily="1" charset="-128"/>
                </a:rPr>
                <a:t>~10</a:t>
              </a:r>
            </a:p>
          </p:txBody>
        </p:sp>
        <p:sp>
          <p:nvSpPr>
            <p:cNvPr id="31" name="Line 25"/>
            <p:cNvSpPr>
              <a:spLocks noChangeShapeType="1"/>
            </p:cNvSpPr>
            <p:nvPr/>
          </p:nvSpPr>
          <p:spPr bwMode="auto">
            <a:xfrm flipH="1">
              <a:off x="250" y="3707"/>
              <a:ext cx="23" cy="120"/>
            </a:xfrm>
            <a:prstGeom prst="line">
              <a:avLst/>
            </a:prstGeom>
            <a:noFill/>
            <a:ln w="9525">
              <a:solidFill>
                <a:srgbClr val="000000"/>
              </a:solidFill>
              <a:round/>
              <a:headEnd/>
              <a:tailEnd type="triangle" w="med" len="med"/>
            </a:ln>
            <a:effectLst/>
          </p:spPr>
          <p:txBody>
            <a:bodyPr wrap="none" anchor="ctr"/>
            <a:lstStyle/>
            <a:p>
              <a:endParaRPr lang="it-IT"/>
            </a:p>
          </p:txBody>
        </p:sp>
        <p:pic>
          <p:nvPicPr>
            <p:cNvPr id="32" name="Picture 26" descr="atlas_lafever3_0"/>
            <p:cNvPicPr>
              <a:picLocks noChangeAspect="1" noChangeArrowheads="1"/>
            </p:cNvPicPr>
            <p:nvPr/>
          </p:nvPicPr>
          <p:blipFill>
            <a:blip r:embed="rId4"/>
            <a:srcRect/>
            <a:stretch>
              <a:fillRect/>
            </a:stretch>
          </p:blipFill>
          <p:spPr bwMode="auto">
            <a:xfrm>
              <a:off x="284" y="766"/>
              <a:ext cx="616" cy="448"/>
            </a:xfrm>
            <a:prstGeom prst="rect">
              <a:avLst/>
            </a:prstGeom>
            <a:solidFill>
              <a:srgbClr val="CCFFFF"/>
            </a:solidFill>
          </p:spPr>
        </p:pic>
        <p:sp>
          <p:nvSpPr>
            <p:cNvPr id="33" name="Text Box 27"/>
            <p:cNvSpPr txBox="1">
              <a:spLocks noChangeArrowheads="1"/>
            </p:cNvSpPr>
            <p:nvPr/>
          </p:nvSpPr>
          <p:spPr bwMode="auto">
            <a:xfrm>
              <a:off x="623" y="2881"/>
              <a:ext cx="707" cy="176"/>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200" b="0" i="0">
                  <a:solidFill>
                    <a:srgbClr val="000000"/>
                  </a:solidFill>
                  <a:effectLst/>
                  <a:latin typeface="Arial" charset="0"/>
                  <a:ea typeface="ＭＳ Ｐゴシック" pitchFamily="1" charset="-128"/>
                  <a:sym typeface="Symbol" pitchFamily="18" charset="2"/>
                </a:rPr>
                <a:t>~50 </a:t>
              </a:r>
              <a:r>
                <a:rPr lang="en-US" altLang="ja-JP" sz="1200" b="0" i="0">
                  <a:solidFill>
                    <a:srgbClr val="000000"/>
                  </a:solidFill>
                  <a:effectLst/>
                  <a:latin typeface="Arial" charset="0"/>
                  <a:ea typeface="ＭＳ Ｐゴシック" pitchFamily="1" charset="-128"/>
                </a:rPr>
                <a:t>Mb/s</a:t>
              </a:r>
            </a:p>
          </p:txBody>
        </p:sp>
        <p:pic>
          <p:nvPicPr>
            <p:cNvPr id="34" name="Picture 28"/>
            <p:cNvPicPr>
              <a:picLocks noChangeAspect="1" noChangeArrowheads="1"/>
            </p:cNvPicPr>
            <p:nvPr/>
          </p:nvPicPr>
          <p:blipFill>
            <a:blip r:embed="rId5"/>
            <a:srcRect/>
            <a:stretch>
              <a:fillRect/>
            </a:stretch>
          </p:blipFill>
          <p:spPr bwMode="auto">
            <a:xfrm>
              <a:off x="126" y="3822"/>
              <a:ext cx="354" cy="235"/>
            </a:xfrm>
            <a:prstGeom prst="rect">
              <a:avLst/>
            </a:prstGeom>
            <a:noFill/>
          </p:spPr>
        </p:pic>
        <p:pic>
          <p:nvPicPr>
            <p:cNvPr id="35" name="Picture 29"/>
            <p:cNvPicPr>
              <a:picLocks noChangeAspect="1" noChangeArrowheads="1"/>
            </p:cNvPicPr>
            <p:nvPr/>
          </p:nvPicPr>
          <p:blipFill>
            <a:blip r:embed="rId5"/>
            <a:srcRect/>
            <a:stretch>
              <a:fillRect/>
            </a:stretch>
          </p:blipFill>
          <p:spPr bwMode="auto">
            <a:xfrm>
              <a:off x="255" y="3848"/>
              <a:ext cx="354" cy="234"/>
            </a:xfrm>
            <a:prstGeom prst="rect">
              <a:avLst/>
            </a:prstGeom>
            <a:noFill/>
          </p:spPr>
        </p:pic>
        <p:pic>
          <p:nvPicPr>
            <p:cNvPr id="36" name="Picture 30"/>
            <p:cNvPicPr>
              <a:picLocks noChangeAspect="1" noChangeArrowheads="1"/>
            </p:cNvPicPr>
            <p:nvPr/>
          </p:nvPicPr>
          <p:blipFill>
            <a:blip r:embed="rId5"/>
            <a:srcRect/>
            <a:stretch>
              <a:fillRect/>
            </a:stretch>
          </p:blipFill>
          <p:spPr bwMode="auto">
            <a:xfrm>
              <a:off x="383" y="3884"/>
              <a:ext cx="353" cy="235"/>
            </a:xfrm>
            <a:prstGeom prst="rect">
              <a:avLst/>
            </a:prstGeom>
            <a:noFill/>
          </p:spPr>
        </p:pic>
        <p:sp>
          <p:nvSpPr>
            <p:cNvPr id="37" name="Text Box 31"/>
            <p:cNvSpPr txBox="1">
              <a:spLocks noChangeArrowheads="1"/>
            </p:cNvSpPr>
            <p:nvPr/>
          </p:nvSpPr>
          <p:spPr bwMode="auto">
            <a:xfrm>
              <a:off x="650" y="1230"/>
              <a:ext cx="440" cy="176"/>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200" b="0" i="0" dirty="0">
                  <a:solidFill>
                    <a:srgbClr val="000000"/>
                  </a:solidFill>
                  <a:effectLst/>
                  <a:latin typeface="Arial" charset="0"/>
                  <a:ea typeface="ＭＳ Ｐゴシック" pitchFamily="1" charset="-128"/>
                </a:rPr>
                <a:t>~PB/s</a:t>
              </a:r>
              <a:endParaRPr lang="en-US" altLang="ja-JP" b="0" i="0" dirty="0">
                <a:solidFill>
                  <a:srgbClr val="000000"/>
                </a:solidFill>
                <a:effectLst/>
                <a:latin typeface="Arial" charset="0"/>
                <a:ea typeface="ＭＳ Ｐゴシック" pitchFamily="1" charset="-128"/>
              </a:endParaRPr>
            </a:p>
          </p:txBody>
        </p:sp>
        <p:sp>
          <p:nvSpPr>
            <p:cNvPr id="38" name="Line 32"/>
            <p:cNvSpPr>
              <a:spLocks noChangeShapeType="1"/>
            </p:cNvSpPr>
            <p:nvPr/>
          </p:nvSpPr>
          <p:spPr bwMode="auto">
            <a:xfrm>
              <a:off x="603" y="2033"/>
              <a:ext cx="1" cy="136"/>
            </a:xfrm>
            <a:prstGeom prst="line">
              <a:avLst/>
            </a:prstGeom>
            <a:noFill/>
            <a:ln w="38100">
              <a:solidFill>
                <a:srgbClr val="000000"/>
              </a:solidFill>
              <a:round/>
              <a:headEnd/>
              <a:tailEnd type="triangle" w="med" len="med"/>
            </a:ln>
            <a:effectLst/>
          </p:spPr>
          <p:txBody>
            <a:bodyPr wrap="none" anchor="ctr"/>
            <a:lstStyle/>
            <a:p>
              <a:endParaRPr lang="it-IT"/>
            </a:p>
          </p:txBody>
        </p:sp>
        <p:sp>
          <p:nvSpPr>
            <p:cNvPr id="39" name="Line 33"/>
            <p:cNvSpPr>
              <a:spLocks noChangeShapeType="1"/>
            </p:cNvSpPr>
            <p:nvPr/>
          </p:nvSpPr>
          <p:spPr bwMode="auto">
            <a:xfrm flipH="1">
              <a:off x="469" y="2460"/>
              <a:ext cx="39" cy="128"/>
            </a:xfrm>
            <a:prstGeom prst="line">
              <a:avLst/>
            </a:prstGeom>
            <a:noFill/>
            <a:ln w="28575">
              <a:solidFill>
                <a:srgbClr val="000000"/>
              </a:solidFill>
              <a:round/>
              <a:headEnd/>
              <a:tailEnd type="triangle" w="med" len="med"/>
            </a:ln>
            <a:effectLst/>
          </p:spPr>
          <p:txBody>
            <a:bodyPr wrap="none" anchor="ctr"/>
            <a:lstStyle/>
            <a:p>
              <a:endParaRPr lang="it-IT"/>
            </a:p>
          </p:txBody>
        </p:sp>
        <p:sp>
          <p:nvSpPr>
            <p:cNvPr id="40" name="Line 34"/>
            <p:cNvSpPr>
              <a:spLocks noChangeShapeType="1"/>
            </p:cNvSpPr>
            <p:nvPr/>
          </p:nvSpPr>
          <p:spPr bwMode="auto">
            <a:xfrm flipH="1">
              <a:off x="337" y="2906"/>
              <a:ext cx="34" cy="129"/>
            </a:xfrm>
            <a:prstGeom prst="line">
              <a:avLst/>
            </a:prstGeom>
            <a:noFill/>
            <a:ln w="19050">
              <a:solidFill>
                <a:srgbClr val="000000"/>
              </a:solidFill>
              <a:round/>
              <a:headEnd/>
              <a:tailEnd type="triangle" w="med" len="med"/>
            </a:ln>
            <a:effectLst/>
          </p:spPr>
          <p:txBody>
            <a:bodyPr wrap="none" anchor="ctr"/>
            <a:lstStyle/>
            <a:p>
              <a:endParaRPr lang="it-IT"/>
            </a:p>
          </p:txBody>
        </p:sp>
        <p:sp>
          <p:nvSpPr>
            <p:cNvPr id="41" name="Line 35"/>
            <p:cNvSpPr>
              <a:spLocks noChangeShapeType="1"/>
            </p:cNvSpPr>
            <p:nvPr/>
          </p:nvSpPr>
          <p:spPr bwMode="auto">
            <a:xfrm flipH="1">
              <a:off x="414" y="2905"/>
              <a:ext cx="6" cy="129"/>
            </a:xfrm>
            <a:prstGeom prst="line">
              <a:avLst/>
            </a:prstGeom>
            <a:noFill/>
            <a:ln w="19050">
              <a:solidFill>
                <a:srgbClr val="000000"/>
              </a:solidFill>
              <a:round/>
              <a:headEnd/>
              <a:tailEnd type="triangle" w="med" len="med"/>
            </a:ln>
            <a:effectLst/>
          </p:spPr>
          <p:txBody>
            <a:bodyPr wrap="none" anchor="ctr"/>
            <a:lstStyle/>
            <a:p>
              <a:endParaRPr lang="it-IT"/>
            </a:p>
          </p:txBody>
        </p:sp>
        <p:sp>
          <p:nvSpPr>
            <p:cNvPr id="42" name="Line 36"/>
            <p:cNvSpPr>
              <a:spLocks noChangeShapeType="1"/>
            </p:cNvSpPr>
            <p:nvPr/>
          </p:nvSpPr>
          <p:spPr bwMode="auto">
            <a:xfrm>
              <a:off x="468" y="2904"/>
              <a:ext cx="23" cy="129"/>
            </a:xfrm>
            <a:prstGeom prst="line">
              <a:avLst/>
            </a:prstGeom>
            <a:noFill/>
            <a:ln w="19050">
              <a:solidFill>
                <a:srgbClr val="000000"/>
              </a:solidFill>
              <a:round/>
              <a:headEnd/>
              <a:tailEnd type="triangle" w="med" len="med"/>
            </a:ln>
            <a:effectLst/>
          </p:spPr>
          <p:txBody>
            <a:bodyPr wrap="none" anchor="ctr"/>
            <a:lstStyle/>
            <a:p>
              <a:endParaRPr lang="it-IT"/>
            </a:p>
          </p:txBody>
        </p:sp>
        <p:sp>
          <p:nvSpPr>
            <p:cNvPr id="43" name="Line 37"/>
            <p:cNvSpPr>
              <a:spLocks noChangeShapeType="1"/>
            </p:cNvSpPr>
            <p:nvPr/>
          </p:nvSpPr>
          <p:spPr bwMode="auto">
            <a:xfrm>
              <a:off x="517" y="2903"/>
              <a:ext cx="61" cy="122"/>
            </a:xfrm>
            <a:prstGeom prst="line">
              <a:avLst/>
            </a:prstGeom>
            <a:noFill/>
            <a:ln w="19050">
              <a:solidFill>
                <a:srgbClr val="000000"/>
              </a:solidFill>
              <a:round/>
              <a:headEnd/>
              <a:tailEnd type="triangle" w="med" len="med"/>
            </a:ln>
            <a:effectLst/>
          </p:spPr>
          <p:txBody>
            <a:bodyPr wrap="none" anchor="ctr"/>
            <a:lstStyle/>
            <a:p>
              <a:endParaRPr lang="it-IT"/>
            </a:p>
          </p:txBody>
        </p:sp>
        <p:sp>
          <p:nvSpPr>
            <p:cNvPr id="44" name="Text Box 38"/>
            <p:cNvSpPr txBox="1">
              <a:spLocks noChangeArrowheads="1"/>
            </p:cNvSpPr>
            <p:nvPr/>
          </p:nvSpPr>
          <p:spPr bwMode="auto">
            <a:xfrm>
              <a:off x="119" y="3105"/>
              <a:ext cx="511" cy="175"/>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200" i="0">
                  <a:solidFill>
                    <a:srgbClr val="000000"/>
                  </a:solidFill>
                  <a:effectLst/>
                  <a:latin typeface="Arial" charset="0"/>
                  <a:ea typeface="ＭＳ Ｐゴシック" pitchFamily="1" charset="-128"/>
                </a:rPr>
                <a:t>Tier2</a:t>
              </a:r>
              <a:endParaRPr lang="en-US" altLang="ja-JP" sz="1000" b="0" i="0">
                <a:solidFill>
                  <a:srgbClr val="000000"/>
                </a:solidFill>
                <a:effectLst/>
                <a:latin typeface="Arial" charset="0"/>
                <a:ea typeface="ＭＳ Ｐゴシック" pitchFamily="1" charset="-128"/>
              </a:endParaRPr>
            </a:p>
          </p:txBody>
        </p:sp>
        <p:sp>
          <p:nvSpPr>
            <p:cNvPr id="45" name="Line 39"/>
            <p:cNvSpPr>
              <a:spLocks noChangeShapeType="1"/>
            </p:cNvSpPr>
            <p:nvPr/>
          </p:nvSpPr>
          <p:spPr bwMode="auto">
            <a:xfrm flipH="1">
              <a:off x="305" y="3333"/>
              <a:ext cx="32" cy="129"/>
            </a:xfrm>
            <a:prstGeom prst="line">
              <a:avLst/>
            </a:prstGeom>
            <a:noFill/>
            <a:ln w="19050">
              <a:solidFill>
                <a:srgbClr val="000000"/>
              </a:solidFill>
              <a:round/>
              <a:headEnd/>
              <a:tailEnd type="triangle" w="med" len="med"/>
            </a:ln>
            <a:effectLst/>
          </p:spPr>
          <p:txBody>
            <a:bodyPr wrap="none" anchor="ctr"/>
            <a:lstStyle/>
            <a:p>
              <a:endParaRPr lang="it-IT"/>
            </a:p>
          </p:txBody>
        </p:sp>
        <p:sp>
          <p:nvSpPr>
            <p:cNvPr id="46" name="Line 40"/>
            <p:cNvSpPr>
              <a:spLocks noChangeShapeType="1"/>
            </p:cNvSpPr>
            <p:nvPr/>
          </p:nvSpPr>
          <p:spPr bwMode="auto">
            <a:xfrm>
              <a:off x="417" y="3331"/>
              <a:ext cx="23" cy="129"/>
            </a:xfrm>
            <a:prstGeom prst="line">
              <a:avLst/>
            </a:prstGeom>
            <a:noFill/>
            <a:ln w="19050">
              <a:solidFill>
                <a:srgbClr val="000000"/>
              </a:solidFill>
              <a:prstDash val="dash"/>
              <a:round/>
              <a:headEnd/>
              <a:tailEnd type="triangle" w="med" len="med"/>
            </a:ln>
            <a:effectLst/>
          </p:spPr>
          <p:txBody>
            <a:bodyPr wrap="none" anchor="ctr"/>
            <a:lstStyle/>
            <a:p>
              <a:endParaRPr lang="it-IT"/>
            </a:p>
          </p:txBody>
        </p:sp>
        <p:sp>
          <p:nvSpPr>
            <p:cNvPr id="47" name="Line 41"/>
            <p:cNvSpPr>
              <a:spLocks noChangeShapeType="1"/>
            </p:cNvSpPr>
            <p:nvPr/>
          </p:nvSpPr>
          <p:spPr bwMode="auto">
            <a:xfrm>
              <a:off x="503" y="3330"/>
              <a:ext cx="209" cy="149"/>
            </a:xfrm>
            <a:prstGeom prst="line">
              <a:avLst/>
            </a:prstGeom>
            <a:noFill/>
            <a:ln w="19050">
              <a:solidFill>
                <a:srgbClr val="000000"/>
              </a:solidFill>
              <a:round/>
              <a:headEnd/>
              <a:tailEnd type="triangle" w="med" len="med"/>
            </a:ln>
            <a:effectLst/>
          </p:spPr>
          <p:txBody>
            <a:bodyPr wrap="none" anchor="ctr"/>
            <a:lstStyle/>
            <a:p>
              <a:endParaRPr lang="it-IT"/>
            </a:p>
          </p:txBody>
        </p:sp>
        <p:sp>
          <p:nvSpPr>
            <p:cNvPr id="48" name="Line 42"/>
            <p:cNvSpPr>
              <a:spLocks noChangeShapeType="1"/>
            </p:cNvSpPr>
            <p:nvPr/>
          </p:nvSpPr>
          <p:spPr bwMode="auto">
            <a:xfrm>
              <a:off x="642" y="2460"/>
              <a:ext cx="54" cy="121"/>
            </a:xfrm>
            <a:prstGeom prst="line">
              <a:avLst/>
            </a:prstGeom>
            <a:noFill/>
            <a:ln w="28575">
              <a:solidFill>
                <a:srgbClr val="000000"/>
              </a:solidFill>
              <a:prstDash val="dash"/>
              <a:round/>
              <a:headEnd/>
              <a:tailEnd type="triangle" w="med" len="med"/>
            </a:ln>
            <a:effectLst/>
          </p:spPr>
          <p:txBody>
            <a:bodyPr wrap="none" anchor="ctr"/>
            <a:lstStyle/>
            <a:p>
              <a:endParaRPr lang="it-IT"/>
            </a:p>
          </p:txBody>
        </p:sp>
        <p:sp>
          <p:nvSpPr>
            <p:cNvPr id="49" name="Oval 43"/>
            <p:cNvSpPr>
              <a:spLocks noChangeArrowheads="1"/>
            </p:cNvSpPr>
            <p:nvPr/>
          </p:nvSpPr>
          <p:spPr bwMode="auto">
            <a:xfrm>
              <a:off x="836" y="3562"/>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50" name="Oval 44"/>
            <p:cNvSpPr>
              <a:spLocks noChangeArrowheads="1"/>
            </p:cNvSpPr>
            <p:nvPr/>
          </p:nvSpPr>
          <p:spPr bwMode="auto">
            <a:xfrm>
              <a:off x="780" y="3562"/>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51" name="Oval 45"/>
            <p:cNvSpPr>
              <a:spLocks noChangeArrowheads="1"/>
            </p:cNvSpPr>
            <p:nvPr/>
          </p:nvSpPr>
          <p:spPr bwMode="auto">
            <a:xfrm>
              <a:off x="724" y="3562"/>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52" name="Oval 46"/>
            <p:cNvSpPr>
              <a:spLocks noChangeArrowheads="1"/>
            </p:cNvSpPr>
            <p:nvPr/>
          </p:nvSpPr>
          <p:spPr bwMode="auto">
            <a:xfrm>
              <a:off x="848" y="3976"/>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53" name="Oval 47"/>
            <p:cNvSpPr>
              <a:spLocks noChangeArrowheads="1"/>
            </p:cNvSpPr>
            <p:nvPr/>
          </p:nvSpPr>
          <p:spPr bwMode="auto">
            <a:xfrm>
              <a:off x="791" y="3976"/>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54" name="Oval 48"/>
            <p:cNvSpPr>
              <a:spLocks noChangeArrowheads="1"/>
            </p:cNvSpPr>
            <p:nvPr/>
          </p:nvSpPr>
          <p:spPr bwMode="auto">
            <a:xfrm>
              <a:off x="736" y="3976"/>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55" name="Text Box 49"/>
            <p:cNvSpPr txBox="1">
              <a:spLocks noChangeArrowheads="1"/>
            </p:cNvSpPr>
            <p:nvPr/>
          </p:nvSpPr>
          <p:spPr bwMode="auto">
            <a:xfrm>
              <a:off x="806" y="3105"/>
              <a:ext cx="532" cy="292"/>
            </a:xfrm>
            <a:prstGeom prst="rect">
              <a:avLst/>
            </a:prstGeom>
            <a:noFill/>
            <a:ln w="9525">
              <a:noFill/>
              <a:miter lim="800000"/>
              <a:headEnd/>
              <a:tailEnd/>
            </a:ln>
            <a:effectLst/>
          </p:spPr>
          <p:txBody>
            <a:bodyPr>
              <a:spAutoFit/>
            </a:bodyPr>
            <a:lstStyle/>
            <a:p>
              <a:pPr algn="l" eaLnBrk="0" hangingPunct="0">
                <a:lnSpc>
                  <a:spcPct val="100000"/>
                </a:lnSpc>
                <a:spcBef>
                  <a:spcPct val="50000"/>
                </a:spcBef>
                <a:buClrTx/>
                <a:buSzTx/>
                <a:buFontTx/>
                <a:buNone/>
              </a:pPr>
              <a:r>
                <a:rPr lang="en-US" altLang="ja-JP" sz="1200" i="0">
                  <a:solidFill>
                    <a:srgbClr val="000000"/>
                  </a:solidFill>
                  <a:effectLst>
                    <a:outerShdw blurRad="38100" dist="38100" dir="2700000" algn="tl">
                      <a:srgbClr val="C0C0C0"/>
                    </a:outerShdw>
                  </a:effectLst>
                  <a:latin typeface="Arial" charset="0"/>
                  <a:ea typeface="ＭＳ Ｐゴシック" pitchFamily="1" charset="-128"/>
                </a:rPr>
                <a:t>~3-4/Tier1</a:t>
              </a:r>
            </a:p>
          </p:txBody>
        </p:sp>
        <p:sp>
          <p:nvSpPr>
            <p:cNvPr id="56" name="Line 50"/>
            <p:cNvSpPr>
              <a:spLocks noChangeShapeType="1"/>
            </p:cNvSpPr>
            <p:nvPr/>
          </p:nvSpPr>
          <p:spPr bwMode="auto">
            <a:xfrm>
              <a:off x="326" y="3706"/>
              <a:ext cx="44" cy="134"/>
            </a:xfrm>
            <a:prstGeom prst="line">
              <a:avLst/>
            </a:prstGeom>
            <a:noFill/>
            <a:ln w="9525">
              <a:solidFill>
                <a:srgbClr val="000000"/>
              </a:solidFill>
              <a:round/>
              <a:headEnd/>
              <a:tailEnd type="triangle" w="med" len="med"/>
            </a:ln>
            <a:effectLst/>
          </p:spPr>
          <p:txBody>
            <a:bodyPr wrap="none" anchor="ctr"/>
            <a:lstStyle/>
            <a:p>
              <a:endParaRPr lang="it-IT"/>
            </a:p>
          </p:txBody>
        </p:sp>
        <p:sp>
          <p:nvSpPr>
            <p:cNvPr id="57" name="Line 51"/>
            <p:cNvSpPr>
              <a:spLocks noChangeShapeType="1"/>
            </p:cNvSpPr>
            <p:nvPr/>
          </p:nvSpPr>
          <p:spPr bwMode="auto">
            <a:xfrm>
              <a:off x="367" y="3705"/>
              <a:ext cx="123" cy="141"/>
            </a:xfrm>
            <a:prstGeom prst="line">
              <a:avLst/>
            </a:prstGeom>
            <a:noFill/>
            <a:ln w="9525">
              <a:solidFill>
                <a:srgbClr val="000000"/>
              </a:solidFill>
              <a:round/>
              <a:headEnd/>
              <a:tailEnd type="triangle" w="med" len="med"/>
            </a:ln>
            <a:effectLst/>
          </p:spPr>
          <p:txBody>
            <a:bodyPr wrap="none" anchor="ctr"/>
            <a:lstStyle/>
            <a:p>
              <a:endParaRPr lang="it-IT"/>
            </a:p>
          </p:txBody>
        </p:sp>
        <p:sp>
          <p:nvSpPr>
            <p:cNvPr id="58" name="Line 52"/>
            <p:cNvSpPr>
              <a:spLocks noChangeShapeType="1"/>
            </p:cNvSpPr>
            <p:nvPr/>
          </p:nvSpPr>
          <p:spPr bwMode="auto">
            <a:xfrm>
              <a:off x="421" y="3704"/>
              <a:ext cx="283" cy="148"/>
            </a:xfrm>
            <a:prstGeom prst="line">
              <a:avLst/>
            </a:prstGeom>
            <a:noFill/>
            <a:ln w="9525">
              <a:solidFill>
                <a:srgbClr val="000000"/>
              </a:solidFill>
              <a:round/>
              <a:headEnd/>
              <a:tailEnd type="triangle" w="med" len="med"/>
            </a:ln>
            <a:effectLst/>
          </p:spPr>
          <p:txBody>
            <a:bodyPr wrap="none" anchor="ctr"/>
            <a:lstStyle/>
            <a:p>
              <a:endParaRPr lang="it-IT"/>
            </a:p>
          </p:txBody>
        </p:sp>
        <p:sp>
          <p:nvSpPr>
            <p:cNvPr id="59" name="AutoShape 53"/>
            <p:cNvSpPr>
              <a:spLocks noChangeArrowheads="1"/>
            </p:cNvSpPr>
            <p:nvPr/>
          </p:nvSpPr>
          <p:spPr bwMode="auto">
            <a:xfrm>
              <a:off x="471" y="1249"/>
              <a:ext cx="250" cy="133"/>
            </a:xfrm>
            <a:prstGeom prst="downArrow">
              <a:avLst>
                <a:gd name="adj1" fmla="val 50000"/>
                <a:gd name="adj2" fmla="val 25000"/>
              </a:avLst>
            </a:prstGeom>
            <a:solidFill>
              <a:srgbClr val="C0C0C0"/>
            </a:solidFill>
            <a:ln w="25400">
              <a:solidFill>
                <a:srgbClr val="000000"/>
              </a:solidFill>
              <a:miter lim="800000"/>
              <a:headEnd type="none" w="sm" len="sm"/>
              <a:tailEnd type="none" w="sm" len="sm"/>
            </a:ln>
            <a:effectLst/>
          </p:spPr>
          <p:txBody>
            <a:bodyPr vert="eaVert" wrap="none" anchor="ctr"/>
            <a:lstStyle/>
            <a:p>
              <a:endParaRPr lang="it-IT"/>
            </a:p>
          </p:txBody>
        </p:sp>
        <p:sp>
          <p:nvSpPr>
            <p:cNvPr id="60" name="Oval 54"/>
            <p:cNvSpPr>
              <a:spLocks noChangeArrowheads="1"/>
            </p:cNvSpPr>
            <p:nvPr/>
          </p:nvSpPr>
          <p:spPr bwMode="auto">
            <a:xfrm>
              <a:off x="1068" y="2725"/>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61" name="Oval 55"/>
            <p:cNvSpPr>
              <a:spLocks noChangeArrowheads="1"/>
            </p:cNvSpPr>
            <p:nvPr/>
          </p:nvSpPr>
          <p:spPr bwMode="auto">
            <a:xfrm>
              <a:off x="1011" y="2725"/>
              <a:ext cx="25"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62" name="Oval 56"/>
            <p:cNvSpPr>
              <a:spLocks noChangeArrowheads="1"/>
            </p:cNvSpPr>
            <p:nvPr/>
          </p:nvSpPr>
          <p:spPr bwMode="auto">
            <a:xfrm>
              <a:off x="955" y="2725"/>
              <a:ext cx="24" cy="25"/>
            </a:xfrm>
            <a:prstGeom prst="ellipse">
              <a:avLst/>
            </a:prstGeom>
            <a:solidFill>
              <a:schemeClr val="tx1"/>
            </a:solidFill>
            <a:ln w="9525">
              <a:solidFill>
                <a:srgbClr val="000000"/>
              </a:solidFill>
              <a:round/>
              <a:headEnd/>
              <a:tailEnd/>
            </a:ln>
            <a:effectLst/>
          </p:spPr>
          <p:txBody>
            <a:bodyPr wrap="none" anchor="ctr"/>
            <a:lstStyle/>
            <a:p>
              <a:endParaRPr lang="it-IT"/>
            </a:p>
          </p:txBody>
        </p:sp>
        <p:sp>
          <p:nvSpPr>
            <p:cNvPr id="63" name="Text Box 57"/>
            <p:cNvSpPr txBox="1">
              <a:spLocks noChangeArrowheads="1"/>
            </p:cNvSpPr>
            <p:nvPr/>
          </p:nvSpPr>
          <p:spPr bwMode="auto">
            <a:xfrm>
              <a:off x="125" y="2215"/>
              <a:ext cx="928" cy="195"/>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400" i="0">
                  <a:solidFill>
                    <a:srgbClr val="000000"/>
                  </a:solidFill>
                  <a:effectLst/>
                  <a:latin typeface="Arial" charset="0"/>
                  <a:ea typeface="ＭＳ Ｐゴシック" pitchFamily="1" charset="-128"/>
                </a:rPr>
                <a:t>Tier0</a:t>
              </a:r>
              <a:endParaRPr lang="en-US" altLang="ja-JP" sz="1000" b="0" i="0">
                <a:solidFill>
                  <a:srgbClr val="000000"/>
                </a:solidFill>
                <a:effectLst/>
                <a:latin typeface="Arial" charset="0"/>
                <a:ea typeface="ＭＳ Ｐゴシック" pitchFamily="1" charset="-128"/>
              </a:endParaRPr>
            </a:p>
          </p:txBody>
        </p:sp>
        <p:sp>
          <p:nvSpPr>
            <p:cNvPr id="64" name="Text Box 58"/>
            <p:cNvSpPr txBox="1">
              <a:spLocks noChangeArrowheads="1"/>
            </p:cNvSpPr>
            <p:nvPr/>
          </p:nvSpPr>
          <p:spPr bwMode="auto">
            <a:xfrm>
              <a:off x="68" y="2672"/>
              <a:ext cx="719" cy="176"/>
            </a:xfrm>
            <a:prstGeom prst="rect">
              <a:avLst/>
            </a:prstGeom>
            <a:noFill/>
            <a:ln w="9525">
              <a:noFill/>
              <a:miter lim="800000"/>
              <a:headEnd/>
              <a:tailEnd/>
            </a:ln>
            <a:effectLst/>
          </p:spPr>
          <p:txBody>
            <a:bodyPr>
              <a:spAutoFit/>
            </a:bodyPr>
            <a:lstStyle/>
            <a:p>
              <a:pPr eaLnBrk="0" hangingPunct="0">
                <a:lnSpc>
                  <a:spcPct val="100000"/>
                </a:lnSpc>
                <a:spcBef>
                  <a:spcPct val="50000"/>
                </a:spcBef>
                <a:buClrTx/>
                <a:buSzTx/>
                <a:buFontTx/>
                <a:buNone/>
              </a:pPr>
              <a:r>
                <a:rPr lang="en-US" altLang="ja-JP" sz="1200" i="0">
                  <a:solidFill>
                    <a:srgbClr val="000000"/>
                  </a:solidFill>
                  <a:effectLst/>
                  <a:latin typeface="Arial" charset="0"/>
                  <a:ea typeface="ＭＳ Ｐゴシック" pitchFamily="1" charset="-128"/>
                </a:rPr>
                <a:t>Tier1</a:t>
              </a:r>
              <a:endParaRPr lang="en-US" altLang="ja-JP" sz="900" b="0" i="0">
                <a:solidFill>
                  <a:srgbClr val="000000"/>
                </a:solidFill>
                <a:effectLst/>
                <a:latin typeface="Arial" charset="0"/>
                <a:ea typeface="ＭＳ Ｐゴシック" pitchFamily="1" charset="-128"/>
              </a:endParaRPr>
            </a:p>
          </p:txBody>
        </p:sp>
      </p:grpSp>
      <p:sp>
        <p:nvSpPr>
          <p:cNvPr id="65" name="CasellaDiTesto 64"/>
          <p:cNvSpPr txBox="1"/>
          <p:nvPr/>
        </p:nvSpPr>
        <p:spPr>
          <a:xfrm>
            <a:off x="1857356" y="1285860"/>
            <a:ext cx="7286645" cy="707886"/>
          </a:xfrm>
          <a:prstGeom prst="rect">
            <a:avLst/>
          </a:prstGeom>
          <a:noFill/>
        </p:spPr>
        <p:txBody>
          <a:bodyPr wrap="square" rtlCol="0">
            <a:spAutoFit/>
          </a:bodyPr>
          <a:lstStyle/>
          <a:p>
            <a:r>
              <a:rPr lang="en-US" sz="2000" dirty="0" smtClean="0">
                <a:solidFill>
                  <a:srgbClr val="000000"/>
                </a:solidFill>
                <a:latin typeface="Comic Sans MS" pitchFamily="66" charset="0"/>
              </a:rPr>
              <a:t>Tier-0 at CERN  </a:t>
            </a:r>
            <a:r>
              <a:rPr lang="en-US" sz="2000" dirty="0" smtClean="0">
                <a:solidFill>
                  <a:srgbClr val="000000"/>
                </a:solidFill>
                <a:latin typeface="Comic Sans MS" pitchFamily="66" charset="0"/>
                <a:sym typeface="Symbol" pitchFamily="18" charset="2"/>
              </a:rPr>
              <a:t></a:t>
            </a:r>
            <a:r>
              <a:rPr lang="en-US" sz="2000" dirty="0" smtClean="0">
                <a:solidFill>
                  <a:srgbClr val="000000"/>
                </a:solidFill>
                <a:latin typeface="Comic Sans MS" pitchFamily="66" charset="0"/>
              </a:rPr>
              <a:t> 10 Tier-1  </a:t>
            </a:r>
            <a:r>
              <a:rPr lang="en-US" sz="2000" dirty="0" smtClean="0">
                <a:solidFill>
                  <a:srgbClr val="000000"/>
                </a:solidFill>
                <a:latin typeface="Comic Sans MS" pitchFamily="66" charset="0"/>
                <a:sym typeface="Symbol" pitchFamily="18" charset="2"/>
              </a:rPr>
              <a:t></a:t>
            </a:r>
            <a:r>
              <a:rPr lang="en-US" sz="2000" dirty="0" smtClean="0">
                <a:solidFill>
                  <a:srgbClr val="000000"/>
                </a:solidFill>
                <a:latin typeface="Comic Sans MS" pitchFamily="66" charset="0"/>
              </a:rPr>
              <a:t> </a:t>
            </a:r>
          </a:p>
          <a:p>
            <a:r>
              <a:rPr lang="en-US" sz="2000" dirty="0" smtClean="0">
                <a:solidFill>
                  <a:srgbClr val="000000"/>
                </a:solidFill>
                <a:latin typeface="Comic Sans MS" pitchFamily="66" charset="0"/>
              </a:rPr>
              <a:t>		35 Tier-2 </a:t>
            </a:r>
            <a:r>
              <a:rPr lang="en-US" sz="2000" dirty="0" err="1" smtClean="0">
                <a:solidFill>
                  <a:srgbClr val="000000"/>
                </a:solidFill>
                <a:latin typeface="Comic Sans MS" pitchFamily="66" charset="0"/>
              </a:rPr>
              <a:t>di</a:t>
            </a:r>
            <a:r>
              <a:rPr lang="en-US" sz="2000" dirty="0" smtClean="0">
                <a:solidFill>
                  <a:srgbClr val="000000"/>
                </a:solidFill>
                <a:latin typeface="Comic Sans MS" pitchFamily="66" charset="0"/>
              </a:rPr>
              <a:t> cui 4 in Italia, 1 a Napoli</a:t>
            </a:r>
            <a:endParaRPr lang="it-IT" sz="2000" dirty="0">
              <a:latin typeface="Comic Sans MS"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142860"/>
            <a:ext cx="8229600" cy="1143000"/>
          </a:xfrm>
          <a:solidFill>
            <a:schemeClr val="accent3">
              <a:lumMod val="40000"/>
              <a:lumOff val="60000"/>
            </a:schemeClr>
          </a:solidFill>
        </p:spPr>
        <p:txBody>
          <a:bodyPr>
            <a:normAutofit/>
          </a:bodyPr>
          <a:lstStyle/>
          <a:p>
            <a:r>
              <a:rPr lang="it-IT" sz="2800" b="1" dirty="0" smtClean="0">
                <a:solidFill>
                  <a:srgbClr val="FF0000"/>
                </a:solidFill>
                <a:latin typeface="Comic Sans MS" pitchFamily="66" charset="0"/>
              </a:rPr>
              <a:t>Test dell’apparato con i raggi cosmici</a:t>
            </a:r>
            <a:endParaRPr lang="it-IT" sz="2800" b="1" dirty="0">
              <a:solidFill>
                <a:srgbClr val="FF0000"/>
              </a:solidFill>
              <a:latin typeface="Comic Sans MS" pitchFamily="66" charset="0"/>
            </a:endParaRPr>
          </a:p>
        </p:txBody>
      </p:sp>
      <p:sp>
        <p:nvSpPr>
          <p:cNvPr id="4" name="Segnaposto numero diapositiva 3"/>
          <p:cNvSpPr>
            <a:spLocks noGrp="1"/>
          </p:cNvSpPr>
          <p:nvPr>
            <p:ph type="sldNum" sz="quarter" idx="12"/>
          </p:nvPr>
        </p:nvSpPr>
        <p:spPr/>
        <p:txBody>
          <a:bodyPr/>
          <a:lstStyle/>
          <a:p>
            <a:fld id="{B007B441-5312-499D-93C3-6E37886527FA}" type="slidenum">
              <a:rPr lang="it-IT" smtClean="0"/>
              <a:pPr/>
              <a:t>28</a:t>
            </a:fld>
            <a:endParaRPr lang="it-IT"/>
          </a:p>
        </p:txBody>
      </p:sp>
      <p:pic>
        <p:nvPicPr>
          <p:cNvPr id="5" name="Picture 4" descr="primari"/>
          <p:cNvPicPr>
            <a:picLocks noGrp="1" noChangeAspect="1" noChangeArrowheads="1"/>
          </p:cNvPicPr>
          <p:nvPr>
            <p:ph idx="1"/>
          </p:nvPr>
        </p:nvPicPr>
        <p:blipFill>
          <a:blip r:embed="rId3"/>
          <a:srcRect b="11594"/>
          <a:stretch>
            <a:fillRect/>
          </a:stretch>
        </p:blipFill>
        <p:spPr bwMode="auto">
          <a:xfrm>
            <a:off x="5214942" y="1571612"/>
            <a:ext cx="3338817" cy="4525963"/>
          </a:xfrm>
          <a:prstGeom prst="rect">
            <a:avLst/>
          </a:prstGeom>
          <a:noFill/>
        </p:spPr>
      </p:pic>
      <p:sp>
        <p:nvSpPr>
          <p:cNvPr id="6" name="Text Box 7"/>
          <p:cNvSpPr txBox="1">
            <a:spLocks noChangeArrowheads="1"/>
          </p:cNvSpPr>
          <p:nvPr/>
        </p:nvSpPr>
        <p:spPr bwMode="auto">
          <a:xfrm>
            <a:off x="357158" y="1571612"/>
            <a:ext cx="4429156" cy="2123658"/>
          </a:xfrm>
          <a:prstGeom prst="rect">
            <a:avLst/>
          </a:prstGeom>
          <a:solidFill>
            <a:schemeClr val="accent4">
              <a:lumMod val="40000"/>
              <a:lumOff val="60000"/>
            </a:schemeClr>
          </a:solidFill>
          <a:ln w="9525" algn="ctr">
            <a:noFill/>
            <a:miter lim="800000"/>
            <a:headEnd/>
            <a:tailEnd/>
          </a:ln>
          <a:effectLst/>
        </p:spPr>
        <p:txBody>
          <a:bodyPr wrap="square">
            <a:spAutoFit/>
          </a:bodyPr>
          <a:lstStyle/>
          <a:p>
            <a:r>
              <a:rPr lang="it-IT" sz="2200" dirty="0" smtClean="0">
                <a:latin typeface="Comic Sans MS" pitchFamily="66" charset="0"/>
              </a:rPr>
              <a:t>Protoni (ma anche </a:t>
            </a:r>
            <a:r>
              <a:rPr lang="it-IT" sz="2200" dirty="0" smtClean="0">
                <a:latin typeface="Symbol" pitchFamily="18" charset="2"/>
              </a:rPr>
              <a:t>a</a:t>
            </a:r>
            <a:r>
              <a:rPr lang="it-IT" sz="2200" dirty="0" smtClean="0">
                <a:latin typeface="Comic Sans MS" pitchFamily="66" charset="0"/>
              </a:rPr>
              <a:t>, nuclei leggeri, fotoni) primari </a:t>
            </a:r>
            <a:r>
              <a:rPr lang="it-IT" sz="2200" dirty="0">
                <a:latin typeface="Comic Sans MS" pitchFamily="66" charset="0"/>
              </a:rPr>
              <a:t>provenienti dallo spazio generano particelle secondarie nell’urto con i nuclei dei gas atmosferici </a:t>
            </a:r>
            <a:endParaRPr lang="it-IT" sz="2200" baseline="30000" dirty="0">
              <a:latin typeface="Comic Sans MS" pitchFamily="66" charset="0"/>
            </a:endParaRPr>
          </a:p>
        </p:txBody>
      </p:sp>
      <p:sp>
        <p:nvSpPr>
          <p:cNvPr id="7" name="Text Box 9"/>
          <p:cNvSpPr txBox="1">
            <a:spLocks noChangeArrowheads="1"/>
          </p:cNvSpPr>
          <p:nvPr/>
        </p:nvSpPr>
        <p:spPr bwMode="auto">
          <a:xfrm>
            <a:off x="357158" y="4000504"/>
            <a:ext cx="4419600" cy="1785104"/>
          </a:xfrm>
          <a:prstGeom prst="rect">
            <a:avLst/>
          </a:prstGeom>
          <a:solidFill>
            <a:srgbClr val="FFFF00"/>
          </a:solidFill>
          <a:ln w="9525" algn="ctr">
            <a:noFill/>
            <a:miter lim="800000"/>
            <a:headEnd/>
            <a:tailEnd/>
          </a:ln>
          <a:effectLst/>
        </p:spPr>
        <p:txBody>
          <a:bodyPr>
            <a:spAutoFit/>
          </a:bodyPr>
          <a:lstStyle/>
          <a:p>
            <a:r>
              <a:rPr lang="it-IT" sz="2200" dirty="0" smtClean="0">
                <a:solidFill>
                  <a:srgbClr val="0070C0"/>
                </a:solidFill>
                <a:latin typeface="Comic Sans MS" pitchFamily="66" charset="0"/>
              </a:rPr>
              <a:t>A causa delle interazioni e dei decadimenti, al livello del mare arrivano principalmente muoni, in numero pari a circa 100 particelle a m</a:t>
            </a:r>
            <a:r>
              <a:rPr lang="it-IT" sz="2200" baseline="30000" dirty="0" smtClean="0">
                <a:solidFill>
                  <a:srgbClr val="0070C0"/>
                </a:solidFill>
                <a:latin typeface="Comic Sans MS" pitchFamily="66" charset="0"/>
              </a:rPr>
              <a:t>2 </a:t>
            </a:r>
            <a:endParaRPr lang="it-IT" sz="2200" dirty="0">
              <a:solidFill>
                <a:srgbClr val="0070C0"/>
              </a:solidFill>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Rectangle 6"/>
          <p:cNvSpPr>
            <a:spLocks noGrp="1" noChangeArrowheads="1"/>
          </p:cNvSpPr>
          <p:nvPr>
            <p:ph type="sldNum" sz="quarter" idx="12"/>
          </p:nvPr>
        </p:nvSpPr>
        <p:spPr/>
        <p:txBody>
          <a:bodyPr/>
          <a:lstStyle/>
          <a:p>
            <a:pPr>
              <a:defRPr/>
            </a:pPr>
            <a:fld id="{5163D5F7-3EAB-4918-A337-3B576F684E46}" type="slidenum">
              <a:rPr lang="en-US"/>
              <a:pPr>
                <a:defRPr/>
              </a:pPr>
              <a:t>29</a:t>
            </a:fld>
            <a:endParaRPr lang="en-US"/>
          </a:p>
        </p:txBody>
      </p:sp>
      <p:sp>
        <p:nvSpPr>
          <p:cNvPr id="20485" name="Rectangle 2"/>
          <p:cNvSpPr>
            <a:spLocks noChangeArrowheads="1"/>
          </p:cNvSpPr>
          <p:nvPr/>
        </p:nvSpPr>
        <p:spPr bwMode="auto">
          <a:xfrm>
            <a:off x="518439" y="157163"/>
            <a:ext cx="8181215" cy="584775"/>
          </a:xfrm>
          <a:prstGeom prst="rect">
            <a:avLst/>
          </a:prstGeom>
          <a:noFill/>
          <a:ln w="9525">
            <a:noFill/>
            <a:miter lim="800000"/>
            <a:headEnd/>
            <a:tailEnd/>
          </a:ln>
        </p:spPr>
        <p:txBody>
          <a:bodyPr wrap="none">
            <a:spAutoFit/>
          </a:bodyPr>
          <a:lstStyle/>
          <a:p>
            <a:pPr algn="ctr"/>
            <a:r>
              <a:rPr lang="en-US" sz="3200" b="1" dirty="0" smtClean="0">
                <a:solidFill>
                  <a:srgbClr val="FF0000"/>
                </a:solidFill>
                <a:latin typeface="Helvetica" pitchFamily="84" charset="0"/>
              </a:rPr>
              <a:t>… un </a:t>
            </a:r>
            <a:r>
              <a:rPr lang="en-US" sz="3200" b="1" dirty="0" err="1" smtClean="0">
                <a:solidFill>
                  <a:srgbClr val="FF0000"/>
                </a:solidFill>
                <a:latin typeface="Helvetica" pitchFamily="84" charset="0"/>
              </a:rPr>
              <a:t>evento</a:t>
            </a:r>
            <a:r>
              <a:rPr lang="en-US" sz="3200" b="1" dirty="0" smtClean="0">
                <a:solidFill>
                  <a:srgbClr val="FF0000"/>
                </a:solidFill>
                <a:latin typeface="Helvetica" pitchFamily="84" charset="0"/>
              </a:rPr>
              <a:t> </a:t>
            </a:r>
            <a:r>
              <a:rPr lang="en-US" sz="3200" b="1" dirty="0" err="1" smtClean="0">
                <a:solidFill>
                  <a:srgbClr val="FF0000"/>
                </a:solidFill>
                <a:latin typeface="Helvetica" pitchFamily="84" charset="0"/>
              </a:rPr>
              <a:t>di</a:t>
            </a:r>
            <a:r>
              <a:rPr lang="en-US" sz="3200" b="1" dirty="0" smtClean="0">
                <a:solidFill>
                  <a:srgbClr val="FF0000"/>
                </a:solidFill>
                <a:latin typeface="Helvetica" pitchFamily="84" charset="0"/>
              </a:rPr>
              <a:t> </a:t>
            </a:r>
            <a:r>
              <a:rPr lang="en-US" sz="3200" b="1" dirty="0" err="1" smtClean="0">
                <a:solidFill>
                  <a:srgbClr val="FF0000"/>
                </a:solidFill>
                <a:latin typeface="Helvetica" pitchFamily="84" charset="0"/>
              </a:rPr>
              <a:t>raggio</a:t>
            </a:r>
            <a:r>
              <a:rPr lang="en-US" sz="3200" b="1" dirty="0" smtClean="0">
                <a:solidFill>
                  <a:srgbClr val="FF0000"/>
                </a:solidFill>
                <a:latin typeface="Helvetica" pitchFamily="84" charset="0"/>
              </a:rPr>
              <a:t> </a:t>
            </a:r>
            <a:r>
              <a:rPr lang="en-US" sz="3200" b="1" dirty="0" err="1" smtClean="0">
                <a:solidFill>
                  <a:srgbClr val="FF0000"/>
                </a:solidFill>
                <a:latin typeface="Helvetica" pitchFamily="84" charset="0"/>
              </a:rPr>
              <a:t>cosmico</a:t>
            </a:r>
            <a:r>
              <a:rPr lang="en-US" sz="3200" b="1" dirty="0" smtClean="0">
                <a:solidFill>
                  <a:srgbClr val="FF0000"/>
                </a:solidFill>
                <a:latin typeface="Helvetica" pitchFamily="84" charset="0"/>
              </a:rPr>
              <a:t> in Atlas…</a:t>
            </a:r>
            <a:endParaRPr lang="en-US" sz="3200" b="1" dirty="0">
              <a:solidFill>
                <a:srgbClr val="FF0000"/>
              </a:solidFill>
              <a:latin typeface="Helvetica" pitchFamily="84" charset="0"/>
            </a:endParaRPr>
          </a:p>
        </p:txBody>
      </p:sp>
      <p:pic>
        <p:nvPicPr>
          <p:cNvPr id="20486" name="Picture 4"/>
          <p:cNvPicPr>
            <a:picLocks noChangeAspect="1" noChangeArrowheads="1"/>
          </p:cNvPicPr>
          <p:nvPr/>
        </p:nvPicPr>
        <p:blipFill>
          <a:blip r:embed="rId3"/>
          <a:srcRect/>
          <a:stretch>
            <a:fillRect/>
          </a:stretch>
        </p:blipFill>
        <p:spPr bwMode="auto">
          <a:xfrm>
            <a:off x="65088" y="1052513"/>
            <a:ext cx="4735512" cy="4897437"/>
          </a:xfrm>
          <a:prstGeom prst="rect">
            <a:avLst/>
          </a:prstGeom>
          <a:noFill/>
          <a:ln w="9525">
            <a:noFill/>
            <a:miter lim="800000"/>
            <a:headEnd/>
            <a:tailEnd/>
          </a:ln>
        </p:spPr>
      </p:pic>
      <p:pic>
        <p:nvPicPr>
          <p:cNvPr id="20487" name="Picture 5"/>
          <p:cNvPicPr>
            <a:picLocks noChangeAspect="1" noChangeArrowheads="1"/>
          </p:cNvPicPr>
          <p:nvPr/>
        </p:nvPicPr>
        <p:blipFill>
          <a:blip r:embed="rId4"/>
          <a:srcRect/>
          <a:stretch>
            <a:fillRect/>
          </a:stretch>
        </p:blipFill>
        <p:spPr bwMode="auto">
          <a:xfrm>
            <a:off x="4892675" y="1049338"/>
            <a:ext cx="4175125" cy="2092325"/>
          </a:xfrm>
          <a:prstGeom prst="rect">
            <a:avLst/>
          </a:prstGeom>
          <a:noFill/>
          <a:ln w="9525">
            <a:noFill/>
            <a:miter lim="800000"/>
            <a:headEnd/>
            <a:tailEnd/>
          </a:ln>
        </p:spPr>
      </p:pic>
      <p:pic>
        <p:nvPicPr>
          <p:cNvPr id="20488" name="Picture 6"/>
          <p:cNvPicPr>
            <a:picLocks noChangeAspect="1" noChangeArrowheads="1"/>
          </p:cNvPicPr>
          <p:nvPr/>
        </p:nvPicPr>
        <p:blipFill>
          <a:blip r:embed="rId5"/>
          <a:srcRect/>
          <a:stretch>
            <a:fillRect/>
          </a:stretch>
        </p:blipFill>
        <p:spPr bwMode="auto">
          <a:xfrm>
            <a:off x="4876800" y="3279775"/>
            <a:ext cx="2547938" cy="2663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2841758F-B9C5-4B7B-9ACC-57D9A37E98DC}" type="slidenum">
              <a:rPr lang="en-US"/>
              <a:pPr>
                <a:defRPr/>
              </a:pPr>
              <a:t>30</a:t>
            </a:fld>
            <a:endParaRPr lang="en-US"/>
          </a:p>
        </p:txBody>
      </p:sp>
      <p:sp>
        <p:nvSpPr>
          <p:cNvPr id="24581" name="Rectangle 2"/>
          <p:cNvSpPr>
            <a:spLocks noChangeArrowheads="1"/>
          </p:cNvSpPr>
          <p:nvPr/>
        </p:nvSpPr>
        <p:spPr bwMode="auto">
          <a:xfrm>
            <a:off x="1142976" y="272457"/>
            <a:ext cx="7132081" cy="584775"/>
          </a:xfrm>
          <a:prstGeom prst="rect">
            <a:avLst/>
          </a:prstGeom>
          <a:noFill/>
          <a:ln w="9525">
            <a:noFill/>
            <a:miter lim="800000"/>
            <a:headEnd/>
            <a:tailEnd/>
          </a:ln>
        </p:spPr>
        <p:txBody>
          <a:bodyPr wrap="none">
            <a:spAutoFit/>
          </a:bodyPr>
          <a:lstStyle/>
          <a:p>
            <a:pPr algn="ctr"/>
            <a:r>
              <a:rPr lang="en-US" sz="3200" b="1" dirty="0" err="1" smtClean="0">
                <a:solidFill>
                  <a:srgbClr val="FF0000"/>
                </a:solidFill>
                <a:latin typeface="Helvetica" pitchFamily="84" charset="0"/>
              </a:rPr>
              <a:t>Primi</a:t>
            </a:r>
            <a:r>
              <a:rPr lang="en-US" sz="3200" b="1" dirty="0" smtClean="0">
                <a:solidFill>
                  <a:srgbClr val="FF0000"/>
                </a:solidFill>
                <a:latin typeface="Helvetica" pitchFamily="84" charset="0"/>
              </a:rPr>
              <a:t> </a:t>
            </a:r>
            <a:r>
              <a:rPr lang="en-US" sz="3200" b="1" dirty="0" err="1" smtClean="0">
                <a:solidFill>
                  <a:srgbClr val="FF0000"/>
                </a:solidFill>
                <a:latin typeface="Helvetica" pitchFamily="84" charset="0"/>
              </a:rPr>
              <a:t>fasci</a:t>
            </a:r>
            <a:r>
              <a:rPr lang="en-US" sz="3200" b="1" dirty="0" smtClean="0">
                <a:solidFill>
                  <a:srgbClr val="FF0000"/>
                </a:solidFill>
                <a:latin typeface="Helvetica" pitchFamily="84" charset="0"/>
              </a:rPr>
              <a:t> </a:t>
            </a:r>
            <a:r>
              <a:rPr lang="en-US" sz="3200" b="1" dirty="0" err="1" smtClean="0">
                <a:solidFill>
                  <a:srgbClr val="FF0000"/>
                </a:solidFill>
                <a:latin typeface="Helvetica" pitchFamily="84" charset="0"/>
              </a:rPr>
              <a:t>di</a:t>
            </a:r>
            <a:r>
              <a:rPr lang="en-US" sz="3200" b="1" dirty="0" smtClean="0">
                <a:solidFill>
                  <a:srgbClr val="FF0000"/>
                </a:solidFill>
                <a:latin typeface="Helvetica" pitchFamily="84" charset="0"/>
              </a:rPr>
              <a:t> LHC a </a:t>
            </a:r>
            <a:r>
              <a:rPr lang="en-US" sz="3200" b="1" dirty="0" err="1" smtClean="0">
                <a:solidFill>
                  <a:srgbClr val="FF0000"/>
                </a:solidFill>
                <a:latin typeface="Helvetica" pitchFamily="84" charset="0"/>
              </a:rPr>
              <a:t>settembre</a:t>
            </a:r>
            <a:r>
              <a:rPr lang="en-US" sz="3200" b="1" dirty="0" smtClean="0">
                <a:solidFill>
                  <a:srgbClr val="FF0000"/>
                </a:solidFill>
                <a:latin typeface="Helvetica" pitchFamily="84" charset="0"/>
              </a:rPr>
              <a:t> 2008</a:t>
            </a:r>
            <a:endParaRPr lang="en-US" sz="3200" b="1" dirty="0">
              <a:solidFill>
                <a:srgbClr val="FF0000"/>
              </a:solidFill>
              <a:latin typeface="Helvetica" pitchFamily="84" charset="0"/>
            </a:endParaRPr>
          </a:p>
        </p:txBody>
      </p:sp>
      <p:sp>
        <p:nvSpPr>
          <p:cNvPr id="9" name="CasellaDiTesto 8"/>
          <p:cNvSpPr txBox="1"/>
          <p:nvPr/>
        </p:nvSpPr>
        <p:spPr>
          <a:xfrm>
            <a:off x="285721" y="1000108"/>
            <a:ext cx="8286808" cy="1107996"/>
          </a:xfrm>
          <a:prstGeom prst="rect">
            <a:avLst/>
          </a:prstGeom>
          <a:noFill/>
        </p:spPr>
        <p:txBody>
          <a:bodyPr wrap="square" rtlCol="0">
            <a:spAutoFit/>
          </a:bodyPr>
          <a:lstStyle/>
          <a:p>
            <a:r>
              <a:rPr lang="en-US" sz="2400" b="1" dirty="0" smtClean="0">
                <a:solidFill>
                  <a:srgbClr val="0000FF"/>
                </a:solidFill>
                <a:latin typeface="Comic Sans MS" pitchFamily="66" charset="0"/>
              </a:rPr>
              <a:t>Un </a:t>
            </a:r>
            <a:r>
              <a:rPr lang="en-US" sz="2400" b="1" dirty="0" err="1" smtClean="0">
                <a:solidFill>
                  <a:srgbClr val="0000FF"/>
                </a:solidFill>
                <a:latin typeface="Comic Sans MS" pitchFamily="66" charset="0"/>
              </a:rPr>
              <a:t>fascio</a:t>
            </a:r>
            <a:r>
              <a:rPr lang="en-US" sz="2400" b="1" dirty="0" smtClean="0">
                <a:solidFill>
                  <a:srgbClr val="0000FF"/>
                </a:solidFill>
                <a:latin typeface="Comic Sans MS" pitchFamily="66" charset="0"/>
              </a:rPr>
              <a:t> </a:t>
            </a:r>
            <a:r>
              <a:rPr lang="en-US" sz="2400" b="1" dirty="0" err="1" smtClean="0">
                <a:solidFill>
                  <a:srgbClr val="0000FF"/>
                </a:solidFill>
                <a:latin typeface="Comic Sans MS" pitchFamily="66" charset="0"/>
              </a:rPr>
              <a:t>alla</a:t>
            </a:r>
            <a:r>
              <a:rPr lang="en-US" sz="2400" b="1" dirty="0" smtClean="0">
                <a:solidFill>
                  <a:srgbClr val="0000FF"/>
                </a:solidFill>
                <a:latin typeface="Comic Sans MS" pitchFamily="66" charset="0"/>
              </a:rPr>
              <a:t> </a:t>
            </a:r>
            <a:r>
              <a:rPr lang="en-US" sz="2400" b="1" dirty="0" err="1" smtClean="0">
                <a:solidFill>
                  <a:srgbClr val="0000FF"/>
                </a:solidFill>
                <a:latin typeface="Comic Sans MS" pitchFamily="66" charset="0"/>
              </a:rPr>
              <a:t>volta</a:t>
            </a:r>
            <a:r>
              <a:rPr lang="en-US" sz="2400" b="1" dirty="0" smtClean="0">
                <a:solidFill>
                  <a:srgbClr val="0000FF"/>
                </a:solidFill>
                <a:latin typeface="Comic Sans MS" pitchFamily="66" charset="0"/>
              </a:rPr>
              <a:t> è </a:t>
            </a:r>
            <a:r>
              <a:rPr lang="en-US" sz="2400" b="1" dirty="0" err="1" smtClean="0">
                <a:solidFill>
                  <a:srgbClr val="0000FF"/>
                </a:solidFill>
                <a:latin typeface="Comic Sans MS" pitchFamily="66" charset="0"/>
              </a:rPr>
              <a:t>stato</a:t>
            </a:r>
            <a:r>
              <a:rPr lang="en-US" sz="2400" b="1" dirty="0" smtClean="0">
                <a:solidFill>
                  <a:srgbClr val="0000FF"/>
                </a:solidFill>
                <a:latin typeface="Comic Sans MS" pitchFamily="66" charset="0"/>
              </a:rPr>
              <a:t> </a:t>
            </a:r>
            <a:r>
              <a:rPr lang="en-US" sz="2400" b="1" dirty="0" err="1" smtClean="0">
                <a:solidFill>
                  <a:srgbClr val="0000FF"/>
                </a:solidFill>
                <a:latin typeface="Comic Sans MS" pitchFamily="66" charset="0"/>
              </a:rPr>
              <a:t>fatto</a:t>
            </a:r>
            <a:r>
              <a:rPr lang="en-US" sz="2400" b="1" dirty="0" smtClean="0">
                <a:solidFill>
                  <a:srgbClr val="0000FF"/>
                </a:solidFill>
                <a:latin typeface="Comic Sans MS" pitchFamily="66" charset="0"/>
              </a:rPr>
              <a:t> </a:t>
            </a:r>
            <a:r>
              <a:rPr lang="en-US" sz="2400" b="1" dirty="0" err="1" smtClean="0">
                <a:solidFill>
                  <a:srgbClr val="0000FF"/>
                </a:solidFill>
                <a:latin typeface="Comic Sans MS" pitchFamily="66" charset="0"/>
              </a:rPr>
              <a:t>circolare</a:t>
            </a:r>
            <a:r>
              <a:rPr lang="en-US" sz="2400" b="1" dirty="0" smtClean="0">
                <a:solidFill>
                  <a:srgbClr val="0000FF"/>
                </a:solidFill>
                <a:latin typeface="Comic Sans MS" pitchFamily="66" charset="0"/>
              </a:rPr>
              <a:t> </a:t>
            </a:r>
            <a:r>
              <a:rPr lang="en-US" sz="2400" b="1" dirty="0" err="1" smtClean="0">
                <a:solidFill>
                  <a:srgbClr val="0000FF"/>
                </a:solidFill>
                <a:latin typeface="Comic Sans MS" pitchFamily="66" charset="0"/>
              </a:rPr>
              <a:t>lungo</a:t>
            </a:r>
            <a:r>
              <a:rPr lang="en-US" sz="2400" b="1" dirty="0" smtClean="0">
                <a:solidFill>
                  <a:srgbClr val="0000FF"/>
                </a:solidFill>
                <a:latin typeface="Comic Sans MS" pitchFamily="66" charset="0"/>
              </a:rPr>
              <a:t> </a:t>
            </a:r>
            <a:r>
              <a:rPr lang="en-US" sz="2400" b="1" dirty="0" err="1" smtClean="0">
                <a:solidFill>
                  <a:srgbClr val="0000FF"/>
                </a:solidFill>
                <a:latin typeface="Comic Sans MS" pitchFamily="66" charset="0"/>
              </a:rPr>
              <a:t>l’anello</a:t>
            </a:r>
            <a:r>
              <a:rPr lang="en-US" sz="2400" b="1" dirty="0" smtClean="0">
                <a:solidFill>
                  <a:srgbClr val="0000FF"/>
                </a:solidFill>
                <a:latin typeface="Comic Sans MS" pitchFamily="66" charset="0"/>
              </a:rPr>
              <a:t> </a:t>
            </a:r>
            <a:r>
              <a:rPr lang="en-US" sz="2400" b="1" dirty="0" err="1" smtClean="0">
                <a:solidFill>
                  <a:srgbClr val="0000FF"/>
                </a:solidFill>
                <a:latin typeface="Comic Sans MS" pitchFamily="66" charset="0"/>
              </a:rPr>
              <a:t>di</a:t>
            </a:r>
            <a:r>
              <a:rPr lang="en-US" sz="2400" b="1" dirty="0" smtClean="0">
                <a:solidFill>
                  <a:srgbClr val="0000FF"/>
                </a:solidFill>
                <a:latin typeface="Comic Sans MS" pitchFamily="66" charset="0"/>
              </a:rPr>
              <a:t> LHC</a:t>
            </a:r>
            <a:endParaRPr lang="en-US" sz="2400" b="1" dirty="0" smtClean="0">
              <a:latin typeface="Comic Sans MS" pitchFamily="66" charset="0"/>
            </a:endParaRPr>
          </a:p>
          <a:p>
            <a:endParaRPr lang="it-IT" dirty="0"/>
          </a:p>
        </p:txBody>
      </p:sp>
      <p:sp>
        <p:nvSpPr>
          <p:cNvPr id="7" name="CasellaDiTesto 6"/>
          <p:cNvSpPr txBox="1"/>
          <p:nvPr/>
        </p:nvSpPr>
        <p:spPr>
          <a:xfrm>
            <a:off x="571472" y="6000768"/>
            <a:ext cx="1687898" cy="369332"/>
          </a:xfrm>
          <a:prstGeom prst="rect">
            <a:avLst/>
          </a:prstGeom>
          <a:noFill/>
        </p:spPr>
        <p:txBody>
          <a:bodyPr wrap="none" rtlCol="0">
            <a:spAutoFit/>
          </a:bodyPr>
          <a:lstStyle/>
          <a:p>
            <a:r>
              <a:rPr lang="it-IT" dirty="0" smtClean="0"/>
              <a:t>Settembre 2008</a:t>
            </a:r>
            <a:endParaRPr lang="it-IT" dirty="0"/>
          </a:p>
        </p:txBody>
      </p:sp>
      <p:pic>
        <p:nvPicPr>
          <p:cNvPr id="11" name="Picture 5"/>
          <p:cNvPicPr>
            <a:picLocks noChangeAspect="1" noChangeArrowheads="1"/>
          </p:cNvPicPr>
          <p:nvPr/>
        </p:nvPicPr>
        <p:blipFill>
          <a:blip r:embed="rId3"/>
          <a:srcRect/>
          <a:stretch>
            <a:fillRect/>
          </a:stretch>
        </p:blipFill>
        <p:spPr bwMode="auto">
          <a:xfrm>
            <a:off x="2882902" y="1785926"/>
            <a:ext cx="6019246" cy="4929222"/>
          </a:xfrm>
          <a:prstGeom prst="rect">
            <a:avLst/>
          </a:prstGeom>
          <a:noFill/>
          <a:ln w="9525">
            <a:noFill/>
            <a:miter lim="800000"/>
            <a:headEnd/>
            <a:tailEnd/>
          </a:ln>
        </p:spPr>
      </p:pic>
      <p:pic>
        <p:nvPicPr>
          <p:cNvPr id="24582" name="Picture 4" descr="Beam.halo.JiveXML_87863_03435-RZ-YX-YX-2008-09-11-11-49-27.png"/>
          <p:cNvPicPr>
            <a:picLocks noChangeAspect="1"/>
          </p:cNvPicPr>
          <p:nvPr/>
        </p:nvPicPr>
        <p:blipFill>
          <a:blip r:embed="rId4"/>
          <a:srcRect/>
          <a:stretch>
            <a:fillRect/>
          </a:stretch>
        </p:blipFill>
        <p:spPr bwMode="auto">
          <a:xfrm>
            <a:off x="306716" y="928670"/>
            <a:ext cx="8551564" cy="5929330"/>
          </a:xfrm>
          <a:prstGeom prst="rect">
            <a:avLst/>
          </a:prstGeom>
          <a:noFill/>
          <a:ln w="9525">
            <a:noFill/>
            <a:miter lim="800000"/>
            <a:headEnd/>
            <a:tailEnd/>
          </a:ln>
        </p:spPr>
      </p:pic>
      <p:sp>
        <p:nvSpPr>
          <p:cNvPr id="8" name="CasellaDiTesto 7"/>
          <p:cNvSpPr txBox="1"/>
          <p:nvPr/>
        </p:nvSpPr>
        <p:spPr>
          <a:xfrm>
            <a:off x="500034" y="1357298"/>
            <a:ext cx="5500725" cy="461665"/>
          </a:xfrm>
          <a:prstGeom prst="rect">
            <a:avLst/>
          </a:prstGeom>
          <a:noFill/>
        </p:spPr>
        <p:txBody>
          <a:bodyPr wrap="square" rtlCol="0">
            <a:spAutoFit/>
          </a:bodyPr>
          <a:lstStyle/>
          <a:p>
            <a:r>
              <a:rPr lang="en-US" sz="2400" b="1" dirty="0" err="1" smtClean="0">
                <a:solidFill>
                  <a:srgbClr val="FF0000"/>
                </a:solidFill>
                <a:latin typeface="Comic Sans MS" pitchFamily="66" charset="0"/>
              </a:rPr>
              <a:t>Eventi</a:t>
            </a:r>
            <a:r>
              <a:rPr lang="en-US" sz="2400" b="1" dirty="0" smtClean="0">
                <a:solidFill>
                  <a:srgbClr val="FF0000"/>
                </a:solidFill>
                <a:latin typeface="Comic Sans MS" pitchFamily="66" charset="0"/>
              </a:rPr>
              <a:t> beam-halo in Atlas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582"/>
                                        </p:tgtEl>
                                        <p:attrNameLst>
                                          <p:attrName>style.visibility</p:attrName>
                                        </p:attrNameLst>
                                      </p:cBhvr>
                                      <p:to>
                                        <p:strVal val="visible"/>
                                      </p:to>
                                    </p:set>
                                    <p:anim calcmode="lin" valueType="num">
                                      <p:cBhvr additive="base">
                                        <p:cTn id="11" dur="500" fill="hold"/>
                                        <p:tgtEl>
                                          <p:spTgt spid="24582"/>
                                        </p:tgtEl>
                                        <p:attrNameLst>
                                          <p:attrName>ppt_x</p:attrName>
                                        </p:attrNameLst>
                                      </p:cBhvr>
                                      <p:tavLst>
                                        <p:tav tm="0">
                                          <p:val>
                                            <p:strVal val="#ppt_x"/>
                                          </p:val>
                                        </p:tav>
                                        <p:tav tm="100000">
                                          <p:val>
                                            <p:strVal val="#ppt_x"/>
                                          </p:val>
                                        </p:tav>
                                      </p:tavLst>
                                    </p:anim>
                                    <p:anim calcmode="lin" valueType="num">
                                      <p:cBhvr additive="base">
                                        <p:cTn id="12" dur="500" fill="hold"/>
                                        <p:tgtEl>
                                          <p:spTgt spid="2458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7" name="Rectangle 6"/>
          <p:cNvSpPr>
            <a:spLocks noGrp="1" noChangeArrowheads="1"/>
          </p:cNvSpPr>
          <p:nvPr>
            <p:ph type="sldNum" sz="quarter" idx="12"/>
          </p:nvPr>
        </p:nvSpPr>
        <p:spPr/>
        <p:txBody>
          <a:bodyPr/>
          <a:lstStyle/>
          <a:p>
            <a:pPr>
              <a:defRPr/>
            </a:pPr>
            <a:fld id="{0F0B5F53-034C-4A67-A784-773A5D707CA0}" type="slidenum">
              <a:rPr lang="en-US"/>
              <a:pPr>
                <a:defRPr/>
              </a:pPr>
              <a:t>31</a:t>
            </a:fld>
            <a:endParaRPr lang="en-US"/>
          </a:p>
        </p:txBody>
      </p:sp>
      <p:sp>
        <p:nvSpPr>
          <p:cNvPr id="26629" name="Rectangle 2"/>
          <p:cNvSpPr>
            <a:spLocks noChangeArrowheads="1"/>
          </p:cNvSpPr>
          <p:nvPr/>
        </p:nvSpPr>
        <p:spPr bwMode="auto">
          <a:xfrm>
            <a:off x="0" y="129581"/>
            <a:ext cx="7929586" cy="584775"/>
          </a:xfrm>
          <a:prstGeom prst="rect">
            <a:avLst/>
          </a:prstGeom>
          <a:noFill/>
          <a:ln w="9525">
            <a:noFill/>
            <a:miter lim="800000"/>
            <a:headEnd/>
            <a:tailEnd/>
          </a:ln>
        </p:spPr>
        <p:txBody>
          <a:bodyPr wrap="square">
            <a:spAutoFit/>
          </a:bodyPr>
          <a:lstStyle/>
          <a:p>
            <a:pPr algn="ctr"/>
            <a:r>
              <a:rPr lang="it-IT" sz="3200" b="1" dirty="0">
                <a:solidFill>
                  <a:srgbClr val="FF0000"/>
                </a:solidFill>
                <a:latin typeface="Helvetica" pitchFamily="84" charset="0"/>
              </a:rPr>
              <a:t>Eventi </a:t>
            </a:r>
            <a:r>
              <a:rPr lang="it-IT" sz="3200" b="1" dirty="0" err="1">
                <a:solidFill>
                  <a:srgbClr val="FF0000"/>
                </a:solidFill>
                <a:latin typeface="Helvetica" pitchFamily="84" charset="0"/>
              </a:rPr>
              <a:t>Beam-splash</a:t>
            </a:r>
            <a:r>
              <a:rPr lang="it-IT" sz="3200" b="1" dirty="0">
                <a:solidFill>
                  <a:srgbClr val="FF0000"/>
                </a:solidFill>
                <a:latin typeface="Helvetica" pitchFamily="84" charset="0"/>
              </a:rPr>
              <a:t> </a:t>
            </a:r>
            <a:r>
              <a:rPr lang="it-IT" sz="3200" b="1" dirty="0" smtClean="0">
                <a:solidFill>
                  <a:srgbClr val="FF0000"/>
                </a:solidFill>
                <a:latin typeface="Helvetica" pitchFamily="84" charset="0"/>
              </a:rPr>
              <a:t>in  </a:t>
            </a:r>
            <a:r>
              <a:rPr lang="it-IT" sz="3200" b="1" dirty="0">
                <a:solidFill>
                  <a:srgbClr val="FF0000"/>
                </a:solidFill>
                <a:latin typeface="Helvetica" pitchFamily="84" charset="0"/>
              </a:rPr>
              <a:t>ATLAS</a:t>
            </a:r>
          </a:p>
        </p:txBody>
      </p:sp>
      <p:pic>
        <p:nvPicPr>
          <p:cNvPr id="26630" name="Picture 5" descr="FirstBeam.png"/>
          <p:cNvPicPr>
            <a:picLocks noChangeAspect="1"/>
          </p:cNvPicPr>
          <p:nvPr/>
        </p:nvPicPr>
        <p:blipFill>
          <a:blip r:embed="rId3"/>
          <a:srcRect/>
          <a:stretch>
            <a:fillRect/>
          </a:stretch>
        </p:blipFill>
        <p:spPr bwMode="auto">
          <a:xfrm>
            <a:off x="0" y="2979738"/>
            <a:ext cx="4854575" cy="3878262"/>
          </a:xfrm>
          <a:prstGeom prst="rect">
            <a:avLst/>
          </a:prstGeom>
          <a:noFill/>
          <a:ln w="9525">
            <a:noFill/>
            <a:miter lim="800000"/>
            <a:headEnd/>
            <a:tailEnd/>
          </a:ln>
        </p:spPr>
      </p:pic>
      <p:grpSp>
        <p:nvGrpSpPr>
          <p:cNvPr id="2" name="Group 17"/>
          <p:cNvGrpSpPr>
            <a:grpSpLocks noChangeAspect="1"/>
          </p:cNvGrpSpPr>
          <p:nvPr/>
        </p:nvGrpSpPr>
        <p:grpSpPr bwMode="auto">
          <a:xfrm>
            <a:off x="5572132" y="4003681"/>
            <a:ext cx="2510043" cy="2854319"/>
            <a:chOff x="2350" y="1706"/>
            <a:chExt cx="2571" cy="2924"/>
          </a:xfrm>
        </p:grpSpPr>
        <p:pic>
          <p:nvPicPr>
            <p:cNvPr id="26640" name="Picture 13"/>
            <p:cNvPicPr>
              <a:picLocks noChangeAspect="1" noChangeArrowheads="1"/>
            </p:cNvPicPr>
            <p:nvPr/>
          </p:nvPicPr>
          <p:blipFill>
            <a:blip r:embed="rId4"/>
            <a:srcRect/>
            <a:stretch>
              <a:fillRect/>
            </a:stretch>
          </p:blipFill>
          <p:spPr bwMode="auto">
            <a:xfrm>
              <a:off x="2352" y="1706"/>
              <a:ext cx="2569" cy="1474"/>
            </a:xfrm>
            <a:prstGeom prst="rect">
              <a:avLst/>
            </a:prstGeom>
            <a:noFill/>
            <a:ln w="9525">
              <a:noFill/>
              <a:miter lim="800000"/>
              <a:headEnd/>
              <a:tailEnd/>
            </a:ln>
          </p:spPr>
        </p:pic>
        <p:pic>
          <p:nvPicPr>
            <p:cNvPr id="26641" name="Picture 15"/>
            <p:cNvPicPr>
              <a:picLocks noChangeAspect="1" noChangeArrowheads="1"/>
            </p:cNvPicPr>
            <p:nvPr/>
          </p:nvPicPr>
          <p:blipFill>
            <a:blip r:embed="rId5"/>
            <a:srcRect/>
            <a:stretch>
              <a:fillRect/>
            </a:stretch>
          </p:blipFill>
          <p:spPr bwMode="auto">
            <a:xfrm>
              <a:off x="2350" y="3158"/>
              <a:ext cx="2571" cy="1472"/>
            </a:xfrm>
            <a:prstGeom prst="rect">
              <a:avLst/>
            </a:prstGeom>
            <a:noFill/>
            <a:ln w="9525">
              <a:noFill/>
              <a:miter lim="800000"/>
              <a:headEnd/>
              <a:tailEnd/>
            </a:ln>
          </p:spPr>
        </p:pic>
      </p:grpSp>
      <p:grpSp>
        <p:nvGrpSpPr>
          <p:cNvPr id="3" name="Group 19"/>
          <p:cNvGrpSpPr>
            <a:grpSpLocks/>
          </p:cNvGrpSpPr>
          <p:nvPr/>
        </p:nvGrpSpPr>
        <p:grpSpPr bwMode="auto">
          <a:xfrm>
            <a:off x="3357554" y="5072074"/>
            <a:ext cx="2000264" cy="1785926"/>
            <a:chOff x="3923" y="131"/>
            <a:chExt cx="1634" cy="1445"/>
          </a:xfrm>
        </p:grpSpPr>
        <p:sp>
          <p:nvSpPr>
            <p:cNvPr id="26636" name="Rectangle 20"/>
            <p:cNvSpPr>
              <a:spLocks noChangeAspect="1" noChangeArrowheads="1"/>
            </p:cNvSpPr>
            <p:nvPr/>
          </p:nvSpPr>
          <p:spPr bwMode="auto">
            <a:xfrm>
              <a:off x="3923" y="131"/>
              <a:ext cx="1634" cy="1445"/>
            </a:xfrm>
            <a:prstGeom prst="rect">
              <a:avLst/>
            </a:prstGeom>
            <a:solidFill>
              <a:schemeClr val="bg1"/>
            </a:solidFill>
            <a:ln w="76200">
              <a:solidFill>
                <a:schemeClr val="bg2"/>
              </a:solidFill>
              <a:miter lim="800000"/>
              <a:headEnd/>
              <a:tailEnd/>
            </a:ln>
          </p:spPr>
          <p:txBody>
            <a:bodyPr wrap="none" anchor="ctr"/>
            <a:lstStyle/>
            <a:p>
              <a:endParaRPr lang="it-IT"/>
            </a:p>
          </p:txBody>
        </p:sp>
        <p:pic>
          <p:nvPicPr>
            <p:cNvPr id="26637" name="Picture 21" descr="RUN87764_197240_splash"/>
            <p:cNvPicPr>
              <a:picLocks noChangeAspect="1" noChangeArrowheads="1"/>
            </p:cNvPicPr>
            <p:nvPr/>
          </p:nvPicPr>
          <p:blipFill>
            <a:blip r:embed="rId6"/>
            <a:srcRect/>
            <a:stretch>
              <a:fillRect/>
            </a:stretch>
          </p:blipFill>
          <p:spPr bwMode="auto">
            <a:xfrm>
              <a:off x="4053" y="154"/>
              <a:ext cx="1477" cy="1294"/>
            </a:xfrm>
            <a:prstGeom prst="rect">
              <a:avLst/>
            </a:prstGeom>
            <a:noFill/>
            <a:ln w="9525">
              <a:noFill/>
              <a:miter lim="800000"/>
              <a:headEnd/>
              <a:tailEnd/>
            </a:ln>
          </p:spPr>
        </p:pic>
        <p:sp>
          <p:nvSpPr>
            <p:cNvPr id="26638" name="Text Box 22"/>
            <p:cNvSpPr txBox="1">
              <a:spLocks noChangeAspect="1" noChangeArrowheads="1"/>
            </p:cNvSpPr>
            <p:nvPr/>
          </p:nvSpPr>
          <p:spPr bwMode="auto">
            <a:xfrm>
              <a:off x="4649" y="1397"/>
              <a:ext cx="895" cy="173"/>
            </a:xfrm>
            <a:prstGeom prst="rect">
              <a:avLst/>
            </a:prstGeom>
            <a:noFill/>
            <a:ln w="9525">
              <a:noFill/>
              <a:miter lim="800000"/>
              <a:headEnd/>
              <a:tailEnd/>
            </a:ln>
          </p:spPr>
          <p:txBody>
            <a:bodyPr>
              <a:spAutoFit/>
            </a:bodyPr>
            <a:lstStyle/>
            <a:p>
              <a:pPr eaLnBrk="1" hangingPunct="1">
                <a:spcBef>
                  <a:spcPct val="50000"/>
                </a:spcBef>
              </a:pPr>
              <a:r>
                <a:rPr lang="en-US" sz="1200" dirty="0"/>
                <a:t>Hit position Y[mm]</a:t>
              </a:r>
            </a:p>
          </p:txBody>
        </p:sp>
        <p:sp>
          <p:nvSpPr>
            <p:cNvPr id="26639" name="Text Box 23"/>
            <p:cNvSpPr txBox="1">
              <a:spLocks noChangeAspect="1" noChangeArrowheads="1"/>
            </p:cNvSpPr>
            <p:nvPr/>
          </p:nvSpPr>
          <p:spPr bwMode="auto">
            <a:xfrm rot="-5400000">
              <a:off x="3562" y="571"/>
              <a:ext cx="895" cy="173"/>
            </a:xfrm>
            <a:prstGeom prst="rect">
              <a:avLst/>
            </a:prstGeom>
            <a:noFill/>
            <a:ln w="9525">
              <a:noFill/>
              <a:miter lim="800000"/>
              <a:headEnd/>
              <a:tailEnd/>
            </a:ln>
          </p:spPr>
          <p:txBody>
            <a:bodyPr>
              <a:spAutoFit/>
            </a:bodyPr>
            <a:lstStyle/>
            <a:p>
              <a:pPr eaLnBrk="1" hangingPunct="1">
                <a:spcBef>
                  <a:spcPct val="50000"/>
                </a:spcBef>
              </a:pPr>
              <a:r>
                <a:rPr lang="en-US" sz="1200"/>
                <a:t>Hit position X[mm]</a:t>
              </a:r>
            </a:p>
          </p:txBody>
        </p:sp>
      </p:grpSp>
      <p:sp>
        <p:nvSpPr>
          <p:cNvPr id="26634" name="Rectangle 24"/>
          <p:cNvSpPr>
            <a:spLocks noChangeArrowheads="1"/>
          </p:cNvSpPr>
          <p:nvPr/>
        </p:nvSpPr>
        <p:spPr bwMode="auto">
          <a:xfrm>
            <a:off x="3286116" y="6500834"/>
            <a:ext cx="500066" cy="338554"/>
          </a:xfrm>
          <a:prstGeom prst="rect">
            <a:avLst/>
          </a:prstGeom>
          <a:solidFill>
            <a:srgbClr val="FFFF00"/>
          </a:solidFill>
          <a:ln w="9525">
            <a:noFill/>
            <a:miter lim="800000"/>
            <a:headEnd/>
            <a:tailEnd/>
          </a:ln>
        </p:spPr>
        <p:txBody>
          <a:bodyPr wrap="square">
            <a:spAutoFit/>
          </a:bodyPr>
          <a:lstStyle/>
          <a:p>
            <a:r>
              <a:rPr lang="en-US" sz="1600" dirty="0"/>
              <a:t>SCT</a:t>
            </a:r>
            <a:endParaRPr lang="en-US" sz="1600" dirty="0">
              <a:solidFill>
                <a:srgbClr val="000000"/>
              </a:solidFill>
            </a:endParaRPr>
          </a:p>
        </p:txBody>
      </p:sp>
      <p:sp>
        <p:nvSpPr>
          <p:cNvPr id="26635" name="Rectangle 25"/>
          <p:cNvSpPr>
            <a:spLocks noChangeArrowheads="1"/>
          </p:cNvSpPr>
          <p:nvPr/>
        </p:nvSpPr>
        <p:spPr bwMode="auto">
          <a:xfrm>
            <a:off x="7572396" y="6286520"/>
            <a:ext cx="652462" cy="336550"/>
          </a:xfrm>
          <a:prstGeom prst="rect">
            <a:avLst/>
          </a:prstGeom>
          <a:solidFill>
            <a:srgbClr val="FFFF00"/>
          </a:solidFill>
          <a:ln w="9525">
            <a:noFill/>
            <a:miter lim="800000"/>
            <a:headEnd/>
            <a:tailEnd/>
          </a:ln>
        </p:spPr>
        <p:txBody>
          <a:bodyPr>
            <a:spAutoFit/>
          </a:bodyPr>
          <a:lstStyle/>
          <a:p>
            <a:r>
              <a:rPr lang="en-US" sz="1600" dirty="0"/>
              <a:t>TRT</a:t>
            </a:r>
            <a:endParaRPr lang="en-US" sz="1600" dirty="0">
              <a:solidFill>
                <a:srgbClr val="000000"/>
              </a:solidFill>
            </a:endParaRPr>
          </a:p>
        </p:txBody>
      </p:sp>
      <p:pic>
        <p:nvPicPr>
          <p:cNvPr id="18" name="Picture 5" descr="sep10"/>
          <p:cNvPicPr>
            <a:picLocks noChangeAspect="1" noChangeArrowheads="1"/>
          </p:cNvPicPr>
          <p:nvPr/>
        </p:nvPicPr>
        <p:blipFill>
          <a:blip r:embed="rId7"/>
          <a:srcRect/>
          <a:stretch>
            <a:fillRect/>
          </a:stretch>
        </p:blipFill>
        <p:spPr bwMode="auto">
          <a:xfrm>
            <a:off x="0" y="785794"/>
            <a:ext cx="8780462" cy="2008187"/>
          </a:xfrm>
          <a:prstGeom prst="rect">
            <a:avLst/>
          </a:prstGeom>
          <a:noFill/>
          <a:ln w="9525">
            <a:noFill/>
            <a:miter lim="800000"/>
            <a:headEnd/>
            <a:tailEnd/>
          </a:ln>
        </p:spPr>
      </p:pic>
      <p:sp>
        <p:nvSpPr>
          <p:cNvPr id="19" name="CasellaDiTesto 18"/>
          <p:cNvSpPr txBox="1"/>
          <p:nvPr/>
        </p:nvSpPr>
        <p:spPr>
          <a:xfrm>
            <a:off x="7000892" y="2928934"/>
            <a:ext cx="1687898" cy="369332"/>
          </a:xfrm>
          <a:prstGeom prst="rect">
            <a:avLst/>
          </a:prstGeom>
          <a:noFill/>
        </p:spPr>
        <p:txBody>
          <a:bodyPr wrap="none" rtlCol="0">
            <a:spAutoFit/>
          </a:bodyPr>
          <a:lstStyle/>
          <a:p>
            <a:r>
              <a:rPr lang="it-IT" dirty="0" smtClean="0"/>
              <a:t>Settembre 2008</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solidFill>
                  <a:srgbClr val="FF0000"/>
                </a:solidFill>
                <a:latin typeface="Comic Sans MS" pitchFamily="66" charset="0"/>
              </a:rPr>
              <a:t>Nell’</a:t>
            </a:r>
            <a:r>
              <a:rPr lang="it-IT" b="1" dirty="0" err="1" smtClean="0">
                <a:solidFill>
                  <a:srgbClr val="FF0000"/>
                </a:solidFill>
                <a:latin typeface="Comic Sans MS" pitchFamily="66" charset="0"/>
              </a:rPr>
              <a:t>Atlas</a:t>
            </a:r>
            <a:r>
              <a:rPr lang="it-IT" b="1" dirty="0" smtClean="0">
                <a:solidFill>
                  <a:srgbClr val="FF0000"/>
                </a:solidFill>
                <a:latin typeface="Comic Sans MS" pitchFamily="66" charset="0"/>
              </a:rPr>
              <a:t> </a:t>
            </a:r>
            <a:r>
              <a:rPr lang="it-IT" b="1" dirty="0" err="1" smtClean="0">
                <a:solidFill>
                  <a:srgbClr val="FF0000"/>
                </a:solidFill>
                <a:latin typeface="Comic Sans MS" pitchFamily="66" charset="0"/>
              </a:rPr>
              <a:t>Control</a:t>
            </a:r>
            <a:r>
              <a:rPr lang="it-IT" b="1" dirty="0" smtClean="0">
                <a:solidFill>
                  <a:srgbClr val="FF0000"/>
                </a:solidFill>
                <a:latin typeface="Comic Sans MS" pitchFamily="66" charset="0"/>
              </a:rPr>
              <a:t> </a:t>
            </a:r>
            <a:r>
              <a:rPr lang="it-IT" b="1" dirty="0" err="1" smtClean="0">
                <a:solidFill>
                  <a:srgbClr val="FF0000"/>
                </a:solidFill>
                <a:latin typeface="Comic Sans MS" pitchFamily="66" charset="0"/>
              </a:rPr>
              <a:t>Room…</a:t>
            </a:r>
            <a:endParaRPr lang="it-IT" b="1" dirty="0">
              <a:solidFill>
                <a:srgbClr val="FF0000"/>
              </a:solidFill>
              <a:latin typeface="Comic Sans MS" pitchFamily="66" charset="0"/>
            </a:endParaRPr>
          </a:p>
        </p:txBody>
      </p:sp>
      <p:sp>
        <p:nvSpPr>
          <p:cNvPr id="5" name="Segnaposto numero diapositiva 4"/>
          <p:cNvSpPr>
            <a:spLocks noGrp="1"/>
          </p:cNvSpPr>
          <p:nvPr>
            <p:ph type="sldNum" sz="quarter" idx="12"/>
          </p:nvPr>
        </p:nvSpPr>
        <p:spPr/>
        <p:txBody>
          <a:bodyPr/>
          <a:lstStyle/>
          <a:p>
            <a:fld id="{B007B441-5312-499D-93C3-6E37886527FA}" type="slidenum">
              <a:rPr lang="it-IT" smtClean="0"/>
              <a:pPr/>
              <a:t>32</a:t>
            </a:fld>
            <a:endParaRPr lang="it-IT"/>
          </a:p>
        </p:txBody>
      </p:sp>
      <p:pic>
        <p:nvPicPr>
          <p:cNvPr id="7" name="Segnaposto contenuto 6" descr="control_room.jpg"/>
          <p:cNvPicPr>
            <a:picLocks noGrp="1" noChangeAspect="1"/>
          </p:cNvPicPr>
          <p:nvPr>
            <p:ph idx="1"/>
          </p:nvPr>
        </p:nvPicPr>
        <p:blipFill>
          <a:blip r:embed="rId3" cstate="print"/>
          <a:stretch>
            <a:fillRect/>
          </a:stretch>
        </p:blipFill>
        <p:spPr>
          <a:xfrm>
            <a:off x="1171135" y="1600200"/>
            <a:ext cx="6801730" cy="4525963"/>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002060"/>
          </a:solidFill>
        </p:spPr>
        <p:txBody>
          <a:bodyPr>
            <a:normAutofit/>
          </a:bodyPr>
          <a:lstStyle/>
          <a:p>
            <a:r>
              <a:rPr lang="it-IT" sz="3200" b="1" dirty="0" smtClean="0">
                <a:solidFill>
                  <a:srgbClr val="FF0000"/>
                </a:solidFill>
                <a:latin typeface="Comic Sans MS" pitchFamily="66" charset="0"/>
              </a:rPr>
              <a:t>SLHC</a:t>
            </a:r>
            <a:endParaRPr lang="it-IT" sz="3200" b="1" dirty="0">
              <a:solidFill>
                <a:srgbClr val="FF0000"/>
              </a:solidFill>
              <a:latin typeface="Comic Sans MS" pitchFamily="66" charset="0"/>
            </a:endParaRPr>
          </a:p>
        </p:txBody>
      </p:sp>
      <p:sp>
        <p:nvSpPr>
          <p:cNvPr id="3" name="Segnaposto contenuto 2"/>
          <p:cNvSpPr>
            <a:spLocks noGrp="1"/>
          </p:cNvSpPr>
          <p:nvPr>
            <p:ph idx="1"/>
          </p:nvPr>
        </p:nvSpPr>
        <p:spPr>
          <a:xfrm>
            <a:off x="214314" y="5214950"/>
            <a:ext cx="8643966" cy="1357322"/>
          </a:xfrm>
          <a:solidFill>
            <a:srgbClr val="00B0F0"/>
          </a:solidFill>
        </p:spPr>
        <p:txBody>
          <a:bodyPr>
            <a:normAutofit/>
          </a:bodyPr>
          <a:lstStyle/>
          <a:p>
            <a:pPr>
              <a:buNone/>
            </a:pPr>
            <a:r>
              <a:rPr lang="it-IT" dirty="0" smtClean="0">
                <a:sym typeface="Wingdings" pitchFamily="2" charset="2"/>
              </a:rPr>
              <a:t> </a:t>
            </a:r>
            <a:r>
              <a:rPr lang="it-IT" dirty="0" smtClean="0"/>
              <a:t>ora che LHC sta per ‘partire’ si comincia a pensare all’upgrade del rivelatore …..</a:t>
            </a:r>
            <a:endParaRPr lang="it-IT" dirty="0"/>
          </a:p>
        </p:txBody>
      </p:sp>
      <p:sp>
        <p:nvSpPr>
          <p:cNvPr id="5" name="Segnaposto numero diapositiva 4"/>
          <p:cNvSpPr>
            <a:spLocks noGrp="1"/>
          </p:cNvSpPr>
          <p:nvPr>
            <p:ph type="sldNum" sz="quarter" idx="12"/>
          </p:nvPr>
        </p:nvSpPr>
        <p:spPr/>
        <p:txBody>
          <a:bodyPr/>
          <a:lstStyle/>
          <a:p>
            <a:fld id="{B007B441-5312-499D-93C3-6E37886527FA}" type="slidenum">
              <a:rPr lang="it-IT" smtClean="0"/>
              <a:pPr/>
              <a:t>33</a:t>
            </a:fld>
            <a:endParaRPr lang="it-IT"/>
          </a:p>
        </p:txBody>
      </p:sp>
      <p:sp>
        <p:nvSpPr>
          <p:cNvPr id="7" name="CasellaDiTesto 6"/>
          <p:cNvSpPr txBox="1"/>
          <p:nvPr/>
        </p:nvSpPr>
        <p:spPr>
          <a:xfrm>
            <a:off x="142875" y="1526433"/>
            <a:ext cx="3214679" cy="830997"/>
          </a:xfrm>
          <a:prstGeom prst="rect">
            <a:avLst/>
          </a:prstGeom>
          <a:solidFill>
            <a:srgbClr val="FFFF00"/>
          </a:solidFill>
        </p:spPr>
        <p:txBody>
          <a:bodyPr wrap="square" rtlCol="0">
            <a:spAutoFit/>
          </a:bodyPr>
          <a:lstStyle/>
          <a:p>
            <a:r>
              <a:rPr lang="it-IT" sz="2400" dirty="0" smtClean="0">
                <a:latin typeface="Comic Sans MS" pitchFamily="66" charset="0"/>
              </a:rPr>
              <a:t>SLHC: upgrade in luminosità di LHC</a:t>
            </a:r>
          </a:p>
        </p:txBody>
      </p:sp>
      <p:sp>
        <p:nvSpPr>
          <p:cNvPr id="9" name="CasellaDiTesto 8"/>
          <p:cNvSpPr txBox="1"/>
          <p:nvPr/>
        </p:nvSpPr>
        <p:spPr>
          <a:xfrm>
            <a:off x="142876" y="2500306"/>
            <a:ext cx="3214678" cy="1846659"/>
          </a:xfrm>
          <a:prstGeom prst="rect">
            <a:avLst/>
          </a:prstGeom>
          <a:solidFill>
            <a:schemeClr val="tx2">
              <a:lumMod val="20000"/>
              <a:lumOff val="80000"/>
            </a:schemeClr>
          </a:solidFill>
        </p:spPr>
        <p:txBody>
          <a:bodyPr wrap="square" rtlCol="0">
            <a:spAutoFit/>
          </a:bodyPr>
          <a:lstStyle/>
          <a:p>
            <a:r>
              <a:rPr lang="it-IT" sz="2400" dirty="0" smtClean="0">
                <a:latin typeface="Comic Sans MS" pitchFamily="66" charset="0"/>
              </a:rPr>
              <a:t>i rivelatori vengono danneggiati dalle </a:t>
            </a:r>
            <a:r>
              <a:rPr lang="it-IT" sz="2400" dirty="0" err="1" smtClean="0">
                <a:latin typeface="Comic Sans MS" pitchFamily="66" charset="0"/>
              </a:rPr>
              <a:t>radiazioni…</a:t>
            </a:r>
            <a:r>
              <a:rPr lang="it-IT" sz="2400" dirty="0" smtClean="0">
                <a:latin typeface="Comic Sans MS" pitchFamily="66" charset="0"/>
              </a:rPr>
              <a:t> alcuni andranno sostituiti</a:t>
            </a:r>
          </a:p>
          <a:p>
            <a:endParaRPr lang="it-IT" dirty="0"/>
          </a:p>
        </p:txBody>
      </p:sp>
      <p:sp>
        <p:nvSpPr>
          <p:cNvPr id="10" name="Freccia in giù 9"/>
          <p:cNvSpPr/>
          <p:nvPr/>
        </p:nvSpPr>
        <p:spPr>
          <a:xfrm>
            <a:off x="1142976" y="4429132"/>
            <a:ext cx="413194"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Picture 9" descr="ATLAS-large.png"/>
          <p:cNvPicPr>
            <a:picLocks noChangeAspect="1"/>
          </p:cNvPicPr>
          <p:nvPr/>
        </p:nvPicPr>
        <p:blipFill>
          <a:blip r:embed="rId3"/>
          <a:srcRect/>
          <a:stretch>
            <a:fillRect/>
          </a:stretch>
        </p:blipFill>
        <p:spPr bwMode="auto">
          <a:xfrm>
            <a:off x="3500430" y="1704988"/>
            <a:ext cx="5446720" cy="3464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2769</TotalTime>
  <Words>1220</Words>
  <Application>Microsoft Office PowerPoint</Application>
  <PresentationFormat>Presentazione su schermo (4:3)</PresentationFormat>
  <Paragraphs>280</Paragraphs>
  <Slides>33</Slides>
  <Notes>33</Notes>
  <HiddenSlides>0</HiddenSlides>
  <MMClips>1</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33</vt:i4>
      </vt:variant>
    </vt:vector>
  </HeadingPairs>
  <TitlesOfParts>
    <vt:vector size="35" baseType="lpstr">
      <vt:lpstr>Tema di Office</vt:lpstr>
      <vt:lpstr>Equation</vt:lpstr>
      <vt:lpstr> </vt:lpstr>
      <vt:lpstr>Diapositiva 2</vt:lpstr>
      <vt:lpstr>Diapositiva 3</vt:lpstr>
      <vt:lpstr>ATLAS=A Toroidal Lhc ApparatuS</vt:lpstr>
      <vt:lpstr>Diapositiva 5</vt:lpstr>
      <vt:lpstr>‘mappa’ geografica della collaborazione</vt:lpstr>
      <vt:lpstr>….a cosa serve….</vt:lpstr>
      <vt:lpstr>…esempi nella vita quotidiana…</vt:lpstr>
      <vt:lpstr>…alle energie di LHC…</vt:lpstr>
      <vt:lpstr>Diapositiva 10</vt:lpstr>
      <vt:lpstr>Diapositiva 11</vt:lpstr>
      <vt:lpstr>I rivelatori</vt:lpstr>
      <vt:lpstr>Diapositiva 13</vt:lpstr>
      <vt:lpstr>Diapositiva 14</vt:lpstr>
      <vt:lpstr>Diapositiva 15</vt:lpstr>
      <vt:lpstr>Diapositiva 16</vt:lpstr>
      <vt:lpstr>Diapositiva 17</vt:lpstr>
      <vt:lpstr>Diapositiva 18</vt:lpstr>
      <vt:lpstr>Obiettivi di ‘fisica’ …</vt:lpstr>
      <vt:lpstr>… come vedremo gli eventi?</vt:lpstr>
      <vt:lpstr>Diapositiva 21</vt:lpstr>
      <vt:lpstr>Diapositiva 22</vt:lpstr>
      <vt:lpstr>Diapositiva 23</vt:lpstr>
      <vt:lpstr>Diapositiva 24</vt:lpstr>
      <vt:lpstr>Trigger &amp; DAQ</vt:lpstr>
      <vt:lpstr>Diapositiva 26</vt:lpstr>
      <vt:lpstr>Diapositiva 27</vt:lpstr>
      <vt:lpstr>Test dell’apparato con i raggi cosmici</vt:lpstr>
      <vt:lpstr>Diapositiva 29</vt:lpstr>
      <vt:lpstr>Diapositiva 30</vt:lpstr>
      <vt:lpstr>Diapositiva 31</vt:lpstr>
      <vt:lpstr>Nell’Atlas Control Room…</vt:lpstr>
      <vt:lpstr>SLHC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mg</dc:creator>
  <cp:lastModifiedBy>mg</cp:lastModifiedBy>
  <cp:revision>56</cp:revision>
  <dcterms:created xsi:type="dcterms:W3CDTF">2009-08-19T13:16:03Z</dcterms:created>
  <dcterms:modified xsi:type="dcterms:W3CDTF">2009-09-08T12:40:03Z</dcterms:modified>
</cp:coreProperties>
</file>