
<file path=[Content_Types].xml><?xml version="1.0" encoding="utf-8"?>
<Types xmlns="http://schemas.openxmlformats.org/package/2006/content-types">
  <Override PartName="/ppt/slides/slide45.xml" ContentType="application/vnd.openxmlformats-officedocument.presentationml.slide+xml"/>
  <Override PartName="/ppt/slides/slide53.xml" ContentType="application/vnd.openxmlformats-officedocument.presentationml.slide+xml"/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41.xml" ContentType="application/vnd.openxmlformats-officedocument.presentationml.slide+xml"/>
  <Override PartName="/ppt/slides/slide14.xml" ContentType="application/vnd.openxmlformats-officedocument.presentationml.slide+xml"/>
  <Default Extension="rels" ContentType="application/vnd.openxmlformats-package.relationships+xml"/>
  <Override PartName="/ppt/slides/slide5.xml" ContentType="application/vnd.openxmlformats-officedocument.presentationml.slide+xml"/>
  <Override PartName="/ppt/slides/slide38.xml" ContentType="application/vnd.openxmlformats-officedocument.presentationml.slide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jpeg" ContentType="image/jpeg"/>
  <Override PartName="/docProps/app.xml" ContentType="application/vnd.openxmlformats-officedocument.extended-properties+xml"/>
  <Override PartName="/ppt/slides/slide46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slides/slide54.xml" ContentType="application/vnd.openxmlformats-officedocument.presentationml.slide+xml"/>
  <Override PartName="/ppt/tableStyles.xml" ContentType="application/vnd.openxmlformats-officedocument.presentationml.tableStyles+xml"/>
  <Override PartName="/ppt/slides/slide42.xml" ContentType="application/vnd.openxmlformats-officedocument.presentationml.slide+xml"/>
  <Override PartName="/ppt/slides/slide50.xml" ContentType="application/vnd.openxmlformats-officedocument.presentationml.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pdf" ContentType="application/pdf"/>
  <Override PartName="/ppt/slides/slide47.xml" ContentType="application/vnd.openxmlformats-officedocument.presentationml.slide+xml"/>
  <Override PartName="/ppt/slides/slide55.xml" ContentType="application/vnd.openxmlformats-officedocument.presentationml.slide+xml"/>
  <Override PartName="/ppt/slides/slide43.xml" ContentType="application/vnd.openxmlformats-officedocument.presentationml.slide+xml"/>
  <Override PartName="/ppt/slides/slide5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48.xml" ContentType="application/vnd.openxmlformats-officedocument.presentationml.slide+xml"/>
  <Override PartName="/ppt/slides/slide56.xml" ContentType="application/vnd.openxmlformats-officedocument.presentationml.slide+xml"/>
  <Override PartName="/ppt/slides/slide20.xml" ContentType="application/vnd.openxmlformats-officedocument.presentationml.slide+xml"/>
  <Override PartName="/ppt/slides/slide44.xml" ContentType="application/vnd.openxmlformats-officedocument.presentationml.slide+xml"/>
  <Override PartName="/ppt/slides/slide52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9.xml" ContentType="application/vnd.openxmlformats-officedocument.presentationml.slide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472" r:id="rId2"/>
    <p:sldId id="474" r:id="rId3"/>
    <p:sldId id="473" r:id="rId4"/>
    <p:sldId id="475" r:id="rId5"/>
    <p:sldId id="477" r:id="rId6"/>
    <p:sldId id="478" r:id="rId7"/>
    <p:sldId id="518" r:id="rId8"/>
    <p:sldId id="479" r:id="rId9"/>
    <p:sldId id="482" r:id="rId10"/>
    <p:sldId id="480" r:id="rId11"/>
    <p:sldId id="481" r:id="rId12"/>
    <p:sldId id="519" r:id="rId13"/>
    <p:sldId id="483" r:id="rId14"/>
    <p:sldId id="484" r:id="rId15"/>
    <p:sldId id="520" r:id="rId16"/>
    <p:sldId id="485" r:id="rId17"/>
    <p:sldId id="486" r:id="rId18"/>
    <p:sldId id="487" r:id="rId19"/>
    <p:sldId id="488" r:id="rId20"/>
    <p:sldId id="489" r:id="rId21"/>
    <p:sldId id="490" r:id="rId22"/>
    <p:sldId id="529" r:id="rId23"/>
    <p:sldId id="491" r:id="rId24"/>
    <p:sldId id="493" r:id="rId25"/>
    <p:sldId id="494" r:id="rId26"/>
    <p:sldId id="492" r:id="rId27"/>
    <p:sldId id="509" r:id="rId28"/>
    <p:sldId id="495" r:id="rId29"/>
    <p:sldId id="507" r:id="rId30"/>
    <p:sldId id="521" r:id="rId31"/>
    <p:sldId id="502" r:id="rId32"/>
    <p:sldId id="515" r:id="rId33"/>
    <p:sldId id="503" r:id="rId34"/>
    <p:sldId id="510" r:id="rId35"/>
    <p:sldId id="512" r:id="rId36"/>
    <p:sldId id="505" r:id="rId37"/>
    <p:sldId id="504" r:id="rId38"/>
    <p:sldId id="522" r:id="rId39"/>
    <p:sldId id="496" r:id="rId40"/>
    <p:sldId id="497" r:id="rId41"/>
    <p:sldId id="527" r:id="rId42"/>
    <p:sldId id="498" r:id="rId43"/>
    <p:sldId id="500" r:id="rId44"/>
    <p:sldId id="511" r:id="rId45"/>
    <p:sldId id="501" r:id="rId46"/>
    <p:sldId id="528" r:id="rId47"/>
    <p:sldId id="526" r:id="rId48"/>
    <p:sldId id="525" r:id="rId49"/>
    <p:sldId id="524" r:id="rId50"/>
    <p:sldId id="516" r:id="rId51"/>
    <p:sldId id="517" r:id="rId52"/>
    <p:sldId id="508" r:id="rId53"/>
    <p:sldId id="514" r:id="rId54"/>
    <p:sldId id="513" r:id="rId55"/>
    <p:sldId id="523" r:id="rId56"/>
    <p:sldId id="476" r:id="rId5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 useTimings="0">
    <p:present/>
    <p:sldAll/>
    <p:penClr>
      <a:srgbClr val="FF3300"/>
    </p:penClr>
  </p:showPr>
  <p:clrMru>
    <a:srgbClr val="E600BA"/>
    <a:srgbClr val="00FFFC"/>
    <a:srgbClr val="3D3EFF"/>
    <a:srgbClr val="2E2FBF"/>
    <a:srgbClr val="844585"/>
    <a:srgbClr val="679067"/>
    <a:srgbClr val="527177"/>
    <a:srgbClr val="8F4E4E"/>
    <a:srgbClr val="A055A1"/>
    <a:srgbClr val="7BAD7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8383" autoAdjust="0"/>
    <p:restoredTop sz="86458" autoAdjust="0"/>
  </p:normalViewPr>
  <p:slideViewPr>
    <p:cSldViewPr snapToGrid="0">
      <p:cViewPr varScale="1">
        <p:scale>
          <a:sx n="154" d="100"/>
          <a:sy n="154" d="100"/>
        </p:scale>
        <p:origin x="-152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424" y="-104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notesMaster" Target="notesMasters/notesMaster1.xml"/><Relationship Id="rId59" Type="http://schemas.openxmlformats.org/officeDocument/2006/relationships/handoutMaster" Target="handoutMasters/handout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interSettings" Target="printerSettings/printerSettings1.bin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958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t" anchorCtr="0" compatLnSpc="1">
            <a:prstTxWarp prst="textNoShape">
              <a:avLst/>
            </a:prstTxWarp>
          </a:bodyPr>
          <a:lstStyle>
            <a:lvl1pPr defTabSz="915988"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511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t" anchorCtr="0" compatLnSpc="1">
            <a:prstTxWarp prst="textNoShape">
              <a:avLst/>
            </a:prstTxWarp>
          </a:bodyPr>
          <a:lstStyle>
            <a:lvl1pPr algn="r" defTabSz="915988"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3800"/>
            <a:ext cx="304958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b" anchorCtr="0" compatLnSpc="1">
            <a:prstTxWarp prst="textNoShape">
              <a:avLst/>
            </a:prstTxWarp>
          </a:bodyPr>
          <a:lstStyle>
            <a:lvl1pPr defTabSz="915988"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13800"/>
            <a:ext cx="30511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b" anchorCtr="0" compatLnSpc="1">
            <a:prstTxWarp prst="textNoShape">
              <a:avLst/>
            </a:prstTxWarp>
          </a:bodyPr>
          <a:lstStyle>
            <a:lvl1pPr algn="r" defTabSz="915988" eaLnBrk="0" hangingPunct="0">
              <a:defRPr sz="1200"/>
            </a:lvl1pPr>
          </a:lstStyle>
          <a:p>
            <a:fld id="{B1EAD038-BD78-0B44-BEE3-ED694F2C4795}" type="slidenum">
              <a:rPr lang="it-IT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t" anchorCtr="0" compatLnSpc="1">
            <a:prstTxWarp prst="textNoShape">
              <a:avLst/>
            </a:prstTxWarp>
          </a:bodyPr>
          <a:lstStyle>
            <a:lvl1pPr defTabSz="933450"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t" anchorCtr="0" compatLnSpc="1">
            <a:prstTxWarp prst="textNoShape">
              <a:avLst/>
            </a:prstTxWarp>
          </a:bodyPr>
          <a:lstStyle>
            <a:lvl1pPr algn="r" defTabSz="933450"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Fare clic per modificare gli stili del testo dello schema</a:t>
            </a:r>
          </a:p>
          <a:p>
            <a:pPr lvl="1"/>
            <a:r>
              <a:rPr lang="en-US" noProof="0"/>
              <a:t>Secondo livello</a:t>
            </a:r>
          </a:p>
          <a:p>
            <a:pPr lvl="2"/>
            <a:r>
              <a:rPr lang="en-US" noProof="0"/>
              <a:t>Terzo livello</a:t>
            </a:r>
          </a:p>
          <a:p>
            <a:pPr lvl="3"/>
            <a:r>
              <a:rPr lang="en-US" noProof="0"/>
              <a:t>Quarto livello</a:t>
            </a:r>
          </a:p>
          <a:p>
            <a:pPr lvl="4"/>
            <a:r>
              <a:rPr lang="en-US" noProof="0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b" anchorCtr="0" compatLnSpc="1">
            <a:prstTxWarp prst="textNoShape">
              <a:avLst/>
            </a:prstTxWarp>
          </a:bodyPr>
          <a:lstStyle>
            <a:lvl1pPr defTabSz="933450"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b" anchorCtr="0" compatLnSpc="1">
            <a:prstTxWarp prst="textNoShape">
              <a:avLst/>
            </a:prstTxWarp>
          </a:bodyPr>
          <a:lstStyle>
            <a:lvl1pPr algn="r" defTabSz="933450" eaLnBrk="0" hangingPunct="0">
              <a:defRPr sz="1200"/>
            </a:lvl1pPr>
          </a:lstStyle>
          <a:p>
            <a:fld id="{33C77A23-433F-7A43-9249-B353A9751744}" type="slidenum">
              <a:rPr lang="it-IT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515464-1AB0-8841-A21E-F29FEB20B2CC}" type="slidenum">
              <a:rPr lang="it-IT"/>
              <a:pPr/>
              <a:t>1</a:t>
            </a:fld>
            <a:endParaRPr lang="it-IT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MS-Color"/>
          <p:cNvPicPr>
            <a:picLocks noChangeAspect="1" noChangeArrowheads="1"/>
          </p:cNvPicPr>
          <p:nvPr userDrawn="1"/>
        </p:nvPicPr>
        <p:blipFill>
          <a:blip r:embed="rId2">
            <a:lum bright="50000" contrast="-62000"/>
          </a:blip>
          <a:srcRect/>
          <a:stretch>
            <a:fillRect/>
          </a:stretch>
        </p:blipFill>
        <p:spPr bwMode="auto">
          <a:xfrm>
            <a:off x="179388" y="185738"/>
            <a:ext cx="804862" cy="74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infn"/>
          <p:cNvPicPr>
            <a:picLocks noChangeAspect="1" noChangeArrowheads="1"/>
          </p:cNvPicPr>
          <p:nvPr userDrawn="1"/>
        </p:nvPicPr>
        <p:blipFill>
          <a:blip r:embed="rId3">
            <a:lum bright="50000" contrast="-62000"/>
          </a:blip>
          <a:srcRect/>
          <a:stretch>
            <a:fillRect/>
          </a:stretch>
        </p:blipFill>
        <p:spPr bwMode="auto">
          <a:xfrm>
            <a:off x="8027988" y="115888"/>
            <a:ext cx="900112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9"/>
          <p:cNvSpPr>
            <a:spLocks noChangeShapeType="1"/>
          </p:cNvSpPr>
          <p:nvPr userDrawn="1"/>
        </p:nvSpPr>
        <p:spPr bwMode="auto">
          <a:xfrm>
            <a:off x="395288" y="6324600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it-IT"/>
          </a:p>
        </p:txBody>
      </p:sp>
      <p:sp>
        <p:nvSpPr>
          <p:cNvPr id="565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581400" y="6400800"/>
            <a:ext cx="1981200" cy="32385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82F0A-FB0B-3F48-A829-78B6C39E2F4C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25538"/>
            <a:ext cx="38100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Click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edit</a:t>
            </a:r>
            <a:r>
              <a:rPr lang="it-IT" dirty="0" smtClean="0"/>
              <a:t> Master text </a:t>
            </a:r>
            <a:r>
              <a:rPr lang="it-IT" dirty="0" err="1" smtClean="0"/>
              <a:t>styles</a:t>
            </a:r>
            <a:endParaRPr lang="it-IT" dirty="0" smtClean="0"/>
          </a:p>
          <a:p>
            <a:pPr lvl="1"/>
            <a:r>
              <a:rPr lang="it-IT" dirty="0" err="1" smtClean="0"/>
              <a:t>Second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2"/>
            <a:r>
              <a:rPr lang="it-IT" dirty="0" err="1" smtClean="0"/>
              <a:t>Third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3"/>
            <a:r>
              <a:rPr lang="it-IT" dirty="0" err="1" smtClean="0"/>
              <a:t>Fourth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4"/>
            <a:r>
              <a:rPr lang="it-IT" dirty="0" err="1" smtClean="0"/>
              <a:t>Fifth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endParaRPr lang="it-IT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38100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07BCFD-2209-4F45-8E2E-D746EB0C590A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04C975-B624-CB4F-A626-811CF39B4629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A48D3D-04A3-D948-9356-9DF035BB0B56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7450" y="241300"/>
            <a:ext cx="7296150" cy="633413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125538"/>
            <a:ext cx="3810000" cy="5122862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3810000" cy="5122862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85800" y="6400800"/>
            <a:ext cx="20574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04800"/>
          </a:xfrm>
        </p:spPr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1905000" cy="304800"/>
          </a:xfrm>
        </p:spPr>
        <p:txBody>
          <a:bodyPr/>
          <a:lstStyle>
            <a:lvl1pPr>
              <a:defRPr smtClean="0"/>
            </a:lvl1pPr>
          </a:lstStyle>
          <a:p>
            <a:fld id="{F20599AE-FD69-2A4C-A749-C5699A27F60F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png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241300"/>
            <a:ext cx="7296150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46662" dir="2115817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25538"/>
            <a:ext cx="7772400" cy="512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 secondo livello secondo livello secondo livello secondo livello secondo livello secondo livello secondo livello</a:t>
            </a:r>
          </a:p>
          <a:p>
            <a:pPr lvl="2"/>
            <a:r>
              <a:rPr lang="en-US"/>
              <a:t>Terzo livello terzo livello terzo livello terzo livello terzo livello terzo livello </a:t>
            </a:r>
          </a:p>
          <a:p>
            <a:pPr lvl="3"/>
            <a:r>
              <a:rPr lang="en-US"/>
              <a:t>Quarto livello 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205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fld id="{6E3B791B-E5F0-214E-9C46-2AD4A0E96624}" type="slidenum">
              <a:rPr lang="it-IT"/>
              <a:pPr/>
              <a:t>‹n.›</a:t>
            </a:fld>
            <a:endParaRPr lang="it-IT"/>
          </a:p>
        </p:txBody>
      </p:sp>
      <p:sp>
        <p:nvSpPr>
          <p:cNvPr id="1033" name="Line 9"/>
          <p:cNvSpPr>
            <a:spLocks noChangeShapeType="1"/>
          </p:cNvSpPr>
          <p:nvPr userDrawn="1"/>
        </p:nvSpPr>
        <p:spPr bwMode="auto">
          <a:xfrm>
            <a:off x="395288" y="6324600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it-IT"/>
          </a:p>
        </p:txBody>
      </p:sp>
      <p:pic>
        <p:nvPicPr>
          <p:cNvPr id="1032" name="Picture 10" descr="CMS-Color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179388" y="185738"/>
            <a:ext cx="804862" cy="74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1" descr="infn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8027988" y="115888"/>
            <a:ext cx="900112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3" r:id="rId2"/>
    <p:sldLayoutId id="2147483652" r:id="rId3"/>
    <p:sldLayoutId id="2147483651" r:id="rId4"/>
    <p:sldLayoutId id="2147483650" r:id="rId5"/>
    <p:sldLayoutId id="2147483654" r:id="rId6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9pPr>
    </p:titleStyle>
    <p:bodyStyle>
      <a:lvl1pPr marL="361950" indent="-36195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358775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png"/><Relationship Id="rId3" Type="http://schemas.openxmlformats.org/officeDocument/2006/relationships/image" Target="../media/image7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png"/><Relationship Id="rId3" Type="http://schemas.openxmlformats.org/officeDocument/2006/relationships/image" Target="../media/image7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4" Type="http://schemas.openxmlformats.org/officeDocument/2006/relationships/image" Target="../media/image81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4" Type="http://schemas.openxmlformats.org/officeDocument/2006/relationships/image" Target="../media/image83.png"/><Relationship Id="rId5" Type="http://schemas.openxmlformats.org/officeDocument/2006/relationships/image" Target="../media/image84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ng"/><Relationship Id="rId3" Type="http://schemas.openxmlformats.org/officeDocument/2006/relationships/image" Target="../media/image86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png"/><Relationship Id="rId3" Type="http://schemas.openxmlformats.org/officeDocument/2006/relationships/image" Target="../media/image8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4" Type="http://schemas.openxmlformats.org/officeDocument/2006/relationships/image" Target="../media/image90.png"/><Relationship Id="rId5" Type="http://schemas.openxmlformats.org/officeDocument/2006/relationships/image" Target="../media/image91.pdf"/><Relationship Id="rId6" Type="http://schemas.openxmlformats.org/officeDocument/2006/relationships/image" Target="../media/image92.png"/><Relationship Id="rId7" Type="http://schemas.openxmlformats.org/officeDocument/2006/relationships/image" Target="../media/image93.pdf"/><Relationship Id="rId8" Type="http://schemas.openxmlformats.org/officeDocument/2006/relationships/image" Target="../media/image94.png"/><Relationship Id="rId9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4" Type="http://schemas.openxmlformats.org/officeDocument/2006/relationships/image" Target="../media/image98.png"/><Relationship Id="rId5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4" Type="http://schemas.openxmlformats.org/officeDocument/2006/relationships/image" Target="../media/image104.png"/><Relationship Id="rId5" Type="http://schemas.openxmlformats.org/officeDocument/2006/relationships/image" Target="../media/image105.png"/><Relationship Id="rId6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7.png"/><Relationship Id="rId3" Type="http://schemas.openxmlformats.org/officeDocument/2006/relationships/image" Target="../media/image10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4" Type="http://schemas.openxmlformats.org/officeDocument/2006/relationships/image" Target="../media/image111.png"/><Relationship Id="rId5" Type="http://schemas.openxmlformats.org/officeDocument/2006/relationships/image" Target="../media/image112.png"/><Relationship Id="rId6" Type="http://schemas.openxmlformats.org/officeDocument/2006/relationships/image" Target="../media/image113.png"/><Relationship Id="rId7" Type="http://schemas.openxmlformats.org/officeDocument/2006/relationships/image" Target="../media/image20.png"/><Relationship Id="rId8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4" Type="http://schemas.openxmlformats.org/officeDocument/2006/relationships/image" Target="../media/image117.png"/><Relationship Id="rId5" Type="http://schemas.openxmlformats.org/officeDocument/2006/relationships/image" Target="../media/image37.png"/><Relationship Id="rId6" Type="http://schemas.openxmlformats.org/officeDocument/2006/relationships/image" Target="../media/image118.png"/><Relationship Id="rId7" Type="http://schemas.openxmlformats.org/officeDocument/2006/relationships/image" Target="../media/image119.png"/><Relationship Id="rId8" Type="http://schemas.openxmlformats.org/officeDocument/2006/relationships/image" Target="../media/image20.png"/><Relationship Id="rId9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4" Type="http://schemas.openxmlformats.org/officeDocument/2006/relationships/image" Target="../media/image123.png"/><Relationship Id="rId5" Type="http://schemas.openxmlformats.org/officeDocument/2006/relationships/image" Target="../media/image124.png"/><Relationship Id="rId6" Type="http://schemas.openxmlformats.org/officeDocument/2006/relationships/image" Target="../media/image125.png"/><Relationship Id="rId7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7.png"/><Relationship Id="rId3" Type="http://schemas.openxmlformats.org/officeDocument/2006/relationships/image" Target="../media/image12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4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4" Type="http://schemas.openxmlformats.org/officeDocument/2006/relationships/image" Target="../media/image134.png"/><Relationship Id="rId5" Type="http://schemas.openxmlformats.org/officeDocument/2006/relationships/image" Target="../media/image135.png"/><Relationship Id="rId6" Type="http://schemas.openxmlformats.org/officeDocument/2006/relationships/image" Target="../media/image136.png"/><Relationship Id="rId7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2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82725" y="3589338"/>
            <a:ext cx="6481763" cy="1363662"/>
          </a:xfrm>
        </p:spPr>
        <p:txBody>
          <a:bodyPr/>
          <a:lstStyle/>
          <a:p>
            <a:pPr>
              <a:lnSpc>
                <a:spcPct val="80000"/>
              </a:lnSpc>
              <a:spcAft>
                <a:spcPts val="2400"/>
              </a:spcAft>
            </a:pPr>
            <a:r>
              <a:rPr lang="it-IT" sz="2800" dirty="0"/>
              <a:t>Luca Lista</a:t>
            </a:r>
            <a:br>
              <a:rPr lang="it-IT" sz="2800" dirty="0"/>
            </a:br>
            <a:r>
              <a:rPr lang="it-IT" sz="2800" dirty="0"/>
              <a:t/>
            </a:r>
            <a:br>
              <a:rPr lang="it-IT" sz="2800" dirty="0"/>
            </a:br>
            <a:r>
              <a:rPr lang="it-IT" sz="2800" i="1" dirty="0">
                <a:solidFill>
                  <a:schemeClr val="bg2"/>
                </a:solidFill>
              </a:rPr>
              <a:t>INFN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524000"/>
            <a:ext cx="7770813" cy="1616075"/>
          </a:xfrm>
        </p:spPr>
        <p:txBody>
          <a:bodyPr/>
          <a:lstStyle/>
          <a:p>
            <a:r>
              <a:rPr lang="en-US" sz="4400" smtClean="0">
                <a:sym typeface="Symbol" charset="2"/>
              </a:rPr>
              <a:t>Top physics at hadron colliders</a:t>
            </a:r>
            <a:endParaRPr lang="en-US" sz="4400">
              <a:solidFill>
                <a:schemeClr val="bg1"/>
              </a:solidFill>
              <a:sym typeface="Symbol" charset="2"/>
            </a:endParaRPr>
          </a:p>
        </p:txBody>
      </p:sp>
    </p:spTree>
  </p:cSld>
  <p:clrMapOvr>
    <a:masterClrMapping/>
  </p:clrMapOvr>
  <p:transition advTm="704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Top quark properties</a:t>
            </a:r>
          </a:p>
          <a:p>
            <a:r>
              <a:rPr lang="en-US" dirty="0" smtClean="0"/>
              <a:t>Top quark production</a:t>
            </a:r>
          </a:p>
          <a:p>
            <a:r>
              <a:rPr lang="en-US" dirty="0" smtClean="0"/>
              <a:t>Top pair production</a:t>
            </a:r>
          </a:p>
          <a:p>
            <a:r>
              <a:rPr lang="en-US" dirty="0" smtClean="0"/>
              <a:t>Top quark decays</a:t>
            </a:r>
          </a:p>
          <a:p>
            <a:r>
              <a:rPr lang="en-US" dirty="0" smtClean="0"/>
              <a:t>Top mass measurement</a:t>
            </a:r>
          </a:p>
          <a:p>
            <a:r>
              <a:rPr lang="en-US" dirty="0" smtClean="0"/>
              <a:t>Single-top measurements</a:t>
            </a:r>
          </a:p>
          <a:p>
            <a:r>
              <a:rPr lang="en-US" dirty="0" smtClean="0"/>
              <a:t>Search for new physics with top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19200"/>
            <a:ext cx="4375688" cy="28448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Top: the heaviest quark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Top is by far the heaviest </a:t>
            </a:r>
            <a:br>
              <a:rPr lang="en-US" sz="2400" dirty="0" smtClean="0"/>
            </a:br>
            <a:r>
              <a:rPr lang="en-US" sz="2400" dirty="0" smtClean="0"/>
              <a:t>quark, and the heaviest </a:t>
            </a:r>
            <a:br>
              <a:rPr lang="en-US" sz="2400" dirty="0" smtClean="0"/>
            </a:br>
            <a:r>
              <a:rPr lang="en-US" sz="2400" dirty="0" smtClean="0"/>
              <a:t>particle ever observed</a:t>
            </a:r>
          </a:p>
          <a:p>
            <a:pPr lvl="1"/>
            <a:r>
              <a:rPr lang="en-US" sz="2000" dirty="0" smtClean="0"/>
              <a:t>As heavy as a Au atom!</a:t>
            </a:r>
          </a:p>
          <a:p>
            <a:r>
              <a:rPr lang="en-US" sz="2400" dirty="0" smtClean="0"/>
              <a:t>Top mass is close to the </a:t>
            </a:r>
            <a:br>
              <a:rPr lang="en-US" sz="2400" dirty="0" smtClean="0"/>
            </a:br>
            <a:r>
              <a:rPr lang="en-US" sz="2400" dirty="0" smtClean="0"/>
              <a:t>Electroweak scale</a:t>
            </a:r>
          </a:p>
          <a:p>
            <a:r>
              <a:rPr lang="en-US" sz="2400" dirty="0" smtClean="0"/>
              <a:t>Unlike all other quarks, </a:t>
            </a:r>
            <a:br>
              <a:rPr lang="en-US" sz="2400" dirty="0" smtClean="0"/>
            </a:br>
            <a:r>
              <a:rPr lang="en-US" sz="2400" dirty="0" smtClean="0"/>
              <a:t>it’s heavier than W, so it </a:t>
            </a:r>
            <a:br>
              <a:rPr lang="en-US" sz="2400" dirty="0" smtClean="0"/>
            </a:br>
            <a:r>
              <a:rPr lang="en-US" sz="2400" dirty="0" smtClean="0"/>
              <a:t>can decay into a real W: </a:t>
            </a:r>
            <a:r>
              <a:rPr lang="en-US" sz="2400" dirty="0" err="1" smtClean="0"/>
              <a:t>t</a:t>
            </a:r>
            <a:r>
              <a:rPr lang="en-US" sz="2400" dirty="0" err="1" smtClean="0">
                <a:sym typeface="Wingdings"/>
              </a:rPr>
              <a:t>Wq</a:t>
            </a:r>
            <a:endParaRPr lang="en-US" sz="2400" dirty="0" smtClean="0">
              <a:sym typeface="Wingdings"/>
            </a:endParaRPr>
          </a:p>
          <a:p>
            <a:r>
              <a:rPr lang="en-US" sz="2400" dirty="0" smtClean="0">
                <a:sym typeface="Wingdings"/>
              </a:rPr>
              <a:t>Decay time faster than typical </a:t>
            </a:r>
            <a:r>
              <a:rPr lang="en-US" sz="2400" dirty="0" err="1" smtClean="0">
                <a:sym typeface="Wingdings"/>
              </a:rPr>
              <a:t>hadronization</a:t>
            </a:r>
            <a:r>
              <a:rPr lang="en-US" sz="2400" dirty="0" smtClean="0">
                <a:sym typeface="Wingdings"/>
              </a:rPr>
              <a:t> time </a:t>
            </a:r>
          </a:p>
          <a:p>
            <a:pPr lvl="1"/>
            <a:r>
              <a:rPr lang="en-US" sz="2000" dirty="0" smtClean="0">
                <a:sym typeface="Wingdings"/>
              </a:rPr>
              <a:t>Top decays before it can </a:t>
            </a:r>
            <a:r>
              <a:rPr lang="en-US" sz="2000" dirty="0" err="1" smtClean="0">
                <a:sym typeface="Wingdings"/>
              </a:rPr>
              <a:t>hadronize</a:t>
            </a:r>
            <a:r>
              <a:rPr lang="en-US" sz="2000" dirty="0" smtClean="0">
                <a:sym typeface="Wingdings"/>
              </a:rPr>
              <a:t>, so it’s a unique opportunity to study “bare” quark properties</a:t>
            </a:r>
            <a:endParaRPr lang="en-US" sz="2000" dirty="0" smtClean="0"/>
          </a:p>
          <a:p>
            <a:endParaRPr lang="en-US" sz="2400" dirty="0" smtClean="0">
              <a:sym typeface="Wingdings"/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history timeline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1977 – </a:t>
            </a:r>
            <a:r>
              <a:rPr lang="en-US" sz="2000" dirty="0" err="1" smtClean="0"/>
              <a:t>b</a:t>
            </a:r>
            <a:r>
              <a:rPr lang="en-US" sz="2000" dirty="0" smtClean="0"/>
              <a:t>-quark discovered at FNAL, top quark hypothesizes as weak </a:t>
            </a:r>
            <a:r>
              <a:rPr lang="en-US" sz="2000" dirty="0" err="1" smtClean="0"/>
              <a:t>isospin</a:t>
            </a:r>
            <a:r>
              <a:rPr lang="en-US" sz="2000" dirty="0" smtClean="0"/>
              <a:t> partner and 6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quark to complete the three SM generations</a:t>
            </a:r>
          </a:p>
          <a:p>
            <a:r>
              <a:rPr lang="en-US" sz="2000" dirty="0" smtClean="0"/>
              <a:t>Direct search in </a:t>
            </a:r>
            <a:r>
              <a:rPr lang="en-US" sz="2000" dirty="0" err="1" smtClean="0"/>
              <a:t>e</a:t>
            </a:r>
            <a:r>
              <a:rPr lang="en-US" sz="2000" baseline="30000" dirty="0" err="1" smtClean="0"/>
              <a:t>+</a:t>
            </a:r>
            <a:r>
              <a:rPr lang="en-US" sz="2000" dirty="0" err="1" smtClean="0"/>
              <a:t>e</a:t>
            </a:r>
            <a:r>
              <a:rPr lang="en-US" sz="2000" baseline="30000" dirty="0" smtClean="0"/>
              <a:t>−</a:t>
            </a:r>
            <a:r>
              <a:rPr lang="en-US" sz="2000" dirty="0" smtClean="0"/>
              <a:t> colliders, increasing limits on the top mass</a:t>
            </a:r>
          </a:p>
          <a:p>
            <a:r>
              <a:rPr lang="en-US" sz="2000" dirty="0" smtClean="0"/>
              <a:t>~1990– indirect estimate of quark mass from precision EWK measurements (LEP)</a:t>
            </a:r>
          </a:p>
          <a:p>
            <a:r>
              <a:rPr lang="en-US" sz="2000" dirty="0" smtClean="0"/>
              <a:t>1995 – discovered at FNAL by CDF and D0 in direct top-pair production</a:t>
            </a:r>
          </a:p>
          <a:p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3886200"/>
            <a:ext cx="6172200" cy="2247124"/>
          </a:xfrm>
          <a:prstGeom prst="rect">
            <a:avLst/>
          </a:prstGeom>
        </p:spPr>
      </p:pic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1000" y="1125538"/>
            <a:ext cx="4495800" cy="5122862"/>
          </a:xfrm>
        </p:spPr>
        <p:txBody>
          <a:bodyPr/>
          <a:lstStyle/>
          <a:p>
            <a:r>
              <a:rPr lang="en-US" sz="1800" dirty="0" smtClean="0"/>
              <a:t>Precision measurements of the </a:t>
            </a:r>
            <a:r>
              <a:rPr lang="en-US" sz="1800" dirty="0" err="1" smtClean="0"/>
              <a:t>Elecroweak</a:t>
            </a:r>
            <a:r>
              <a:rPr lang="en-US" sz="1800" dirty="0" smtClean="0"/>
              <a:t> parameters, mainly from LEP, allowed to measure virtual corrections with sufficient precision to put constraints on the top-quark mass</a:t>
            </a:r>
          </a:p>
          <a:p>
            <a:pPr lvl="1"/>
            <a:r>
              <a:rPr lang="en-US" sz="1400" dirty="0" err="1" smtClean="0"/>
              <a:t>Δr</a:t>
            </a:r>
            <a:r>
              <a:rPr lang="en-US" sz="1400" dirty="0" smtClean="0"/>
              <a:t> ~ m</a:t>
            </a:r>
            <a:r>
              <a:rPr lang="en-US" sz="1400" baseline="-25000" dirty="0" smtClean="0"/>
              <a:t>t</a:t>
            </a:r>
            <a:r>
              <a:rPr lang="en-US" sz="1400" baseline="30000" dirty="0" smtClean="0"/>
              <a:t>2</a:t>
            </a:r>
            <a:r>
              <a:rPr lang="en-US" sz="1400" dirty="0" smtClean="0"/>
              <a:t>, </a:t>
            </a:r>
            <a:r>
              <a:rPr lang="en-US" sz="1400" dirty="0" err="1" smtClean="0"/>
              <a:t>ln(m</a:t>
            </a:r>
            <a:r>
              <a:rPr lang="en-US" sz="1400" baseline="-25000" dirty="0" err="1" smtClean="0"/>
              <a:t>H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200" y="984769"/>
            <a:ext cx="1752600" cy="92023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600" y="984769"/>
            <a:ext cx="1697108" cy="915606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7" y="3124200"/>
            <a:ext cx="5243133" cy="2794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Indirect top quark evidence 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0" y="1905000"/>
            <a:ext cx="3860800" cy="743465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0200" y="2819400"/>
            <a:ext cx="3580000" cy="3048000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3657600" y="5943600"/>
            <a:ext cx="4524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1 </a:t>
            </a:r>
            <a:r>
              <a:rPr lang="en-US" sz="1600" dirty="0" err="1" smtClean="0">
                <a:latin typeface="+mn-lt"/>
              </a:rPr>
              <a:t>GeV</a:t>
            </a:r>
            <a:r>
              <a:rPr lang="en-US" sz="1600" dirty="0" smtClean="0">
                <a:latin typeface="+mn-lt"/>
              </a:rPr>
              <a:t> change on </a:t>
            </a:r>
            <a:r>
              <a:rPr lang="en-US" sz="1600" dirty="0" err="1" smtClean="0">
                <a:latin typeface="+mn-lt"/>
              </a:rPr>
              <a:t>m</a:t>
            </a:r>
            <a:r>
              <a:rPr lang="en-US" sz="1600" baseline="-25000" dirty="0" err="1" smtClean="0">
                <a:latin typeface="+mn-lt"/>
              </a:rPr>
              <a:t>t</a:t>
            </a:r>
            <a:r>
              <a:rPr lang="en-US" sz="1600" dirty="0" smtClean="0">
                <a:latin typeface="+mn-lt"/>
              </a:rPr>
              <a:t> ⇒ ~10 </a:t>
            </a:r>
            <a:r>
              <a:rPr lang="en-US" sz="1600" dirty="0" err="1" smtClean="0">
                <a:latin typeface="+mn-lt"/>
              </a:rPr>
              <a:t>GeV</a:t>
            </a:r>
            <a:r>
              <a:rPr lang="en-US" sz="1600" dirty="0" smtClean="0">
                <a:latin typeface="+mn-lt"/>
              </a:rPr>
              <a:t> change on </a:t>
            </a:r>
            <a:r>
              <a:rPr lang="en-US" sz="1600" dirty="0" err="1" smtClean="0">
                <a:latin typeface="+mn-lt"/>
              </a:rPr>
              <a:t>m</a:t>
            </a:r>
            <a:r>
              <a:rPr lang="en-US" sz="1600" baseline="-25000" dirty="0" err="1" smtClean="0">
                <a:latin typeface="+mn-lt"/>
              </a:rPr>
              <a:t>H</a:t>
            </a:r>
            <a:r>
              <a:rPr lang="en-US" sz="1600" dirty="0" smtClean="0">
                <a:latin typeface="+mn-lt"/>
              </a:rPr>
              <a:t> </a:t>
            </a:r>
            <a:endParaRPr lang="en-US" sz="1600" dirty="0">
              <a:latin typeface="+mn-lt"/>
            </a:endParaRPr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mass history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Limits or estimate </a:t>
            </a:r>
            <a:r>
              <a:rPr lang="en-US" sz="2000" dirty="0" err="1" smtClean="0"/>
              <a:t>vs</a:t>
            </a:r>
            <a:r>
              <a:rPr lang="en-US" sz="2000" dirty="0" smtClean="0"/>
              <a:t> time</a:t>
            </a:r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762000" y="6248400"/>
            <a:ext cx="2057400" cy="304800"/>
          </a:xfrm>
        </p:spPr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200400" y="6248400"/>
            <a:ext cx="2895600" cy="304800"/>
          </a:xfrm>
        </p:spPr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600200"/>
            <a:ext cx="7989503" cy="5105400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4343400" y="1905000"/>
            <a:ext cx="1826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indirect EWK data</a:t>
            </a:r>
            <a:endParaRPr lang="en-US" sz="16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cxnSp>
        <p:nvCxnSpPr>
          <p:cNvPr id="9" name="Connettore 2 8"/>
          <p:cNvCxnSpPr/>
          <p:nvPr/>
        </p:nvCxnSpPr>
        <p:spPr bwMode="auto">
          <a:xfrm rot="5400000">
            <a:off x="4114800" y="2286000"/>
            <a:ext cx="609600" cy="457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10" name="CasellaDiTesto 9"/>
          <p:cNvSpPr txBox="1"/>
          <p:nvPr/>
        </p:nvSpPr>
        <p:spPr>
          <a:xfrm>
            <a:off x="4800600" y="4267200"/>
            <a:ext cx="6063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/>
                </a:solidFill>
                <a:latin typeface="+mn-lt"/>
              </a:rPr>
              <a:t>CDF</a:t>
            </a:r>
            <a:endParaRPr lang="en-US" sz="1600" dirty="0">
              <a:solidFill>
                <a:schemeClr val="accent2"/>
              </a:solidFill>
              <a:latin typeface="+mn-lt"/>
            </a:endParaRPr>
          </a:p>
        </p:txBody>
      </p:sp>
      <p:cxnSp>
        <p:nvCxnSpPr>
          <p:cNvPr id="11" name="Connettore 2 10"/>
          <p:cNvCxnSpPr>
            <a:stCxn id="10" idx="0"/>
          </p:cNvCxnSpPr>
          <p:nvPr/>
        </p:nvCxnSpPr>
        <p:spPr bwMode="auto">
          <a:xfrm rot="5400000" flipH="1" flipV="1">
            <a:off x="4723589" y="3504389"/>
            <a:ext cx="1143000" cy="38262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12" name="CasellaDiTesto 11"/>
          <p:cNvSpPr txBox="1"/>
          <p:nvPr/>
        </p:nvSpPr>
        <p:spPr>
          <a:xfrm>
            <a:off x="6019800" y="4267200"/>
            <a:ext cx="446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+mn-lt"/>
              </a:rPr>
              <a:t>D0</a:t>
            </a:r>
            <a:endParaRPr lang="en-US" sz="1600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13" name="Connettore 2 12"/>
          <p:cNvCxnSpPr/>
          <p:nvPr/>
        </p:nvCxnSpPr>
        <p:spPr bwMode="auto">
          <a:xfrm rot="5400000" flipH="1" flipV="1">
            <a:off x="5981700" y="3390900"/>
            <a:ext cx="1219200" cy="5334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14" name="CasellaDiTesto 13"/>
          <p:cNvSpPr txBox="1"/>
          <p:nvPr/>
        </p:nvSpPr>
        <p:spPr>
          <a:xfrm>
            <a:off x="6705600" y="4495800"/>
            <a:ext cx="15152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A055A1"/>
                </a:solidFill>
                <a:latin typeface="+mn-lt"/>
              </a:rPr>
              <a:t>World average</a:t>
            </a:r>
            <a:endParaRPr lang="en-US" sz="1600" dirty="0">
              <a:solidFill>
                <a:srgbClr val="A055A1"/>
              </a:solidFill>
              <a:latin typeface="+mn-lt"/>
            </a:endParaRPr>
          </a:p>
        </p:txBody>
      </p:sp>
      <p:cxnSp>
        <p:nvCxnSpPr>
          <p:cNvPr id="15" name="Connettore 2 14"/>
          <p:cNvCxnSpPr/>
          <p:nvPr/>
        </p:nvCxnSpPr>
        <p:spPr bwMode="auto">
          <a:xfrm rot="16200000" flipV="1">
            <a:off x="6705600" y="3657600"/>
            <a:ext cx="14478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A055A1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27" name="CasellaDiTesto 26"/>
          <p:cNvSpPr txBox="1"/>
          <p:nvPr/>
        </p:nvSpPr>
        <p:spPr>
          <a:xfrm>
            <a:off x="2895600" y="5638800"/>
            <a:ext cx="1915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FFFC"/>
                </a:solidFill>
                <a:latin typeface="+mn-lt"/>
              </a:rPr>
              <a:t>Limits from </a:t>
            </a:r>
            <a:r>
              <a:rPr lang="en-US" sz="1600" dirty="0" err="1" smtClean="0">
                <a:solidFill>
                  <a:srgbClr val="00FFFC"/>
                </a:solidFill>
                <a:latin typeface="+mn-lt"/>
              </a:rPr>
              <a:t>e</a:t>
            </a:r>
            <a:r>
              <a:rPr lang="en-US" sz="1600" baseline="30000" dirty="0" err="1" smtClean="0">
                <a:solidFill>
                  <a:srgbClr val="00FFFC"/>
                </a:solidFill>
                <a:latin typeface="+mn-lt"/>
              </a:rPr>
              <a:t>+</a:t>
            </a:r>
            <a:r>
              <a:rPr lang="en-US" sz="1600" dirty="0" err="1" smtClean="0">
                <a:solidFill>
                  <a:srgbClr val="00FFFC"/>
                </a:solidFill>
                <a:latin typeface="+mn-lt"/>
              </a:rPr>
              <a:t>e</a:t>
            </a:r>
            <a:r>
              <a:rPr lang="en-US" sz="1600" baseline="30000" dirty="0" smtClean="0">
                <a:solidFill>
                  <a:srgbClr val="00FFFC"/>
                </a:solidFill>
                <a:latin typeface="+mn-lt"/>
              </a:rPr>
              <a:t>−</a:t>
            </a:r>
            <a:endParaRPr lang="en-US" sz="1600" baseline="30000" dirty="0">
              <a:solidFill>
                <a:srgbClr val="00FFFC"/>
              </a:solidFill>
              <a:latin typeface="+mn-lt"/>
            </a:endParaRPr>
          </a:p>
        </p:txBody>
      </p:sp>
      <p:cxnSp>
        <p:nvCxnSpPr>
          <p:cNvPr id="28" name="Connettore 2 27"/>
          <p:cNvCxnSpPr/>
          <p:nvPr/>
        </p:nvCxnSpPr>
        <p:spPr bwMode="auto">
          <a:xfrm rot="10800000">
            <a:off x="2133600" y="5410200"/>
            <a:ext cx="762000" cy="381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FFFC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33" name="CasellaDiTesto 32"/>
          <p:cNvSpPr txBox="1"/>
          <p:nvPr/>
        </p:nvSpPr>
        <p:spPr>
          <a:xfrm>
            <a:off x="4343400" y="5334000"/>
            <a:ext cx="1915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527177"/>
                </a:solidFill>
                <a:latin typeface="+mn-lt"/>
              </a:rPr>
              <a:t>Limits from </a:t>
            </a:r>
            <a:r>
              <a:rPr lang="en-US" sz="1600" dirty="0" err="1" smtClean="0">
                <a:solidFill>
                  <a:srgbClr val="527177"/>
                </a:solidFill>
                <a:latin typeface="+mn-lt"/>
              </a:rPr>
              <a:t>SppS</a:t>
            </a:r>
            <a:endParaRPr lang="en-US" sz="1600" baseline="30000" dirty="0">
              <a:solidFill>
                <a:srgbClr val="527177"/>
              </a:solidFill>
              <a:latin typeface="+mn-lt"/>
            </a:endParaRPr>
          </a:p>
        </p:txBody>
      </p:sp>
      <p:cxnSp>
        <p:nvCxnSpPr>
          <p:cNvPr id="34" name="Connettore 2 33"/>
          <p:cNvCxnSpPr/>
          <p:nvPr/>
        </p:nvCxnSpPr>
        <p:spPr bwMode="auto">
          <a:xfrm rot="10800000">
            <a:off x="3581400" y="5105400"/>
            <a:ext cx="762000" cy="381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527177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35" name="CasellaDiTesto 34"/>
          <p:cNvSpPr txBox="1"/>
          <p:nvPr/>
        </p:nvSpPr>
        <p:spPr>
          <a:xfrm>
            <a:off x="4343400" y="4953000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E600BA"/>
                </a:solidFill>
                <a:latin typeface="+mn-lt"/>
              </a:rPr>
              <a:t>Limits from </a:t>
            </a:r>
            <a:r>
              <a:rPr lang="en-US" sz="1600" dirty="0" err="1" smtClean="0">
                <a:solidFill>
                  <a:srgbClr val="E600BA"/>
                </a:solidFill>
                <a:latin typeface="+mn-lt"/>
              </a:rPr>
              <a:t>Tevatron</a:t>
            </a:r>
            <a:endParaRPr lang="en-US" sz="1600" baseline="30000" dirty="0">
              <a:solidFill>
                <a:srgbClr val="E600BA"/>
              </a:solidFill>
              <a:latin typeface="+mn-lt"/>
            </a:endParaRPr>
          </a:p>
        </p:txBody>
      </p:sp>
      <p:cxnSp>
        <p:nvCxnSpPr>
          <p:cNvPr id="36" name="Connettore 2 35"/>
          <p:cNvCxnSpPr/>
          <p:nvPr/>
        </p:nvCxnSpPr>
        <p:spPr bwMode="auto">
          <a:xfrm rot="16200000" flipV="1">
            <a:off x="3467100" y="4229100"/>
            <a:ext cx="990600" cy="762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E600BA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21" name="Segnaposto numero diapositiva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Top quark production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294967295"/>
          </p:nvPr>
        </p:nvSpPr>
        <p:spPr>
          <a:xfrm>
            <a:off x="0" y="6400800"/>
            <a:ext cx="2895600" cy="304800"/>
          </a:xfrm>
        </p:spPr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294967295"/>
          </p:nvPr>
        </p:nvSpPr>
        <p:spPr>
          <a:xfrm>
            <a:off x="7239000" y="6400800"/>
            <a:ext cx="1905000" cy="304800"/>
          </a:xfrm>
        </p:spPr>
        <p:txBody>
          <a:bodyPr/>
          <a:lstStyle/>
          <a:p>
            <a:fld id="{EF482F0A-FB0B-3F48-A829-78B6C39E2F4C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quark pair production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730816"/>
            <a:ext cx="7391400" cy="60318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524000"/>
            <a:ext cx="2971800" cy="2148840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1981200"/>
            <a:ext cx="2418596" cy="1405204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0" y="1447800"/>
            <a:ext cx="2611831" cy="2895600"/>
          </a:xfrm>
          <a:prstGeom prst="rect">
            <a:avLst/>
          </a:prstGeom>
        </p:spPr>
      </p:pic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4876800" cy="5122862"/>
          </a:xfrm>
        </p:spPr>
        <p:txBody>
          <a:bodyPr/>
          <a:lstStyle/>
          <a:p>
            <a:r>
              <a:rPr lang="en-US" sz="2000" dirty="0" smtClean="0"/>
              <a:t>Smaller </a:t>
            </a:r>
            <a:r>
              <a:rPr lang="en-US" sz="2000" dirty="0" err="1" smtClean="0"/>
              <a:t>x</a:t>
            </a:r>
            <a:r>
              <a:rPr lang="en-US" sz="2000" dirty="0" smtClean="0"/>
              <a:t> implies larger gluon contribution </a:t>
            </a:r>
            <a:endParaRPr lang="en-US" sz="200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LHC kinematics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990600"/>
            <a:ext cx="3972315" cy="52578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5580944"/>
            <a:ext cx="1143000" cy="515056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1981200" y="5257800"/>
            <a:ext cx="25201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~ 0.19 at </a:t>
            </a:r>
            <a:r>
              <a:rPr lang="en-US" dirty="0" err="1" smtClean="0">
                <a:solidFill>
                  <a:srgbClr val="0000FF"/>
                </a:solidFill>
              </a:rPr>
              <a:t>Tevatron</a:t>
            </a:r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~ 0.025 at LHC (14 </a:t>
            </a:r>
            <a:r>
              <a:rPr lang="en-US" dirty="0" err="1" smtClean="0">
                <a:solidFill>
                  <a:srgbClr val="FF0000"/>
                </a:solidFill>
              </a:rPr>
              <a:t>TeV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5" name="Gruppo 14"/>
          <p:cNvGrpSpPr/>
          <p:nvPr/>
        </p:nvGrpSpPr>
        <p:grpSpPr>
          <a:xfrm>
            <a:off x="2133600" y="1828800"/>
            <a:ext cx="2687520" cy="3352800"/>
            <a:chOff x="1974409" y="1524000"/>
            <a:chExt cx="2687520" cy="3352800"/>
          </a:xfrm>
        </p:grpSpPr>
        <p:pic>
          <p:nvPicPr>
            <p:cNvPr id="7" name="Immagin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74409" y="1524000"/>
              <a:ext cx="2687520" cy="3352800"/>
            </a:xfrm>
            <a:prstGeom prst="rect">
              <a:avLst/>
            </a:prstGeom>
          </p:spPr>
        </p:pic>
        <p:cxnSp>
          <p:nvCxnSpPr>
            <p:cNvPr id="11" name="Connettore 2 10"/>
            <p:cNvCxnSpPr/>
            <p:nvPr/>
          </p:nvCxnSpPr>
          <p:spPr bwMode="auto">
            <a:xfrm rot="5400000" flipH="1" flipV="1">
              <a:off x="3578002" y="4672962"/>
              <a:ext cx="304800" cy="162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lg"/>
            </a:ln>
            <a:effectLst/>
          </p:spPr>
        </p:cxnSp>
        <p:cxnSp>
          <p:nvCxnSpPr>
            <p:cNvPr id="14" name="Connettore 2 13"/>
            <p:cNvCxnSpPr/>
            <p:nvPr/>
          </p:nvCxnSpPr>
          <p:spPr bwMode="auto">
            <a:xfrm rot="5400000" flipH="1" flipV="1">
              <a:off x="4056887" y="4672962"/>
              <a:ext cx="304800" cy="162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 w="med" len="lg"/>
            </a:ln>
            <a:effectLst/>
          </p:spPr>
        </p:cxnSp>
      </p:grpSp>
      <p:sp>
        <p:nvSpPr>
          <p:cNvPr id="9" name="Parentesi graffa aperta 8"/>
          <p:cNvSpPr/>
          <p:nvPr/>
        </p:nvSpPr>
        <p:spPr bwMode="auto">
          <a:xfrm>
            <a:off x="1752600" y="5223463"/>
            <a:ext cx="244779" cy="966533"/>
          </a:xfrm>
          <a:prstGeom prst="leftBrace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17" name="Connettore 1 16"/>
          <p:cNvCxnSpPr/>
          <p:nvPr/>
        </p:nvCxnSpPr>
        <p:spPr bwMode="auto">
          <a:xfrm>
            <a:off x="6950378" y="3493720"/>
            <a:ext cx="1728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CasellaDiTesto 18"/>
          <p:cNvSpPr txBox="1"/>
          <p:nvPr/>
        </p:nvSpPr>
        <p:spPr>
          <a:xfrm>
            <a:off x="6248400" y="3200400"/>
            <a:ext cx="543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2m</a:t>
            </a:r>
            <a:r>
              <a:rPr lang="en-US" baseline="-25000" dirty="0" smtClean="0">
                <a:solidFill>
                  <a:srgbClr val="FF0000"/>
                </a:solidFill>
              </a:rPr>
              <a:t>t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pic>
        <p:nvPicPr>
          <p:cNvPr id="22" name="Immagin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4285544"/>
            <a:ext cx="1371600" cy="274320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" y="4921596"/>
            <a:ext cx="2209800" cy="297616"/>
          </a:xfrm>
          <a:prstGeom prst="rect">
            <a:avLst/>
          </a:prstGeom>
        </p:spPr>
      </p:pic>
      <p:sp>
        <p:nvSpPr>
          <p:cNvPr id="18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9</a:t>
            </a:fld>
            <a:endParaRPr lang="it-IT"/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2600" y="2209800"/>
            <a:ext cx="1322493" cy="41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043061" y="1757058"/>
            <a:ext cx="5934677" cy="4267201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Tevatron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LHC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1000" y="1125538"/>
            <a:ext cx="4724400" cy="5122862"/>
          </a:xfrm>
        </p:spPr>
        <p:txBody>
          <a:bodyPr/>
          <a:lstStyle/>
          <a:p>
            <a:r>
              <a:rPr lang="en-US" sz="1800" dirty="0" smtClean="0"/>
              <a:t>Gluon fusion dominates at LHC, while </a:t>
            </a:r>
            <a:r>
              <a:rPr lang="en-US" sz="1800" dirty="0" err="1" smtClean="0"/>
              <a:t>qq</a:t>
            </a:r>
            <a:r>
              <a:rPr lang="en-US" sz="1800" baseline="30000" dirty="0" err="1" smtClean="0"/>
              <a:t>bar</a:t>
            </a:r>
            <a:r>
              <a:rPr lang="en-US" sz="1800" dirty="0" smtClean="0"/>
              <a:t> annihilation dominates at </a:t>
            </a:r>
            <a:r>
              <a:rPr lang="en-US" sz="1800" dirty="0" err="1" smtClean="0"/>
              <a:t>Tevatron</a:t>
            </a:r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r>
              <a:rPr lang="en-US" sz="1800" dirty="0" smtClean="0"/>
              <a:t>Expectation:</a:t>
            </a:r>
          </a:p>
          <a:p>
            <a:pPr lvl="1"/>
            <a:r>
              <a:rPr lang="en-US" sz="1600" dirty="0" err="1" smtClean="0"/>
              <a:t>Tevatron</a:t>
            </a:r>
            <a:r>
              <a:rPr lang="en-US" sz="1600" dirty="0" smtClean="0"/>
              <a:t>: 10 </a:t>
            </a:r>
            <a:r>
              <a:rPr lang="en-US" sz="1600" dirty="0" err="1" smtClean="0"/>
              <a:t>tt</a:t>
            </a:r>
            <a:r>
              <a:rPr lang="en-US" sz="1600" baseline="30000" dirty="0" err="1" smtClean="0"/>
              <a:t>bar</a:t>
            </a:r>
            <a:r>
              <a:rPr lang="en-US" sz="1600" dirty="0" smtClean="0"/>
              <a:t>/day, LHC: 1 </a:t>
            </a:r>
            <a:r>
              <a:rPr lang="en-US" sz="1600" dirty="0" err="1" smtClean="0"/>
              <a:t>tt</a:t>
            </a:r>
            <a:r>
              <a:rPr lang="en-US" sz="1600" baseline="30000" dirty="0" err="1" smtClean="0"/>
              <a:t>bar</a:t>
            </a:r>
            <a:r>
              <a:rPr lang="en-US" sz="1600" dirty="0" err="1" smtClean="0"/>
              <a:t>/s</a:t>
            </a:r>
            <a:endParaRPr lang="en-US" sz="1600" dirty="0" smtClean="0"/>
          </a:p>
          <a:p>
            <a:pPr lvl="1"/>
            <a:r>
              <a:rPr lang="en-US" sz="1600" dirty="0" smtClean="0"/>
              <a:t>Single-top: 4/day </a:t>
            </a:r>
            <a:r>
              <a:rPr lang="en-US" sz="1600" dirty="0" err="1" smtClean="0"/>
              <a:t>vs</a:t>
            </a:r>
            <a:r>
              <a:rPr lang="en-US" sz="1600" dirty="0" smtClean="0"/>
              <a:t> 0.5/s </a:t>
            </a:r>
          </a:p>
          <a:p>
            <a:r>
              <a:rPr lang="en-US" sz="1800" dirty="0" smtClean="0"/>
              <a:t>LHC is effectively a top factory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4724400" y="4648200"/>
            <a:ext cx="1219200" cy="584776"/>
          </a:xfrm>
          <a:prstGeom prst="rect">
            <a:avLst/>
          </a:prstGeom>
          <a:solidFill>
            <a:srgbClr val="FFFFFF">
              <a:alpha val="65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+mn-lt"/>
              </a:rPr>
              <a:t>top pair production</a:t>
            </a:r>
            <a:endParaRPr lang="en-US" sz="1600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9" name="Connettore 2 8"/>
          <p:cNvCxnSpPr/>
          <p:nvPr/>
        </p:nvCxnSpPr>
        <p:spPr bwMode="auto">
          <a:xfrm flipV="1">
            <a:off x="5791200" y="4800600"/>
            <a:ext cx="1219200" cy="76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pic>
        <p:nvPicPr>
          <p:cNvPr id="13" name="Immagine 12"/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304800" y="1828800"/>
            <a:ext cx="5943600" cy="1372495"/>
          </a:xfrm>
          <a:prstGeom prst="rect">
            <a:avLst/>
          </a:prstGeom>
        </p:spPr>
      </p:pic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Single-top production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Single top quark production is possible via the mediation of a W</a:t>
            </a:r>
          </a:p>
          <a:p>
            <a:r>
              <a:rPr lang="en-US" sz="2000" dirty="0" smtClean="0"/>
              <a:t>Three possible processes: </a:t>
            </a:r>
            <a:r>
              <a:rPr lang="en-US" sz="2000" dirty="0" err="1" smtClean="0"/>
              <a:t>t</a:t>
            </a:r>
            <a:r>
              <a:rPr lang="en-US" sz="2000" dirty="0" smtClean="0"/>
              <a:t>, </a:t>
            </a:r>
            <a:r>
              <a:rPr lang="en-US" sz="2000" dirty="0" err="1" smtClean="0"/>
              <a:t>s</a:t>
            </a:r>
            <a:r>
              <a:rPr lang="en-US" sz="2000" dirty="0" smtClean="0"/>
              <a:t> channels, </a:t>
            </a:r>
            <a:r>
              <a:rPr lang="en-US" sz="2000" dirty="0" err="1" smtClean="0"/>
              <a:t>tW</a:t>
            </a:r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362200"/>
            <a:ext cx="2311400" cy="1786712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6000"/>
            <a:ext cx="2311400" cy="178440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2362200"/>
            <a:ext cx="4267399" cy="1634414"/>
          </a:xfrm>
          <a:prstGeom prst="rect">
            <a:avLst/>
          </a:prstGeom>
        </p:spPr>
      </p:pic>
      <p:sp>
        <p:nvSpPr>
          <p:cNvPr id="22" name="Segnaposto numero diapositiv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11</a:t>
            </a:fld>
            <a:endParaRPr lang="it-IT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4191000"/>
            <a:ext cx="7696200" cy="20658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Top quark decay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294967295"/>
          </p:nvPr>
        </p:nvSpPr>
        <p:spPr>
          <a:xfrm>
            <a:off x="0" y="6400800"/>
            <a:ext cx="2895600" cy="304800"/>
          </a:xfrm>
        </p:spPr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294967295"/>
          </p:nvPr>
        </p:nvSpPr>
        <p:spPr>
          <a:xfrm>
            <a:off x="7239000" y="6400800"/>
            <a:ext cx="1905000" cy="304800"/>
          </a:xfrm>
        </p:spPr>
        <p:txBody>
          <a:bodyPr/>
          <a:lstStyle/>
          <a:p>
            <a:fld id="{EF482F0A-FB0B-3F48-A829-78B6C39E2F4C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quark decays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top decay: </a:t>
            </a:r>
            <a:r>
              <a:rPr lang="en-US" dirty="0" err="1" smtClean="0"/>
              <a:t>t→Wb</a:t>
            </a:r>
            <a:r>
              <a:rPr lang="en-US" dirty="0" smtClean="0"/>
              <a:t> (|V</a:t>
            </a:r>
            <a:r>
              <a:rPr lang="en-US" baseline="-25000" dirty="0" smtClean="0"/>
              <a:t>tb</a:t>
            </a:r>
            <a:r>
              <a:rPr lang="en-US" dirty="0" smtClean="0"/>
              <a:t>|~1)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400" dirty="0" smtClean="0">
                <a:sym typeface="Wingdings"/>
              </a:rPr>
              <a:t>Top lifetime is ~ 0.5×10</a:t>
            </a:r>
            <a:r>
              <a:rPr lang="en-US" sz="2400" baseline="30000" dirty="0" smtClean="0">
                <a:sym typeface="Wingdings"/>
              </a:rPr>
              <a:t>−24</a:t>
            </a:r>
            <a:r>
              <a:rPr lang="en-US" sz="2400" dirty="0" smtClean="0">
                <a:sym typeface="Wingdings"/>
              </a:rPr>
              <a:t>s, </a:t>
            </a:r>
            <a:br>
              <a:rPr lang="en-US" sz="2400" dirty="0" smtClean="0">
                <a:sym typeface="Wingdings"/>
              </a:rPr>
            </a:br>
            <a:r>
              <a:rPr lang="en-US" sz="2400" dirty="0" smtClean="0">
                <a:sym typeface="Wingdings"/>
              </a:rPr>
              <a:t>smaller than typical </a:t>
            </a:r>
            <a:r>
              <a:rPr lang="en-US" sz="2400" dirty="0" err="1" smtClean="0">
                <a:sym typeface="Wingdings"/>
              </a:rPr>
              <a:t>hadronization</a:t>
            </a:r>
            <a:r>
              <a:rPr lang="en-US" sz="2400" dirty="0" smtClean="0">
                <a:sym typeface="Wingdings"/>
              </a:rPr>
              <a:t> time </a:t>
            </a:r>
            <a:br>
              <a:rPr lang="en-US" sz="2400" dirty="0" smtClean="0">
                <a:sym typeface="Wingdings"/>
              </a:rPr>
            </a:br>
            <a:r>
              <a:rPr lang="en-US" sz="2400" dirty="0" smtClean="0">
                <a:sym typeface="Wingdings"/>
              </a:rPr>
              <a:t>(1/Λ</a:t>
            </a:r>
            <a:r>
              <a:rPr lang="en-US" sz="2400" baseline="-25000" dirty="0" smtClean="0">
                <a:sym typeface="Wingdings"/>
              </a:rPr>
              <a:t>QCD </a:t>
            </a:r>
            <a:r>
              <a:rPr lang="en-US" sz="2400" dirty="0" smtClean="0">
                <a:sym typeface="Wingdings"/>
              </a:rPr>
              <a:t>~ 3×10</a:t>
            </a:r>
            <a:r>
              <a:rPr lang="en-US" sz="2400" baseline="30000" dirty="0" smtClean="0">
                <a:sym typeface="Wingdings"/>
              </a:rPr>
              <a:t>−24</a:t>
            </a:r>
            <a:r>
              <a:rPr lang="en-US" sz="2400" dirty="0" smtClean="0">
                <a:sym typeface="Wingdings"/>
              </a:rPr>
              <a:t>s)</a:t>
            </a:r>
          </a:p>
          <a:p>
            <a:pPr lvl="1"/>
            <a:r>
              <a:rPr lang="en-US" sz="2000" dirty="0" smtClean="0">
                <a:sym typeface="Wingdings"/>
              </a:rPr>
              <a:t>Top decays too quickly to produce top hadrons, so no top spectroscopy is possible</a:t>
            </a:r>
            <a:endParaRPr lang="en-US" sz="2000" dirty="0" smtClean="0"/>
          </a:p>
          <a:p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124200"/>
            <a:ext cx="6705600" cy="654393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1828800"/>
            <a:ext cx="1828800" cy="1241267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3886200" y="1981200"/>
            <a:ext cx="47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</a:t>
            </a:r>
            <a:r>
              <a:rPr lang="en-US" i="1" baseline="-25000" dirty="0" err="1" smtClean="0"/>
              <a:t>tq</a:t>
            </a:r>
            <a:endParaRPr lang="en-US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/>
          <p:cNvPicPr>
            <a:picLocks noChangeAspect="1"/>
          </p:cNvPicPr>
          <p:nvPr/>
        </p:nvPicPr>
        <p:blipFill>
          <a:blip r:embed="rId2"/>
          <a:srcRect r="4651" b="4299"/>
          <a:stretch>
            <a:fillRect/>
          </a:stretch>
        </p:blipFill>
        <p:spPr>
          <a:xfrm>
            <a:off x="5715000" y="3141298"/>
            <a:ext cx="3352800" cy="3640502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1828800"/>
            <a:ext cx="2104199" cy="125095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states in top events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The signature of top events is dictated by the decay mode of the W boson in </a:t>
            </a:r>
            <a:r>
              <a:rPr lang="en-US" sz="2000" dirty="0" err="1" smtClean="0"/>
              <a:t>t→Wb</a:t>
            </a:r>
            <a:endParaRPr lang="en-US" sz="2000" dirty="0" smtClean="0"/>
          </a:p>
          <a:p>
            <a:r>
              <a:rPr lang="en-US" sz="2000" dirty="0" smtClean="0"/>
              <a:t>Possible decay modes:</a:t>
            </a:r>
          </a:p>
          <a:p>
            <a:pPr lvl="1"/>
            <a:r>
              <a:rPr lang="en-US" sz="1600" dirty="0" err="1" smtClean="0"/>
              <a:t>Dileptons</a:t>
            </a:r>
            <a:r>
              <a:rPr lang="en-US" sz="1600" dirty="0" smtClean="0"/>
              <a:t> (</a:t>
            </a:r>
            <a:r>
              <a:rPr lang="en-US" sz="1600" dirty="0" err="1" smtClean="0"/>
              <a:t>e</a:t>
            </a:r>
            <a:r>
              <a:rPr lang="en-US" sz="1600" dirty="0" smtClean="0"/>
              <a:t>, </a:t>
            </a:r>
            <a:r>
              <a:rPr lang="en-US" sz="1600" dirty="0" err="1" smtClean="0"/>
              <a:t>μ</a:t>
            </a:r>
            <a:r>
              <a:rPr lang="en-US" sz="1600" dirty="0" smtClean="0"/>
              <a:t>): ~5%</a:t>
            </a:r>
          </a:p>
          <a:p>
            <a:pPr lvl="1"/>
            <a:r>
              <a:rPr lang="en-US" sz="1600" dirty="0" smtClean="0"/>
              <a:t>Leptons + jets: ~30%</a:t>
            </a:r>
          </a:p>
          <a:p>
            <a:pPr lvl="1"/>
            <a:r>
              <a:rPr lang="en-US" sz="1600" dirty="0" smtClean="0"/>
              <a:t>All </a:t>
            </a:r>
            <a:r>
              <a:rPr lang="en-US" sz="1600" dirty="0" err="1" smtClean="0"/>
              <a:t>hadronic</a:t>
            </a:r>
            <a:r>
              <a:rPr lang="en-US" sz="1600" dirty="0" smtClean="0"/>
              <a:t>: ~45%</a:t>
            </a:r>
          </a:p>
          <a:p>
            <a:r>
              <a:rPr lang="en-US" sz="2000" dirty="0" smtClean="0"/>
              <a:t>Two </a:t>
            </a:r>
            <a:r>
              <a:rPr lang="en-US" sz="2000" dirty="0" err="1" smtClean="0"/>
              <a:t>b</a:t>
            </a:r>
            <a:r>
              <a:rPr lang="en-US" sz="2000" dirty="0" smtClean="0"/>
              <a:t>-jets at leas are present in the event</a:t>
            </a:r>
          </a:p>
          <a:p>
            <a:r>
              <a:rPr lang="en-US" sz="2000" dirty="0" smtClean="0"/>
              <a:t>Neutrinos are present when the W</a:t>
            </a:r>
            <a:br>
              <a:rPr lang="en-US" sz="2000" dirty="0" smtClean="0"/>
            </a:br>
            <a:r>
              <a:rPr lang="en-US" sz="2000" dirty="0" smtClean="0"/>
              <a:t>decays </a:t>
            </a:r>
            <a:r>
              <a:rPr lang="en-US" sz="2000" dirty="0" err="1" smtClean="0"/>
              <a:t>leptonically</a:t>
            </a:r>
            <a:endParaRPr lang="en-US" sz="2000" dirty="0" smtClean="0"/>
          </a:p>
          <a:p>
            <a:r>
              <a:rPr lang="en-US" sz="2000" dirty="0" smtClean="0"/>
              <a:t>Non-</a:t>
            </a:r>
            <a:r>
              <a:rPr lang="en-US" sz="2000" dirty="0" err="1" smtClean="0"/>
              <a:t>b</a:t>
            </a:r>
            <a:r>
              <a:rPr lang="en-US" sz="2000" dirty="0" smtClean="0"/>
              <a:t> jets are present in W </a:t>
            </a:r>
            <a:r>
              <a:rPr lang="en-US" sz="2000" dirty="0" err="1" smtClean="0"/>
              <a:t>hadronic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decays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7934" y="1524000"/>
            <a:ext cx="3193666" cy="1529262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2600" y="4419600"/>
            <a:ext cx="2746664" cy="1845087"/>
          </a:xfrm>
          <a:prstGeom prst="rect">
            <a:avLst/>
          </a:prstGeom>
        </p:spPr>
      </p:pic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Top quark </a:t>
            </a:r>
            <a:r>
              <a:rPr lang="en-US" smtClean="0"/>
              <a:t>identification </a:t>
            </a:r>
            <a:br>
              <a:rPr lang="en-US" smtClean="0"/>
            </a:br>
            <a:r>
              <a:rPr lang="en-US" smtClean="0"/>
              <a:t>and reconstruction</a:t>
            </a:r>
            <a:endParaRPr lang="en-US" dirty="0" smtClean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294967295"/>
          </p:nvPr>
        </p:nvSpPr>
        <p:spPr>
          <a:xfrm>
            <a:off x="0" y="6400800"/>
            <a:ext cx="2895600" cy="304800"/>
          </a:xfrm>
        </p:spPr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294967295"/>
          </p:nvPr>
        </p:nvSpPr>
        <p:spPr>
          <a:xfrm>
            <a:off x="7239000" y="6400800"/>
            <a:ext cx="1905000" cy="304800"/>
          </a:xfrm>
        </p:spPr>
        <p:txBody>
          <a:bodyPr/>
          <a:lstStyle/>
          <a:p>
            <a:fld id="{EF482F0A-FB0B-3F48-A829-78B6C39E2F4C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4301" y="1219200"/>
            <a:ext cx="3379158" cy="304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physics ‘objects’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Top events can be recognized and discriminated from the background using several detector information</a:t>
            </a:r>
          </a:p>
          <a:p>
            <a:r>
              <a:rPr lang="en-US" sz="2400" dirty="0" smtClean="0">
                <a:solidFill>
                  <a:schemeClr val="accent2"/>
                </a:solidFill>
              </a:rPr>
              <a:t>Lepton identification</a:t>
            </a:r>
          </a:p>
          <a:p>
            <a:r>
              <a:rPr lang="en-US" sz="2400" dirty="0" err="1" smtClean="0">
                <a:solidFill>
                  <a:schemeClr val="accent2"/>
                </a:solidFill>
              </a:rPr>
              <a:t>Hadronic</a:t>
            </a:r>
            <a:r>
              <a:rPr lang="en-US" sz="2400" dirty="0" smtClean="0">
                <a:solidFill>
                  <a:schemeClr val="accent2"/>
                </a:solidFill>
              </a:rPr>
              <a:t> jet reconstruction</a:t>
            </a:r>
          </a:p>
          <a:p>
            <a:r>
              <a:rPr lang="en-US" sz="2400" dirty="0" smtClean="0">
                <a:solidFill>
                  <a:schemeClr val="accent2"/>
                </a:solidFill>
              </a:rPr>
              <a:t>Identification of </a:t>
            </a:r>
            <a:r>
              <a:rPr lang="en-US" sz="2400" dirty="0" err="1" smtClean="0">
                <a:solidFill>
                  <a:schemeClr val="accent2"/>
                </a:solidFill>
              </a:rPr>
              <a:t>b</a:t>
            </a:r>
            <a:r>
              <a:rPr lang="en-US" sz="2400" dirty="0" smtClean="0">
                <a:solidFill>
                  <a:schemeClr val="accent2"/>
                </a:solidFill>
              </a:rPr>
              <a:t>-jets (</a:t>
            </a:r>
            <a:r>
              <a:rPr lang="en-US" sz="2400" dirty="0" err="1" smtClean="0">
                <a:solidFill>
                  <a:schemeClr val="accent2"/>
                </a:solidFill>
              </a:rPr>
              <a:t>b</a:t>
            </a:r>
            <a:r>
              <a:rPr lang="en-US" sz="2400" dirty="0" smtClean="0">
                <a:solidFill>
                  <a:schemeClr val="accent2"/>
                </a:solidFill>
              </a:rPr>
              <a:t> tagging)</a:t>
            </a:r>
          </a:p>
          <a:p>
            <a:r>
              <a:rPr lang="en-US" sz="2400" dirty="0" smtClean="0">
                <a:solidFill>
                  <a:schemeClr val="accent2"/>
                </a:solidFill>
              </a:rPr>
              <a:t>Reconstruction of neutrinos as missing energy</a:t>
            </a:r>
          </a:p>
          <a:p>
            <a:pPr lvl="1"/>
            <a:r>
              <a:rPr lang="en-US" sz="2000" dirty="0" smtClean="0">
                <a:solidFill>
                  <a:schemeClr val="accent2"/>
                </a:solidFill>
              </a:rPr>
              <a:t>in the transverse plane only at </a:t>
            </a:r>
            <a:r>
              <a:rPr lang="en-US" sz="2000" dirty="0" err="1" smtClean="0">
                <a:solidFill>
                  <a:schemeClr val="accent2"/>
                </a:solidFill>
              </a:rPr>
              <a:t>hadron</a:t>
            </a:r>
            <a:r>
              <a:rPr lang="en-US" sz="2000" dirty="0" smtClean="0">
                <a:solidFill>
                  <a:schemeClr val="accent2"/>
                </a:solidFill>
              </a:rPr>
              <a:t> colliders</a:t>
            </a:r>
          </a:p>
          <a:p>
            <a:r>
              <a:rPr lang="en-US" sz="2400" dirty="0" smtClean="0"/>
              <a:t>Further background reduction can be achieved using kinematic variables, depending on the specific channel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LHC experiments: ATLAS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125" y="990600"/>
            <a:ext cx="8118475" cy="5266038"/>
          </a:xfrm>
          <a:prstGeom prst="rect">
            <a:avLst/>
          </a:prstGeom>
        </p:spPr>
      </p:pic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4C975-B624-CB4F-A626-811CF39B4629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LHC experiments: CMS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8305800" cy="5347570"/>
          </a:xfrm>
          <a:prstGeom prst="rect">
            <a:avLst/>
          </a:prstGeom>
        </p:spPr>
      </p:pic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4C975-B624-CB4F-A626-811CF39B4629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top-</a:t>
            </a:r>
            <a:r>
              <a:rPr lang="en-US" dirty="0" err="1" smtClean="0"/>
              <a:t>antitop</a:t>
            </a:r>
            <a:r>
              <a:rPr lang="en-US" dirty="0" smtClean="0"/>
              <a:t> candidate event</a:t>
            </a:r>
            <a:endParaRPr lang="en-US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rcRect l="18072" t="3409" r="21687" b="4536"/>
          <a:stretch>
            <a:fillRect/>
          </a:stretch>
        </p:blipFill>
        <p:spPr>
          <a:xfrm>
            <a:off x="2438400" y="902208"/>
            <a:ext cx="4953000" cy="534924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505200"/>
            <a:ext cx="2633230" cy="1768887"/>
          </a:xfrm>
          <a:prstGeom prst="rect">
            <a:avLst/>
          </a:prstGeom>
        </p:spPr>
      </p:pic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4C975-B624-CB4F-A626-811CF39B4629}" type="slidenum">
              <a:rPr lang="it-IT" smtClean="0"/>
              <a:pPr/>
              <a:t>19</a:t>
            </a:fld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143000"/>
            <a:ext cx="1600200" cy="471737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1828800"/>
            <a:ext cx="1839191" cy="1498600"/>
          </a:xfrm>
          <a:prstGeom prst="rect">
            <a:avLst/>
          </a:prstGeom>
        </p:spPr>
      </p:pic>
      <p:sp>
        <p:nvSpPr>
          <p:cNvPr id="10" name="Ovale 9"/>
          <p:cNvSpPr/>
          <p:nvPr/>
        </p:nvSpPr>
        <p:spPr bwMode="auto">
          <a:xfrm>
            <a:off x="3124200" y="2819400"/>
            <a:ext cx="762000" cy="304800"/>
          </a:xfrm>
          <a:prstGeom prst="ellipse">
            <a:avLst/>
          </a:prstGeom>
          <a:noFill/>
          <a:ln w="25400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12" name="Connettore 2 11"/>
          <p:cNvCxnSpPr>
            <a:stCxn id="10" idx="1"/>
          </p:cNvCxnSpPr>
          <p:nvPr/>
        </p:nvCxnSpPr>
        <p:spPr bwMode="auto">
          <a:xfrm rot="16200000" flipV="1">
            <a:off x="1900378" y="1528623"/>
            <a:ext cx="1187637" cy="148319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CC99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more candidate (eμ+2 jets)</a:t>
            </a:r>
            <a:endParaRPr lang="en-US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43" y="1066800"/>
            <a:ext cx="7812471" cy="5178552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322" y="1066800"/>
            <a:ext cx="2879192" cy="1854200"/>
          </a:xfrm>
          <a:prstGeom prst="rect">
            <a:avLst/>
          </a:prstGeom>
        </p:spPr>
      </p:pic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4C975-B624-CB4F-A626-811CF39B4629}" type="slidenum">
              <a:rPr lang="it-IT" smtClean="0"/>
              <a:pPr/>
              <a:t>20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21</a:t>
            </a:fld>
            <a:endParaRPr lang="it-IT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350" y="3751729"/>
            <a:ext cx="4184650" cy="295387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456" y="990600"/>
            <a:ext cx="2710543" cy="253496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alphaModFix amt="92000"/>
          </a:blip>
          <a:stretch>
            <a:fillRect/>
          </a:stretch>
        </p:blipFill>
        <p:spPr>
          <a:xfrm>
            <a:off x="4293968" y="2667000"/>
            <a:ext cx="2106832" cy="167042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Identifying the </a:t>
            </a:r>
            <a:r>
              <a:rPr lang="en-US" dirty="0" err="1" smtClean="0"/>
              <a:t>b</a:t>
            </a:r>
            <a:r>
              <a:rPr lang="en-US" dirty="0" smtClean="0"/>
              <a:t> jet: “tagging”</a:t>
            </a:r>
            <a:endParaRPr lang="en-US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685800" y="1125538"/>
            <a:ext cx="5791200" cy="5122862"/>
          </a:xfrm>
        </p:spPr>
        <p:txBody>
          <a:bodyPr/>
          <a:lstStyle/>
          <a:p>
            <a:r>
              <a:rPr lang="en-US" sz="1800" dirty="0" smtClean="0"/>
              <a:t>Different algorithms are used to determine whether</a:t>
            </a:r>
            <a:br>
              <a:rPr lang="en-US" sz="1800" dirty="0" smtClean="0"/>
            </a:br>
            <a:r>
              <a:rPr lang="en-US" sz="1800" dirty="0" smtClean="0"/>
              <a:t>a jet is produced from a </a:t>
            </a:r>
            <a:r>
              <a:rPr lang="en-US" sz="1800" dirty="0" err="1" smtClean="0"/>
              <a:t>b</a:t>
            </a:r>
            <a:r>
              <a:rPr lang="en-US" sz="1800" dirty="0" smtClean="0"/>
              <a:t>-quark fragmentation</a:t>
            </a:r>
          </a:p>
          <a:p>
            <a:r>
              <a:rPr lang="en-US" sz="1800" dirty="0" err="1" smtClean="0"/>
              <a:t>b</a:t>
            </a:r>
            <a:r>
              <a:rPr lang="en-US" sz="1800" dirty="0" smtClean="0"/>
              <a:t> mesons/</a:t>
            </a:r>
            <a:r>
              <a:rPr lang="en-US" sz="1800" dirty="0" err="1" smtClean="0"/>
              <a:t>barions</a:t>
            </a:r>
            <a:r>
              <a:rPr lang="en-US" sz="1800" dirty="0" smtClean="0"/>
              <a:t> have long lifetimes</a:t>
            </a:r>
          </a:p>
          <a:p>
            <a:pPr lvl="1"/>
            <a:r>
              <a:rPr lang="en-US" sz="1600" dirty="0" smtClean="0"/>
              <a:t>τ~1.5ps, </a:t>
            </a:r>
            <a:r>
              <a:rPr lang="en-US" sz="1600" dirty="0" err="1" smtClean="0"/>
              <a:t>cτ</a:t>
            </a:r>
            <a:r>
              <a:rPr lang="en-US" sz="1600" dirty="0" smtClean="0"/>
              <a:t> ~ 450μm, l~1.8mm at </a:t>
            </a:r>
            <a:r>
              <a:rPr lang="en-US" sz="1600" dirty="0" err="1" smtClean="0"/>
              <a:t>p</a:t>
            </a:r>
            <a:r>
              <a:rPr lang="en-US" sz="1600" dirty="0" smtClean="0"/>
              <a:t>=20 </a:t>
            </a:r>
            <a:r>
              <a:rPr lang="en-US" sz="1600" dirty="0" err="1" smtClean="0"/>
              <a:t>GeV/c</a:t>
            </a:r>
            <a:r>
              <a:rPr lang="en-US" sz="1600" dirty="0" smtClean="0"/>
              <a:t> </a:t>
            </a:r>
          </a:p>
          <a:p>
            <a:pPr lvl="1"/>
            <a:r>
              <a:rPr lang="en-US" sz="1600" dirty="0" smtClean="0"/>
              <a:t>Impact parameter reconstruction can </a:t>
            </a:r>
            <a:br>
              <a:rPr lang="en-US" sz="1600" dirty="0" smtClean="0"/>
            </a:br>
            <a:r>
              <a:rPr lang="en-US" sz="1600" dirty="0" smtClean="0"/>
              <a:t>detect long-lived tracks</a:t>
            </a:r>
          </a:p>
          <a:p>
            <a:r>
              <a:rPr lang="en-US" sz="1800" dirty="0" err="1" smtClean="0"/>
              <a:t>Semileptonic</a:t>
            </a:r>
            <a:r>
              <a:rPr lang="en-US" sz="1800" dirty="0" smtClean="0"/>
              <a:t> branching ratio is larger</a:t>
            </a:r>
            <a:br>
              <a:rPr lang="en-US" sz="1800" dirty="0" smtClean="0"/>
            </a:br>
            <a:r>
              <a:rPr lang="en-US" sz="1800" dirty="0" smtClean="0"/>
              <a:t>than non-</a:t>
            </a:r>
            <a:r>
              <a:rPr lang="en-US" sz="1800" dirty="0" err="1" smtClean="0"/>
              <a:t>b</a:t>
            </a:r>
            <a:r>
              <a:rPr lang="en-US" sz="1800" dirty="0" smtClean="0"/>
              <a:t> jets</a:t>
            </a:r>
          </a:p>
          <a:p>
            <a:pPr lvl="1"/>
            <a:r>
              <a:rPr lang="en-US" sz="1600" dirty="0" smtClean="0"/>
              <a:t>~11%, ~20% including cascade </a:t>
            </a:r>
            <a:br>
              <a:rPr lang="en-US" sz="1600" dirty="0" smtClean="0"/>
            </a:br>
            <a:r>
              <a:rPr lang="en-US" sz="1600" dirty="0" smtClean="0"/>
              <a:t>decays</a:t>
            </a:r>
          </a:p>
          <a:p>
            <a:r>
              <a:rPr lang="en-US" sz="1800" dirty="0" smtClean="0"/>
              <a:t>Harder </a:t>
            </a:r>
            <a:r>
              <a:rPr lang="en-US" sz="1800" dirty="0" err="1" smtClean="0"/>
              <a:t>b</a:t>
            </a:r>
            <a:r>
              <a:rPr lang="en-US" sz="1800" dirty="0" smtClean="0"/>
              <a:t> </a:t>
            </a:r>
            <a:r>
              <a:rPr lang="en-US" sz="1800" dirty="0" err="1" smtClean="0"/>
              <a:t>frabmentation</a:t>
            </a:r>
            <a:endParaRPr lang="en-US" sz="1800" dirty="0" smtClean="0"/>
          </a:p>
          <a:p>
            <a:pPr lvl="1"/>
            <a:r>
              <a:rPr lang="en-US" sz="1600" dirty="0" smtClean="0"/>
              <a:t>Some difference in kinematics</a:t>
            </a:r>
          </a:p>
          <a:p>
            <a:pPr lvl="1"/>
            <a:r>
              <a:rPr lang="en-US" sz="1600" dirty="0" smtClean="0"/>
              <a:t>Larger </a:t>
            </a:r>
            <a:r>
              <a:rPr lang="en-US" sz="1600" dirty="0" err="1" smtClean="0"/>
              <a:t>p</a:t>
            </a:r>
            <a:r>
              <a:rPr lang="en-US" sz="1600" baseline="-25000" dirty="0" err="1" smtClean="0"/>
              <a:t>T</a:t>
            </a:r>
            <a:r>
              <a:rPr lang="en-US" sz="1600" dirty="0" smtClean="0"/>
              <a:t> of tracks </a:t>
            </a:r>
            <a:r>
              <a:rPr lang="en-US" sz="1600" dirty="0" err="1" smtClean="0"/>
              <a:t>w.r.t</a:t>
            </a:r>
            <a:r>
              <a:rPr lang="en-US" sz="1600" dirty="0" smtClean="0"/>
              <a:t>. the jet </a:t>
            </a:r>
            <a:br>
              <a:rPr lang="en-US" sz="1600" dirty="0" smtClean="0"/>
            </a:br>
            <a:r>
              <a:rPr lang="en-US" sz="1600" dirty="0" smtClean="0"/>
              <a:t>direction</a:t>
            </a:r>
          </a:p>
          <a:p>
            <a:r>
              <a:rPr lang="en-US" sz="1800" dirty="0" smtClean="0"/>
              <a:t>Different information can be </a:t>
            </a:r>
            <a:br>
              <a:rPr lang="en-US" sz="1800" dirty="0" smtClean="0"/>
            </a:br>
            <a:r>
              <a:rPr lang="en-US" sz="1800" dirty="0" smtClean="0"/>
              <a:t>combined into a single tagger </a:t>
            </a:r>
            <a:br>
              <a:rPr lang="en-US" sz="1800" dirty="0" smtClean="0"/>
            </a:br>
            <a:r>
              <a:rPr lang="en-US" sz="1800" dirty="0" smtClean="0"/>
              <a:t>algorithm</a:t>
            </a:r>
          </a:p>
          <a:p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tt</a:t>
            </a:r>
            <a:r>
              <a:rPr lang="en-US" baseline="30000" dirty="0" err="1" smtClean="0"/>
              <a:t>bar</a:t>
            </a:r>
            <a:r>
              <a:rPr lang="en-US" baseline="30000" dirty="0" smtClean="0"/>
              <a:t> </a:t>
            </a:r>
            <a:r>
              <a:rPr lang="en-US" dirty="0" smtClean="0"/>
              <a:t>cross section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294967295"/>
          </p:nvPr>
        </p:nvSpPr>
        <p:spPr>
          <a:xfrm>
            <a:off x="0" y="6400800"/>
            <a:ext cx="2895600" cy="304800"/>
          </a:xfrm>
        </p:spPr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294967295"/>
          </p:nvPr>
        </p:nvSpPr>
        <p:spPr>
          <a:xfrm>
            <a:off x="7239000" y="6400800"/>
            <a:ext cx="1905000" cy="304800"/>
          </a:xfrm>
        </p:spPr>
        <p:txBody>
          <a:bodyPr/>
          <a:lstStyle/>
          <a:p>
            <a:fld id="{EF482F0A-FB0B-3F48-A829-78B6C39E2F4C}" type="slidenum">
              <a:rPr lang="it-IT" smtClean="0"/>
              <a:pPr/>
              <a:t>22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tt</a:t>
            </a:r>
            <a:r>
              <a:rPr lang="en-US" baseline="30000" dirty="0" err="1" smtClean="0"/>
              <a:t>bar</a:t>
            </a:r>
            <a:r>
              <a:rPr lang="en-US" dirty="0" smtClean="0"/>
              <a:t> cross section measurement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Typical event selection for lepton + jets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rcRect r="1"/>
          <a:stretch>
            <a:fillRect/>
          </a:stretch>
        </p:blipFill>
        <p:spPr>
          <a:xfrm>
            <a:off x="1143000" y="1784956"/>
            <a:ext cx="7315200" cy="4434136"/>
          </a:xfrm>
          <a:prstGeom prst="rect">
            <a:avLst/>
          </a:prstGeom>
        </p:spPr>
      </p:pic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23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l+jet</a:t>
            </a:r>
            <a:r>
              <a:rPr lang="en-US" dirty="0" smtClean="0"/>
              <a:t>: jet multiplicity (untagged)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00"/>
            <a:ext cx="5334000" cy="233222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4800600" y="3810000"/>
            <a:ext cx="3924300" cy="249246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048000"/>
            <a:ext cx="3505200" cy="408519"/>
          </a:xfrm>
          <a:prstGeom prst="rect">
            <a:avLst/>
          </a:prstGeom>
        </p:spPr>
      </p:pic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24</a:t>
            </a:fld>
            <a:endParaRPr lang="it-IT"/>
          </a:p>
        </p:txBody>
      </p:sp>
      <p:sp>
        <p:nvSpPr>
          <p:cNvPr id="12" name="CasellaDiTesto 11"/>
          <p:cNvSpPr txBox="1"/>
          <p:nvPr/>
        </p:nvSpPr>
        <p:spPr>
          <a:xfrm>
            <a:off x="5533366" y="1447800"/>
            <a:ext cx="36106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Likelihood discriminator based on </a:t>
            </a:r>
            <a:br>
              <a:rPr lang="en-US" dirty="0" smtClean="0">
                <a:latin typeface="+mn-lt"/>
              </a:rPr>
            </a:br>
            <a:r>
              <a:rPr lang="en-US" dirty="0" smtClean="0">
                <a:latin typeface="+mn-lt"/>
              </a:rPr>
              <a:t>four discriminating variables</a:t>
            </a:r>
          </a:p>
        </p:txBody>
      </p:sp>
      <p:sp>
        <p:nvSpPr>
          <p:cNvPr id="13" name="Freccia destra 12"/>
          <p:cNvSpPr/>
          <p:nvPr/>
        </p:nvSpPr>
        <p:spPr bwMode="auto">
          <a:xfrm>
            <a:off x="4038600" y="4746539"/>
            <a:ext cx="457200" cy="9144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5486400" y="2743200"/>
            <a:ext cx="2113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>
                <a:solidFill>
                  <a:schemeClr val="bg2"/>
                </a:solidFill>
                <a:latin typeface="+mn-lt"/>
              </a:rPr>
              <a:t>ATLAS-CONF-2011-121</a:t>
            </a:r>
            <a:endParaRPr lang="en-US" sz="1400" dirty="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5"/>
          <a:srcRect l="3704" r="26852" b="5763"/>
          <a:stretch>
            <a:fillRect/>
          </a:stretch>
        </p:blipFill>
        <p:spPr>
          <a:xfrm>
            <a:off x="228600" y="3832139"/>
            <a:ext cx="3581400" cy="238760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152400" y="3471446"/>
            <a:ext cx="51803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1"/>
                </a:solidFill>
                <a:latin typeface="+mn-lt"/>
              </a:rPr>
              <a:t>Likelihood </a:t>
            </a:r>
            <a:r>
              <a:rPr lang="en-US" sz="1600" dirty="0" err="1" smtClean="0">
                <a:solidFill>
                  <a:schemeClr val="accent1"/>
                </a:solidFill>
                <a:latin typeface="+mn-lt"/>
              </a:rPr>
              <a:t>discriminant</a:t>
            </a:r>
            <a:r>
              <a:rPr lang="en-US" sz="1600" dirty="0" smtClean="0">
                <a:solidFill>
                  <a:schemeClr val="accent1"/>
                </a:solidFill>
                <a:latin typeface="+mn-lt"/>
              </a:rPr>
              <a:t> based on kinematical quantities</a:t>
            </a:r>
            <a:endParaRPr lang="en-US" sz="1600" dirty="0">
              <a:solidFill>
                <a:schemeClr val="accent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371600"/>
            <a:ext cx="7391400" cy="4504741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Lepton + jets with </a:t>
            </a:r>
            <a:r>
              <a:rPr lang="en-US" dirty="0" err="1" smtClean="0"/>
              <a:t>b</a:t>
            </a:r>
            <a:r>
              <a:rPr lang="en-US" dirty="0" smtClean="0"/>
              <a:t>-tag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5867400"/>
            <a:ext cx="5791200" cy="433406"/>
          </a:xfrm>
          <a:prstGeom prst="rect">
            <a:avLst/>
          </a:prstGeom>
        </p:spPr>
      </p:pic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25</a:t>
            </a:fld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228600" y="5562600"/>
            <a:ext cx="1997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>
                <a:solidFill>
                  <a:srgbClr val="808080"/>
                </a:solidFill>
                <a:latin typeface="+mn-lt"/>
              </a:rPr>
              <a:t>CMS PAS TOP-11-003</a:t>
            </a:r>
            <a:endParaRPr lang="en-US" sz="1400" dirty="0">
              <a:solidFill>
                <a:srgbClr val="808080"/>
              </a:solidFill>
              <a:latin typeface="+mn-lt"/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4">
            <a:alphaModFix amt="73000"/>
          </a:blip>
          <a:stretch>
            <a:fillRect/>
          </a:stretch>
        </p:blipFill>
        <p:spPr>
          <a:xfrm>
            <a:off x="0" y="1066800"/>
            <a:ext cx="3462290" cy="60960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76200" y="2133600"/>
            <a:ext cx="20260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b-tag = displaced</a:t>
            </a:r>
            <a:br>
              <a:rPr lang="en-US" dirty="0" smtClean="0">
                <a:latin typeface="+mn-lt"/>
              </a:rPr>
            </a:br>
            <a:r>
              <a:rPr lang="en-US" dirty="0" smtClean="0">
                <a:latin typeface="+mn-lt"/>
              </a:rPr>
              <a:t>secondary vertex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 section summary (2010…)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600200"/>
            <a:ext cx="8382000" cy="4111925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3962400" y="1447800"/>
            <a:ext cx="496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  <a:latin typeface="+mn-lt"/>
              </a:rPr>
              <a:t>2010 data </a:t>
            </a:r>
            <a:r>
              <a:rPr lang="en-US" dirty="0" smtClean="0">
                <a:solidFill>
                  <a:srgbClr val="FF0000"/>
                </a:solidFill>
                <a:latin typeface="+mn-lt"/>
              </a:rPr>
              <a:t>(no 2011 combination available yet!)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4C975-B624-CB4F-A626-811CF39B4629}" type="slidenum">
              <a:rPr lang="it-IT" smtClean="0"/>
              <a:pPr/>
              <a:t>26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Top mass measurement</a:t>
            </a:r>
            <a:endParaRPr lang="en-US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4294967295"/>
          </p:nvPr>
        </p:nvSpPr>
        <p:spPr>
          <a:xfrm>
            <a:off x="0" y="6400800"/>
            <a:ext cx="2895600" cy="304800"/>
          </a:xfrm>
        </p:spPr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294967295"/>
          </p:nvPr>
        </p:nvSpPr>
        <p:spPr>
          <a:xfrm>
            <a:off x="7239000" y="6400800"/>
            <a:ext cx="1905000" cy="304800"/>
          </a:xfrm>
        </p:spPr>
        <p:txBody>
          <a:bodyPr/>
          <a:lstStyle/>
          <a:p>
            <a:fld id="{DE04C975-B624-CB4F-A626-811CF39B4629}" type="slidenum">
              <a:rPr lang="it-IT" smtClean="0"/>
              <a:pPr/>
              <a:t>27</a:t>
            </a:fld>
            <a:endParaRPr lang="it-IT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event reconstruction (</a:t>
            </a:r>
            <a:r>
              <a:rPr lang="en-US" dirty="0" err="1" smtClean="0"/>
              <a:t>l+jets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4C975-B624-CB4F-A626-811CF39B4629}" type="slidenum">
              <a:rPr lang="it-IT" smtClean="0"/>
              <a:pPr/>
              <a:t>28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66800"/>
            <a:ext cx="8077200" cy="5125625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4419600" y="5486400"/>
            <a:ext cx="4251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More permutations in all-</a:t>
            </a:r>
            <a:r>
              <a:rPr lang="en-US" dirty="0" err="1" smtClean="0">
                <a:latin typeface="+mn-lt"/>
              </a:rPr>
              <a:t>hadronic</a:t>
            </a:r>
            <a:r>
              <a:rPr lang="en-US" dirty="0" smtClean="0">
                <a:latin typeface="+mn-lt"/>
              </a:rPr>
              <a:t> mode</a:t>
            </a:r>
          </a:p>
          <a:p>
            <a:r>
              <a:rPr lang="en-US" dirty="0" smtClean="0">
                <a:latin typeface="+mn-lt"/>
              </a:rPr>
              <a:t>Two neutrinos in </a:t>
            </a:r>
            <a:r>
              <a:rPr lang="en-US" dirty="0" err="1" smtClean="0">
                <a:latin typeface="+mn-lt"/>
              </a:rPr>
              <a:t>dileptonic</a:t>
            </a:r>
            <a:r>
              <a:rPr lang="en-US" dirty="0" smtClean="0">
                <a:latin typeface="+mn-lt"/>
              </a:rPr>
              <a:t> mode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Reconstruct the top mass</a:t>
            </a:r>
            <a:endParaRPr lang="en-US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4C975-B624-CB4F-A626-811CF39B4629}" type="slidenum">
              <a:rPr lang="it-IT" smtClean="0"/>
              <a:pPr/>
              <a:t>29</a:t>
            </a:fld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90600"/>
            <a:ext cx="8153400" cy="526772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Constrained fit for </a:t>
            </a:r>
            <a:r>
              <a:rPr lang="en-US" dirty="0" err="1" smtClean="0"/>
              <a:t>m</a:t>
            </a:r>
            <a:r>
              <a:rPr lang="en-US" baseline="-25000" dirty="0" err="1" smtClean="0"/>
              <a:t>t</a:t>
            </a:r>
            <a:endParaRPr lang="en-US" baseline="-25000" dirty="0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Mass resolution improves if kinematical constraints are applied</a:t>
            </a:r>
          </a:p>
          <a:p>
            <a:r>
              <a:rPr lang="en-US" sz="2800" dirty="0" smtClean="0"/>
              <a:t>Chi-squared minimization problem</a:t>
            </a:r>
          </a:p>
          <a:p>
            <a:pPr lvl="1"/>
            <a:r>
              <a:rPr lang="en-US" sz="2400" dirty="0" smtClean="0"/>
              <a:t>Gaussian approximation for </a:t>
            </a:r>
            <a:r>
              <a:rPr lang="en-US" sz="2400" dirty="0" err="1" smtClean="0"/>
              <a:t>Breit</a:t>
            </a:r>
            <a:r>
              <a:rPr lang="en-US" sz="2400" dirty="0" smtClean="0"/>
              <a:t>-Wigner shapes</a:t>
            </a:r>
            <a:endParaRPr lang="en-US" sz="2400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4C975-B624-CB4F-A626-811CF39B4629}" type="slidenum">
              <a:rPr lang="it-IT" smtClean="0"/>
              <a:pPr/>
              <a:t>30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733800"/>
            <a:ext cx="8153400" cy="1489797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Template method</a:t>
            </a:r>
            <a:endParaRPr lang="en-US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4C975-B624-CB4F-A626-811CF39B4629}" type="slidenum">
              <a:rPr lang="it-IT" smtClean="0"/>
              <a:pPr/>
              <a:t>31</a:t>
            </a:fld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5943600"/>
            <a:ext cx="1657350" cy="299459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685800" y="5257800"/>
            <a:ext cx="304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+mn-lt"/>
              </a:rPr>
              <a:t>Simultaneous determination of Jet Energy Scale</a:t>
            </a:r>
            <a:br>
              <a:rPr lang="en-US" sz="1400" dirty="0" smtClean="0">
                <a:latin typeface="+mn-lt"/>
              </a:rPr>
            </a:br>
            <a:r>
              <a:rPr lang="en-US" sz="1400" dirty="0" smtClean="0">
                <a:latin typeface="+mn-lt"/>
              </a:rPr>
              <a:t> and </a:t>
            </a:r>
            <a:r>
              <a:rPr lang="en-US" sz="1400" dirty="0" err="1" smtClean="0">
                <a:latin typeface="+mn-lt"/>
              </a:rPr>
              <a:t>m</a:t>
            </a:r>
            <a:r>
              <a:rPr lang="en-US" sz="1400" baseline="-25000" dirty="0" err="1" smtClean="0">
                <a:latin typeface="+mn-lt"/>
              </a:rPr>
              <a:t>t</a:t>
            </a:r>
            <a:r>
              <a:rPr lang="en-US" sz="1400" dirty="0" smtClean="0">
                <a:latin typeface="+mn-lt"/>
              </a:rPr>
              <a:t> from the same sample improves overall resolution</a:t>
            </a:r>
            <a:endParaRPr lang="en-US" sz="1400" dirty="0">
              <a:latin typeface="+mn-lt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1219200"/>
            <a:ext cx="2819400" cy="5588708"/>
          </a:xfrm>
          <a:prstGeom prst="rect">
            <a:avLst/>
          </a:prstGeom>
        </p:spPr>
      </p:pic>
      <p:sp>
        <p:nvSpPr>
          <p:cNvPr id="41" name="Segnaposto contenuto 40"/>
          <p:cNvSpPr>
            <a:spLocks noGrp="1"/>
          </p:cNvSpPr>
          <p:nvPr>
            <p:ph idx="1"/>
          </p:nvPr>
        </p:nvSpPr>
        <p:spPr>
          <a:xfrm>
            <a:off x="685800" y="1125538"/>
            <a:ext cx="5638800" cy="3751262"/>
          </a:xfrm>
        </p:spPr>
        <p:txBody>
          <a:bodyPr/>
          <a:lstStyle/>
          <a:p>
            <a:pPr marL="457200" lvl="0" indent="-457200">
              <a:buFont typeface="+mj-lt"/>
              <a:buAutoNum type="arabicPeriod"/>
              <a:defRPr/>
            </a:pPr>
            <a:r>
              <a:rPr lang="en-US" sz="1800" dirty="0" smtClean="0"/>
              <a:t>Generate </a:t>
            </a:r>
            <a:r>
              <a:rPr lang="en-US" sz="1800" dirty="0" err="1" smtClean="0"/>
              <a:t>m</a:t>
            </a:r>
            <a:r>
              <a:rPr lang="en-US" sz="1800" baseline="-25000" dirty="0" err="1" smtClean="0"/>
              <a:t>t</a:t>
            </a:r>
            <a:r>
              <a:rPr lang="en-US" sz="1800" dirty="0" smtClean="0"/>
              <a:t>-dependent observable (e.g.: reconstructed top mass)</a:t>
            </a:r>
          </a:p>
          <a:p>
            <a:pPr marL="457200" lvl="0" indent="-457200">
              <a:buFont typeface="+mj-lt"/>
              <a:buAutoNum type="arabicPeriod"/>
              <a:defRPr/>
            </a:pPr>
            <a:r>
              <a:rPr lang="en-US" sz="1800" dirty="0" smtClean="0"/>
              <a:t>Generate template distributions at different </a:t>
            </a:r>
            <a:r>
              <a:rPr lang="en-US" sz="1800" dirty="0" err="1" smtClean="0"/>
              <a:t>m</a:t>
            </a:r>
            <a:r>
              <a:rPr lang="en-US" sz="1800" baseline="-25000" dirty="0" err="1" smtClean="0"/>
              <a:t>t</a:t>
            </a:r>
            <a:r>
              <a:rPr lang="en-US" sz="1800" dirty="0" smtClean="0"/>
              <a:t> (Monte Carlo)</a:t>
            </a:r>
          </a:p>
          <a:p>
            <a:pPr marL="457200" lvl="0" indent="-457200">
              <a:buFont typeface="+mj-lt"/>
              <a:buAutoNum type="arabicPeriod"/>
              <a:defRPr/>
            </a:pPr>
            <a:r>
              <a:rPr lang="en-US" sz="1800" dirty="0" smtClean="0"/>
              <a:t>Fit the templates to data and determine </a:t>
            </a:r>
            <a:r>
              <a:rPr lang="en-US" sz="1800" dirty="0" err="1" smtClean="0"/>
              <a:t>m</a:t>
            </a:r>
            <a:r>
              <a:rPr lang="en-US" sz="1800" baseline="-25000" dirty="0" err="1" smtClean="0"/>
              <a:t>t</a:t>
            </a:r>
            <a:endParaRPr lang="en-US" sz="1800" baseline="-25000" dirty="0" smtClean="0"/>
          </a:p>
          <a:p>
            <a:pPr marL="457200" indent="-457200">
              <a:buFont typeface="+mj-lt"/>
              <a:buAutoNum type="arabicPeriod"/>
            </a:pPr>
            <a:endParaRPr lang="en-US" sz="1800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7995165" y="3048000"/>
            <a:ext cx="11488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+mn-lt"/>
              </a:rPr>
              <a:t>CDF simulation</a:t>
            </a:r>
            <a:endParaRPr lang="en-US" sz="1100" baseline="30000" dirty="0">
              <a:latin typeface="+mn-lt"/>
            </a:endParaRP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4"/>
          <a:srcRect t="5859"/>
          <a:stretch>
            <a:fillRect/>
          </a:stretch>
        </p:blipFill>
        <p:spPr>
          <a:xfrm>
            <a:off x="3124200" y="2819400"/>
            <a:ext cx="2590800" cy="2448930"/>
          </a:xfrm>
          <a:prstGeom prst="rect">
            <a:avLst/>
          </a:prstGeom>
        </p:spPr>
      </p:pic>
      <p:sp>
        <p:nvSpPr>
          <p:cNvPr id="15" name="Freccia sinistra 14"/>
          <p:cNvSpPr/>
          <p:nvPr/>
        </p:nvSpPr>
        <p:spPr bwMode="auto">
          <a:xfrm>
            <a:off x="5791200" y="3505200"/>
            <a:ext cx="685800" cy="733663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Fit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3424423" y="2819400"/>
            <a:ext cx="10713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n-lt"/>
              </a:rPr>
              <a:t>CDF, 5.8 fb</a:t>
            </a:r>
            <a:r>
              <a:rPr lang="en-US" sz="1200" baseline="30000" dirty="0" smtClean="0">
                <a:latin typeface="+mn-lt"/>
              </a:rPr>
              <a:t>−1</a:t>
            </a:r>
            <a:endParaRPr lang="en-US" sz="1200" baseline="30000" dirty="0">
              <a:latin typeface="+mn-lt"/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2667000"/>
            <a:ext cx="2567981" cy="2628900"/>
          </a:xfrm>
          <a:prstGeom prst="rect">
            <a:avLst/>
          </a:prstGeom>
        </p:spPr>
      </p:pic>
      <p:sp>
        <p:nvSpPr>
          <p:cNvPr id="18" name="Freccia sinistra 17"/>
          <p:cNvSpPr/>
          <p:nvPr/>
        </p:nvSpPr>
        <p:spPr bwMode="auto">
          <a:xfrm>
            <a:off x="2667000" y="3733800"/>
            <a:ext cx="685800" cy="733663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6324600" y="914400"/>
            <a:ext cx="2010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>
                <a:solidFill>
                  <a:schemeClr val="bg2"/>
                </a:solidFill>
                <a:latin typeface="+mn-lt"/>
              </a:rPr>
              <a:t>CDF </a:t>
            </a:r>
            <a:r>
              <a:rPr lang="it-IT" sz="1400" dirty="0" err="1" smtClean="0">
                <a:solidFill>
                  <a:schemeClr val="bg2"/>
                </a:solidFill>
                <a:latin typeface="+mn-lt"/>
              </a:rPr>
              <a:t>Conf</a:t>
            </a:r>
            <a:r>
              <a:rPr lang="it-IT" sz="1400" dirty="0" smtClean="0">
                <a:solidFill>
                  <a:schemeClr val="bg2"/>
                </a:solidFill>
                <a:latin typeface="+mn-lt"/>
              </a:rPr>
              <a:t>. Note 10456</a:t>
            </a:r>
            <a:endParaRPr lang="en-US" sz="1400" dirty="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23" name="Immagin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6600" y="5791200"/>
            <a:ext cx="3755580" cy="2286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905000"/>
            <a:ext cx="3573518" cy="25908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Template method: ATLAS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Similar method, different discriminating variable to reduce systematic uncertainties</a:t>
            </a:r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32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819400"/>
            <a:ext cx="2895600" cy="2815538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1828800"/>
            <a:ext cx="1301749" cy="7620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057400"/>
            <a:ext cx="2830384" cy="2667000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5092" y="4495800"/>
            <a:ext cx="3358908" cy="2362200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" y="5410200"/>
            <a:ext cx="4191000" cy="79878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element method</a:t>
            </a:r>
            <a:endParaRPr lang="en-US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Compute the event probability density as: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where: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 smtClean="0"/>
          </a:p>
          <a:p>
            <a:pPr marL="514350" indent="-514350">
              <a:buFont typeface="+mj-lt"/>
              <a:buAutoNum type="arabicPeriod"/>
            </a:pPr>
            <a:endParaRPr lang="en-US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Determine sample likelihood 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 smtClean="0"/>
          </a:p>
          <a:p>
            <a:pPr marL="514350" indent="-514350">
              <a:buFont typeface="+mj-lt"/>
              <a:buAutoNum type="arabicPeriod"/>
            </a:pPr>
            <a:endParaRPr lang="en-US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Fit </a:t>
            </a:r>
            <a:r>
              <a:rPr lang="en-US" sz="2000" dirty="0" err="1" smtClean="0">
                <a:solidFill>
                  <a:schemeClr val="accent2"/>
                </a:solidFill>
              </a:rPr>
              <a:t>m</a:t>
            </a:r>
            <a:r>
              <a:rPr lang="en-US" sz="2000" baseline="-25000" dirty="0" err="1" smtClean="0">
                <a:solidFill>
                  <a:schemeClr val="accent2"/>
                </a:solidFill>
              </a:rPr>
              <a:t>t</a:t>
            </a:r>
            <a:r>
              <a:rPr lang="en-US" sz="2000" dirty="0" smtClean="0"/>
              <a:t>, </a:t>
            </a:r>
            <a:r>
              <a:rPr lang="en-US" sz="2000" dirty="0" err="1" smtClean="0">
                <a:solidFill>
                  <a:srgbClr val="3333CC"/>
                </a:solidFill>
              </a:rPr>
              <a:t>k</a:t>
            </a:r>
            <a:r>
              <a:rPr lang="en-US" sz="2000" baseline="-25000" dirty="0" err="1" smtClean="0">
                <a:solidFill>
                  <a:srgbClr val="3333CC"/>
                </a:solidFill>
              </a:rPr>
              <a:t>jes</a:t>
            </a:r>
            <a:r>
              <a:rPr lang="en-US" sz="2000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 smtClean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4C975-B624-CB4F-A626-811CF39B4629}" type="slidenum">
              <a:rPr lang="it-IT" smtClean="0"/>
              <a:pPr/>
              <a:t>33</a:t>
            </a:fld>
            <a:endParaRPr lang="it-IT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76400"/>
            <a:ext cx="7848600" cy="313080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438400"/>
            <a:ext cx="8674649" cy="762000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3581400"/>
            <a:ext cx="3017390" cy="641881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5601" y="4259058"/>
            <a:ext cx="6096000" cy="191003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in CDF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Signal and background classified using a neural network discriminator</a:t>
            </a:r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34</a:t>
            </a:fld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5486400" y="838200"/>
            <a:ext cx="31229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chemeClr val="bg2"/>
                </a:solidFill>
                <a:latin typeface="+mn-lt"/>
              </a:rPr>
              <a:t>CDF/PHYS/TOP/PUBLIC/10191</a:t>
            </a:r>
            <a:endParaRPr lang="en-US" sz="1600" dirty="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rcRect t="8333" r="8180"/>
          <a:stretch>
            <a:fillRect/>
          </a:stretch>
        </p:blipFill>
        <p:spPr>
          <a:xfrm>
            <a:off x="228600" y="2067340"/>
            <a:ext cx="3810000" cy="273326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1" y="1600200"/>
            <a:ext cx="4038600" cy="2520736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1064" y="4191000"/>
            <a:ext cx="4272936" cy="2667000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228600" y="5105400"/>
            <a:ext cx="49530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 err="1" smtClean="0">
                <a:latin typeface="+mn-lt"/>
              </a:rPr>
              <a:t>m</a:t>
            </a:r>
            <a:r>
              <a:rPr lang="it-IT" sz="1600" baseline="-25000" dirty="0" err="1" smtClean="0">
                <a:latin typeface="+mn-lt"/>
              </a:rPr>
              <a:t>t</a:t>
            </a:r>
            <a:r>
              <a:rPr lang="it-IT" sz="1600" dirty="0" smtClean="0">
                <a:latin typeface="+mn-lt"/>
              </a:rPr>
              <a:t> = 173.0 </a:t>
            </a:r>
            <a:r>
              <a:rPr lang="it-IT" sz="1600" dirty="0" err="1" smtClean="0">
                <a:latin typeface="+mn-lt"/>
              </a:rPr>
              <a:t>±</a:t>
            </a:r>
            <a:r>
              <a:rPr lang="it-IT" sz="1600" dirty="0" smtClean="0">
                <a:latin typeface="+mn-lt"/>
              </a:rPr>
              <a:t> 0.7 (</a:t>
            </a:r>
            <a:r>
              <a:rPr lang="it-IT" sz="1600" dirty="0" err="1" smtClean="0">
                <a:latin typeface="+mn-lt"/>
              </a:rPr>
              <a:t>stat</a:t>
            </a:r>
            <a:r>
              <a:rPr lang="it-IT" sz="1600" dirty="0" smtClean="0">
                <a:latin typeface="+mn-lt"/>
              </a:rPr>
              <a:t>.) </a:t>
            </a:r>
            <a:r>
              <a:rPr lang="it-IT" sz="1600" dirty="0" err="1" smtClean="0">
                <a:latin typeface="+mn-lt"/>
              </a:rPr>
              <a:t>±</a:t>
            </a:r>
            <a:r>
              <a:rPr lang="it-IT" sz="1600" dirty="0" smtClean="0">
                <a:latin typeface="+mn-lt"/>
              </a:rPr>
              <a:t> 0.6 (JES) </a:t>
            </a:r>
            <a:r>
              <a:rPr lang="it-IT" sz="1600" dirty="0" err="1" smtClean="0">
                <a:latin typeface="+mn-lt"/>
              </a:rPr>
              <a:t>±</a:t>
            </a:r>
            <a:r>
              <a:rPr lang="it-IT" sz="1600" dirty="0" smtClean="0">
                <a:latin typeface="+mn-lt"/>
              </a:rPr>
              <a:t> 0.9 (</a:t>
            </a:r>
            <a:r>
              <a:rPr lang="it-IT" sz="1600" dirty="0" err="1" smtClean="0">
                <a:latin typeface="+mn-lt"/>
              </a:rPr>
              <a:t>syst</a:t>
            </a:r>
            <a:r>
              <a:rPr lang="it-IT" sz="1600" dirty="0" smtClean="0">
                <a:latin typeface="+mn-lt"/>
              </a:rPr>
              <a:t>.) </a:t>
            </a:r>
            <a:r>
              <a:rPr lang="it-IT" sz="1600" dirty="0" err="1" smtClean="0">
                <a:latin typeface="+mn-lt"/>
              </a:rPr>
              <a:t>GeV</a:t>
            </a:r>
            <a:r>
              <a:rPr lang="it-IT" sz="1600" dirty="0" smtClean="0">
                <a:latin typeface="+mn-lt"/>
              </a:rPr>
              <a:t/>
            </a:r>
            <a:br>
              <a:rPr lang="it-IT" sz="1600" dirty="0" smtClean="0">
                <a:latin typeface="+mn-lt"/>
              </a:rPr>
            </a:br>
            <a:r>
              <a:rPr lang="it-IT" sz="1600" dirty="0" smtClean="0">
                <a:latin typeface="+mn-lt"/>
              </a:rPr>
              <a:t>     = 173.0 </a:t>
            </a:r>
            <a:r>
              <a:rPr lang="it-IT" sz="1600" dirty="0" err="1" smtClean="0">
                <a:latin typeface="+mn-lt"/>
              </a:rPr>
              <a:t>±</a:t>
            </a:r>
            <a:r>
              <a:rPr lang="it-IT" sz="1600" dirty="0" smtClean="0">
                <a:latin typeface="+mn-lt"/>
              </a:rPr>
              <a:t> 1.2 (total) </a:t>
            </a:r>
            <a:r>
              <a:rPr lang="it-IT" sz="1600" dirty="0" err="1" smtClean="0">
                <a:latin typeface="+mn-lt"/>
              </a:rPr>
              <a:t>GeV</a:t>
            </a:r>
            <a:endParaRPr lang="en-US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Ideogram method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Some similarities with Matrix Element method: per-event probability, overall data sample likelihood</a:t>
            </a:r>
          </a:p>
          <a:p>
            <a:r>
              <a:rPr lang="en-US" sz="2400" dirty="0" smtClean="0"/>
              <a:t>Top mass per event extracted from a kinematic constrained fit</a:t>
            </a:r>
          </a:p>
          <a:p>
            <a:r>
              <a:rPr lang="en-US" sz="2400" dirty="0" smtClean="0"/>
              <a:t>Resolution and </a:t>
            </a:r>
            <a:r>
              <a:rPr lang="en-US" sz="2400" dirty="0" err="1" smtClean="0"/>
              <a:t>m</a:t>
            </a:r>
            <a:r>
              <a:rPr lang="en-US" sz="2400" baseline="-25000" dirty="0" err="1" smtClean="0"/>
              <a:t>t</a:t>
            </a:r>
            <a:r>
              <a:rPr lang="en-US" sz="2400" dirty="0" smtClean="0"/>
              <a:t> shape included in the model</a:t>
            </a:r>
          </a:p>
          <a:p>
            <a:r>
              <a:rPr lang="en-US" sz="2400" dirty="0" smtClean="0"/>
              <a:t>Probability of wrong assignment taken into account</a:t>
            </a:r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35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733800"/>
            <a:ext cx="8883650" cy="24436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 from cross section</a:t>
            </a:r>
            <a:endParaRPr lang="en-US" dirty="0"/>
          </a:p>
        </p:txBody>
      </p:sp>
      <p:sp>
        <p:nvSpPr>
          <p:cNvPr id="8" name="Segnaposto contenut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Renormalization scheme subtlety: pole mass or MS mass…</a:t>
            </a:r>
          </a:p>
          <a:p>
            <a:r>
              <a:rPr lang="en-US" sz="2000" dirty="0" smtClean="0"/>
              <a:t>The smallest uncertainty in </a:t>
            </a:r>
            <a:r>
              <a:rPr lang="en-US" sz="2000" dirty="0" err="1" smtClean="0"/>
              <a:t>σ</a:t>
            </a:r>
            <a:r>
              <a:rPr lang="en-US" sz="2000" dirty="0" smtClean="0"/>
              <a:t> does not imply smallest uncertainty on </a:t>
            </a:r>
            <a:r>
              <a:rPr lang="en-US" sz="2000" dirty="0" err="1" smtClean="0"/>
              <a:t>m</a:t>
            </a:r>
            <a:r>
              <a:rPr lang="en-US" sz="2000" baseline="-25000" dirty="0" err="1" smtClean="0"/>
              <a:t>t</a:t>
            </a:r>
            <a:endParaRPr lang="en-US" sz="2000" baseline="-25000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4C975-B624-CB4F-A626-811CF39B4629}" type="slidenum">
              <a:rPr lang="it-IT" smtClean="0"/>
              <a:pPr/>
              <a:t>36</a:t>
            </a:fld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3232" y="2437524"/>
            <a:ext cx="3371092" cy="380889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299698"/>
            <a:ext cx="3317425" cy="3948702"/>
          </a:xfrm>
          <a:prstGeom prst="rect">
            <a:avLst/>
          </a:prstGeom>
        </p:spPr>
      </p:pic>
      <p:cxnSp>
        <p:nvCxnSpPr>
          <p:cNvPr id="10" name="Connettore 1 9"/>
          <p:cNvCxnSpPr/>
          <p:nvPr/>
        </p:nvCxnSpPr>
        <p:spPr bwMode="auto">
          <a:xfrm>
            <a:off x="6553200" y="1219200"/>
            <a:ext cx="381000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</a:t>
            </a:r>
            <a:r>
              <a:rPr lang="en-US" dirty="0" err="1" smtClean="0"/>
              <a:t>m</a:t>
            </a:r>
            <a:r>
              <a:rPr lang="en-US" baseline="-25000" dirty="0" err="1" smtClean="0"/>
              <a:t>t</a:t>
            </a:r>
            <a:r>
              <a:rPr lang="en-US" dirty="0" smtClean="0"/>
              <a:t> measurements</a:t>
            </a:r>
            <a:endParaRPr lang="en-US" dirty="0"/>
          </a:p>
        </p:txBody>
      </p:sp>
      <p:sp>
        <p:nvSpPr>
          <p:cNvPr id="8" name="Segnaposto contenuto 7"/>
          <p:cNvSpPr>
            <a:spLocks noGrp="1"/>
          </p:cNvSpPr>
          <p:nvPr>
            <p:ph idx="1"/>
          </p:nvPr>
        </p:nvSpPr>
        <p:spPr>
          <a:xfrm>
            <a:off x="4419600" y="4648200"/>
            <a:ext cx="4038600" cy="1600200"/>
          </a:xfrm>
        </p:spPr>
        <p:txBody>
          <a:bodyPr/>
          <a:lstStyle/>
          <a:p>
            <a:r>
              <a:rPr lang="en-US" sz="2400" dirty="0" err="1" smtClean="0"/>
              <a:t>Tevatron</a:t>
            </a:r>
            <a:r>
              <a:rPr lang="en-US" sz="2400" dirty="0" smtClean="0"/>
              <a:t> precision still dominates</a:t>
            </a:r>
            <a:endParaRPr lang="en-US" sz="2400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4C975-B624-CB4F-A626-811CF39B4629}" type="slidenum">
              <a:rPr lang="it-IT" smtClean="0"/>
              <a:pPr/>
              <a:t>37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930" y="1143000"/>
            <a:ext cx="4545070" cy="35433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102085"/>
            <a:ext cx="3886200" cy="57559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Single top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294967295"/>
          </p:nvPr>
        </p:nvSpPr>
        <p:spPr>
          <a:xfrm>
            <a:off x="0" y="6400800"/>
            <a:ext cx="2895600" cy="304800"/>
          </a:xfrm>
        </p:spPr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294967295"/>
          </p:nvPr>
        </p:nvSpPr>
        <p:spPr>
          <a:xfrm>
            <a:off x="7239000" y="6400800"/>
            <a:ext cx="1905000" cy="304800"/>
          </a:xfrm>
        </p:spPr>
        <p:txBody>
          <a:bodyPr/>
          <a:lstStyle/>
          <a:p>
            <a:fld id="{EF482F0A-FB0B-3F48-A829-78B6C39E2F4C}" type="slidenum">
              <a:rPr lang="it-IT" smtClean="0"/>
              <a:pPr/>
              <a:t>38</a:t>
            </a:fld>
            <a:endParaRPr lang="it-IT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top production</a:t>
            </a:r>
            <a:endParaRPr lang="en-US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grpSp>
        <p:nvGrpSpPr>
          <p:cNvPr id="17" name="Group 24"/>
          <p:cNvGrpSpPr/>
          <p:nvPr/>
        </p:nvGrpSpPr>
        <p:grpSpPr>
          <a:xfrm>
            <a:off x="533400" y="1295400"/>
            <a:ext cx="8229600" cy="2010284"/>
            <a:chOff x="-108520" y="1484784"/>
            <a:chExt cx="9433048" cy="2304256"/>
          </a:xfrm>
        </p:grpSpPr>
        <p:sp>
          <p:nvSpPr>
            <p:cNvPr id="18" name="Rectangle 7"/>
            <p:cNvSpPr/>
            <p:nvPr/>
          </p:nvSpPr>
          <p:spPr>
            <a:xfrm>
              <a:off x="-108520" y="1484784"/>
              <a:ext cx="9433048" cy="230425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10"/>
            <p:cNvSpPr txBox="1"/>
            <p:nvPr/>
          </p:nvSpPr>
          <p:spPr>
            <a:xfrm>
              <a:off x="683569" y="1578278"/>
              <a:ext cx="1368152" cy="388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FF0000"/>
                  </a:solidFill>
                </a:rPr>
                <a:t>t-channel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Box 11"/>
            <p:cNvSpPr txBox="1"/>
            <p:nvPr/>
          </p:nvSpPr>
          <p:spPr>
            <a:xfrm>
              <a:off x="2771799" y="1578278"/>
              <a:ext cx="2952328" cy="388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FF0000"/>
                  </a:solidFill>
                </a:rPr>
                <a:t>associated </a:t>
              </a:r>
              <a:r>
                <a:rPr lang="en-US" sz="1600" dirty="0" err="1" smtClean="0">
                  <a:solidFill>
                    <a:srgbClr val="FF0000"/>
                  </a:solidFill>
                </a:rPr>
                <a:t>Wt</a:t>
              </a:r>
              <a:r>
                <a:rPr lang="en-US" sz="1600" dirty="0" smtClean="0">
                  <a:solidFill>
                    <a:srgbClr val="FF0000"/>
                  </a:solidFill>
                </a:rPr>
                <a:t> production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24" name="TextBox 12"/>
            <p:cNvSpPr txBox="1"/>
            <p:nvPr/>
          </p:nvSpPr>
          <p:spPr>
            <a:xfrm>
              <a:off x="6372200" y="1556792"/>
              <a:ext cx="1440159" cy="388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FF0000"/>
                  </a:solidFill>
                </a:rPr>
                <a:t>s-channel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5" name="Grafik 22" descr="tchannel_all_tra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752600"/>
            <a:ext cx="2016224" cy="14603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Grafik 10" descr="Wt_22_tran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81400" y="1828800"/>
            <a:ext cx="1931060" cy="1301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Grafik 13" descr="schannel_22_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0" y="1752600"/>
            <a:ext cx="2019120" cy="1459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Segnaposto numero diapositiva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39</a:t>
            </a:fld>
            <a:endParaRPr lang="it-IT"/>
          </a:p>
        </p:txBody>
      </p:sp>
      <p:pic>
        <p:nvPicPr>
          <p:cNvPr id="29" name="Immagin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999" y="3810000"/>
            <a:ext cx="8232585" cy="220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feynman_postere_k_gi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1752" y="3276600"/>
            <a:ext cx="2232248" cy="1381041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Singletop_Wprim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352800"/>
            <a:ext cx="1872208" cy="1169285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Segnaposto contenuto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lvl="0" indent="-355600" eaLnBrk="1" hangingPunct="1">
              <a:lnSpc>
                <a:spcPct val="115000"/>
              </a:lnSpc>
              <a:buFontTx/>
              <a:buAutoNum type="arabicPeriod"/>
              <a:defRPr/>
            </a:pPr>
            <a:r>
              <a:rPr lang="en-US" sz="1600" dirty="0" smtClean="0">
                <a:solidFill>
                  <a:schemeClr val="accent6"/>
                </a:solidFill>
                <a:cs typeface="ＭＳ Ｐゴシック" charset="0"/>
              </a:rPr>
              <a:t>Test of the SM </a:t>
            </a:r>
            <a:r>
              <a:rPr lang="en-US" sz="1600" dirty="0" smtClean="0">
                <a:solidFill>
                  <a:srgbClr val="2D2D8A"/>
                </a:solidFill>
                <a:cs typeface="ＭＳ Ｐゴシック" charset="0"/>
              </a:rPr>
              <a:t>prediction.</a:t>
            </a:r>
          </a:p>
          <a:p>
            <a:pPr marL="723900" lvl="1" indent="-323850" eaLnBrk="1" hangingPunct="1">
              <a:lnSpc>
                <a:spcPct val="115000"/>
              </a:lnSpc>
              <a:buFont typeface="Wingdings" charset="2"/>
              <a:buChar char="§"/>
              <a:defRPr/>
            </a:pPr>
            <a:r>
              <a:rPr lang="en-US" sz="1600" dirty="0" smtClean="0"/>
              <a:t>Does it exist?    </a:t>
            </a:r>
            <a:r>
              <a:rPr lang="en-US" sz="16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1600" dirty="0" smtClean="0">
              <a:solidFill>
                <a:srgbClr val="008000"/>
              </a:solidFill>
            </a:endParaRPr>
          </a:p>
          <a:p>
            <a:pPr marL="723900" lvl="1" indent="-323850" eaLnBrk="1" hangingPunct="1">
              <a:lnSpc>
                <a:spcPct val="115000"/>
              </a:lnSpc>
              <a:buFont typeface="Wingdings" charset="2"/>
              <a:buChar char="§"/>
              <a:defRPr/>
            </a:pPr>
            <a:r>
              <a:rPr lang="en-US" sz="1600" dirty="0" smtClean="0"/>
              <a:t>Establish different channels separately</a:t>
            </a:r>
          </a:p>
          <a:p>
            <a:pPr marL="723900" lvl="1" indent="-323850" eaLnBrk="1" hangingPunct="1">
              <a:lnSpc>
                <a:spcPct val="115000"/>
              </a:lnSpc>
              <a:buFont typeface="Wingdings" charset="2"/>
              <a:buChar char="§"/>
              <a:defRPr/>
            </a:pPr>
            <a:r>
              <a:rPr lang="en-US" sz="1600" dirty="0" smtClean="0"/>
              <a:t>Cross section </a:t>
            </a:r>
            <a:r>
              <a:rPr lang="en-US" sz="1600" dirty="0" err="1" smtClean="0">
                <a:sym typeface="Symbol" charset="0"/>
              </a:rPr>
              <a:t></a:t>
            </a:r>
            <a:r>
              <a:rPr lang="en-US" sz="1600" dirty="0" smtClean="0"/>
              <a:t> |V</a:t>
            </a:r>
            <a:r>
              <a:rPr lang="en-US" sz="1600" baseline="-25000" dirty="0" smtClean="0"/>
              <a:t>tb</a:t>
            </a:r>
            <a:r>
              <a:rPr lang="en-US" sz="1600" dirty="0" smtClean="0"/>
              <a:t>|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 </a:t>
            </a:r>
            <a:br>
              <a:rPr lang="en-US" sz="1600" dirty="0" smtClean="0"/>
            </a:br>
            <a:r>
              <a:rPr lang="en-US" sz="1600" dirty="0" smtClean="0"/>
              <a:t>Test </a:t>
            </a:r>
            <a:r>
              <a:rPr lang="en-US" sz="1600" dirty="0" err="1" smtClean="0"/>
              <a:t>unitarity</a:t>
            </a:r>
            <a:r>
              <a:rPr lang="en-US" sz="1600" dirty="0" smtClean="0"/>
              <a:t> of the CKM matrix, .e.g.</a:t>
            </a:r>
            <a:br>
              <a:rPr lang="en-US" sz="1600" dirty="0" smtClean="0"/>
            </a:br>
            <a:r>
              <a:rPr lang="en-US" sz="1600" dirty="0" smtClean="0"/>
              <a:t>Hints for existence of a 4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generation ?</a:t>
            </a:r>
          </a:p>
          <a:p>
            <a:pPr marL="723900" lvl="1" indent="-323850" eaLnBrk="1" hangingPunct="1">
              <a:lnSpc>
                <a:spcPct val="115000"/>
              </a:lnSpc>
              <a:buFont typeface="Wingdings" charset="2"/>
              <a:buChar char="§"/>
              <a:defRPr/>
            </a:pPr>
            <a:r>
              <a:rPr lang="en-US" sz="1600" dirty="0" smtClean="0"/>
              <a:t>Test of </a:t>
            </a:r>
            <a:r>
              <a:rPr lang="en-US" sz="1600" dirty="0" err="1" smtClean="0"/>
              <a:t>b</a:t>
            </a:r>
            <a:r>
              <a:rPr lang="en-US" sz="1600" dirty="0" smtClean="0"/>
              <a:t>-quark PDF</a:t>
            </a:r>
            <a:endParaRPr lang="en-US" sz="2000" dirty="0" smtClean="0">
              <a:solidFill>
                <a:srgbClr val="FF0000"/>
              </a:solidFill>
            </a:endParaRPr>
          </a:p>
          <a:p>
            <a:pPr marL="355600" lvl="0" indent="-355600" eaLnBrk="1" hangingPunct="1">
              <a:lnSpc>
                <a:spcPct val="95000"/>
              </a:lnSpc>
              <a:buFontTx/>
              <a:buAutoNum type="arabicPeriod"/>
              <a:defRPr/>
            </a:pPr>
            <a:r>
              <a:rPr lang="en-US" sz="1600" dirty="0" smtClean="0">
                <a:solidFill>
                  <a:srgbClr val="2D2D8A"/>
                </a:solidFill>
                <a:cs typeface="ＭＳ Ｐゴシック" charset="0"/>
              </a:rPr>
              <a:t>Search for non-SM phenomena</a:t>
            </a:r>
          </a:p>
          <a:p>
            <a:pPr marL="742950" lvl="1" indent="-285750" eaLnBrk="1" hangingPunct="1">
              <a:lnSpc>
                <a:spcPct val="95000"/>
              </a:lnSpc>
              <a:buClr>
                <a:srgbClr val="800000"/>
              </a:buClr>
              <a:buFont typeface="Wingdings" charset="2"/>
              <a:buChar char="§"/>
              <a:defRPr/>
            </a:pPr>
            <a:r>
              <a:rPr lang="en-US" sz="1600" dirty="0" smtClean="0">
                <a:solidFill>
                  <a:srgbClr val="000000"/>
                </a:solidFill>
              </a:rPr>
              <a:t>Search W’ or H</a:t>
            </a:r>
            <a:r>
              <a:rPr lang="en-US" sz="1600" baseline="30000" dirty="0" smtClean="0">
                <a:solidFill>
                  <a:srgbClr val="000000"/>
                </a:solidFill>
              </a:rPr>
              <a:t>+</a:t>
            </a:r>
            <a:r>
              <a:rPr lang="en-US" sz="1600" dirty="0" smtClean="0">
                <a:solidFill>
                  <a:srgbClr val="000000"/>
                </a:solidFill>
              </a:rPr>
              <a:t>  (Wt or </a:t>
            </a:r>
            <a:r>
              <a:rPr lang="en-US" sz="1600" dirty="0" err="1" smtClean="0">
                <a:solidFill>
                  <a:srgbClr val="000000"/>
                </a:solidFill>
              </a:rPr>
              <a:t>s-chan</a:t>
            </a:r>
            <a:r>
              <a:rPr lang="en-US" sz="1600" dirty="0" smtClean="0">
                <a:solidFill>
                  <a:srgbClr val="000000"/>
                </a:solidFill>
              </a:rPr>
              <a:t>. signature)</a:t>
            </a:r>
          </a:p>
          <a:p>
            <a:pPr marL="742950" lvl="1" indent="-285750" eaLnBrk="1" hangingPunct="1">
              <a:lnSpc>
                <a:spcPct val="95000"/>
              </a:lnSpc>
              <a:buClr>
                <a:srgbClr val="800000"/>
              </a:buClr>
              <a:buFont typeface="Wingdings" charset="2"/>
              <a:buChar char="§"/>
              <a:defRPr/>
            </a:pPr>
            <a:r>
              <a:rPr lang="en-US" sz="1600" dirty="0" smtClean="0">
                <a:solidFill>
                  <a:srgbClr val="000000"/>
                </a:solidFill>
              </a:rPr>
              <a:t>Search for FCNC, e.g. </a:t>
            </a:r>
            <a:r>
              <a:rPr lang="en-US" sz="1600" dirty="0" err="1" smtClean="0">
                <a:solidFill>
                  <a:srgbClr val="000000"/>
                </a:solidFill>
              </a:rPr>
              <a:t>ug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sym typeface="Symbol" charset="0"/>
              </a:rPr>
              <a:t></a:t>
            </a:r>
            <a:r>
              <a:rPr lang="en-US" sz="1600" dirty="0" smtClean="0">
                <a:solidFill>
                  <a:srgbClr val="000000"/>
                </a:solidFill>
                <a:sym typeface="Symbol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sym typeface="Symbol" charset="0"/>
              </a:rPr>
              <a:t>t</a:t>
            </a:r>
            <a:endParaRPr lang="en-US" sz="1600" dirty="0" smtClean="0">
              <a:solidFill>
                <a:srgbClr val="000000"/>
              </a:solidFill>
              <a:sym typeface="Symbol" charset="0"/>
            </a:endParaRPr>
          </a:p>
          <a:p>
            <a:pPr marL="742950" lvl="1" indent="-285750" eaLnBrk="1" hangingPunct="1">
              <a:lnSpc>
                <a:spcPct val="95000"/>
              </a:lnSpc>
              <a:buClr>
                <a:srgbClr val="800000"/>
              </a:buClr>
              <a:buFont typeface="Wingdings" charset="2"/>
              <a:buChar char="§"/>
              <a:defRPr/>
            </a:pPr>
            <a:r>
              <a:rPr lang="en-US" sz="1600" dirty="0" smtClean="0">
                <a:solidFill>
                  <a:srgbClr val="000000"/>
                </a:solidFill>
                <a:sym typeface="Symbol" charset="0"/>
              </a:rPr>
              <a:t>…</a:t>
            </a:r>
          </a:p>
          <a:p>
            <a:pPr marL="355600" lvl="0" indent="-355600">
              <a:lnSpc>
                <a:spcPct val="95000"/>
              </a:lnSpc>
              <a:buFont typeface="+mj-lt"/>
              <a:buAutoNum type="arabicPeriod" startAt="3"/>
            </a:pPr>
            <a:r>
              <a:rPr lang="en-US" sz="1600" dirty="0" smtClean="0">
                <a:solidFill>
                  <a:srgbClr val="2D2D8A"/>
                </a:solidFill>
                <a:ea typeface="ＭＳ Ｐゴシック"/>
                <a:sym typeface="Symbol" charset="0"/>
              </a:rPr>
              <a:t>Single top as an experimental benchmark</a:t>
            </a:r>
          </a:p>
          <a:p>
            <a:pPr marL="742950" lvl="1" indent="-285750">
              <a:lnSpc>
                <a:spcPct val="95000"/>
              </a:lnSpc>
              <a:buClr>
                <a:srgbClr val="800000"/>
              </a:buClr>
              <a:buFont typeface="Wingdings" charset="2"/>
              <a:buChar char="§"/>
            </a:pPr>
            <a:r>
              <a:rPr lang="en-US" sz="1600" dirty="0" smtClean="0">
                <a:solidFill>
                  <a:srgbClr val="2D2D8A"/>
                </a:solidFill>
                <a:ea typeface="ＭＳ Ｐゴシック"/>
                <a:sym typeface="Symbol" charset="0"/>
              </a:rPr>
              <a:t>Object identification</a:t>
            </a:r>
            <a:r>
              <a:rPr lang="en-US" sz="1600" dirty="0" smtClean="0">
                <a:solidFill>
                  <a:srgbClr val="000000"/>
                </a:solidFill>
                <a:ea typeface="ＭＳ Ｐゴシック"/>
                <a:sym typeface="Symbol" charset="0"/>
              </a:rPr>
              <a:t>: lepton fake rates, QCD background estimates, </a:t>
            </a:r>
            <a:r>
              <a:rPr lang="en-US" sz="1600" dirty="0" err="1" smtClean="0">
                <a:solidFill>
                  <a:srgbClr val="000000"/>
                </a:solidFill>
                <a:ea typeface="ＭＳ Ｐゴシック"/>
                <a:sym typeface="Symbol" charset="0"/>
              </a:rPr>
              <a:t>b</a:t>
            </a:r>
            <a:r>
              <a:rPr lang="en-US" sz="1600" dirty="0" smtClean="0">
                <a:solidFill>
                  <a:srgbClr val="000000"/>
                </a:solidFill>
                <a:ea typeface="ＭＳ Ｐゴシック"/>
                <a:sym typeface="Symbol" charset="0"/>
              </a:rPr>
              <a:t>-quark jet identification, …</a:t>
            </a:r>
          </a:p>
          <a:p>
            <a:pPr marL="742950" lvl="1" indent="-285750">
              <a:lnSpc>
                <a:spcPct val="95000"/>
              </a:lnSpc>
              <a:buClr>
                <a:srgbClr val="800000"/>
              </a:buClr>
              <a:buFont typeface="Wingdings" charset="2"/>
              <a:buChar char="§"/>
            </a:pPr>
            <a:r>
              <a:rPr lang="en-US" sz="1600" dirty="0" smtClean="0">
                <a:solidFill>
                  <a:srgbClr val="000000"/>
                </a:solidFill>
                <a:ea typeface="ＭＳ Ｐゴシック"/>
                <a:sym typeface="Symbol" charset="0"/>
              </a:rPr>
              <a:t>Redo measurements of top properties in </a:t>
            </a:r>
            <a:r>
              <a:rPr lang="en-US" sz="1600" dirty="0" smtClean="0">
                <a:solidFill>
                  <a:srgbClr val="2D2D8A"/>
                </a:solidFill>
                <a:ea typeface="ＭＳ Ｐゴシック"/>
                <a:sym typeface="Symbol" charset="0"/>
              </a:rPr>
              <a:t>different environment</a:t>
            </a:r>
            <a:r>
              <a:rPr lang="en-US" sz="1600" dirty="0" smtClean="0">
                <a:solidFill>
                  <a:srgbClr val="000000"/>
                </a:solidFill>
                <a:ea typeface="ＭＳ Ｐゴシック"/>
                <a:sym typeface="Symbol" charset="0"/>
              </a:rPr>
              <a:t>, for example, </a:t>
            </a:r>
            <a:r>
              <a:rPr lang="en-US" sz="1600" dirty="0" err="1" smtClean="0">
                <a:solidFill>
                  <a:srgbClr val="000000"/>
                </a:solidFill>
                <a:ea typeface="ＭＳ Ｐゴシック"/>
                <a:sym typeface="Symbol" charset="0"/>
              </a:rPr>
              <a:t>m</a:t>
            </a:r>
            <a:r>
              <a:rPr lang="en-US" sz="1600" baseline="-25000" dirty="0" err="1" smtClean="0">
                <a:solidFill>
                  <a:srgbClr val="000000"/>
                </a:solidFill>
                <a:ea typeface="ＭＳ Ｐゴシック"/>
                <a:sym typeface="Symbol" charset="0"/>
              </a:rPr>
              <a:t>t</a:t>
            </a:r>
            <a:r>
              <a:rPr lang="en-US" sz="1600" dirty="0" smtClean="0">
                <a:solidFill>
                  <a:srgbClr val="000000"/>
                </a:solidFill>
                <a:ea typeface="ＭＳ Ｐゴシック"/>
                <a:sym typeface="Symbol" charset="0"/>
              </a:rPr>
              <a:t>, W polarization in top decay, …</a:t>
            </a:r>
          </a:p>
          <a:p>
            <a:pPr marL="742950" lvl="1" indent="-285750" eaLnBrk="1" hangingPunct="1">
              <a:lnSpc>
                <a:spcPct val="95000"/>
              </a:lnSpc>
              <a:buClr>
                <a:srgbClr val="800000"/>
              </a:buClr>
              <a:buFont typeface="Wingdings" charset="2"/>
              <a:buChar char="§"/>
              <a:defRPr/>
            </a:pPr>
            <a:endParaRPr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Interest in single-top 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pic>
        <p:nvPicPr>
          <p:cNvPr id="9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209800"/>
            <a:ext cx="2519363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40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top at </a:t>
            </a:r>
            <a:r>
              <a:rPr lang="en-US" dirty="0" err="1" smtClean="0"/>
              <a:t>Tevatron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Sum of </a:t>
            </a:r>
            <a:r>
              <a:rPr lang="en-US" sz="2400" dirty="0" err="1" smtClean="0"/>
              <a:t>s</a:t>
            </a:r>
            <a:r>
              <a:rPr lang="en-US" sz="2400" dirty="0" smtClean="0"/>
              <a:t> and </a:t>
            </a:r>
            <a:r>
              <a:rPr lang="en-US" sz="2400" dirty="0" err="1" smtClean="0"/>
              <a:t>t</a:t>
            </a:r>
            <a:r>
              <a:rPr lang="en-US" sz="2400" dirty="0" smtClean="0"/>
              <a:t> channel cross sections measured</a:t>
            </a:r>
          </a:p>
          <a:p>
            <a:r>
              <a:rPr lang="en-US" sz="2400" dirty="0" smtClean="0"/>
              <a:t>Hard to assess experimental significance, analysis heavily relying on multivariate techniques</a:t>
            </a:r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41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2819400"/>
            <a:ext cx="4495800" cy="2878606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4191000" y="5330711"/>
            <a:ext cx="1681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 smtClean="0">
                <a:solidFill>
                  <a:schemeClr val="bg2"/>
                </a:solidFill>
                <a:latin typeface="+mn-lt"/>
              </a:rPr>
              <a:t>arXiv</a:t>
            </a:r>
            <a:r>
              <a:rPr lang="it-IT" sz="1400" dirty="0" smtClean="0">
                <a:solidFill>
                  <a:schemeClr val="bg2"/>
                </a:solidFill>
                <a:latin typeface="+mn-lt"/>
              </a:rPr>
              <a:t>:0908.2171v1</a:t>
            </a:r>
            <a:endParaRPr lang="en-US" sz="1400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667000"/>
            <a:ext cx="3381664" cy="2565400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762000" y="5257800"/>
            <a:ext cx="1525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>
                <a:solidFill>
                  <a:srgbClr val="808080"/>
                </a:solidFill>
                <a:latin typeface="+mn-lt"/>
              </a:rPr>
              <a:t>PRL 103 092002 </a:t>
            </a:r>
            <a:endParaRPr lang="en-US" sz="1400" dirty="0">
              <a:solidFill>
                <a:srgbClr val="808080"/>
              </a:solidFill>
              <a:latin typeface="+mn-lt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57200" y="5791200"/>
            <a:ext cx="7589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Claim: 5.9 standard deviations significance, </a:t>
            </a:r>
            <a:r>
              <a:rPr lang="it-IT" sz="1600" dirty="0" smtClean="0">
                <a:latin typeface="+mn-lt"/>
              </a:rPr>
              <a:t>|V</a:t>
            </a:r>
            <a:r>
              <a:rPr lang="it-IT" sz="1600" baseline="-25000" dirty="0" smtClean="0">
                <a:latin typeface="+mn-lt"/>
              </a:rPr>
              <a:t>tb</a:t>
            </a:r>
            <a:r>
              <a:rPr lang="it-IT" sz="1600" dirty="0" smtClean="0">
                <a:latin typeface="+mn-lt"/>
              </a:rPr>
              <a:t>| = 0.91 </a:t>
            </a:r>
            <a:r>
              <a:rPr lang="it-IT" sz="1600" dirty="0" err="1" smtClean="0">
                <a:latin typeface="+mn-lt"/>
              </a:rPr>
              <a:t>±</a:t>
            </a:r>
            <a:r>
              <a:rPr lang="it-IT" sz="1600" dirty="0" smtClean="0">
                <a:latin typeface="+mn-lt"/>
              </a:rPr>
              <a:t> 0.11(</a:t>
            </a:r>
            <a:r>
              <a:rPr lang="it-IT" sz="1600" dirty="0" err="1" smtClean="0">
                <a:latin typeface="+mn-lt"/>
              </a:rPr>
              <a:t>exp</a:t>
            </a:r>
            <a:r>
              <a:rPr lang="it-IT" sz="1600" dirty="0" smtClean="0">
                <a:latin typeface="+mn-lt"/>
              </a:rPr>
              <a:t>.) </a:t>
            </a:r>
            <a:r>
              <a:rPr lang="it-IT" sz="1600" dirty="0" err="1" smtClean="0">
                <a:latin typeface="+mn-lt"/>
              </a:rPr>
              <a:t>±</a:t>
            </a:r>
            <a:r>
              <a:rPr lang="it-IT" sz="1600" dirty="0" smtClean="0">
                <a:latin typeface="+mn-lt"/>
              </a:rPr>
              <a:t> 0.07(</a:t>
            </a:r>
            <a:r>
              <a:rPr lang="it-IT" sz="1600" dirty="0" err="1" smtClean="0">
                <a:latin typeface="+mn-lt"/>
              </a:rPr>
              <a:t>th</a:t>
            </a:r>
            <a:r>
              <a:rPr lang="it-IT" sz="1600" dirty="0" smtClean="0">
                <a:latin typeface="+mn-lt"/>
              </a:rPr>
              <a:t>.) </a:t>
            </a:r>
            <a:endParaRPr lang="en-US" sz="1600" dirty="0">
              <a:latin typeface="+mn-l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</a:t>
            </a:r>
            <a:r>
              <a:rPr lang="en-US" dirty="0" smtClean="0"/>
              <a:t>-channel single top at LHC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lnSpc>
                <a:spcPct val="130000"/>
              </a:lnSpc>
              <a:buClr>
                <a:srgbClr val="000080"/>
              </a:buClr>
              <a:buSzPct val="70000"/>
              <a:buFont typeface="Wingdings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1800" dirty="0" smtClean="0"/>
              <a:t>Largest cross section of single-top processes</a:t>
            </a:r>
          </a:p>
          <a:p>
            <a:pPr marL="285750" indent="-285750">
              <a:lnSpc>
                <a:spcPct val="130000"/>
              </a:lnSpc>
              <a:buClr>
                <a:srgbClr val="000080"/>
              </a:buClr>
              <a:buSzPct val="70000"/>
              <a:buFont typeface="Wingdings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1800" dirty="0" smtClean="0">
                <a:solidFill>
                  <a:srgbClr val="2D2D8A"/>
                </a:solidFill>
              </a:rPr>
              <a:t>Improved S/B ratio </a:t>
            </a:r>
            <a:r>
              <a:rPr lang="en-US" sz="1800" dirty="0" smtClean="0"/>
              <a:t>(</a:t>
            </a:r>
            <a:r>
              <a:rPr lang="en-GB" sz="1800" dirty="0" err="1" smtClean="0">
                <a:solidFill>
                  <a:srgbClr val="FF0000"/>
                </a:solidFill>
                <a:sym typeface="Symbol" charset="0"/>
              </a:rPr>
              <a:t></a:t>
            </a:r>
            <a:r>
              <a:rPr lang="en-US" sz="1800" dirty="0" smtClean="0">
                <a:solidFill>
                  <a:srgbClr val="FF0000"/>
                </a:solidFill>
              </a:rPr>
              <a:t>10%</a:t>
            </a:r>
            <a:r>
              <a:rPr lang="en-US" sz="1800" dirty="0" smtClean="0"/>
              <a:t>) compared to </a:t>
            </a:r>
            <a:r>
              <a:rPr lang="en-US" sz="1800" dirty="0" err="1" smtClean="0"/>
              <a:t>Tevatron</a:t>
            </a:r>
            <a:r>
              <a:rPr lang="en-US" sz="1800" dirty="0" smtClean="0"/>
              <a:t> (</a:t>
            </a:r>
            <a:r>
              <a:rPr lang="en-GB" sz="1800" dirty="0" err="1" smtClean="0">
                <a:solidFill>
                  <a:srgbClr val="FF0000"/>
                </a:solidFill>
                <a:sym typeface="Symbol" charset="0"/>
              </a:rPr>
              <a:t></a:t>
            </a:r>
            <a:r>
              <a:rPr lang="en-US" sz="1800" dirty="0" smtClean="0">
                <a:solidFill>
                  <a:srgbClr val="FF0000"/>
                </a:solidFill>
              </a:rPr>
              <a:t>7%</a:t>
            </a:r>
            <a:r>
              <a:rPr lang="en-US" sz="1800" dirty="0" smtClean="0"/>
              <a:t>)</a:t>
            </a:r>
          </a:p>
          <a:p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pic>
        <p:nvPicPr>
          <p:cNvPr id="6" name="Grafik 22" descr="tchannel_all_tra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772995"/>
            <a:ext cx="2187130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8"/>
          <p:cNvSpPr/>
          <p:nvPr/>
        </p:nvSpPr>
        <p:spPr>
          <a:xfrm>
            <a:off x="3095328" y="2925395"/>
            <a:ext cx="6048672" cy="136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Clr>
                <a:schemeClr val="accent6"/>
              </a:buClr>
              <a:buFont typeface="Wingdings" charset="2"/>
              <a:buChar char="§"/>
            </a:pP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Charged lepton 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selection (electron / muon):</a:t>
            </a:r>
            <a:endParaRPr lang="en-US" sz="1600" dirty="0" smtClean="0">
              <a:latin typeface="+mn-lt"/>
            </a:endParaRPr>
          </a:p>
          <a:p>
            <a:pPr marL="742950" lvl="1" indent="-285750">
              <a:lnSpc>
                <a:spcPct val="130000"/>
              </a:lnSpc>
              <a:buClr>
                <a:schemeClr val="accent6"/>
              </a:buClr>
              <a:buFont typeface="Wingdings" charset="2"/>
              <a:buChar char="§"/>
            </a:pPr>
            <a:r>
              <a:rPr lang="en-US" sz="1600" dirty="0" err="1" smtClean="0">
                <a:latin typeface="+mn-lt"/>
              </a:rPr>
              <a:t>p</a:t>
            </a:r>
            <a:r>
              <a:rPr lang="en-US" sz="1600" baseline="-25000" dirty="0" err="1" smtClean="0">
                <a:latin typeface="+mn-lt"/>
              </a:rPr>
              <a:t>T</a:t>
            </a:r>
            <a:r>
              <a:rPr lang="en-US" sz="1600" dirty="0" smtClean="0">
                <a:latin typeface="+mn-lt"/>
              </a:rPr>
              <a:t> (</a:t>
            </a:r>
            <a:r>
              <a:rPr lang="en-US" sz="1600" dirty="0" smtClean="0">
                <a:latin typeface="Symbol" charset="2"/>
                <a:cs typeface="Symbol" charset="2"/>
              </a:rPr>
              <a:t>m</a:t>
            </a:r>
            <a:r>
              <a:rPr lang="en-US" sz="1600" dirty="0" smtClean="0">
                <a:latin typeface="+mn-lt"/>
              </a:rPr>
              <a:t>) &gt; </a:t>
            </a:r>
            <a:r>
              <a:rPr lang="en-US" sz="1600" dirty="0">
                <a:latin typeface="+mn-lt"/>
              </a:rPr>
              <a:t>2</a:t>
            </a:r>
            <a:r>
              <a:rPr lang="en-US" sz="1600" dirty="0" smtClean="0">
                <a:latin typeface="+mn-lt"/>
              </a:rPr>
              <a:t>0 </a:t>
            </a:r>
            <a:r>
              <a:rPr lang="en-US" sz="1600" dirty="0" err="1" smtClean="0">
                <a:latin typeface="+mn-lt"/>
              </a:rPr>
              <a:t>GeV</a:t>
            </a:r>
            <a:r>
              <a:rPr lang="en-US" sz="1600" dirty="0" smtClean="0">
                <a:latin typeface="+mn-lt"/>
              </a:rPr>
              <a:t>, E</a:t>
            </a:r>
            <a:r>
              <a:rPr lang="en-US" sz="1600" baseline="-25000" dirty="0" smtClean="0">
                <a:latin typeface="+mn-lt"/>
              </a:rPr>
              <a:t>T</a:t>
            </a:r>
            <a:r>
              <a:rPr lang="en-US" sz="1600" dirty="0" smtClean="0">
                <a:latin typeface="+mn-lt"/>
              </a:rPr>
              <a:t>(e) &gt; 30 </a:t>
            </a:r>
            <a:r>
              <a:rPr lang="en-US" sz="1600" dirty="0" err="1" smtClean="0">
                <a:latin typeface="+mn-lt"/>
              </a:rPr>
              <a:t>GeV</a:t>
            </a:r>
            <a:endParaRPr lang="en-US" sz="1600" dirty="0" smtClean="0">
              <a:latin typeface="+mn-lt"/>
            </a:endParaRPr>
          </a:p>
          <a:p>
            <a:pPr marL="742950" lvl="1" indent="-285750">
              <a:lnSpc>
                <a:spcPct val="130000"/>
              </a:lnSpc>
              <a:buClr>
                <a:schemeClr val="accent6"/>
              </a:buClr>
              <a:buFont typeface="Wingdings" charset="2"/>
              <a:buChar char="§"/>
            </a:pPr>
            <a:r>
              <a:rPr lang="en-US" sz="1600" dirty="0" smtClean="0">
                <a:latin typeface="+mn-lt"/>
              </a:rPr>
              <a:t>|</a:t>
            </a:r>
            <a:r>
              <a:rPr lang="en-US" sz="1600" dirty="0" err="1" smtClean="0">
                <a:latin typeface="+mn-lt"/>
                <a:cs typeface="Symbol" charset="2"/>
              </a:rPr>
              <a:t>η(e</a:t>
            </a:r>
            <a:r>
              <a:rPr lang="en-US" sz="1600" dirty="0">
                <a:latin typeface="+mn-lt"/>
                <a:cs typeface="Symbol" charset="2"/>
              </a:rPr>
              <a:t>)</a:t>
            </a:r>
            <a:r>
              <a:rPr lang="en-US" sz="1600" dirty="0">
                <a:latin typeface="+mn-lt"/>
              </a:rPr>
              <a:t>| &lt; </a:t>
            </a:r>
            <a:r>
              <a:rPr lang="en-US" sz="1600" dirty="0" smtClean="0">
                <a:latin typeface="+mn-lt"/>
              </a:rPr>
              <a:t>2.5, |</a:t>
            </a:r>
            <a:r>
              <a:rPr lang="en-US" sz="1600" dirty="0" err="1" smtClean="0">
                <a:latin typeface="+mn-lt"/>
                <a:cs typeface="Symbol" charset="2"/>
              </a:rPr>
              <a:t>η(μ</a:t>
            </a:r>
            <a:r>
              <a:rPr lang="en-US" sz="1600" dirty="0" smtClean="0">
                <a:latin typeface="+mn-lt"/>
                <a:cs typeface="Symbol" charset="2"/>
              </a:rPr>
              <a:t>)</a:t>
            </a:r>
            <a:r>
              <a:rPr lang="en-US" sz="1600" dirty="0">
                <a:latin typeface="+mn-lt"/>
              </a:rPr>
              <a:t>| &lt; </a:t>
            </a:r>
            <a:r>
              <a:rPr lang="en-US" sz="1600" dirty="0" smtClean="0">
                <a:latin typeface="+mn-lt"/>
              </a:rPr>
              <a:t>2.1          </a:t>
            </a:r>
          </a:p>
          <a:p>
            <a:pPr marL="742950" lvl="1" indent="-285750">
              <a:lnSpc>
                <a:spcPct val="130000"/>
              </a:lnSpc>
              <a:buClr>
                <a:schemeClr val="accent6"/>
              </a:buClr>
              <a:buFont typeface="Wingdings" charset="2"/>
              <a:buChar char="§"/>
            </a:pPr>
            <a:r>
              <a:rPr lang="en-US" sz="1600" dirty="0" smtClean="0">
                <a:latin typeface="+mn-lt"/>
              </a:rPr>
              <a:t>Relative isolation</a:t>
            </a:r>
          </a:p>
        </p:txBody>
      </p:sp>
      <p:sp>
        <p:nvSpPr>
          <p:cNvPr id="11" name="Rectangle 12"/>
          <p:cNvSpPr/>
          <p:nvPr/>
        </p:nvSpPr>
        <p:spPr>
          <a:xfrm>
            <a:off x="3124200" y="4872198"/>
            <a:ext cx="5472608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lnSpc>
                <a:spcPct val="130000"/>
              </a:lnSpc>
              <a:buClr>
                <a:schemeClr val="accent6"/>
              </a:buClr>
              <a:buFont typeface="Wingdings" charset="2"/>
              <a:buChar char="§"/>
            </a:pP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QCD </a:t>
            </a:r>
            <a:r>
              <a:rPr lang="en-US" sz="1600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multijet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veto</a:t>
            </a:r>
          </a:p>
          <a:p>
            <a:pPr marL="742950" lvl="1" indent="-285750">
              <a:lnSpc>
                <a:spcPct val="130000"/>
              </a:lnSpc>
              <a:buClr>
                <a:schemeClr val="accent6"/>
              </a:buClr>
              <a:buFont typeface="Wingdings" charset="2"/>
              <a:buChar char="§"/>
            </a:pP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   </a:t>
            </a:r>
            <a:r>
              <a:rPr lang="en-US" sz="1600" dirty="0" smtClean="0">
                <a:latin typeface="+mn-lt"/>
              </a:rPr>
              <a:t>M</a:t>
            </a:r>
            <a:r>
              <a:rPr lang="en-US" sz="1600" baseline="-25000" dirty="0" smtClean="0">
                <a:latin typeface="+mn-lt"/>
              </a:rPr>
              <a:t>T</a:t>
            </a:r>
            <a:r>
              <a:rPr lang="en-US" sz="1600" dirty="0">
                <a:latin typeface="+mn-lt"/>
              </a:rPr>
              <a:t>(W) &gt;</a:t>
            </a:r>
            <a:r>
              <a:rPr lang="en-US" sz="1600" dirty="0" smtClean="0">
                <a:latin typeface="+mn-lt"/>
              </a:rPr>
              <a:t> 50 </a:t>
            </a:r>
            <a:r>
              <a:rPr lang="en-US" sz="1600" dirty="0" err="1" smtClean="0">
                <a:latin typeface="+mn-lt"/>
              </a:rPr>
              <a:t>GeV</a:t>
            </a:r>
            <a:endParaRPr lang="en-US" sz="1600" dirty="0" smtClean="0">
              <a:latin typeface="+mn-lt"/>
            </a:endParaRPr>
          </a:p>
        </p:txBody>
      </p:sp>
      <p:sp>
        <p:nvSpPr>
          <p:cNvPr id="15" name="Left Brace 3"/>
          <p:cNvSpPr/>
          <p:nvPr/>
        </p:nvSpPr>
        <p:spPr>
          <a:xfrm>
            <a:off x="2743200" y="2315795"/>
            <a:ext cx="495672" cy="3276600"/>
          </a:xfrm>
          <a:prstGeom prst="leftBrace">
            <a:avLst>
              <a:gd name="adj1" fmla="val 8333"/>
              <a:gd name="adj2" fmla="val 48908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5"/>
          <p:cNvSpPr txBox="1"/>
          <p:nvPr/>
        </p:nvSpPr>
        <p:spPr>
          <a:xfrm>
            <a:off x="3095328" y="2413559"/>
            <a:ext cx="518457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/>
              </a:buClr>
              <a:buFont typeface="Wingdings" charset="2"/>
              <a:buChar char="§"/>
            </a:pPr>
            <a:r>
              <a:rPr lang="en-US" sz="1600" dirty="0" smtClean="0">
                <a:latin typeface="+mn-lt"/>
              </a:rPr>
              <a:t>Data sets defined by single lepton (e / </a:t>
            </a:r>
            <a:r>
              <a:rPr lang="en-US" sz="1600" dirty="0" err="1" smtClean="0">
                <a:latin typeface="+mn-lt"/>
                <a:cs typeface="Symbol" charset="2"/>
              </a:rPr>
              <a:t>μ</a:t>
            </a:r>
            <a:r>
              <a:rPr lang="en-US" sz="1600" dirty="0" smtClean="0">
                <a:latin typeface="+mn-lt"/>
              </a:rPr>
              <a:t>) or lepton + jet triggers</a:t>
            </a:r>
            <a:endParaRPr lang="en-US" sz="1600" dirty="0">
              <a:latin typeface="+mn-lt"/>
            </a:endParaRPr>
          </a:p>
        </p:txBody>
      </p:sp>
      <p:sp>
        <p:nvSpPr>
          <p:cNvPr id="17" name="TextBox 4"/>
          <p:cNvSpPr txBox="1"/>
          <p:nvPr/>
        </p:nvSpPr>
        <p:spPr>
          <a:xfrm>
            <a:off x="228600" y="4419600"/>
            <a:ext cx="2667000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chemeClr val="accent6"/>
              </a:buClr>
              <a:buFont typeface="Wingdings" charset="2"/>
              <a:buChar char="§"/>
            </a:pPr>
            <a:r>
              <a:rPr lang="en-US" sz="1600" dirty="0" smtClean="0">
                <a:latin typeface="+mn-lt"/>
              </a:rPr>
              <a:t>Select only events with </a:t>
            </a:r>
            <a:r>
              <a:rPr lang="en-US" sz="1600" dirty="0" err="1" smtClean="0">
                <a:latin typeface="+mn-lt"/>
              </a:rPr>
              <a:t>leptonic</a:t>
            </a:r>
            <a:r>
              <a:rPr lang="en-US" sz="1600" dirty="0" smtClean="0">
                <a:latin typeface="+mn-lt"/>
              </a:rPr>
              <a:t> W decays, to suppress QCD-</a:t>
            </a:r>
            <a:r>
              <a:rPr lang="en-US" sz="1600" dirty="0" err="1" smtClean="0">
                <a:latin typeface="+mn-lt"/>
              </a:rPr>
              <a:t>multijets</a:t>
            </a:r>
            <a:r>
              <a:rPr lang="en-US" sz="1600" dirty="0" smtClean="0">
                <a:latin typeface="+mn-lt"/>
              </a:rPr>
              <a:t> background.</a:t>
            </a:r>
          </a:p>
          <a:p>
            <a:pPr marL="285750" indent="-285750">
              <a:spcAft>
                <a:spcPts val="600"/>
              </a:spcAft>
              <a:buClr>
                <a:schemeClr val="accent6"/>
              </a:buClr>
              <a:buFont typeface="Wingdings" charset="2"/>
              <a:buChar char="§"/>
            </a:pPr>
            <a:r>
              <a:rPr lang="en-US" sz="1600" dirty="0" smtClean="0">
                <a:latin typeface="+mn-lt"/>
              </a:rPr>
              <a:t>Some acceptance due to W </a:t>
            </a:r>
            <a:r>
              <a:rPr lang="en-US" sz="1600" dirty="0" smtClean="0">
                <a:latin typeface="+mn-lt"/>
                <a:cs typeface="Symbol" charset="2"/>
              </a:rPr>
              <a:t>→</a:t>
            </a:r>
            <a:r>
              <a:rPr lang="en-US" sz="1600" dirty="0" err="1" smtClean="0">
                <a:latin typeface="+mn-lt"/>
                <a:cs typeface="Symbol" charset="2"/>
              </a:rPr>
              <a:t>τν</a:t>
            </a:r>
            <a:r>
              <a:rPr lang="en-US" sz="1600" dirty="0" smtClean="0">
                <a:latin typeface="+mn-lt"/>
                <a:cs typeface="Symbol" charset="2"/>
              </a:rPr>
              <a:t> </a:t>
            </a:r>
            <a:r>
              <a:rPr lang="en-US" sz="1600" dirty="0" smtClean="0">
                <a:latin typeface="+mn-lt"/>
              </a:rPr>
              <a:t>decays. </a:t>
            </a:r>
            <a:endParaRPr lang="en-US" sz="1600" dirty="0">
              <a:latin typeface="+mn-lt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3095328" y="4144595"/>
            <a:ext cx="6048672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Clr>
                <a:schemeClr val="accent6"/>
              </a:buClr>
              <a:buFont typeface="Wingdings" charset="2"/>
              <a:buChar char="§"/>
            </a:pP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Jet selection</a:t>
            </a:r>
          </a:p>
          <a:p>
            <a:pPr marL="742950" lvl="1" indent="-285750">
              <a:lnSpc>
                <a:spcPct val="130000"/>
              </a:lnSpc>
              <a:buClr>
                <a:schemeClr val="accent6"/>
              </a:buClr>
              <a:buFont typeface="Wingdings" charset="2"/>
              <a:buChar char="§"/>
            </a:pP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2 jets, </a:t>
            </a:r>
            <a:r>
              <a:rPr lang="en-US" sz="1600" dirty="0" err="1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b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tagging/veto</a:t>
            </a:r>
            <a:endParaRPr lang="en-US" sz="1600" dirty="0" smtClean="0">
              <a:latin typeface="+mn-lt"/>
            </a:endParaRPr>
          </a:p>
        </p:txBody>
      </p:sp>
      <p:pic>
        <p:nvPicPr>
          <p:cNvPr id="19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3611195"/>
            <a:ext cx="2298328" cy="2298328"/>
          </a:xfrm>
          <a:prstGeom prst="rect">
            <a:avLst/>
          </a:prstGeom>
        </p:spPr>
      </p:pic>
      <p:sp>
        <p:nvSpPr>
          <p:cNvPr id="20" name="Segnaposto numero diapositiva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42</a:t>
            </a:fld>
            <a:endParaRPr lang="it-IT"/>
          </a:p>
        </p:txBody>
      </p:sp>
      <p:sp>
        <p:nvSpPr>
          <p:cNvPr id="21" name="CasellaDiTesto 20"/>
          <p:cNvSpPr txBox="1"/>
          <p:nvPr/>
        </p:nvSpPr>
        <p:spPr>
          <a:xfrm>
            <a:off x="685800" y="2133600"/>
            <a:ext cx="2211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E.g.: CMS selection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estimate from data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590800"/>
            <a:ext cx="4167960" cy="3083564"/>
          </a:xfrm>
          <a:prstGeom prst="rect">
            <a:avLst/>
          </a:prstGeom>
        </p:spPr>
      </p:pic>
      <p:sp>
        <p:nvSpPr>
          <p:cNvPr id="7" name="Rectangle 13"/>
          <p:cNvSpPr/>
          <p:nvPr/>
        </p:nvSpPr>
        <p:spPr>
          <a:xfrm>
            <a:off x="1601171" y="837088"/>
            <a:ext cx="17915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</a:pPr>
            <a:r>
              <a:rPr lang="en-US" dirty="0">
                <a:latin typeface="+mn-lt"/>
              </a:rPr>
              <a:t>CMS: </a:t>
            </a:r>
            <a:r>
              <a:rPr lang="en-US" dirty="0" smtClean="0">
                <a:latin typeface="+mn-lt"/>
              </a:rPr>
              <a:t>fit </a:t>
            </a:r>
            <a:r>
              <a:rPr lang="de-DE" dirty="0" smtClean="0">
                <a:latin typeface="+mn-lt"/>
              </a:rPr>
              <a:t>M</a:t>
            </a:r>
            <a:r>
              <a:rPr lang="de-DE" baseline="-25000" dirty="0" smtClean="0">
                <a:latin typeface="+mn-lt"/>
              </a:rPr>
              <a:t>T</a:t>
            </a:r>
            <a:r>
              <a:rPr lang="de-DE" dirty="0" smtClean="0">
                <a:latin typeface="+mn-lt"/>
              </a:rPr>
              <a:t> </a:t>
            </a:r>
            <a:r>
              <a:rPr lang="de-DE" dirty="0">
                <a:latin typeface="+mn-lt"/>
              </a:rPr>
              <a:t>(W)</a:t>
            </a:r>
          </a:p>
        </p:txBody>
      </p:sp>
      <p:cxnSp>
        <p:nvCxnSpPr>
          <p:cNvPr id="8" name="Straight Arrow Connector 15"/>
          <p:cNvCxnSpPr/>
          <p:nvPr/>
        </p:nvCxnSpPr>
        <p:spPr>
          <a:xfrm flipV="1">
            <a:off x="2405400" y="5257800"/>
            <a:ext cx="0" cy="432048"/>
          </a:xfrm>
          <a:prstGeom prst="straightConnector1">
            <a:avLst/>
          </a:prstGeom>
          <a:ln>
            <a:solidFill>
              <a:srgbClr val="FF0000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17"/>
          <p:cNvSpPr txBox="1"/>
          <p:nvPr/>
        </p:nvSpPr>
        <p:spPr>
          <a:xfrm>
            <a:off x="990600" y="5452646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+mn-lt"/>
              </a:rPr>
              <a:t>QCD veto cut</a:t>
            </a:r>
            <a:endParaRPr lang="en-US" sz="1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43</a:t>
            </a:fld>
            <a:endParaRPr lang="it-IT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219200"/>
            <a:ext cx="3672000" cy="137160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943600"/>
            <a:ext cx="3721100" cy="247689"/>
          </a:xfrm>
          <a:prstGeom prst="rect">
            <a:avLst/>
          </a:prstGeom>
        </p:spPr>
      </p:pic>
      <p:pic>
        <p:nvPicPr>
          <p:cNvPr id="17" name="Immagine 16" descr="ResultEtaMu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5431036" y="3657600"/>
            <a:ext cx="3712964" cy="2514600"/>
          </a:xfrm>
          <a:prstGeom prst="rect">
            <a:avLst/>
          </a:prstGeom>
        </p:spPr>
      </p:pic>
      <p:pic>
        <p:nvPicPr>
          <p:cNvPr id="18" name="Immagine 17" descr="costhetaljCombStack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5431036" y="1066800"/>
            <a:ext cx="3712964" cy="2514600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5049" y="1585848"/>
            <a:ext cx="1501351" cy="11573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Signal extraction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Complementary approaches adopted:</a:t>
            </a:r>
            <a:endParaRPr lang="en-US" sz="2000" dirty="0" smtClean="0"/>
          </a:p>
          <a:p>
            <a:pPr lvl="1"/>
            <a:r>
              <a:rPr lang="en-US" sz="1800" dirty="0" smtClean="0"/>
              <a:t>Maximum </a:t>
            </a:r>
            <a:r>
              <a:rPr lang="en-US" sz="1800" dirty="0" smtClean="0"/>
              <a:t>likelihood method (</a:t>
            </a:r>
            <a:r>
              <a:rPr lang="en-US" sz="1800" dirty="0" err="1" smtClean="0"/>
              <a:t>cosθ</a:t>
            </a:r>
            <a:r>
              <a:rPr lang="en-US" sz="1800" dirty="0" smtClean="0"/>
              <a:t>*, |</a:t>
            </a:r>
            <a:r>
              <a:rPr lang="en-US" sz="1800" dirty="0" err="1" smtClean="0"/>
              <a:t>η</a:t>
            </a:r>
            <a:r>
              <a:rPr lang="en-US" sz="1800" baseline="-25000" dirty="0" err="1" smtClean="0"/>
              <a:t>lq</a:t>
            </a:r>
            <a:r>
              <a:rPr lang="en-US" sz="1800" dirty="0" smtClean="0"/>
              <a:t>|)</a:t>
            </a:r>
          </a:p>
          <a:p>
            <a:pPr lvl="1"/>
            <a:r>
              <a:rPr lang="en-US" sz="1800" dirty="0" smtClean="0"/>
              <a:t>Multivariate analysis (Boosted Decision </a:t>
            </a:r>
            <a:r>
              <a:rPr lang="en-US" sz="1800" dirty="0" smtClean="0"/>
              <a:t>Trees, NN)</a:t>
            </a:r>
            <a:endParaRPr lang="en-US" sz="1800" dirty="0" smtClean="0"/>
          </a:p>
          <a:p>
            <a:pPr lvl="1"/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44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153674"/>
            <a:ext cx="8458200" cy="2951726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826" y="5257800"/>
            <a:ext cx="4676174" cy="6096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5867400"/>
            <a:ext cx="1460500" cy="348199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295400" y="5867400"/>
            <a:ext cx="1976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ATLAS (0.7fb</a:t>
            </a:r>
            <a:r>
              <a:rPr lang="en-US" baseline="30000" dirty="0" smtClean="0">
                <a:latin typeface="+mn-lt"/>
              </a:rPr>
              <a:t>−1</a:t>
            </a:r>
            <a:r>
              <a:rPr lang="en-US" dirty="0" smtClean="0">
                <a:latin typeface="+mn-lt"/>
              </a:rPr>
              <a:t>) :</a:t>
            </a:r>
            <a:endParaRPr lang="en-US" dirty="0">
              <a:latin typeface="+mn-lt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6400800" y="1066800"/>
            <a:ext cx="240368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 err="1" smtClean="0">
                <a:solidFill>
                  <a:srgbClr val="808080"/>
                </a:solidFill>
                <a:latin typeface="+mn-lt"/>
              </a:rPr>
              <a:t>Phys</a:t>
            </a:r>
            <a:r>
              <a:rPr lang="it-IT" sz="1100" dirty="0" smtClean="0">
                <a:solidFill>
                  <a:srgbClr val="808080"/>
                </a:solidFill>
                <a:latin typeface="+mn-lt"/>
              </a:rPr>
              <a:t>. Rev. Lett. 107 (2011) 091802</a:t>
            </a:r>
            <a:br>
              <a:rPr lang="it-IT" sz="1100" dirty="0" smtClean="0">
                <a:solidFill>
                  <a:srgbClr val="808080"/>
                </a:solidFill>
                <a:latin typeface="+mn-lt"/>
              </a:rPr>
            </a:br>
            <a:r>
              <a:rPr lang="it-IT" sz="1100" dirty="0" smtClean="0">
                <a:solidFill>
                  <a:srgbClr val="808080"/>
                </a:solidFill>
                <a:latin typeface="+mn-lt"/>
              </a:rPr>
              <a:t>ATLAS-CONF-2011-</a:t>
            </a:r>
            <a:r>
              <a:rPr lang="it-IT" sz="1100" dirty="0" smtClean="0">
                <a:solidFill>
                  <a:srgbClr val="808080"/>
                </a:solidFill>
                <a:latin typeface="+mn-lt"/>
              </a:rPr>
              <a:t>101</a:t>
            </a:r>
            <a:r>
              <a:rPr lang="it-IT" sz="1100" dirty="0" smtClean="0">
                <a:solidFill>
                  <a:srgbClr val="808080"/>
                </a:solidFill>
                <a:latin typeface="+mn-lt"/>
              </a:rPr>
              <a:t/>
            </a:r>
            <a:br>
              <a:rPr lang="it-IT" sz="1100" dirty="0" smtClean="0">
                <a:solidFill>
                  <a:srgbClr val="808080"/>
                </a:solidFill>
                <a:latin typeface="+mn-lt"/>
              </a:rPr>
            </a:br>
            <a:r>
              <a:rPr lang="it-IT" sz="1100" dirty="0" smtClean="0">
                <a:solidFill>
                  <a:srgbClr val="808080"/>
                </a:solidFill>
                <a:latin typeface="+mn-lt"/>
              </a:rPr>
              <a:t>CMS PAS TOP</a:t>
            </a:r>
            <a:r>
              <a:rPr lang="it-IT" sz="1100" dirty="0" smtClean="0">
                <a:solidFill>
                  <a:srgbClr val="808080"/>
                </a:solidFill>
                <a:latin typeface="+mn-lt"/>
              </a:rPr>
              <a:t>-11-021 </a:t>
            </a:r>
            <a:endParaRPr lang="en-US" sz="1100" dirty="0">
              <a:solidFill>
                <a:srgbClr val="808080"/>
              </a:solidFill>
              <a:latin typeface="+mn-lt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5105400"/>
            <a:ext cx="5029200" cy="328832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152400" y="5410200"/>
            <a:ext cx="1604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CMS (36pb</a:t>
            </a:r>
            <a:r>
              <a:rPr lang="en-US" baseline="30000" dirty="0" smtClean="0">
                <a:latin typeface="+mn-lt"/>
              </a:rPr>
              <a:t>−1</a:t>
            </a:r>
            <a:r>
              <a:rPr lang="en-US" dirty="0" smtClean="0">
                <a:latin typeface="+mn-lt"/>
              </a:rPr>
              <a:t>)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994855"/>
            <a:ext cx="7086600" cy="4796345"/>
          </a:xfrm>
          <a:prstGeom prst="rect">
            <a:avLst/>
          </a:prstGeom>
        </p:spPr>
      </p:pic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Tevatron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LHC</a:t>
            </a:r>
            <a:endParaRPr lang="en-US" dirty="0"/>
          </a:p>
        </p:txBody>
      </p:sp>
      <p:sp>
        <p:nvSpPr>
          <p:cNvPr id="8" name="Segnaposto contenuto 7"/>
          <p:cNvSpPr>
            <a:spLocks noGrp="1"/>
          </p:cNvSpPr>
          <p:nvPr>
            <p:ph idx="1"/>
          </p:nvPr>
        </p:nvSpPr>
        <p:spPr>
          <a:xfrm>
            <a:off x="685800" y="5715000"/>
            <a:ext cx="7772400" cy="533400"/>
          </a:xfrm>
        </p:spPr>
        <p:txBody>
          <a:bodyPr/>
          <a:lstStyle/>
          <a:p>
            <a:r>
              <a:rPr lang="en-US" sz="2000" dirty="0" smtClean="0"/>
              <a:t>Limits set on </a:t>
            </a:r>
            <a:r>
              <a:rPr lang="en-US" sz="2000" dirty="0" err="1" smtClean="0"/>
              <a:t>tW</a:t>
            </a:r>
            <a:r>
              <a:rPr lang="en-US" sz="2000" dirty="0" smtClean="0"/>
              <a:t>, </a:t>
            </a:r>
            <a:r>
              <a:rPr lang="en-US" sz="2000" dirty="0" err="1" smtClean="0"/>
              <a:t>s</a:t>
            </a:r>
            <a:r>
              <a:rPr lang="en-US" sz="2000" dirty="0" smtClean="0"/>
              <a:t> channel still out of reach with 2011 data </a:t>
            </a:r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45</a:t>
            </a:fld>
            <a:endParaRPr lang="it-IT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single top channels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4419600" cy="5122862"/>
          </a:xfrm>
        </p:spPr>
        <p:txBody>
          <a:bodyPr/>
          <a:lstStyle/>
          <a:p>
            <a:r>
              <a:rPr lang="en-US" sz="1800" dirty="0" err="1" smtClean="0"/>
              <a:t>tW</a:t>
            </a:r>
            <a:r>
              <a:rPr lang="en-US" sz="1800" dirty="0" smtClean="0"/>
              <a:t> recent evidence by ATLAS</a:t>
            </a:r>
            <a:br>
              <a:rPr lang="en-US" sz="1800" dirty="0" smtClean="0"/>
            </a:br>
            <a:r>
              <a:rPr lang="en-US" sz="1800" dirty="0" smtClean="0"/>
              <a:t>(</a:t>
            </a:r>
            <a:r>
              <a:rPr lang="it-IT" sz="1400" dirty="0" smtClean="0">
                <a:solidFill>
                  <a:srgbClr val="808080"/>
                </a:solidFill>
              </a:rPr>
              <a:t>arXiv:</a:t>
            </a:r>
            <a:r>
              <a:rPr lang="it-IT" sz="1400" dirty="0" smtClean="0">
                <a:solidFill>
                  <a:srgbClr val="808080"/>
                </a:solidFill>
              </a:rPr>
              <a:t>1205.5764</a:t>
            </a:r>
            <a:r>
              <a:rPr lang="it-IT" sz="1400" dirty="0" smtClean="0"/>
              <a:t>, 2 fb</a:t>
            </a:r>
            <a:r>
              <a:rPr lang="it-IT" sz="1400" baseline="30000" dirty="0" smtClean="0"/>
              <a:t>−1</a:t>
            </a:r>
            <a:r>
              <a:rPr lang="it-IT" sz="1400" dirty="0" smtClean="0"/>
              <a:t>)</a:t>
            </a:r>
            <a:endParaRPr lang="it-IT" sz="1800" dirty="0" smtClean="0"/>
          </a:p>
          <a:p>
            <a:pPr lvl="1"/>
            <a:r>
              <a:rPr lang="en-US" sz="1600" dirty="0" err="1" smtClean="0"/>
              <a:t>σ</a:t>
            </a:r>
            <a:r>
              <a:rPr lang="en-US" sz="1600" baseline="-25000" dirty="0" err="1" smtClean="0"/>
              <a:t>tW</a:t>
            </a:r>
            <a:r>
              <a:rPr lang="en-US" sz="1600" baseline="-25000" dirty="0" smtClean="0"/>
              <a:t> </a:t>
            </a:r>
            <a:r>
              <a:rPr lang="it-IT" sz="1600" dirty="0" smtClean="0"/>
              <a:t>= 16.8±2.9(</a:t>
            </a:r>
            <a:r>
              <a:rPr lang="it-IT" sz="1600" dirty="0" err="1" smtClean="0"/>
              <a:t>stat</a:t>
            </a:r>
            <a:r>
              <a:rPr lang="it-IT" sz="1600" dirty="0" smtClean="0"/>
              <a:t>)</a:t>
            </a:r>
            <a:r>
              <a:rPr lang="it-IT" sz="1600" dirty="0" smtClean="0"/>
              <a:t> ±4.</a:t>
            </a:r>
            <a:r>
              <a:rPr lang="it-IT" sz="1600" dirty="0" err="1" smtClean="0"/>
              <a:t>9</a:t>
            </a:r>
            <a:r>
              <a:rPr lang="it-IT" sz="1600" dirty="0" smtClean="0"/>
              <a:t>(</a:t>
            </a:r>
            <a:r>
              <a:rPr lang="it-IT" sz="1600" dirty="0" err="1" smtClean="0"/>
              <a:t>syst</a:t>
            </a:r>
            <a:r>
              <a:rPr lang="it-IT" sz="1600" dirty="0" smtClean="0"/>
              <a:t>)</a:t>
            </a:r>
            <a:r>
              <a:rPr lang="it-IT" sz="1600" dirty="0" err="1" smtClean="0"/>
              <a:t>pb</a:t>
            </a:r>
            <a:r>
              <a:rPr lang="it-IT" sz="1600" dirty="0" smtClean="0"/>
              <a:t/>
            </a:r>
            <a:br>
              <a:rPr lang="it-IT" sz="1600" dirty="0" smtClean="0"/>
            </a:br>
            <a:r>
              <a:rPr lang="en-US" sz="1600" dirty="0" smtClean="0"/>
              <a:t>(3.4σ </a:t>
            </a:r>
            <a:r>
              <a:rPr lang="en-US" sz="1600" dirty="0" err="1" smtClean="0"/>
              <a:t>signif</a:t>
            </a:r>
            <a:r>
              <a:rPr lang="en-US" sz="1600" dirty="0" smtClean="0"/>
              <a:t>.)</a:t>
            </a:r>
          </a:p>
          <a:p>
            <a:pPr lvl="1"/>
            <a:r>
              <a:rPr lang="en-US" sz="1600" dirty="0" smtClean="0"/>
              <a:t>SM: </a:t>
            </a:r>
            <a:r>
              <a:rPr lang="en-US" sz="1600" dirty="0" err="1" smtClean="0"/>
              <a:t>σ</a:t>
            </a:r>
            <a:r>
              <a:rPr lang="en-US" sz="1600" baseline="-25000" dirty="0" err="1" smtClean="0"/>
              <a:t>tW</a:t>
            </a:r>
            <a:r>
              <a:rPr lang="en-US" sz="1600" baseline="-25000" dirty="0" smtClean="0"/>
              <a:t> </a:t>
            </a:r>
            <a:r>
              <a:rPr lang="en-US" sz="1600" dirty="0" smtClean="0"/>
              <a:t>= 15.6pb</a:t>
            </a:r>
          </a:p>
          <a:p>
            <a:r>
              <a:rPr lang="en-US" sz="1800" dirty="0" err="1" smtClean="0"/>
              <a:t>s</a:t>
            </a:r>
            <a:r>
              <a:rPr lang="en-US" sz="1800" dirty="0" smtClean="0"/>
              <a:t>-channel: limit presented by ATLAS (</a:t>
            </a:r>
            <a:r>
              <a:rPr lang="it-IT" sz="1400" dirty="0" smtClean="0">
                <a:solidFill>
                  <a:srgbClr val="808080"/>
                </a:solidFill>
              </a:rPr>
              <a:t>ATLAS-CONF-2011-027</a:t>
            </a:r>
            <a:r>
              <a:rPr lang="it-IT" sz="1800" dirty="0" smtClean="0"/>
              <a:t>, </a:t>
            </a:r>
            <a:r>
              <a:rPr lang="it-IT" sz="1400" dirty="0" smtClean="0"/>
              <a:t>35pb</a:t>
            </a:r>
            <a:r>
              <a:rPr lang="it-IT" sz="1400" baseline="30000" dirty="0" smtClean="0"/>
              <a:t>−1</a:t>
            </a:r>
            <a:r>
              <a:rPr lang="it-IT" sz="1400" dirty="0" smtClean="0"/>
              <a:t>, </a:t>
            </a:r>
            <a:r>
              <a:rPr lang="en-US" sz="1400" dirty="0" smtClean="0"/>
              <a:t>cut-based</a:t>
            </a:r>
            <a:r>
              <a:rPr lang="en-US" sz="1800" dirty="0" smtClean="0"/>
              <a:t>):</a:t>
            </a:r>
          </a:p>
          <a:p>
            <a:pPr lvl="1"/>
            <a:r>
              <a:rPr lang="en-US" sz="1600" dirty="0" err="1" smtClean="0"/>
              <a:t>σ</a:t>
            </a:r>
            <a:r>
              <a:rPr lang="en-US" sz="1600" baseline="-25000" dirty="0" err="1" smtClean="0"/>
              <a:t>s-ch</a:t>
            </a:r>
            <a:r>
              <a:rPr lang="en-US" sz="1600" baseline="-25000" dirty="0" smtClean="0"/>
              <a:t>. </a:t>
            </a:r>
            <a:r>
              <a:rPr lang="en-US" sz="1600" dirty="0" smtClean="0"/>
              <a:t>&lt; 26.5pb (95% CL)</a:t>
            </a:r>
          </a:p>
          <a:p>
            <a:pPr lvl="1"/>
            <a:r>
              <a:rPr lang="en-US" sz="1600" dirty="0" smtClean="0"/>
              <a:t>But in SM </a:t>
            </a:r>
            <a:r>
              <a:rPr lang="en-US" sz="1600" dirty="0" err="1" smtClean="0"/>
              <a:t>σ</a:t>
            </a:r>
            <a:r>
              <a:rPr lang="en-US" sz="1600" baseline="-25000" dirty="0" err="1" smtClean="0"/>
              <a:t>s-ch</a:t>
            </a:r>
            <a:r>
              <a:rPr lang="en-US" sz="1600" baseline="-25000" dirty="0" smtClean="0"/>
              <a:t>. </a:t>
            </a:r>
            <a:r>
              <a:rPr lang="en-US" sz="1600" dirty="0" smtClean="0"/>
              <a:t>= 4.6pb! </a:t>
            </a:r>
            <a:endParaRPr lang="it-IT" sz="1600" dirty="0" smtClean="0"/>
          </a:p>
          <a:p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46</a:t>
            </a:fld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rcRect t="35358"/>
          <a:stretch>
            <a:fillRect/>
          </a:stretch>
        </p:blipFill>
        <p:spPr>
          <a:xfrm>
            <a:off x="5498441" y="956594"/>
            <a:ext cx="3098592" cy="5346755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rcRect t="195" b="70351"/>
          <a:stretch>
            <a:fillRect/>
          </a:stretch>
        </p:blipFill>
        <p:spPr>
          <a:xfrm>
            <a:off x="1245758" y="3861661"/>
            <a:ext cx="3098594" cy="2436219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More top properties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294967295"/>
          </p:nvPr>
        </p:nvSpPr>
        <p:spPr>
          <a:xfrm>
            <a:off x="0" y="6400800"/>
            <a:ext cx="2895600" cy="304800"/>
          </a:xfrm>
        </p:spPr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294967295"/>
          </p:nvPr>
        </p:nvSpPr>
        <p:spPr>
          <a:xfrm>
            <a:off x="7239000" y="6400800"/>
            <a:ext cx="1905000" cy="304800"/>
          </a:xfrm>
        </p:spPr>
        <p:txBody>
          <a:bodyPr/>
          <a:lstStyle/>
          <a:p>
            <a:fld id="{EF482F0A-FB0B-3F48-A829-78B6C39E2F4C}" type="slidenum">
              <a:rPr lang="it-IT" smtClean="0"/>
              <a:pPr/>
              <a:t>47</a:t>
            </a:fld>
            <a:endParaRPr lang="it-IT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Spin correlation at CDF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smtClean="0"/>
              <a:t>top and anti-top are produced with their spins correlated and decay as bare quarks before losing their spin polarizations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48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981200"/>
            <a:ext cx="2590800" cy="1730806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362200"/>
            <a:ext cx="3048000" cy="465545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989" y="1981200"/>
            <a:ext cx="2839411" cy="2139678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962400"/>
            <a:ext cx="7848600" cy="2250021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6600" y="2819400"/>
            <a:ext cx="1371600" cy="271904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2895600" y="3048000"/>
            <a:ext cx="3092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SM prediction: </a:t>
            </a:r>
            <a:r>
              <a:rPr lang="en-US" i="1" dirty="0" err="1" smtClean="0">
                <a:latin typeface="+mj-lt"/>
              </a:rPr>
              <a:t>κ</a:t>
            </a:r>
            <a:r>
              <a:rPr lang="en-US" i="1" dirty="0" smtClean="0">
                <a:latin typeface="+mj-lt"/>
              </a:rPr>
              <a:t> </a:t>
            </a:r>
            <a:r>
              <a:rPr lang="en-US" dirty="0" smtClean="0">
                <a:latin typeface="+mn-lt"/>
              </a:rPr>
              <a:t>~ 0.8</a:t>
            </a:r>
          </a:p>
          <a:p>
            <a:r>
              <a:rPr lang="en-US" dirty="0" smtClean="0">
                <a:latin typeface="+mn-lt"/>
              </a:rPr>
              <a:t>No conclusive result (</a:t>
            </a:r>
            <a:r>
              <a:rPr lang="en-US" i="1" dirty="0" err="1" smtClean="0"/>
              <a:t>κ</a:t>
            </a:r>
            <a:r>
              <a:rPr lang="en-US" i="1" dirty="0" smtClean="0"/>
              <a:t> </a:t>
            </a:r>
            <a:r>
              <a:rPr lang="en-US" dirty="0" smtClean="0">
                <a:latin typeface="+mn-lt"/>
              </a:rPr>
              <a:t>= 0?)</a:t>
            </a:r>
            <a:endParaRPr lang="en-US" dirty="0">
              <a:latin typeface="+mn-lt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3124200" y="6019800"/>
            <a:ext cx="17499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>
                <a:solidFill>
                  <a:srgbClr val="808080"/>
                </a:solidFill>
                <a:latin typeface="+mn-lt"/>
              </a:rPr>
              <a:t>CDF </a:t>
            </a:r>
            <a:r>
              <a:rPr lang="it-IT" sz="1200" dirty="0" err="1" smtClean="0">
                <a:solidFill>
                  <a:srgbClr val="808080"/>
                </a:solidFill>
                <a:latin typeface="+mn-lt"/>
              </a:rPr>
              <a:t>Conf</a:t>
            </a:r>
            <a:r>
              <a:rPr lang="it-IT" sz="1200" dirty="0" smtClean="0">
                <a:solidFill>
                  <a:srgbClr val="808080"/>
                </a:solidFill>
                <a:latin typeface="+mn-lt"/>
              </a:rPr>
              <a:t>. Note 10719</a:t>
            </a:r>
            <a:endParaRPr lang="en-US" sz="1200" dirty="0">
              <a:solidFill>
                <a:srgbClr val="80808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pair spin correlation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Top pairs produced mainly via gluon fusion (LHC) or quark-</a:t>
            </a:r>
            <a:r>
              <a:rPr lang="en-US" sz="2400" dirty="0" err="1" smtClean="0"/>
              <a:t>antiquark</a:t>
            </a:r>
            <a:r>
              <a:rPr lang="en-US" sz="2400" dirty="0" smtClean="0"/>
              <a:t> annihilation (</a:t>
            </a:r>
            <a:r>
              <a:rPr lang="en-US" sz="2400" dirty="0" err="1" smtClean="0"/>
              <a:t>Tevatron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V-A structure of top decay </a:t>
            </a:r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49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438400"/>
            <a:ext cx="5105400" cy="553828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200400"/>
            <a:ext cx="7467600" cy="2657552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3048000" y="5867400"/>
            <a:ext cx="4237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f</a:t>
            </a:r>
            <a:r>
              <a:rPr lang="en-US" baseline="-25000" dirty="0" err="1" smtClean="0"/>
              <a:t>SM</a:t>
            </a:r>
            <a:r>
              <a:rPr lang="en-US" dirty="0" smtClean="0"/>
              <a:t> = A/A</a:t>
            </a:r>
            <a:r>
              <a:rPr lang="en-US" baseline="-25000" dirty="0" smtClean="0"/>
              <a:t>SM</a:t>
            </a:r>
            <a:r>
              <a:rPr lang="en-US" dirty="0" smtClean="0"/>
              <a:t>=1.06 ± 0.21(stat.)</a:t>
            </a:r>
            <a:r>
              <a:rPr lang="en-US" baseline="30000" dirty="0" smtClean="0"/>
              <a:t>+40</a:t>
            </a:r>
            <a:r>
              <a:rPr lang="en-US" baseline="-25000" dirty="0" smtClean="0"/>
              <a:t>−27</a:t>
            </a:r>
            <a:r>
              <a:rPr lang="en-US" dirty="0" smtClean="0"/>
              <a:t>(syst.) </a:t>
            </a:r>
            <a:endParaRPr lang="en-US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457200" y="5943600"/>
            <a:ext cx="1839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>
                <a:solidFill>
                  <a:srgbClr val="808080"/>
                </a:solidFill>
                <a:latin typeface="+mn-lt"/>
              </a:rPr>
              <a:t>ATLAS-CONF-2011-117</a:t>
            </a:r>
            <a:endParaRPr lang="en-US" sz="1200" dirty="0">
              <a:solidFill>
                <a:srgbClr val="80808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2362200"/>
            <a:ext cx="3011109" cy="296718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Charge asymmetry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8"/>
            <a:ext cx="4267200" cy="5122862"/>
          </a:xfrm>
        </p:spPr>
        <p:txBody>
          <a:bodyPr/>
          <a:lstStyle/>
          <a:p>
            <a:r>
              <a:rPr lang="en-US" sz="1600" dirty="0" smtClean="0"/>
              <a:t>Small FB asymmetry predicted by theory</a:t>
            </a:r>
          </a:p>
          <a:p>
            <a:r>
              <a:rPr lang="en-US" sz="1600" dirty="0" smtClean="0"/>
              <a:t>Could be larger with new particles</a:t>
            </a:r>
          </a:p>
          <a:p>
            <a:r>
              <a:rPr lang="en-US" sz="1600" dirty="0" smtClean="0"/>
              <a:t>Note: different initial state in </a:t>
            </a:r>
            <a:r>
              <a:rPr lang="en-US" sz="1600" dirty="0" err="1" smtClean="0"/>
              <a:t>Tevatron</a:t>
            </a:r>
            <a:r>
              <a:rPr lang="en-US" sz="1600" dirty="0" smtClean="0"/>
              <a:t> and LHC!</a:t>
            </a:r>
            <a:endParaRPr lang="en-US" sz="16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50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362200"/>
            <a:ext cx="1994951" cy="28829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7622" y="2357588"/>
            <a:ext cx="2967188" cy="2922962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0" y="5334000"/>
            <a:ext cx="2691517" cy="4572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5334000"/>
            <a:ext cx="2514571" cy="44445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600" y="3200400"/>
            <a:ext cx="1066800" cy="338070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457200" y="5867400"/>
            <a:ext cx="5845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>
                <a:latin typeface="+mn-lt"/>
              </a:rPr>
              <a:t>A</a:t>
            </a:r>
            <a:r>
              <a:rPr lang="it-IT" sz="1600" baseline="-25000" dirty="0" smtClean="0">
                <a:latin typeface="+mn-lt"/>
              </a:rPr>
              <a:t>FB</a:t>
            </a:r>
            <a:r>
              <a:rPr lang="it-IT" sz="1600" dirty="0" smtClean="0">
                <a:latin typeface="+mn-lt"/>
              </a:rPr>
              <a:t> = 0.24 </a:t>
            </a:r>
            <a:r>
              <a:rPr lang="it-IT" sz="1600" dirty="0" err="1" smtClean="0">
                <a:latin typeface="+mn-lt"/>
              </a:rPr>
              <a:t>±</a:t>
            </a:r>
            <a:r>
              <a:rPr lang="it-IT" sz="1600" dirty="0" smtClean="0">
                <a:latin typeface="+mn-lt"/>
              </a:rPr>
              <a:t> 0.13 (</a:t>
            </a:r>
            <a:r>
              <a:rPr lang="it-IT" sz="1600" dirty="0" err="1" smtClean="0">
                <a:latin typeface="+mn-lt"/>
              </a:rPr>
              <a:t>stat</a:t>
            </a:r>
            <a:r>
              <a:rPr lang="it-IT" sz="1600" dirty="0" smtClean="0">
                <a:latin typeface="+mn-lt"/>
              </a:rPr>
              <a:t>.) </a:t>
            </a:r>
            <a:r>
              <a:rPr lang="it-IT" sz="1600" dirty="0" err="1" smtClean="0">
                <a:latin typeface="+mn-lt"/>
              </a:rPr>
              <a:t>±</a:t>
            </a:r>
            <a:r>
              <a:rPr lang="it-IT" sz="1600" dirty="0" smtClean="0">
                <a:latin typeface="+mn-lt"/>
              </a:rPr>
              <a:t> 0.04 (</a:t>
            </a:r>
            <a:r>
              <a:rPr lang="it-IT" sz="1600" dirty="0" err="1" smtClean="0">
                <a:latin typeface="+mn-lt"/>
              </a:rPr>
              <a:t>syst</a:t>
            </a:r>
            <a:r>
              <a:rPr lang="it-IT" sz="1600" dirty="0" smtClean="0">
                <a:latin typeface="+mn-lt"/>
              </a:rPr>
              <a:t>.); A</a:t>
            </a:r>
            <a:r>
              <a:rPr lang="it-IT" sz="1600" baseline="-25000" dirty="0" smtClean="0">
                <a:latin typeface="+mn-lt"/>
              </a:rPr>
              <a:t>FB</a:t>
            </a:r>
            <a:r>
              <a:rPr lang="it-IT" sz="1600" dirty="0" smtClean="0">
                <a:latin typeface="+mn-lt"/>
              </a:rPr>
              <a:t>(</a:t>
            </a:r>
            <a:r>
              <a:rPr lang="it-IT" sz="1600" dirty="0" err="1" smtClean="0">
                <a:latin typeface="+mn-lt"/>
              </a:rPr>
              <a:t>theo</a:t>
            </a:r>
            <a:r>
              <a:rPr lang="it-IT" sz="1600" dirty="0" smtClean="0">
                <a:latin typeface="+mn-lt"/>
              </a:rPr>
              <a:t>)=0.050± 0.015   </a:t>
            </a:r>
            <a:endParaRPr lang="en-US" sz="1600" dirty="0">
              <a:latin typeface="+mn-lt"/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57800" y="228600"/>
            <a:ext cx="2654300" cy="208280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7239000" y="5943600"/>
            <a:ext cx="1525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>
                <a:solidFill>
                  <a:srgbClr val="808080"/>
                </a:solidFill>
                <a:latin typeface="+mn-lt"/>
              </a:rPr>
              <a:t>PRL 101 202001</a:t>
            </a:r>
            <a:endParaRPr lang="en-US" sz="1400" dirty="0">
              <a:solidFill>
                <a:srgbClr val="80808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Charge asymmetry at LHC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LHC has a symmetric initial state</a:t>
            </a:r>
          </a:p>
          <a:p>
            <a:r>
              <a:rPr lang="en-US" sz="2000" dirty="0" smtClean="0"/>
              <a:t>Charge asymmetry measured at </a:t>
            </a:r>
            <a:r>
              <a:rPr lang="en-US" sz="2000" dirty="0" err="1" smtClean="0"/>
              <a:t>Tevatron</a:t>
            </a:r>
            <a:r>
              <a:rPr lang="en-US" sz="2000" dirty="0" smtClean="0"/>
              <a:t> turns </a:t>
            </a:r>
            <a:br>
              <a:rPr lang="en-US" sz="2000" dirty="0" smtClean="0"/>
            </a:br>
            <a:r>
              <a:rPr lang="en-US" sz="2000" dirty="0" smtClean="0"/>
              <a:t>into an angular asymmetry</a:t>
            </a:r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51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362200"/>
            <a:ext cx="8534400" cy="2982823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410200"/>
            <a:ext cx="3672840" cy="29718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5410200"/>
            <a:ext cx="3710934" cy="3048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276600"/>
            <a:ext cx="1371600" cy="404346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600" y="5867400"/>
            <a:ext cx="2453636" cy="289559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0" y="5867400"/>
            <a:ext cx="2476495" cy="281940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4000" y="3376948"/>
            <a:ext cx="1366522" cy="433052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0" y="1447800"/>
            <a:ext cx="2057400" cy="665629"/>
          </a:xfrm>
          <a:prstGeom prst="rect">
            <a:avLst/>
          </a:prstGeom>
        </p:spPr>
      </p:pic>
      <p:sp>
        <p:nvSpPr>
          <p:cNvPr id="15" name="Rettangolo 14"/>
          <p:cNvSpPr/>
          <p:nvPr/>
        </p:nvSpPr>
        <p:spPr>
          <a:xfrm>
            <a:off x="6781800" y="1066800"/>
            <a:ext cx="19973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>
                <a:solidFill>
                  <a:schemeClr val="bg1">
                    <a:lumMod val="75000"/>
                  </a:schemeClr>
                </a:solidFill>
                <a:latin typeface="+mn-lt"/>
              </a:rPr>
              <a:t>CMS PAS TOP-11-014</a:t>
            </a:r>
            <a:endParaRPr lang="en-US" sz="1400" dirty="0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physics in top processes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Top processes are suitable to study exotic physics</a:t>
            </a:r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52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76400"/>
            <a:ext cx="2003051" cy="19812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1676400"/>
            <a:ext cx="2438400" cy="215798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1828800"/>
            <a:ext cx="2567509" cy="21336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999554"/>
            <a:ext cx="2438400" cy="2188509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400" y="4495800"/>
            <a:ext cx="2127250" cy="1396416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1228" y="4495800"/>
            <a:ext cx="2379372" cy="1529816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for </a:t>
            </a:r>
            <a:r>
              <a:rPr lang="en-US" dirty="0" err="1" smtClean="0"/>
              <a:t>tt</a:t>
            </a:r>
            <a:r>
              <a:rPr lang="en-US" dirty="0" smtClean="0"/>
              <a:t> resonances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CMS measured the </a:t>
            </a:r>
            <a:r>
              <a:rPr lang="en-US" sz="2400" dirty="0" err="1" smtClean="0"/>
              <a:t>tt</a:t>
            </a:r>
            <a:r>
              <a:rPr lang="en-US" sz="2400" baseline="30000" dirty="0" err="1" smtClean="0"/>
              <a:t>bar</a:t>
            </a:r>
            <a:r>
              <a:rPr lang="en-US" sz="2400" dirty="0" smtClean="0"/>
              <a:t> invariant mass spectrum in (</a:t>
            </a:r>
            <a:r>
              <a:rPr lang="en-US" sz="2400" dirty="0" err="1" smtClean="0"/>
              <a:t>μνb)(qqb</a:t>
            </a:r>
            <a:r>
              <a:rPr lang="en-US" sz="2400" dirty="0" smtClean="0"/>
              <a:t>) decays</a:t>
            </a:r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53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159000"/>
            <a:ext cx="3729774" cy="37084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1" y="2158999"/>
            <a:ext cx="4876800" cy="3696171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3733800" y="5943600"/>
            <a:ext cx="2013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>
                <a:solidFill>
                  <a:srgbClr val="808080"/>
                </a:solidFill>
                <a:latin typeface="+mn-lt"/>
              </a:rPr>
              <a:t>CMS PAS EXO-11-055</a:t>
            </a:r>
            <a:endParaRPr lang="en-US" sz="1400" dirty="0">
              <a:solidFill>
                <a:srgbClr val="80808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2895600"/>
            <a:ext cx="3962400" cy="287884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for new particles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ATLAS:</a:t>
            </a:r>
          </a:p>
          <a:p>
            <a:pPr lvl="1"/>
            <a:r>
              <a:rPr lang="en-US" sz="2000" dirty="0" smtClean="0"/>
              <a:t>Search for New Phenomena in </a:t>
            </a:r>
            <a:r>
              <a:rPr lang="en-US" sz="2000" dirty="0" err="1" smtClean="0"/>
              <a:t>ttbar</a:t>
            </a:r>
            <a:r>
              <a:rPr lang="en-US" sz="2000" dirty="0" smtClean="0"/>
              <a:t> Events with Large Missing Transverse Momentum in Proton-Proton Collisions at </a:t>
            </a:r>
            <a:r>
              <a:rPr lang="en-US" sz="2000" dirty="0" err="1" smtClean="0"/>
              <a:t>sqrt(s</a:t>
            </a:r>
            <a:r>
              <a:rPr lang="en-US" sz="2000" dirty="0" smtClean="0"/>
              <a:t>) = 7 </a:t>
            </a:r>
            <a:r>
              <a:rPr lang="en-US" sz="2000" dirty="0" err="1" smtClean="0"/>
              <a:t>TeV</a:t>
            </a:r>
            <a:r>
              <a:rPr lang="en-US" sz="2000" dirty="0" smtClean="0"/>
              <a:t> with the ATLAS Detector </a:t>
            </a:r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54</a:t>
            </a:fld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895600"/>
            <a:ext cx="4191000" cy="2990453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alphaModFix amt="91000"/>
          </a:blip>
          <a:stretch>
            <a:fillRect/>
          </a:stretch>
        </p:blipFill>
        <p:spPr>
          <a:xfrm>
            <a:off x="3657600" y="2971800"/>
            <a:ext cx="1905000" cy="364191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3733800" y="5867400"/>
            <a:ext cx="184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808080"/>
                </a:solidFill>
                <a:latin typeface="+mn-lt"/>
              </a:rPr>
              <a:t>arXiv:1109.4725</a:t>
            </a:r>
            <a:endParaRPr lang="en-US" dirty="0">
              <a:solidFill>
                <a:srgbClr val="80808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quark charge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Some models predict an exotic −</a:t>
            </a:r>
            <a:r>
              <a:rPr lang="en-US" sz="2000" baseline="30000" dirty="0" smtClean="0"/>
              <a:t>4</a:t>
            </a:r>
            <a:r>
              <a:rPr lang="en-US" sz="2000" dirty="0" smtClean="0"/>
              <a:t>/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 particle, the true SM top (</a:t>
            </a:r>
            <a:r>
              <a:rPr lang="en-US" sz="2000" dirty="0" err="1" smtClean="0"/>
              <a:t>q</a:t>
            </a:r>
            <a:r>
              <a:rPr lang="en-US" sz="2000" dirty="0" smtClean="0"/>
              <a:t>=+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/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) quark being heavier and undetected</a:t>
            </a:r>
          </a:p>
          <a:p>
            <a:r>
              <a:rPr lang="en-US" sz="2000" dirty="0" err="1" smtClean="0"/>
              <a:t>b</a:t>
            </a:r>
            <a:r>
              <a:rPr lang="en-US" sz="2000" dirty="0" smtClean="0"/>
              <a:t> </a:t>
            </a:r>
            <a:r>
              <a:rPr lang="en-US" sz="2000" dirty="0" err="1" smtClean="0"/>
              <a:t>flavour</a:t>
            </a:r>
            <a:r>
              <a:rPr lang="en-US" sz="2000" dirty="0" smtClean="0"/>
              <a:t> has to be identified (</a:t>
            </a:r>
            <a:r>
              <a:rPr lang="en-US" sz="2000" dirty="0" err="1" smtClean="0"/>
              <a:t>b</a:t>
            </a:r>
            <a:r>
              <a:rPr lang="en-US" sz="2000" dirty="0" smtClean="0"/>
              <a:t> or </a:t>
            </a:r>
            <a:r>
              <a:rPr lang="en-US" sz="2000" baseline="30000" dirty="0" err="1" smtClean="0"/>
              <a:t>bbar</a:t>
            </a:r>
            <a:r>
              <a:rPr lang="en-US" sz="2000" baseline="30000" dirty="0" smtClean="0"/>
              <a:t>)</a:t>
            </a:r>
            <a:r>
              <a:rPr lang="en-US" sz="2000" dirty="0" smtClean="0"/>
              <a:t>, J</a:t>
            </a:r>
            <a:r>
              <a:rPr lang="en-US" sz="1800" dirty="0" smtClean="0"/>
              <a:t>et charge or lepton tag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Experimental data disfavor</a:t>
            </a:r>
          </a:p>
          <a:p>
            <a:pPr>
              <a:buNone/>
            </a:pPr>
            <a:r>
              <a:rPr lang="en-US" sz="1800" dirty="0" smtClean="0"/>
              <a:t>exotic −</a:t>
            </a:r>
            <a:r>
              <a:rPr lang="en-US" sz="1800" baseline="30000" dirty="0" smtClean="0"/>
              <a:t>4</a:t>
            </a:r>
            <a:r>
              <a:rPr lang="en-US" sz="1800" dirty="0" smtClean="0"/>
              <a:t>/</a:t>
            </a:r>
            <a:r>
              <a:rPr lang="en-US" sz="1800" baseline="-25000" dirty="0" smtClean="0"/>
              <a:t>3</a:t>
            </a:r>
            <a:r>
              <a:rPr lang="en-US" sz="1800" dirty="0" smtClean="0"/>
              <a:t> quark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55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156" y="4419600"/>
            <a:ext cx="5234844" cy="24384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286000"/>
            <a:ext cx="5943600" cy="2006342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6541229" y="3657600"/>
            <a:ext cx="2602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 smtClean="0">
                <a:solidFill>
                  <a:srgbClr val="808080"/>
                </a:solidFill>
                <a:latin typeface="+mn-lt"/>
              </a:rPr>
              <a:t>Phys</a:t>
            </a:r>
            <a:r>
              <a:rPr lang="it-IT" sz="1200" dirty="0" smtClean="0">
                <a:solidFill>
                  <a:srgbClr val="808080"/>
                </a:solidFill>
                <a:latin typeface="+mn-lt"/>
              </a:rPr>
              <a:t>. Rev. Lett. 98, 041801 (2007),</a:t>
            </a:r>
            <a:br>
              <a:rPr lang="it-IT" sz="1200" dirty="0" smtClean="0">
                <a:solidFill>
                  <a:srgbClr val="808080"/>
                </a:solidFill>
                <a:latin typeface="+mn-lt"/>
              </a:rPr>
            </a:br>
            <a:r>
              <a:rPr lang="it-IT" sz="1200" dirty="0" err="1" smtClean="0">
                <a:solidFill>
                  <a:srgbClr val="808080"/>
                </a:solidFill>
                <a:latin typeface="+mn-lt"/>
              </a:rPr>
              <a:t>Conf</a:t>
            </a:r>
            <a:r>
              <a:rPr lang="it-IT" sz="1200" dirty="0" smtClean="0">
                <a:solidFill>
                  <a:srgbClr val="808080"/>
                </a:solidFill>
                <a:latin typeface="+mn-lt"/>
              </a:rPr>
              <a:t>. Note 9939, </a:t>
            </a:r>
            <a:r>
              <a:rPr lang="it-IT" sz="1200" dirty="0" err="1" smtClean="0">
                <a:solidFill>
                  <a:srgbClr val="808080"/>
                </a:solidFill>
                <a:latin typeface="+mn-lt"/>
              </a:rPr>
              <a:t>…</a:t>
            </a:r>
            <a:r>
              <a:rPr lang="it-IT" sz="1200" dirty="0" smtClean="0">
                <a:solidFill>
                  <a:srgbClr val="808080"/>
                </a:solidFill>
                <a:latin typeface="+mn-lt"/>
              </a:rPr>
              <a:t/>
            </a:r>
            <a:br>
              <a:rPr lang="it-IT" sz="1200" dirty="0" smtClean="0">
                <a:solidFill>
                  <a:srgbClr val="808080"/>
                </a:solidFill>
                <a:latin typeface="+mn-lt"/>
              </a:rPr>
            </a:br>
            <a:endParaRPr lang="en-US" sz="1200" dirty="0">
              <a:solidFill>
                <a:srgbClr val="808080"/>
              </a:solidFill>
              <a:latin typeface="+mn-lt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0" y="2286000"/>
            <a:ext cx="1600200" cy="270681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0" y="2590800"/>
            <a:ext cx="1902725" cy="302525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8400" y="2895600"/>
            <a:ext cx="2539621" cy="326409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5600" y="3200400"/>
            <a:ext cx="1401170" cy="262719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400" dirty="0" smtClean="0"/>
              <a:t>S. </a:t>
            </a:r>
            <a:r>
              <a:rPr lang="it-IT" sz="2400" dirty="0" err="1" smtClean="0"/>
              <a:t>Willenbrock</a:t>
            </a:r>
            <a:r>
              <a:rPr lang="it-IT" sz="2400" dirty="0" smtClean="0"/>
              <a:t>, the Standard </a:t>
            </a:r>
            <a:r>
              <a:rPr lang="it-IT" sz="2400" dirty="0" err="1" smtClean="0"/>
              <a:t>Model</a:t>
            </a:r>
            <a:r>
              <a:rPr lang="it-IT" sz="2400" dirty="0" smtClean="0"/>
              <a:t> and the top quark, </a:t>
            </a:r>
            <a:r>
              <a:rPr lang="it-IT" sz="2400" dirty="0" err="1" smtClean="0"/>
              <a:t>hep-ph</a:t>
            </a:r>
            <a:r>
              <a:rPr lang="it-IT" sz="2400" dirty="0" smtClean="0"/>
              <a:t>/0211067</a:t>
            </a:r>
          </a:p>
          <a:p>
            <a:r>
              <a:rPr lang="it-IT" sz="2400" dirty="0" smtClean="0"/>
              <a:t>A. </a:t>
            </a:r>
            <a:r>
              <a:rPr lang="it-IT" sz="2400" dirty="0" err="1" smtClean="0"/>
              <a:t>Quadt</a:t>
            </a:r>
            <a:r>
              <a:rPr lang="it-IT" sz="2400" dirty="0" smtClean="0"/>
              <a:t>, Top quark </a:t>
            </a:r>
            <a:r>
              <a:rPr lang="it-IT" sz="2400" dirty="0" err="1" smtClean="0"/>
              <a:t>Physics</a:t>
            </a:r>
            <a:r>
              <a:rPr lang="it-IT" sz="2400" dirty="0" smtClean="0"/>
              <a:t> at </a:t>
            </a:r>
            <a:r>
              <a:rPr lang="it-IT" sz="2400" dirty="0" err="1" smtClean="0"/>
              <a:t>hadron</a:t>
            </a:r>
            <a:r>
              <a:rPr lang="it-IT" sz="2400" dirty="0" smtClean="0"/>
              <a:t> </a:t>
            </a:r>
            <a:r>
              <a:rPr lang="it-IT" sz="2400" dirty="0" err="1" smtClean="0"/>
              <a:t>colliders</a:t>
            </a:r>
            <a:r>
              <a:rPr lang="it-IT" sz="2400" dirty="0" smtClean="0"/>
              <a:t>, Eur. </a:t>
            </a:r>
            <a:r>
              <a:rPr lang="it-IT" sz="2400" dirty="0" err="1" smtClean="0"/>
              <a:t>Phys</a:t>
            </a:r>
            <a:r>
              <a:rPr lang="it-IT" sz="2400" dirty="0" smtClean="0"/>
              <a:t>. </a:t>
            </a:r>
            <a:r>
              <a:rPr lang="it-IT" sz="2400" dirty="0" err="1" smtClean="0"/>
              <a:t>J</a:t>
            </a:r>
            <a:r>
              <a:rPr lang="it-IT" sz="2400" dirty="0" smtClean="0"/>
              <a:t>. </a:t>
            </a:r>
            <a:r>
              <a:rPr lang="it-IT" sz="2400" dirty="0" err="1" smtClean="0"/>
              <a:t>C</a:t>
            </a:r>
            <a:r>
              <a:rPr lang="it-IT" sz="2400" dirty="0" smtClean="0"/>
              <a:t> 48 (2006) 835-1000</a:t>
            </a:r>
          </a:p>
          <a:p>
            <a:r>
              <a:rPr lang="it-IT" sz="2400" dirty="0" smtClean="0"/>
              <a:t>F. </a:t>
            </a:r>
            <a:r>
              <a:rPr lang="it-IT" sz="2400" dirty="0" err="1" smtClean="0"/>
              <a:t>Deliot</a:t>
            </a:r>
            <a:r>
              <a:rPr lang="it-IT" sz="2400" dirty="0" smtClean="0"/>
              <a:t>, D. </a:t>
            </a:r>
            <a:r>
              <a:rPr lang="it-IT" sz="2400" dirty="0" err="1" smtClean="0"/>
              <a:t>Glenzinski</a:t>
            </a:r>
            <a:r>
              <a:rPr lang="en-US" sz="2400" dirty="0" smtClean="0"/>
              <a:t>, </a:t>
            </a:r>
            <a:r>
              <a:rPr lang="it-IT" sz="2400" dirty="0" smtClean="0"/>
              <a:t>Top Quark </a:t>
            </a:r>
            <a:r>
              <a:rPr lang="it-IT" sz="2400" dirty="0" err="1" smtClean="0"/>
              <a:t>Physics</a:t>
            </a:r>
            <a:r>
              <a:rPr lang="it-IT" sz="2400" dirty="0" smtClean="0"/>
              <a:t> at the </a:t>
            </a:r>
            <a:r>
              <a:rPr lang="it-IT" sz="2400" dirty="0" err="1" smtClean="0"/>
              <a:t>Tevatron</a:t>
            </a:r>
            <a:r>
              <a:rPr lang="it-IT" sz="2400" dirty="0" smtClean="0"/>
              <a:t>, </a:t>
            </a:r>
            <a:r>
              <a:rPr lang="it-IT" sz="2400" dirty="0" err="1" smtClean="0"/>
              <a:t>arXiv</a:t>
            </a:r>
            <a:r>
              <a:rPr lang="it-IT" sz="2400" dirty="0" smtClean="0"/>
              <a:t>:1010.1202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Top physics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2F0A-FB0B-3F48-A829-78B6C39E2F4C}" type="slidenum">
              <a:rPr lang="it-IT" smtClean="0"/>
              <a:pPr/>
              <a:t>56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OURCE" val="\documentclass{slides}&#10;\usepackage{color}&#10;\pagestyle{empty}&#10;\begin{document}&#10;\[ \color{blue}V_{ub}^2 + V_{cb}^2 + \color{red}V_{tb}^2 \color{blue}&#10;\stackrel{?}{=} 1 \]&#10;\end{document}&#10;"/>
  <p:tag name="EXTERNALNAME" val="txp_fig"/>
  <p:tag name="BLEND" val="0"/>
  <p:tag name="TRANSPARENT" val="1"/>
  <p:tag name="RESOLUTION" val="1200"/>
  <p:tag name="WORKAROUNDTRANSPARENCYBUG" val="0"/>
  <p:tag name="ALLOWFONTSUBSTITUTION" val="0"/>
  <p:tag name="BITMAPFORMAT" val="bmp256"/>
  <p:tag name="ORIGWIDTH" val="185"/>
  <p:tag name="PICTUREFILESIZE" val="1543078"/>
</p:tagLst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17678</TotalTime>
  <Words>2297</Words>
  <Application>Microsoft Macintosh PowerPoint</Application>
  <PresentationFormat>Presentazione su schermo (4:3)</PresentationFormat>
  <Paragraphs>432</Paragraphs>
  <Slides>56</Slides>
  <Notes>1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56</vt:i4>
      </vt:variant>
    </vt:vector>
  </HeadingPairs>
  <TitlesOfParts>
    <vt:vector size="57" baseType="lpstr">
      <vt:lpstr>Struttura predefinita</vt:lpstr>
      <vt:lpstr>Top physics at hadron colliders</vt:lpstr>
      <vt:lpstr>Outline</vt:lpstr>
      <vt:lpstr>Top: the heaviest quark</vt:lpstr>
      <vt:lpstr>Top history timeline</vt:lpstr>
      <vt:lpstr>Indirect top quark evidence </vt:lpstr>
      <vt:lpstr>Top mass history</vt:lpstr>
      <vt:lpstr>Top quark production</vt:lpstr>
      <vt:lpstr>Top quark pair production</vt:lpstr>
      <vt:lpstr>LHC kinematics</vt:lpstr>
      <vt:lpstr>Tevatron vs LHC</vt:lpstr>
      <vt:lpstr>Single-top production</vt:lpstr>
      <vt:lpstr>Top quark decay</vt:lpstr>
      <vt:lpstr>Top quark decays</vt:lpstr>
      <vt:lpstr>Final states in top events</vt:lpstr>
      <vt:lpstr>Top quark identification  and reconstruction</vt:lpstr>
      <vt:lpstr>Experimental physics ‘objects’</vt:lpstr>
      <vt:lpstr>LHC experiments: ATLAS</vt:lpstr>
      <vt:lpstr>LHC experiments: CMS</vt:lpstr>
      <vt:lpstr>A top-antitop candidate event</vt:lpstr>
      <vt:lpstr>One more candidate (eμ+2 jets)</vt:lpstr>
      <vt:lpstr>Identifying the b jet: “tagging”</vt:lpstr>
      <vt:lpstr>ttbar cross section</vt:lpstr>
      <vt:lpstr>ttbar cross section measurement</vt:lpstr>
      <vt:lpstr>l+jet: jet multiplicity (untagged)</vt:lpstr>
      <vt:lpstr>Lepton + jets with b-tag</vt:lpstr>
      <vt:lpstr>Cross section summary (2010…)</vt:lpstr>
      <vt:lpstr>Top mass measurement</vt:lpstr>
      <vt:lpstr>Top event reconstruction (l+jets)</vt:lpstr>
      <vt:lpstr>Reconstruct the top mass</vt:lpstr>
      <vt:lpstr>Constrained fit for mt</vt:lpstr>
      <vt:lpstr>Template method</vt:lpstr>
      <vt:lpstr>Template method: ATLAS</vt:lpstr>
      <vt:lpstr>Matrix element method</vt:lpstr>
      <vt:lpstr>Application in CDF</vt:lpstr>
      <vt:lpstr>Ideogram method</vt:lpstr>
      <vt:lpstr>Mass from cross section</vt:lpstr>
      <vt:lpstr>Summary of mt measurements</vt:lpstr>
      <vt:lpstr>Single top</vt:lpstr>
      <vt:lpstr>Single top production</vt:lpstr>
      <vt:lpstr>Interest in single-top </vt:lpstr>
      <vt:lpstr>Single top at Tevatron</vt:lpstr>
      <vt:lpstr>t-channel single top at LHC</vt:lpstr>
      <vt:lpstr>Background estimate from data</vt:lpstr>
      <vt:lpstr>Signal extraction</vt:lpstr>
      <vt:lpstr>Tevatron vs LHC</vt:lpstr>
      <vt:lpstr>More single top channels</vt:lpstr>
      <vt:lpstr>More top properties</vt:lpstr>
      <vt:lpstr>Spin correlation at CDF</vt:lpstr>
      <vt:lpstr>Top pair spin correlation</vt:lpstr>
      <vt:lpstr>Charge asymmetry</vt:lpstr>
      <vt:lpstr>Charge asymmetry at LHC</vt:lpstr>
      <vt:lpstr>New physics in top processes</vt:lpstr>
      <vt:lpstr>Search for tt resonances</vt:lpstr>
      <vt:lpstr>Search for new particles</vt:lpstr>
      <vt:lpstr>Top quark charge</vt:lpstr>
      <vt:lpstr>References</vt:lpstr>
    </vt:vector>
  </TitlesOfParts>
  <Company>INFN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Luca Lista</dc:creator>
  <cp:lastModifiedBy>Luca Lista</cp:lastModifiedBy>
  <cp:revision>3612</cp:revision>
  <cp:lastPrinted>2009-09-08T15:10:07Z</cp:lastPrinted>
  <dcterms:created xsi:type="dcterms:W3CDTF">2012-06-07T06:50:19Z</dcterms:created>
  <dcterms:modified xsi:type="dcterms:W3CDTF">2012-06-07T07:24:31Z</dcterms:modified>
</cp:coreProperties>
</file>