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embeddings/oleObject8.bin" ContentType="application/vnd.openxmlformats-officedocument.oleObject"/>
  <Override PartName="/ppt/slides/slide62.xml" ContentType="application/vnd.openxmlformats-officedocument.presentationml.slide+xml"/>
  <Override PartName="/ppt/embeddings/oleObject1.bin" ContentType="application/vnd.openxmlformats-officedocument.oleObject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embeddings/oleObject16.bin" ContentType="application/vnd.openxmlformats-officedocument.oleObject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54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embeddings/oleObject7.bin" ContentType="application/vnd.openxmlformats-officedocument.oleObject"/>
  <Override PartName="/docProps/core.xml" ContentType="application/vnd.openxmlformats-package.core-properties+xml"/>
  <Override PartName="/ppt/slides/slide61.xml" ContentType="application/vnd.openxmlformats-officedocument.presentationml.slide+xml"/>
  <Override PartName="/ppt/notesSlides/notesSlide7.xml" ContentType="application/vnd.openxmlformats-officedocument.presentationml.notesSlide+xml"/>
  <Override PartName="/ppt/embeddings/oleObject15.bin" ContentType="application/vnd.openxmlformats-officedocument.oleObject"/>
  <Override PartName="/ppt/slides/slide44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slides/slide53.xml" ContentType="application/vnd.openxmlformats-officedocument.presentationml.slide+xml"/>
  <Default Extension="vml" ContentType="application/vnd.openxmlformats-officedocument.vmlDrawing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Layouts/slideLayout4.xml" ContentType="application/vnd.openxmlformats-officedocument.presentationml.slideLayout+xml"/>
  <Default Extension="png" ContentType="image/png"/>
  <Override PartName="/ppt/slides/slide67.xml" ContentType="application/vnd.openxmlformats-officedocument.presentationml.slide+xml"/>
  <Override PartName="/ppt/slides/slide12.xml" ContentType="application/vnd.openxmlformats-officedocument.presentationml.slide+xml"/>
  <Override PartName="/ppt/embeddings/oleObject6.bin" ContentType="application/vnd.openxmlformats-officedocument.oleObject"/>
  <Override PartName="/ppt/slides/slide60.xml" ContentType="application/vnd.openxmlformats-officedocument.presentationml.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59.xml" ContentType="application/vnd.openxmlformats-officedocument.presentationml.slide+xml"/>
  <Override PartName="/ppt/embeddings/oleObject14.bin" ContentType="application/vnd.openxmlformats-officedocument.oleObject"/>
  <Override PartName="/ppt/slides/slide26.xml" ContentType="application/vnd.openxmlformats-officedocument.presentationml.slide+xml"/>
  <Override PartName="/ppt/slides/slide52.xml" ContentType="application/vnd.openxmlformats-officedocument.presentationml.slide+xml"/>
  <Override PartName="/ppt/slides/slide35.xml" ContentType="application/vnd.openxmlformats-officedocument.presentationml.slide+xml"/>
  <Override PartName="/ppt/embeddings/oleObject12.bin" ContentType="application/vnd.openxmlformats-officedocument.oleObject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66.xml" ContentType="application/vnd.openxmlformats-officedocument.presentationml.slide+xml"/>
  <Override PartName="/ppt/slides/slide11.xml" ContentType="application/vnd.openxmlformats-officedocument.presentationml.slide+xml"/>
  <Override PartName="/ppt/embeddings/oleObject5.bin" ContentType="application/vnd.openxmlformats-officedocument.oleObject"/>
  <Override PartName="/ppt/slides/slide49.xml" ContentType="application/vnd.openxmlformats-officedocument.presentationml.slide+xml"/>
  <Override PartName="/ppt/notesSlides/notesSlide5.xml" ContentType="application/vnd.openxmlformats-officedocument.presentationml.notesSlide+xml"/>
  <Override PartName="/ppt/embeddings/oleObject13.bin" ContentType="application/vnd.openxmlformats-officedocument.oleObject"/>
  <Override PartName="/ppt/slides/slide42.xml" ContentType="application/vnd.openxmlformats-officedocument.presentationml.slide+xml"/>
  <Override PartName="/ppt/slides/slide58.xml" ContentType="application/vnd.openxmlformats-officedocument.presentationml.slide+xml"/>
  <Override PartName="/ppt/slides/slide25.xml" ContentType="application/vnd.openxmlformats-officedocument.presentationml.slide+xml"/>
  <Override PartName="/ppt/slides/slide51.xml" ContentType="application/vnd.openxmlformats-officedocument.presentationml.slide+xml"/>
  <Override PartName="/ppt/slides/slide9.xml" ContentType="application/vnd.openxmlformats-officedocument.presentationml.slide+xml"/>
  <Override PartName="/ppt/slides/slide34.xml" ContentType="application/vnd.openxmlformats-officedocument.presentationml.slide+xml"/>
  <Override PartName="/ppt/embeddings/oleObject11.bin" ContentType="application/vnd.openxmlformats-officedocument.oleObject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slides/slide65.xml" ContentType="application/vnd.openxmlformats-officedocument.presentationml.slide+xml"/>
  <Override PartName="/ppt/slides/slide10.xml" ContentType="application/vnd.openxmlformats-officedocument.presentationml.slide+xml"/>
  <Override PartName="/ppt/embeddings/oleObject4.bin" ContentType="application/vnd.openxmlformats-officedocument.oleObject"/>
  <Default Extension="wmf" ContentType="image/x-wmf"/>
  <Override PartName="/ppt/slides/slide48.xml" ContentType="application/vnd.openxmlformats-officedocument.presentationml.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embeddings/Microsoft_Equation1.bin" ContentType="application/vnd.openxmlformats-officedocument.oleObject"/>
  <Override PartName="/ppt/slides/slide41.xml" ContentType="application/vnd.openxmlformats-officedocument.presentationml.slide+xml"/>
  <Override PartName="/ppt/slides/slide57.xml" ContentType="application/vnd.openxmlformats-officedocument.presentationml.slide+xml"/>
  <Override PartName="/ppt/theme/theme3.xml" ContentType="application/vnd.openxmlformats-officedocument.theme+xml"/>
  <Override PartName="/ppt/slides/slide24.xml" ContentType="application/vnd.openxmlformats-officedocument.presentationml.slide+xml"/>
  <Override PartName="/ppt/slides/slide50.xml" ContentType="application/vnd.openxmlformats-officedocument.presentationml.slide+xml"/>
  <Override PartName="/ppt/slides/slide8.xml" ContentType="application/vnd.openxmlformats-officedocument.presentationml.slide+xml"/>
  <Override PartName="/ppt/slides/slide33.xml" ContentType="application/vnd.openxmlformats-officedocument.presentationml.slide+xml"/>
  <Override PartName="/ppt/embeddings/oleObject10.bin" ContentType="application/vnd.openxmlformats-officedocument.oleObject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viewProps.xml" ContentType="application/vnd.openxmlformats-officedocument.presentationml.viewProps+xml"/>
  <Override PartName="/ppt/slides/slide64.xml" ContentType="application/vnd.openxmlformats-officedocument.presentationml.slide+xml"/>
  <Default Extension="jpeg" ContentType="image/jpeg"/>
  <Override PartName="/ppt/embeddings/oleObject3.bin" ContentType="application/vnd.openxmlformats-officedocument.oleObject"/>
  <Override PartName="/ppt/slides/slide4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s/slide56.xml" ContentType="application/vnd.openxmlformats-officedocument.presentationml.slide+xml"/>
  <Override PartName="/ppt/slides/slide23.xml" ContentType="application/vnd.openxmlformats-officedocument.presentationml.slide+xml"/>
  <Override PartName="/ppt/slides/slide39.xml" ContentType="application/vnd.openxmlformats-officedocument.presentationml.slide+xml"/>
  <Override PartName="/ppt/slides/slide7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embeddings/oleObject9.bin" ContentType="application/vnd.openxmlformats-officedocument.oleObject"/>
  <Override PartName="/ppt/slides/slide63.xml" ContentType="application/vnd.openxmlformats-officedocument.presentationml.slide+xml"/>
  <Override PartName="/ppt/embeddings/oleObject2.bin" ContentType="application/vnd.openxmlformats-officedocument.oleObject"/>
  <Override PartName="/ppt/embeddings/oleObject17.bin" ContentType="application/vnd.openxmlformats-officedocument.oleObject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slides/slide55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Default Extension="bin" ContentType="application/vnd.openxmlformats-officedocument.presentationml.printerSettings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472" r:id="rId2"/>
    <p:sldId id="474" r:id="rId3"/>
    <p:sldId id="475" r:id="rId4"/>
    <p:sldId id="476" r:id="rId5"/>
    <p:sldId id="477" r:id="rId6"/>
    <p:sldId id="479" r:id="rId7"/>
    <p:sldId id="487" r:id="rId8"/>
    <p:sldId id="478" r:id="rId9"/>
    <p:sldId id="482" r:id="rId10"/>
    <p:sldId id="481" r:id="rId11"/>
    <p:sldId id="483" r:id="rId12"/>
    <p:sldId id="496" r:id="rId13"/>
    <p:sldId id="588" r:id="rId14"/>
    <p:sldId id="516" r:id="rId15"/>
    <p:sldId id="484" r:id="rId16"/>
    <p:sldId id="521" r:id="rId17"/>
    <p:sldId id="589" r:id="rId18"/>
    <p:sldId id="486" r:id="rId19"/>
    <p:sldId id="494" r:id="rId20"/>
    <p:sldId id="498" r:id="rId21"/>
    <p:sldId id="522" r:id="rId22"/>
    <p:sldId id="523" r:id="rId23"/>
    <p:sldId id="525" r:id="rId24"/>
    <p:sldId id="540" r:id="rId25"/>
    <p:sldId id="526" r:id="rId26"/>
    <p:sldId id="527" r:id="rId27"/>
    <p:sldId id="528" r:id="rId28"/>
    <p:sldId id="502" r:id="rId29"/>
    <p:sldId id="531" r:id="rId30"/>
    <p:sldId id="539" r:id="rId31"/>
    <p:sldId id="590" r:id="rId32"/>
    <p:sldId id="532" r:id="rId33"/>
    <p:sldId id="533" r:id="rId34"/>
    <p:sldId id="545" r:id="rId35"/>
    <p:sldId id="529" r:id="rId36"/>
    <p:sldId id="534" r:id="rId37"/>
    <p:sldId id="541" r:id="rId38"/>
    <p:sldId id="535" r:id="rId39"/>
    <p:sldId id="536" r:id="rId40"/>
    <p:sldId id="538" r:id="rId41"/>
    <p:sldId id="537" r:id="rId42"/>
    <p:sldId id="546" r:id="rId43"/>
    <p:sldId id="547" r:id="rId44"/>
    <p:sldId id="543" r:id="rId45"/>
    <p:sldId id="542" r:id="rId46"/>
    <p:sldId id="544" r:id="rId47"/>
    <p:sldId id="548" r:id="rId48"/>
    <p:sldId id="550" r:id="rId49"/>
    <p:sldId id="503" r:id="rId50"/>
    <p:sldId id="575" r:id="rId51"/>
    <p:sldId id="576" r:id="rId52"/>
    <p:sldId id="572" r:id="rId53"/>
    <p:sldId id="574" r:id="rId54"/>
    <p:sldId id="573" r:id="rId55"/>
    <p:sldId id="551" r:id="rId56"/>
    <p:sldId id="552" r:id="rId57"/>
    <p:sldId id="553" r:id="rId58"/>
    <p:sldId id="554" r:id="rId59"/>
    <p:sldId id="555" r:id="rId60"/>
    <p:sldId id="558" r:id="rId61"/>
    <p:sldId id="559" r:id="rId62"/>
    <p:sldId id="560" r:id="rId63"/>
    <p:sldId id="580" r:id="rId64"/>
    <p:sldId id="581" r:id="rId65"/>
    <p:sldId id="577" r:id="rId66"/>
    <p:sldId id="578" r:id="rId67"/>
    <p:sldId id="501" r:id="rId6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 useTimings="0">
    <p:present/>
    <p:sldAll/>
    <p:penClr>
      <a:srgbClr val="FF3300"/>
    </p:penClr>
  </p:showPr>
  <p:clrMru>
    <a:srgbClr val="3D3EFF"/>
    <a:srgbClr val="2E2FBF"/>
    <a:srgbClr val="844585"/>
    <a:srgbClr val="679067"/>
    <a:srgbClr val="527177"/>
    <a:srgbClr val="8F4E4E"/>
    <a:srgbClr val="A055A1"/>
    <a:srgbClr val="7BAD7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27182" autoAdjust="0"/>
    <p:restoredTop sz="86458" autoAdjust="0"/>
  </p:normalViewPr>
  <p:slideViewPr>
    <p:cSldViewPr>
      <p:cViewPr varScale="1">
        <p:scale>
          <a:sx n="157" d="100"/>
          <a:sy n="157" d="100"/>
        </p:scale>
        <p:origin x="-6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424" y="-104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notesMaster" Target="notesMasters/notesMaster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handoutMaster" Target="handoutMasters/handoutMaster1.xml"/><Relationship Id="rId71" Type="http://schemas.openxmlformats.org/officeDocument/2006/relationships/printerSettings" Target="printerSettings/printerSettings1.bin"/><Relationship Id="rId72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viewProps" Target="viewProps.xml"/><Relationship Id="rId74" Type="http://schemas.openxmlformats.org/officeDocument/2006/relationships/theme" Target="theme/theme1.xml"/><Relationship Id="rId75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image" Target="../media/image6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image" Target="../media/image7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3.png"/><Relationship Id="rId2" Type="http://schemas.openxmlformats.org/officeDocument/2006/relationships/image" Target="../media/image114.png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wmf"/><Relationship Id="rId4" Type="http://schemas.openxmlformats.org/officeDocument/2006/relationships/image" Target="../media/image157.wmf"/><Relationship Id="rId1" Type="http://schemas.openxmlformats.org/officeDocument/2006/relationships/image" Target="../media/image154.wmf"/><Relationship Id="rId2" Type="http://schemas.openxmlformats.org/officeDocument/2006/relationships/image" Target="../media/image15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958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t" anchorCtr="0" compatLnSpc="1">
            <a:prstTxWarp prst="textNoShape">
              <a:avLst/>
            </a:prstTxWarp>
          </a:bodyPr>
          <a:lstStyle>
            <a:lvl1pPr defTabSz="915988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511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t" anchorCtr="0" compatLnSpc="1">
            <a:prstTxWarp prst="textNoShape">
              <a:avLst/>
            </a:prstTxWarp>
          </a:bodyPr>
          <a:lstStyle>
            <a:lvl1pPr algn="r" defTabSz="915988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3800"/>
            <a:ext cx="304958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b" anchorCtr="0" compatLnSpc="1">
            <a:prstTxWarp prst="textNoShape">
              <a:avLst/>
            </a:prstTxWarp>
          </a:bodyPr>
          <a:lstStyle>
            <a:lvl1pPr defTabSz="915988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13800"/>
            <a:ext cx="30511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b" anchorCtr="0" compatLnSpc="1">
            <a:prstTxWarp prst="textNoShape">
              <a:avLst/>
            </a:prstTxWarp>
          </a:bodyPr>
          <a:lstStyle>
            <a:lvl1pPr algn="r" defTabSz="915988" eaLnBrk="0" hangingPunct="0">
              <a:defRPr sz="1200"/>
            </a:lvl1pPr>
          </a:lstStyle>
          <a:p>
            <a:fld id="{B1EAD038-BD78-0B44-BEE3-ED694F2C4795}" type="slidenum">
              <a:rPr lang="it-IT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defTabSz="933450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algn="r" defTabSz="933450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Fare clic per modificare gli stili del testo dello schema</a:t>
            </a:r>
          </a:p>
          <a:p>
            <a:pPr lvl="1"/>
            <a:r>
              <a:rPr lang="en-US" noProof="0"/>
              <a:t>Secondo livello</a:t>
            </a:r>
          </a:p>
          <a:p>
            <a:pPr lvl="2"/>
            <a:r>
              <a:rPr lang="en-US" noProof="0"/>
              <a:t>Terzo livello</a:t>
            </a:r>
          </a:p>
          <a:p>
            <a:pPr lvl="3"/>
            <a:r>
              <a:rPr lang="en-US" noProof="0"/>
              <a:t>Quarto livello</a:t>
            </a:r>
          </a:p>
          <a:p>
            <a:pPr lvl="4"/>
            <a:r>
              <a:rPr lang="en-US" noProof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defTabSz="933450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algn="r" defTabSz="933450" eaLnBrk="0" hangingPunct="0">
              <a:defRPr sz="1200"/>
            </a:lvl1pPr>
          </a:lstStyle>
          <a:p>
            <a:fld id="{33C77A23-433F-7A43-9249-B353A9751744}" type="slidenum">
              <a:rPr lang="it-IT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15464-1AB0-8841-A21E-F29FEB20B2CC}" type="slidenum">
              <a:rPr lang="it-IT"/>
              <a:pPr/>
              <a:t>1</a:t>
            </a:fld>
            <a:endParaRPr lang="it-IT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A677F3-4170-7F4C-A4A9-A58D1DBE5A9F}" type="slidenum">
              <a:rPr lang="it-IT"/>
              <a:pPr/>
              <a:t>55</a:t>
            </a:fld>
            <a:endParaRPr lang="it-IT"/>
          </a:p>
        </p:txBody>
      </p:sp>
      <p:sp>
        <p:nvSpPr>
          <p:cNvPr id="106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L(\eta) &amp; = &amp; \prod_{k=1}^{n_{\mathrm{ch}}}\frac{e^{-(\eta s_k(m_H)+b_k)}(\eta s_k(m_H)+b_k)^{n_k}}{n_k!}\times \\ &amp; &amp; \prod_{j=1}^{n_k}\frac{\eta s_k(m_H)S_k(\vec{x_{jk}};m_H)+b_k B_k(\vec{x_{jk}})}{\eta s_k(m_H)+b_k}</a:t>
            </a:r>
          </a:p>
          <a:p>
            <a:endParaRPr lang="en-US"/>
          </a:p>
          <a:p>
            <a:r>
              <a:rPr lang="en-US"/>
              <a:t>-2\ln Q(m_H) = 2 \sum_{k=1}^{n_{\mathrm{ch}}}\left[s_k(m_H) - \sum_{j=1}^{n_k}\ln\left(1+\frac{s_k(m_H)S_k(\vec{x_{jk}};m_k)}{b_k B_k(\vec{x_{jk}})} \right) \right]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5AD5D1-F9E7-E54D-B3E0-D24EAEF3A8D6}" type="slidenum">
              <a:rPr lang="it-IT"/>
              <a:pPr/>
              <a:t>56</a:t>
            </a:fld>
            <a:endParaRPr lang="it-IT"/>
          </a:p>
        </p:txBody>
      </p:sp>
      <p:sp>
        <p:nvSpPr>
          <p:cNvPr id="106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E153F-EEF0-454A-A4E5-32727CC95973}" type="slidenum">
              <a:rPr lang="it-IT"/>
              <a:pPr/>
              <a:t>57</a:t>
            </a:fld>
            <a:endParaRPr lang="it-IT"/>
          </a:p>
        </p:txBody>
      </p:sp>
      <p:sp>
        <p:nvSpPr>
          <p:cNvPr id="107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617FB1-4780-FB4F-AFC2-B6E6F1834862}" type="slidenum">
              <a:rPr lang="it-IT"/>
              <a:pPr/>
              <a:t>58</a:t>
            </a:fld>
            <a:endParaRPr lang="it-IT"/>
          </a:p>
        </p:txBody>
      </p:sp>
      <p:sp>
        <p:nvSpPr>
          <p:cNvPr id="1073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718221-FC09-B540-A5ED-9D265A5355AF}" type="slidenum">
              <a:rPr lang="it-IT"/>
              <a:pPr/>
              <a:t>59</a:t>
            </a:fld>
            <a:endParaRPr lang="it-IT"/>
          </a:p>
        </p:txBody>
      </p:sp>
      <p:sp>
        <p:nvSpPr>
          <p:cNvPr id="107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1541E1-D1AC-3B4A-A74E-C41295ABEDA1}" type="slidenum">
              <a:rPr lang="it-IT"/>
              <a:pPr/>
              <a:t>60</a:t>
            </a:fld>
            <a:endParaRPr lang="it-IT"/>
          </a:p>
        </p:txBody>
      </p:sp>
      <p:sp>
        <p:nvSpPr>
          <p:cNvPr id="108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MS-Color"/>
          <p:cNvPicPr>
            <a:picLocks noChangeAspect="1" noChangeArrowheads="1"/>
          </p:cNvPicPr>
          <p:nvPr userDrawn="1"/>
        </p:nvPicPr>
        <p:blipFill>
          <a:blip r:embed="rId2">
            <a:lum bright="50000" contrast="-62000"/>
          </a:blip>
          <a:srcRect/>
          <a:stretch>
            <a:fillRect/>
          </a:stretch>
        </p:blipFill>
        <p:spPr bwMode="auto">
          <a:xfrm>
            <a:off x="179388" y="185738"/>
            <a:ext cx="804862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infn"/>
          <p:cNvPicPr>
            <a:picLocks noChangeAspect="1" noChangeArrowheads="1"/>
          </p:cNvPicPr>
          <p:nvPr userDrawn="1"/>
        </p:nvPicPr>
        <p:blipFill>
          <a:blip r:embed="rId3">
            <a:lum bright="50000" contrast="-62000"/>
          </a:blip>
          <a:srcRect/>
          <a:stretch>
            <a:fillRect/>
          </a:stretch>
        </p:blipFill>
        <p:spPr bwMode="auto">
          <a:xfrm>
            <a:off x="8027988" y="115888"/>
            <a:ext cx="90011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9"/>
          <p:cNvSpPr>
            <a:spLocks noChangeShapeType="1"/>
          </p:cNvSpPr>
          <p:nvPr userDrawn="1"/>
        </p:nvSpPr>
        <p:spPr bwMode="auto">
          <a:xfrm>
            <a:off x="395288" y="6324600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it-IT"/>
          </a:p>
        </p:txBody>
      </p:sp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581400" y="6400800"/>
            <a:ext cx="1981200" cy="32385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it-IT"/>
              <a:t>Il Modello Standard</a:t>
            </a:r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 Modello Standard</a:t>
            </a:r>
            <a:endParaRPr lang="it-IT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Luca Lista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82F0A-FB0B-3F48-A829-78B6C39E2F4C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Click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edit</a:t>
            </a:r>
            <a:r>
              <a:rPr lang="it-IT" dirty="0" smtClean="0"/>
              <a:t> Master text </a:t>
            </a:r>
            <a:r>
              <a:rPr lang="it-IT" dirty="0" err="1" smtClean="0"/>
              <a:t>styles</a:t>
            </a:r>
            <a:endParaRPr lang="it-IT" dirty="0" smtClean="0"/>
          </a:p>
          <a:p>
            <a:pPr lvl="1"/>
            <a:r>
              <a:rPr lang="it-IT" dirty="0" err="1" smtClean="0"/>
              <a:t>Second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2"/>
            <a:r>
              <a:rPr lang="it-IT" dirty="0" err="1" smtClean="0"/>
              <a:t>Third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3"/>
            <a:r>
              <a:rPr lang="it-IT" dirty="0" err="1" smtClean="0"/>
              <a:t>Fourth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4"/>
            <a:r>
              <a:rPr lang="it-IT" dirty="0" err="1" smtClean="0"/>
              <a:t>Fifth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 Modello Standard</a:t>
            </a:r>
            <a:endParaRPr lang="it-IT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Luca Lista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07BCFD-2209-4F45-8E2E-D746EB0C590A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 Modello Standard</a:t>
            </a:r>
            <a:endParaRPr lang="it-IT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Luca Lista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04C975-B624-CB4F-A626-811CF39B4629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 Modello Standard</a:t>
            </a:r>
            <a:endParaRPr lang="it-IT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Luca Lista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A48D3D-04A3-D948-9356-9DF035BB0B56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450" y="241300"/>
            <a:ext cx="7296150" cy="633413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125538"/>
            <a:ext cx="3810000" cy="5122862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3810000" cy="5122862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85800" y="6400800"/>
            <a:ext cx="20574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it-IT"/>
              <a:t>Il Modello Standard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04800"/>
          </a:xfrm>
        </p:spPr>
        <p:txBody>
          <a:bodyPr/>
          <a:lstStyle>
            <a:lvl1pPr>
              <a:defRPr smtClean="0"/>
            </a:lvl1pPr>
          </a:lstStyle>
          <a:p>
            <a:r>
              <a:rPr lang="en-US"/>
              <a:t>Luca Lista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304800"/>
          </a:xfrm>
        </p:spPr>
        <p:txBody>
          <a:bodyPr/>
          <a:lstStyle>
            <a:lvl1pPr>
              <a:defRPr smtClean="0"/>
            </a:lvl1pPr>
          </a:lstStyle>
          <a:p>
            <a:fld id="{F20599AE-FD69-2A4C-A749-C5699A27F60F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41300"/>
            <a:ext cx="729615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772400" cy="512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 secondo livello secondo livello secondo livello secondo livello secondo livello secondo livello secondo livello</a:t>
            </a:r>
          </a:p>
          <a:p>
            <a:pPr lvl="2"/>
            <a:r>
              <a:rPr lang="en-US"/>
              <a:t>Terzo livello terzo livello terzo livello terzo livello terzo livello terzo livello </a:t>
            </a:r>
          </a:p>
          <a:p>
            <a:pPr lvl="3"/>
            <a:r>
              <a:rPr lang="en-US"/>
              <a:t>Quarto livello 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Il Modello Standard</a:t>
            </a:r>
            <a:endParaRPr lang="it-IT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r>
              <a:rPr lang="en-US"/>
              <a:t>Luca Lista</a:t>
            </a: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6E3B791B-E5F0-214E-9C46-2AD4A0E96624}" type="slidenum">
              <a:rPr lang="it-IT"/>
              <a:pPr/>
              <a:t>‹n.›</a:t>
            </a:fld>
            <a:endParaRPr lang="it-IT"/>
          </a:p>
        </p:txBody>
      </p:sp>
      <p:sp>
        <p:nvSpPr>
          <p:cNvPr id="1033" name="Line 9"/>
          <p:cNvSpPr>
            <a:spLocks noChangeShapeType="1"/>
          </p:cNvSpPr>
          <p:nvPr userDrawn="1"/>
        </p:nvSpPr>
        <p:spPr bwMode="auto">
          <a:xfrm>
            <a:off x="395288" y="6324600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it-IT"/>
          </a:p>
        </p:txBody>
      </p:sp>
      <p:pic>
        <p:nvPicPr>
          <p:cNvPr id="1032" name="Picture 10" descr="CMS-Color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179388" y="185738"/>
            <a:ext cx="804862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1" descr="infn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027988" y="115888"/>
            <a:ext cx="90011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3" r:id="rId2"/>
    <p:sldLayoutId id="2147483652" r:id="rId3"/>
    <p:sldLayoutId id="2147483651" r:id="rId4"/>
    <p:sldLayoutId id="2147483650" r:id="rId5"/>
    <p:sldLayoutId id="2147483654" r:id="rId6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9pPr>
    </p:titleStyle>
    <p:bodyStyle>
      <a:lvl1pPr marL="361950" indent="-36195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358775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oleObject" Target="../embeddings/oleObject3.bin"/><Relationship Id="rId5" Type="http://schemas.openxmlformats.org/officeDocument/2006/relationships/image" Target="../media/image33.png"/><Relationship Id="rId6" Type="http://schemas.openxmlformats.org/officeDocument/2006/relationships/image" Target="../media/image52.png"/><Relationship Id="rId7" Type="http://schemas.openxmlformats.org/officeDocument/2006/relationships/image" Target="../media/image3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oleObject" Target="../embeddings/oleObject5.bin"/><Relationship Id="rId5" Type="http://schemas.openxmlformats.org/officeDocument/2006/relationships/oleObject" Target="../embeddings/oleObject6.bin"/><Relationship Id="rId6" Type="http://schemas.openxmlformats.org/officeDocument/2006/relationships/image" Target="../media/image56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oleObject" Target="../embeddings/oleObject7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eg"/><Relationship Id="rId3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oleObject" Target="../embeddings/oleObject9.bin"/><Relationship Id="rId5" Type="http://schemas.openxmlformats.org/officeDocument/2006/relationships/image" Target="../media/image67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oleObject" Target="../embeddings/oleObject11.bin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image" Target="../media/image83.png"/><Relationship Id="rId6" Type="http://schemas.openxmlformats.org/officeDocument/2006/relationships/image" Target="../media/image84.png"/><Relationship Id="rId7" Type="http://schemas.openxmlformats.org/officeDocument/2006/relationships/image" Target="../media/image85.png"/><Relationship Id="rId8" Type="http://schemas.openxmlformats.org/officeDocument/2006/relationships/image" Target="../media/image86.png"/><Relationship Id="rId9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6" Type="http://schemas.openxmlformats.org/officeDocument/2006/relationships/image" Target="../media/image99.png"/><Relationship Id="rId7" Type="http://schemas.openxmlformats.org/officeDocument/2006/relationships/image" Target="../media/image100.png"/><Relationship Id="rId8" Type="http://schemas.openxmlformats.org/officeDocument/2006/relationships/image" Target="../media/image101.png"/><Relationship Id="rId9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4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4" Type="http://schemas.openxmlformats.org/officeDocument/2006/relationships/image" Target="../media/image108.png"/><Relationship Id="rId5" Type="http://schemas.openxmlformats.org/officeDocument/2006/relationships/image" Target="../media/image109.png"/><Relationship Id="rId6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oleObject" Target="../embeddings/oleObject14.bin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4" Type="http://schemas.openxmlformats.org/officeDocument/2006/relationships/image" Target="../media/image116.png"/><Relationship Id="rId5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image" Target="../media/image121.png"/><Relationship Id="rId6" Type="http://schemas.openxmlformats.org/officeDocument/2006/relationships/image" Target="../media/image122.png"/><Relationship Id="rId7" Type="http://schemas.openxmlformats.org/officeDocument/2006/relationships/image" Target="../media/image123.png"/><Relationship Id="rId8" Type="http://schemas.openxmlformats.org/officeDocument/2006/relationships/image" Target="../media/image124.png"/><Relationship Id="rId9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4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4" Type="http://schemas.openxmlformats.org/officeDocument/2006/relationships/image" Target="../media/image131.png"/><Relationship Id="rId5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4" Type="http://schemas.openxmlformats.org/officeDocument/2006/relationships/image" Target="../media/image138.png"/><Relationship Id="rId5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4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4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7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8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4" Type="http://schemas.openxmlformats.org/officeDocument/2006/relationships/image" Target="../media/image15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0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oleObject" Target="../embeddings/Microsoft_Equation1.bin"/><Relationship Id="rId5" Type="http://schemas.openxmlformats.org/officeDocument/2006/relationships/oleObject" Target="../embeddings/oleObject16.bin"/><Relationship Id="rId6" Type="http://schemas.openxmlformats.org/officeDocument/2006/relationships/oleObject" Target="../embeddings/oleObject17.bin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8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9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0.png"/><Relationship Id="rId3" Type="http://schemas.openxmlformats.org/officeDocument/2006/relationships/image" Target="../media/image161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2725" y="3589338"/>
            <a:ext cx="6481763" cy="1363662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ts val="2400"/>
              </a:spcAft>
            </a:pPr>
            <a:r>
              <a:rPr lang="it-IT" sz="2800"/>
              <a:t>Luca Lista</a:t>
            </a:r>
            <a:br>
              <a:rPr lang="it-IT" sz="2800"/>
            </a:br>
            <a:r>
              <a:rPr lang="it-IT" sz="2800"/>
              <a:t/>
            </a:r>
            <a:br>
              <a:rPr lang="it-IT" sz="2800"/>
            </a:br>
            <a:r>
              <a:rPr lang="it-IT" sz="2800" i="1">
                <a:solidFill>
                  <a:schemeClr val="bg2"/>
                </a:solidFill>
              </a:rPr>
              <a:t>INFN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524000"/>
            <a:ext cx="7770813" cy="1616075"/>
          </a:xfrm>
        </p:spPr>
        <p:txBody>
          <a:bodyPr/>
          <a:lstStyle/>
          <a:p>
            <a:r>
              <a:rPr lang="it-IT" sz="4400" dirty="0">
                <a:sym typeface="Symbol" charset="2"/>
              </a:rPr>
              <a:t>Il Modello </a:t>
            </a:r>
            <a:r>
              <a:rPr lang="it-IT" sz="4400" dirty="0" smtClean="0">
                <a:sym typeface="Symbol" charset="2"/>
              </a:rPr>
              <a:t>Standard</a:t>
            </a:r>
            <a:br>
              <a:rPr lang="it-IT" sz="4400" dirty="0" smtClean="0">
                <a:sym typeface="Symbol" charset="2"/>
              </a:rPr>
            </a:br>
            <a:r>
              <a:rPr lang="it-IT" sz="3600" dirty="0" err="1" smtClean="0">
                <a:sym typeface="Symbol" charset="2"/>
              </a:rPr>
              <a:t>…</a:t>
            </a:r>
            <a:r>
              <a:rPr lang="it-IT" sz="3600" dirty="0" smtClean="0">
                <a:sym typeface="Symbol" charset="2"/>
              </a:rPr>
              <a:t> da un punto di vista sperimentale</a:t>
            </a:r>
            <a:r>
              <a:rPr lang="it-IT" sz="4400" dirty="0" smtClean="0">
                <a:sym typeface="Symbol" charset="2"/>
              </a:rPr>
              <a:t/>
            </a:r>
            <a:br>
              <a:rPr lang="it-IT" sz="4400" dirty="0" smtClean="0">
                <a:sym typeface="Symbol" charset="2"/>
              </a:rPr>
            </a:br>
            <a:r>
              <a:rPr lang="it-IT" sz="3600" dirty="0">
                <a:solidFill>
                  <a:schemeClr val="bg1"/>
                </a:solidFill>
                <a:sym typeface="Symbol" charset="2"/>
              </a:rPr>
              <a:t>    </a:t>
            </a:r>
            <a:endParaRPr lang="it-IT" sz="4400" dirty="0">
              <a:solidFill>
                <a:schemeClr val="bg1"/>
              </a:solidFill>
              <a:sym typeface="Symbol" charset="2"/>
            </a:endParaRPr>
          </a:p>
        </p:txBody>
      </p:sp>
    </p:spTree>
  </p:cSld>
  <p:clrMapOvr>
    <a:masterClrMapping/>
  </p:clrMapOvr>
  <p:transition advTm="70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Cos’è il Modello Standard?</a:t>
            </a:r>
          </a:p>
        </p:txBody>
      </p:sp>
      <p:sp>
        <p:nvSpPr>
          <p:cNvPr id="112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/>
              <a:t>È un </a:t>
            </a:r>
            <a:r>
              <a:rPr lang="it-IT" sz="2800">
                <a:solidFill>
                  <a:schemeClr val="accent2"/>
                </a:solidFill>
              </a:rPr>
              <a:t>modello matematico </a:t>
            </a:r>
            <a:r>
              <a:rPr lang="it-IT" sz="2800"/>
              <a:t>che descrive:</a:t>
            </a:r>
          </a:p>
          <a:p>
            <a:pPr lvl="1"/>
            <a:r>
              <a:rPr lang="it-IT" sz="2400">
                <a:cs typeface="ＭＳ Ｐゴシック" charset="-128"/>
              </a:rPr>
              <a:t>Le particelle che costituiscono tutta la materia che conosciamo</a:t>
            </a:r>
          </a:p>
          <a:p>
            <a:pPr lvl="1"/>
            <a:r>
              <a:rPr lang="it-IT" sz="2400">
                <a:cs typeface="ＭＳ Ｐゴシック" charset="-128"/>
              </a:rPr>
              <a:t>Le loro interazioni (= forze) fondamentali</a:t>
            </a:r>
          </a:p>
          <a:p>
            <a:r>
              <a:rPr lang="it-IT" sz="2800"/>
              <a:t>È un esempio di </a:t>
            </a:r>
            <a:r>
              <a:rPr lang="it-IT" sz="2800">
                <a:solidFill>
                  <a:srgbClr val="3333CC"/>
                </a:solidFill>
              </a:rPr>
              <a:t>unificazione </a:t>
            </a:r>
            <a:r>
              <a:rPr lang="it-IT" sz="2800"/>
              <a:t>delle interazioni fondamentali</a:t>
            </a:r>
          </a:p>
          <a:p>
            <a:r>
              <a:rPr lang="it-IT" sz="2800">
                <a:solidFill>
                  <a:srgbClr val="FF0000"/>
                </a:solidFill>
              </a:rPr>
              <a:t>Non descrive tutti i fenomeni noti</a:t>
            </a:r>
          </a:p>
          <a:p>
            <a:pPr lvl="1"/>
            <a:r>
              <a:rPr lang="it-IT" sz="2400">
                <a:cs typeface="ＭＳ Ｐゴシック" charset="-128"/>
              </a:rPr>
              <a:t>Es.: </a:t>
            </a:r>
            <a:r>
              <a:rPr lang="it-IT" sz="2400">
                <a:solidFill>
                  <a:srgbClr val="3333CC"/>
                </a:solidFill>
                <a:cs typeface="ＭＳ Ｐゴシック" charset="-128"/>
              </a:rPr>
              <a:t>gravità, materia oscura</a:t>
            </a:r>
          </a:p>
          <a:p>
            <a:r>
              <a:rPr lang="it-IT" sz="2800">
                <a:solidFill>
                  <a:srgbClr val="FF0000"/>
                </a:solidFill>
              </a:rPr>
              <a:t>Non tutte le sue previsioni sono state confermate</a:t>
            </a:r>
          </a:p>
          <a:p>
            <a:pPr lvl="1"/>
            <a:r>
              <a:rPr lang="it-IT" sz="2400">
                <a:cs typeface="ＭＳ Ｐゴシック" charset="-128"/>
              </a:rPr>
              <a:t>Il </a:t>
            </a:r>
            <a:r>
              <a:rPr lang="it-IT" sz="2400">
                <a:solidFill>
                  <a:srgbClr val="3333CC"/>
                </a:solidFill>
                <a:cs typeface="ＭＳ Ｐゴシック" charset="-128"/>
              </a:rPr>
              <a:t>bosone di Higgs </a:t>
            </a:r>
            <a:r>
              <a:rPr lang="it-IT" sz="2400">
                <a:cs typeface="ＭＳ Ｐゴシック" charset="-128"/>
              </a:rPr>
              <a:t>non è ancora stato scoperto</a:t>
            </a:r>
          </a:p>
          <a:p>
            <a:endParaRPr lang="it-IT" sz="2800"/>
          </a:p>
          <a:p>
            <a:endParaRPr lang="it-IT" sz="280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41AC-7A77-C249-BE28-965C6CAEF8F5}" type="slidenum">
              <a:rPr lang="it-IT"/>
              <a:pPr/>
              <a:t>2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2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21300" y="812800"/>
            <a:ext cx="35941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La materia è fatta da atomi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494269"/>
            <a:ext cx="3657600" cy="3181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28600" y="4953000"/>
            <a:ext cx="3552825" cy="523875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>
                <a:solidFill>
                  <a:srgbClr val="595959"/>
                </a:solidFill>
              </a:rPr>
              <a:t>John Dalton, </a:t>
            </a:r>
          </a:p>
          <a:p>
            <a:pPr eaLnBrk="0" hangingPunct="0"/>
            <a:r>
              <a:rPr lang="en-US" sz="1400" i="1">
                <a:solidFill>
                  <a:srgbClr val="595959"/>
                </a:solidFill>
              </a:rPr>
              <a:t>A New System of Chemical Philosophy</a:t>
            </a:r>
            <a:r>
              <a:rPr lang="en-US" sz="1400">
                <a:solidFill>
                  <a:srgbClr val="595959"/>
                </a:solidFill>
              </a:rPr>
              <a:t> (1808), </a:t>
            </a:r>
            <a:endParaRPr lang="it-IT" sz="1400">
              <a:solidFill>
                <a:srgbClr val="595959"/>
              </a:solidFill>
            </a:endParaRPr>
          </a:p>
        </p:txBody>
      </p:sp>
      <p:sp>
        <p:nvSpPr>
          <p:cNvPr id="9" name="Right Arrow 8"/>
          <p:cNvSpPr>
            <a:spLocks noChangeArrowheads="1"/>
          </p:cNvSpPr>
          <p:nvPr/>
        </p:nvSpPr>
        <p:spPr bwMode="auto">
          <a:xfrm>
            <a:off x="4495800" y="2362200"/>
            <a:ext cx="838200" cy="1066800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90FFDA"/>
              </a:gs>
              <a:gs pos="35001">
                <a:srgbClr val="B2FFE3"/>
              </a:gs>
              <a:gs pos="100000">
                <a:srgbClr val="E0FFF4"/>
              </a:gs>
            </a:gsLst>
            <a:lin ang="16200000" scaled="1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endParaRPr lang="it-IT"/>
          </a:p>
        </p:txBody>
      </p:sp>
      <p:sp>
        <p:nvSpPr>
          <p:cNvPr id="12296" name="TextBox 9"/>
          <p:cNvSpPr txBox="1">
            <a:spLocks noChangeArrowheads="1"/>
          </p:cNvSpPr>
          <p:nvPr/>
        </p:nvSpPr>
        <p:spPr bwMode="auto">
          <a:xfrm>
            <a:off x="7542213" y="914400"/>
            <a:ext cx="992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>
                <a:solidFill>
                  <a:srgbClr val="009973"/>
                </a:solidFill>
              </a:rPr>
              <a:t>elettrone</a:t>
            </a:r>
          </a:p>
        </p:txBody>
      </p:sp>
      <p:sp>
        <p:nvSpPr>
          <p:cNvPr id="12297" name="TextBox 10"/>
          <p:cNvSpPr txBox="1">
            <a:spLocks noChangeArrowheads="1"/>
          </p:cNvSpPr>
          <p:nvPr/>
        </p:nvSpPr>
        <p:spPr bwMode="auto">
          <a:xfrm>
            <a:off x="5638800" y="3363913"/>
            <a:ext cx="8905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>
                <a:solidFill>
                  <a:srgbClr val="FF0000"/>
                </a:solidFill>
              </a:rPr>
              <a:t>protone</a:t>
            </a:r>
          </a:p>
        </p:txBody>
      </p:sp>
      <p:sp>
        <p:nvSpPr>
          <p:cNvPr id="12298" name="TextBox 11"/>
          <p:cNvSpPr txBox="1">
            <a:spLocks noChangeArrowheads="1"/>
          </p:cNvSpPr>
          <p:nvPr/>
        </p:nvSpPr>
        <p:spPr bwMode="auto">
          <a:xfrm>
            <a:off x="5715000" y="4114800"/>
            <a:ext cx="992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>
                <a:solidFill>
                  <a:schemeClr val="accent2"/>
                </a:solidFill>
              </a:rPr>
              <a:t>neutrone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rot="5400000">
            <a:off x="7848601" y="1447800"/>
            <a:ext cx="304800" cy="317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2300" name="Straight Arrow Connector 14"/>
          <p:cNvCxnSpPr>
            <a:cxnSpLocks noChangeShapeType="1"/>
          </p:cNvCxnSpPr>
          <p:nvPr/>
        </p:nvCxnSpPr>
        <p:spPr bwMode="auto">
          <a:xfrm rot="5400000" flipH="1" flipV="1">
            <a:off x="6419057" y="3639343"/>
            <a:ext cx="838200" cy="417513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lg" len="med"/>
          </a:ln>
        </p:spPr>
      </p:cxnSp>
      <p:cxnSp>
        <p:nvCxnSpPr>
          <p:cNvPr id="12301" name="Straight Arrow Connector 21"/>
          <p:cNvCxnSpPr>
            <a:cxnSpLocks noChangeShapeType="1"/>
          </p:cNvCxnSpPr>
          <p:nvPr/>
        </p:nvCxnSpPr>
        <p:spPr bwMode="auto">
          <a:xfrm flipV="1">
            <a:off x="6172200" y="3124200"/>
            <a:ext cx="457200" cy="3048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med"/>
          </a:ln>
        </p:spPr>
      </p:cxnSp>
      <p:sp>
        <p:nvSpPr>
          <p:cNvPr id="25" name="TextBox 24"/>
          <p:cNvSpPr txBox="1"/>
          <p:nvPr/>
        </p:nvSpPr>
        <p:spPr>
          <a:xfrm>
            <a:off x="3865563" y="4800600"/>
            <a:ext cx="5186362" cy="1477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>
                <a:latin typeface="+mn-lt"/>
              </a:rPr>
              <a:t>Gli elettroni (</a:t>
            </a:r>
            <a:r>
              <a:rPr lang="it-IT" dirty="0">
                <a:latin typeface="Symbol" charset="2"/>
                <a:cs typeface="Symbol" charset="2"/>
              </a:rPr>
              <a:t>-</a:t>
            </a:r>
            <a:r>
              <a:rPr lang="it-IT" dirty="0">
                <a:latin typeface="+mn-lt"/>
              </a:rPr>
              <a:t>) e il nucleo (</a:t>
            </a:r>
            <a:r>
              <a:rPr lang="it-IT" dirty="0">
                <a:latin typeface="Symbol" charset="2"/>
                <a:cs typeface="Symbol" charset="2"/>
              </a:rPr>
              <a:t>+</a:t>
            </a:r>
            <a:r>
              <a:rPr lang="it-IT" dirty="0">
                <a:latin typeface="+mn-lt"/>
              </a:rPr>
              <a:t>) sono tenuti insieme</a:t>
            </a:r>
          </a:p>
          <a:p>
            <a:pPr eaLnBrk="0" hangingPunct="0">
              <a:defRPr/>
            </a:pPr>
            <a:r>
              <a:rPr lang="it-IT" dirty="0">
                <a:latin typeface="+mn-lt"/>
              </a:rPr>
              <a:t>dalla </a:t>
            </a:r>
            <a:r>
              <a:rPr lang="it-IT" dirty="0">
                <a:solidFill>
                  <a:srgbClr val="3333CC"/>
                </a:solidFill>
                <a:latin typeface="+mn-lt"/>
              </a:rPr>
              <a:t>forza elettrica</a:t>
            </a:r>
          </a:p>
          <a:p>
            <a:pPr eaLnBrk="0" hangingPunct="0">
              <a:defRPr/>
            </a:pPr>
            <a:r>
              <a:rPr lang="it-IT" dirty="0">
                <a:latin typeface="+mn-lt"/>
              </a:rPr>
              <a:t>Una </a:t>
            </a:r>
            <a:r>
              <a:rPr lang="it-IT" dirty="0">
                <a:solidFill>
                  <a:srgbClr val="3333CC"/>
                </a:solidFill>
                <a:latin typeface="+mn-lt"/>
              </a:rPr>
              <a:t>forza (forte) </a:t>
            </a:r>
            <a:r>
              <a:rPr lang="it-IT" dirty="0">
                <a:latin typeface="+mn-lt"/>
              </a:rPr>
              <a:t>deve tenere insieme protoni e</a:t>
            </a:r>
          </a:p>
          <a:p>
            <a:pPr eaLnBrk="0" hangingPunct="0">
              <a:defRPr/>
            </a:pPr>
            <a:r>
              <a:rPr lang="it-IT" dirty="0">
                <a:latin typeface="+mn-lt"/>
              </a:rPr>
              <a:t>neutroni dentro il nucleo, che altrimenti si </a:t>
            </a:r>
            <a:br>
              <a:rPr lang="it-IT" dirty="0">
                <a:latin typeface="+mn-lt"/>
              </a:rPr>
            </a:br>
            <a:r>
              <a:rPr lang="it-IT" dirty="0">
                <a:latin typeface="+mn-lt"/>
              </a:rPr>
              <a:t>respingerebbero per la forza </a:t>
            </a:r>
            <a:r>
              <a:rPr lang="it-IT" dirty="0" err="1">
                <a:latin typeface="+mn-lt"/>
              </a:rPr>
              <a:t>coulombiana</a:t>
            </a:r>
            <a:endParaRPr lang="it-IT" dirty="0">
              <a:latin typeface="+mn-lt"/>
            </a:endParaRP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D68D-D723-0148-B3A9-83E2D57FB743}" type="slidenum">
              <a:rPr lang="it-IT"/>
              <a:pPr/>
              <a:t>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Decadimenti beta</a:t>
            </a:r>
            <a:endParaRPr lang="it-IT" dirty="0"/>
          </a:p>
        </p:txBody>
      </p:sp>
      <p:sp>
        <p:nvSpPr>
          <p:cNvPr id="133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/>
              <a:t>Alcuni nuclei atomici decadono emettendo </a:t>
            </a:r>
            <a:r>
              <a:rPr lang="it-IT" sz="2400">
                <a:solidFill>
                  <a:srgbClr val="3333CC"/>
                </a:solidFill>
              </a:rPr>
              <a:t>elettroni</a:t>
            </a:r>
            <a:r>
              <a:rPr lang="it-IT" sz="2400"/>
              <a:t> (radiazione β). Nel decadimento un </a:t>
            </a:r>
            <a:r>
              <a:rPr lang="it-IT" sz="2400">
                <a:solidFill>
                  <a:schemeClr val="accent2"/>
                </a:solidFill>
              </a:rPr>
              <a:t>neutrone </a:t>
            </a:r>
            <a:r>
              <a:rPr lang="it-IT" sz="2400"/>
              <a:t>si trasforma in un </a:t>
            </a:r>
            <a:r>
              <a:rPr lang="it-IT" sz="2400">
                <a:solidFill>
                  <a:srgbClr val="3333CC"/>
                </a:solidFill>
              </a:rPr>
              <a:t>protone</a:t>
            </a:r>
          </a:p>
          <a:p>
            <a:r>
              <a:rPr lang="it-IT" sz="2400"/>
              <a:t>Deve essere emessa una particella invisibile (</a:t>
            </a:r>
            <a:r>
              <a:rPr lang="it-IT" sz="2400">
                <a:solidFill>
                  <a:srgbClr val="3333CC"/>
                </a:solidFill>
              </a:rPr>
              <a:t>neutrino</a:t>
            </a:r>
            <a:r>
              <a:rPr lang="it-IT" sz="2400"/>
              <a:t>) che garantisce la conservazione di energia e momento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pic>
        <p:nvPicPr>
          <p:cNvPr id="13317" name="Picture 5"/>
          <p:cNvPicPr>
            <a:picLocks noChangeAspect="1"/>
          </p:cNvPicPr>
          <p:nvPr/>
        </p:nvPicPr>
        <p:blipFill>
          <a:blip r:embed="rId2"/>
          <a:srcRect l="7347" t="18912" r="11836" b="5444"/>
          <a:stretch>
            <a:fillRect/>
          </a:stretch>
        </p:blipFill>
        <p:spPr bwMode="auto">
          <a:xfrm>
            <a:off x="457200" y="3479800"/>
            <a:ext cx="4114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486400" y="4038600"/>
            <a:ext cx="2136775" cy="646113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3600">
                <a:solidFill>
                  <a:srgbClr val="3333CC"/>
                </a:solidFill>
              </a:rPr>
              <a:t>n </a:t>
            </a:r>
            <a:r>
              <a:rPr lang="it-IT" sz="3600"/>
              <a:t>→ </a:t>
            </a:r>
            <a:r>
              <a:rPr lang="it-IT" sz="3600">
                <a:solidFill>
                  <a:srgbClr val="FF0000"/>
                </a:solidFill>
              </a:rPr>
              <a:t>p</a:t>
            </a:r>
            <a:r>
              <a:rPr lang="it-IT" sz="3600"/>
              <a:t> </a:t>
            </a:r>
            <a:r>
              <a:rPr lang="it-IT" sz="3600">
                <a:solidFill>
                  <a:srgbClr val="009973"/>
                </a:solidFill>
              </a:rPr>
              <a:t>e</a:t>
            </a:r>
            <a:r>
              <a:rPr lang="it-IT" sz="3600" baseline="30000">
                <a:solidFill>
                  <a:srgbClr val="009973"/>
                </a:solidFill>
                <a:latin typeface="Symbol" charset="2"/>
              </a:rPr>
              <a:t>-</a:t>
            </a:r>
            <a:r>
              <a:rPr lang="it-IT" sz="3600"/>
              <a:t> 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3352800"/>
            <a:ext cx="3597275" cy="708025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000">
                <a:latin typeface="Arial" charset="0"/>
              </a:rPr>
              <a:t>I decadimenti β avvengon con</a:t>
            </a:r>
            <a:br>
              <a:rPr lang="it-IT" sz="2000">
                <a:latin typeface="Arial" charset="0"/>
              </a:rPr>
            </a:br>
            <a:r>
              <a:rPr lang="it-IT" sz="2000">
                <a:latin typeface="Arial" charset="0"/>
              </a:rPr>
              <a:t>la reazione: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0" y="4876800"/>
            <a:ext cx="4176713" cy="1323975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000">
                <a:latin typeface="Arial" charset="0"/>
              </a:rPr>
              <a:t>La rarità dei decadimenti β</a:t>
            </a:r>
            <a:br>
              <a:rPr lang="it-IT" sz="2000">
                <a:latin typeface="Arial" charset="0"/>
              </a:rPr>
            </a:br>
            <a:r>
              <a:rPr lang="it-IT" sz="2000">
                <a:latin typeface="Arial" charset="0"/>
              </a:rPr>
              <a:t>indica che sono dovuti ad </a:t>
            </a:r>
            <a:br>
              <a:rPr lang="it-IT" sz="2000">
                <a:latin typeface="Arial" charset="0"/>
              </a:rPr>
            </a:br>
            <a:r>
              <a:rPr lang="it-IT" sz="2000">
                <a:latin typeface="Arial" charset="0"/>
              </a:rPr>
              <a:t>un’interazione ~10</a:t>
            </a:r>
            <a:r>
              <a:rPr lang="it-IT" sz="2000" baseline="30000">
                <a:latin typeface="Arial" charset="0"/>
              </a:rPr>
              <a:t>11</a:t>
            </a:r>
            <a:r>
              <a:rPr lang="it-IT" sz="2000">
                <a:latin typeface="Arial" charset="0"/>
              </a:rPr>
              <a:t> volte più</a:t>
            </a:r>
            <a:br>
              <a:rPr lang="it-IT" sz="2000">
                <a:latin typeface="Arial" charset="0"/>
              </a:rPr>
            </a:br>
            <a:r>
              <a:rPr lang="it-IT" sz="2000">
                <a:solidFill>
                  <a:schemeClr val="accent2"/>
                </a:solidFill>
                <a:latin typeface="Arial" charset="0"/>
              </a:rPr>
              <a:t>debole </a:t>
            </a:r>
            <a:r>
              <a:rPr lang="it-IT" sz="2000">
                <a:latin typeface="Arial" charset="0"/>
              </a:rPr>
              <a:t>della forza elettromagnetica 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D160E-9C02-E84B-A0AD-9A6897F4F452}" type="slidenum">
              <a:rPr lang="it-IT"/>
              <a:pPr/>
              <a:t>4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20000" r="3500"/>
          <a:stretch>
            <a:fillRect/>
          </a:stretch>
        </p:blipFill>
        <p:spPr>
          <a:xfrm>
            <a:off x="1752600" y="3962400"/>
            <a:ext cx="2667000" cy="2327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Nuove particelle</a:t>
            </a:r>
            <a:endParaRPr lang="it-IT" dirty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685800" y="1125538"/>
            <a:ext cx="4495800" cy="5122862"/>
          </a:xfrm>
        </p:spPr>
        <p:txBody>
          <a:bodyPr/>
          <a:lstStyle/>
          <a:p>
            <a:r>
              <a:rPr lang="it-IT" sz="2000"/>
              <a:t>Le prime sorgenti di particelle di alta energia sono stati i </a:t>
            </a:r>
            <a:r>
              <a:rPr lang="it-IT" sz="2000">
                <a:solidFill>
                  <a:srgbClr val="3333CC"/>
                </a:solidFill>
              </a:rPr>
              <a:t>raggi cosmici</a:t>
            </a:r>
          </a:p>
          <a:p>
            <a:r>
              <a:rPr lang="it-IT" sz="2000"/>
              <a:t>L’introduzione di </a:t>
            </a:r>
            <a:r>
              <a:rPr lang="it-IT" sz="2000">
                <a:solidFill>
                  <a:srgbClr val="3333CC"/>
                </a:solidFill>
              </a:rPr>
              <a:t>nuove tecniche di rivelazione</a:t>
            </a:r>
            <a:r>
              <a:rPr lang="it-IT" sz="2000"/>
              <a:t> ha portato alla scoperta di </a:t>
            </a:r>
            <a:r>
              <a:rPr lang="it-IT" sz="2000">
                <a:solidFill>
                  <a:srgbClr val="3333CC"/>
                </a:solidFill>
              </a:rPr>
              <a:t>nuovi tipi di particelle </a:t>
            </a:r>
            <a:r>
              <a:rPr lang="it-IT" sz="2000"/>
              <a:t>e delle loro possibili interazioni con </a:t>
            </a:r>
            <a:r>
              <a:rPr lang="it-IT" sz="2000">
                <a:solidFill>
                  <a:srgbClr val="FF0000"/>
                </a:solidFill>
              </a:rPr>
              <a:t>protoni</a:t>
            </a:r>
            <a:r>
              <a:rPr lang="it-IT" sz="2000"/>
              <a:t>, </a:t>
            </a:r>
            <a:r>
              <a:rPr lang="it-IT" sz="2000">
                <a:solidFill>
                  <a:srgbClr val="3366FF"/>
                </a:solidFill>
              </a:rPr>
              <a:t>neutroni </a:t>
            </a:r>
            <a:r>
              <a:rPr lang="it-IT" sz="2000"/>
              <a:t>e </a:t>
            </a:r>
            <a:r>
              <a:rPr lang="it-IT" sz="2000">
                <a:solidFill>
                  <a:srgbClr val="008000"/>
                </a:solidFill>
              </a:rPr>
              <a:t>elettroni </a:t>
            </a:r>
            <a:r>
              <a:rPr lang="it-IT" sz="2000"/>
              <a:t>della materia che conosciamo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l="26087" t="11364" b="9771"/>
          <a:stretch>
            <a:fillRect/>
          </a:stretch>
        </p:blipFill>
        <p:spPr>
          <a:xfrm>
            <a:off x="5181600" y="990600"/>
            <a:ext cx="3886200" cy="586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L’antimateria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>
                <a:solidFill>
                  <a:srgbClr val="3333CC"/>
                </a:solidFill>
              </a:rPr>
              <a:t>Paul Dirac </a:t>
            </a:r>
            <a:r>
              <a:rPr lang="it-IT" sz="2400"/>
              <a:t>estese l’equazione di Schrödinger alla </a:t>
            </a:r>
            <a:r>
              <a:rPr lang="it-IT" sz="2400">
                <a:solidFill>
                  <a:srgbClr val="3333CC"/>
                </a:solidFill>
              </a:rPr>
              <a:t>relatività </a:t>
            </a:r>
            <a:r>
              <a:rPr lang="it-IT" sz="2400"/>
              <a:t>di Einstein ed ha previsto particelle con </a:t>
            </a:r>
            <a:r>
              <a:rPr lang="it-IT" sz="2400">
                <a:solidFill>
                  <a:srgbClr val="3333CC"/>
                </a:solidFill>
              </a:rPr>
              <a:t>energia negativa</a:t>
            </a:r>
            <a:r>
              <a:rPr lang="it-IT" sz="2400"/>
              <a:t>, equivalenti a stati con carica elettrica opposta a quella delle particelle ordinarie</a:t>
            </a:r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r>
              <a:rPr lang="it-IT" sz="2400"/>
              <a:t>Il </a:t>
            </a:r>
            <a:r>
              <a:rPr lang="it-IT" sz="2400">
                <a:solidFill>
                  <a:srgbClr val="3333CC"/>
                </a:solidFill>
              </a:rPr>
              <a:t>positrone (</a:t>
            </a:r>
            <a:r>
              <a:rPr lang="it-IT" sz="2400">
                <a:solidFill>
                  <a:srgbClr val="008000"/>
                </a:solidFill>
              </a:rPr>
              <a:t>e</a:t>
            </a:r>
            <a:r>
              <a:rPr lang="it-IT" sz="2400" baseline="30000">
                <a:solidFill>
                  <a:srgbClr val="008000"/>
                </a:solidFill>
                <a:latin typeface="Symbol" charset="2"/>
              </a:rPr>
              <a:t>+</a:t>
            </a:r>
            <a:r>
              <a:rPr lang="it-IT" sz="2400">
                <a:solidFill>
                  <a:srgbClr val="3333CC"/>
                </a:solidFill>
              </a:rPr>
              <a:t>) </a:t>
            </a:r>
            <a:r>
              <a:rPr lang="it-IT" sz="2400"/>
              <a:t>è stato scoperto </a:t>
            </a:r>
            <a:br>
              <a:rPr lang="it-IT" sz="2400"/>
            </a:br>
            <a:r>
              <a:rPr lang="it-IT" sz="2400"/>
              <a:t>da </a:t>
            </a:r>
            <a:r>
              <a:rPr lang="it-IT" sz="2400">
                <a:solidFill>
                  <a:srgbClr val="3333CC"/>
                </a:solidFill>
              </a:rPr>
              <a:t>Carl Anderson </a:t>
            </a:r>
            <a:r>
              <a:rPr lang="it-IT" sz="2400"/>
              <a:t>osservando </a:t>
            </a:r>
            <a:br>
              <a:rPr lang="it-IT" sz="2400"/>
            </a:br>
            <a:r>
              <a:rPr lang="it-IT" sz="2400"/>
              <a:t>i raggi cosmici nel 1932, pochi </a:t>
            </a:r>
            <a:br>
              <a:rPr lang="it-IT" sz="2400"/>
            </a:br>
            <a:r>
              <a:rPr lang="it-IT" sz="2400"/>
              <a:t>anni dopo la previsione di Dirac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5882" r="5882"/>
          <a:stretch>
            <a:fillRect/>
          </a:stretch>
        </p:blipFill>
        <p:spPr>
          <a:xfrm>
            <a:off x="5638800" y="3047311"/>
            <a:ext cx="3200400" cy="32293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385E-6550-574D-B8C8-419495D51A32}" type="slidenum">
              <a:rPr lang="it-IT"/>
              <a:pPr/>
              <a:t>6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" y="2946400"/>
            <a:ext cx="4622800" cy="863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18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Il muone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000"/>
              <a:t>La particella più abbondante che è presente nei raggio cosmici è il </a:t>
            </a:r>
            <a:r>
              <a:rPr lang="it-IT" sz="2000">
                <a:solidFill>
                  <a:srgbClr val="3333CC"/>
                </a:solidFill>
              </a:rPr>
              <a:t>muone</a:t>
            </a:r>
            <a:r>
              <a:rPr lang="it-IT" sz="2000"/>
              <a:t>, scoperto da Anderson nel 1936</a:t>
            </a:r>
          </a:p>
          <a:p>
            <a:r>
              <a:rPr lang="it-IT" sz="2000"/>
              <a:t>Il </a:t>
            </a:r>
            <a:r>
              <a:rPr lang="it-IT" sz="2000">
                <a:latin typeface="Times New Roman" charset="0"/>
              </a:rPr>
              <a:t>μ</a:t>
            </a:r>
            <a:r>
              <a:rPr lang="it-IT" sz="2000"/>
              <a:t> è del tutto simile all’elettrone ma circa 200 volte più pesante</a:t>
            </a:r>
          </a:p>
          <a:p>
            <a:r>
              <a:rPr lang="it-IT" sz="2000"/>
              <a:t>Il muone è </a:t>
            </a:r>
            <a:r>
              <a:rPr lang="it-IT" sz="2000">
                <a:solidFill>
                  <a:srgbClr val="3333CC"/>
                </a:solidFill>
              </a:rPr>
              <a:t>instabile</a:t>
            </a:r>
            <a:r>
              <a:rPr lang="it-IT" sz="2000"/>
              <a:t>, e decade </a:t>
            </a:r>
            <a:br>
              <a:rPr lang="it-IT" sz="2000"/>
            </a:br>
            <a:r>
              <a:rPr lang="it-IT" sz="2000"/>
              <a:t>ad un certo punto del suo </a:t>
            </a:r>
            <a:br>
              <a:rPr lang="it-IT" sz="2000"/>
            </a:br>
            <a:r>
              <a:rPr lang="it-IT" sz="2000"/>
              <a:t>percorso in </a:t>
            </a:r>
            <a:r>
              <a:rPr lang="it-IT" sz="2000">
                <a:solidFill>
                  <a:srgbClr val="3333CC"/>
                </a:solidFill>
              </a:rPr>
              <a:t>elettrone </a:t>
            </a:r>
            <a:r>
              <a:rPr lang="it-IT" sz="2000"/>
              <a:t>e </a:t>
            </a:r>
            <a:r>
              <a:rPr lang="it-IT" sz="2000">
                <a:solidFill>
                  <a:srgbClr val="3333CC"/>
                </a:solidFill>
              </a:rPr>
              <a:t>neutrini </a:t>
            </a:r>
          </a:p>
          <a:p>
            <a:r>
              <a:rPr lang="it-IT" sz="2000"/>
              <a:t>I muoni sono le particelle </a:t>
            </a:r>
            <a:br>
              <a:rPr lang="it-IT" sz="2000"/>
            </a:br>
            <a:r>
              <a:rPr lang="it-IT" sz="2000"/>
              <a:t>cariche più </a:t>
            </a:r>
            <a:r>
              <a:rPr lang="it-IT" sz="2000">
                <a:solidFill>
                  <a:srgbClr val="3333CC"/>
                </a:solidFill>
              </a:rPr>
              <a:t>penetranti</a:t>
            </a:r>
            <a:r>
              <a:rPr lang="it-IT" sz="2000"/>
              <a:t>, possono</a:t>
            </a:r>
            <a:br>
              <a:rPr lang="it-IT" sz="2000"/>
            </a:br>
            <a:r>
              <a:rPr lang="it-IT" sz="2000"/>
              <a:t>attraversare spessi strati di </a:t>
            </a:r>
            <a:br>
              <a:rPr lang="it-IT" sz="2000"/>
            </a:br>
            <a:r>
              <a:rPr lang="it-IT" sz="2000"/>
              <a:t>materia</a:t>
            </a:r>
          </a:p>
          <a:p>
            <a:r>
              <a:rPr lang="it-IT" sz="2000"/>
              <a:t>Circa </a:t>
            </a:r>
            <a:r>
              <a:rPr lang="it-IT" sz="2000">
                <a:solidFill>
                  <a:srgbClr val="3333CC"/>
                </a:solidFill>
              </a:rPr>
              <a:t>~100 muoni al secondo </a:t>
            </a:r>
            <a:br>
              <a:rPr lang="it-IT" sz="2000">
                <a:solidFill>
                  <a:srgbClr val="3333CC"/>
                </a:solidFill>
              </a:rPr>
            </a:br>
            <a:r>
              <a:rPr lang="it-IT" sz="2000"/>
              <a:t>raggiungono </a:t>
            </a:r>
            <a:r>
              <a:rPr lang="it-IT" sz="2000">
                <a:solidFill>
                  <a:srgbClr val="3333CC"/>
                </a:solidFill>
              </a:rPr>
              <a:t>ogni metro </a:t>
            </a:r>
            <a:br>
              <a:rPr lang="it-IT" sz="2000">
                <a:solidFill>
                  <a:srgbClr val="3333CC"/>
                </a:solidFill>
              </a:rPr>
            </a:br>
            <a:r>
              <a:rPr lang="it-IT" sz="2000"/>
              <a:t>quadrato del suolo terrestre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6ECD-778C-BA47-A521-FDBC5099F5C3}" type="slidenum">
              <a:rPr lang="it-IT"/>
              <a:pPr/>
              <a:t>7</a:t>
            </a:fld>
            <a:endParaRPr lang="it-IT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126" y="2285999"/>
            <a:ext cx="4202274" cy="3787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1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3400" y="2438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I quark</a:t>
            </a:r>
            <a:endParaRPr lang="it-IT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000"/>
              <a:t>Il </a:t>
            </a:r>
            <a:r>
              <a:rPr lang="it-IT" sz="2000">
                <a:solidFill>
                  <a:srgbClr val="3333CC"/>
                </a:solidFill>
              </a:rPr>
              <a:t>pione</a:t>
            </a:r>
            <a:r>
              <a:rPr lang="it-IT" sz="2000"/>
              <a:t> fu scoperto nei raggi cosmici nel 1947, al quale seguì la scoperta di nuovi tipi di particelle instabili che decadevano ciascuna in altre particelle</a:t>
            </a:r>
          </a:p>
          <a:p>
            <a:r>
              <a:rPr lang="it-IT" sz="2000"/>
              <a:t>La presenza dei diversi tipi di particelle può essere spiegata in termini di costituenti elementari: i </a:t>
            </a:r>
            <a:r>
              <a:rPr lang="it-IT" sz="2000">
                <a:solidFill>
                  <a:srgbClr val="3333CC"/>
                </a:solidFill>
              </a:rPr>
              <a:t>quark</a:t>
            </a:r>
            <a:r>
              <a:rPr lang="it-IT" sz="2000"/>
              <a:t>, con carica elettrica multipla di </a:t>
            </a:r>
            <a:r>
              <a:rPr lang="it-IT" sz="2000">
                <a:solidFill>
                  <a:srgbClr val="3333CC"/>
                </a:solidFill>
              </a:rPr>
              <a:t>1/3</a:t>
            </a:r>
          </a:p>
          <a:p>
            <a:r>
              <a:rPr lang="it-IT" sz="2000"/>
              <a:t>Protone e neutrone sono costituiti da tre quark, Il pione è composto da un quark ed un anti-quark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sp>
        <p:nvSpPr>
          <p:cNvPr id="7" name="TextBox 6"/>
          <p:cNvSpPr txBox="1"/>
          <p:nvPr/>
        </p:nvSpPr>
        <p:spPr>
          <a:xfrm>
            <a:off x="457200" y="4191000"/>
            <a:ext cx="1790700" cy="1077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400" dirty="0">
                <a:latin typeface="+mn-lt"/>
              </a:rPr>
              <a:t>Up:  	</a:t>
            </a:r>
            <a:r>
              <a:rPr lang="it-IT" sz="2400" dirty="0">
                <a:latin typeface="Symbol" charset="2"/>
                <a:cs typeface="Symbol" charset="2"/>
              </a:rPr>
              <a:t>+</a:t>
            </a:r>
            <a:r>
              <a:rPr lang="it-IT" sz="2400" dirty="0">
                <a:latin typeface="+mn-lt"/>
              </a:rPr>
              <a:t> </a:t>
            </a:r>
            <a:r>
              <a:rPr lang="it-IT" sz="2400" dirty="0" err="1">
                <a:latin typeface="+mn-lt"/>
              </a:rPr>
              <a:t>2</a:t>
            </a:r>
            <a:r>
              <a:rPr lang="it-IT" sz="2400" dirty="0">
                <a:latin typeface="+mn-lt"/>
              </a:rPr>
              <a:t>/</a:t>
            </a:r>
            <a:r>
              <a:rPr lang="it-IT" sz="2400" dirty="0" err="1">
                <a:latin typeface="+mn-lt"/>
              </a:rPr>
              <a:t>3</a:t>
            </a:r>
            <a:endParaRPr lang="it-IT" sz="1600" dirty="0">
              <a:latin typeface="+mn-lt"/>
            </a:endParaRPr>
          </a:p>
          <a:p>
            <a:pPr eaLnBrk="0" hangingPunct="0">
              <a:defRPr/>
            </a:pPr>
            <a:endParaRPr lang="it-IT" sz="1600" dirty="0">
              <a:latin typeface="+mn-lt"/>
            </a:endParaRPr>
          </a:p>
          <a:p>
            <a:pPr eaLnBrk="0" hangingPunct="0">
              <a:defRPr/>
            </a:pPr>
            <a:r>
              <a:rPr lang="it-IT" sz="2400" dirty="0">
                <a:latin typeface="+mn-lt"/>
              </a:rPr>
              <a:t>Down: </a:t>
            </a:r>
            <a:r>
              <a:rPr lang="it-IT" sz="2400" dirty="0">
                <a:latin typeface="Symbol" charset="2"/>
                <a:cs typeface="Symbol" charset="2"/>
              </a:rPr>
              <a:t>-</a:t>
            </a:r>
            <a:r>
              <a:rPr lang="it-IT" sz="2400" dirty="0">
                <a:latin typeface="+mn-lt"/>
              </a:rPr>
              <a:t>1/</a:t>
            </a:r>
            <a:r>
              <a:rPr lang="it-IT" sz="2400" dirty="0" err="1">
                <a:latin typeface="+mn-lt"/>
              </a:rPr>
              <a:t>3</a:t>
            </a:r>
            <a:endParaRPr lang="it-IT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7913" y="5634038"/>
            <a:ext cx="17843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400" dirty="0">
                <a:solidFill>
                  <a:srgbClr val="FF0000"/>
                </a:solidFill>
                <a:latin typeface="+mn-lt"/>
              </a:rPr>
              <a:t>Protone</a:t>
            </a:r>
            <a:r>
              <a:rPr lang="it-IT" sz="2400" dirty="0">
                <a:latin typeface="+mn-lt"/>
              </a:rPr>
              <a:t>: +1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050" y="5634038"/>
            <a:ext cx="1792288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400" dirty="0">
                <a:solidFill>
                  <a:schemeClr val="accent2"/>
                </a:solidFill>
                <a:latin typeface="+mn-lt"/>
              </a:rPr>
              <a:t>Neutrone</a:t>
            </a:r>
            <a:r>
              <a:rPr lang="it-IT" sz="2400" dirty="0">
                <a:latin typeface="+mn-lt"/>
              </a:rPr>
              <a:t>: </a:t>
            </a:r>
            <a:r>
              <a:rPr lang="it-IT" sz="2400" dirty="0" err="1">
                <a:latin typeface="+mn-lt"/>
              </a:rPr>
              <a:t>0</a:t>
            </a:r>
            <a:endParaRPr lang="it-IT" sz="2400" dirty="0">
              <a:latin typeface="+mn-lt"/>
            </a:endParaRPr>
          </a:p>
        </p:txBody>
      </p:sp>
      <p:pic>
        <p:nvPicPr>
          <p:cNvPr id="17416" name="Picture 10"/>
          <p:cNvPicPr>
            <a:picLocks noChangeAspect="1"/>
          </p:cNvPicPr>
          <p:nvPr/>
        </p:nvPicPr>
        <p:blipFill>
          <a:blip r:embed="rId2"/>
          <a:srcRect t="9000" b="10001"/>
          <a:stretch>
            <a:fillRect/>
          </a:stretch>
        </p:blipFill>
        <p:spPr bwMode="auto">
          <a:xfrm>
            <a:off x="4457700" y="3970338"/>
            <a:ext cx="1966913" cy="159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9"/>
          <p:cNvPicPr>
            <a:picLocks noChangeAspect="1"/>
          </p:cNvPicPr>
          <p:nvPr/>
        </p:nvPicPr>
        <p:blipFill>
          <a:blip r:embed="rId3"/>
          <a:srcRect t="10500" b="11501"/>
          <a:stretch>
            <a:fillRect/>
          </a:stretch>
        </p:blipFill>
        <p:spPr bwMode="auto">
          <a:xfrm>
            <a:off x="2209800" y="3997325"/>
            <a:ext cx="1966913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11"/>
          <p:cNvPicPr>
            <a:picLocks noChangeAspect="1"/>
          </p:cNvPicPr>
          <p:nvPr/>
        </p:nvPicPr>
        <p:blipFill>
          <a:blip r:embed="rId4"/>
          <a:srcRect t="9677" b="12903"/>
          <a:stretch>
            <a:fillRect/>
          </a:stretch>
        </p:blipFill>
        <p:spPr bwMode="auto">
          <a:xfrm>
            <a:off x="6705600" y="4054475"/>
            <a:ext cx="18288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867525" y="5634038"/>
            <a:ext cx="1581150" cy="461962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>
                <a:latin typeface="Arial" charset="0"/>
              </a:rPr>
              <a:t>Pione – </a:t>
            </a:r>
            <a:r>
              <a:rPr lang="it-IT" sz="2400"/>
              <a:t>π</a:t>
            </a:r>
            <a:r>
              <a:rPr lang="it-IT" sz="2400" baseline="30000">
                <a:latin typeface="Symbol" charset="2"/>
              </a:rPr>
              <a:t>+</a:t>
            </a:r>
            <a:r>
              <a:rPr lang="it-IT" sz="2400">
                <a:latin typeface="Arial" charset="0"/>
              </a:rPr>
              <a:t> </a:t>
            </a: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6A5F7-1B24-F249-864D-2725185883B4}" type="slidenum">
              <a:rPr lang="it-IT"/>
              <a:pPr/>
              <a:t>8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Il quark “strano”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25538"/>
            <a:ext cx="5867400" cy="5122862"/>
          </a:xfrm>
        </p:spPr>
        <p:txBody>
          <a:bodyPr/>
          <a:lstStyle/>
          <a:p>
            <a:r>
              <a:rPr lang="it-IT" sz="2000" dirty="0"/>
              <a:t>Nel 1947 fu scoperta in interazioni con i raggi cosmici una particella che decadeva in due pioni: </a:t>
            </a:r>
            <a:r>
              <a:rPr lang="it-IT" sz="2000" dirty="0">
                <a:solidFill>
                  <a:srgbClr val="3333CC"/>
                </a:solidFill>
                <a:latin typeface="Times New Roman" charset="0"/>
              </a:rPr>
              <a:t>K</a:t>
            </a:r>
            <a:r>
              <a:rPr lang="it-IT" sz="2000" dirty="0">
                <a:solidFill>
                  <a:srgbClr val="3333CC"/>
                </a:solidFill>
              </a:rPr>
              <a:t>→</a:t>
            </a:r>
            <a:r>
              <a:rPr lang="it-IT" sz="2000" dirty="0">
                <a:solidFill>
                  <a:srgbClr val="3333CC"/>
                </a:solidFill>
                <a:latin typeface="Times New Roman" charset="0"/>
              </a:rPr>
              <a:t>π</a:t>
            </a:r>
            <a:r>
              <a:rPr lang="it-IT" sz="2000" baseline="30000" dirty="0">
                <a:solidFill>
                  <a:srgbClr val="3333CC"/>
                </a:solidFill>
                <a:latin typeface="Symbol" charset="2"/>
              </a:rPr>
              <a:t>+</a:t>
            </a:r>
            <a:r>
              <a:rPr lang="it-IT" sz="2000" dirty="0">
                <a:solidFill>
                  <a:srgbClr val="3333CC"/>
                </a:solidFill>
                <a:latin typeface="Times New Roman" charset="0"/>
              </a:rPr>
              <a:t>π</a:t>
            </a:r>
            <a:r>
              <a:rPr lang="it-IT" sz="2000" baseline="30000" dirty="0">
                <a:solidFill>
                  <a:srgbClr val="3333CC"/>
                </a:solidFill>
                <a:latin typeface="Symbol" charset="2"/>
              </a:rPr>
              <a:t>-</a:t>
            </a:r>
            <a:r>
              <a:rPr lang="it-IT" sz="2000" dirty="0"/>
              <a:t>, ma di massa molto maggiore del pione</a:t>
            </a:r>
          </a:p>
          <a:p>
            <a:r>
              <a:rPr lang="it-IT" sz="2000" dirty="0"/>
              <a:t>Seguirono, soprattutto grazie all’uso degli </a:t>
            </a:r>
            <a:r>
              <a:rPr lang="it-IT" sz="2000" dirty="0">
                <a:solidFill>
                  <a:srgbClr val="3333CC"/>
                </a:solidFill>
              </a:rPr>
              <a:t>acceleratori</a:t>
            </a:r>
            <a:r>
              <a:rPr lang="it-IT" sz="2000" dirty="0"/>
              <a:t>, scoperte di </a:t>
            </a:r>
            <a:r>
              <a:rPr lang="it-IT" sz="2000" dirty="0">
                <a:solidFill>
                  <a:srgbClr val="3333CC"/>
                </a:solidFill>
              </a:rPr>
              <a:t>numerose particelle</a:t>
            </a:r>
            <a:r>
              <a:rPr lang="it-IT" sz="2000" dirty="0"/>
              <a:t> </a:t>
            </a:r>
            <a:br>
              <a:rPr lang="it-IT" sz="2000" dirty="0"/>
            </a:br>
            <a:r>
              <a:rPr lang="it-IT" sz="2000" dirty="0"/>
              <a:t>instabili che potevano </a:t>
            </a:r>
            <a:br>
              <a:rPr lang="it-IT" sz="2000" dirty="0"/>
            </a:br>
            <a:r>
              <a:rPr lang="it-IT" sz="2000" dirty="0">
                <a:solidFill>
                  <a:srgbClr val="3333CC"/>
                </a:solidFill>
              </a:rPr>
              <a:t>decadere</a:t>
            </a:r>
            <a:r>
              <a:rPr lang="it-IT" sz="2000" dirty="0"/>
              <a:t> le une nelle </a:t>
            </a:r>
            <a:br>
              <a:rPr lang="it-IT" sz="2000" dirty="0"/>
            </a:br>
            <a:r>
              <a:rPr lang="it-IT" sz="2000" dirty="0"/>
              <a:t>altre, con precise regole </a:t>
            </a:r>
            <a:br>
              <a:rPr lang="it-IT" sz="2000" dirty="0"/>
            </a:br>
            <a:r>
              <a:rPr lang="it-IT" sz="2000" dirty="0"/>
              <a:t>di selezione</a:t>
            </a:r>
          </a:p>
          <a:p>
            <a:r>
              <a:rPr lang="it-IT" sz="2000" dirty="0"/>
              <a:t>Le diverse particelle</a:t>
            </a:r>
            <a:br>
              <a:rPr lang="it-IT" sz="2000" dirty="0"/>
            </a:br>
            <a:r>
              <a:rPr lang="it-IT" sz="2000" dirty="0"/>
              <a:t>si spiegavano con</a:t>
            </a:r>
            <a:br>
              <a:rPr lang="it-IT" sz="2000" dirty="0"/>
            </a:br>
            <a:r>
              <a:rPr lang="it-IT" sz="2000" dirty="0"/>
              <a:t>l’introduzione del</a:t>
            </a:r>
            <a:br>
              <a:rPr lang="it-IT" sz="2000" dirty="0"/>
            </a:br>
            <a:r>
              <a:rPr lang="it-IT" sz="2000" dirty="0"/>
              <a:t>terzo </a:t>
            </a:r>
            <a:r>
              <a:rPr lang="it-IT" sz="2000" dirty="0">
                <a:solidFill>
                  <a:srgbClr val="3333CC"/>
                </a:solidFill>
              </a:rPr>
              <a:t>quark strano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130" y="3510388"/>
            <a:ext cx="4072360" cy="2738012"/>
          </a:xfrm>
          <a:prstGeom prst="rect">
            <a:avLst/>
          </a:prstGeom>
          <a:effectLst>
            <a:glow rad="63500">
              <a:schemeClr val="accent1">
                <a:alpha val="75000"/>
              </a:schemeClr>
            </a:glow>
          </a:effectLst>
        </p:spPr>
      </p:pic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513DB-E50C-9E4D-8C4C-D2869B2AA780}" type="slidenum">
              <a:rPr lang="it-IT"/>
              <a:pPr/>
              <a:t>9</a:t>
            </a:fld>
            <a:endParaRPr lang="it-IT"/>
          </a:p>
        </p:txBody>
      </p:sp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3"/>
          <a:srcRect r="9059"/>
          <a:stretch>
            <a:fillRect/>
          </a:stretch>
        </p:blipFill>
        <p:spPr bwMode="auto">
          <a:xfrm>
            <a:off x="6553200" y="990600"/>
            <a:ext cx="2133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1">
                <a:alpha val="75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Quark e anti-quark</a:t>
            </a:r>
            <a:endParaRPr lang="it-IT" dirty="0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/>
              <a:t>Il modello a quark è come la </a:t>
            </a:r>
            <a:r>
              <a:rPr lang="it-IT" sz="2800">
                <a:solidFill>
                  <a:schemeClr val="accent2"/>
                </a:solidFill>
              </a:rPr>
              <a:t>tavola periodica degli elementi</a:t>
            </a:r>
            <a:r>
              <a:rPr lang="it-IT" sz="2800"/>
              <a:t> delle particelle</a:t>
            </a:r>
          </a:p>
          <a:p>
            <a:r>
              <a:rPr lang="it-IT" sz="2800"/>
              <a:t>Coppie quark + anti-quark formano i </a:t>
            </a:r>
            <a:r>
              <a:rPr lang="it-IT" sz="2800">
                <a:solidFill>
                  <a:srgbClr val="3333CC"/>
                </a:solidFill>
              </a:rPr>
              <a:t>mesoni</a:t>
            </a:r>
            <a:r>
              <a:rPr lang="it-IT" sz="2800"/>
              <a:t>, tra i quali il </a:t>
            </a:r>
            <a:r>
              <a:rPr lang="it-IT" sz="2800">
                <a:solidFill>
                  <a:schemeClr val="accent2"/>
                </a:solidFill>
              </a:rPr>
              <a:t>pione </a:t>
            </a:r>
            <a:r>
              <a:rPr lang="it-IT" sz="2800"/>
              <a:t>e i </a:t>
            </a:r>
            <a:r>
              <a:rPr lang="it-IT" sz="2800">
                <a:solidFill>
                  <a:srgbClr val="3333CC"/>
                </a:solidFill>
              </a:rPr>
              <a:t>kaoni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pic>
        <p:nvPicPr>
          <p:cNvPr id="19461" name="Picture 11"/>
          <p:cNvPicPr>
            <a:picLocks noChangeAspect="1"/>
          </p:cNvPicPr>
          <p:nvPr/>
        </p:nvPicPr>
        <p:blipFill>
          <a:blip r:embed="rId2"/>
          <a:srcRect l="11446"/>
          <a:stretch>
            <a:fillRect/>
          </a:stretch>
        </p:blipFill>
        <p:spPr bwMode="auto">
          <a:xfrm>
            <a:off x="4616450" y="3162300"/>
            <a:ext cx="35369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2"/>
          <p:cNvPicPr>
            <a:picLocks noChangeAspect="1"/>
          </p:cNvPicPr>
          <p:nvPr/>
        </p:nvPicPr>
        <p:blipFill>
          <a:blip r:embed="rId3"/>
          <a:srcRect l="11440"/>
          <a:stretch>
            <a:fillRect/>
          </a:stretch>
        </p:blipFill>
        <p:spPr bwMode="auto">
          <a:xfrm>
            <a:off x="806450" y="3200400"/>
            <a:ext cx="353853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F00D-2FBF-D949-81E8-8E3B11288D27}" type="slidenum">
              <a:rPr lang="it-IT"/>
              <a:pPr/>
              <a:t>10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Mesoni e barioni</a:t>
            </a:r>
            <a:endParaRPr lang="it-IT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Terne di quark formano i </a:t>
            </a:r>
            <a:r>
              <a:rPr lang="it-IT">
                <a:solidFill>
                  <a:srgbClr val="3333CC"/>
                </a:solidFill>
              </a:rPr>
              <a:t>barioni</a:t>
            </a:r>
            <a:r>
              <a:rPr lang="it-IT"/>
              <a:t>, tra i quali il </a:t>
            </a:r>
            <a:r>
              <a:rPr lang="it-IT">
                <a:solidFill>
                  <a:schemeClr val="accent2"/>
                </a:solidFill>
              </a:rPr>
              <a:t>protone </a:t>
            </a:r>
            <a:r>
              <a:rPr lang="it-IT"/>
              <a:t>e il </a:t>
            </a:r>
            <a:r>
              <a:rPr lang="it-IT">
                <a:solidFill>
                  <a:srgbClr val="3333CC"/>
                </a:solidFill>
              </a:rPr>
              <a:t>neutrone</a:t>
            </a:r>
          </a:p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pic>
        <p:nvPicPr>
          <p:cNvPr id="20485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819400"/>
            <a:ext cx="4132263" cy="28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3225" y="2613025"/>
            <a:ext cx="4702175" cy="340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B380-9B10-9149-8C6D-4DFA4CE21D3C}" type="slidenum">
              <a:rPr lang="it-IT"/>
              <a:pPr/>
              <a:t>11</a:t>
            </a:fld>
            <a:endParaRPr lang="it-IT"/>
          </a:p>
        </p:txBody>
      </p:sp>
      <p:sp>
        <p:nvSpPr>
          <p:cNvPr id="11" name="Rounded Rectangle 10"/>
          <p:cNvSpPr/>
          <p:nvPr/>
        </p:nvSpPr>
        <p:spPr bwMode="auto">
          <a:xfrm>
            <a:off x="1600200" y="2743200"/>
            <a:ext cx="1752600" cy="685800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  <a:alpha val="14000"/>
            </a:schemeClr>
          </a:solidFill>
          <a:ln w="3810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0" y="2286000"/>
            <a:ext cx="19161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materia ordinaria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Interazioni e simmetrie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5562600" cy="5122863"/>
          </a:xfrm>
        </p:spPr>
        <p:txBody>
          <a:bodyPr/>
          <a:lstStyle/>
          <a:p>
            <a:r>
              <a:rPr lang="it-IT" sz="1600" dirty="0"/>
              <a:t>La presenza di </a:t>
            </a:r>
            <a:r>
              <a:rPr lang="it-IT" sz="1600" dirty="0">
                <a:solidFill>
                  <a:srgbClr val="3333CC"/>
                </a:solidFill>
              </a:rPr>
              <a:t>particelle che mediano le interazioni </a:t>
            </a:r>
            <a:r>
              <a:rPr lang="it-IT" sz="1600" dirty="0"/>
              <a:t>fondamentali si può collegare con </a:t>
            </a:r>
            <a:r>
              <a:rPr lang="it-IT" sz="1600" dirty="0">
                <a:solidFill>
                  <a:srgbClr val="3333CC"/>
                </a:solidFill>
              </a:rPr>
              <a:t>principi di simmetria </a:t>
            </a:r>
            <a:r>
              <a:rPr lang="it-IT" sz="1600" dirty="0"/>
              <a:t>dei campi quantistici di materia</a:t>
            </a:r>
          </a:p>
          <a:p>
            <a:r>
              <a:rPr lang="it-IT" sz="1600" dirty="0"/>
              <a:t>Questo viene formulato matematicamente nelle </a:t>
            </a:r>
            <a:r>
              <a:rPr lang="it-IT" sz="1600" dirty="0">
                <a:solidFill>
                  <a:srgbClr val="3333CC"/>
                </a:solidFill>
              </a:rPr>
              <a:t>teorie di </a:t>
            </a:r>
            <a:r>
              <a:rPr lang="it-IT" sz="1600" dirty="0" err="1">
                <a:solidFill>
                  <a:srgbClr val="3333CC"/>
                </a:solidFill>
              </a:rPr>
              <a:t>gauge</a:t>
            </a:r>
            <a:endParaRPr lang="it-IT" sz="1600" dirty="0">
              <a:solidFill>
                <a:srgbClr val="3333CC"/>
              </a:solidFill>
            </a:endParaRPr>
          </a:p>
          <a:p>
            <a:r>
              <a:rPr lang="it-IT" sz="1600" dirty="0"/>
              <a:t>L’interazione elettromagnetica si può introdurre con </a:t>
            </a:r>
            <a:r>
              <a:rPr lang="it-IT" sz="1600" dirty="0">
                <a:solidFill>
                  <a:srgbClr val="2D2DB9"/>
                </a:solidFill>
              </a:rPr>
              <a:t>l’invarianza di </a:t>
            </a:r>
            <a:r>
              <a:rPr lang="it-IT" sz="1600" dirty="0" err="1">
                <a:solidFill>
                  <a:srgbClr val="2D2DB9"/>
                </a:solidFill>
              </a:rPr>
              <a:t>gauge</a:t>
            </a:r>
            <a:r>
              <a:rPr lang="it-IT" sz="1600" dirty="0" smtClean="0"/>
              <a:t> </a:t>
            </a:r>
            <a:r>
              <a:rPr lang="it-IT" sz="1600" dirty="0" err="1" smtClean="0">
                <a:solidFill>
                  <a:srgbClr val="262699"/>
                </a:solidFill>
                <a:latin typeface="Times New Roman" charset="0"/>
                <a:ea typeface="Times New Roman" charset="0"/>
                <a:cs typeface="Times New Roman" charset="0"/>
              </a:rPr>
              <a:t>U</a:t>
            </a:r>
            <a:r>
              <a:rPr lang="it-IT" sz="1600" dirty="0">
                <a:solidFill>
                  <a:srgbClr val="262699"/>
                </a:solidFill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it-IT" sz="1600" dirty="0" err="1">
                <a:solidFill>
                  <a:srgbClr val="262699"/>
                </a:solidFill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it-IT" sz="1600" dirty="0" smtClean="0">
                <a:solidFill>
                  <a:srgbClr val="262699"/>
                </a:solidFill>
                <a:latin typeface="Times New Roman" charset="0"/>
                <a:ea typeface="Times New Roman" charset="0"/>
                <a:cs typeface="Times New Roman" charset="0"/>
              </a:rPr>
              <a:t>)</a:t>
            </a:r>
            <a:r>
              <a:rPr lang="it-IT" sz="1600" dirty="0" smtClean="0"/>
              <a:t> della </a:t>
            </a:r>
            <a:r>
              <a:rPr lang="it-IT" sz="1600" dirty="0"/>
              <a:t>funzione d’onda degli elettroni, dando luogo </a:t>
            </a:r>
            <a:r>
              <a:rPr lang="it-IT" sz="1600" dirty="0">
                <a:solidFill>
                  <a:srgbClr val="3333CC"/>
                </a:solidFill>
              </a:rPr>
              <a:t>all’elettrodinamica quantistica </a:t>
            </a:r>
            <a:r>
              <a:rPr lang="it-IT" sz="1600" dirty="0"/>
              <a:t>(</a:t>
            </a:r>
            <a:r>
              <a:rPr lang="it-IT" sz="1600" dirty="0">
                <a:solidFill>
                  <a:srgbClr val="3333CC"/>
                </a:solidFill>
              </a:rPr>
              <a:t>QED</a:t>
            </a:r>
            <a:r>
              <a:rPr lang="it-IT" sz="1600" dirty="0"/>
              <a:t>)</a:t>
            </a:r>
          </a:p>
          <a:p>
            <a:pPr lvl="1"/>
            <a:r>
              <a:rPr lang="it-IT" sz="1200" dirty="0">
                <a:cs typeface="ＭＳ Ｐゴシック" charset="-128"/>
              </a:rPr>
              <a:t>La particella che media l’interazione </a:t>
            </a:r>
            <a:r>
              <a:rPr lang="it-IT" sz="1200" dirty="0" err="1">
                <a:cs typeface="ＭＳ Ｐゴシック" charset="-128"/>
              </a:rPr>
              <a:t>e.m.</a:t>
            </a:r>
            <a:r>
              <a:rPr lang="it-IT" sz="1200" dirty="0">
                <a:cs typeface="ＭＳ Ｐゴシック" charset="-128"/>
              </a:rPr>
              <a:t> è il </a:t>
            </a:r>
            <a:r>
              <a:rPr lang="it-IT" sz="1200" dirty="0">
                <a:solidFill>
                  <a:srgbClr val="3333CC"/>
                </a:solidFill>
                <a:cs typeface="ＭＳ Ｐゴシック" charset="-128"/>
              </a:rPr>
              <a:t>fotone</a:t>
            </a:r>
            <a:r>
              <a:rPr lang="it-IT" sz="1200" dirty="0">
                <a:cs typeface="ＭＳ Ｐゴシック" charset="-128"/>
              </a:rPr>
              <a:t>, che è elettricamente </a:t>
            </a:r>
            <a:r>
              <a:rPr lang="it-IT" sz="1200" dirty="0">
                <a:solidFill>
                  <a:schemeClr val="accent2"/>
                </a:solidFill>
                <a:cs typeface="ＭＳ Ｐゴシック" charset="-128"/>
              </a:rPr>
              <a:t>neutro</a:t>
            </a:r>
          </a:p>
          <a:p>
            <a:r>
              <a:rPr lang="it-IT" sz="1600" dirty="0"/>
              <a:t>Allo stesso modo, anche l’interazione forte può essere descritta dalla </a:t>
            </a:r>
            <a:r>
              <a:rPr lang="it-IT" sz="1600" dirty="0" err="1">
                <a:solidFill>
                  <a:srgbClr val="3333CC"/>
                </a:solidFill>
              </a:rPr>
              <a:t>cromodinamica</a:t>
            </a:r>
            <a:r>
              <a:rPr lang="it-IT" sz="1600" dirty="0">
                <a:solidFill>
                  <a:srgbClr val="3333CC"/>
                </a:solidFill>
              </a:rPr>
              <a:t> quantistica </a:t>
            </a:r>
            <a:r>
              <a:rPr lang="it-IT" sz="1600" dirty="0"/>
              <a:t>(</a:t>
            </a:r>
            <a:r>
              <a:rPr lang="it-IT" sz="1600" dirty="0">
                <a:solidFill>
                  <a:srgbClr val="3333CC"/>
                </a:solidFill>
              </a:rPr>
              <a:t>QCD</a:t>
            </a:r>
            <a:r>
              <a:rPr lang="it-IT" sz="1600" dirty="0"/>
              <a:t>), ma con una simmetria</a:t>
            </a:r>
            <a:r>
              <a:rPr lang="it-IT" sz="1600" dirty="0" smtClean="0"/>
              <a:t> </a:t>
            </a:r>
            <a:r>
              <a:rPr lang="it-IT" sz="1600" dirty="0" smtClean="0">
                <a:solidFill>
                  <a:srgbClr val="262699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it-IT" sz="1600" dirty="0">
                <a:solidFill>
                  <a:srgbClr val="262699"/>
                </a:solidFill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it-IT" sz="1600" dirty="0" err="1">
                <a:solidFill>
                  <a:srgbClr val="262699"/>
                </a:solidFill>
                <a:latin typeface="Times New Roman" charset="0"/>
                <a:ea typeface="Times New Roman" charset="0"/>
                <a:cs typeface="Times New Roman" charset="0"/>
              </a:rPr>
              <a:t>3</a:t>
            </a:r>
            <a:r>
              <a:rPr lang="it-IT" sz="1600" dirty="0" smtClean="0">
                <a:solidFill>
                  <a:srgbClr val="262699"/>
                </a:solidFill>
                <a:latin typeface="Times New Roman" charset="0"/>
                <a:ea typeface="Times New Roman" charset="0"/>
                <a:cs typeface="Times New Roman" charset="0"/>
              </a:rPr>
              <a:t>)</a:t>
            </a:r>
            <a:endParaRPr lang="it-IT" sz="1600" dirty="0" smtClean="0"/>
          </a:p>
          <a:p>
            <a:pPr lvl="1"/>
            <a:r>
              <a:rPr lang="it-IT" sz="1200" dirty="0">
                <a:cs typeface="ＭＳ Ｐゴシック" charset="-128"/>
              </a:rPr>
              <a:t>La particella che media l’interazione forte è il </a:t>
            </a:r>
            <a:r>
              <a:rPr lang="it-IT" sz="1200" dirty="0">
                <a:solidFill>
                  <a:srgbClr val="3333CC"/>
                </a:solidFill>
                <a:cs typeface="ＭＳ Ｐゴシック" charset="-128"/>
              </a:rPr>
              <a:t>gluone</a:t>
            </a:r>
          </a:p>
          <a:p>
            <a:pPr lvl="1"/>
            <a:r>
              <a:rPr lang="it-IT" sz="1200" dirty="0">
                <a:cs typeface="ＭＳ Ｐゴシック" charset="-128"/>
              </a:rPr>
              <a:t>La presenza di tre tipi di carica forte nei quark (“colore”: </a:t>
            </a:r>
            <a:r>
              <a:rPr lang="it-IT" sz="1200" dirty="0">
                <a:solidFill>
                  <a:srgbClr val="FF0000"/>
                </a:solidFill>
                <a:cs typeface="ＭＳ Ｐゴシック" charset="-128"/>
              </a:rPr>
              <a:t>rosso</a:t>
            </a:r>
            <a:r>
              <a:rPr lang="it-IT" sz="1200" dirty="0">
                <a:cs typeface="ＭＳ Ｐゴシック" charset="-128"/>
              </a:rPr>
              <a:t>, </a:t>
            </a:r>
            <a:br>
              <a:rPr lang="it-IT" sz="1200" dirty="0">
                <a:cs typeface="ＭＳ Ｐゴシック" charset="-128"/>
              </a:rPr>
            </a:br>
            <a:r>
              <a:rPr lang="it-IT" sz="1200" dirty="0">
                <a:solidFill>
                  <a:srgbClr val="008000"/>
                </a:solidFill>
                <a:cs typeface="ＭＳ Ｐゴシック" charset="-128"/>
              </a:rPr>
              <a:t>verde</a:t>
            </a:r>
            <a:r>
              <a:rPr lang="it-IT" sz="1200" dirty="0">
                <a:cs typeface="ＭＳ Ｐゴシック" charset="-128"/>
              </a:rPr>
              <a:t>, </a:t>
            </a:r>
            <a:r>
              <a:rPr lang="it-IT" sz="1200" dirty="0">
                <a:solidFill>
                  <a:srgbClr val="0000FF"/>
                </a:solidFill>
                <a:cs typeface="ＭＳ Ｐゴシック" charset="-128"/>
              </a:rPr>
              <a:t>blu</a:t>
            </a:r>
            <a:r>
              <a:rPr lang="it-IT" sz="1200" dirty="0">
                <a:cs typeface="ＭＳ Ｐゴシック" charset="-128"/>
              </a:rPr>
              <a:t>), e che i gluoni sono tutti “carichi” di carica forte </a:t>
            </a:r>
            <a:br>
              <a:rPr lang="it-IT" sz="1200" dirty="0">
                <a:cs typeface="ＭＳ Ｐゴシック" charset="-128"/>
              </a:rPr>
            </a:br>
            <a:r>
              <a:rPr lang="it-IT" sz="1200" dirty="0">
                <a:cs typeface="ＭＳ Ｐゴシック" charset="-128"/>
              </a:rPr>
              <a:t>spiega il confinamento dei quark all’interno di mesoni e barioni</a:t>
            </a:r>
            <a:endParaRPr lang="it-IT" sz="1600" dirty="0">
              <a:cs typeface="ＭＳ Ｐゴシック" charset="-128"/>
            </a:endParaRPr>
          </a:p>
          <a:p>
            <a:r>
              <a:rPr lang="it-IT" sz="1600" dirty="0"/>
              <a:t>Anche le interazioni deboli discendono da un principi</a:t>
            </a:r>
            <a:br>
              <a:rPr lang="it-IT" sz="1600" dirty="0"/>
            </a:br>
            <a:r>
              <a:rPr lang="it-IT" sz="1600" dirty="0"/>
              <a:t>di simmetria, ma con qualche complicazione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8FA89-478E-6140-AC9A-6D9D747B8FE1}" type="slidenum">
              <a:rPr lang="it-IT"/>
              <a:pPr/>
              <a:t>12</a:t>
            </a:fld>
            <a:endParaRPr lang="it-IT"/>
          </a:p>
        </p:txBody>
      </p:sp>
      <p:pic>
        <p:nvPicPr>
          <p:cNvPr id="22534" name="Picture 6"/>
          <p:cNvPicPr>
            <a:picLocks noChangeAspect="1"/>
          </p:cNvPicPr>
          <p:nvPr/>
        </p:nvPicPr>
        <p:blipFill>
          <a:blip r:embed="rId2"/>
          <a:srcRect r="48508" b="1852"/>
          <a:stretch>
            <a:fillRect/>
          </a:stretch>
        </p:blipFill>
        <p:spPr bwMode="auto">
          <a:xfrm>
            <a:off x="6858000" y="4572000"/>
            <a:ext cx="17526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reeform 14"/>
          <p:cNvSpPr/>
          <p:nvPr/>
        </p:nvSpPr>
        <p:spPr bwMode="auto">
          <a:xfrm>
            <a:off x="6789738" y="4592638"/>
            <a:ext cx="703262" cy="1262062"/>
          </a:xfrm>
          <a:custGeom>
            <a:avLst/>
            <a:gdLst>
              <a:gd name="connsiteX0" fmla="*/ 698500 w 702733"/>
              <a:gd name="connsiteY0" fmla="*/ 0 h 1261533"/>
              <a:gd name="connsiteX1" fmla="*/ 702733 w 702733"/>
              <a:gd name="connsiteY1" fmla="*/ 846666 h 1261533"/>
              <a:gd name="connsiteX2" fmla="*/ 0 w 702733"/>
              <a:gd name="connsiteY2" fmla="*/ 1261533 h 126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2733" h="1261533">
                <a:moveTo>
                  <a:pt x="698500" y="0"/>
                </a:moveTo>
                <a:lnTo>
                  <a:pt x="702733" y="846666"/>
                </a:lnTo>
                <a:lnTo>
                  <a:pt x="0" y="1261533"/>
                </a:lnTo>
              </a:path>
            </a:pathLst>
          </a:cu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 flipH="1">
            <a:off x="7924800" y="4572000"/>
            <a:ext cx="703263" cy="1262063"/>
          </a:xfrm>
          <a:custGeom>
            <a:avLst/>
            <a:gdLst>
              <a:gd name="connsiteX0" fmla="*/ 698500 w 702733"/>
              <a:gd name="connsiteY0" fmla="*/ 0 h 1261533"/>
              <a:gd name="connsiteX1" fmla="*/ 702733 w 702733"/>
              <a:gd name="connsiteY1" fmla="*/ 846666 h 1261533"/>
              <a:gd name="connsiteX2" fmla="*/ 0 w 702733"/>
              <a:gd name="connsiteY2" fmla="*/ 1261533 h 126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2733" h="1261533">
                <a:moveTo>
                  <a:pt x="698500" y="0"/>
                </a:moveTo>
                <a:lnTo>
                  <a:pt x="702733" y="846666"/>
                </a:lnTo>
                <a:lnTo>
                  <a:pt x="0" y="1261533"/>
                </a:lnTo>
              </a:path>
            </a:pathLst>
          </a:custGeom>
          <a:noFill/>
          <a:ln>
            <a:solidFill>
              <a:srgbClr val="0000FF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2537" name="Freeform 17"/>
          <p:cNvSpPr>
            <a:spLocks/>
          </p:cNvSpPr>
          <p:nvPr/>
        </p:nvSpPr>
        <p:spPr bwMode="auto">
          <a:xfrm>
            <a:off x="6997700" y="5849938"/>
            <a:ext cx="1392238" cy="398462"/>
          </a:xfrm>
          <a:custGeom>
            <a:avLst/>
            <a:gdLst>
              <a:gd name="T0" fmla="*/ 0 w 1392767"/>
              <a:gd name="T1" fmla="*/ 398462 h 397934"/>
              <a:gd name="T2" fmla="*/ 702466 w 1392767"/>
              <a:gd name="T3" fmla="*/ 0 h 397934"/>
              <a:gd name="T4" fmla="*/ 1392238 w 1392767"/>
              <a:gd name="T5" fmla="*/ 398462 h 397934"/>
              <a:gd name="T6" fmla="*/ 0 60000 65536"/>
              <a:gd name="T7" fmla="*/ 0 60000 65536"/>
              <a:gd name="T8" fmla="*/ 0 60000 65536"/>
              <a:gd name="T9" fmla="*/ 0 w 1392767"/>
              <a:gd name="T10" fmla="*/ 0 h 397934"/>
              <a:gd name="T11" fmla="*/ 1392767 w 1392767"/>
              <a:gd name="T12" fmla="*/ 397934 h 3979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92767" h="397934">
                <a:moveTo>
                  <a:pt x="0" y="397934"/>
                </a:moveTo>
                <a:lnTo>
                  <a:pt x="702733" y="0"/>
                </a:lnTo>
                <a:lnTo>
                  <a:pt x="1392767" y="397934"/>
                </a:ln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1" name="Picture 8" descr="bag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1219200"/>
            <a:ext cx="914400" cy="733425"/>
          </a:xfrm>
          <a:prstGeom prst="rect">
            <a:avLst/>
          </a:prstGeom>
          <a:noFill/>
        </p:spPr>
      </p:pic>
      <p:pic>
        <p:nvPicPr>
          <p:cNvPr id="12" name="Picture 9" descr="bag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1295400"/>
            <a:ext cx="1638300" cy="742950"/>
          </a:xfrm>
          <a:prstGeom prst="rect">
            <a:avLst/>
          </a:prstGeom>
          <a:noFill/>
        </p:spPr>
      </p:pic>
      <p:pic>
        <p:nvPicPr>
          <p:cNvPr id="13" name="Picture 10" descr="bag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2286000"/>
            <a:ext cx="2019300" cy="1914525"/>
          </a:xfrm>
          <a:prstGeom prst="rect">
            <a:avLst/>
          </a:prstGeom>
          <a:noFill/>
        </p:spPr>
      </p:pic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7010400" y="1600200"/>
            <a:ext cx="533400" cy="76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>
            <a:off x="7924800" y="2057400"/>
            <a:ext cx="0" cy="4572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Running di α</a:t>
            </a:r>
            <a:r>
              <a:rPr lang="it-IT" baseline="-25000" dirty="0" smtClean="0"/>
              <a:t>s</a:t>
            </a:r>
            <a:endParaRPr lang="it-IT" baseline="-25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819400"/>
            <a:ext cx="4876800" cy="97139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1066800"/>
            <a:ext cx="4164668" cy="153666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rcRect l="9091" t="14545" r="25455" b="7879"/>
          <a:stretch>
            <a:fillRect/>
          </a:stretch>
        </p:blipFill>
        <p:spPr>
          <a:xfrm>
            <a:off x="6096000" y="3810000"/>
            <a:ext cx="2743200" cy="2438400"/>
          </a:xfrm>
          <a:prstGeom prst="rect">
            <a:avLst/>
          </a:prstGeom>
        </p:spPr>
      </p:pic>
      <p:pic>
        <p:nvPicPr>
          <p:cNvPr id="13" name="Picture 11" descr="FeynMod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43200" y="4495800"/>
            <a:ext cx="3048000" cy="1797277"/>
          </a:xfrm>
          <a:prstGeom prst="rect">
            <a:avLst/>
          </a:prstGeom>
          <a:noFill/>
          <a:ln/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" y="1066800"/>
            <a:ext cx="3352800" cy="3832560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160442" y="4953000"/>
            <a:ext cx="25911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latin typeface="+mn-lt"/>
              </a:rPr>
              <a:t>L’itensità di α</a:t>
            </a:r>
            <a:r>
              <a:rPr lang="it-IT" sz="1600" baseline="-25000" dirty="0" smtClean="0">
                <a:latin typeface="+mn-lt"/>
              </a:rPr>
              <a:t>s</a:t>
            </a:r>
            <a:r>
              <a:rPr lang="it-IT" sz="1600" dirty="0" smtClean="0">
                <a:latin typeface="+mn-lt"/>
              </a:rPr>
              <a:t> cresce con</a:t>
            </a:r>
            <a:br>
              <a:rPr lang="it-IT" sz="1600" dirty="0" smtClean="0">
                <a:latin typeface="+mn-lt"/>
              </a:rPr>
            </a:br>
            <a:r>
              <a:rPr lang="it-IT" sz="1600" dirty="0" smtClean="0">
                <a:latin typeface="+mn-lt"/>
              </a:rPr>
              <a:t>la scala di energia, mentre</a:t>
            </a:r>
            <a:br>
              <a:rPr lang="it-IT" sz="1600" dirty="0" smtClean="0">
                <a:latin typeface="+mn-lt"/>
              </a:rPr>
            </a:br>
            <a:r>
              <a:rPr lang="it-IT" sz="1600" dirty="0" smtClean="0">
                <a:latin typeface="+mn-lt"/>
              </a:rPr>
              <a:t>α</a:t>
            </a:r>
            <a:r>
              <a:rPr lang="it-IT" sz="1600" baseline="-25000" dirty="0" smtClean="0">
                <a:latin typeface="+mn-lt"/>
              </a:rPr>
              <a:t>em</a:t>
            </a:r>
            <a:r>
              <a:rPr lang="it-IT" sz="1600" dirty="0">
                <a:latin typeface="+mn-lt"/>
              </a:rPr>
              <a:t> </a:t>
            </a:r>
            <a:r>
              <a:rPr lang="it-IT" sz="1600" dirty="0" smtClean="0">
                <a:latin typeface="+mn-lt"/>
              </a:rPr>
              <a:t>decresce</a:t>
            </a:r>
            <a:br>
              <a:rPr lang="it-IT" sz="1600" dirty="0" smtClean="0">
                <a:latin typeface="+mn-lt"/>
              </a:rPr>
            </a:br>
            <a:r>
              <a:rPr lang="it-IT" sz="1600" dirty="0" smtClean="0">
                <a:latin typeface="+mn-lt"/>
              </a:rPr>
              <a:t>(gauge non abeliana!)</a:t>
            </a:r>
            <a:endParaRPr lang="it-IT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1"/>
          <p:cNvPicPr>
            <a:picLocks noChangeAspect="1"/>
          </p:cNvPicPr>
          <p:nvPr/>
        </p:nvPicPr>
        <p:blipFill>
          <a:blip r:embed="rId2"/>
          <a:srcRect l="3424" t="1802" r="3281"/>
          <a:stretch>
            <a:fillRect/>
          </a:stretch>
        </p:blipFill>
        <p:spPr bwMode="auto">
          <a:xfrm>
            <a:off x="5105400" y="2590800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I quark e i jet</a:t>
            </a:r>
            <a:endParaRPr lang="it-IT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000" dirty="0"/>
              <a:t>I quark non possono essere osservati come </a:t>
            </a:r>
            <a:r>
              <a:rPr lang="it-IT" sz="2000" dirty="0">
                <a:solidFill>
                  <a:srgbClr val="3333CC"/>
                </a:solidFill>
              </a:rPr>
              <a:t>particelle libere</a:t>
            </a:r>
            <a:r>
              <a:rPr lang="it-IT" sz="2000" dirty="0"/>
              <a:t>, ma solo nei loro stati legati (confinamento)</a:t>
            </a:r>
          </a:p>
          <a:p>
            <a:r>
              <a:rPr lang="it-IT" sz="2000" dirty="0"/>
              <a:t>La produzione di quark di alta energia si manifesta con gruppi di particelle</a:t>
            </a:r>
            <a:r>
              <a:rPr lang="it-IT" sz="2000" dirty="0" smtClean="0"/>
              <a:t> (</a:t>
            </a:r>
            <a:r>
              <a:rPr lang="it-IT" sz="2000" dirty="0" smtClean="0">
                <a:solidFill>
                  <a:srgbClr val="A055A1"/>
                </a:solidFill>
              </a:rPr>
              <a:t>‘E=mc</a:t>
            </a:r>
            <a:r>
              <a:rPr lang="it-IT" sz="2000" baseline="30000" dirty="0" smtClean="0">
                <a:solidFill>
                  <a:srgbClr val="A055A1"/>
                </a:solidFill>
              </a:rPr>
              <a:t>2</a:t>
            </a:r>
            <a:r>
              <a:rPr lang="it-IT" sz="2000" dirty="0" smtClean="0">
                <a:solidFill>
                  <a:srgbClr val="A055A1"/>
                </a:solidFill>
              </a:rPr>
              <a:t>’</a:t>
            </a:r>
            <a:r>
              <a:rPr lang="it-IT" sz="2000" dirty="0" smtClean="0"/>
              <a:t>) </a:t>
            </a:r>
            <a:r>
              <a:rPr lang="it-IT" sz="2000" dirty="0"/>
              <a:t>detti jet che contengono i prodotti della </a:t>
            </a:r>
            <a:r>
              <a:rPr lang="it-IT" sz="2000" dirty="0">
                <a:solidFill>
                  <a:srgbClr val="3333CC"/>
                </a:solidFill>
              </a:rPr>
              <a:t>frammentazione </a:t>
            </a:r>
            <a:r>
              <a:rPr lang="it-IT" sz="2000" dirty="0"/>
              <a:t>dei quark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819400"/>
            <a:ext cx="4800600" cy="3438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34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br" rotWithShape="0">
              <a:srgbClr val="000000">
                <a:alpha val="42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Il decadimento β e i quark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000" dirty="0"/>
              <a:t>Il decadimento β è simile ad altri decadimenti </a:t>
            </a:r>
            <a:r>
              <a:rPr lang="it-IT" sz="2000" dirty="0">
                <a:solidFill>
                  <a:schemeClr val="accent2"/>
                </a:solidFill>
              </a:rPr>
              <a:t>deboli </a:t>
            </a:r>
            <a:r>
              <a:rPr lang="it-IT" sz="2000" dirty="0"/>
              <a:t>di mesoni e barioni e del muone, ed è dovuto ad un processo che interessa un singolo quark</a:t>
            </a:r>
          </a:p>
          <a:p>
            <a:r>
              <a:rPr lang="it-IT" sz="2000" dirty="0"/>
              <a:t>La debolezza dell’interazione è dovuta alla bassa probabilità di emettere una </a:t>
            </a:r>
            <a:r>
              <a:rPr lang="it-IT" sz="2000" dirty="0">
                <a:solidFill>
                  <a:srgbClr val="3333CC"/>
                </a:solidFill>
              </a:rPr>
              <a:t>particella </a:t>
            </a:r>
            <a:r>
              <a:rPr lang="it-IT" sz="2000" dirty="0" err="1">
                <a:solidFill>
                  <a:srgbClr val="3333CC"/>
                </a:solidFill>
              </a:rPr>
              <a:t>W</a:t>
            </a:r>
            <a:r>
              <a:rPr lang="it-IT" sz="2000" dirty="0"/>
              <a:t> molto pesante del fotone che </a:t>
            </a:r>
            <a:r>
              <a:rPr lang="it-IT" sz="2000" dirty="0" smtClean="0"/>
              <a:t>ha invece </a:t>
            </a:r>
            <a:r>
              <a:rPr lang="it-IT" sz="2000" dirty="0"/>
              <a:t>massa nulla</a:t>
            </a:r>
            <a:endParaRPr lang="it-IT" sz="2000" dirty="0" smtClean="0"/>
          </a:p>
          <a:p>
            <a:endParaRPr lang="it-IT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pic>
        <p:nvPicPr>
          <p:cNvPr id="24581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467100"/>
            <a:ext cx="3381375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/>
          <p:cNvPicPr>
            <a:picLocks noChangeAspect="1"/>
          </p:cNvPicPr>
          <p:nvPr/>
        </p:nvPicPr>
        <p:blipFill>
          <a:blip r:embed="rId3"/>
          <a:srcRect l="12434" t="22511" b="3101"/>
          <a:stretch>
            <a:fillRect/>
          </a:stretch>
        </p:blipFill>
        <p:spPr bwMode="auto">
          <a:xfrm>
            <a:off x="3657600" y="3405188"/>
            <a:ext cx="2635250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AF096-E33A-4146-8828-AEBD7BDBC1A1}" type="slidenum">
              <a:rPr lang="it-IT"/>
              <a:pPr/>
              <a:t>15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4953000"/>
            <a:ext cx="4707785" cy="685800"/>
          </a:xfrm>
          <a:prstGeom prst="roundRect">
            <a:avLst>
              <a:gd name="adj" fmla="val 1607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rcRect l="4706" t="9134" r="7059" b="5618"/>
          <a:stretch>
            <a:fillRect/>
          </a:stretch>
        </p:blipFill>
        <p:spPr>
          <a:xfrm>
            <a:off x="4876800" y="2895600"/>
            <a:ext cx="3810001" cy="28448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Deep inelastic scattering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25538"/>
            <a:ext cx="7772400" cy="2608262"/>
          </a:xfrm>
        </p:spPr>
        <p:txBody>
          <a:bodyPr/>
          <a:lstStyle/>
          <a:p>
            <a:r>
              <a:rPr lang="it-IT" sz="2000" dirty="0"/>
              <a:t>La struttura interna del protone può essere studiata con delle sonde che hanno </a:t>
            </a:r>
            <a:r>
              <a:rPr lang="it-IT" sz="2000" dirty="0">
                <a:solidFill>
                  <a:srgbClr val="3333CC"/>
                </a:solidFill>
              </a:rPr>
              <a:t>energia </a:t>
            </a:r>
            <a:r>
              <a:rPr lang="it-IT" sz="2000" dirty="0"/>
              <a:t>e </a:t>
            </a:r>
            <a:r>
              <a:rPr lang="it-IT" sz="2000" dirty="0">
                <a:solidFill>
                  <a:srgbClr val="3333CC"/>
                </a:solidFill>
              </a:rPr>
              <a:t>potere risolutivo</a:t>
            </a:r>
            <a:r>
              <a:rPr lang="it-IT" sz="2000" dirty="0"/>
              <a:t> sufficiente a penetrarne la struttura interna</a:t>
            </a:r>
          </a:p>
          <a:p>
            <a:r>
              <a:rPr lang="it-IT" sz="2000" dirty="0"/>
              <a:t>I risultati delle misure confermano il modello a quark</a:t>
            </a:r>
          </a:p>
          <a:p>
            <a:r>
              <a:rPr lang="it-IT" sz="2000" dirty="0"/>
              <a:t>E trovano una struttura interna molto complessa, piena di gluoni e quark </a:t>
            </a:r>
            <a:r>
              <a:rPr lang="it-IT" sz="2000" dirty="0">
                <a:solidFill>
                  <a:srgbClr val="3333CC"/>
                </a:solidFill>
              </a:rPr>
              <a:t>virtuali </a:t>
            </a:r>
          </a:p>
          <a:p>
            <a:endParaRPr lang="it-IT" sz="2000" dirty="0"/>
          </a:p>
          <a:p>
            <a:endParaRPr lang="it-IT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pic>
        <p:nvPicPr>
          <p:cNvPr id="2560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429000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3352800"/>
            <a:ext cx="1264784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45720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sellaDiTesto 9"/>
          <p:cNvSpPr txBox="1"/>
          <p:nvPr/>
        </p:nvSpPr>
        <p:spPr>
          <a:xfrm>
            <a:off x="5410200" y="5715000"/>
            <a:ext cx="314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3333CC"/>
                </a:solidFill>
                <a:latin typeface="Arial"/>
                <a:cs typeface="Arial"/>
              </a:rPr>
              <a:t>Parton Distribution Functions</a:t>
            </a:r>
            <a:endParaRPr lang="en-US">
              <a:solidFill>
                <a:srgbClr val="3333CC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meccanismo GIM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5122862"/>
          </a:xfrm>
        </p:spPr>
        <p:txBody>
          <a:bodyPr/>
          <a:lstStyle/>
          <a:p>
            <a:r>
              <a:rPr lang="it-IT" sz="2000" dirty="0" err="1" smtClean="0">
                <a:solidFill>
                  <a:srgbClr val="3333CC"/>
                </a:solidFill>
              </a:rPr>
              <a:t>Glashow</a:t>
            </a:r>
            <a:r>
              <a:rPr lang="it-IT" sz="2000" dirty="0" smtClean="0">
                <a:solidFill>
                  <a:srgbClr val="3333CC"/>
                </a:solidFill>
              </a:rPr>
              <a:t>, </a:t>
            </a:r>
            <a:r>
              <a:rPr lang="it-IT" sz="2000" dirty="0" err="1" smtClean="0">
                <a:solidFill>
                  <a:srgbClr val="3333CC"/>
                </a:solidFill>
              </a:rPr>
              <a:t>Iliopoulos</a:t>
            </a:r>
            <a:r>
              <a:rPr lang="it-IT" sz="2000" dirty="0" smtClean="0">
                <a:solidFill>
                  <a:srgbClr val="3333CC"/>
                </a:solidFill>
              </a:rPr>
              <a:t> e </a:t>
            </a:r>
            <a:r>
              <a:rPr lang="it-IT" sz="2000" dirty="0" err="1" smtClean="0">
                <a:solidFill>
                  <a:srgbClr val="3333CC"/>
                </a:solidFill>
              </a:rPr>
              <a:t>Maiani</a:t>
            </a:r>
            <a:r>
              <a:rPr lang="it-IT" sz="2000" dirty="0" smtClean="0">
                <a:solidFill>
                  <a:srgbClr val="3333CC"/>
                </a:solidFill>
              </a:rPr>
              <a:t> </a:t>
            </a:r>
            <a:r>
              <a:rPr lang="it-IT" sz="2000" dirty="0" smtClean="0"/>
              <a:t>nel 1970 cercarono di spiegare l’assenza di alcuni meccanismi di decadimento attraverso la presenza di un </a:t>
            </a:r>
            <a:r>
              <a:rPr lang="it-IT" sz="2000" dirty="0" smtClean="0">
                <a:solidFill>
                  <a:srgbClr val="3333CC"/>
                </a:solidFill>
              </a:rPr>
              <a:t>quarto quark</a:t>
            </a:r>
            <a:r>
              <a:rPr lang="it-IT" sz="2000" dirty="0" smtClean="0"/>
              <a:t> (charm)</a:t>
            </a:r>
            <a:endParaRPr lang="it-IT" sz="2000" dirty="0" smtClean="0">
              <a:solidFill>
                <a:srgbClr val="3333CC"/>
              </a:solidFill>
            </a:endParaRPr>
          </a:p>
          <a:p>
            <a:r>
              <a:rPr lang="it-IT" sz="2000" dirty="0" smtClean="0"/>
              <a:t>Ad esempio:</a:t>
            </a:r>
          </a:p>
          <a:p>
            <a:pPr>
              <a:buNone/>
            </a:pPr>
            <a:endParaRPr lang="it-IT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rcRect t="3087" r="1303"/>
          <a:stretch>
            <a:fillRect/>
          </a:stretch>
        </p:blipFill>
        <p:spPr>
          <a:xfrm>
            <a:off x="5632672" y="2379101"/>
            <a:ext cx="3008280" cy="129751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rcRect t="2743" r="1303"/>
          <a:stretch>
            <a:fillRect/>
          </a:stretch>
        </p:blipFill>
        <p:spPr>
          <a:xfrm>
            <a:off x="5638800" y="4800600"/>
            <a:ext cx="3008280" cy="130211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743200"/>
            <a:ext cx="3895674" cy="74458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886200"/>
            <a:ext cx="6477000" cy="7888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Il quark charm</a:t>
            </a:r>
            <a:endParaRPr lang="it-IT" dirty="0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685800" y="1125538"/>
            <a:ext cx="5638800" cy="4589462"/>
          </a:xfrm>
        </p:spPr>
        <p:txBody>
          <a:bodyPr/>
          <a:lstStyle/>
          <a:p>
            <a:r>
              <a:rPr lang="it-IT" sz="2000" dirty="0" smtClean="0"/>
              <a:t>La </a:t>
            </a:r>
            <a:r>
              <a:rPr lang="it-IT" sz="2000" dirty="0"/>
              <a:t>scoperta</a:t>
            </a:r>
            <a:r>
              <a:rPr lang="it-IT" sz="2000" dirty="0" smtClean="0"/>
              <a:t> del quark charm seguì </a:t>
            </a:r>
            <a:r>
              <a:rPr lang="it-IT" sz="2000" dirty="0"/>
              <a:t>nel </a:t>
            </a:r>
            <a:r>
              <a:rPr lang="it-IT" sz="2000" dirty="0" smtClean="0"/>
              <a:t>1974 la previsione del 1970 </a:t>
            </a:r>
            <a:r>
              <a:rPr lang="it-IT" sz="2000" dirty="0"/>
              <a:t>da parte di </a:t>
            </a:r>
            <a:r>
              <a:rPr lang="it-IT" sz="2000" dirty="0">
                <a:solidFill>
                  <a:srgbClr val="3333CC"/>
                </a:solidFill>
              </a:rPr>
              <a:t>Richter</a:t>
            </a:r>
            <a:r>
              <a:rPr lang="it-IT" sz="2000" dirty="0" smtClean="0">
                <a:solidFill>
                  <a:srgbClr val="3333CC"/>
                </a:solidFill>
              </a:rPr>
              <a:t> (SLAC, e</a:t>
            </a:r>
            <a:r>
              <a:rPr lang="it-IT" sz="2000" baseline="30000" dirty="0" smtClean="0">
                <a:solidFill>
                  <a:srgbClr val="3333CC"/>
                </a:solidFill>
              </a:rPr>
              <a:t>+</a:t>
            </a:r>
            <a:r>
              <a:rPr lang="it-IT" sz="2000" dirty="0" smtClean="0">
                <a:solidFill>
                  <a:srgbClr val="3333CC"/>
                </a:solidFill>
              </a:rPr>
              <a:t>e</a:t>
            </a:r>
            <a:r>
              <a:rPr lang="it-IT" sz="2000" baseline="30000" dirty="0" smtClean="0">
                <a:solidFill>
                  <a:srgbClr val="3333CC"/>
                </a:solidFill>
              </a:rPr>
              <a:t>-</a:t>
            </a:r>
            <a:r>
              <a:rPr lang="it-IT" sz="2000" dirty="0" smtClean="0">
                <a:solidFill>
                  <a:srgbClr val="3333CC"/>
                </a:solidFill>
              </a:rPr>
              <a:t>) e </a:t>
            </a:r>
            <a:r>
              <a:rPr lang="it-IT" sz="2000" dirty="0">
                <a:solidFill>
                  <a:srgbClr val="3333CC"/>
                </a:solidFill>
              </a:rPr>
              <a:t>Ting</a:t>
            </a:r>
            <a:r>
              <a:rPr lang="it-IT" sz="2000" dirty="0" smtClean="0">
                <a:solidFill>
                  <a:srgbClr val="3333CC"/>
                </a:solidFill>
              </a:rPr>
              <a:t> (BNL, ) </a:t>
            </a:r>
            <a:r>
              <a:rPr lang="it-IT" sz="2000" dirty="0" smtClean="0"/>
              <a:t>della </a:t>
            </a:r>
            <a:r>
              <a:rPr lang="it-IT" sz="2000" dirty="0"/>
              <a:t>particella</a:t>
            </a:r>
            <a:r>
              <a:rPr lang="it-IT" sz="2000" dirty="0" smtClean="0"/>
              <a:t> </a:t>
            </a:r>
            <a:br>
              <a:rPr lang="it-IT" sz="2000" dirty="0" smtClean="0"/>
            </a:br>
            <a:r>
              <a:rPr lang="it-IT" sz="2000" dirty="0" smtClean="0">
                <a:solidFill>
                  <a:srgbClr val="3333CC"/>
                </a:solidFill>
              </a:rPr>
              <a:t>J</a:t>
            </a:r>
            <a:r>
              <a:rPr lang="it-IT" sz="2000" dirty="0">
                <a:solidFill>
                  <a:srgbClr val="3333CC"/>
                </a:solidFill>
              </a:rPr>
              <a:t>/Ψ</a:t>
            </a:r>
            <a:r>
              <a:rPr lang="it-IT" sz="2000" dirty="0"/>
              <a:t>, mesone fatto da una coppia di quark e antiquark charm</a:t>
            </a:r>
          </a:p>
          <a:p>
            <a:r>
              <a:rPr lang="it-IT" sz="2000" dirty="0"/>
              <a:t>Le particelle elementari formavano</a:t>
            </a:r>
            <a:r>
              <a:rPr lang="it-IT" sz="2000" dirty="0">
                <a:solidFill>
                  <a:srgbClr val="3333CC"/>
                </a:solidFill>
              </a:rPr>
              <a:t> due famiglie</a:t>
            </a:r>
            <a:r>
              <a:rPr lang="it-IT" sz="2000" dirty="0"/>
              <a:t> di </a:t>
            </a:r>
            <a:r>
              <a:rPr lang="it-IT" sz="2000" dirty="0">
                <a:solidFill>
                  <a:srgbClr val="3333CC"/>
                </a:solidFill>
              </a:rPr>
              <a:t>quark </a:t>
            </a:r>
            <a:r>
              <a:rPr lang="it-IT" sz="2000" dirty="0"/>
              <a:t>e </a:t>
            </a:r>
            <a:r>
              <a:rPr lang="it-IT" sz="2000" dirty="0">
                <a:solidFill>
                  <a:srgbClr val="3333CC"/>
                </a:solidFill>
              </a:rPr>
              <a:t>leptoni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pic>
        <p:nvPicPr>
          <p:cNvPr id="26629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9063" y="2895600"/>
            <a:ext cx="2341562" cy="334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3500" y="152400"/>
            <a:ext cx="245586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 bwMode="auto">
          <a:xfrm>
            <a:off x="1524000" y="3973512"/>
            <a:ext cx="457200" cy="457200"/>
          </a:xfrm>
          <a:prstGeom prst="ellipse">
            <a:avLst/>
          </a:prstGeom>
          <a:solidFill>
            <a:srgbClr val="FF8B8B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286000" y="3973512"/>
            <a:ext cx="457200" cy="457200"/>
          </a:xfrm>
          <a:prstGeom prst="ellipse">
            <a:avLst/>
          </a:prstGeom>
          <a:solidFill>
            <a:srgbClr val="B1606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4518580"/>
            <a:ext cx="457200" cy="457200"/>
          </a:xfrm>
          <a:prstGeom prst="ellipse">
            <a:avLst/>
          </a:prstGeom>
          <a:solidFill>
            <a:srgbClr val="678F96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191000" y="3973512"/>
            <a:ext cx="457200" cy="457200"/>
          </a:xfrm>
          <a:prstGeom prst="ellipse">
            <a:avLst/>
          </a:prstGeom>
          <a:solidFill>
            <a:srgbClr val="A9EEAB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524000" y="4518580"/>
            <a:ext cx="457200" cy="457200"/>
          </a:xfrm>
          <a:prstGeom prst="ellipse">
            <a:avLst/>
          </a:prstGeom>
          <a:solidFill>
            <a:srgbClr val="8EC5CE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191000" y="4518580"/>
            <a:ext cx="457200" cy="457200"/>
          </a:xfrm>
          <a:prstGeom prst="ellipse">
            <a:avLst/>
          </a:prstGeom>
          <a:solidFill>
            <a:srgbClr val="CC6CCC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973512"/>
            <a:ext cx="457200" cy="457200"/>
          </a:xfrm>
          <a:prstGeom prst="ellipse">
            <a:avLst/>
          </a:prstGeom>
          <a:solidFill>
            <a:srgbClr val="7BAD7C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953000" y="4518580"/>
            <a:ext cx="457200" cy="457200"/>
          </a:xfrm>
          <a:prstGeom prst="ellipse">
            <a:avLst/>
          </a:prstGeom>
          <a:solidFill>
            <a:srgbClr val="A055A1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4049712"/>
            <a:ext cx="10318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 err="1">
                <a:latin typeface="+mn-lt"/>
              </a:rPr>
              <a:t>q</a:t>
            </a:r>
            <a:r>
              <a:rPr lang="it-IT" dirty="0">
                <a:latin typeface="+mn-lt"/>
              </a:rPr>
              <a:t> = </a:t>
            </a:r>
            <a:r>
              <a:rPr lang="it-IT" dirty="0">
                <a:latin typeface="Symbol" charset="2"/>
                <a:cs typeface="Symbol" charset="2"/>
              </a:rPr>
              <a:t>+</a:t>
            </a:r>
            <a:r>
              <a:rPr lang="it-IT" dirty="0">
                <a:latin typeface="+mn-lt"/>
              </a:rPr>
              <a:t>2/</a:t>
            </a:r>
            <a:r>
              <a:rPr lang="it-IT" dirty="0" err="1">
                <a:latin typeface="+mn-lt"/>
              </a:rPr>
              <a:t>3</a:t>
            </a:r>
            <a:endParaRPr lang="it-IT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4518025"/>
            <a:ext cx="10128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 err="1">
                <a:latin typeface="+mn-lt"/>
              </a:rPr>
              <a:t>q</a:t>
            </a:r>
            <a:r>
              <a:rPr lang="it-IT" dirty="0">
                <a:latin typeface="+mn-lt"/>
              </a:rPr>
              <a:t> = </a:t>
            </a:r>
            <a:r>
              <a:rPr lang="it-IT" dirty="0">
                <a:latin typeface="Symbol" charset="2"/>
                <a:cs typeface="Symbol" charset="2"/>
              </a:rPr>
              <a:t>-</a:t>
            </a:r>
            <a:r>
              <a:rPr lang="it-IT" dirty="0">
                <a:latin typeface="+mn-lt"/>
              </a:rPr>
              <a:t>1/</a:t>
            </a:r>
            <a:r>
              <a:rPr lang="it-IT" dirty="0" err="1">
                <a:latin typeface="+mn-lt"/>
              </a:rPr>
              <a:t>3</a:t>
            </a:r>
            <a:endParaRPr lang="it-IT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82950" y="4049712"/>
            <a:ext cx="8318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 err="1">
                <a:latin typeface="+mn-lt"/>
              </a:rPr>
              <a:t>q</a:t>
            </a:r>
            <a:r>
              <a:rPr lang="it-IT" dirty="0">
                <a:latin typeface="+mn-lt"/>
              </a:rPr>
              <a:t> = </a:t>
            </a:r>
            <a:r>
              <a:rPr lang="it-IT" dirty="0">
                <a:latin typeface="Symbol" charset="2"/>
                <a:cs typeface="Symbol" charset="2"/>
              </a:rPr>
              <a:t>+</a:t>
            </a:r>
            <a:r>
              <a:rPr lang="it-IT" dirty="0">
                <a:latin typeface="+mn-lt"/>
              </a:rPr>
              <a:t>1</a:t>
            </a:r>
          </a:p>
        </p:txBody>
      </p:sp>
      <p:sp>
        <p:nvSpPr>
          <p:cNvPr id="26658" name="TextBox 18"/>
          <p:cNvSpPr txBox="1">
            <a:spLocks noChangeArrowheads="1"/>
          </p:cNvSpPr>
          <p:nvPr/>
        </p:nvSpPr>
        <p:spPr bwMode="auto">
          <a:xfrm>
            <a:off x="3282950" y="4518025"/>
            <a:ext cx="704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>
                <a:latin typeface="Arial" charset="0"/>
              </a:rPr>
              <a:t>q = 0</a:t>
            </a:r>
          </a:p>
        </p:txBody>
      </p:sp>
      <p:sp>
        <p:nvSpPr>
          <p:cNvPr id="26659" name="TextBox 19"/>
          <p:cNvSpPr txBox="1">
            <a:spLocks noChangeArrowheads="1"/>
          </p:cNvSpPr>
          <p:nvPr/>
        </p:nvSpPr>
        <p:spPr bwMode="auto">
          <a:xfrm>
            <a:off x="1584325" y="3897312"/>
            <a:ext cx="338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u</a:t>
            </a:r>
          </a:p>
        </p:txBody>
      </p:sp>
      <p:sp>
        <p:nvSpPr>
          <p:cNvPr id="26660" name="TextBox 20"/>
          <p:cNvSpPr txBox="1">
            <a:spLocks noChangeArrowheads="1"/>
          </p:cNvSpPr>
          <p:nvPr/>
        </p:nvSpPr>
        <p:spPr bwMode="auto">
          <a:xfrm>
            <a:off x="1584325" y="4479925"/>
            <a:ext cx="338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 dirty="0" err="1"/>
              <a:t>d</a:t>
            </a:r>
            <a:endParaRPr lang="it-IT" sz="2400" dirty="0"/>
          </a:p>
        </p:txBody>
      </p:sp>
      <p:sp>
        <p:nvSpPr>
          <p:cNvPr id="26661" name="TextBox 21"/>
          <p:cNvSpPr txBox="1">
            <a:spLocks noChangeArrowheads="1"/>
          </p:cNvSpPr>
          <p:nvPr/>
        </p:nvSpPr>
        <p:spPr bwMode="auto">
          <a:xfrm>
            <a:off x="2354263" y="3897312"/>
            <a:ext cx="320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c</a:t>
            </a:r>
          </a:p>
        </p:txBody>
      </p:sp>
      <p:sp>
        <p:nvSpPr>
          <p:cNvPr id="26662" name="TextBox 22"/>
          <p:cNvSpPr txBox="1">
            <a:spLocks noChangeArrowheads="1"/>
          </p:cNvSpPr>
          <p:nvPr/>
        </p:nvSpPr>
        <p:spPr bwMode="auto">
          <a:xfrm>
            <a:off x="2362200" y="4491038"/>
            <a:ext cx="304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s</a:t>
            </a:r>
          </a:p>
        </p:txBody>
      </p:sp>
      <p:sp>
        <p:nvSpPr>
          <p:cNvPr id="26663" name="TextBox 23"/>
          <p:cNvSpPr txBox="1">
            <a:spLocks noChangeArrowheads="1"/>
          </p:cNvSpPr>
          <p:nvPr/>
        </p:nvSpPr>
        <p:spPr bwMode="auto">
          <a:xfrm>
            <a:off x="4259263" y="3897312"/>
            <a:ext cx="320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e</a:t>
            </a:r>
          </a:p>
        </p:txBody>
      </p:sp>
      <p:sp>
        <p:nvSpPr>
          <p:cNvPr id="26664" name="TextBox 24"/>
          <p:cNvSpPr txBox="1">
            <a:spLocks noChangeArrowheads="1"/>
          </p:cNvSpPr>
          <p:nvPr/>
        </p:nvSpPr>
        <p:spPr bwMode="auto">
          <a:xfrm>
            <a:off x="4211638" y="4430712"/>
            <a:ext cx="415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ν</a:t>
            </a:r>
            <a:r>
              <a:rPr lang="it-IT" sz="2400" baseline="-25000"/>
              <a:t>e</a:t>
            </a:r>
          </a:p>
        </p:txBody>
      </p:sp>
      <p:sp>
        <p:nvSpPr>
          <p:cNvPr id="26665" name="TextBox 25"/>
          <p:cNvSpPr txBox="1">
            <a:spLocks noChangeArrowheads="1"/>
          </p:cNvSpPr>
          <p:nvPr/>
        </p:nvSpPr>
        <p:spPr bwMode="auto">
          <a:xfrm>
            <a:off x="5005388" y="3897312"/>
            <a:ext cx="3524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μ</a:t>
            </a:r>
          </a:p>
        </p:txBody>
      </p:sp>
      <p:sp>
        <p:nvSpPr>
          <p:cNvPr id="26666" name="TextBox 26"/>
          <p:cNvSpPr txBox="1">
            <a:spLocks noChangeArrowheads="1"/>
          </p:cNvSpPr>
          <p:nvPr/>
        </p:nvSpPr>
        <p:spPr bwMode="auto">
          <a:xfrm>
            <a:off x="4960938" y="4441825"/>
            <a:ext cx="441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ν</a:t>
            </a:r>
            <a:r>
              <a:rPr lang="it-IT" sz="2400" baseline="-25000"/>
              <a:t>μ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51806" y="5268912"/>
            <a:ext cx="7635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>
                <a:latin typeface="+mn-lt"/>
              </a:rPr>
              <a:t>quark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68006" y="5268912"/>
            <a:ext cx="8651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>
                <a:latin typeface="+mn-lt"/>
              </a:rPr>
              <a:t>leptoni</a:t>
            </a:r>
          </a:p>
        </p:txBody>
      </p:sp>
      <p:sp>
        <p:nvSpPr>
          <p:cNvPr id="26669" name="Left Brace 30"/>
          <p:cNvSpPr>
            <a:spLocks/>
          </p:cNvSpPr>
          <p:nvPr/>
        </p:nvSpPr>
        <p:spPr bwMode="auto">
          <a:xfrm rot="16200000">
            <a:off x="2019300" y="4583112"/>
            <a:ext cx="228600" cy="1219200"/>
          </a:xfrm>
          <a:prstGeom prst="leftBrace">
            <a:avLst>
              <a:gd name="adj1" fmla="val 8321"/>
              <a:gd name="adj2" fmla="val 50000"/>
            </a:avLst>
          </a:prstGeom>
          <a:noFill/>
          <a:ln w="28575">
            <a:solidFill>
              <a:srgbClr val="00664D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endParaRPr lang="it-IT"/>
          </a:p>
        </p:txBody>
      </p:sp>
      <p:sp>
        <p:nvSpPr>
          <p:cNvPr id="26670" name="Left Brace 31"/>
          <p:cNvSpPr>
            <a:spLocks/>
          </p:cNvSpPr>
          <p:nvPr/>
        </p:nvSpPr>
        <p:spPr bwMode="auto">
          <a:xfrm rot="16200000">
            <a:off x="4686300" y="4583113"/>
            <a:ext cx="228600" cy="1219200"/>
          </a:xfrm>
          <a:prstGeom prst="leftBrace">
            <a:avLst>
              <a:gd name="adj1" fmla="val 8321"/>
              <a:gd name="adj2" fmla="val 50000"/>
            </a:avLst>
          </a:prstGeom>
          <a:noFill/>
          <a:ln w="28575">
            <a:solidFill>
              <a:srgbClr val="00664D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endParaRPr lang="it-IT"/>
          </a:p>
        </p:txBody>
      </p:sp>
      <p:sp>
        <p:nvSpPr>
          <p:cNvPr id="3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2A36C-C1D8-A84E-9734-38715F315727}" type="slidenum">
              <a:rPr lang="it-IT"/>
              <a:pPr/>
              <a:t>18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La terza famiglia</a:t>
            </a:r>
            <a:endParaRPr lang="it-IT" dirty="0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5334000"/>
          </a:xfrm>
        </p:spPr>
        <p:txBody>
          <a:bodyPr/>
          <a:lstStyle/>
          <a:p>
            <a:r>
              <a:rPr lang="it-IT" sz="1800" dirty="0"/>
              <a:t>La terza famiglia di quark è necessaria</a:t>
            </a:r>
            <a:br>
              <a:rPr lang="it-IT" sz="1800" dirty="0"/>
            </a:br>
            <a:r>
              <a:rPr lang="it-IT" sz="1800" dirty="0"/>
              <a:t>per spiegare l’</a:t>
            </a:r>
            <a:r>
              <a:rPr lang="it-IT" sz="1800" dirty="0">
                <a:solidFill>
                  <a:schemeClr val="accent2"/>
                </a:solidFill>
              </a:rPr>
              <a:t>asimmetria</a:t>
            </a:r>
            <a:r>
              <a:rPr lang="it-IT" sz="1800" dirty="0"/>
              <a:t> tra materia</a:t>
            </a:r>
            <a:br>
              <a:rPr lang="it-IT" sz="1800" dirty="0"/>
            </a:br>
            <a:r>
              <a:rPr lang="it-IT" sz="1800" dirty="0"/>
              <a:t>ed antimateria, ingrediente necessario</a:t>
            </a:r>
            <a:br>
              <a:rPr lang="it-IT" sz="1800" dirty="0"/>
            </a:br>
            <a:r>
              <a:rPr lang="it-IT" sz="1800" dirty="0"/>
              <a:t>a spiegare l’evoluzione dell’universo</a:t>
            </a:r>
          </a:p>
          <a:p>
            <a:r>
              <a:rPr lang="it-IT" sz="1800" dirty="0"/>
              <a:t>Ipotizzata da </a:t>
            </a:r>
            <a:r>
              <a:rPr lang="it-IT" sz="1800" dirty="0" err="1">
                <a:solidFill>
                  <a:srgbClr val="3333CC"/>
                </a:solidFill>
              </a:rPr>
              <a:t>Kobayashi</a:t>
            </a:r>
            <a:r>
              <a:rPr lang="it-IT" sz="1800" dirty="0">
                <a:solidFill>
                  <a:srgbClr val="3333CC"/>
                </a:solidFill>
              </a:rPr>
              <a:t> </a:t>
            </a:r>
            <a:r>
              <a:rPr lang="it-IT" sz="1800" dirty="0"/>
              <a:t>e </a:t>
            </a:r>
            <a:r>
              <a:rPr lang="it-IT" sz="1800" dirty="0" err="1">
                <a:solidFill>
                  <a:srgbClr val="3333CC"/>
                </a:solidFill>
              </a:rPr>
              <a:t>Maskawa</a:t>
            </a:r>
            <a:endParaRPr lang="it-IT" sz="1800" dirty="0">
              <a:solidFill>
                <a:srgbClr val="3333CC"/>
              </a:solidFill>
            </a:endParaRPr>
          </a:p>
          <a:p>
            <a:pPr lvl="1"/>
            <a:r>
              <a:rPr lang="it-IT" sz="1400" dirty="0">
                <a:solidFill>
                  <a:srgbClr val="3333CC"/>
                </a:solidFill>
                <a:cs typeface="ＭＳ Ｐゴシック" charset="-128"/>
              </a:rPr>
              <a:t>1975</a:t>
            </a:r>
            <a:r>
              <a:rPr lang="it-IT" sz="1400" dirty="0">
                <a:cs typeface="ＭＳ Ｐゴシック" charset="-128"/>
              </a:rPr>
              <a:t>: scoperta del leptone tau a SLAC </a:t>
            </a:r>
            <a:br>
              <a:rPr lang="it-IT" sz="1400" dirty="0">
                <a:cs typeface="ＭＳ Ｐゴシック" charset="-128"/>
              </a:rPr>
            </a:br>
            <a:r>
              <a:rPr lang="it-IT" sz="1400" dirty="0">
                <a:cs typeface="ＭＳ Ｐゴシック" charset="-128"/>
              </a:rPr>
              <a:t>in collisioni elettrone-positrone</a:t>
            </a:r>
          </a:p>
          <a:p>
            <a:pPr lvl="1"/>
            <a:r>
              <a:rPr lang="it-IT" sz="1400" dirty="0">
                <a:solidFill>
                  <a:srgbClr val="3333CC"/>
                </a:solidFill>
                <a:cs typeface="ＭＳ Ｐゴシック" charset="-128"/>
              </a:rPr>
              <a:t>1977</a:t>
            </a:r>
            <a:r>
              <a:rPr lang="it-IT" sz="1400" dirty="0">
                <a:cs typeface="ＭＳ Ｐゴシック" charset="-128"/>
              </a:rPr>
              <a:t>: scoperta del quark b (mesone ϒ) </a:t>
            </a:r>
            <a:br>
              <a:rPr lang="it-IT" sz="1400" dirty="0">
                <a:cs typeface="ＭＳ Ｐゴシック" charset="-128"/>
              </a:rPr>
            </a:br>
            <a:r>
              <a:rPr lang="it-IT" sz="1400" dirty="0">
                <a:cs typeface="ＭＳ Ｐゴシック" charset="-128"/>
              </a:rPr>
              <a:t>in collisioni di protoni su bersaglio fisso</a:t>
            </a:r>
          </a:p>
          <a:p>
            <a:pPr lvl="1"/>
            <a:r>
              <a:rPr lang="it-IT" sz="1400" dirty="0">
                <a:solidFill>
                  <a:srgbClr val="3333CC"/>
                </a:solidFill>
                <a:cs typeface="ＭＳ Ｐゴシック" charset="-128"/>
              </a:rPr>
              <a:t>1991</a:t>
            </a:r>
            <a:r>
              <a:rPr lang="it-IT" sz="1400" dirty="0">
                <a:cs typeface="ＭＳ Ｐゴシック" charset="-128"/>
              </a:rPr>
              <a:t>: il LEP prova indirettamente </a:t>
            </a:r>
            <a:br>
              <a:rPr lang="it-IT" sz="1400" dirty="0">
                <a:cs typeface="ＭＳ Ｐゴシック" charset="-128"/>
              </a:rPr>
            </a:br>
            <a:r>
              <a:rPr lang="it-IT" sz="1400" dirty="0">
                <a:cs typeface="ＭＳ Ｐゴシック" charset="-128"/>
              </a:rPr>
              <a:t>l’esistenza di un terzo neutrino in collisioni</a:t>
            </a:r>
            <a:br>
              <a:rPr lang="it-IT" sz="1400" dirty="0">
                <a:cs typeface="ＭＳ Ｐゴシック" charset="-128"/>
              </a:rPr>
            </a:br>
            <a:r>
              <a:rPr lang="it-IT" sz="1400" dirty="0">
                <a:cs typeface="ＭＳ Ｐゴシック" charset="-128"/>
              </a:rPr>
              <a:t> elettrone-positrone</a:t>
            </a:r>
          </a:p>
          <a:p>
            <a:pPr lvl="1"/>
            <a:r>
              <a:rPr lang="it-IT" sz="1400" dirty="0">
                <a:solidFill>
                  <a:srgbClr val="3333CC"/>
                </a:solidFill>
                <a:cs typeface="ＭＳ Ｐゴシック" charset="-128"/>
              </a:rPr>
              <a:t>1995</a:t>
            </a:r>
            <a:r>
              <a:rPr lang="it-IT" sz="1400" dirty="0">
                <a:cs typeface="ＭＳ Ｐゴシック" charset="-128"/>
              </a:rPr>
              <a:t>: il </a:t>
            </a:r>
            <a:r>
              <a:rPr lang="it-IT" sz="1400" dirty="0" err="1">
                <a:cs typeface="ＭＳ Ｐゴシック" charset="-128"/>
              </a:rPr>
              <a:t>Tevatron</a:t>
            </a:r>
            <a:r>
              <a:rPr lang="it-IT" sz="1400" dirty="0">
                <a:cs typeface="ＭＳ Ｐゴシック" charset="-128"/>
              </a:rPr>
              <a:t> scopre il quark top in collisione protone-</a:t>
            </a:r>
            <a:r>
              <a:rPr lang="it-IT" sz="1400" dirty="0" smtClean="0">
                <a:cs typeface="ＭＳ Ｐゴシック" charset="-128"/>
              </a:rPr>
              <a:t>antiprotone</a:t>
            </a:r>
          </a:p>
          <a:p>
            <a:endParaRPr lang="it-IT" sz="1800" dirty="0" smtClean="0"/>
          </a:p>
          <a:p>
            <a:endParaRPr lang="it-IT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sp>
        <p:nvSpPr>
          <p:cNvPr id="6" name="Oval 5"/>
          <p:cNvSpPr/>
          <p:nvPr/>
        </p:nvSpPr>
        <p:spPr bwMode="auto">
          <a:xfrm>
            <a:off x="1905000" y="4603750"/>
            <a:ext cx="457200" cy="457200"/>
          </a:xfrm>
          <a:prstGeom prst="ellipse">
            <a:avLst/>
          </a:prstGeom>
          <a:solidFill>
            <a:srgbClr val="FF8B8B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05100" y="4603750"/>
            <a:ext cx="457200" cy="457200"/>
          </a:xfrm>
          <a:prstGeom prst="ellipse">
            <a:avLst/>
          </a:prstGeom>
          <a:solidFill>
            <a:srgbClr val="B1606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705100" y="5160486"/>
            <a:ext cx="457200" cy="457200"/>
          </a:xfrm>
          <a:prstGeom prst="ellipse">
            <a:avLst/>
          </a:prstGeom>
          <a:solidFill>
            <a:srgbClr val="678F96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486400" y="4603750"/>
            <a:ext cx="457200" cy="457200"/>
          </a:xfrm>
          <a:prstGeom prst="ellipse">
            <a:avLst/>
          </a:prstGeom>
          <a:solidFill>
            <a:srgbClr val="A9EEAB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905000" y="5160486"/>
            <a:ext cx="457200" cy="457200"/>
          </a:xfrm>
          <a:prstGeom prst="ellipse">
            <a:avLst/>
          </a:prstGeom>
          <a:solidFill>
            <a:srgbClr val="8EC5CE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486400" y="5160486"/>
            <a:ext cx="457200" cy="457200"/>
          </a:xfrm>
          <a:prstGeom prst="ellipse">
            <a:avLst/>
          </a:prstGeom>
          <a:solidFill>
            <a:srgbClr val="CC6CCC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6248400" y="4603750"/>
            <a:ext cx="457200" cy="457200"/>
          </a:xfrm>
          <a:prstGeom prst="ellipse">
            <a:avLst/>
          </a:prstGeom>
          <a:solidFill>
            <a:srgbClr val="7BAD7C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6248400" y="5160486"/>
            <a:ext cx="457200" cy="457200"/>
          </a:xfrm>
          <a:prstGeom prst="ellipse">
            <a:avLst/>
          </a:prstGeom>
          <a:solidFill>
            <a:srgbClr val="A055A1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4679950"/>
            <a:ext cx="10318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 err="1">
                <a:latin typeface="+mn-lt"/>
              </a:rPr>
              <a:t>q</a:t>
            </a:r>
            <a:r>
              <a:rPr lang="it-IT" dirty="0">
                <a:latin typeface="+mn-lt"/>
              </a:rPr>
              <a:t> = </a:t>
            </a:r>
            <a:r>
              <a:rPr lang="it-IT" dirty="0">
                <a:latin typeface="Symbol" charset="2"/>
                <a:cs typeface="Symbol" charset="2"/>
              </a:rPr>
              <a:t>+</a:t>
            </a:r>
            <a:r>
              <a:rPr lang="it-IT" dirty="0">
                <a:latin typeface="+mn-lt"/>
              </a:rPr>
              <a:t>2/</a:t>
            </a:r>
            <a:r>
              <a:rPr lang="it-IT" dirty="0" err="1">
                <a:latin typeface="+mn-lt"/>
              </a:rPr>
              <a:t>3</a:t>
            </a:r>
            <a:endParaRPr lang="it-IT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8200" y="5160963"/>
            <a:ext cx="101282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 err="1">
                <a:latin typeface="+mn-lt"/>
              </a:rPr>
              <a:t>q</a:t>
            </a:r>
            <a:r>
              <a:rPr lang="it-IT" dirty="0">
                <a:latin typeface="+mn-lt"/>
              </a:rPr>
              <a:t> = </a:t>
            </a:r>
            <a:r>
              <a:rPr lang="it-IT" dirty="0">
                <a:latin typeface="Symbol" charset="2"/>
                <a:cs typeface="Symbol" charset="2"/>
              </a:rPr>
              <a:t>-</a:t>
            </a:r>
            <a:r>
              <a:rPr lang="it-IT" dirty="0">
                <a:latin typeface="+mn-lt"/>
              </a:rPr>
              <a:t>1/</a:t>
            </a:r>
            <a:r>
              <a:rPr lang="it-IT" dirty="0" err="1">
                <a:latin typeface="+mn-lt"/>
              </a:rPr>
              <a:t>3</a:t>
            </a:r>
            <a:endParaRPr lang="it-IT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8350" y="4679950"/>
            <a:ext cx="8318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 err="1">
                <a:latin typeface="+mn-lt"/>
              </a:rPr>
              <a:t>q</a:t>
            </a:r>
            <a:r>
              <a:rPr lang="it-IT" dirty="0">
                <a:latin typeface="+mn-lt"/>
              </a:rPr>
              <a:t> = </a:t>
            </a:r>
            <a:r>
              <a:rPr lang="it-IT" dirty="0">
                <a:latin typeface="Symbol" charset="2"/>
                <a:cs typeface="Symbol" charset="2"/>
              </a:rPr>
              <a:t>+</a:t>
            </a:r>
            <a:r>
              <a:rPr lang="it-IT" dirty="0">
                <a:latin typeface="+mn-lt"/>
              </a:rPr>
              <a:t>1</a:t>
            </a:r>
          </a:p>
        </p:txBody>
      </p:sp>
      <p:sp>
        <p:nvSpPr>
          <p:cNvPr id="27680" name="TextBox 16"/>
          <p:cNvSpPr txBox="1">
            <a:spLocks noChangeArrowheads="1"/>
          </p:cNvSpPr>
          <p:nvPr/>
        </p:nvSpPr>
        <p:spPr bwMode="auto">
          <a:xfrm>
            <a:off x="4578350" y="5160963"/>
            <a:ext cx="7048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>
                <a:latin typeface="Arial" charset="0"/>
              </a:rPr>
              <a:t>q = 0</a:t>
            </a:r>
          </a:p>
        </p:txBody>
      </p:sp>
      <p:sp>
        <p:nvSpPr>
          <p:cNvPr id="27681" name="TextBox 17"/>
          <p:cNvSpPr txBox="1">
            <a:spLocks noChangeArrowheads="1"/>
          </p:cNvSpPr>
          <p:nvPr/>
        </p:nvSpPr>
        <p:spPr bwMode="auto">
          <a:xfrm>
            <a:off x="1965325" y="4572000"/>
            <a:ext cx="338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 dirty="0" err="1"/>
              <a:t>u</a:t>
            </a:r>
            <a:endParaRPr lang="it-IT" sz="2400" dirty="0"/>
          </a:p>
        </p:txBody>
      </p:sp>
      <p:sp>
        <p:nvSpPr>
          <p:cNvPr id="27682" name="TextBox 18"/>
          <p:cNvSpPr txBox="1">
            <a:spLocks noChangeArrowheads="1"/>
          </p:cNvSpPr>
          <p:nvPr/>
        </p:nvSpPr>
        <p:spPr bwMode="auto">
          <a:xfrm>
            <a:off x="1965325" y="5092701"/>
            <a:ext cx="3381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 dirty="0" err="1"/>
              <a:t>d</a:t>
            </a:r>
            <a:endParaRPr lang="it-IT" sz="2400" dirty="0"/>
          </a:p>
        </p:txBody>
      </p:sp>
      <p:sp>
        <p:nvSpPr>
          <p:cNvPr id="27683" name="TextBox 19"/>
          <p:cNvSpPr txBox="1">
            <a:spLocks noChangeArrowheads="1"/>
          </p:cNvSpPr>
          <p:nvPr/>
        </p:nvSpPr>
        <p:spPr bwMode="auto">
          <a:xfrm>
            <a:off x="2773363" y="4572000"/>
            <a:ext cx="320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c</a:t>
            </a:r>
          </a:p>
        </p:txBody>
      </p:sp>
      <p:sp>
        <p:nvSpPr>
          <p:cNvPr id="27684" name="TextBox 20"/>
          <p:cNvSpPr txBox="1">
            <a:spLocks noChangeArrowheads="1"/>
          </p:cNvSpPr>
          <p:nvPr/>
        </p:nvSpPr>
        <p:spPr bwMode="auto">
          <a:xfrm>
            <a:off x="2781300" y="5105401"/>
            <a:ext cx="304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s</a:t>
            </a:r>
          </a:p>
        </p:txBody>
      </p:sp>
      <p:sp>
        <p:nvSpPr>
          <p:cNvPr id="27685" name="TextBox 21"/>
          <p:cNvSpPr txBox="1">
            <a:spLocks noChangeArrowheads="1"/>
          </p:cNvSpPr>
          <p:nvPr/>
        </p:nvSpPr>
        <p:spPr bwMode="auto">
          <a:xfrm>
            <a:off x="5554663" y="4572000"/>
            <a:ext cx="320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e</a:t>
            </a:r>
          </a:p>
        </p:txBody>
      </p:sp>
      <p:sp>
        <p:nvSpPr>
          <p:cNvPr id="27686" name="TextBox 22"/>
          <p:cNvSpPr txBox="1">
            <a:spLocks noChangeArrowheads="1"/>
          </p:cNvSpPr>
          <p:nvPr/>
        </p:nvSpPr>
        <p:spPr bwMode="auto">
          <a:xfrm>
            <a:off x="5507038" y="5072063"/>
            <a:ext cx="415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ν</a:t>
            </a:r>
            <a:r>
              <a:rPr lang="it-IT" sz="2400" baseline="-25000"/>
              <a:t>e</a:t>
            </a:r>
          </a:p>
        </p:txBody>
      </p:sp>
      <p:sp>
        <p:nvSpPr>
          <p:cNvPr id="27687" name="TextBox 23"/>
          <p:cNvSpPr txBox="1">
            <a:spLocks noChangeArrowheads="1"/>
          </p:cNvSpPr>
          <p:nvPr/>
        </p:nvSpPr>
        <p:spPr bwMode="auto">
          <a:xfrm>
            <a:off x="6300788" y="4572000"/>
            <a:ext cx="3524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μ</a:t>
            </a:r>
          </a:p>
        </p:txBody>
      </p:sp>
      <p:sp>
        <p:nvSpPr>
          <p:cNvPr id="27688" name="TextBox 24"/>
          <p:cNvSpPr txBox="1">
            <a:spLocks noChangeArrowheads="1"/>
          </p:cNvSpPr>
          <p:nvPr/>
        </p:nvSpPr>
        <p:spPr bwMode="auto">
          <a:xfrm>
            <a:off x="6256338" y="5084763"/>
            <a:ext cx="441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ν</a:t>
            </a:r>
            <a:r>
              <a:rPr lang="it-IT" sz="2400" baseline="-25000"/>
              <a:t>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90800" y="5878513"/>
            <a:ext cx="7620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>
                <a:latin typeface="+mn-lt"/>
              </a:rPr>
              <a:t>quark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44407" y="5878513"/>
            <a:ext cx="86518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>
                <a:latin typeface="+mn-lt"/>
              </a:rPr>
              <a:t>leptoni</a:t>
            </a:r>
          </a:p>
        </p:txBody>
      </p:sp>
      <p:sp>
        <p:nvSpPr>
          <p:cNvPr id="27691" name="Left Brace 27"/>
          <p:cNvSpPr>
            <a:spLocks/>
          </p:cNvSpPr>
          <p:nvPr/>
        </p:nvSpPr>
        <p:spPr bwMode="auto">
          <a:xfrm rot="16200000">
            <a:off x="2857500" y="4843463"/>
            <a:ext cx="228600" cy="1981200"/>
          </a:xfrm>
          <a:prstGeom prst="leftBrace">
            <a:avLst>
              <a:gd name="adj1" fmla="val 8346"/>
              <a:gd name="adj2" fmla="val 50000"/>
            </a:avLst>
          </a:prstGeom>
          <a:noFill/>
          <a:ln w="28575">
            <a:solidFill>
              <a:srgbClr val="00664D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endParaRPr lang="it-IT"/>
          </a:p>
        </p:txBody>
      </p:sp>
      <p:sp>
        <p:nvSpPr>
          <p:cNvPr id="27692" name="Left Brace 28"/>
          <p:cNvSpPr>
            <a:spLocks/>
          </p:cNvSpPr>
          <p:nvPr/>
        </p:nvSpPr>
        <p:spPr bwMode="auto">
          <a:xfrm rot="16200000">
            <a:off x="6362700" y="4843463"/>
            <a:ext cx="228600" cy="1981200"/>
          </a:xfrm>
          <a:prstGeom prst="leftBrace">
            <a:avLst>
              <a:gd name="adj1" fmla="val 8346"/>
              <a:gd name="adj2" fmla="val 50000"/>
            </a:avLst>
          </a:prstGeom>
          <a:noFill/>
          <a:ln w="28575">
            <a:solidFill>
              <a:srgbClr val="00664D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endParaRPr lang="it-IT"/>
          </a:p>
        </p:txBody>
      </p:sp>
      <p:sp>
        <p:nvSpPr>
          <p:cNvPr id="30" name="Oval 29"/>
          <p:cNvSpPr/>
          <p:nvPr/>
        </p:nvSpPr>
        <p:spPr bwMode="auto">
          <a:xfrm>
            <a:off x="3505200" y="4603750"/>
            <a:ext cx="457200" cy="457200"/>
          </a:xfrm>
          <a:prstGeom prst="ellipse">
            <a:avLst/>
          </a:prstGeom>
          <a:solidFill>
            <a:srgbClr val="8F4E4E"/>
          </a:solidFill>
          <a:ln>
            <a:noFill/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3505200" y="5160486"/>
            <a:ext cx="457200" cy="457200"/>
          </a:xfrm>
          <a:prstGeom prst="ellipse">
            <a:avLst/>
          </a:prstGeom>
          <a:solidFill>
            <a:srgbClr val="527177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7699" name="TextBox 31"/>
          <p:cNvSpPr txBox="1">
            <a:spLocks noChangeArrowheads="1"/>
          </p:cNvSpPr>
          <p:nvPr/>
        </p:nvSpPr>
        <p:spPr bwMode="auto">
          <a:xfrm>
            <a:off x="3597275" y="4572000"/>
            <a:ext cx="2730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t</a:t>
            </a:r>
          </a:p>
        </p:txBody>
      </p:sp>
      <p:sp>
        <p:nvSpPr>
          <p:cNvPr id="27700" name="TextBox 32"/>
          <p:cNvSpPr txBox="1">
            <a:spLocks noChangeArrowheads="1"/>
          </p:cNvSpPr>
          <p:nvPr/>
        </p:nvSpPr>
        <p:spPr bwMode="auto">
          <a:xfrm>
            <a:off x="3563938" y="5105401"/>
            <a:ext cx="339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b</a:t>
            </a:r>
          </a:p>
        </p:txBody>
      </p:sp>
      <p:sp>
        <p:nvSpPr>
          <p:cNvPr id="34" name="Oval 33"/>
          <p:cNvSpPr/>
          <p:nvPr/>
        </p:nvSpPr>
        <p:spPr bwMode="auto">
          <a:xfrm>
            <a:off x="7010400" y="4603750"/>
            <a:ext cx="457200" cy="457200"/>
          </a:xfrm>
          <a:prstGeom prst="ellipse">
            <a:avLst/>
          </a:prstGeom>
          <a:solidFill>
            <a:srgbClr val="679067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7010400" y="5160486"/>
            <a:ext cx="457200" cy="457200"/>
          </a:xfrm>
          <a:prstGeom prst="ellipse">
            <a:avLst/>
          </a:prstGeom>
          <a:solidFill>
            <a:srgbClr val="844585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7707" name="TextBox 35"/>
          <p:cNvSpPr txBox="1">
            <a:spLocks noChangeArrowheads="1"/>
          </p:cNvSpPr>
          <p:nvPr/>
        </p:nvSpPr>
        <p:spPr bwMode="auto">
          <a:xfrm>
            <a:off x="7085013" y="4572000"/>
            <a:ext cx="3079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τ</a:t>
            </a:r>
          </a:p>
        </p:txBody>
      </p:sp>
      <p:sp>
        <p:nvSpPr>
          <p:cNvPr id="27708" name="TextBox 36"/>
          <p:cNvSpPr txBox="1">
            <a:spLocks noChangeArrowheads="1"/>
          </p:cNvSpPr>
          <p:nvPr/>
        </p:nvSpPr>
        <p:spPr bwMode="auto">
          <a:xfrm>
            <a:off x="7035800" y="5084763"/>
            <a:ext cx="406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/>
              <a:t>ν</a:t>
            </a:r>
            <a:r>
              <a:rPr lang="it-IT" sz="2400" baseline="-25000"/>
              <a:t>τ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/>
          <a:srcRect l="7509" r="4258"/>
          <a:stretch>
            <a:fillRect/>
          </a:stretch>
        </p:blipFill>
        <p:spPr>
          <a:xfrm>
            <a:off x="5410200" y="914400"/>
            <a:ext cx="3429000" cy="3115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14CDE-4B4E-2443-92E3-45ED33A22D01}" type="slidenum">
              <a:rPr lang="it-IT"/>
              <a:pPr/>
              <a:t>19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Il mixing tra i quark</a:t>
            </a:r>
            <a:endParaRPr lang="it-IT"/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000" dirty="0"/>
              <a:t>I decadimento deboli possono avvenire tra quark di tipo (“sapore”) diverso con </a:t>
            </a:r>
            <a:r>
              <a:rPr lang="it-IT" sz="2000" dirty="0">
                <a:solidFill>
                  <a:srgbClr val="3333CC"/>
                </a:solidFill>
              </a:rPr>
              <a:t>l’emissione di una particella </a:t>
            </a:r>
            <a:r>
              <a:rPr lang="it-IT" sz="2000" dirty="0" err="1">
                <a:solidFill>
                  <a:srgbClr val="3333CC"/>
                </a:solidFill>
              </a:rPr>
              <a:t>W</a:t>
            </a:r>
            <a:endParaRPr lang="it-IT" sz="2000" dirty="0">
              <a:solidFill>
                <a:srgbClr val="3333CC"/>
              </a:solidFill>
            </a:endParaRPr>
          </a:p>
          <a:p>
            <a:r>
              <a:rPr lang="it-IT" sz="2000" dirty="0"/>
              <a:t>Le transizioni hanno però </a:t>
            </a:r>
            <a:r>
              <a:rPr lang="it-IT" sz="2000" dirty="0">
                <a:solidFill>
                  <a:srgbClr val="3333CC"/>
                </a:solidFill>
              </a:rPr>
              <a:t>diversa intensità</a:t>
            </a:r>
            <a:r>
              <a:rPr lang="it-IT" sz="2000" dirty="0"/>
              <a:t>, che viene misurata da una matrice (complessa) detta di </a:t>
            </a:r>
            <a:r>
              <a:rPr lang="it-IT" sz="2000" dirty="0" err="1">
                <a:solidFill>
                  <a:srgbClr val="3333CC"/>
                </a:solidFill>
              </a:rPr>
              <a:t>Cabibbo-Kobayashi-Maskawa</a:t>
            </a:r>
            <a:endParaRPr lang="it-IT" sz="2000" dirty="0">
              <a:solidFill>
                <a:srgbClr val="3333CC"/>
              </a:solidFill>
            </a:endParaRPr>
          </a:p>
          <a:p>
            <a:r>
              <a:rPr lang="it-IT" sz="2000" dirty="0" smtClean="0"/>
              <a:t>Una fase ineliminabile della </a:t>
            </a:r>
            <a:r>
              <a:rPr lang="it-IT" sz="2000" dirty="0"/>
              <a:t>matrice spiega l’asimmetria tra materia ed antimateria (</a:t>
            </a:r>
            <a:r>
              <a:rPr lang="it-IT" sz="2000" dirty="0">
                <a:solidFill>
                  <a:schemeClr val="accent2"/>
                </a:solidFill>
              </a:rPr>
              <a:t>violazione di CP</a:t>
            </a:r>
            <a:r>
              <a:rPr lang="it-IT" sz="2000" dirty="0"/>
              <a:t>) necessaria per spiegare l’estinzione dell’antimateria nell’universo attuale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sp>
        <p:nvSpPr>
          <p:cNvPr id="6" name="Oval 5"/>
          <p:cNvSpPr/>
          <p:nvPr/>
        </p:nvSpPr>
        <p:spPr bwMode="auto">
          <a:xfrm>
            <a:off x="1295400" y="3962400"/>
            <a:ext cx="685800" cy="685800"/>
          </a:xfrm>
          <a:prstGeom prst="ellipse">
            <a:avLst/>
          </a:prstGeom>
          <a:solidFill>
            <a:srgbClr val="FF8B8B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612428" y="3962400"/>
            <a:ext cx="685800" cy="685800"/>
          </a:xfrm>
          <a:prstGeom prst="ellipse">
            <a:avLst/>
          </a:prstGeom>
          <a:solidFill>
            <a:srgbClr val="B1606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612428" y="5420750"/>
            <a:ext cx="685800" cy="685800"/>
          </a:xfrm>
          <a:prstGeom prst="ellipse">
            <a:avLst/>
          </a:prstGeom>
          <a:solidFill>
            <a:srgbClr val="678F96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295400" y="5420750"/>
            <a:ext cx="685800" cy="685800"/>
          </a:xfrm>
          <a:prstGeom prst="ellipse">
            <a:avLst/>
          </a:prstGeom>
          <a:solidFill>
            <a:srgbClr val="8EC5CE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8689" name="TextBox 9"/>
          <p:cNvSpPr txBox="1">
            <a:spLocks noChangeArrowheads="1"/>
          </p:cNvSpPr>
          <p:nvPr/>
        </p:nvSpPr>
        <p:spPr bwMode="auto">
          <a:xfrm>
            <a:off x="1462088" y="3998913"/>
            <a:ext cx="3667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800"/>
              <a:t>u</a:t>
            </a:r>
          </a:p>
        </p:txBody>
      </p:sp>
      <p:sp>
        <p:nvSpPr>
          <p:cNvPr id="28690" name="TextBox 10"/>
          <p:cNvSpPr txBox="1">
            <a:spLocks noChangeArrowheads="1"/>
          </p:cNvSpPr>
          <p:nvPr/>
        </p:nvSpPr>
        <p:spPr bwMode="auto">
          <a:xfrm>
            <a:off x="1447800" y="5421313"/>
            <a:ext cx="3873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800"/>
              <a:t>d</a:t>
            </a:r>
          </a:p>
        </p:txBody>
      </p:sp>
      <p:sp>
        <p:nvSpPr>
          <p:cNvPr id="28691" name="TextBox 11"/>
          <p:cNvSpPr txBox="1">
            <a:spLocks noChangeArrowheads="1"/>
          </p:cNvSpPr>
          <p:nvPr/>
        </p:nvSpPr>
        <p:spPr bwMode="auto">
          <a:xfrm>
            <a:off x="2779713" y="3998913"/>
            <a:ext cx="3508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800"/>
              <a:t>c</a:t>
            </a:r>
          </a:p>
        </p:txBody>
      </p:sp>
      <p:sp>
        <p:nvSpPr>
          <p:cNvPr id="28692" name="TextBox 12"/>
          <p:cNvSpPr txBox="1">
            <a:spLocks noChangeArrowheads="1"/>
          </p:cNvSpPr>
          <p:nvPr/>
        </p:nvSpPr>
        <p:spPr bwMode="auto">
          <a:xfrm>
            <a:off x="2781300" y="5418138"/>
            <a:ext cx="342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800"/>
              <a:t>s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3869728" y="3962400"/>
            <a:ext cx="685800" cy="685800"/>
          </a:xfrm>
          <a:prstGeom prst="ellipse">
            <a:avLst/>
          </a:prstGeom>
          <a:solidFill>
            <a:srgbClr val="8F4E4E"/>
          </a:solidFill>
          <a:ln>
            <a:solidFill>
              <a:srgbClr val="FFFFFF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869728" y="5420750"/>
            <a:ext cx="685800" cy="685800"/>
          </a:xfrm>
          <a:prstGeom prst="ellipse">
            <a:avLst/>
          </a:prstGeom>
          <a:solidFill>
            <a:srgbClr val="527177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endParaRPr lang="it-IT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8699" name="TextBox 17"/>
          <p:cNvSpPr txBox="1">
            <a:spLocks noChangeArrowheads="1"/>
          </p:cNvSpPr>
          <p:nvPr/>
        </p:nvSpPr>
        <p:spPr bwMode="auto">
          <a:xfrm>
            <a:off x="4076700" y="3998913"/>
            <a:ext cx="320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800"/>
              <a:t>t</a:t>
            </a:r>
          </a:p>
        </p:txBody>
      </p:sp>
      <p:sp>
        <p:nvSpPr>
          <p:cNvPr id="28700" name="TextBox 18"/>
          <p:cNvSpPr txBox="1">
            <a:spLocks noChangeArrowheads="1"/>
          </p:cNvSpPr>
          <p:nvPr/>
        </p:nvSpPr>
        <p:spPr bwMode="auto">
          <a:xfrm>
            <a:off x="4038600" y="5421313"/>
            <a:ext cx="3968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800"/>
              <a:t>b</a:t>
            </a:r>
          </a:p>
        </p:txBody>
      </p:sp>
      <p:cxnSp>
        <p:nvCxnSpPr>
          <p:cNvPr id="21" name="Straight Arrow Connector 20"/>
          <p:cNvCxnSpPr>
            <a:stCxn id="6" idx="5"/>
            <a:endCxn id="8" idx="1"/>
          </p:cNvCxnSpPr>
          <p:nvPr/>
        </p:nvCxnSpPr>
        <p:spPr bwMode="auto">
          <a:xfrm rot="16200000" flipH="1">
            <a:off x="1810544" y="4618832"/>
            <a:ext cx="973137" cy="83185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3" name="Straight Arrow Connector 22"/>
          <p:cNvCxnSpPr>
            <a:stCxn id="0" idx="3"/>
            <a:endCxn id="9" idx="7"/>
          </p:cNvCxnSpPr>
          <p:nvPr/>
        </p:nvCxnSpPr>
        <p:spPr bwMode="auto">
          <a:xfrm rot="5400000">
            <a:off x="1810544" y="4618832"/>
            <a:ext cx="973137" cy="83185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5" name="Straight Arrow Connector 24"/>
          <p:cNvCxnSpPr>
            <a:stCxn id="6" idx="4"/>
            <a:endCxn id="9" idx="0"/>
          </p:cNvCxnSpPr>
          <p:nvPr/>
        </p:nvCxnSpPr>
        <p:spPr bwMode="auto">
          <a:xfrm rot="5400000">
            <a:off x="1252538" y="5033963"/>
            <a:ext cx="771525" cy="317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7" name="Straight Arrow Connector 26"/>
          <p:cNvCxnSpPr>
            <a:stCxn id="7" idx="4"/>
            <a:endCxn id="8" idx="0"/>
          </p:cNvCxnSpPr>
          <p:nvPr/>
        </p:nvCxnSpPr>
        <p:spPr bwMode="auto">
          <a:xfrm rot="5400000">
            <a:off x="2569369" y="5034757"/>
            <a:ext cx="771525" cy="1587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9" name="Straight Arrow Connector 28"/>
          <p:cNvCxnSpPr>
            <a:stCxn id="16" idx="4"/>
            <a:endCxn id="17" idx="0"/>
          </p:cNvCxnSpPr>
          <p:nvPr/>
        </p:nvCxnSpPr>
        <p:spPr bwMode="auto">
          <a:xfrm rot="5400000">
            <a:off x="3826669" y="5034757"/>
            <a:ext cx="771525" cy="158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8706" name="Straight Arrow Connector 30"/>
          <p:cNvCxnSpPr>
            <a:cxnSpLocks noChangeShapeType="1"/>
          </p:cNvCxnSpPr>
          <p:nvPr/>
        </p:nvCxnSpPr>
        <p:spPr bwMode="auto">
          <a:xfrm rot="5400000">
            <a:off x="3097213" y="4648200"/>
            <a:ext cx="973137" cy="773113"/>
          </a:xfrm>
          <a:prstGeom prst="straightConnector1">
            <a:avLst/>
          </a:prstGeom>
          <a:noFill/>
          <a:ln w="9525">
            <a:solidFill>
              <a:srgbClr val="3D3EFF"/>
            </a:solidFill>
            <a:round/>
            <a:headEnd/>
            <a:tailEnd type="stealth" w="lg" len="lg"/>
          </a:ln>
        </p:spPr>
      </p:cxnSp>
      <p:cxnSp>
        <p:nvCxnSpPr>
          <p:cNvPr id="33" name="Straight Arrow Connector 32"/>
          <p:cNvCxnSpPr>
            <a:stCxn id="7" idx="5"/>
            <a:endCxn id="17" idx="1"/>
          </p:cNvCxnSpPr>
          <p:nvPr/>
        </p:nvCxnSpPr>
        <p:spPr bwMode="auto">
          <a:xfrm rot="16200000" flipH="1">
            <a:off x="3097213" y="4648200"/>
            <a:ext cx="973137" cy="77311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5" name="Straight Arrow Connector 34"/>
          <p:cNvCxnSpPr>
            <a:stCxn id="6" idx="5"/>
            <a:endCxn id="17" idx="1"/>
          </p:cNvCxnSpPr>
          <p:nvPr/>
        </p:nvCxnSpPr>
        <p:spPr bwMode="auto">
          <a:xfrm rot="16200000" flipH="1">
            <a:off x="2439194" y="3990182"/>
            <a:ext cx="973137" cy="20891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8709" name="Straight Arrow Connector 36"/>
          <p:cNvCxnSpPr>
            <a:cxnSpLocks noChangeShapeType="1"/>
          </p:cNvCxnSpPr>
          <p:nvPr/>
        </p:nvCxnSpPr>
        <p:spPr bwMode="auto">
          <a:xfrm rot="5400000">
            <a:off x="2440782" y="3996531"/>
            <a:ext cx="977900" cy="2081213"/>
          </a:xfrm>
          <a:prstGeom prst="straightConnector1">
            <a:avLst/>
          </a:prstGeom>
          <a:noFill/>
          <a:ln w="9525">
            <a:solidFill>
              <a:srgbClr val="2E2FBF"/>
            </a:solidFill>
            <a:round/>
            <a:headEnd/>
            <a:tailEnd type="stealth" w="lg" len="lg"/>
          </a:ln>
        </p:spPr>
      </p:cxnSp>
      <p:sp>
        <p:nvSpPr>
          <p:cNvPr id="39" name="TextBox 38"/>
          <p:cNvSpPr txBox="1"/>
          <p:nvPr/>
        </p:nvSpPr>
        <p:spPr>
          <a:xfrm>
            <a:off x="228600" y="4114800"/>
            <a:ext cx="10318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 err="1">
                <a:latin typeface="+mn-lt"/>
              </a:rPr>
              <a:t>q</a:t>
            </a:r>
            <a:r>
              <a:rPr lang="it-IT" dirty="0">
                <a:latin typeface="+mn-lt"/>
              </a:rPr>
              <a:t> = </a:t>
            </a:r>
            <a:r>
              <a:rPr lang="it-IT" dirty="0">
                <a:latin typeface="Symbol" charset="2"/>
                <a:cs typeface="Symbol" charset="2"/>
              </a:rPr>
              <a:t>+</a:t>
            </a:r>
            <a:r>
              <a:rPr lang="it-IT" dirty="0">
                <a:latin typeface="+mn-lt"/>
              </a:rPr>
              <a:t>2/</a:t>
            </a:r>
            <a:r>
              <a:rPr lang="it-IT" dirty="0" err="1">
                <a:latin typeface="+mn-lt"/>
              </a:rPr>
              <a:t>3</a:t>
            </a:r>
            <a:endParaRPr lang="it-IT" dirty="0">
              <a:latin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28600" y="5573713"/>
            <a:ext cx="10128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dirty="0" err="1">
                <a:latin typeface="+mn-lt"/>
              </a:rPr>
              <a:t>q</a:t>
            </a:r>
            <a:r>
              <a:rPr lang="it-IT" dirty="0">
                <a:latin typeface="+mn-lt"/>
              </a:rPr>
              <a:t> = </a:t>
            </a:r>
            <a:r>
              <a:rPr lang="it-IT" dirty="0">
                <a:latin typeface="Symbol" charset="2"/>
                <a:cs typeface="Symbol" charset="2"/>
              </a:rPr>
              <a:t>-</a:t>
            </a:r>
            <a:r>
              <a:rPr lang="it-IT" dirty="0">
                <a:latin typeface="+mn-lt"/>
              </a:rPr>
              <a:t>1/</a:t>
            </a:r>
            <a:r>
              <a:rPr lang="it-IT" dirty="0" err="1">
                <a:latin typeface="+mn-lt"/>
              </a:rPr>
              <a:t>3</a:t>
            </a:r>
            <a:endParaRPr lang="it-IT" dirty="0">
              <a:latin typeface="+mn-lt"/>
            </a:endParaRPr>
          </a:p>
        </p:txBody>
      </p:sp>
      <p:cxnSp>
        <p:nvCxnSpPr>
          <p:cNvPr id="28712" name="Straight Arrow Connector 42"/>
          <p:cNvCxnSpPr>
            <a:cxnSpLocks noChangeShapeType="1"/>
            <a:stCxn id="39" idx="2"/>
            <a:endCxn id="40" idx="0"/>
          </p:cNvCxnSpPr>
          <p:nvPr/>
        </p:nvCxnSpPr>
        <p:spPr bwMode="auto">
          <a:xfrm rot="5400000">
            <a:off x="195263" y="5024438"/>
            <a:ext cx="1089025" cy="9525"/>
          </a:xfrm>
          <a:prstGeom prst="straightConnector1">
            <a:avLst/>
          </a:prstGeom>
          <a:noFill/>
          <a:ln w="38100">
            <a:solidFill>
              <a:srgbClr val="3D3EFF"/>
            </a:solidFill>
            <a:round/>
            <a:headEnd/>
            <a:tailEnd type="stealth" w="lg" len="lg"/>
          </a:ln>
        </p:spPr>
      </p:cxnSp>
      <p:sp>
        <p:nvSpPr>
          <p:cNvPr id="41" name="TextBox 40"/>
          <p:cNvSpPr txBox="1"/>
          <p:nvPr/>
        </p:nvSpPr>
        <p:spPr>
          <a:xfrm>
            <a:off x="457200" y="4724400"/>
            <a:ext cx="595035" cy="461665"/>
          </a:xfrm>
          <a:prstGeom prst="rect">
            <a:avLst/>
          </a:prstGeom>
          <a:solidFill>
            <a:srgbClr val="FFFFFF">
              <a:alpha val="92000"/>
            </a:srgbClr>
          </a:solidFill>
          <a:effectLst>
            <a:softEdge rad="38100"/>
          </a:effec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400" dirty="0" err="1"/>
              <a:t>W</a:t>
            </a:r>
            <a:r>
              <a:rPr lang="it-IT" sz="2400" baseline="30000" dirty="0" err="1">
                <a:latin typeface="+mj-lt"/>
              </a:rPr>
              <a:t>+</a:t>
            </a:r>
            <a:endParaRPr lang="it-IT" sz="2400" baseline="30000" dirty="0">
              <a:latin typeface="+mj-lt"/>
            </a:endParaRPr>
          </a:p>
        </p:txBody>
      </p:sp>
      <p:sp>
        <p:nvSpPr>
          <p:cNvPr id="28716" name="TextBox 44"/>
          <p:cNvSpPr txBox="1">
            <a:spLocks noChangeArrowheads="1"/>
          </p:cNvSpPr>
          <p:nvPr/>
        </p:nvSpPr>
        <p:spPr bwMode="auto">
          <a:xfrm>
            <a:off x="9351963" y="3876675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endParaRPr lang="it-IT"/>
          </a:p>
        </p:txBody>
      </p:sp>
      <p:sp>
        <p:nvSpPr>
          <p:cNvPr id="4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36AC2-D147-E448-949D-05CFEE7B7C27}" type="slidenum">
              <a:rPr lang="it-IT"/>
              <a:pPr/>
              <a:t>20</a:t>
            </a:fld>
            <a:endParaRPr lang="it-IT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3759200"/>
            <a:ext cx="3733800" cy="248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sz="3600" smtClean="0"/>
              <a:t>Il Modello Standard Elettrodebole</a:t>
            </a:r>
          </a:p>
        </p:txBody>
      </p:sp>
      <p:graphicFrame>
        <p:nvGraphicFramePr>
          <p:cNvPr id="63491" name="Object 3"/>
          <p:cNvGraphicFramePr>
            <a:graphicFrameLocks noChangeAspect="1"/>
          </p:cNvGraphicFramePr>
          <p:nvPr>
            <p:ph idx="1"/>
          </p:nvPr>
        </p:nvGraphicFramePr>
        <p:xfrm>
          <a:off x="5041900" y="996950"/>
          <a:ext cx="3719513" cy="4032250"/>
        </p:xfrm>
        <a:graphic>
          <a:graphicData uri="http://schemas.openxmlformats.org/presentationml/2006/ole">
            <p:oleObj spid="_x0000_s63491" name="Image" r:id="rId3" imgW="6349206" imgH="6882540" progId="">
              <p:embed/>
            </p:oleObj>
          </a:graphicData>
        </a:graphic>
      </p:graphicFrame>
      <p:sp>
        <p:nvSpPr>
          <p:cNvPr id="63493" name="Text Box 9"/>
          <p:cNvSpPr txBox="1">
            <a:spLocks noChangeArrowheads="1"/>
          </p:cNvSpPr>
          <p:nvPr/>
        </p:nvSpPr>
        <p:spPr bwMode="auto">
          <a:xfrm>
            <a:off x="1066800" y="3962400"/>
            <a:ext cx="345779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2400" dirty="0"/>
              <a:t>Q= T</a:t>
            </a:r>
            <a:r>
              <a:rPr lang="it-IT" sz="2400" baseline="-25000" dirty="0"/>
              <a:t>3</a:t>
            </a:r>
            <a:r>
              <a:rPr lang="it-IT" sz="2400" dirty="0"/>
              <a:t> + Y/</a:t>
            </a:r>
            <a:r>
              <a:rPr lang="it-IT" sz="2400" dirty="0" smtClean="0"/>
              <a:t>2,  tanθ</a:t>
            </a:r>
            <a:r>
              <a:rPr lang="it-IT" sz="2400" baseline="-25000" dirty="0" smtClean="0"/>
              <a:t>W</a:t>
            </a:r>
            <a:r>
              <a:rPr lang="it-IT" sz="2400" dirty="0" smtClean="0"/>
              <a:t>= </a:t>
            </a:r>
            <a:r>
              <a:rPr lang="it-IT" sz="2400" i="1" dirty="0" smtClean="0">
                <a:solidFill>
                  <a:srgbClr val="3333CC"/>
                </a:solidFill>
              </a:rPr>
              <a:t>g′</a:t>
            </a:r>
            <a:r>
              <a:rPr lang="it-IT" sz="2400" dirty="0" smtClean="0"/>
              <a:t>/</a:t>
            </a:r>
            <a:r>
              <a:rPr lang="it-IT" sz="2400" i="1" dirty="0" smtClean="0">
                <a:solidFill>
                  <a:schemeClr val="accent2"/>
                </a:solidFill>
              </a:rPr>
              <a:t>g</a:t>
            </a:r>
          </a:p>
          <a:p>
            <a:pPr algn="ctr"/>
            <a:r>
              <a:rPr lang="it-IT" sz="2400" i="1" dirty="0" smtClean="0">
                <a:solidFill>
                  <a:schemeClr val="accent2"/>
                </a:solidFill>
              </a:rPr>
              <a:t>e </a:t>
            </a:r>
            <a:r>
              <a:rPr lang="it-IT" sz="2400" i="1" dirty="0" smtClean="0">
                <a:solidFill>
                  <a:srgbClr val="000000"/>
                </a:solidFill>
              </a:rPr>
              <a:t>=</a:t>
            </a:r>
            <a:r>
              <a:rPr lang="it-IT" sz="2400" i="1" dirty="0" smtClean="0">
                <a:solidFill>
                  <a:schemeClr val="accent2"/>
                </a:solidFill>
              </a:rPr>
              <a:t>g </a:t>
            </a:r>
            <a:r>
              <a:rPr lang="it-IT" sz="2400" dirty="0" smtClean="0"/>
              <a:t>sinθ</a:t>
            </a:r>
            <a:r>
              <a:rPr lang="it-IT" sz="2400" baseline="-25000" dirty="0" smtClean="0"/>
              <a:t>W</a:t>
            </a:r>
            <a:endParaRPr lang="it-IT" sz="2400" i="1" dirty="0" smtClean="0"/>
          </a:p>
        </p:txBody>
      </p:sp>
      <p:sp>
        <p:nvSpPr>
          <p:cNvPr id="63494" name="Text Box 11"/>
          <p:cNvSpPr txBox="1">
            <a:spLocks noChangeArrowheads="1"/>
          </p:cNvSpPr>
          <p:nvPr/>
        </p:nvSpPr>
        <p:spPr bwMode="auto">
          <a:xfrm>
            <a:off x="304800" y="4953000"/>
            <a:ext cx="473452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dirty="0">
                <a:latin typeface="Arial" charset="0"/>
              </a:rPr>
              <a:t>Doppietti leptoni (L) (</a:t>
            </a:r>
            <a:r>
              <a:rPr lang="it-IT" sz="2000" dirty="0">
                <a:latin typeface="Arial" charset="0"/>
                <a:sym typeface="Symbol" charset="2"/>
              </a:rPr>
              <a:t></a:t>
            </a:r>
            <a:r>
              <a:rPr lang="it-IT" sz="2000" baseline="-25000" dirty="0">
                <a:sym typeface="Symbol" charset="2"/>
              </a:rPr>
              <a:t>L</a:t>
            </a:r>
            <a:r>
              <a:rPr lang="it-IT" sz="2000" dirty="0">
                <a:latin typeface="Arial" charset="0"/>
                <a:sym typeface="Symbol" charset="2"/>
              </a:rPr>
              <a:t>, </a:t>
            </a:r>
            <a:r>
              <a:rPr lang="it-IT" sz="2000" i="1" dirty="0">
                <a:sym typeface="Symbol" charset="2"/>
              </a:rPr>
              <a:t>l</a:t>
            </a:r>
            <a:r>
              <a:rPr lang="it-IT" sz="2000" baseline="30000" dirty="0">
                <a:latin typeface="Symbol" charset="2"/>
                <a:sym typeface="Symbol" charset="2"/>
              </a:rPr>
              <a:t>-</a:t>
            </a:r>
            <a:r>
              <a:rPr lang="it-IT" sz="2000" baseline="-25000" dirty="0">
                <a:sym typeface="Symbol" charset="2"/>
              </a:rPr>
              <a:t>L</a:t>
            </a:r>
            <a:r>
              <a:rPr lang="it-IT" sz="2000" dirty="0">
                <a:latin typeface="Arial" charset="0"/>
                <a:sym typeface="Symbol" charset="2"/>
              </a:rPr>
              <a:t>)</a:t>
            </a:r>
            <a:r>
              <a:rPr lang="it-IT" sz="2000" dirty="0" smtClean="0">
                <a:latin typeface="Arial" charset="0"/>
                <a:sym typeface="Symbol" charset="2"/>
              </a:rPr>
              <a:t>:Y </a:t>
            </a:r>
            <a:r>
              <a:rPr lang="it-IT" sz="2000" dirty="0">
                <a:latin typeface="Arial" charset="0"/>
                <a:sym typeface="Symbol" charset="2"/>
              </a:rPr>
              <a:t>= </a:t>
            </a:r>
            <a:r>
              <a:rPr lang="it-IT" sz="2000" dirty="0">
                <a:latin typeface="Symbol" charset="2"/>
                <a:sym typeface="Symbol" charset="2"/>
              </a:rPr>
              <a:t>-</a:t>
            </a:r>
            <a:r>
              <a:rPr lang="it-IT" sz="2000" dirty="0">
                <a:latin typeface="Arial" charset="0"/>
                <a:sym typeface="Symbol" charset="2"/>
              </a:rPr>
              <a:t>1 </a:t>
            </a:r>
          </a:p>
          <a:p>
            <a:r>
              <a:rPr lang="it-IT" sz="2000" dirty="0">
                <a:latin typeface="Arial" charset="0"/>
                <a:sym typeface="Symbol" charset="2"/>
              </a:rPr>
              <a:t>Doppietti quark  (</a:t>
            </a:r>
            <a:r>
              <a:rPr lang="it-IT" sz="2000" dirty="0" err="1">
                <a:sym typeface="Symbol" charset="2"/>
              </a:rPr>
              <a:t>u</a:t>
            </a:r>
            <a:r>
              <a:rPr lang="it-IT" sz="2000" dirty="0">
                <a:latin typeface="Arial" charset="0"/>
                <a:sym typeface="Symbol" charset="2"/>
              </a:rPr>
              <a:t>, </a:t>
            </a:r>
            <a:r>
              <a:rPr lang="it-IT" sz="2000" dirty="0" err="1">
                <a:sym typeface="Symbol" charset="2"/>
              </a:rPr>
              <a:t>d</a:t>
            </a:r>
            <a:r>
              <a:rPr lang="it-IT" sz="2000" dirty="0">
                <a:latin typeface="Arial" charset="0"/>
                <a:sym typeface="Symbol" charset="2"/>
              </a:rPr>
              <a:t>): 	      </a:t>
            </a:r>
            <a:r>
              <a:rPr lang="it-IT" sz="2000" dirty="0" err="1">
                <a:latin typeface="Arial" charset="0"/>
                <a:sym typeface="Symbol" charset="2"/>
              </a:rPr>
              <a:t>Y</a:t>
            </a:r>
            <a:r>
              <a:rPr lang="it-IT" sz="2000" dirty="0">
                <a:latin typeface="Arial" charset="0"/>
                <a:sym typeface="Symbol" charset="2"/>
              </a:rPr>
              <a:t> = </a:t>
            </a:r>
            <a:r>
              <a:rPr lang="it-IT" sz="2000" dirty="0" err="1">
                <a:latin typeface="Arial" charset="0"/>
                <a:sym typeface="Symbol" charset="2"/>
              </a:rPr>
              <a:t>1</a:t>
            </a:r>
            <a:r>
              <a:rPr lang="it-IT" sz="2000" dirty="0">
                <a:latin typeface="Arial" charset="0"/>
                <a:sym typeface="Symbol" charset="2"/>
              </a:rPr>
              <a:t>/</a:t>
            </a:r>
            <a:r>
              <a:rPr lang="it-IT" sz="2000" dirty="0" err="1">
                <a:latin typeface="Arial" charset="0"/>
                <a:sym typeface="Symbol" charset="2"/>
              </a:rPr>
              <a:t>3</a:t>
            </a:r>
            <a:endParaRPr lang="it-IT" sz="2000" dirty="0">
              <a:latin typeface="Arial" charset="0"/>
              <a:sym typeface="Symbol" charset="2"/>
            </a:endParaRPr>
          </a:p>
          <a:p>
            <a:r>
              <a:rPr lang="it-IT" sz="2000" dirty="0" err="1">
                <a:latin typeface="Arial" charset="0"/>
                <a:sym typeface="Symbol" charset="2"/>
              </a:rPr>
              <a:t>Singoletti</a:t>
            </a:r>
            <a:r>
              <a:rPr lang="it-IT" sz="2000" dirty="0">
                <a:latin typeface="Arial" charset="0"/>
                <a:sym typeface="Symbol" charset="2"/>
              </a:rPr>
              <a:t> leptoni</a:t>
            </a:r>
            <a:r>
              <a:rPr lang="it-IT" sz="2000" dirty="0" smtClean="0">
                <a:latin typeface="Arial" charset="0"/>
                <a:sym typeface="Symbol" charset="2"/>
              </a:rPr>
              <a:t> (</a:t>
            </a:r>
            <a:r>
              <a:rPr lang="it-IT" sz="2000" dirty="0" err="1" smtClean="0">
                <a:latin typeface="Arial" charset="0"/>
                <a:sym typeface="Symbol" charset="2"/>
              </a:rPr>
              <a:t>R</a:t>
            </a:r>
            <a:r>
              <a:rPr lang="it-IT" sz="2000" dirty="0" smtClean="0">
                <a:latin typeface="Arial" charset="0"/>
                <a:sym typeface="Symbol" charset="2"/>
              </a:rPr>
              <a:t>) </a:t>
            </a:r>
            <a:r>
              <a:rPr lang="it-IT" i="1" dirty="0" smtClean="0">
                <a:sym typeface="Symbol" charset="2"/>
              </a:rPr>
              <a:t>l</a:t>
            </a:r>
            <a:r>
              <a:rPr lang="it-IT" baseline="30000" dirty="0">
                <a:latin typeface="Symbol" charset="2"/>
                <a:sym typeface="Symbol" charset="2"/>
              </a:rPr>
              <a:t>-</a:t>
            </a:r>
            <a:r>
              <a:rPr lang="it-IT" baseline="-25000" dirty="0">
                <a:sym typeface="Symbol" charset="2"/>
              </a:rPr>
              <a:t>R</a:t>
            </a:r>
            <a:r>
              <a:rPr lang="it-IT" sz="2000" dirty="0">
                <a:latin typeface="Arial" charset="0"/>
                <a:sym typeface="Symbol" charset="2"/>
              </a:rPr>
              <a:t>: </a:t>
            </a:r>
            <a:r>
              <a:rPr lang="it-IT" sz="2000" dirty="0" smtClean="0">
                <a:latin typeface="Arial" charset="0"/>
                <a:sym typeface="Symbol" charset="2"/>
              </a:rPr>
              <a:t>      </a:t>
            </a:r>
            <a:r>
              <a:rPr lang="it-IT" sz="2000" dirty="0" err="1" smtClean="0">
                <a:latin typeface="Arial" charset="0"/>
                <a:sym typeface="Symbol" charset="2"/>
              </a:rPr>
              <a:t>Y</a:t>
            </a:r>
            <a:r>
              <a:rPr lang="it-IT" sz="2000" dirty="0" smtClean="0">
                <a:latin typeface="Arial" charset="0"/>
                <a:sym typeface="Symbol" charset="2"/>
              </a:rPr>
              <a:t> </a:t>
            </a:r>
            <a:r>
              <a:rPr lang="it-IT" sz="2000" dirty="0">
                <a:latin typeface="Arial" charset="0"/>
                <a:sym typeface="Symbol" charset="2"/>
              </a:rPr>
              <a:t>= </a:t>
            </a:r>
            <a:r>
              <a:rPr lang="it-IT" sz="2000" dirty="0">
                <a:latin typeface="Symbol" charset="2"/>
                <a:sym typeface="Symbol" charset="2"/>
              </a:rPr>
              <a:t>-</a:t>
            </a:r>
            <a:r>
              <a:rPr lang="it-IT" sz="2000" dirty="0" smtClean="0">
                <a:latin typeface="Arial" charset="0"/>
                <a:sym typeface="Symbol" charset="2"/>
              </a:rPr>
              <a:t>2</a:t>
            </a:r>
          </a:p>
          <a:p>
            <a:r>
              <a:rPr lang="it-IT" sz="2000" dirty="0" err="1" smtClean="0">
                <a:latin typeface="Arial" charset="0"/>
                <a:sym typeface="Symbol" charset="2"/>
              </a:rPr>
              <a:t>Singoletti</a:t>
            </a:r>
            <a:r>
              <a:rPr lang="it-IT" sz="2000" dirty="0" smtClean="0">
                <a:latin typeface="Arial" charset="0"/>
                <a:sym typeface="Symbol" charset="2"/>
              </a:rPr>
              <a:t> quark (</a:t>
            </a:r>
            <a:r>
              <a:rPr lang="it-IT" sz="2000" dirty="0" err="1" smtClean="0">
                <a:latin typeface="Arial" charset="0"/>
                <a:sym typeface="Symbol" charset="2"/>
              </a:rPr>
              <a:t>R</a:t>
            </a:r>
            <a:r>
              <a:rPr lang="it-IT" sz="2000" dirty="0" smtClean="0">
                <a:latin typeface="Arial" charset="0"/>
                <a:sym typeface="Symbol" charset="2"/>
              </a:rPr>
              <a:t>) </a:t>
            </a:r>
            <a:r>
              <a:rPr lang="it-IT" sz="2000" dirty="0" err="1" smtClean="0">
                <a:latin typeface="Times New Roman"/>
                <a:cs typeface="Times New Roman"/>
                <a:sym typeface="Symbol" charset="2"/>
              </a:rPr>
              <a:t>q</a:t>
            </a:r>
            <a:r>
              <a:rPr lang="it-IT" sz="2000" baseline="-25000" dirty="0" err="1" smtClean="0">
                <a:latin typeface="Times New Roman"/>
                <a:cs typeface="Times New Roman"/>
                <a:sym typeface="Symbol" charset="2"/>
              </a:rPr>
              <a:t>R</a:t>
            </a:r>
            <a:r>
              <a:rPr lang="it-IT" sz="2000" dirty="0" smtClean="0">
                <a:latin typeface="Arial" charset="0"/>
                <a:sym typeface="Symbol" charset="2"/>
              </a:rPr>
              <a:t>:         </a:t>
            </a:r>
            <a:r>
              <a:rPr lang="it-IT" sz="2000" dirty="0" err="1" smtClean="0">
                <a:latin typeface="Arial" charset="0"/>
                <a:sym typeface="Symbol" charset="2"/>
              </a:rPr>
              <a:t>Y=</a:t>
            </a:r>
            <a:r>
              <a:rPr lang="it-IT" sz="2000" dirty="0" smtClean="0">
                <a:latin typeface="Arial" charset="0"/>
                <a:sym typeface="Symbol" charset="2"/>
              </a:rPr>
              <a:t> </a:t>
            </a:r>
            <a:r>
              <a:rPr lang="it-IT" sz="2000" dirty="0" err="1" smtClean="0">
                <a:latin typeface="Arial" charset="0"/>
                <a:sym typeface="Symbol" charset="2"/>
              </a:rPr>
              <a:t>4</a:t>
            </a:r>
            <a:r>
              <a:rPr lang="it-IT" sz="2000" dirty="0" smtClean="0">
                <a:latin typeface="Arial" charset="0"/>
                <a:sym typeface="Symbol" charset="2"/>
              </a:rPr>
              <a:t>/</a:t>
            </a:r>
            <a:r>
              <a:rPr lang="it-IT" sz="2000" dirty="0" err="1" smtClean="0">
                <a:latin typeface="Arial" charset="0"/>
                <a:sym typeface="Symbol" charset="2"/>
              </a:rPr>
              <a:t>3</a:t>
            </a:r>
            <a:r>
              <a:rPr lang="it-IT" sz="2000" dirty="0" smtClean="0">
                <a:latin typeface="Arial" charset="0"/>
                <a:sym typeface="Symbol" charset="2"/>
              </a:rPr>
              <a:t>, -2/</a:t>
            </a:r>
            <a:r>
              <a:rPr lang="it-IT" sz="2000" dirty="0" err="1" smtClean="0">
                <a:latin typeface="Arial" charset="0"/>
                <a:sym typeface="Symbol" charset="2"/>
              </a:rPr>
              <a:t>3</a:t>
            </a:r>
            <a:endParaRPr lang="it-IT" sz="2000" dirty="0">
              <a:latin typeface="Arial" charset="0"/>
              <a:sym typeface="Symbol" charset="2"/>
            </a:endParaRP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1371600" y="1219200"/>
            <a:ext cx="283923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3200" dirty="0"/>
              <a:t>SU(2)</a:t>
            </a:r>
            <a:r>
              <a:rPr lang="it-IT" sz="3200" baseline="-25000" dirty="0"/>
              <a:t>L</a:t>
            </a:r>
            <a:r>
              <a:rPr lang="it-IT" sz="3200" dirty="0"/>
              <a:t> </a:t>
            </a:r>
            <a:r>
              <a:rPr lang="it-IT" sz="3200" dirty="0">
                <a:sym typeface="Symbol" charset="2"/>
              </a:rPr>
              <a:t> U(1)</a:t>
            </a:r>
            <a:r>
              <a:rPr lang="it-IT" sz="3200" baseline="-25000" dirty="0">
                <a:sym typeface="Symbol" charset="2"/>
              </a:rPr>
              <a:t>Y</a:t>
            </a:r>
          </a:p>
        </p:txBody>
      </p:sp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21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905000" y="2060872"/>
            <a:ext cx="2122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>
                <a:solidFill>
                  <a:srgbClr val="3333CC"/>
                </a:solidFill>
              </a:rPr>
              <a:t>g                   g′</a:t>
            </a:r>
            <a:endParaRPr lang="it-IT" sz="2400" i="1" dirty="0">
              <a:solidFill>
                <a:srgbClr val="3333CC"/>
              </a:solidFill>
            </a:endParaRPr>
          </a:p>
        </p:txBody>
      </p:sp>
      <p:sp>
        <p:nvSpPr>
          <p:cNvPr id="12" name="Left Brace 27"/>
          <p:cNvSpPr>
            <a:spLocks/>
          </p:cNvSpPr>
          <p:nvPr/>
        </p:nvSpPr>
        <p:spPr bwMode="auto">
          <a:xfrm rot="16200000">
            <a:off x="1908175" y="1382712"/>
            <a:ext cx="228600" cy="1289050"/>
          </a:xfrm>
          <a:prstGeom prst="leftBrace">
            <a:avLst>
              <a:gd name="adj1" fmla="val 8346"/>
              <a:gd name="adj2" fmla="val 50000"/>
            </a:avLst>
          </a:prstGeom>
          <a:noFill/>
          <a:ln w="28575">
            <a:solidFill>
              <a:srgbClr val="00664D"/>
            </a:solidFill>
            <a:round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endParaRPr lang="it-IT"/>
          </a:p>
        </p:txBody>
      </p:sp>
      <p:sp>
        <p:nvSpPr>
          <p:cNvPr id="13" name="Left Brace 27"/>
          <p:cNvSpPr>
            <a:spLocks/>
          </p:cNvSpPr>
          <p:nvPr/>
        </p:nvSpPr>
        <p:spPr bwMode="auto">
          <a:xfrm rot="16200000">
            <a:off x="3543300" y="1562100"/>
            <a:ext cx="228600" cy="914400"/>
          </a:xfrm>
          <a:prstGeom prst="leftBrace">
            <a:avLst>
              <a:gd name="adj1" fmla="val 8346"/>
              <a:gd name="adj2" fmla="val 50000"/>
            </a:avLst>
          </a:prstGeom>
          <a:noFill/>
          <a:ln w="28575">
            <a:solidFill>
              <a:srgbClr val="00664D"/>
            </a:solidFill>
            <a:round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endParaRPr lang="it-IT"/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2278957" y="2819400"/>
            <a:ext cx="1157087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3200" dirty="0" err="1" smtClean="0">
                <a:sym typeface="Symbol" charset="2"/>
              </a:rPr>
              <a:t>U</a:t>
            </a:r>
            <a:r>
              <a:rPr lang="it-IT" sz="3200" dirty="0">
                <a:sym typeface="Symbol" charset="2"/>
              </a:rPr>
              <a:t>(</a:t>
            </a:r>
            <a:r>
              <a:rPr lang="it-IT" sz="3200" dirty="0" err="1">
                <a:sym typeface="Symbol" charset="2"/>
              </a:rPr>
              <a:t>1</a:t>
            </a:r>
            <a:r>
              <a:rPr lang="it-IT" sz="3200" dirty="0" smtClean="0">
                <a:sym typeface="Symbol" charset="2"/>
              </a:rPr>
              <a:t>)</a:t>
            </a:r>
            <a:r>
              <a:rPr lang="it-IT" sz="3200" baseline="-25000" dirty="0" err="1" smtClean="0">
                <a:sym typeface="Symbol" charset="2"/>
              </a:rPr>
              <a:t>Q</a:t>
            </a:r>
            <a:endParaRPr lang="it-IT" sz="3200" baseline="-25000" dirty="0">
              <a:sym typeface="Symbol" charset="2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646370" y="3505200"/>
            <a:ext cx="422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>
                <a:solidFill>
                  <a:srgbClr val="3333CC"/>
                </a:solidFill>
              </a:rPr>
              <a:t>e</a:t>
            </a:r>
            <a:endParaRPr lang="it-IT" sz="2400" i="1" dirty="0">
              <a:solidFill>
                <a:srgbClr val="3333CC"/>
              </a:solidFill>
            </a:endParaRPr>
          </a:p>
        </p:txBody>
      </p:sp>
      <p:sp>
        <p:nvSpPr>
          <p:cNvPr id="16" name="Left Brace 27"/>
          <p:cNvSpPr>
            <a:spLocks/>
          </p:cNvSpPr>
          <p:nvPr/>
        </p:nvSpPr>
        <p:spPr bwMode="auto">
          <a:xfrm rot="16200000">
            <a:off x="2743200" y="2933701"/>
            <a:ext cx="228600" cy="1066800"/>
          </a:xfrm>
          <a:prstGeom prst="leftBrace">
            <a:avLst>
              <a:gd name="adj1" fmla="val 8346"/>
              <a:gd name="adj2" fmla="val 50000"/>
            </a:avLst>
          </a:prstGeom>
          <a:noFill/>
          <a:ln w="28575">
            <a:solidFill>
              <a:srgbClr val="00664D"/>
            </a:solidFill>
            <a:round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endParaRPr lang="it-IT"/>
          </a:p>
        </p:txBody>
      </p:sp>
      <p:sp>
        <p:nvSpPr>
          <p:cNvPr id="17" name="Freccia giù 16"/>
          <p:cNvSpPr/>
          <p:nvPr/>
        </p:nvSpPr>
        <p:spPr bwMode="auto">
          <a:xfrm>
            <a:off x="2286000" y="2133600"/>
            <a:ext cx="1143000" cy="61347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</a:rPr>
              <a:t>H</a:t>
            </a:r>
            <a:endParaRPr kumimoji="0" lang="it-IT" sz="2400" b="0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charset="0"/>
            </a:endParaRP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5029200"/>
            <a:ext cx="2971800" cy="558609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5638800"/>
            <a:ext cx="2133600" cy="6454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/>
              <a:t>Corrente carica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2400" dirty="0"/>
              <a:t>Coinvolge solo la componente </a:t>
            </a:r>
            <a:r>
              <a:rPr lang="it-IT" sz="2400" dirty="0" err="1"/>
              <a:t>left-handed</a:t>
            </a:r>
            <a:r>
              <a:rPr lang="it-IT" sz="2400" dirty="0"/>
              <a:t> delle particelle</a:t>
            </a:r>
          </a:p>
          <a:p>
            <a:pPr lvl="1"/>
            <a:r>
              <a:rPr lang="it-IT" sz="2000" dirty="0">
                <a:cs typeface="ＭＳ Ｐゴシック" charset="-128"/>
              </a:rPr>
              <a:t>Violazione massimale della </a:t>
            </a:r>
            <a:r>
              <a:rPr lang="it-IT" sz="2000" dirty="0" smtClean="0">
                <a:cs typeface="ＭＳ Ｐゴシック" charset="-128"/>
              </a:rPr>
              <a:t>parità </a:t>
            </a:r>
            <a:r>
              <a:rPr lang="it-IT" sz="2000" dirty="0">
                <a:cs typeface="ＭＳ Ｐゴシック" charset="-128"/>
              </a:rPr>
              <a:t>nei decadimenti </a:t>
            </a:r>
            <a:r>
              <a:rPr lang="it-IT" sz="2000" dirty="0">
                <a:cs typeface="ＭＳ Ｐゴシック" charset="-128"/>
                <a:sym typeface="Symbol" charset="2"/>
              </a:rPr>
              <a:t></a:t>
            </a:r>
          </a:p>
        </p:txBody>
      </p:sp>
      <p:graphicFrame>
        <p:nvGraphicFramePr>
          <p:cNvPr id="95246" name="Object 14"/>
          <p:cNvGraphicFramePr>
            <a:graphicFrameLocks noChangeAspect="1"/>
          </p:cNvGraphicFramePr>
          <p:nvPr>
            <p:ph sz="half" idx="4294967295"/>
          </p:nvPr>
        </p:nvGraphicFramePr>
        <p:xfrm>
          <a:off x="304800" y="4648200"/>
          <a:ext cx="3187245" cy="767950"/>
        </p:xfrm>
        <a:graphic>
          <a:graphicData uri="http://schemas.openxmlformats.org/presentationml/2006/ole">
            <p:oleObj spid="_x0000_s95246" name="Image" r:id="rId3" imgW="4215873" imgH="1015515" progId="">
              <p:embed/>
            </p:oleObj>
          </a:graphicData>
        </a:graphic>
      </p:graphicFrame>
      <p:graphicFrame>
        <p:nvGraphicFramePr>
          <p:cNvPr id="95251" name="Object 19"/>
          <p:cNvGraphicFramePr>
            <a:graphicFrameLocks noChangeAspect="1"/>
          </p:cNvGraphicFramePr>
          <p:nvPr>
            <p:ph sz="half" idx="4294967295"/>
          </p:nvPr>
        </p:nvGraphicFramePr>
        <p:xfrm>
          <a:off x="304801" y="5380875"/>
          <a:ext cx="4724400" cy="751638"/>
        </p:xfrm>
        <a:graphic>
          <a:graphicData uri="http://schemas.openxmlformats.org/presentationml/2006/ole">
            <p:oleObj spid="_x0000_s95251" name="Image" r:id="rId4" imgW="6780952" imgH="1028571" progId="">
              <p:embed/>
            </p:oleObj>
          </a:graphicData>
        </a:graphic>
      </p:graphicFrame>
      <p:pic>
        <p:nvPicPr>
          <p:cNvPr id="95254" name="Picture 6"/>
          <p:cNvPicPr>
            <a:picLocks noChangeAspect="1"/>
          </p:cNvPicPr>
          <p:nvPr/>
        </p:nvPicPr>
        <p:blipFill>
          <a:blip r:embed="rId5"/>
          <a:srcRect l="12434" t="22511" b="3101"/>
          <a:stretch>
            <a:fillRect/>
          </a:stretch>
        </p:blipFill>
        <p:spPr bwMode="auto">
          <a:xfrm>
            <a:off x="914400" y="2590800"/>
            <a:ext cx="2024027" cy="1832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22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2667000"/>
            <a:ext cx="4445000" cy="18214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400" y="4724400"/>
            <a:ext cx="4191000" cy="610518"/>
          </a:xfrm>
          <a:prstGeom prst="roundRect">
            <a:avLst>
              <a:gd name="adj" fmla="val 1607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/>
              <a:t>Vertici di Feynman nello SM</a:t>
            </a:r>
          </a:p>
        </p:txBody>
      </p:sp>
      <p:sp>
        <p:nvSpPr>
          <p:cNvPr id="110599" name="Rectangle 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it-IT" sz="2800"/>
              <a:t>Corrente neutra:</a:t>
            </a:r>
          </a:p>
        </p:txBody>
      </p:sp>
      <p:graphicFrame>
        <p:nvGraphicFramePr>
          <p:cNvPr id="110596" name="Object 4"/>
          <p:cNvGraphicFramePr>
            <a:graphicFrameLocks noChangeAspect="1"/>
          </p:cNvGraphicFramePr>
          <p:nvPr>
            <p:ph idx="4294967295"/>
          </p:nvPr>
        </p:nvGraphicFramePr>
        <p:xfrm>
          <a:off x="827088" y="4581525"/>
          <a:ext cx="7324725" cy="1657350"/>
        </p:xfrm>
        <a:graphic>
          <a:graphicData uri="http://schemas.openxmlformats.org/presentationml/2006/ole">
            <p:oleObj spid="_x0000_s110596" name="Image" r:id="rId3" imgW="9765079" imgH="2666667" progId="">
              <p:embed/>
            </p:oleObj>
          </a:graphicData>
        </a:graphic>
      </p:graphicFrame>
      <p:graphicFrame>
        <p:nvGraphicFramePr>
          <p:cNvPr id="110600" name="Object 8"/>
          <p:cNvGraphicFramePr>
            <a:graphicFrameLocks noChangeAspect="1"/>
          </p:cNvGraphicFramePr>
          <p:nvPr>
            <p:ph sz="half" idx="4294967295"/>
          </p:nvPr>
        </p:nvGraphicFramePr>
        <p:xfrm>
          <a:off x="228600" y="1600200"/>
          <a:ext cx="6624637" cy="809625"/>
        </p:xfrm>
        <a:graphic>
          <a:graphicData uri="http://schemas.openxmlformats.org/presentationml/2006/ole">
            <p:oleObj spid="_x0000_s110600" name="Image" r:id="rId4" imgW="8622222" imgH="1053597" progId="">
              <p:embed/>
            </p:oleObj>
          </a:graphicData>
        </a:graphic>
      </p:graphicFrame>
      <p:graphicFrame>
        <p:nvGraphicFramePr>
          <p:cNvPr id="110604" name="Object 12"/>
          <p:cNvGraphicFramePr>
            <a:graphicFrameLocks noChangeAspect="1"/>
          </p:cNvGraphicFramePr>
          <p:nvPr>
            <p:ph sz="half" idx="2"/>
          </p:nvPr>
        </p:nvGraphicFramePr>
        <p:xfrm>
          <a:off x="228600" y="2514600"/>
          <a:ext cx="6335712" cy="1979612"/>
        </p:xfrm>
        <a:graphic>
          <a:graphicData uri="http://schemas.openxmlformats.org/presentationml/2006/ole">
            <p:oleObj spid="_x0000_s110604" name="Image" r:id="rId5" imgW="8355556" imgH="2958730" progId="">
              <p:embed/>
            </p:oleObj>
          </a:graphicData>
        </a:graphic>
      </p:graphicFrame>
      <p:pic>
        <p:nvPicPr>
          <p:cNvPr id="7" name="Immagin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200" y="3962400"/>
            <a:ext cx="2438400" cy="634313"/>
          </a:xfrm>
          <a:prstGeom prst="rect">
            <a:avLst/>
          </a:prstGeom>
        </p:spPr>
      </p:pic>
      <p:sp>
        <p:nvSpPr>
          <p:cNvPr id="8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9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0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23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Regole di </a:t>
            </a:r>
            <a:r>
              <a:rPr lang="it-IT" dirty="0" err="1" smtClean="0"/>
              <a:t>Feynman</a:t>
            </a:r>
            <a:endParaRPr lang="it-IT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66800"/>
            <a:ext cx="5505450" cy="357182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4672702"/>
            <a:ext cx="5867400" cy="1292337"/>
          </a:xfrm>
          <a:prstGeom prst="rect">
            <a:avLst/>
          </a:prstGeom>
        </p:spPr>
      </p:pic>
      <p:sp>
        <p:nvSpPr>
          <p:cNvPr id="11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12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3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24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/>
              <a:t>Scoperta delle correnti neutre</a:t>
            </a:r>
          </a:p>
        </p:txBody>
      </p:sp>
      <p:sp>
        <p:nvSpPr>
          <p:cNvPr id="117769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2000" dirty="0" err="1"/>
              <a:t>Gargamelle</a:t>
            </a:r>
            <a:r>
              <a:rPr lang="it-IT" sz="2000" dirty="0"/>
              <a:t> (CERN, 1973) misurò reazioni di un fascio di neutrini prodotti dal </a:t>
            </a:r>
            <a:r>
              <a:rPr lang="it-IT" sz="2000" dirty="0" smtClean="0"/>
              <a:t>PS (protoni da 28 </a:t>
            </a:r>
            <a:r>
              <a:rPr lang="it-IT" sz="2000" dirty="0" err="1" smtClean="0"/>
              <a:t>GeV</a:t>
            </a:r>
            <a:r>
              <a:rPr lang="it-IT" sz="2000" dirty="0" smtClean="0"/>
              <a:t>)</a:t>
            </a:r>
          </a:p>
          <a:p>
            <a:r>
              <a:rPr lang="it-IT" sz="2000" dirty="0"/>
              <a:t>Segnatura: vertice di interazione senza produzione di leptoni</a:t>
            </a:r>
          </a:p>
        </p:txBody>
      </p:sp>
      <p:sp>
        <p:nvSpPr>
          <p:cNvPr id="117764" name="Rectangle 4"/>
          <p:cNvSpPr>
            <a:spLocks noChangeArrowheads="1"/>
          </p:cNvSpPr>
          <p:nvPr/>
        </p:nvSpPr>
        <p:spPr bwMode="auto">
          <a:xfrm>
            <a:off x="395288" y="5799138"/>
            <a:ext cx="4387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>
                <a:solidFill>
                  <a:schemeClr val="bg2"/>
                </a:solidFill>
              </a:rPr>
              <a:t>F. </a:t>
            </a:r>
            <a:r>
              <a:rPr lang="it-IT" dirty="0" err="1">
                <a:solidFill>
                  <a:schemeClr val="bg2"/>
                </a:solidFill>
              </a:rPr>
              <a:t>J</a:t>
            </a:r>
            <a:r>
              <a:rPr lang="it-IT" dirty="0">
                <a:solidFill>
                  <a:schemeClr val="bg2"/>
                </a:solidFill>
              </a:rPr>
              <a:t>. </a:t>
            </a:r>
            <a:r>
              <a:rPr lang="it-IT" dirty="0" err="1">
                <a:solidFill>
                  <a:schemeClr val="bg2"/>
                </a:solidFill>
              </a:rPr>
              <a:t>Hasert</a:t>
            </a:r>
            <a:r>
              <a:rPr lang="it-IT" dirty="0">
                <a:solidFill>
                  <a:schemeClr val="bg2"/>
                </a:solidFill>
              </a:rPr>
              <a:t> </a:t>
            </a:r>
            <a:r>
              <a:rPr lang="it-IT" dirty="0" err="1">
                <a:solidFill>
                  <a:schemeClr val="bg2"/>
                </a:solidFill>
              </a:rPr>
              <a:t>et</a:t>
            </a:r>
            <a:r>
              <a:rPr lang="it-IT" dirty="0">
                <a:solidFill>
                  <a:schemeClr val="bg2"/>
                </a:solidFill>
              </a:rPr>
              <a:t> al., </a:t>
            </a:r>
            <a:r>
              <a:rPr lang="it-IT" dirty="0" err="1">
                <a:solidFill>
                  <a:schemeClr val="bg2"/>
                </a:solidFill>
              </a:rPr>
              <a:t>Phys</a:t>
            </a:r>
            <a:r>
              <a:rPr lang="it-IT" dirty="0">
                <a:solidFill>
                  <a:schemeClr val="bg2"/>
                </a:solidFill>
              </a:rPr>
              <a:t>. Lett. B46, 138 (1973)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35" y="2667000"/>
            <a:ext cx="4232904" cy="3136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7767" name="Object 7"/>
          <p:cNvGraphicFramePr>
            <a:graphicFrameLocks noChangeAspect="1"/>
          </p:cNvGraphicFramePr>
          <p:nvPr>
            <p:ph idx="4294967295"/>
          </p:nvPr>
        </p:nvGraphicFramePr>
        <p:xfrm>
          <a:off x="4932363" y="2852738"/>
          <a:ext cx="4032250" cy="3371850"/>
        </p:xfrm>
        <a:graphic>
          <a:graphicData uri="http://schemas.openxmlformats.org/presentationml/2006/ole">
            <p:oleObj spid="_x0000_s117767" name="Image" r:id="rId4" imgW="10158730" imgH="8495238" progId="">
              <p:embed/>
            </p:oleObj>
          </a:graphicData>
        </a:graphic>
      </p:graphicFrame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9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0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25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/>
              <a:t>L’osservazione di W e Z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2800" dirty="0"/>
              <a:t>UA1 e UA2 (CERN, 1983) osservarono la produzione diretta di </a:t>
            </a:r>
            <a:r>
              <a:rPr lang="it-IT" sz="2800" dirty="0" err="1"/>
              <a:t>W</a:t>
            </a:r>
            <a:r>
              <a:rPr lang="it-IT" sz="2800" dirty="0"/>
              <a:t> e </a:t>
            </a:r>
            <a:r>
              <a:rPr lang="it-IT" sz="2800" dirty="0" err="1"/>
              <a:t>Z</a:t>
            </a:r>
            <a:r>
              <a:rPr lang="it-IT" sz="2800" dirty="0"/>
              <a:t> in collisioni </a:t>
            </a:r>
            <a:r>
              <a:rPr lang="it-IT" sz="2800" dirty="0" err="1"/>
              <a:t>p-p</a:t>
            </a:r>
            <a:r>
              <a:rPr lang="it-IT" sz="2800" baseline="30000" dirty="0" err="1"/>
              <a:t>bar</a:t>
            </a:r>
            <a:r>
              <a:rPr lang="it-IT" sz="2800" dirty="0"/>
              <a:t> all’SPS a 450+450 </a:t>
            </a:r>
            <a:r>
              <a:rPr lang="it-IT" sz="2800" dirty="0" err="1"/>
              <a:t>GeV</a:t>
            </a:r>
            <a:endParaRPr lang="it-IT" sz="2800" dirty="0"/>
          </a:p>
        </p:txBody>
      </p:sp>
      <p:sp>
        <p:nvSpPr>
          <p:cNvPr id="5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6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7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26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pic>
        <p:nvPicPr>
          <p:cNvPr id="8" name="Picture 4" descr="H:\Wev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4114800"/>
            <a:ext cx="5537097" cy="2136775"/>
          </a:xfrm>
          <a:prstGeom prst="rect">
            <a:avLst/>
          </a:prstGeom>
          <a:noFill/>
          <a:effectLst>
            <a:softEdge rad="762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590800"/>
            <a:ext cx="4419600" cy="315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791200" y="3657600"/>
            <a:ext cx="10076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 dirty="0" smtClean="0">
                <a:solidFill>
                  <a:schemeClr val="accent2"/>
                </a:solidFill>
              </a:rPr>
              <a:t>W→</a:t>
            </a:r>
            <a:r>
              <a:rPr lang="it-IT" sz="2400" i="1" dirty="0" smtClean="0">
                <a:solidFill>
                  <a:schemeClr val="accent2"/>
                </a:solidFill>
              </a:rPr>
              <a:t>l</a:t>
            </a:r>
            <a:r>
              <a:rPr lang="it-IT" sz="2400" dirty="0" smtClean="0">
                <a:solidFill>
                  <a:schemeClr val="accent2"/>
                </a:solidFill>
              </a:rPr>
              <a:t>ν</a:t>
            </a:r>
            <a:endParaRPr lang="it-IT" sz="2400" dirty="0">
              <a:solidFill>
                <a:schemeClr val="accent2"/>
              </a:solidFill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219200" y="5715000"/>
            <a:ext cx="1225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 dirty="0">
                <a:solidFill>
                  <a:schemeClr val="accent2"/>
                </a:solidFill>
              </a:rPr>
              <a:t>Z</a:t>
            </a:r>
            <a:r>
              <a:rPr lang="it-IT" sz="2400" dirty="0" smtClean="0">
                <a:solidFill>
                  <a:schemeClr val="accent2"/>
                </a:solidFill>
              </a:rPr>
              <a:t>→μ</a:t>
            </a:r>
            <a:r>
              <a:rPr lang="it-IT" sz="2400" baseline="30000" dirty="0" smtClean="0">
                <a:solidFill>
                  <a:schemeClr val="accent2"/>
                </a:solidFill>
                <a:latin typeface="Symbol" charset="2"/>
              </a:rPr>
              <a:t>+</a:t>
            </a:r>
            <a:r>
              <a:rPr lang="it-IT" sz="2400" dirty="0" smtClean="0">
                <a:solidFill>
                  <a:schemeClr val="accent2"/>
                </a:solidFill>
              </a:rPr>
              <a:t>μ</a:t>
            </a:r>
            <a:r>
              <a:rPr lang="it-IT" sz="2400" baseline="30000" dirty="0" smtClean="0">
                <a:solidFill>
                  <a:schemeClr val="accent2"/>
                </a:solidFill>
                <a:latin typeface="Symbol" charset="2"/>
              </a:rPr>
              <a:t>-</a:t>
            </a:r>
            <a:endParaRPr lang="it-IT" sz="2400" baseline="30000" dirty="0">
              <a:solidFill>
                <a:schemeClr val="accent2"/>
              </a:solidFill>
              <a:latin typeface="Symbol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it-IT"/>
              <a:t>W e Z ad LHC (7 TeV)</a:t>
            </a:r>
          </a:p>
        </p:txBody>
      </p:sp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262731"/>
            <a:ext cx="4369026" cy="3528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730" y="2273757"/>
            <a:ext cx="4432270" cy="3517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1866" name="TextBox 9"/>
          <p:cNvSpPr txBox="1">
            <a:spLocks noChangeArrowheads="1"/>
          </p:cNvSpPr>
          <p:nvPr/>
        </p:nvSpPr>
        <p:spPr bwMode="auto">
          <a:xfrm>
            <a:off x="1576387" y="1600200"/>
            <a:ext cx="1306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 dirty="0">
                <a:solidFill>
                  <a:schemeClr val="accent2"/>
                </a:solidFill>
              </a:rPr>
              <a:t>W</a:t>
            </a:r>
            <a:r>
              <a:rPr lang="it-IT" sz="2400" baseline="30000" dirty="0">
                <a:solidFill>
                  <a:schemeClr val="accent2"/>
                </a:solidFill>
              </a:rPr>
              <a:t>+</a:t>
            </a:r>
            <a:r>
              <a:rPr lang="it-IT" sz="2400" dirty="0">
                <a:solidFill>
                  <a:schemeClr val="accent2"/>
                </a:solidFill>
              </a:rPr>
              <a:t>→μ</a:t>
            </a:r>
            <a:r>
              <a:rPr lang="it-IT" sz="2400" baseline="30000" dirty="0">
                <a:solidFill>
                  <a:schemeClr val="accent2"/>
                </a:solidFill>
              </a:rPr>
              <a:t>+</a:t>
            </a:r>
            <a:r>
              <a:rPr lang="it-IT" sz="2400" dirty="0">
                <a:solidFill>
                  <a:schemeClr val="accent2"/>
                </a:solidFill>
              </a:rPr>
              <a:t>ν</a:t>
            </a:r>
          </a:p>
        </p:txBody>
      </p:sp>
      <p:sp>
        <p:nvSpPr>
          <p:cNvPr id="121867" name="TextBox 11"/>
          <p:cNvSpPr txBox="1">
            <a:spLocks noChangeArrowheads="1"/>
          </p:cNvSpPr>
          <p:nvPr/>
        </p:nvSpPr>
        <p:spPr bwMode="auto">
          <a:xfrm>
            <a:off x="6300787" y="1600200"/>
            <a:ext cx="1166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sz="2400" dirty="0">
                <a:solidFill>
                  <a:schemeClr val="accent2"/>
                </a:solidFill>
              </a:rPr>
              <a:t>Z→e</a:t>
            </a:r>
            <a:r>
              <a:rPr lang="it-IT" sz="2400" baseline="30000" dirty="0">
                <a:solidFill>
                  <a:schemeClr val="accent2"/>
                </a:solidFill>
                <a:latin typeface="Symbol" charset="2"/>
              </a:rPr>
              <a:t>+</a:t>
            </a:r>
            <a:r>
              <a:rPr lang="it-IT" sz="2400" dirty="0">
                <a:solidFill>
                  <a:schemeClr val="accent2"/>
                </a:solidFill>
              </a:rPr>
              <a:t>e</a:t>
            </a:r>
            <a:r>
              <a:rPr lang="it-IT" sz="2400" baseline="30000" dirty="0">
                <a:solidFill>
                  <a:schemeClr val="accent2"/>
                </a:solidFill>
                <a:latin typeface="Symbol" charset="2"/>
              </a:rPr>
              <a:t>-</a:t>
            </a:r>
          </a:p>
        </p:txBody>
      </p:sp>
      <p:sp>
        <p:nvSpPr>
          <p:cNvPr id="15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27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Verifiche del Modello Standard</a:t>
            </a:r>
            <a:endParaRPr lang="it-IT" dirty="0"/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000"/>
              <a:t>Misure di precisione al </a:t>
            </a:r>
            <a:r>
              <a:rPr lang="it-IT" sz="2000">
                <a:solidFill>
                  <a:srgbClr val="3333CC"/>
                </a:solidFill>
              </a:rPr>
              <a:t>LEP </a:t>
            </a:r>
            <a:r>
              <a:rPr lang="it-IT" sz="2000"/>
              <a:t>e </a:t>
            </a:r>
            <a:r>
              <a:rPr lang="it-IT" sz="2000">
                <a:solidFill>
                  <a:srgbClr val="3333CC"/>
                </a:solidFill>
              </a:rPr>
              <a:t>SLC </a:t>
            </a:r>
            <a:r>
              <a:rPr lang="it-IT" sz="2000"/>
              <a:t>in collisioni elettrone-positrone con energia (1989-2000) </a:t>
            </a:r>
          </a:p>
          <a:p>
            <a:r>
              <a:rPr lang="it-IT" sz="2000"/>
              <a:t>Energia di lavoro intorno alla massa della Z (risonanza!)</a:t>
            </a:r>
          </a:p>
          <a:p>
            <a:r>
              <a:rPr lang="it-IT" sz="2000"/>
              <a:t>Misure di precisione da milioni di decadimenti della Z</a:t>
            </a:r>
          </a:p>
          <a:p>
            <a:pPr marL="2690813" lvl="1" indent="-265113"/>
            <a:endParaRPr lang="it-IT" sz="1800">
              <a:cs typeface="ＭＳ Ｐゴシック" charset="-12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0A73E-06BE-0B4F-AE74-A35B94EA28BE}" type="slidenum">
              <a:rPr lang="it-IT"/>
              <a:pPr/>
              <a:t>28</a:t>
            </a:fld>
            <a:endParaRPr lang="it-IT" dirty="0"/>
          </a:p>
        </p:txBody>
      </p:sp>
      <p:graphicFrame>
        <p:nvGraphicFramePr>
          <p:cNvPr id="69648" name="Object 16"/>
          <p:cNvGraphicFramePr>
            <a:graphicFrameLocks noChangeAspect="1"/>
          </p:cNvGraphicFramePr>
          <p:nvPr/>
        </p:nvGraphicFramePr>
        <p:xfrm>
          <a:off x="5029200" y="4648200"/>
          <a:ext cx="3851275" cy="1487487"/>
        </p:xfrm>
        <a:graphic>
          <a:graphicData uri="http://schemas.openxmlformats.org/presentationml/2006/ole">
            <p:oleObj spid="_x0000_s69648" name="Image" r:id="rId3" imgW="7682540" imgH="2958730" progId="">
              <p:embed/>
            </p:oleObj>
          </a:graphicData>
        </a:graphic>
      </p:graphicFrame>
      <p:graphicFrame>
        <p:nvGraphicFramePr>
          <p:cNvPr id="69650" name="Object 18"/>
          <p:cNvGraphicFramePr>
            <a:graphicFrameLocks noChangeAspect="1"/>
          </p:cNvGraphicFramePr>
          <p:nvPr/>
        </p:nvGraphicFramePr>
        <p:xfrm>
          <a:off x="304800" y="2781300"/>
          <a:ext cx="4535487" cy="3467100"/>
        </p:xfrm>
        <a:graphic>
          <a:graphicData uri="http://schemas.openxmlformats.org/presentationml/2006/ole">
            <p:oleObj spid="_x0000_s69650" name="Image" r:id="rId4" imgW="8571429" imgH="6552381" progId="">
              <p:embed/>
            </p:oleObj>
          </a:graphicData>
        </a:graphic>
      </p:graphicFrame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rcRect l="1695" r="3390" b="4370"/>
          <a:stretch>
            <a:fillRect/>
          </a:stretch>
        </p:blipFill>
        <p:spPr>
          <a:xfrm>
            <a:off x="4876800" y="2846614"/>
            <a:ext cx="4191000" cy="1496786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7391400" y="2862590"/>
            <a:ext cx="5462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 smtClean="0"/>
              <a:t>(×10</a:t>
            </a:r>
            <a:r>
              <a:rPr lang="it-IT" sz="1100" baseline="30000" dirty="0" smtClean="0"/>
              <a:t>3</a:t>
            </a:r>
            <a:r>
              <a:rPr lang="it-IT" sz="1100" dirty="0" smtClean="0"/>
              <a:t>)</a:t>
            </a:r>
            <a:endParaRPr lang="it-I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dirty="0" smtClean="0"/>
              <a:t>OPAL e L3</a:t>
            </a:r>
            <a:endParaRPr lang="it-IT" sz="36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85800" y="6400800"/>
            <a:ext cx="2057400" cy="304800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04800"/>
          </a:xfrm>
        </p:spPr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304800"/>
          </a:xfrm>
        </p:spPr>
        <p:txBody>
          <a:bodyPr/>
          <a:lstStyle/>
          <a:p>
            <a:fld id="{3FB0A73E-06BE-0B4F-AE74-A35B94EA28BE}" type="slidenum">
              <a:rPr lang="it-IT"/>
              <a:pPr/>
              <a:t>29</a:t>
            </a:fld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1864225"/>
            <a:ext cx="4114800" cy="3850775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rcRect l="7783" r="3494"/>
          <a:stretch>
            <a:fillRect/>
          </a:stretch>
        </p:blipFill>
        <p:spPr>
          <a:xfrm>
            <a:off x="4322323" y="1828800"/>
            <a:ext cx="4440677" cy="3478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</a:t>
            </a:r>
            <a:r>
              <a:rPr lang="it-IT" baseline="30000" dirty="0" smtClean="0">
                <a:latin typeface="Symbol" charset="2"/>
                <a:cs typeface="Symbol" charset="2"/>
              </a:rPr>
              <a:t>+</a:t>
            </a:r>
            <a:r>
              <a:rPr lang="it-IT" dirty="0" smtClean="0"/>
              <a:t>e</a:t>
            </a:r>
            <a:r>
              <a:rPr lang="it-IT" baseline="30000" dirty="0" smtClean="0">
                <a:latin typeface="Symbol" charset="2"/>
                <a:cs typeface="Symbol" charset="2"/>
              </a:rPr>
              <a:t>-</a:t>
            </a:r>
            <a:r>
              <a:rPr lang="it-IT" dirty="0" smtClean="0"/>
              <a:t> </a:t>
            </a:r>
            <a:r>
              <a:rPr lang="it-IT" dirty="0" smtClean="0">
                <a:sym typeface="Wingdings" charset="2"/>
              </a:rPr>
              <a:t>→</a:t>
            </a:r>
            <a:r>
              <a:rPr lang="it-IT" dirty="0" smtClean="0">
                <a:sym typeface="Symbol" charset="2"/>
              </a:rPr>
              <a:t>μ</a:t>
            </a:r>
            <a:r>
              <a:rPr lang="it-IT" baseline="30000" dirty="0" smtClean="0">
                <a:latin typeface="Symbol" charset="2"/>
                <a:cs typeface="Symbol" charset="2"/>
              </a:rPr>
              <a:t>+</a:t>
            </a:r>
            <a:r>
              <a:rPr lang="it-IT" dirty="0" smtClean="0">
                <a:sym typeface="Symbol" charset="2"/>
              </a:rPr>
              <a:t>μ</a:t>
            </a:r>
            <a:r>
              <a:rPr lang="it-IT" baseline="30000" dirty="0" smtClean="0">
                <a:latin typeface="Symbol" charset="2"/>
                <a:cs typeface="Symbol" charset="2"/>
              </a:rPr>
              <a:t>-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143000"/>
            <a:ext cx="5023126" cy="5029200"/>
          </a:xfrm>
          <a:prstGeom prst="rect">
            <a:avLst/>
          </a:prstGeom>
        </p:spPr>
      </p:pic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30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</a:t>
            </a:r>
            <a:r>
              <a:rPr lang="it-IT" baseline="30000" dirty="0" smtClean="0">
                <a:latin typeface="Symbol" charset="2"/>
                <a:cs typeface="Symbol" charset="2"/>
              </a:rPr>
              <a:t>+</a:t>
            </a:r>
            <a:r>
              <a:rPr lang="it-IT" dirty="0" smtClean="0"/>
              <a:t>e</a:t>
            </a:r>
            <a:r>
              <a:rPr lang="it-IT" baseline="30000" dirty="0" smtClean="0">
                <a:latin typeface="Symbol" charset="2"/>
                <a:cs typeface="Symbol" charset="2"/>
              </a:rPr>
              <a:t>-</a:t>
            </a:r>
            <a:r>
              <a:rPr lang="it-IT" dirty="0" smtClean="0"/>
              <a:t> </a:t>
            </a:r>
            <a:r>
              <a:rPr lang="it-IT" dirty="0" smtClean="0">
                <a:sym typeface="Wingdings" charset="2"/>
              </a:rPr>
              <a:t>→ </a:t>
            </a:r>
            <a:r>
              <a:rPr lang="it-IT" dirty="0" smtClean="0">
                <a:sym typeface="Symbol" charset="2"/>
              </a:rPr>
              <a:t>e</a:t>
            </a:r>
            <a:r>
              <a:rPr lang="it-IT" baseline="30000" dirty="0" smtClean="0">
                <a:latin typeface="Symbol" charset="2"/>
                <a:cs typeface="Symbol" charset="2"/>
              </a:rPr>
              <a:t>+</a:t>
            </a:r>
            <a:r>
              <a:rPr lang="it-IT" dirty="0" smtClean="0">
                <a:sym typeface="Symbol" charset="2"/>
              </a:rPr>
              <a:t>e</a:t>
            </a:r>
            <a:r>
              <a:rPr lang="it-IT" baseline="30000" dirty="0" smtClean="0">
                <a:latin typeface="Symbol" charset="2"/>
                <a:cs typeface="Symbol" charset="2"/>
              </a:rPr>
              <a:t>-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914400"/>
            <a:ext cx="5181600" cy="5230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dirty="0" smtClean="0"/>
              <a:t>e</a:t>
            </a:r>
            <a:r>
              <a:rPr lang="it-IT" sz="3600" baseline="30000" dirty="0" smtClean="0">
                <a:latin typeface="Symbol" charset="2"/>
                <a:cs typeface="Symbol" charset="2"/>
              </a:rPr>
              <a:t>+</a:t>
            </a:r>
            <a:r>
              <a:rPr lang="it-IT" sz="3600" dirty="0" smtClean="0"/>
              <a:t>e</a:t>
            </a:r>
            <a:r>
              <a:rPr lang="it-IT" sz="3600" baseline="30000" dirty="0" smtClean="0">
                <a:latin typeface="Symbol" charset="2"/>
                <a:cs typeface="Symbol" charset="2"/>
              </a:rPr>
              <a:t>-</a:t>
            </a:r>
            <a:r>
              <a:rPr lang="it-IT" sz="3600" dirty="0" smtClean="0"/>
              <a:t> </a:t>
            </a:r>
            <a:r>
              <a:rPr lang="it-IT" sz="3600" dirty="0" smtClean="0">
                <a:sym typeface="Wingdings" charset="2"/>
              </a:rPr>
              <a:t>→qq</a:t>
            </a:r>
            <a:endParaRPr lang="it-IT" sz="3600" dirty="0"/>
          </a:p>
        </p:txBody>
      </p:sp>
      <p:graphicFrame>
        <p:nvGraphicFramePr>
          <p:cNvPr id="136197" name="Object 5"/>
          <p:cNvGraphicFramePr>
            <a:graphicFrameLocks noChangeAspect="1"/>
          </p:cNvGraphicFramePr>
          <p:nvPr>
            <p:ph idx="1"/>
          </p:nvPr>
        </p:nvGraphicFramePr>
        <p:xfrm>
          <a:off x="2971800" y="838200"/>
          <a:ext cx="5048250" cy="5122863"/>
        </p:xfrm>
        <a:graphic>
          <a:graphicData uri="http://schemas.openxmlformats.org/presentationml/2006/ole">
            <p:oleObj spid="_x0000_s136197" name="Image" r:id="rId3" imgW="6920635" imgH="7022222" progId="">
              <p:embed/>
            </p:oleObj>
          </a:graphicData>
        </a:graphic>
      </p:graphicFrame>
      <p:graphicFrame>
        <p:nvGraphicFramePr>
          <p:cNvPr id="136200" name="Object 8"/>
          <p:cNvGraphicFramePr>
            <a:graphicFrameLocks noChangeAspect="1"/>
          </p:cNvGraphicFramePr>
          <p:nvPr/>
        </p:nvGraphicFramePr>
        <p:xfrm>
          <a:off x="152400" y="1524000"/>
          <a:ext cx="3810000" cy="1057167"/>
        </p:xfrm>
        <a:graphic>
          <a:graphicData uri="http://schemas.openxmlformats.org/presentationml/2006/ole">
            <p:oleObj spid="_x0000_s136200" name="Image" r:id="rId4" imgW="8190476" imgH="2273016" progId="">
              <p:embed/>
            </p:oleObj>
          </a:graphicData>
        </a:graphic>
      </p:graphicFrame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685800" y="6400800"/>
            <a:ext cx="2057400" cy="304800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Il Modello Standard</a:t>
            </a:r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04800"/>
          </a:xfrm>
        </p:spPr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304800"/>
          </a:xfrm>
        </p:spPr>
        <p:txBody>
          <a:bodyPr/>
          <a:lstStyle/>
          <a:p>
            <a:fld id="{3FB0A73E-06BE-0B4F-AE74-A35B94EA28BE}" type="slidenum">
              <a:rPr lang="it-IT"/>
              <a:pPr/>
              <a:t>32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7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dirty="0" smtClean="0"/>
              <a:t>e</a:t>
            </a:r>
            <a:r>
              <a:rPr lang="it-IT" sz="3600" baseline="30000" dirty="0" smtClean="0">
                <a:latin typeface="Symbol" charset="2"/>
                <a:cs typeface="Symbol" charset="2"/>
              </a:rPr>
              <a:t>+</a:t>
            </a:r>
            <a:r>
              <a:rPr lang="it-IT" sz="3600" dirty="0" smtClean="0"/>
              <a:t>e</a:t>
            </a:r>
            <a:r>
              <a:rPr lang="it-IT" sz="3600" baseline="30000" dirty="0" smtClean="0">
                <a:latin typeface="Symbol" charset="2"/>
                <a:cs typeface="Symbol" charset="2"/>
              </a:rPr>
              <a:t>-</a:t>
            </a:r>
            <a:r>
              <a:rPr lang="it-IT" sz="3600" dirty="0" smtClean="0"/>
              <a:t> </a:t>
            </a:r>
            <a:r>
              <a:rPr lang="it-IT" sz="3600" dirty="0" smtClean="0">
                <a:sym typeface="Wingdings" charset="2"/>
              </a:rPr>
              <a:t>→</a:t>
            </a:r>
            <a:r>
              <a:rPr lang="it-IT" sz="3600" dirty="0" smtClean="0">
                <a:sym typeface="Symbol" charset="2"/>
              </a:rPr>
              <a:t></a:t>
            </a:r>
            <a:r>
              <a:rPr lang="it-IT" sz="3600" baseline="30000" dirty="0" smtClean="0">
                <a:latin typeface="Symbol" charset="2"/>
                <a:cs typeface="Symbol" charset="2"/>
              </a:rPr>
              <a:t>+</a:t>
            </a:r>
            <a:r>
              <a:rPr lang="it-IT" sz="3600" dirty="0" smtClean="0">
                <a:sym typeface="Symbol" charset="2"/>
              </a:rPr>
              <a:t></a:t>
            </a:r>
            <a:r>
              <a:rPr lang="it-IT" sz="3600" baseline="30000" dirty="0" smtClean="0">
                <a:latin typeface="Symbol" charset="2"/>
                <a:cs typeface="Symbol" charset="2"/>
              </a:rPr>
              <a:t>-</a:t>
            </a:r>
            <a:endParaRPr lang="it-IT" sz="3600" dirty="0">
              <a:sym typeface="Symbol" charset="2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85800" y="6400800"/>
            <a:ext cx="2057400" cy="304800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04800"/>
          </a:xfrm>
        </p:spPr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304800"/>
          </a:xfrm>
        </p:spPr>
        <p:txBody>
          <a:bodyPr/>
          <a:lstStyle/>
          <a:p>
            <a:fld id="{3FB0A73E-06BE-0B4F-AE74-A35B94EA28BE}" type="slidenum">
              <a:rPr lang="it-IT"/>
              <a:pPr/>
              <a:t>33</a:t>
            </a:fld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143000"/>
            <a:ext cx="5181600" cy="51496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Selezione degli eventi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882432"/>
            <a:ext cx="5029200" cy="538084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34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5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847850" y="241300"/>
            <a:ext cx="7296150" cy="633413"/>
          </a:xfrm>
        </p:spPr>
        <p:txBody>
          <a:bodyPr/>
          <a:lstStyle/>
          <a:p>
            <a:r>
              <a:rPr lang="it-IT" sz="3600"/>
              <a:t>Line shape della Z</a:t>
            </a:r>
          </a:p>
        </p:txBody>
      </p:sp>
      <p:graphicFrame>
        <p:nvGraphicFramePr>
          <p:cNvPr id="122884" name="Object 4"/>
          <p:cNvGraphicFramePr>
            <a:graphicFrameLocks noChangeAspect="1"/>
          </p:cNvGraphicFramePr>
          <p:nvPr>
            <p:ph idx="4294967295"/>
          </p:nvPr>
        </p:nvGraphicFramePr>
        <p:xfrm>
          <a:off x="152400" y="1219200"/>
          <a:ext cx="5341557" cy="3940175"/>
        </p:xfrm>
        <a:graphic>
          <a:graphicData uri="http://schemas.openxmlformats.org/presentationml/2006/ole">
            <p:oleObj spid="_x0000_s122884" name="Image" r:id="rId3" imgW="8469841" imgH="6247619" progId="">
              <p:embed/>
            </p:oleObj>
          </a:graphicData>
        </a:graphic>
      </p:graphicFrame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914400"/>
            <a:ext cx="4353840" cy="253757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3962400"/>
            <a:ext cx="3048000" cy="594152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6781800" y="3581400"/>
            <a:ext cx="748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Dove:</a:t>
            </a:r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414" y="5257800"/>
            <a:ext cx="2943386" cy="673100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3733800" y="5486400"/>
            <a:ext cx="46859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Fattori di forma dovuti a correzioni di ordine superiore</a:t>
            </a:r>
            <a:endParaRPr lang="it-IT" sz="1600" dirty="0"/>
          </a:p>
        </p:txBody>
      </p:sp>
      <p:sp>
        <p:nvSpPr>
          <p:cNvPr id="13" name="Freccia destra 12"/>
          <p:cNvSpPr/>
          <p:nvPr/>
        </p:nvSpPr>
        <p:spPr bwMode="auto">
          <a:xfrm>
            <a:off x="3352800" y="54864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15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6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35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Correzioni di ordine superiore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1800" dirty="0" smtClean="0"/>
              <a:t>Le correzioni radiative modificano le relazioni dello SM al </a:t>
            </a:r>
            <a:r>
              <a:rPr lang="it-IT" sz="1800" dirty="0" err="1" smtClean="0"/>
              <a:t>tree</a:t>
            </a:r>
            <a:r>
              <a:rPr lang="it-IT" sz="1800" dirty="0" smtClean="0"/>
              <a:t> </a:t>
            </a:r>
            <a:r>
              <a:rPr lang="it-IT" sz="1800" dirty="0" err="1" smtClean="0"/>
              <a:t>level</a:t>
            </a:r>
            <a:r>
              <a:rPr lang="it-IT" sz="1800" dirty="0" smtClean="0"/>
              <a:t>:</a:t>
            </a:r>
            <a:endParaRPr lang="it-IT" sz="1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254250" y="172946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=1</a:t>
            </a:r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438400"/>
            <a:ext cx="3740226" cy="5334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429000"/>
            <a:ext cx="3560620" cy="9906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4953000"/>
            <a:ext cx="4953000" cy="111804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0138" y="5606534"/>
            <a:ext cx="1136650" cy="319896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6019800" y="5562600"/>
            <a:ext cx="1902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(per                      )</a:t>
            </a:r>
            <a:endParaRPr lang="it-IT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1600" y="1981200"/>
            <a:ext cx="3276600" cy="622554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600200"/>
            <a:ext cx="1905000" cy="627865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8"/>
          <a:srcRect l="59661"/>
          <a:stretch>
            <a:fillRect/>
          </a:stretch>
        </p:blipFill>
        <p:spPr>
          <a:xfrm>
            <a:off x="7086600" y="2819400"/>
            <a:ext cx="1906314" cy="2445062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8"/>
          <a:srcRect r="59689"/>
          <a:stretch>
            <a:fillRect/>
          </a:stretch>
        </p:blipFill>
        <p:spPr>
          <a:xfrm>
            <a:off x="5105400" y="2819400"/>
            <a:ext cx="1905000" cy="2445062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6600" y="1752600"/>
            <a:ext cx="1335657" cy="357525"/>
          </a:xfrm>
          <a:prstGeom prst="rect">
            <a:avLst/>
          </a:prstGeom>
        </p:spPr>
      </p:pic>
      <p:sp>
        <p:nvSpPr>
          <p:cNvPr id="20" name="Freccia destra 19"/>
          <p:cNvSpPr/>
          <p:nvPr/>
        </p:nvSpPr>
        <p:spPr bwMode="auto">
          <a:xfrm>
            <a:off x="2819400" y="18288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22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23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36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Correzioni a GF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 smtClean="0"/>
              <a:t>Dipendenza delle correzioni:</a:t>
            </a:r>
          </a:p>
          <a:p>
            <a:pPr lvl="1"/>
            <a:r>
              <a:rPr lang="it-IT" sz="2400" dirty="0" smtClean="0"/>
              <a:t>Quadratica da </a:t>
            </a:r>
            <a:r>
              <a:rPr lang="it-IT" sz="2400" dirty="0" err="1" smtClean="0"/>
              <a:t>m</a:t>
            </a:r>
            <a:r>
              <a:rPr lang="it-IT" sz="2400" baseline="-25000" dirty="0" err="1" smtClean="0"/>
              <a:t>t</a:t>
            </a:r>
            <a:endParaRPr lang="it-IT" sz="2400" baseline="-25000" dirty="0" smtClean="0"/>
          </a:p>
          <a:p>
            <a:pPr lvl="1"/>
            <a:r>
              <a:rPr lang="it-IT" sz="2400" dirty="0" smtClean="0"/>
              <a:t>Logaritmica dai </a:t>
            </a:r>
            <a:r>
              <a:rPr lang="it-IT" sz="2400" dirty="0" err="1" smtClean="0"/>
              <a:t>m</a:t>
            </a:r>
            <a:r>
              <a:rPr lang="it-IT" sz="2400" baseline="-25000" dirty="0" err="1" smtClean="0"/>
              <a:t>H</a:t>
            </a:r>
            <a:endParaRPr lang="it-IT" sz="2400" baseline="-25000" dirty="0" smtClean="0"/>
          </a:p>
          <a:p>
            <a:pPr lvl="1"/>
            <a:endParaRPr lang="it-IT" sz="2400" dirty="0" smtClean="0"/>
          </a:p>
          <a:p>
            <a:pPr lvl="1"/>
            <a:endParaRPr lang="it-IT" sz="2400" dirty="0" smtClean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962400"/>
            <a:ext cx="5486400" cy="109728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124200"/>
            <a:ext cx="4114800" cy="645076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3200400"/>
            <a:ext cx="2057400" cy="330317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4038600"/>
            <a:ext cx="2106386" cy="384644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5257800"/>
            <a:ext cx="4343400" cy="736904"/>
          </a:xfrm>
          <a:prstGeom prst="rect">
            <a:avLst/>
          </a:prstGeom>
        </p:spPr>
      </p:pic>
      <p:sp>
        <p:nvSpPr>
          <p:cNvPr id="1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1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37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Correzioni per e+e-</a:t>
            </a:r>
            <a:r>
              <a:rPr lang="it-IT" dirty="0" smtClean="0">
                <a:sym typeface="Wingdings"/>
              </a:rPr>
              <a:t></a:t>
            </a:r>
            <a:r>
              <a:rPr lang="it-IT" dirty="0" smtClean="0"/>
              <a:t>bb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 smtClean="0"/>
              <a:t>La produzione </a:t>
            </a:r>
            <a:r>
              <a:rPr lang="it-IT" sz="2800" dirty="0" err="1" smtClean="0"/>
              <a:t>bb</a:t>
            </a:r>
            <a:r>
              <a:rPr lang="it-IT" sz="2800" dirty="0" smtClean="0"/>
              <a:t> risente particolarmente dell’effetto del quark </a:t>
            </a:r>
            <a:r>
              <a:rPr lang="it-IT" sz="2800" dirty="0" err="1" smtClean="0"/>
              <a:t>t</a:t>
            </a:r>
            <a:endParaRPr lang="it-IT" sz="28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286000"/>
            <a:ext cx="7239000" cy="201874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4648200"/>
            <a:ext cx="3268687" cy="1253479"/>
          </a:xfrm>
          <a:prstGeom prst="rect">
            <a:avLst/>
          </a:prstGeom>
        </p:spPr>
      </p:pic>
      <p:sp>
        <p:nvSpPr>
          <p:cNvPr id="8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9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0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38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Correzioni radiative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dirty="0" smtClean="0"/>
              <a:t>Radiazione di stati finale e iniziale distorce lo spettro della </a:t>
            </a:r>
            <a:r>
              <a:rPr lang="it-IT" sz="2400" dirty="0" err="1" smtClean="0"/>
              <a:t>Z</a:t>
            </a:r>
            <a:endParaRPr lang="it-IT" sz="24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057400"/>
            <a:ext cx="3507205" cy="296164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600200"/>
            <a:ext cx="3429000" cy="327313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5181600"/>
            <a:ext cx="3200400" cy="56327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5715000"/>
            <a:ext cx="1905000" cy="60086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00" y="5753687"/>
            <a:ext cx="1676400" cy="52348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200" y="5867400"/>
            <a:ext cx="4800600" cy="235994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5800" y="5105400"/>
            <a:ext cx="3289300" cy="651797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9600" y="4724400"/>
            <a:ext cx="2730500" cy="347231"/>
          </a:xfrm>
          <a:prstGeom prst="rect">
            <a:avLst/>
          </a:prstGeom>
        </p:spPr>
      </p:pic>
      <p:sp>
        <p:nvSpPr>
          <p:cNvPr id="16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17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8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39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Numero di neutrini leggeri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 smtClean="0"/>
              <a:t>Il numero di neutrini si ricava indirettamente dalla larghezza totale della </a:t>
            </a:r>
            <a:r>
              <a:rPr lang="it-IT" sz="2800" dirty="0" err="1" smtClean="0"/>
              <a:t>Z</a:t>
            </a:r>
            <a:r>
              <a:rPr lang="it-IT" sz="2800" dirty="0" smtClean="0"/>
              <a:t> e dalle larghezze  </a:t>
            </a:r>
            <a:endParaRPr lang="it-IT" sz="2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286000"/>
            <a:ext cx="3810000" cy="382902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95600"/>
            <a:ext cx="3810000" cy="29529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352800"/>
            <a:ext cx="2238257" cy="590550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914400" y="4419600"/>
            <a:ext cx="2192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smtClean="0"/>
              <a:t>N</a:t>
            </a:r>
            <a:r>
              <a:rPr lang="it-IT" i="1" baseline="-25000" dirty="0" smtClean="0"/>
              <a:t>ν</a:t>
            </a:r>
            <a:r>
              <a:rPr lang="it-IT" dirty="0" smtClean="0"/>
              <a:t> = 2.9840 ± 0.0082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Asimmetria FB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000" dirty="0" smtClean="0"/>
              <a:t>Misura della sezione d’urto differenziale in funzione di θ</a:t>
            </a:r>
            <a:endParaRPr lang="it-IT" sz="20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76" y="1676400"/>
            <a:ext cx="3920924" cy="381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5534560"/>
            <a:ext cx="4114800" cy="65015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5563810"/>
            <a:ext cx="4724400" cy="59165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1" y="1447800"/>
            <a:ext cx="2977362" cy="4038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-180331" y="2390131"/>
            <a:ext cx="2133600" cy="706138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133600" y="2514600"/>
            <a:ext cx="119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</a:t>
            </a:r>
            <a:r>
              <a:rPr lang="it-IT" baseline="30000" dirty="0" smtClean="0">
                <a:latin typeface="Symbol" charset="2"/>
                <a:cs typeface="Symbol" charset="2"/>
              </a:rPr>
              <a:t>+</a:t>
            </a:r>
            <a:r>
              <a:rPr lang="it-IT" dirty="0" smtClean="0"/>
              <a:t>e</a:t>
            </a:r>
            <a:r>
              <a:rPr lang="it-IT" baseline="30000" dirty="0" smtClean="0">
                <a:latin typeface="Symbol" charset="2"/>
                <a:cs typeface="Symbol" charset="2"/>
              </a:rPr>
              <a:t>-</a:t>
            </a:r>
            <a:r>
              <a:rPr lang="it-IT" dirty="0" smtClean="0">
                <a:sym typeface="Wingdings"/>
              </a:rPr>
              <a:t>→μ</a:t>
            </a:r>
            <a:r>
              <a:rPr lang="it-IT" baseline="30000" dirty="0" smtClean="0">
                <a:latin typeface="Symbol" charset="2"/>
                <a:cs typeface="Symbol" charset="2"/>
              </a:rPr>
              <a:t>+</a:t>
            </a:r>
            <a:r>
              <a:rPr lang="it-IT" dirty="0" smtClean="0">
                <a:sym typeface="Wingdings"/>
              </a:rPr>
              <a:t>μ</a:t>
            </a:r>
            <a:r>
              <a:rPr lang="it-IT" baseline="30000" dirty="0" smtClean="0">
                <a:latin typeface="Symbol" charset="2"/>
                <a:cs typeface="Symbol" charset="2"/>
              </a:rPr>
              <a:t>-</a:t>
            </a:r>
            <a:endParaRPr lang="it-IT" dirty="0"/>
          </a:p>
        </p:txBody>
      </p:sp>
      <p:sp>
        <p:nvSpPr>
          <p:cNvPr id="12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13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4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41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Fit</a:t>
            </a:r>
            <a:r>
              <a:rPr lang="it-IT" dirty="0" smtClean="0"/>
              <a:t> a </a:t>
            </a:r>
            <a:r>
              <a:rPr lang="it-IT" dirty="0" err="1" smtClean="0"/>
              <a:t>line-shape</a:t>
            </a:r>
            <a:r>
              <a:rPr lang="it-IT" dirty="0" smtClean="0"/>
              <a:t> e asimmetria FB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58" y="1219200"/>
            <a:ext cx="7344942" cy="4969301"/>
          </a:xfrm>
          <a:prstGeom prst="rect">
            <a:avLst/>
          </a:prstGeom>
        </p:spPr>
      </p:pic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42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Universalità </a:t>
            </a:r>
            <a:r>
              <a:rPr lang="it-IT" dirty="0" err="1" smtClean="0"/>
              <a:t>leptonica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066800"/>
            <a:ext cx="5410200" cy="5174711"/>
          </a:xfrm>
          <a:prstGeom prst="rect">
            <a:avLst/>
          </a:prstGeom>
        </p:spPr>
      </p:pic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43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/>
              <a:t>SLC/SLD a SLAC</a:t>
            </a:r>
          </a:p>
        </p:txBody>
      </p:sp>
      <p:graphicFrame>
        <p:nvGraphicFramePr>
          <p:cNvPr id="126980" name="Object 4"/>
          <p:cNvGraphicFramePr>
            <a:graphicFrameLocks noChangeAspect="1"/>
          </p:cNvGraphicFramePr>
          <p:nvPr>
            <p:ph idx="4294967295"/>
          </p:nvPr>
        </p:nvGraphicFramePr>
        <p:xfrm>
          <a:off x="858838" y="1066800"/>
          <a:ext cx="6913562" cy="3100387"/>
        </p:xfrm>
        <a:graphic>
          <a:graphicData uri="http://schemas.openxmlformats.org/presentationml/2006/ole">
            <p:oleObj spid="_x0000_s158722" name="Image" r:id="rId3" imgW="10501587" imgH="4711111" progId="">
              <p:embed/>
            </p:oleObj>
          </a:graphicData>
        </a:graphic>
      </p:graphicFrame>
      <p:graphicFrame>
        <p:nvGraphicFramePr>
          <p:cNvPr id="126985" name="Object 9"/>
          <p:cNvGraphicFramePr>
            <a:graphicFrameLocks noChangeAspect="1"/>
          </p:cNvGraphicFramePr>
          <p:nvPr>
            <p:ph idx="1"/>
          </p:nvPr>
        </p:nvGraphicFramePr>
        <p:xfrm>
          <a:off x="323850" y="3821113"/>
          <a:ext cx="3311525" cy="2406650"/>
        </p:xfrm>
        <a:graphic>
          <a:graphicData uri="http://schemas.openxmlformats.org/presentationml/2006/ole">
            <p:oleObj spid="_x0000_s158723" name="Image" r:id="rId4" imgW="10133333" imgH="7365079" progId="">
              <p:embed/>
            </p:oleObj>
          </a:graphicData>
        </a:graphic>
      </p:graphicFrame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304800"/>
          </a:xfrm>
        </p:spPr>
        <p:txBody>
          <a:bodyPr/>
          <a:lstStyle/>
          <a:p>
            <a:fld id="{3FB0A73E-06BE-0B4F-AE74-A35B94EA28BE}" type="slidenum">
              <a:rPr lang="it-IT"/>
              <a:pPr/>
              <a:t>44</a:t>
            </a:fld>
            <a:endParaRPr lang="it-IT" dirty="0"/>
          </a:p>
        </p:txBody>
      </p:sp>
      <p:sp>
        <p:nvSpPr>
          <p:cNvPr id="8" name="Date Placeholder 3"/>
          <p:cNvSpPr txBox="1">
            <a:spLocks noGrp="1"/>
          </p:cNvSpPr>
          <p:nvPr/>
        </p:nvSpPr>
        <p:spPr bwMode="auto">
          <a:xfrm>
            <a:off x="838200" y="65532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9" name="Footer Placeholder 4"/>
          <p:cNvSpPr txBox="1">
            <a:spLocks noGrp="1"/>
          </p:cNvSpPr>
          <p:nvPr/>
        </p:nvSpPr>
        <p:spPr bwMode="auto">
          <a:xfrm>
            <a:off x="3276600" y="65532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0" name="Slide Number Placeholder 4"/>
          <p:cNvSpPr txBox="1">
            <a:spLocks noGrp="1"/>
          </p:cNvSpPr>
          <p:nvPr/>
        </p:nvSpPr>
        <p:spPr bwMode="auto">
          <a:xfrm>
            <a:off x="6705600" y="65532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44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Polarizzazione dei fasci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5029200" cy="5122862"/>
          </a:xfrm>
        </p:spPr>
        <p:txBody>
          <a:bodyPr/>
          <a:lstStyle/>
          <a:p>
            <a:r>
              <a:rPr lang="it-IT" sz="2400" dirty="0" smtClean="0"/>
              <a:t>La sezione d’urto dipende dalla polarizzazione dei fasci collidenti</a:t>
            </a:r>
            <a:endParaRPr lang="it-IT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105400"/>
            <a:ext cx="5043340" cy="63159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200400"/>
            <a:ext cx="4458878" cy="180994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990600"/>
            <a:ext cx="3296526" cy="58674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2455346"/>
            <a:ext cx="5943600" cy="516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Polarizzazione stati finali (τ)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60310"/>
            <a:ext cx="3048000" cy="35237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752600"/>
            <a:ext cx="3505200" cy="124428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676400"/>
            <a:ext cx="3187700" cy="617271"/>
          </a:xfrm>
          <a:prstGeom prst="rect">
            <a:avLst/>
          </a:prstGeom>
        </p:spPr>
      </p:pic>
      <p:sp>
        <p:nvSpPr>
          <p:cNvPr id="9" name="Freccia destra 8"/>
          <p:cNvSpPr/>
          <p:nvPr/>
        </p:nvSpPr>
        <p:spPr bwMode="auto">
          <a:xfrm>
            <a:off x="4114800" y="2133600"/>
            <a:ext cx="457200" cy="3810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724400" y="2514600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θ</a:t>
            </a:r>
            <a:r>
              <a:rPr lang="it-IT" baseline="-25000" dirty="0" smtClean="0"/>
              <a:t>π</a:t>
            </a:r>
            <a:r>
              <a:rPr lang="it-IT" dirty="0" smtClean="0"/>
              <a:t> nel sist. di riferimento a </a:t>
            </a:r>
            <a:r>
              <a:rPr lang="it-IT" dirty="0" err="1" smtClean="0"/>
              <a:t>rip</a:t>
            </a:r>
            <a:r>
              <a:rPr lang="it-IT" dirty="0" smtClean="0"/>
              <a:t>. del τ</a:t>
            </a:r>
            <a:endParaRPr lang="it-IT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469" y="4419600"/>
            <a:ext cx="2514600" cy="52983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469" y="5029200"/>
            <a:ext cx="1371600" cy="248478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140469" y="3729722"/>
            <a:ext cx="2755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Nel sistema del laboratorio:</a:t>
            </a:r>
            <a:endParaRPr lang="it-IT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400" y="3276600"/>
            <a:ext cx="3008290" cy="283210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600" y="3429000"/>
            <a:ext cx="1676400" cy="457200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9800" y="3276600"/>
            <a:ext cx="2793668" cy="2743200"/>
          </a:xfrm>
          <a:prstGeom prst="rect">
            <a:avLst/>
          </a:prstGeom>
        </p:spPr>
      </p:pic>
      <p:sp>
        <p:nvSpPr>
          <p:cNvPr id="17" name="Freccia destra 16"/>
          <p:cNvSpPr/>
          <p:nvPr/>
        </p:nvSpPr>
        <p:spPr bwMode="auto">
          <a:xfrm>
            <a:off x="5638800" y="4419600"/>
            <a:ext cx="457200" cy="3810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19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20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46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Polarizzazione per τ→lνν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5486400" cy="61071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057400"/>
            <a:ext cx="3897578" cy="371076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457200" y="5867400"/>
            <a:ext cx="7007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Per decadimenti τ→ρν e a</a:t>
            </a:r>
            <a:r>
              <a:rPr lang="it-IT" baseline="-25000" dirty="0" smtClean="0"/>
              <a:t>1</a:t>
            </a:r>
            <a:r>
              <a:rPr lang="it-IT" dirty="0" smtClean="0"/>
              <a:t>ν è necessaria un’analisi di spin più complessa</a:t>
            </a:r>
            <a:endParaRPr lang="it-IT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981200"/>
            <a:ext cx="3581400" cy="3524798"/>
          </a:xfrm>
          <a:prstGeom prst="rect">
            <a:avLst/>
          </a:prstGeom>
        </p:spPr>
      </p:pic>
      <p:sp>
        <p:nvSpPr>
          <p:cNvPr id="10" name="Freccia destra 9"/>
          <p:cNvSpPr/>
          <p:nvPr/>
        </p:nvSpPr>
        <p:spPr bwMode="auto">
          <a:xfrm>
            <a:off x="4419600" y="3505200"/>
            <a:ext cx="457200" cy="6096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12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3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47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Mettendo tutto insieme </a:t>
            </a:r>
            <a:r>
              <a:rPr lang="it-IT" dirty="0" err="1" smtClean="0"/>
              <a:t>…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381000" y="5867400"/>
            <a:ext cx="4314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latin typeface="+mn-lt"/>
              </a:rPr>
              <a:t>http://</a:t>
            </a:r>
            <a:r>
              <a:rPr lang="it-IT" dirty="0" err="1" smtClean="0">
                <a:latin typeface="+mn-lt"/>
              </a:rPr>
              <a:t>lepewwg.web.cern.ch</a:t>
            </a:r>
            <a:r>
              <a:rPr lang="it-IT" dirty="0" smtClean="0">
                <a:latin typeface="+mn-lt"/>
              </a:rPr>
              <a:t>/LEPEWWG/</a:t>
            </a:r>
            <a:endParaRPr lang="it-IT" dirty="0">
              <a:latin typeface="+mn-lt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990600"/>
            <a:ext cx="2935200" cy="2707553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4038600"/>
            <a:ext cx="2935200" cy="270735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2362200"/>
            <a:ext cx="2678264" cy="27305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219200"/>
            <a:ext cx="29718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11"/>
          <p:cNvPicPr>
            <a:picLocks noChangeAspect="1"/>
          </p:cNvPicPr>
          <p:nvPr/>
        </p:nvPicPr>
        <p:blipFill>
          <a:blip r:embed="rId2"/>
          <a:srcRect l="1370" t="1527"/>
          <a:stretch>
            <a:fillRect/>
          </a:stretch>
        </p:blipFill>
        <p:spPr bwMode="auto">
          <a:xfrm>
            <a:off x="1371600" y="1143000"/>
            <a:ext cx="5193793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Previsioni sul bosone di </a:t>
            </a:r>
            <a:r>
              <a:rPr lang="it-IT" dirty="0" err="1" smtClean="0"/>
              <a:t>Higgs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A7006-BAE4-B74D-928E-E12C32EC4020}" type="slidenum">
              <a:rPr lang="it-IT"/>
              <a:pPr/>
              <a:t>49</a:t>
            </a:fld>
            <a:endParaRPr lang="it-IT" dirty="0"/>
          </a:p>
        </p:txBody>
      </p:sp>
      <p:sp>
        <p:nvSpPr>
          <p:cNvPr id="70663" name="TextBox 9"/>
          <p:cNvSpPr txBox="1">
            <a:spLocks noChangeArrowheads="1"/>
          </p:cNvSpPr>
          <p:nvPr/>
        </p:nvSpPr>
        <p:spPr bwMode="auto">
          <a:xfrm>
            <a:off x="5257800" y="5791200"/>
            <a:ext cx="11223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it-IT" dirty="0" err="1"/>
              <a:t>m</a:t>
            </a:r>
            <a:r>
              <a:rPr lang="it-IT" baseline="-25000" dirty="0" err="1"/>
              <a:t>H</a:t>
            </a:r>
            <a:r>
              <a:rPr lang="it-IT" dirty="0"/>
              <a:t> (</a:t>
            </a:r>
            <a:r>
              <a:rPr lang="it-IT" dirty="0" err="1"/>
              <a:t>GeV</a:t>
            </a:r>
            <a:r>
              <a:rPr lang="it-IT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Accoppamenti</a:t>
            </a:r>
            <a:r>
              <a:rPr lang="it-IT" dirty="0" smtClean="0"/>
              <a:t> dell’</a:t>
            </a:r>
            <a:r>
              <a:rPr lang="it-IT" dirty="0" err="1" smtClean="0"/>
              <a:t>Higgs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rcRect l="14545" t="9448" r="9091" b="13788"/>
          <a:stretch>
            <a:fillRect/>
          </a:stretch>
        </p:blipFill>
        <p:spPr>
          <a:xfrm>
            <a:off x="1066800" y="1143000"/>
            <a:ext cx="6400800" cy="4953000"/>
          </a:xfrm>
          <a:prstGeom prst="rect">
            <a:avLst/>
          </a:prstGeom>
        </p:spPr>
      </p:pic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304800"/>
          </a:xfrm>
        </p:spPr>
        <p:txBody>
          <a:bodyPr/>
          <a:lstStyle/>
          <a:p>
            <a:fld id="{D99A7006-BAE4-B74D-928E-E12C32EC4020}" type="slidenum">
              <a:rPr lang="it-IT"/>
              <a:pPr/>
              <a:t>50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Decadimenti dell’</a:t>
            </a:r>
            <a:r>
              <a:rPr lang="it-IT" dirty="0" err="1" smtClean="0"/>
              <a:t>Higgs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rcRect l="14706" t="26615" r="8088" b="7797"/>
          <a:stretch>
            <a:fillRect/>
          </a:stretch>
        </p:blipFill>
        <p:spPr>
          <a:xfrm>
            <a:off x="609600" y="914400"/>
            <a:ext cx="8001000" cy="5257800"/>
          </a:xfrm>
          <a:prstGeom prst="rect">
            <a:avLst/>
          </a:prstGeom>
        </p:spPr>
      </p:pic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304800"/>
          </a:xfrm>
        </p:spPr>
        <p:txBody>
          <a:bodyPr/>
          <a:lstStyle/>
          <a:p>
            <a:fld id="{D99A7006-BAE4-B74D-928E-E12C32EC4020}" type="slidenum">
              <a:rPr lang="it-IT"/>
              <a:pPr/>
              <a:t>51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Produzione di </a:t>
            </a:r>
            <a:r>
              <a:rPr lang="it-IT" dirty="0" err="1" smtClean="0"/>
              <a:t>Higgs</a:t>
            </a:r>
            <a:r>
              <a:rPr lang="it-IT" dirty="0" smtClean="0"/>
              <a:t> a LEP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95400"/>
            <a:ext cx="3657600" cy="1946918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648200" y="1371600"/>
            <a:ext cx="435486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+mn-lt"/>
              </a:rPr>
              <a:t>L’</a:t>
            </a:r>
            <a:r>
              <a:rPr lang="it-IT" dirty="0" err="1" smtClean="0">
                <a:latin typeface="+mn-lt"/>
              </a:rPr>
              <a:t>Higgs</a:t>
            </a:r>
            <a:r>
              <a:rPr lang="it-IT" dirty="0" smtClean="0">
                <a:latin typeface="+mn-lt"/>
              </a:rPr>
              <a:t> </a:t>
            </a:r>
            <a:r>
              <a:rPr lang="it-IT" dirty="0" smtClean="0">
                <a:solidFill>
                  <a:schemeClr val="accent2"/>
                </a:solidFill>
                <a:latin typeface="+mn-lt"/>
              </a:rPr>
              <a:t>decade prevalentemente in </a:t>
            </a:r>
            <a:r>
              <a:rPr lang="it-IT" dirty="0" err="1" smtClean="0">
                <a:solidFill>
                  <a:schemeClr val="accent2"/>
                </a:solidFill>
                <a:latin typeface="+mn-lt"/>
              </a:rPr>
              <a:t>bb</a:t>
            </a:r>
            <a:endParaRPr lang="it-IT" dirty="0" smtClean="0">
              <a:solidFill>
                <a:schemeClr val="accent2"/>
              </a:solidFill>
              <a:latin typeface="+mn-lt"/>
            </a:endParaRPr>
          </a:p>
          <a:p>
            <a:r>
              <a:rPr lang="it-IT" dirty="0" smtClean="0">
                <a:latin typeface="+mn-lt"/>
              </a:rPr>
              <a:t>alle energie di LEP</a:t>
            </a:r>
          </a:p>
          <a:p>
            <a:endParaRPr lang="it-IT" dirty="0" smtClean="0">
              <a:latin typeface="+mn-lt"/>
            </a:endParaRPr>
          </a:p>
          <a:p>
            <a:r>
              <a:rPr lang="it-IT" dirty="0" smtClean="0">
                <a:latin typeface="+mn-lt"/>
              </a:rPr>
              <a:t>I possibili decadimenti della </a:t>
            </a:r>
            <a:r>
              <a:rPr lang="it-IT" dirty="0" err="1" smtClean="0">
                <a:latin typeface="+mn-lt"/>
              </a:rPr>
              <a:t>Z</a:t>
            </a:r>
            <a:r>
              <a:rPr lang="it-IT" dirty="0" smtClean="0">
                <a:latin typeface="+mn-lt"/>
              </a:rPr>
              <a:t> producono</a:t>
            </a:r>
          </a:p>
          <a:p>
            <a:r>
              <a:rPr lang="it-IT" dirty="0" smtClean="0">
                <a:latin typeface="+mn-lt"/>
              </a:rPr>
              <a:t>segnature sperimentali diverse</a:t>
            </a:r>
            <a:endParaRPr lang="it-IT" dirty="0">
              <a:latin typeface="+mn-lt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895600"/>
            <a:ext cx="3352800" cy="3344779"/>
          </a:xfrm>
          <a:prstGeom prst="rect">
            <a:avLst/>
          </a:prstGeom>
        </p:spPr>
      </p:pic>
      <p:grpSp>
        <p:nvGrpSpPr>
          <p:cNvPr id="15" name="Gruppo 14"/>
          <p:cNvGrpSpPr/>
          <p:nvPr/>
        </p:nvGrpSpPr>
        <p:grpSpPr>
          <a:xfrm>
            <a:off x="3276600" y="4953000"/>
            <a:ext cx="2057400" cy="1214284"/>
            <a:chOff x="3657600" y="5257800"/>
            <a:chExt cx="2057400" cy="1214284"/>
          </a:xfrm>
        </p:grpSpPr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4"/>
            <a:srcRect l="61714" t="17143" r="2857" b="1429"/>
            <a:stretch>
              <a:fillRect/>
            </a:stretch>
          </p:blipFill>
          <p:spPr>
            <a:xfrm>
              <a:off x="3733800" y="5257800"/>
              <a:ext cx="1981200" cy="1214284"/>
            </a:xfrm>
            <a:prstGeom prst="rect">
              <a:avLst/>
            </a:prstGeom>
          </p:spPr>
        </p:pic>
        <p:sp>
          <p:nvSpPr>
            <p:cNvPr id="10" name="Rettangolo 9"/>
            <p:cNvSpPr/>
            <p:nvPr/>
          </p:nvSpPr>
          <p:spPr bwMode="auto">
            <a:xfrm>
              <a:off x="3657600" y="5791200"/>
              <a:ext cx="3048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cxnSp>
        <p:nvCxnSpPr>
          <p:cNvPr id="12" name="Connettore 2 11"/>
          <p:cNvCxnSpPr/>
          <p:nvPr/>
        </p:nvCxnSpPr>
        <p:spPr bwMode="auto">
          <a:xfrm flipV="1">
            <a:off x="4953000" y="4343400"/>
            <a:ext cx="1143000" cy="6858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magine 12"/>
          <p:cNvPicPr>
            <a:picLocks noChangeAspect="1"/>
          </p:cNvPicPr>
          <p:nvPr/>
        </p:nvPicPr>
        <p:blipFill>
          <a:blip r:embed="rId5"/>
          <a:srcRect b="12195"/>
          <a:stretch>
            <a:fillRect/>
          </a:stretch>
        </p:blipFill>
        <p:spPr>
          <a:xfrm>
            <a:off x="304800" y="3352800"/>
            <a:ext cx="3733800" cy="1611712"/>
          </a:xfrm>
          <a:prstGeom prst="rect">
            <a:avLst/>
          </a:prstGeom>
        </p:spPr>
      </p:pic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304800"/>
          </a:xfrm>
        </p:spPr>
        <p:txBody>
          <a:bodyPr/>
          <a:lstStyle/>
          <a:p>
            <a:fld id="{D99A7006-BAE4-B74D-928E-E12C32EC4020}" type="slidenum">
              <a:rPr lang="it-IT"/>
              <a:pPr/>
              <a:t>52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Candidato </a:t>
            </a:r>
            <a:r>
              <a:rPr lang="it-IT" dirty="0" err="1" smtClean="0"/>
              <a:t>Higgs</a:t>
            </a:r>
            <a:r>
              <a:rPr lang="it-IT" dirty="0" smtClean="0"/>
              <a:t> (</a:t>
            </a:r>
            <a:r>
              <a:rPr lang="it-IT" dirty="0" err="1" smtClean="0"/>
              <a:t>Aleph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rcRect l="4569" t="14844" r="1758" b="21185"/>
          <a:stretch>
            <a:fillRect/>
          </a:stretch>
        </p:blipFill>
        <p:spPr>
          <a:xfrm>
            <a:off x="156029" y="1295400"/>
            <a:ext cx="8824685" cy="4519961"/>
          </a:xfrm>
          <a:prstGeom prst="rect">
            <a:avLst/>
          </a:prstGeom>
        </p:spPr>
      </p:pic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304800"/>
          </a:xfrm>
        </p:spPr>
        <p:txBody>
          <a:bodyPr/>
          <a:lstStyle/>
          <a:p>
            <a:fld id="{D99A7006-BAE4-B74D-928E-E12C32EC4020}" type="slidenum">
              <a:rPr lang="it-IT"/>
              <a:pPr/>
              <a:t>53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Produzione di Higgs vs √s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Il Modello Standard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rcRect l="22308" t="12500" r="29231" b="36469"/>
          <a:stretch>
            <a:fillRect/>
          </a:stretch>
        </p:blipFill>
        <p:spPr>
          <a:xfrm>
            <a:off x="1295400" y="1295400"/>
            <a:ext cx="6096000" cy="4934857"/>
          </a:xfrm>
          <a:prstGeom prst="rect">
            <a:avLst/>
          </a:prstGeom>
        </p:spPr>
      </p:pic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304800"/>
          </a:xfrm>
        </p:spPr>
        <p:txBody>
          <a:bodyPr/>
          <a:lstStyle/>
          <a:p>
            <a:fld id="{D99A7006-BAE4-B74D-928E-E12C32EC4020}" type="slidenum">
              <a:rPr lang="it-IT"/>
              <a:pPr/>
              <a:t>54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Combined Higgs search at LEP-II</a:t>
            </a:r>
          </a:p>
        </p:txBody>
      </p:sp>
      <p:sp>
        <p:nvSpPr>
          <p:cNvPr id="106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Extended likelihood definition:</a:t>
            </a:r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r>
              <a:rPr lang="en-US" sz="2800">
                <a:sym typeface="Symbol" charset="2"/>
              </a:rPr>
              <a:t> = 0 for </a:t>
            </a:r>
            <a:r>
              <a:rPr lang="en-US" sz="2800" i="1">
                <a:latin typeface="Times New Roman" charset="0"/>
                <a:sym typeface="Symbol" charset="2"/>
              </a:rPr>
              <a:t>b</a:t>
            </a:r>
            <a:r>
              <a:rPr lang="en-US" sz="2800">
                <a:sym typeface="Symbol" charset="2"/>
              </a:rPr>
              <a:t> only, 1 for </a:t>
            </a:r>
            <a:r>
              <a:rPr lang="en-US" sz="2800" i="1">
                <a:latin typeface="Times New Roman" charset="0"/>
                <a:sym typeface="Symbol" charset="2"/>
              </a:rPr>
              <a:t>s</a:t>
            </a:r>
            <a:r>
              <a:rPr lang="en-US" sz="2800">
                <a:latin typeface="Times New Roman" charset="0"/>
                <a:sym typeface="Symbol" charset="2"/>
              </a:rPr>
              <a:t> + </a:t>
            </a:r>
            <a:r>
              <a:rPr lang="en-US" sz="2800" i="1">
                <a:latin typeface="Times New Roman" charset="0"/>
                <a:sym typeface="Symbol" charset="2"/>
              </a:rPr>
              <a:t>b</a:t>
            </a:r>
            <a:r>
              <a:rPr lang="en-US" sz="2800">
                <a:sym typeface="Symbol" charset="2"/>
              </a:rPr>
              <a:t> hypotheses</a:t>
            </a:r>
          </a:p>
          <a:p>
            <a:r>
              <a:rPr lang="en-US" sz="2800"/>
              <a:t>Likelihood ratio:</a:t>
            </a:r>
          </a:p>
        </p:txBody>
      </p:sp>
      <p:pic>
        <p:nvPicPr>
          <p:cNvPr id="10659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1773238"/>
            <a:ext cx="6408737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599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941888"/>
            <a:ext cx="8243887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10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1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55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Higgs candidates mass</a:t>
            </a:r>
          </a:p>
        </p:txBody>
      </p:sp>
      <p:pic>
        <p:nvPicPr>
          <p:cNvPr id="1068035" name="Picture 3"/>
          <p:cNvPicPr>
            <a:picLocks noChangeAspect="1" noChangeArrowheads="1"/>
          </p:cNvPicPr>
          <p:nvPr/>
        </p:nvPicPr>
        <p:blipFill>
          <a:blip r:embed="rId3"/>
          <a:srcRect l="24968" t="34137" r="17987" b="7077"/>
          <a:stretch>
            <a:fillRect/>
          </a:stretch>
        </p:blipFill>
        <p:spPr bwMode="auto">
          <a:xfrm>
            <a:off x="396875" y="1692275"/>
            <a:ext cx="4032250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8036" name="Picture 4"/>
          <p:cNvPicPr>
            <a:picLocks noChangeAspect="1" noChangeArrowheads="1"/>
          </p:cNvPicPr>
          <p:nvPr/>
        </p:nvPicPr>
        <p:blipFill>
          <a:blip r:embed="rId4"/>
          <a:srcRect l="24953" t="20944" r="17987" b="20071"/>
          <a:stretch>
            <a:fillRect/>
          </a:stretch>
        </p:blipFill>
        <p:spPr bwMode="auto">
          <a:xfrm>
            <a:off x="4500563" y="1685925"/>
            <a:ext cx="4032250" cy="383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9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0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56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0082" name="Picture 2"/>
          <p:cNvPicPr>
            <a:picLocks noChangeAspect="1" noChangeArrowheads="1"/>
          </p:cNvPicPr>
          <p:nvPr/>
        </p:nvPicPr>
        <p:blipFill>
          <a:blip r:embed="rId3"/>
          <a:srcRect l="22893" t="18173" r="4716" b="4979"/>
          <a:stretch>
            <a:fillRect/>
          </a:stretch>
        </p:blipFill>
        <p:spPr bwMode="auto">
          <a:xfrm>
            <a:off x="1835150" y="908050"/>
            <a:ext cx="5329238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700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Mass scan plot</a:t>
            </a:r>
          </a:p>
        </p:txBody>
      </p:sp>
      <p:sp>
        <p:nvSpPr>
          <p:cNvPr id="1070084" name="Text Box 4"/>
          <p:cNvSpPr txBox="1">
            <a:spLocks noChangeArrowheads="1"/>
          </p:cNvSpPr>
          <p:nvPr/>
        </p:nvSpPr>
        <p:spPr bwMode="auto">
          <a:xfrm>
            <a:off x="2843213" y="2924175"/>
            <a:ext cx="13001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GB">
                <a:solidFill>
                  <a:srgbClr val="339966"/>
                </a:solidFill>
                <a:latin typeface="Arial" charset="0"/>
                <a:ea typeface="Arial" charset="0"/>
                <a:cs typeface="Arial" charset="0"/>
              </a:rPr>
              <a:t>Green: 68%</a:t>
            </a:r>
          </a:p>
          <a:p>
            <a:pPr eaLnBrk="1" hangingPunct="1"/>
            <a:r>
              <a:rPr lang="en-GB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</a:rPr>
              <a:t>Yellow: 95%</a:t>
            </a:r>
            <a:endParaRPr lang="en-GB" sz="1200">
              <a:solidFill>
                <a:srgbClr val="FF99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9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0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57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Mass scan by experiment</a:t>
            </a:r>
          </a:p>
        </p:txBody>
      </p:sp>
      <p:pic>
        <p:nvPicPr>
          <p:cNvPr id="1072131" name="Picture 3"/>
          <p:cNvPicPr>
            <a:picLocks noChangeAspect="1" noChangeArrowheads="1"/>
          </p:cNvPicPr>
          <p:nvPr/>
        </p:nvPicPr>
        <p:blipFill>
          <a:blip r:embed="rId3"/>
          <a:srcRect l="11069" t="9326" r="7280" b="2960"/>
          <a:stretch>
            <a:fillRect/>
          </a:stretch>
        </p:blipFill>
        <p:spPr bwMode="auto">
          <a:xfrm>
            <a:off x="1692275" y="908050"/>
            <a:ext cx="5256213" cy="518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58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Mass scan by channel</a:t>
            </a:r>
          </a:p>
        </p:txBody>
      </p:sp>
      <p:pic>
        <p:nvPicPr>
          <p:cNvPr id="1074179" name="Picture 3"/>
          <p:cNvPicPr>
            <a:picLocks noChangeAspect="1" noChangeArrowheads="1"/>
          </p:cNvPicPr>
          <p:nvPr/>
        </p:nvPicPr>
        <p:blipFill>
          <a:blip r:embed="rId3"/>
          <a:srcRect l="10707" t="38039" r="7484" b="20654"/>
          <a:stretch>
            <a:fillRect/>
          </a:stretch>
        </p:blipFill>
        <p:spPr bwMode="auto">
          <a:xfrm>
            <a:off x="179388" y="1557338"/>
            <a:ext cx="8713787" cy="40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59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Signal hypothesis C.L.</a:t>
            </a:r>
          </a:p>
        </p:txBody>
      </p:sp>
      <p:pic>
        <p:nvPicPr>
          <p:cNvPr id="1080323" name="Picture 3"/>
          <p:cNvPicPr>
            <a:picLocks noChangeAspect="1" noChangeArrowheads="1"/>
          </p:cNvPicPr>
          <p:nvPr/>
        </p:nvPicPr>
        <p:blipFill>
          <a:blip r:embed="rId3"/>
          <a:srcRect l="8554" t="10078" r="12280" b="3764"/>
          <a:stretch>
            <a:fillRect/>
          </a:stretch>
        </p:blipFill>
        <p:spPr bwMode="auto">
          <a:xfrm>
            <a:off x="1763713" y="1052513"/>
            <a:ext cx="5040312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60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Higgs al </a:t>
            </a:r>
            <a:r>
              <a:rPr lang="en-US" sz="3600" dirty="0" err="1" smtClean="0"/>
              <a:t>Tevatron</a:t>
            </a:r>
            <a:r>
              <a:rPr lang="en-US" sz="3600" dirty="0" smtClean="0"/>
              <a:t> (√</a:t>
            </a:r>
            <a:r>
              <a:rPr lang="en-US" sz="3600" dirty="0" err="1" smtClean="0"/>
              <a:t>s</a:t>
            </a:r>
            <a:r>
              <a:rPr lang="en-US" sz="3600" dirty="0" smtClean="0"/>
              <a:t> = 1.96 </a:t>
            </a:r>
            <a:r>
              <a:rPr lang="en-US" sz="3600" dirty="0" err="1" smtClean="0"/>
              <a:t>TeV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61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rcRect t="3989" b="273"/>
          <a:stretch>
            <a:fillRect/>
          </a:stretch>
        </p:blipFill>
        <p:spPr>
          <a:xfrm>
            <a:off x="381000" y="1066800"/>
            <a:ext cx="3669632" cy="182880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200400"/>
            <a:ext cx="3607677" cy="242570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rcRect b="641"/>
          <a:stretch>
            <a:fillRect/>
          </a:stretch>
        </p:blipFill>
        <p:spPr>
          <a:xfrm>
            <a:off x="4267200" y="1851550"/>
            <a:ext cx="4876800" cy="3939650"/>
          </a:xfrm>
          <a:prstGeom prst="rect">
            <a:avLst/>
          </a:prstGeom>
        </p:spPr>
      </p:pic>
      <p:sp>
        <p:nvSpPr>
          <p:cNvPr id="14" name="Freccia destra 13"/>
          <p:cNvSpPr/>
          <p:nvPr/>
        </p:nvSpPr>
        <p:spPr bwMode="auto">
          <a:xfrm>
            <a:off x="3200400" y="4495800"/>
            <a:ext cx="685800" cy="5334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524000" y="5257800"/>
            <a:ext cx="30362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latin typeface="+mn-lt"/>
              </a:rPr>
              <a:t>Lo </a:t>
            </a:r>
            <a:r>
              <a:rPr lang="it-IT" sz="1600" dirty="0" err="1" smtClean="0">
                <a:latin typeface="+mn-lt"/>
              </a:rPr>
              <a:t>spin</a:t>
            </a:r>
            <a:r>
              <a:rPr lang="it-IT" sz="1600" dirty="0" smtClean="0">
                <a:latin typeface="+mn-lt"/>
              </a:rPr>
              <a:t> favorisce la produzione</a:t>
            </a:r>
            <a:br>
              <a:rPr lang="it-IT" sz="1600" dirty="0" smtClean="0">
                <a:latin typeface="+mn-lt"/>
              </a:rPr>
            </a:br>
            <a:r>
              <a:rPr lang="it-IT" sz="1600" dirty="0" smtClean="0">
                <a:latin typeface="+mn-lt"/>
              </a:rPr>
              <a:t>di leptoni nella stessa direzione</a:t>
            </a:r>
            <a:endParaRPr lang="it-IT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Higgs limit </a:t>
            </a:r>
            <a:r>
              <a:rPr lang="en-US" sz="3600" dirty="0"/>
              <a:t>from </a:t>
            </a:r>
            <a:r>
              <a:rPr lang="en-US" sz="3600" dirty="0" err="1" smtClean="0"/>
              <a:t>Tevatron</a:t>
            </a:r>
            <a:endParaRPr lang="en-US" sz="3600" dirty="0"/>
          </a:p>
        </p:txBody>
      </p:sp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62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rcRect t="12585" b="8133"/>
          <a:stretch>
            <a:fillRect/>
          </a:stretch>
        </p:blipFill>
        <p:spPr>
          <a:xfrm>
            <a:off x="457200" y="1295400"/>
            <a:ext cx="8077200" cy="480060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6096000" y="2450068"/>
            <a:ext cx="1883336" cy="369332"/>
          </a:xfrm>
          <a:prstGeom prst="rect">
            <a:avLst/>
          </a:prstGeom>
          <a:solidFill>
            <a:srgbClr val="FFFFFF">
              <a:alpha val="75000"/>
            </a:srgbClr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[163-166] </a:t>
            </a:r>
            <a:r>
              <a:rPr lang="it-IT" dirty="0" err="1" smtClean="0"/>
              <a:t>GeV</a:t>
            </a:r>
            <a:r>
              <a:rPr lang="it-IT" dirty="0" smtClean="0"/>
              <a:t>/c</a:t>
            </a:r>
            <a:r>
              <a:rPr lang="it-IT" baseline="30000" dirty="0" smtClean="0"/>
              <a:t>2</a:t>
            </a:r>
            <a:endParaRPr lang="it-IT" baseline="300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1295400" y="914400"/>
            <a:ext cx="2173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… before LHC start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05425" y="4067175"/>
            <a:ext cx="3657600" cy="1600200"/>
            <a:chOff x="3360" y="2544"/>
            <a:chExt cx="2304" cy="1008"/>
          </a:xfrm>
        </p:grpSpPr>
        <p:sp>
          <p:nvSpPr>
            <p:cNvPr id="1054723" name="Line 3"/>
            <p:cNvSpPr>
              <a:spLocks noChangeShapeType="1"/>
            </p:cNvSpPr>
            <p:nvPr/>
          </p:nvSpPr>
          <p:spPr bwMode="auto">
            <a:xfrm flipV="1">
              <a:off x="3360" y="2544"/>
              <a:ext cx="0" cy="1008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it-IT"/>
            </a:p>
          </p:txBody>
        </p:sp>
        <p:sp>
          <p:nvSpPr>
            <p:cNvPr id="1054724" name="Line 4"/>
            <p:cNvSpPr>
              <a:spLocks noChangeShapeType="1"/>
            </p:cNvSpPr>
            <p:nvPr/>
          </p:nvSpPr>
          <p:spPr bwMode="auto">
            <a:xfrm>
              <a:off x="3360" y="3552"/>
              <a:ext cx="2304" cy="0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it-IT"/>
            </a:p>
          </p:txBody>
        </p:sp>
      </p:grpSp>
      <p:sp>
        <p:nvSpPr>
          <p:cNvPr id="10547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Unitarity Triangle</a:t>
            </a:r>
          </a:p>
        </p:txBody>
      </p:sp>
      <p:sp>
        <p:nvSpPr>
          <p:cNvPr id="1054727" name="Rectangle 7"/>
          <p:cNvSpPr>
            <a:spLocks noChangeArrowheads="1"/>
          </p:cNvSpPr>
          <p:nvPr/>
        </p:nvSpPr>
        <p:spPr bwMode="auto">
          <a:xfrm>
            <a:off x="2503488" y="1573213"/>
            <a:ext cx="520700" cy="1730375"/>
          </a:xfrm>
          <a:prstGeom prst="rect">
            <a:avLst/>
          </a:prstGeom>
          <a:gradFill rotWithShape="0">
            <a:gsLst>
              <a:gs pos="0">
                <a:srgbClr val="E3FCFF"/>
              </a:gs>
              <a:gs pos="50000">
                <a:schemeClr val="bg1"/>
              </a:gs>
              <a:gs pos="100000">
                <a:srgbClr val="E3FCFF"/>
              </a:gs>
            </a:gsLst>
            <a:lin ang="5400000" scaled="1"/>
          </a:gradFill>
          <a:ln w="19050">
            <a:solidFill>
              <a:srgbClr val="9999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28" name="Rectangle 8"/>
          <p:cNvSpPr>
            <a:spLocks noChangeArrowheads="1"/>
          </p:cNvSpPr>
          <p:nvPr/>
        </p:nvSpPr>
        <p:spPr bwMode="auto">
          <a:xfrm>
            <a:off x="912813" y="1573213"/>
            <a:ext cx="520700" cy="1730375"/>
          </a:xfrm>
          <a:prstGeom prst="rect">
            <a:avLst/>
          </a:prstGeom>
          <a:gradFill rotWithShape="0">
            <a:gsLst>
              <a:gs pos="0">
                <a:srgbClr val="E3FCFF"/>
              </a:gs>
              <a:gs pos="50000">
                <a:schemeClr val="bg1"/>
              </a:gs>
              <a:gs pos="100000">
                <a:srgbClr val="E3FCFF"/>
              </a:gs>
            </a:gsLst>
            <a:lin ang="5400000" scaled="1"/>
          </a:gradFill>
          <a:ln w="19050">
            <a:solidFill>
              <a:srgbClr val="9999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054729" name="Object 9"/>
          <p:cNvGraphicFramePr>
            <a:graphicFrameLocks/>
          </p:cNvGraphicFramePr>
          <p:nvPr/>
        </p:nvGraphicFramePr>
        <p:xfrm>
          <a:off x="347663" y="1249363"/>
          <a:ext cx="3448050" cy="2082800"/>
        </p:xfrm>
        <a:graphic>
          <a:graphicData uri="http://schemas.openxmlformats.org/presentationml/2006/ole">
            <p:oleObj spid="_x0000_s204802" name="Equation" r:id="rId3" imgW="2719080" imgH="1677960" progId="">
              <p:embed/>
            </p:oleObj>
          </a:graphicData>
        </a:graphic>
      </p:graphicFrame>
      <p:sp>
        <p:nvSpPr>
          <p:cNvPr id="1054730" name="AutoShape 10"/>
          <p:cNvSpPr>
            <a:spLocks noChangeArrowheads="1"/>
          </p:cNvSpPr>
          <p:nvPr/>
        </p:nvSpPr>
        <p:spPr bwMode="auto">
          <a:xfrm>
            <a:off x="127000" y="4781550"/>
            <a:ext cx="4591050" cy="1012825"/>
          </a:xfrm>
          <a:prstGeom prst="rightArrow">
            <a:avLst>
              <a:gd name="adj1" fmla="val 63889"/>
              <a:gd name="adj2" fmla="val 111602"/>
            </a:avLst>
          </a:prstGeom>
          <a:gradFill rotWithShape="0">
            <a:gsLst>
              <a:gs pos="0">
                <a:srgbClr val="E3FCFF"/>
              </a:gs>
              <a:gs pos="50000">
                <a:schemeClr val="bg1"/>
              </a:gs>
              <a:gs pos="100000">
                <a:srgbClr val="E3FCFF"/>
              </a:gs>
            </a:gsLst>
            <a:lin ang="5400000" scaled="1"/>
          </a:gradFill>
          <a:ln w="19050">
            <a:solidFill>
              <a:srgbClr val="9999FF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054731" name="Object 11"/>
          <p:cNvGraphicFramePr>
            <a:graphicFrameLocks noChangeAspect="1"/>
          </p:cNvGraphicFramePr>
          <p:nvPr/>
        </p:nvGraphicFramePr>
        <p:xfrm>
          <a:off x="187325" y="5038725"/>
          <a:ext cx="3763963" cy="439738"/>
        </p:xfrm>
        <a:graphic>
          <a:graphicData uri="http://schemas.openxmlformats.org/presentationml/2006/ole">
            <p:oleObj spid="_x0000_s204803" name="Equation" r:id="rId4" imgW="2311200" imgH="342720" progId="Equation.3">
              <p:embed/>
            </p:oleObj>
          </a:graphicData>
        </a:graphic>
      </p:graphicFrame>
      <p:graphicFrame>
        <p:nvGraphicFramePr>
          <p:cNvPr id="1054732" name="Object 12"/>
          <p:cNvGraphicFramePr>
            <a:graphicFrameLocks noChangeAspect="1"/>
          </p:cNvGraphicFramePr>
          <p:nvPr/>
        </p:nvGraphicFramePr>
        <p:xfrm>
          <a:off x="6884988" y="4327525"/>
          <a:ext cx="417512" cy="617538"/>
        </p:xfrm>
        <a:graphic>
          <a:graphicData uri="http://schemas.openxmlformats.org/presentationml/2006/ole">
            <p:oleObj spid="_x0000_s204804" name="Equation" r:id="rId5" imgW="545760" imgH="634680" progId="">
              <p:embed/>
            </p:oleObj>
          </a:graphicData>
        </a:graphic>
      </p:graphicFrame>
      <p:graphicFrame>
        <p:nvGraphicFramePr>
          <p:cNvPr id="1054733" name="Object 13"/>
          <p:cNvGraphicFramePr>
            <a:graphicFrameLocks noChangeAspect="1"/>
          </p:cNvGraphicFramePr>
          <p:nvPr/>
        </p:nvGraphicFramePr>
        <p:xfrm>
          <a:off x="5022850" y="4464050"/>
          <a:ext cx="427038" cy="617538"/>
        </p:xfrm>
        <a:graphic>
          <a:graphicData uri="http://schemas.openxmlformats.org/presentationml/2006/ole">
            <p:oleObj spid="_x0000_s204805" name="Equation" r:id="rId6" imgW="558720" imgH="634680" progId="">
              <p:embed/>
            </p:oleObj>
          </a:graphicData>
        </a:graphic>
      </p:graphicFrame>
      <p:sp>
        <p:nvSpPr>
          <p:cNvPr id="1054734" name="AutoShape 14"/>
          <p:cNvSpPr>
            <a:spLocks noChangeArrowheads="1"/>
          </p:cNvSpPr>
          <p:nvPr/>
        </p:nvSpPr>
        <p:spPr bwMode="auto">
          <a:xfrm flipV="1">
            <a:off x="915988" y="2708275"/>
            <a:ext cx="2108200" cy="1363663"/>
          </a:xfrm>
          <a:custGeom>
            <a:avLst/>
            <a:gdLst>
              <a:gd name="G0" fmla="+- 5547 0 0"/>
              <a:gd name="G1" fmla="+- 11788356 0 0"/>
              <a:gd name="G2" fmla="+- 0 0 11788356"/>
              <a:gd name="T0" fmla="*/ 0 256 1"/>
              <a:gd name="T1" fmla="*/ 180 256 1"/>
              <a:gd name="G3" fmla="+- 11788356 T0 T1"/>
              <a:gd name="T2" fmla="*/ 0 256 1"/>
              <a:gd name="T3" fmla="*/ 90 256 1"/>
              <a:gd name="G4" fmla="+- 11788356 T2 T3"/>
              <a:gd name="G5" fmla="*/ G4 2 1"/>
              <a:gd name="T4" fmla="*/ 90 256 1"/>
              <a:gd name="T5" fmla="*/ 0 256 1"/>
              <a:gd name="G6" fmla="+- 11788356 T4 T5"/>
              <a:gd name="G7" fmla="*/ G6 2 1"/>
              <a:gd name="G8" fmla="abs 11788356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547"/>
              <a:gd name="G18" fmla="*/ 5547 1 2"/>
              <a:gd name="G19" fmla="+- G18 5400 0"/>
              <a:gd name="G20" fmla="cos G19 11788356"/>
              <a:gd name="G21" fmla="sin G19 11788356"/>
              <a:gd name="G22" fmla="+- G20 10800 0"/>
              <a:gd name="G23" fmla="+- G21 10800 0"/>
              <a:gd name="G24" fmla="+- 10800 0 G20"/>
              <a:gd name="G25" fmla="+- 5547 10800 0"/>
              <a:gd name="G26" fmla="?: G9 G17 G25"/>
              <a:gd name="G27" fmla="?: G9 0 21600"/>
              <a:gd name="G28" fmla="cos 10800 11788356"/>
              <a:gd name="G29" fmla="sin 10800 11788356"/>
              <a:gd name="G30" fmla="sin 5547 11788356"/>
              <a:gd name="G31" fmla="+- G28 10800 0"/>
              <a:gd name="G32" fmla="+- G29 10800 0"/>
              <a:gd name="G33" fmla="+- G30 10800 0"/>
              <a:gd name="G34" fmla="?: G4 0 G31"/>
              <a:gd name="G35" fmla="?: 11788356 G34 0"/>
              <a:gd name="G36" fmla="?: G6 G35 G31"/>
              <a:gd name="G37" fmla="+- 21600 0 G36"/>
              <a:gd name="G38" fmla="?: G4 0 G33"/>
              <a:gd name="G39" fmla="?: 11788356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626 w 21600"/>
              <a:gd name="T15" fmla="*/ 10817 h 21600"/>
              <a:gd name="T16" fmla="*/ 10800 w 21600"/>
              <a:gd name="T17" fmla="*/ 5253 h 21600"/>
              <a:gd name="T18" fmla="*/ 18974 w 21600"/>
              <a:gd name="T19" fmla="*/ 1081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253" y="10812"/>
                </a:moveTo>
                <a:cubicBezTo>
                  <a:pt x="5253" y="10808"/>
                  <a:pt x="5253" y="10804"/>
                  <a:pt x="5253" y="10800"/>
                </a:cubicBezTo>
                <a:cubicBezTo>
                  <a:pt x="5253" y="7736"/>
                  <a:pt x="7736" y="5253"/>
                  <a:pt x="10800" y="5253"/>
                </a:cubicBezTo>
                <a:cubicBezTo>
                  <a:pt x="13863" y="5253"/>
                  <a:pt x="16347" y="7736"/>
                  <a:pt x="16347" y="10800"/>
                </a:cubicBezTo>
                <a:cubicBezTo>
                  <a:pt x="16346" y="10804"/>
                  <a:pt x="16346" y="10808"/>
                  <a:pt x="16346" y="10812"/>
                </a:cubicBezTo>
                <a:lnTo>
                  <a:pt x="21599" y="10823"/>
                </a:lnTo>
                <a:cubicBezTo>
                  <a:pt x="21599" y="10815"/>
                  <a:pt x="21600" y="10807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07"/>
                  <a:pt x="0" y="10815"/>
                  <a:pt x="0" y="10823"/>
                </a:cubicBezTo>
                <a:close/>
              </a:path>
            </a:pathLst>
          </a:custGeom>
          <a:gradFill rotWithShape="0">
            <a:gsLst>
              <a:gs pos="0">
                <a:srgbClr val="E3FCFF"/>
              </a:gs>
              <a:gs pos="50000">
                <a:schemeClr val="bg1"/>
              </a:gs>
              <a:gs pos="100000">
                <a:srgbClr val="E3FCFF"/>
              </a:gs>
            </a:gsLst>
            <a:lin ang="5400000" scaled="1"/>
          </a:gradFill>
          <a:ln w="19050">
            <a:solidFill>
              <a:srgbClr val="9999FF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35" name="AutoShape 15"/>
          <p:cNvSpPr>
            <a:spLocks noChangeArrowheads="1"/>
          </p:cNvSpPr>
          <p:nvPr/>
        </p:nvSpPr>
        <p:spPr bwMode="auto">
          <a:xfrm>
            <a:off x="1535113" y="4151313"/>
            <a:ext cx="869950" cy="762000"/>
          </a:xfrm>
          <a:prstGeom prst="down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rgbClr val="E3FCFF"/>
              </a:gs>
              <a:gs pos="50000">
                <a:schemeClr val="bg1"/>
              </a:gs>
              <a:gs pos="100000">
                <a:srgbClr val="E3FCFF"/>
              </a:gs>
            </a:gsLst>
            <a:lin ang="5400000" scaled="1"/>
          </a:gradFill>
          <a:ln w="19050">
            <a:solidFill>
              <a:srgbClr val="9999FF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36" name="Rectangle 16"/>
          <p:cNvSpPr>
            <a:spLocks noChangeArrowheads="1"/>
          </p:cNvSpPr>
          <p:nvPr/>
        </p:nvSpPr>
        <p:spPr bwMode="auto">
          <a:xfrm>
            <a:off x="161925" y="4997450"/>
            <a:ext cx="933450" cy="58261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37" name="Rectangle 17"/>
          <p:cNvSpPr>
            <a:spLocks noChangeArrowheads="1"/>
          </p:cNvSpPr>
          <p:nvPr/>
        </p:nvSpPr>
        <p:spPr bwMode="auto">
          <a:xfrm>
            <a:off x="1371600" y="4997450"/>
            <a:ext cx="933450" cy="582613"/>
          </a:xfrm>
          <a:prstGeom prst="rect">
            <a:avLst/>
          </a:prstGeom>
          <a:noFill/>
          <a:ln w="19050">
            <a:solidFill>
              <a:srgbClr val="00A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38" name="Rectangle 18"/>
          <p:cNvSpPr>
            <a:spLocks noChangeArrowheads="1"/>
          </p:cNvSpPr>
          <p:nvPr/>
        </p:nvSpPr>
        <p:spPr bwMode="auto">
          <a:xfrm>
            <a:off x="2524125" y="4997450"/>
            <a:ext cx="933450" cy="582613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39" name="Rectangle 19"/>
          <p:cNvSpPr>
            <a:spLocks noChangeArrowheads="1"/>
          </p:cNvSpPr>
          <p:nvPr/>
        </p:nvSpPr>
        <p:spPr bwMode="auto">
          <a:xfrm>
            <a:off x="6373813" y="5761038"/>
            <a:ext cx="450850" cy="331787"/>
          </a:xfrm>
          <a:prstGeom prst="rect">
            <a:avLst/>
          </a:prstGeom>
          <a:gradFill rotWithShape="0">
            <a:gsLst>
              <a:gs pos="0">
                <a:srgbClr val="E3FCFF"/>
              </a:gs>
              <a:gs pos="50000">
                <a:schemeClr val="bg1"/>
              </a:gs>
              <a:gs pos="100000">
                <a:srgbClr val="E3FCFF"/>
              </a:gs>
            </a:gsLst>
            <a:lin ang="5400000" scaled="1"/>
          </a:gradFill>
          <a:ln w="19050">
            <a:solidFill>
              <a:srgbClr val="00A000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it-IT">
                <a:latin typeface="Arial" charset="0"/>
                <a:sym typeface="Symbol" charset="2"/>
              </a:rPr>
              <a:t>1</a:t>
            </a: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5149850" y="4205288"/>
            <a:ext cx="3681413" cy="1789112"/>
            <a:chOff x="3244" y="2649"/>
            <a:chExt cx="2319" cy="1127"/>
          </a:xfrm>
        </p:grpSpPr>
        <p:sp>
          <p:nvSpPr>
            <p:cNvPr id="1054741" name="Text Box 21"/>
            <p:cNvSpPr txBox="1">
              <a:spLocks noChangeArrowheads="1"/>
            </p:cNvSpPr>
            <p:nvPr/>
          </p:nvSpPr>
          <p:spPr bwMode="auto">
            <a:xfrm>
              <a:off x="5023" y="3349"/>
              <a:ext cx="540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it-IT">
                  <a:latin typeface="Arial" charset="0"/>
                  <a:sym typeface="Symbol" charset="2"/>
                </a:rPr>
                <a:t>B=(1,0)</a:t>
              </a:r>
            </a:p>
          </p:txBody>
        </p:sp>
        <p:sp>
          <p:nvSpPr>
            <p:cNvPr id="1054742" name="Text Box 22"/>
            <p:cNvSpPr txBox="1">
              <a:spLocks noChangeArrowheads="1"/>
            </p:cNvSpPr>
            <p:nvPr/>
          </p:nvSpPr>
          <p:spPr bwMode="auto">
            <a:xfrm>
              <a:off x="3244" y="3579"/>
              <a:ext cx="547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it-IT">
                  <a:latin typeface="Arial" charset="0"/>
                  <a:sym typeface="Symbol" charset="2"/>
                </a:rPr>
                <a:t>C=(0,0)</a:t>
              </a:r>
            </a:p>
          </p:txBody>
        </p:sp>
        <p:sp>
          <p:nvSpPr>
            <p:cNvPr id="1054743" name="Text Box 23"/>
            <p:cNvSpPr txBox="1">
              <a:spLocks noChangeArrowheads="1"/>
            </p:cNvSpPr>
            <p:nvPr/>
          </p:nvSpPr>
          <p:spPr bwMode="auto">
            <a:xfrm>
              <a:off x="3561" y="2649"/>
              <a:ext cx="545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it-IT">
                  <a:latin typeface="Arial" charset="0"/>
                  <a:sym typeface="Symbol" charset="2"/>
                </a:rPr>
                <a:t>A=(</a:t>
              </a:r>
              <a:r>
                <a:rPr lang="it-IT">
                  <a:solidFill>
                    <a:schemeClr val="accent2"/>
                  </a:solidFill>
                  <a:latin typeface="Arial" charset="0"/>
                  <a:sym typeface="Symbol" charset="2"/>
                </a:rPr>
                <a:t></a:t>
              </a:r>
              <a:r>
                <a:rPr lang="it-IT">
                  <a:latin typeface="Arial" charset="0"/>
                  <a:sym typeface="Symbol" charset="2"/>
                </a:rPr>
                <a:t>,</a:t>
              </a:r>
              <a:r>
                <a:rPr lang="it-IT">
                  <a:solidFill>
                    <a:schemeClr val="accent2"/>
                  </a:solidFill>
                  <a:latin typeface="Arial" charset="0"/>
                  <a:sym typeface="Symbol" charset="2"/>
                </a:rPr>
                <a:t></a:t>
              </a:r>
              <a:r>
                <a:rPr lang="it-IT">
                  <a:latin typeface="Arial" charset="0"/>
                  <a:sym typeface="Symbol" charset="2"/>
                </a:rPr>
                <a:t>)</a:t>
              </a:r>
            </a:p>
          </p:txBody>
        </p:sp>
      </p:grpSp>
      <p:sp>
        <p:nvSpPr>
          <p:cNvPr id="1054744" name="Arco 24"/>
          <p:cNvSpPr>
            <a:spLocks/>
          </p:cNvSpPr>
          <p:nvPr/>
        </p:nvSpPr>
        <p:spPr bwMode="auto">
          <a:xfrm>
            <a:off x="5280025" y="5519738"/>
            <a:ext cx="203200" cy="187325"/>
          </a:xfrm>
          <a:custGeom>
            <a:avLst/>
            <a:gdLst>
              <a:gd name="G0" fmla="+- 0 0 0"/>
              <a:gd name="G1" fmla="+- 18241 0 0"/>
              <a:gd name="G2" fmla="+- 21600 0 0"/>
              <a:gd name="T0" fmla="*/ 11568 w 21238"/>
              <a:gd name="T1" fmla="*/ 0 h 18241"/>
              <a:gd name="T2" fmla="*/ 21238 w 21238"/>
              <a:gd name="T3" fmla="*/ 14306 h 18241"/>
              <a:gd name="T4" fmla="*/ 0 w 21238"/>
              <a:gd name="T5" fmla="*/ 18241 h 18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38" h="18241" fill="none" extrusionOk="0">
                <a:moveTo>
                  <a:pt x="11568" y="-1"/>
                </a:moveTo>
                <a:cubicBezTo>
                  <a:pt x="16640" y="3216"/>
                  <a:pt x="20144" y="8400"/>
                  <a:pt x="21238" y="14305"/>
                </a:cubicBezTo>
              </a:path>
              <a:path w="21238" h="18241" stroke="0" extrusionOk="0">
                <a:moveTo>
                  <a:pt x="11568" y="-1"/>
                </a:moveTo>
                <a:cubicBezTo>
                  <a:pt x="16640" y="3216"/>
                  <a:pt x="20144" y="8400"/>
                  <a:pt x="21238" y="14305"/>
                </a:cubicBezTo>
                <a:lnTo>
                  <a:pt x="0" y="18241"/>
                </a:lnTo>
                <a:close/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fr-FR" sz="2000">
              <a:latin typeface="Verdana" charset="0"/>
            </a:endParaRPr>
          </a:p>
        </p:txBody>
      </p:sp>
      <p:sp>
        <p:nvSpPr>
          <p:cNvPr id="1054745" name="Arco 25"/>
          <p:cNvSpPr>
            <a:spLocks/>
          </p:cNvSpPr>
          <p:nvPr/>
        </p:nvSpPr>
        <p:spPr bwMode="auto">
          <a:xfrm>
            <a:off x="5689600" y="4559300"/>
            <a:ext cx="293688" cy="222250"/>
          </a:xfrm>
          <a:custGeom>
            <a:avLst/>
            <a:gdLst>
              <a:gd name="G0" fmla="+- 10000 0 0"/>
              <a:gd name="G1" fmla="+- 0 0 0"/>
              <a:gd name="G2" fmla="+- 21600 0 0"/>
              <a:gd name="T0" fmla="*/ 30812 w 30812"/>
              <a:gd name="T1" fmla="*/ 5783 h 21600"/>
              <a:gd name="T2" fmla="*/ 0 w 30812"/>
              <a:gd name="T3" fmla="*/ 19146 h 21600"/>
              <a:gd name="T4" fmla="*/ 10000 w 30812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812" h="21600" fill="none" extrusionOk="0">
                <a:moveTo>
                  <a:pt x="30811" y="5782"/>
                </a:moveTo>
                <a:cubicBezTo>
                  <a:pt x="28213" y="15130"/>
                  <a:pt x="19702" y="21599"/>
                  <a:pt x="10000" y="21599"/>
                </a:cubicBezTo>
                <a:cubicBezTo>
                  <a:pt x="6517" y="21599"/>
                  <a:pt x="3086" y="20758"/>
                  <a:pt x="0" y="19145"/>
                </a:cubicBezTo>
              </a:path>
              <a:path w="30812" h="21600" stroke="0" extrusionOk="0">
                <a:moveTo>
                  <a:pt x="30811" y="5782"/>
                </a:moveTo>
                <a:cubicBezTo>
                  <a:pt x="28213" y="15130"/>
                  <a:pt x="19702" y="21599"/>
                  <a:pt x="10000" y="21599"/>
                </a:cubicBezTo>
                <a:cubicBezTo>
                  <a:pt x="6517" y="21599"/>
                  <a:pt x="3086" y="20758"/>
                  <a:pt x="0" y="19145"/>
                </a:cubicBezTo>
                <a:lnTo>
                  <a:pt x="10000" y="0"/>
                </a:lnTo>
                <a:close/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fr-FR" sz="2000">
              <a:latin typeface="Verdana" charset="0"/>
            </a:endParaRPr>
          </a:p>
        </p:txBody>
      </p:sp>
      <p:sp>
        <p:nvSpPr>
          <p:cNvPr id="1054746" name="Line 26"/>
          <p:cNvSpPr>
            <a:spLocks noChangeShapeType="1"/>
          </p:cNvSpPr>
          <p:nvPr/>
        </p:nvSpPr>
        <p:spPr bwMode="auto">
          <a:xfrm>
            <a:off x="5319713" y="5667375"/>
            <a:ext cx="2819400" cy="0"/>
          </a:xfrm>
          <a:prstGeom prst="line">
            <a:avLst/>
          </a:prstGeom>
          <a:noFill/>
          <a:ln w="28575">
            <a:solidFill>
              <a:srgbClr val="00A000"/>
            </a:solidFill>
            <a:round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47" name="Line 27"/>
          <p:cNvSpPr>
            <a:spLocks noChangeShapeType="1"/>
          </p:cNvSpPr>
          <p:nvPr/>
        </p:nvSpPr>
        <p:spPr bwMode="auto">
          <a:xfrm flipV="1">
            <a:off x="5319713" y="4524375"/>
            <a:ext cx="457200" cy="1143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48" name="Line 28"/>
          <p:cNvSpPr>
            <a:spLocks noChangeShapeType="1"/>
          </p:cNvSpPr>
          <p:nvPr/>
        </p:nvSpPr>
        <p:spPr bwMode="auto">
          <a:xfrm>
            <a:off x="5776913" y="4524375"/>
            <a:ext cx="2362200" cy="1143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49" name="Text Box 29"/>
          <p:cNvSpPr txBox="1">
            <a:spLocks noChangeArrowheads="1"/>
          </p:cNvSpPr>
          <p:nvPr/>
        </p:nvSpPr>
        <p:spPr bwMode="auto">
          <a:xfrm>
            <a:off x="5765800" y="4725988"/>
            <a:ext cx="312738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it-IT">
                <a:solidFill>
                  <a:schemeClr val="accent2"/>
                </a:solidFill>
                <a:latin typeface="Arial" charset="0"/>
                <a:sym typeface="Symbol" charset="2"/>
              </a:rPr>
              <a:t></a:t>
            </a:r>
          </a:p>
        </p:txBody>
      </p:sp>
      <p:sp>
        <p:nvSpPr>
          <p:cNvPr id="1054750" name="Text Box 30"/>
          <p:cNvSpPr txBox="1">
            <a:spLocks noChangeArrowheads="1"/>
          </p:cNvSpPr>
          <p:nvPr/>
        </p:nvSpPr>
        <p:spPr bwMode="auto">
          <a:xfrm>
            <a:off x="7345363" y="5356225"/>
            <a:ext cx="295275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it-IT">
                <a:solidFill>
                  <a:schemeClr val="accent2"/>
                </a:solidFill>
                <a:latin typeface="Arial" charset="0"/>
                <a:sym typeface="Symbol" charset="2"/>
              </a:rPr>
              <a:t></a:t>
            </a:r>
          </a:p>
        </p:txBody>
      </p:sp>
      <p:sp>
        <p:nvSpPr>
          <p:cNvPr id="1054751" name="Text Box 31"/>
          <p:cNvSpPr txBox="1">
            <a:spLocks noChangeArrowheads="1"/>
          </p:cNvSpPr>
          <p:nvPr/>
        </p:nvSpPr>
        <p:spPr bwMode="auto">
          <a:xfrm>
            <a:off x="5453063" y="5313363"/>
            <a:ext cx="26828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it-IT">
                <a:solidFill>
                  <a:schemeClr val="accent2"/>
                </a:solidFill>
                <a:latin typeface="Arial" charset="0"/>
                <a:sym typeface="Symbol" charset="2"/>
              </a:rPr>
              <a:t></a:t>
            </a:r>
          </a:p>
        </p:txBody>
      </p:sp>
      <p:sp>
        <p:nvSpPr>
          <p:cNvPr id="1054752" name="Arco 32"/>
          <p:cNvSpPr>
            <a:spLocks/>
          </p:cNvSpPr>
          <p:nvPr/>
        </p:nvSpPr>
        <p:spPr bwMode="auto">
          <a:xfrm>
            <a:off x="7727950" y="5480050"/>
            <a:ext cx="409575" cy="190500"/>
          </a:xfrm>
          <a:custGeom>
            <a:avLst/>
            <a:gdLst>
              <a:gd name="G0" fmla="+- 21600 0 0"/>
              <a:gd name="G1" fmla="+- 8295 0 0"/>
              <a:gd name="G2" fmla="+- 21600 0 0"/>
              <a:gd name="T0" fmla="*/ 19 w 21600"/>
              <a:gd name="T1" fmla="*/ 9208 h 9208"/>
              <a:gd name="T2" fmla="*/ 1656 w 21600"/>
              <a:gd name="T3" fmla="*/ 0 h 9208"/>
              <a:gd name="T4" fmla="*/ 21600 w 21600"/>
              <a:gd name="T5" fmla="*/ 8295 h 9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9208" fill="none" extrusionOk="0">
                <a:moveTo>
                  <a:pt x="19" y="9207"/>
                </a:moveTo>
                <a:cubicBezTo>
                  <a:pt x="6" y="8903"/>
                  <a:pt x="0" y="8599"/>
                  <a:pt x="0" y="8295"/>
                </a:cubicBezTo>
                <a:cubicBezTo>
                  <a:pt x="0" y="5447"/>
                  <a:pt x="562" y="2628"/>
                  <a:pt x="1656" y="0"/>
                </a:cubicBezTo>
              </a:path>
              <a:path w="21600" h="9208" stroke="0" extrusionOk="0">
                <a:moveTo>
                  <a:pt x="19" y="9207"/>
                </a:moveTo>
                <a:cubicBezTo>
                  <a:pt x="6" y="8903"/>
                  <a:pt x="0" y="8599"/>
                  <a:pt x="0" y="8295"/>
                </a:cubicBezTo>
                <a:cubicBezTo>
                  <a:pt x="0" y="5447"/>
                  <a:pt x="562" y="2628"/>
                  <a:pt x="1656" y="0"/>
                </a:cubicBezTo>
                <a:lnTo>
                  <a:pt x="21600" y="8295"/>
                </a:lnTo>
                <a:close/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fr-FR" sz="2000">
              <a:latin typeface="Verdana" charset="0"/>
            </a:endParaRPr>
          </a:p>
        </p:txBody>
      </p:sp>
      <p:sp>
        <p:nvSpPr>
          <p:cNvPr id="1054753" name="Rectangle 33"/>
          <p:cNvSpPr>
            <a:spLocks noChangeArrowheads="1"/>
          </p:cNvSpPr>
          <p:nvPr/>
        </p:nvSpPr>
        <p:spPr bwMode="auto">
          <a:xfrm>
            <a:off x="974725" y="1620838"/>
            <a:ext cx="404813" cy="5016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54" name="Rectangle 34"/>
          <p:cNvSpPr>
            <a:spLocks noChangeArrowheads="1"/>
          </p:cNvSpPr>
          <p:nvPr/>
        </p:nvSpPr>
        <p:spPr bwMode="auto">
          <a:xfrm>
            <a:off x="2560638" y="1620838"/>
            <a:ext cx="404812" cy="5016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55" name="Rectangle 35"/>
          <p:cNvSpPr>
            <a:spLocks noChangeArrowheads="1"/>
          </p:cNvSpPr>
          <p:nvPr/>
        </p:nvSpPr>
        <p:spPr bwMode="auto">
          <a:xfrm>
            <a:off x="974725" y="2187575"/>
            <a:ext cx="404813" cy="501650"/>
          </a:xfrm>
          <a:prstGeom prst="rect">
            <a:avLst/>
          </a:prstGeom>
          <a:noFill/>
          <a:ln w="19050">
            <a:solidFill>
              <a:srgbClr val="00A000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56" name="Rectangle 36"/>
          <p:cNvSpPr>
            <a:spLocks noChangeArrowheads="1"/>
          </p:cNvSpPr>
          <p:nvPr/>
        </p:nvSpPr>
        <p:spPr bwMode="auto">
          <a:xfrm>
            <a:off x="2560638" y="2187575"/>
            <a:ext cx="404812" cy="501650"/>
          </a:xfrm>
          <a:prstGeom prst="rect">
            <a:avLst/>
          </a:prstGeom>
          <a:noFill/>
          <a:ln w="19050">
            <a:solidFill>
              <a:srgbClr val="00A000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57" name="Rectangle 37"/>
          <p:cNvSpPr>
            <a:spLocks noChangeArrowheads="1"/>
          </p:cNvSpPr>
          <p:nvPr/>
        </p:nvSpPr>
        <p:spPr bwMode="auto">
          <a:xfrm>
            <a:off x="974725" y="2754313"/>
            <a:ext cx="404813" cy="5016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58" name="Rectangle 38"/>
          <p:cNvSpPr>
            <a:spLocks noChangeArrowheads="1"/>
          </p:cNvSpPr>
          <p:nvPr/>
        </p:nvSpPr>
        <p:spPr bwMode="auto">
          <a:xfrm>
            <a:off x="2560638" y="2754313"/>
            <a:ext cx="404812" cy="5016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54759" name="Rectangle 39"/>
          <p:cNvSpPr>
            <a:spLocks noChangeArrowheads="1"/>
          </p:cNvSpPr>
          <p:nvPr/>
        </p:nvSpPr>
        <p:spPr bwMode="auto">
          <a:xfrm>
            <a:off x="3616325" y="1223963"/>
            <a:ext cx="4994275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400">
                <a:latin typeface="Arial" charset="0"/>
              </a:rPr>
              <a:t>Quark mixing is described </a:t>
            </a:r>
            <a:br>
              <a:rPr lang="en-US" sz="2400">
                <a:latin typeface="Arial" charset="0"/>
              </a:rPr>
            </a:br>
            <a:r>
              <a:rPr lang="en-US" sz="2400">
                <a:latin typeface="Arial" charset="0"/>
              </a:rPr>
              <a:t>by the CKM matrix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>
                <a:latin typeface="Arial" charset="0"/>
              </a:rPr>
              <a:t>Unitarity relations on matrix </a:t>
            </a:r>
            <a:br>
              <a:rPr lang="en-US" sz="2400">
                <a:latin typeface="Arial" charset="0"/>
              </a:rPr>
            </a:br>
            <a:r>
              <a:rPr lang="en-US" sz="2400">
                <a:latin typeface="Arial" charset="0"/>
              </a:rPr>
              <a:t>elements lead to a triangle </a:t>
            </a:r>
            <a:br>
              <a:rPr lang="en-US" sz="2400">
                <a:latin typeface="Arial" charset="0"/>
              </a:rPr>
            </a:br>
            <a:r>
              <a:rPr lang="en-US" sz="2400">
                <a:latin typeface="Arial" charset="0"/>
              </a:rPr>
              <a:t>in the complex plane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sz="240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sz="240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sz="2400">
              <a:latin typeface="Arial" charset="0"/>
            </a:endParaRPr>
          </a:p>
        </p:txBody>
      </p:sp>
      <p:sp>
        <p:nvSpPr>
          <p:cNvPr id="42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43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4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63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54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54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54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54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4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54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54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5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5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54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54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54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54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54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54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54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54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54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54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4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4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54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54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54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54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54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54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54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5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5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54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54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54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54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054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54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54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54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54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54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54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54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54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54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54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54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54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27" grpId="0" animBg="1"/>
      <p:bldP spid="1054728" grpId="0" animBg="1"/>
      <p:bldP spid="1054730" grpId="0" animBg="1"/>
      <p:bldP spid="1054734" grpId="0" animBg="1"/>
      <p:bldP spid="1054735" grpId="0" animBg="1"/>
      <p:bldP spid="1054736" grpId="0" animBg="1"/>
      <p:bldP spid="1054737" grpId="0" animBg="1"/>
      <p:bldP spid="1054739" grpId="0" animBg="1" autoUpdateAnimBg="0"/>
      <p:bldP spid="1054746" grpId="0" animBg="1"/>
      <p:bldP spid="1054747" grpId="0" animBg="1"/>
      <p:bldP spid="1054753" grpId="0" animBg="1"/>
      <p:bldP spid="1054754" grpId="0" animBg="1"/>
      <p:bldP spid="1054755" grpId="0" animBg="1"/>
      <p:bldP spid="1054756" grpId="0" animBg="1"/>
      <p:bldP spid="1054757" grpId="0" animBg="1"/>
      <p:bldP spid="105475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Inputs</a:t>
            </a:r>
          </a:p>
        </p:txBody>
      </p:sp>
      <p:pic>
        <p:nvPicPr>
          <p:cNvPr id="1024005" name="Picture 5"/>
          <p:cNvPicPr>
            <a:picLocks noChangeAspect="1" noChangeArrowheads="1"/>
          </p:cNvPicPr>
          <p:nvPr/>
        </p:nvPicPr>
        <p:blipFill>
          <a:blip r:embed="rId2"/>
          <a:srcRect l="1479" t="22618" r="2411" b="6725"/>
          <a:stretch>
            <a:fillRect/>
          </a:stretch>
        </p:blipFill>
        <p:spPr bwMode="auto">
          <a:xfrm>
            <a:off x="1042988" y="1052513"/>
            <a:ext cx="6481762" cy="506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64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Unitarity Triangle fit</a:t>
            </a:r>
          </a:p>
        </p:txBody>
      </p:sp>
      <p:pic>
        <p:nvPicPr>
          <p:cNvPr id="102093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7436" t="7217" r="8278"/>
          <a:stretch>
            <a:fillRect/>
          </a:stretch>
        </p:blipFill>
        <p:spPr>
          <a:xfrm>
            <a:off x="1979613" y="908050"/>
            <a:ext cx="4894262" cy="5170488"/>
          </a:xfrm>
          <a:noFill/>
          <a:ln/>
        </p:spPr>
      </p:pic>
      <p:sp>
        <p:nvSpPr>
          <p:cNvPr id="1020936" name="Line 8"/>
          <p:cNvSpPr>
            <a:spLocks noChangeShapeType="1"/>
          </p:cNvSpPr>
          <p:nvPr/>
        </p:nvSpPr>
        <p:spPr bwMode="auto">
          <a:xfrm flipH="1">
            <a:off x="5076825" y="2060575"/>
            <a:ext cx="2232025" cy="574675"/>
          </a:xfrm>
          <a:prstGeom prst="line">
            <a:avLst/>
          </a:prstGeom>
          <a:noFill/>
          <a:ln w="28575">
            <a:solidFill>
              <a:srgbClr val="CC0066"/>
            </a:solidFill>
            <a:prstDash val="dash"/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20937" name="Text Box 9"/>
          <p:cNvSpPr txBox="1">
            <a:spLocks noChangeArrowheads="1"/>
          </p:cNvSpPr>
          <p:nvPr/>
        </p:nvSpPr>
        <p:spPr bwMode="auto">
          <a:xfrm>
            <a:off x="7308850" y="1700213"/>
            <a:ext cx="1409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CC0066"/>
                </a:solidFill>
                <a:latin typeface="Arial" charset="0"/>
              </a:rPr>
              <a:t>68%, 95% </a:t>
            </a:r>
            <a:br>
              <a:rPr lang="en-US" sz="2000">
                <a:solidFill>
                  <a:srgbClr val="CC0066"/>
                </a:solidFill>
                <a:latin typeface="Arial" charset="0"/>
              </a:rPr>
            </a:br>
            <a:r>
              <a:rPr lang="en-US" sz="2000">
                <a:solidFill>
                  <a:srgbClr val="CC0066"/>
                </a:solidFill>
                <a:latin typeface="Arial" charset="0"/>
              </a:rPr>
              <a:t>contours</a:t>
            </a:r>
          </a:p>
        </p:txBody>
      </p:sp>
      <p:sp>
        <p:nvSpPr>
          <p:cNvPr id="9" name="Date Placeholder 3"/>
          <p:cNvSpPr txBox="1">
            <a:spLocks noGrp="1"/>
          </p:cNvSpPr>
          <p:nvPr/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it-IT" sz="1400">
                <a:solidFill>
                  <a:schemeClr val="bg2"/>
                </a:solidFill>
                <a:latin typeface="+mn-lt"/>
              </a:rPr>
              <a:t>Il Modello Standard</a:t>
            </a:r>
          </a:p>
        </p:txBody>
      </p:sp>
      <p:sp>
        <p:nvSpPr>
          <p:cNvPr id="10" name="Footer Placeholder 4"/>
          <p:cNvSpPr txBox="1">
            <a:spLocks noGrp="1"/>
          </p:cNvSpPr>
          <p:nvPr/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>
                <a:solidFill>
                  <a:schemeClr val="bg2"/>
                </a:solidFill>
                <a:latin typeface="Arial" charset="0"/>
              </a:rPr>
              <a:t>Luca Lista</a:t>
            </a:r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1" name="Slide Number Placeholder 4"/>
          <p:cNvSpPr txBox="1">
            <a:spLocks noGrp="1"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0" hangingPunct="0"/>
            <a:fld id="{EDD61084-AED3-5548-B953-2F02DA852140}" type="slidenum">
              <a:rPr lang="it-IT" sz="1400">
                <a:solidFill>
                  <a:schemeClr val="bg2"/>
                </a:solidFill>
                <a:latin typeface="Arial" charset="0"/>
              </a:rPr>
              <a:pPr algn="r" eaLnBrk="0" hangingPunct="0"/>
              <a:t>65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00491-D6C5-4C44-8A43-D9618AC6A9CD}" type="slidenum">
              <a:rPr lang="it-IT"/>
              <a:pPr/>
              <a:t>66</a:t>
            </a:fld>
            <a:endParaRPr lang="it-IT"/>
          </a:p>
        </p:txBody>
      </p:sp>
      <p:sp>
        <p:nvSpPr>
          <p:cNvPr id="102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PDFs for</a:t>
            </a:r>
            <a:r>
              <a:rPr lang="en-US" sz="3600">
                <a:sym typeface="Symbol" charset="2"/>
              </a:rPr>
              <a:t> and </a:t>
            </a:r>
          </a:p>
        </p:txBody>
      </p:sp>
      <p:pic>
        <p:nvPicPr>
          <p:cNvPr id="1027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63" y="1341438"/>
            <a:ext cx="4729162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077" name="Picture 5"/>
          <p:cNvPicPr>
            <a:picLocks noChangeAspect="1" noChangeArrowheads="1"/>
          </p:cNvPicPr>
          <p:nvPr/>
        </p:nvPicPr>
        <p:blipFill>
          <a:blip r:embed="rId3"/>
          <a:srcRect r="5542"/>
          <a:stretch>
            <a:fillRect/>
          </a:stretch>
        </p:blipFill>
        <p:spPr bwMode="auto">
          <a:xfrm>
            <a:off x="4568825" y="1341438"/>
            <a:ext cx="4467225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Conclusioni</a:t>
            </a:r>
            <a:endParaRPr lang="it-IT" dirty="0"/>
          </a:p>
        </p:txBody>
      </p:sp>
      <p:sp>
        <p:nvSpPr>
          <p:cNvPr id="921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dirty="0"/>
              <a:t>Il Modello Standard descrive tutte le particelle elementari e le interazioni note, ad eccezione della gravità</a:t>
            </a:r>
          </a:p>
          <a:p>
            <a:r>
              <a:rPr lang="it-IT" sz="2400" dirty="0"/>
              <a:t>Gran parte delle sue previsioni sono state verificate con gran precisione</a:t>
            </a:r>
          </a:p>
          <a:p>
            <a:r>
              <a:rPr lang="it-IT" sz="2400" dirty="0"/>
              <a:t>Manca l’osservazione del bosone di </a:t>
            </a:r>
            <a:r>
              <a:rPr lang="it-IT" sz="2400" dirty="0" err="1"/>
              <a:t>Higgs</a:t>
            </a:r>
            <a:r>
              <a:rPr lang="it-IT" sz="2400" dirty="0"/>
              <a:t> che potrebbe essere fatta ad </a:t>
            </a:r>
            <a:r>
              <a:rPr lang="it-IT" sz="2400" smtClean="0"/>
              <a:t>LHC quest’anno</a:t>
            </a:r>
          </a:p>
          <a:p>
            <a:r>
              <a:rPr lang="it-IT" sz="2400" dirty="0"/>
              <a:t>Restano aperti diversi problemi, tra cui la materia oscura, la grande unificazione, la trattazione quantistica della gravità</a:t>
            </a:r>
          </a:p>
          <a:p>
            <a:r>
              <a:rPr lang="it-IT" sz="2400" dirty="0"/>
              <a:t>LHC potrebbe fare luce su alcuni di questi problemi ancora aperti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Il Modello Standard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Luca Lista</a:t>
            </a:r>
            <a:endParaRPr lang="it-I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ED82-A0F5-FD47-ADD7-A83445721A7D}" type="slidenum">
              <a:rPr lang="it-IT"/>
              <a:pPr/>
              <a:t>67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16632</TotalTime>
  <Words>2792</Words>
  <Application>Microsoft Macintosh PowerPoint</Application>
  <PresentationFormat>Presentazione su schermo (4:3)</PresentationFormat>
  <Paragraphs>469</Paragraphs>
  <Slides>67</Slides>
  <Notes>7</Notes>
  <HiddenSlides>0</HiddenSlides>
  <MMClips>0</MMClips>
  <ScaleCrop>false</ScaleCrop>
  <HeadingPairs>
    <vt:vector size="6" baseType="variant">
      <vt:variant>
        <vt:lpstr>Modello struttura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67</vt:i4>
      </vt:variant>
    </vt:vector>
  </HeadingPairs>
  <TitlesOfParts>
    <vt:vector size="70" baseType="lpstr">
      <vt:lpstr>Struttura predefinita</vt:lpstr>
      <vt:lpstr>Image</vt:lpstr>
      <vt:lpstr>Equation</vt:lpstr>
      <vt:lpstr>Il Modello Standard … da un punto di vista sperimentale     </vt:lpstr>
      <vt:lpstr>Cos’è il Modello Standard?</vt:lpstr>
      <vt:lpstr>La materia è fatta da atomi</vt:lpstr>
      <vt:lpstr>Decadimenti beta</vt:lpstr>
      <vt:lpstr>Nuove particelle</vt:lpstr>
      <vt:lpstr>L’antimateria</vt:lpstr>
      <vt:lpstr>Il muone</vt:lpstr>
      <vt:lpstr>I quark</vt:lpstr>
      <vt:lpstr>Il quark “strano”</vt:lpstr>
      <vt:lpstr>Quark e anti-quark</vt:lpstr>
      <vt:lpstr>Mesoni e barioni</vt:lpstr>
      <vt:lpstr>Interazioni e simmetrie</vt:lpstr>
      <vt:lpstr>Running di αs</vt:lpstr>
      <vt:lpstr>I quark e i jet</vt:lpstr>
      <vt:lpstr>Il decadimento β e i quark</vt:lpstr>
      <vt:lpstr>Deep inelastic scattering</vt:lpstr>
      <vt:lpstr>Il meccanismo GIM</vt:lpstr>
      <vt:lpstr>Il quark charm</vt:lpstr>
      <vt:lpstr>La terza famiglia</vt:lpstr>
      <vt:lpstr>Il mixing tra i quark</vt:lpstr>
      <vt:lpstr>Il Modello Standard Elettrodebole</vt:lpstr>
      <vt:lpstr>Corrente carica</vt:lpstr>
      <vt:lpstr>Vertici di Feynman nello SM</vt:lpstr>
      <vt:lpstr>Regole di Feynman</vt:lpstr>
      <vt:lpstr>Scoperta delle correnti neutre</vt:lpstr>
      <vt:lpstr>L’osservazione di W e Z</vt:lpstr>
      <vt:lpstr>W e Z ad LHC (7 TeV)</vt:lpstr>
      <vt:lpstr>Verifiche del Modello Standard</vt:lpstr>
      <vt:lpstr>OPAL e L3</vt:lpstr>
      <vt:lpstr>e+e- →μ+μ-</vt:lpstr>
      <vt:lpstr>e+e- → e+e-</vt:lpstr>
      <vt:lpstr>e+e- →qq</vt:lpstr>
      <vt:lpstr>e+e- →+-</vt:lpstr>
      <vt:lpstr>Selezione degli eventi</vt:lpstr>
      <vt:lpstr>Line shape della Z</vt:lpstr>
      <vt:lpstr>Correzioni di ordine superiore</vt:lpstr>
      <vt:lpstr>Correzioni a GF</vt:lpstr>
      <vt:lpstr>Correzioni per e+e-bb</vt:lpstr>
      <vt:lpstr>Correzioni radiative</vt:lpstr>
      <vt:lpstr>Numero di neutrini leggeri</vt:lpstr>
      <vt:lpstr>Asimmetria FB</vt:lpstr>
      <vt:lpstr>Fit a line-shape e asimmetria FB</vt:lpstr>
      <vt:lpstr>Universalità leptonica</vt:lpstr>
      <vt:lpstr>SLC/SLD a SLAC</vt:lpstr>
      <vt:lpstr>Polarizzazione dei fasci</vt:lpstr>
      <vt:lpstr>Polarizzazione stati finali (τ)</vt:lpstr>
      <vt:lpstr>Polarizzazione per τ→lνν</vt:lpstr>
      <vt:lpstr>Mettendo tutto insieme …</vt:lpstr>
      <vt:lpstr>Previsioni sul bosone di Higgs</vt:lpstr>
      <vt:lpstr>Accoppamenti dell’Higgs</vt:lpstr>
      <vt:lpstr>Decadimenti dell’Higgs</vt:lpstr>
      <vt:lpstr>Produzione di Higgs a LEP</vt:lpstr>
      <vt:lpstr>Candidato Higgs (Aleph)</vt:lpstr>
      <vt:lpstr>Produzione di Higgs vs √s</vt:lpstr>
      <vt:lpstr>Combined Higgs search at LEP-II</vt:lpstr>
      <vt:lpstr>Higgs candidates mass</vt:lpstr>
      <vt:lpstr>Mass scan plot</vt:lpstr>
      <vt:lpstr>Mass scan by experiment</vt:lpstr>
      <vt:lpstr>Mass scan by channel</vt:lpstr>
      <vt:lpstr>Signal hypothesis C.L.</vt:lpstr>
      <vt:lpstr>Higgs al Tevatron (√s = 1.96 TeV)</vt:lpstr>
      <vt:lpstr>Higgs limit from Tevatron</vt:lpstr>
      <vt:lpstr>The Unitarity Triangle</vt:lpstr>
      <vt:lpstr>Inputs</vt:lpstr>
      <vt:lpstr>Unitarity Triangle fit</vt:lpstr>
      <vt:lpstr>PDFs for and </vt:lpstr>
      <vt:lpstr>Conclusioni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Luca Lista</cp:lastModifiedBy>
  <cp:revision>3449</cp:revision>
  <cp:lastPrinted>2009-09-08T15:10:07Z</cp:lastPrinted>
  <dcterms:created xsi:type="dcterms:W3CDTF">2012-06-07T06:50:36Z</dcterms:created>
  <dcterms:modified xsi:type="dcterms:W3CDTF">2012-06-07T06:56:37Z</dcterms:modified>
</cp:coreProperties>
</file>