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472" r:id="rId2"/>
    <p:sldId id="525" r:id="rId3"/>
    <p:sldId id="493" r:id="rId4"/>
    <p:sldId id="494" r:id="rId5"/>
    <p:sldId id="477" r:id="rId6"/>
    <p:sldId id="495" r:id="rId7"/>
    <p:sldId id="498" r:id="rId8"/>
    <p:sldId id="511" r:id="rId9"/>
    <p:sldId id="480" r:id="rId10"/>
    <p:sldId id="518" r:id="rId11"/>
    <p:sldId id="528" r:id="rId12"/>
    <p:sldId id="478" r:id="rId13"/>
    <p:sldId id="512" r:id="rId14"/>
    <p:sldId id="522" r:id="rId15"/>
    <p:sldId id="479" r:id="rId16"/>
    <p:sldId id="481" r:id="rId17"/>
    <p:sldId id="523" r:id="rId18"/>
    <p:sldId id="527" r:id="rId19"/>
    <p:sldId id="509" r:id="rId20"/>
    <p:sldId id="519" r:id="rId21"/>
    <p:sldId id="521" r:id="rId22"/>
    <p:sldId id="526" r:id="rId23"/>
    <p:sldId id="474" r:id="rId2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 useTimings="0">
    <p:present/>
    <p:sldAll/>
    <p:penClr>
      <a:srgbClr val="FF3300"/>
    </p:penClr>
  </p:showPr>
  <p:clrMru>
    <a:srgbClr val="E75C00"/>
    <a:srgbClr val="A6A0D4"/>
    <a:srgbClr val="CC0066"/>
    <a:srgbClr val="339966"/>
    <a:srgbClr val="CCFFCC"/>
    <a:srgbClr val="FF0101"/>
    <a:srgbClr val="FFFF00"/>
    <a:srgbClr val="FFFF66"/>
    <a:srgbClr val="33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4970" autoAdjust="0"/>
    <p:restoredTop sz="94660" autoAdjust="0"/>
  </p:normalViewPr>
  <p:slideViewPr>
    <p:cSldViewPr snapToGrid="0">
      <p:cViewPr varScale="1">
        <p:scale>
          <a:sx n="117" d="100"/>
          <a:sy n="117" d="100"/>
        </p:scale>
        <p:origin x="-89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1008" y="-90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958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511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3800"/>
            <a:ext cx="30495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13800"/>
            <a:ext cx="30511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9" tIns="45810" rIns="91619" bIns="45810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fld id="{E001E089-D839-6748-AECB-E6C5D5FA70AB}" type="slidenum">
              <a:rPr lang="it-IT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fld id="{F2A7033C-62FB-F64B-9BFA-F4F8EF5C8D56}" type="slidenum">
              <a:rPr lang="it-IT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C5D933-59FA-F740-BB5D-813FF5C0617A}" type="slidenum">
              <a:rPr lang="it-IT"/>
              <a:pPr/>
              <a:t>1</a:t>
            </a:fld>
            <a:endParaRPr lang="it-IT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7033C-62FB-F64B-9BFA-F4F8EF5C8D56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565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240088" y="6400799"/>
            <a:ext cx="2663825" cy="341313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65255" name="Line 7"/>
          <p:cNvSpPr>
            <a:spLocks noChangeShapeType="1"/>
          </p:cNvSpPr>
          <p:nvPr userDrawn="1"/>
        </p:nvSpPr>
        <p:spPr bwMode="auto">
          <a:xfrm>
            <a:off x="395288" y="6324600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65256" name="Picture 8" descr="CMS-Color"/>
          <p:cNvPicPr>
            <a:picLocks noChangeAspect="1" noChangeArrowheads="1"/>
          </p:cNvPicPr>
          <p:nvPr userDrawn="1"/>
        </p:nvPicPr>
        <p:blipFill>
          <a:blip r:embed="rId2">
            <a:lum bright="50000" contrast="-62000"/>
          </a:blip>
          <a:srcRect/>
          <a:stretch>
            <a:fillRect/>
          </a:stretch>
        </p:blipFill>
        <p:spPr bwMode="auto">
          <a:xfrm>
            <a:off x="179388" y="185738"/>
            <a:ext cx="804862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5257" name="Picture 9" descr="infn"/>
          <p:cNvPicPr>
            <a:picLocks noChangeAspect="1" noChangeArrowheads="1"/>
          </p:cNvPicPr>
          <p:nvPr userDrawn="1"/>
        </p:nvPicPr>
        <p:blipFill>
          <a:blip r:embed="rId3">
            <a:lum bright="50000" contrast="-62000"/>
          </a:blip>
          <a:srcRect/>
          <a:stretch>
            <a:fillRect/>
          </a:stretch>
        </p:blipFill>
        <p:spPr bwMode="auto">
          <a:xfrm>
            <a:off x="8027988" y="115888"/>
            <a:ext cx="90011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4C233C7-E0AF-9F43-B231-46AD565A5FDB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7B04641-7EEB-1D4F-85B9-E8F2758235B5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88BB0E5-2C05-0C4B-A4C4-A7ED78B96E19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CEAD976-1E7A-824E-9457-BA2F405BDDDE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81BA6AC-10B6-2249-8FAB-F7972346C48D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B81F198-5BD4-0E45-9DE2-9EE8B00590EC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A6553B1-40FF-2A40-8EFA-E16BBCD9C0E6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96C2C7D-2A9C-D244-8B01-4B79188E2CCE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7F2A766-83C2-E944-81C1-64EBF586F5F6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34150" y="241300"/>
            <a:ext cx="1949450" cy="58547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241300"/>
            <a:ext cx="5695950" cy="585470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C0378F5-F3C4-6042-88EE-826435918FD5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41300"/>
            <a:ext cx="729615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27760"/>
            <a:ext cx="7772400" cy="522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2373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463E3678-A1AD-7941-AB6E-1803B96FB1AE}" type="slidenum">
              <a:rPr lang="it-IT"/>
              <a:pPr/>
              <a:t>‹n.›</a:t>
            </a:fld>
            <a:endParaRPr lang="it-IT"/>
          </a:p>
        </p:txBody>
      </p:sp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395288" y="6324600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4" name="Picture 10" descr="CMS-Color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185738"/>
            <a:ext cx="804862" cy="741362"/>
          </a:xfrm>
          <a:prstGeom prst="rect">
            <a:avLst/>
          </a:prstGeom>
          <a:noFill/>
        </p:spPr>
      </p:pic>
      <p:pic>
        <p:nvPicPr>
          <p:cNvPr id="1035" name="Picture 11" descr="infn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027988" y="115888"/>
            <a:ext cx="900112" cy="8826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9.pdf"/><Relationship Id="rId5" Type="http://schemas.openxmlformats.org/officeDocument/2006/relationships/image" Target="../media/image111.png"/><Relationship Id="rId6" Type="http://schemas.openxmlformats.org/officeDocument/2006/relationships/image" Target="../media/image10.pdf"/><Relationship Id="rId7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df"/><Relationship Id="rId3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df"/><Relationship Id="rId5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d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39" y="799368"/>
            <a:ext cx="6980621" cy="5121461"/>
          </a:xfrm>
          <a:prstGeom prst="rect">
            <a:avLst/>
          </a:prstGeom>
        </p:spPr>
      </p:pic>
      <p:sp>
        <p:nvSpPr>
          <p:cNvPr id="5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 dirty="0"/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3590925"/>
            <a:ext cx="6481762" cy="2286000"/>
          </a:xfrm>
        </p:spPr>
        <p:txBody>
          <a:bodyPr/>
          <a:lstStyle/>
          <a:p>
            <a:r>
              <a:rPr lang="en-US" dirty="0"/>
              <a:t>Luca </a:t>
            </a:r>
            <a:r>
              <a:rPr lang="en-US" dirty="0" err="1"/>
              <a:t>Lista</a:t>
            </a:r>
            <a:endParaRPr lang="en-US" dirty="0"/>
          </a:p>
          <a:p>
            <a:r>
              <a:rPr lang="en-US" sz="2000" i="1" dirty="0">
                <a:solidFill>
                  <a:srgbClr val="5F5F5F"/>
                </a:solidFill>
              </a:rPr>
              <a:t>INFN</a:t>
            </a:r>
            <a:r>
              <a:rPr lang="en-US" sz="2000" i="1" dirty="0" smtClean="0">
                <a:solidFill>
                  <a:srgbClr val="5F5F5F"/>
                </a:solidFill>
              </a:rPr>
              <a:t> - Napoli</a:t>
            </a:r>
          </a:p>
        </p:txBody>
      </p:sp>
      <p:sp>
        <p:nvSpPr>
          <p:cNvPr id="12" name="Titolo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Electroweak results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 advTm="70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26"/>
          <p:cNvGrpSpPr/>
          <p:nvPr/>
        </p:nvGrpSpPr>
        <p:grpSpPr>
          <a:xfrm>
            <a:off x="142917" y="3799806"/>
            <a:ext cx="2798203" cy="1918967"/>
            <a:chOff x="126657" y="3719725"/>
            <a:chExt cx="3059851" cy="2012736"/>
          </a:xfrm>
        </p:grpSpPr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3"/>
            <a:srcRect l="9331"/>
            <a:stretch>
              <a:fillRect/>
            </a:stretch>
          </p:blipFill>
          <p:spPr>
            <a:xfrm>
              <a:off x="126657" y="3872125"/>
              <a:ext cx="2961561" cy="1580102"/>
            </a:xfrm>
            <a:prstGeom prst="rect">
              <a:avLst/>
            </a:prstGeom>
          </p:spPr>
        </p:pic>
        <p:sp>
          <p:nvSpPr>
            <p:cNvPr id="16" name="CasellaDiTesto 15"/>
            <p:cNvSpPr txBox="1"/>
            <p:nvPr/>
          </p:nvSpPr>
          <p:spPr>
            <a:xfrm>
              <a:off x="135428" y="3719725"/>
              <a:ext cx="287258" cy="581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/>
                <a:t>p</a:t>
              </a:r>
              <a:endParaRPr lang="en-US" dirty="0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35428" y="5151392"/>
              <a:ext cx="287258" cy="581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/>
                <a:t>p</a:t>
              </a:r>
              <a:endParaRPr lang="en-US" dirty="0"/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1422057" y="4777943"/>
              <a:ext cx="1018227" cy="322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</a:t>
              </a:r>
              <a:r>
                <a:rPr lang="en-US" sz="1400" baseline="30000" dirty="0" smtClean="0"/>
                <a:t>±</a:t>
              </a:r>
              <a:r>
                <a:rPr lang="en-US" sz="1400" dirty="0" smtClean="0"/>
                <a:t>, Z, </a:t>
              </a:r>
              <a:r>
                <a:rPr lang="en-US" sz="1400" dirty="0" err="1" smtClean="0"/>
                <a:t>γ</a:t>
              </a:r>
              <a:r>
                <a:rPr lang="en-US" sz="1400" dirty="0" smtClean="0"/>
                <a:t>*</a:t>
              </a:r>
              <a:endParaRPr lang="en-US" sz="1400" dirty="0"/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2641257" y="3863543"/>
              <a:ext cx="394652" cy="322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err="1" smtClean="0"/>
                <a:t>l</a:t>
              </a:r>
              <a:r>
                <a:rPr lang="en-US" sz="700" i="1" dirty="0" smtClean="0"/>
                <a:t> </a:t>
              </a:r>
              <a:r>
                <a:rPr lang="en-US" sz="1400" baseline="30000" dirty="0" smtClean="0"/>
                <a:t>±</a:t>
              </a:r>
              <a:endParaRPr lang="en-US" sz="1400" i="1" baseline="30000" dirty="0"/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2565057" y="5158943"/>
              <a:ext cx="621451" cy="322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err="1" smtClean="0"/>
                <a:t>l</a:t>
              </a:r>
              <a:r>
                <a:rPr lang="en-US" sz="700" i="1" dirty="0" smtClean="0"/>
                <a:t> </a:t>
              </a:r>
              <a:r>
                <a:rPr lang="it-IT" sz="1400" baseline="30000" dirty="0" smtClean="0"/>
                <a:t>∓</a:t>
              </a:r>
              <a:r>
                <a:rPr lang="en-US" sz="1400" dirty="0" smtClean="0"/>
                <a:t>, </a:t>
              </a:r>
              <a:r>
                <a:rPr lang="en-US" sz="1400" dirty="0" err="1" smtClean="0"/>
                <a:t>ν</a:t>
              </a:r>
              <a:r>
                <a:rPr lang="en-US" sz="1400" i="1" baseline="-25000" dirty="0" err="1" smtClean="0"/>
                <a:t>l</a:t>
              </a:r>
              <a:endParaRPr lang="en-US" sz="1400" i="1" baseline="-25000" dirty="0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2774607" y="5101793"/>
              <a:ext cx="373463" cy="290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(</a:t>
              </a:r>
              <a:r>
                <a:rPr lang="en-US" sz="1200" dirty="0" smtClean="0"/>
                <a:t>−</a:t>
              </a:r>
              <a:r>
                <a:rPr lang="en-US" sz="900" dirty="0" smtClean="0"/>
                <a:t>)</a:t>
              </a:r>
              <a:endParaRPr lang="en-US" sz="900" dirty="0"/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964856" y="4168343"/>
              <a:ext cx="287258" cy="581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/>
                <a:t>q</a:t>
              </a:r>
              <a:endParaRPr lang="en-US" dirty="0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964856" y="4777943"/>
              <a:ext cx="446691" cy="322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/>
                <a:t>q</a:t>
              </a:r>
              <a:r>
                <a:rPr lang="en-US" sz="1400" baseline="30000" dirty="0" smtClean="0"/>
                <a:t>(</a:t>
              </a:r>
              <a:r>
                <a:rPr lang="en-US" sz="1400" dirty="0" smtClean="0"/>
                <a:t>´</a:t>
              </a:r>
              <a:r>
                <a:rPr lang="en-US" sz="1400" baseline="30000" dirty="0" smtClean="0"/>
                <a:t>)</a:t>
              </a:r>
              <a:endParaRPr lang="en-US" sz="1400" baseline="30000" dirty="0"/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971206" y="4727142"/>
              <a:ext cx="285918" cy="451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−</a:t>
              </a:r>
              <a:endParaRPr lang="en-US" sz="900" dirty="0"/>
            </a:p>
          </p:txBody>
        </p:sp>
      </p:grp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rcRect l="8377"/>
          <a:stretch>
            <a:fillRect/>
          </a:stretch>
        </p:blipFill>
        <p:spPr>
          <a:xfrm>
            <a:off x="6467121" y="939882"/>
            <a:ext cx="2558903" cy="3488947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435" y="4322232"/>
            <a:ext cx="2489200" cy="198966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EWK processes at LHC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10" name="Parentesi graffa chiusa 9"/>
          <p:cNvSpPr/>
          <p:nvPr/>
        </p:nvSpPr>
        <p:spPr bwMode="auto">
          <a:xfrm rot="5400000">
            <a:off x="8175070" y="2474122"/>
            <a:ext cx="159751" cy="757755"/>
          </a:xfrm>
          <a:prstGeom prst="rightBrace">
            <a:avLst/>
          </a:prstGeom>
          <a:noFill/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7692194" y="2916377"/>
            <a:ext cx="1125503" cy="461665"/>
          </a:xfrm>
          <a:prstGeom prst="rect">
            <a:avLst/>
          </a:prstGeom>
          <a:solidFill>
            <a:srgbClr val="FFFFFF">
              <a:alpha val="7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Measurement</a:t>
            </a:r>
            <a:br>
              <a:rPr lang="en-US" sz="1200" dirty="0" smtClean="0">
                <a:solidFill>
                  <a:schemeClr val="accent1"/>
                </a:solidFill>
                <a:latin typeface="+mn-lt"/>
              </a:rPr>
            </a:br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range: |</a:t>
            </a:r>
            <a:r>
              <a:rPr lang="en-US" sz="1200" dirty="0" err="1" smtClean="0">
                <a:solidFill>
                  <a:schemeClr val="accent1"/>
                </a:solidFill>
                <a:latin typeface="+mn-lt"/>
              </a:rPr>
              <a:t>y</a:t>
            </a:r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|&lt;2.5</a:t>
            </a:r>
            <a:endParaRPr lang="en-US" sz="12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703377" y="3586238"/>
            <a:ext cx="1103137" cy="276999"/>
          </a:xfrm>
          <a:prstGeom prst="rect">
            <a:avLst/>
          </a:prstGeom>
          <a:solidFill>
            <a:srgbClr val="FFFFFF">
              <a:alpha val="7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10</a:t>
            </a:r>
            <a:r>
              <a:rPr lang="en-US" sz="1200" baseline="30000" dirty="0" smtClean="0">
                <a:solidFill>
                  <a:schemeClr val="accent1"/>
                </a:solidFill>
                <a:latin typeface="+mn-lt"/>
              </a:rPr>
              <a:t>−3</a:t>
            </a:r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&lt; </a:t>
            </a:r>
            <a:r>
              <a:rPr lang="en-US" sz="1200" dirty="0" err="1" smtClean="0">
                <a:solidFill>
                  <a:schemeClr val="accent1"/>
                </a:solidFill>
                <a:latin typeface="+mn-lt"/>
              </a:rPr>
              <a:t>x</a:t>
            </a:r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 &lt;10</a:t>
            </a:r>
            <a:r>
              <a:rPr lang="en-US" sz="1200" baseline="30000" dirty="0" smtClean="0">
                <a:solidFill>
                  <a:schemeClr val="accent1"/>
                </a:solidFill>
              </a:rPr>
              <a:t>−</a:t>
            </a:r>
            <a:r>
              <a:rPr lang="en-US" sz="1200" baseline="30000" dirty="0" smtClean="0">
                <a:solidFill>
                  <a:schemeClr val="accent1"/>
                </a:solidFill>
                <a:latin typeface="+mn-lt"/>
              </a:rPr>
              <a:t>1</a:t>
            </a:r>
            <a:endParaRPr lang="en-US" sz="12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Parentesi graffa chiusa 24"/>
          <p:cNvSpPr/>
          <p:nvPr/>
        </p:nvSpPr>
        <p:spPr bwMode="auto">
          <a:xfrm rot="5400000">
            <a:off x="7817566" y="5728445"/>
            <a:ext cx="85321" cy="1056187"/>
          </a:xfrm>
          <a:prstGeom prst="rightBrace">
            <a:avLst/>
          </a:prstGeom>
          <a:noFill/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 rot="16200000">
            <a:off x="5870752" y="1224230"/>
            <a:ext cx="981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Q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 (GeV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2" name="Freccia giù 11"/>
          <p:cNvSpPr/>
          <p:nvPr/>
        </p:nvSpPr>
        <p:spPr bwMode="auto">
          <a:xfrm>
            <a:off x="7988245" y="3376835"/>
            <a:ext cx="533400" cy="2286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413" y="5613136"/>
            <a:ext cx="2185801" cy="354319"/>
          </a:xfrm>
          <a:prstGeom prst="rect">
            <a:avLst/>
          </a:prstGeom>
        </p:spPr>
      </p:pic>
      <p:sp>
        <p:nvSpPr>
          <p:cNvPr id="29" name="Segnaposto piè di pagina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30" name="Segnaposto numero diapositiva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720" y="1027760"/>
            <a:ext cx="6064046" cy="5080309"/>
          </a:xfrm>
        </p:spPr>
        <p:txBody>
          <a:bodyPr/>
          <a:lstStyle/>
          <a:p>
            <a:r>
              <a:rPr lang="en-US" sz="1600" dirty="0" smtClean="0"/>
              <a:t>W and Z production in pp collisions proceeds mainly form </a:t>
            </a:r>
            <a:br>
              <a:rPr lang="en-US" sz="1600" dirty="0" smtClean="0"/>
            </a:br>
            <a:r>
              <a:rPr lang="en-US" sz="1600" dirty="0" smtClean="0"/>
              <a:t>the scattering of a </a:t>
            </a:r>
            <a:r>
              <a:rPr lang="en-US" sz="1600" dirty="0" smtClean="0">
                <a:solidFill>
                  <a:schemeClr val="accent2"/>
                </a:solidFill>
              </a:rPr>
              <a:t>valence quark </a:t>
            </a:r>
            <a:r>
              <a:rPr lang="en-US" sz="1600" dirty="0" smtClean="0"/>
              <a:t>with a </a:t>
            </a:r>
            <a:r>
              <a:rPr lang="en-US" sz="1600" dirty="0" smtClean="0">
                <a:solidFill>
                  <a:srgbClr val="3333CC"/>
                </a:solidFill>
              </a:rPr>
              <a:t>sea anti-quark</a:t>
            </a:r>
          </a:p>
          <a:p>
            <a:r>
              <a:rPr lang="en-US" sz="1600" dirty="0" smtClean="0"/>
              <a:t>The involved </a:t>
            </a:r>
            <a:r>
              <a:rPr lang="en-US" sz="1600" dirty="0" err="1" smtClean="0">
                <a:solidFill>
                  <a:srgbClr val="3333CC"/>
                </a:solidFill>
              </a:rPr>
              <a:t>parton</a:t>
            </a:r>
            <a:r>
              <a:rPr lang="en-US" sz="1600" dirty="0" smtClean="0">
                <a:solidFill>
                  <a:srgbClr val="3333CC"/>
                </a:solidFill>
              </a:rPr>
              <a:t> fractions </a:t>
            </a:r>
            <a:r>
              <a:rPr lang="en-US" sz="1600" dirty="0" smtClean="0"/>
              <a:t>are low (10</a:t>
            </a:r>
            <a:r>
              <a:rPr lang="en-US" sz="1600" baseline="30000" dirty="0" smtClean="0"/>
              <a:t>−3</a:t>
            </a:r>
            <a:r>
              <a:rPr lang="en-US" sz="1600" dirty="0" smtClean="0"/>
              <a:t> &lt; </a:t>
            </a:r>
            <a:r>
              <a:rPr lang="en-US" sz="1600" dirty="0" err="1" smtClean="0"/>
              <a:t>x</a:t>
            </a:r>
            <a:r>
              <a:rPr lang="en-US" sz="1600" dirty="0" smtClean="0"/>
              <a:t> &lt; 10</a:t>
            </a:r>
            <a:r>
              <a:rPr lang="en-US" sz="1600" baseline="30000" dirty="0" smtClean="0"/>
              <a:t>−1</a:t>
            </a:r>
            <a:r>
              <a:rPr lang="en-US" sz="1600" dirty="0" smtClean="0"/>
              <a:t>) and scattering of a </a:t>
            </a:r>
            <a:r>
              <a:rPr lang="en-US" sz="1600" dirty="0" smtClean="0">
                <a:solidFill>
                  <a:srgbClr val="3333CC"/>
                </a:solidFill>
              </a:rPr>
              <a:t>sea quark </a:t>
            </a:r>
            <a:r>
              <a:rPr lang="en-US" sz="1600" dirty="0" smtClean="0"/>
              <a:t>with a </a:t>
            </a:r>
            <a:r>
              <a:rPr lang="en-US" sz="1600" dirty="0" smtClean="0">
                <a:solidFill>
                  <a:srgbClr val="3333CC"/>
                </a:solidFill>
              </a:rPr>
              <a:t>sea anti-quark </a:t>
            </a:r>
            <a:r>
              <a:rPr lang="en-US" sz="1600" dirty="0" smtClean="0"/>
              <a:t>is also important</a:t>
            </a:r>
          </a:p>
          <a:p>
            <a:r>
              <a:rPr lang="en-US" sz="1600" dirty="0" smtClean="0"/>
              <a:t>W production is </a:t>
            </a:r>
            <a:r>
              <a:rPr lang="en-US" sz="1600" dirty="0" smtClean="0">
                <a:solidFill>
                  <a:schemeClr val="accent2"/>
                </a:solidFill>
              </a:rPr>
              <a:t>charge asymmetric</a:t>
            </a:r>
            <a:r>
              <a:rPr lang="en-US" sz="1600" dirty="0" smtClean="0"/>
              <a:t>:</a:t>
            </a:r>
            <a:r>
              <a:rPr lang="en-US" sz="1600" dirty="0" smtClean="0">
                <a:solidFill>
                  <a:srgbClr val="3333CC"/>
                </a:solidFill>
              </a:rPr>
              <a:t> σ(W</a:t>
            </a:r>
            <a:r>
              <a:rPr lang="en-US" sz="1600" baseline="30000" dirty="0" smtClean="0">
                <a:solidFill>
                  <a:srgbClr val="3333CC"/>
                </a:solidFill>
              </a:rPr>
              <a:t>+</a:t>
            </a:r>
            <a:r>
              <a:rPr lang="en-US" sz="1600" dirty="0" smtClean="0">
                <a:solidFill>
                  <a:srgbClr val="3333CC"/>
                </a:solidFill>
              </a:rPr>
              <a:t>)/σ(W</a:t>
            </a:r>
            <a:r>
              <a:rPr lang="en-US" sz="1600" baseline="30000" dirty="0" smtClean="0">
                <a:solidFill>
                  <a:srgbClr val="3333CC"/>
                </a:solidFill>
              </a:rPr>
              <a:t>−</a:t>
            </a:r>
            <a:r>
              <a:rPr lang="en-US" sz="1600" dirty="0" smtClean="0">
                <a:solidFill>
                  <a:srgbClr val="3333CC"/>
                </a:solidFill>
              </a:rPr>
              <a:t>)~1.43 </a:t>
            </a:r>
            <a:br>
              <a:rPr lang="en-US" sz="1600" dirty="0" smtClean="0">
                <a:solidFill>
                  <a:srgbClr val="3333CC"/>
                </a:solidFill>
              </a:rPr>
            </a:br>
            <a:r>
              <a:rPr lang="en-US" sz="1600" dirty="0" smtClean="0"/>
              <a:t>(&lt; 2, as from valence + sea only) in the Standard Model</a:t>
            </a:r>
          </a:p>
          <a:p>
            <a:pPr>
              <a:tabLst>
                <a:tab pos="2782888" algn="l"/>
              </a:tabLst>
            </a:pPr>
            <a:r>
              <a:rPr lang="en-US" sz="1600" dirty="0" smtClean="0"/>
              <a:t>W and Z events produce </a:t>
            </a:r>
            <a:r>
              <a:rPr lang="en-US" sz="1600" dirty="0" smtClean="0">
                <a:solidFill>
                  <a:srgbClr val="3333CC"/>
                </a:solidFill>
              </a:rPr>
              <a:t>very clean signals </a:t>
            </a:r>
            <a:r>
              <a:rPr lang="en-US" sz="1600" dirty="0" smtClean="0"/>
              <a:t>and allow to perform </a:t>
            </a:r>
            <a:r>
              <a:rPr lang="en-US" sz="1600" dirty="0" smtClean="0">
                <a:solidFill>
                  <a:srgbClr val="3333CC"/>
                </a:solidFill>
              </a:rPr>
              <a:t>precision measurements</a:t>
            </a:r>
          </a:p>
          <a:p>
            <a:pPr marL="534988" lvl="1">
              <a:tabLst>
                <a:tab pos="2782888" algn="l"/>
              </a:tabLst>
            </a:pPr>
            <a:r>
              <a:rPr lang="en-US" sz="1200" dirty="0" smtClean="0">
                <a:solidFill>
                  <a:srgbClr val="000000"/>
                </a:solidFill>
              </a:rPr>
              <a:t>Large background control samples are available in data and reduce the </a:t>
            </a:r>
            <a:br>
              <a:rPr lang="en-US" sz="1200" dirty="0" smtClean="0">
                <a:solidFill>
                  <a:srgbClr val="000000"/>
                </a:solidFill>
              </a:rPr>
            </a:br>
            <a:r>
              <a:rPr lang="en-US" sz="1200" dirty="0" smtClean="0">
                <a:solidFill>
                  <a:srgbClr val="000000"/>
                </a:solidFill>
              </a:rPr>
              <a:t>                                                 need to rely on simulations</a:t>
            </a:r>
          </a:p>
          <a:p>
            <a:pPr marL="2598738" indent="-285750">
              <a:tabLst>
                <a:tab pos="2782888" algn="l"/>
              </a:tabLst>
            </a:pPr>
            <a:r>
              <a:rPr lang="en-US" sz="1600" dirty="0" smtClean="0">
                <a:solidFill>
                  <a:srgbClr val="3333CC"/>
                </a:solidFill>
              </a:rPr>
              <a:t>Accurate theoretical predictions </a:t>
            </a:r>
            <a:r>
              <a:rPr lang="en-US" sz="1600" dirty="0" smtClean="0"/>
              <a:t>are available</a:t>
            </a:r>
          </a:p>
          <a:p>
            <a:pPr marL="2598738" indent="-285750">
              <a:tabLst>
                <a:tab pos="2782888" algn="l"/>
              </a:tabLst>
            </a:pPr>
            <a:r>
              <a:rPr lang="en-US" sz="1600" dirty="0" smtClean="0">
                <a:solidFill>
                  <a:srgbClr val="3333CC"/>
                </a:solidFill>
              </a:rPr>
              <a:t>Differential distributions </a:t>
            </a:r>
            <a:r>
              <a:rPr lang="en-US" sz="1600" dirty="0" smtClean="0"/>
              <a:t>are sensitive to PDF</a:t>
            </a:r>
          </a:p>
          <a:p>
            <a:pPr marL="2598738" indent="-285750">
              <a:tabLst>
                <a:tab pos="2782888" algn="l"/>
              </a:tabLst>
            </a:pPr>
            <a:r>
              <a:rPr lang="en-US" sz="1600" dirty="0" smtClean="0"/>
              <a:t>EWK processes are also a tool for </a:t>
            </a:r>
            <a:r>
              <a:rPr lang="en-US" sz="1600" dirty="0" smtClean="0">
                <a:solidFill>
                  <a:schemeClr val="accent2"/>
                </a:solidFill>
              </a:rPr>
              <a:t>detector calibration </a:t>
            </a:r>
            <a:r>
              <a:rPr lang="en-US" sz="1600" dirty="0" smtClean="0"/>
              <a:t>and </a:t>
            </a:r>
            <a:r>
              <a:rPr lang="en-US" sz="1600" dirty="0" smtClean="0">
                <a:solidFill>
                  <a:srgbClr val="3333CC"/>
                </a:solidFill>
              </a:rPr>
              <a:t>backgrounds to searches </a:t>
            </a:r>
            <a:r>
              <a:rPr lang="en-US" sz="1600" dirty="0" smtClean="0"/>
              <a:t>for Higgs and new physics</a:t>
            </a:r>
          </a:p>
          <a:p>
            <a:pPr marL="2998788" lvl="1">
              <a:tabLst>
                <a:tab pos="2782888" algn="l"/>
              </a:tabLst>
            </a:pPr>
            <a:endParaRPr lang="en-US" sz="1200" dirty="0" smtClean="0"/>
          </a:p>
          <a:p>
            <a:pPr marL="2998788" lvl="1">
              <a:buNone/>
              <a:tabLst>
                <a:tab pos="2782888" algn="l"/>
              </a:tabLst>
            </a:pPr>
            <a:endParaRPr lang="en-US" sz="1050" dirty="0" smtClean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</a:t>
            </a:r>
          </a:p>
          <a:p>
            <a:endParaRPr lang="en-US" sz="1600" dirty="0"/>
          </a:p>
        </p:txBody>
      </p:sp>
      <p:sp>
        <p:nvSpPr>
          <p:cNvPr id="32" name="CasellaDiTesto 31"/>
          <p:cNvSpPr txBox="1"/>
          <p:nvPr/>
        </p:nvSpPr>
        <p:spPr>
          <a:xfrm>
            <a:off x="8682562" y="3831167"/>
            <a:ext cx="305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/>
              <a:t>x</a:t>
            </a:r>
            <a:endParaRPr lang="en-US" i="1" dirty="0"/>
          </a:p>
        </p:txBody>
      </p:sp>
      <p:cxnSp>
        <p:nvCxnSpPr>
          <p:cNvPr id="34" name="Connettore 1 33"/>
          <p:cNvCxnSpPr/>
          <p:nvPr/>
        </p:nvCxnSpPr>
        <p:spPr bwMode="auto">
          <a:xfrm rot="5400000">
            <a:off x="8834967" y="4207934"/>
            <a:ext cx="215900" cy="8043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Connettore 1 34"/>
          <p:cNvCxnSpPr/>
          <p:nvPr/>
        </p:nvCxnSpPr>
        <p:spPr bwMode="auto">
          <a:xfrm rot="10800000" flipV="1">
            <a:off x="6802967" y="4140200"/>
            <a:ext cx="838200" cy="2074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 bwMode="auto">
          <a:xfrm>
            <a:off x="7971637" y="17162"/>
            <a:ext cx="1163782" cy="10468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W→</a:t>
            </a:r>
            <a:r>
              <a:rPr lang="en-US" i="1" dirty="0" err="1" smtClean="0"/>
              <a:t>l</a:t>
            </a:r>
            <a:r>
              <a:rPr lang="en-US" dirty="0" err="1" smtClean="0"/>
              <a:t>ν</a:t>
            </a:r>
            <a:r>
              <a:rPr lang="en-US" dirty="0" smtClean="0"/>
              <a:t> inc. cross section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6206" y="1125538"/>
            <a:ext cx="5954594" cy="5122862"/>
          </a:xfrm>
        </p:spPr>
        <p:txBody>
          <a:bodyPr/>
          <a:lstStyle/>
          <a:p>
            <a:r>
              <a:rPr lang="en-US" sz="1800" dirty="0" smtClean="0"/>
              <a:t>W event selection is based on:</a:t>
            </a:r>
          </a:p>
          <a:p>
            <a:pPr lvl="1"/>
            <a:r>
              <a:rPr lang="en-US" sz="1600" dirty="0" smtClean="0">
                <a:solidFill>
                  <a:srgbClr val="3333CC"/>
                </a:solidFill>
              </a:rPr>
              <a:t>Loose single-lepton trigger</a:t>
            </a:r>
            <a:endParaRPr lang="en-US" sz="1600" dirty="0" smtClean="0"/>
          </a:p>
          <a:p>
            <a:pPr lvl="1"/>
            <a:r>
              <a:rPr lang="en-US" sz="1600" dirty="0" smtClean="0"/>
              <a:t>Lepton identification cuts, well understood</a:t>
            </a:r>
          </a:p>
          <a:p>
            <a:pPr lvl="1"/>
            <a:r>
              <a:rPr lang="en-US" sz="1600" dirty="0" smtClean="0">
                <a:solidFill>
                  <a:schemeClr val="accent2"/>
                </a:solidFill>
              </a:rPr>
              <a:t>Lepton </a:t>
            </a:r>
            <a:r>
              <a:rPr lang="en-US" sz="1600" dirty="0" err="1" smtClean="0">
                <a:solidFill>
                  <a:schemeClr val="accent2"/>
                </a:solidFill>
              </a:rPr>
              <a:t>p</a:t>
            </a:r>
            <a:r>
              <a:rPr lang="en-US" sz="1600" baseline="-25000" dirty="0" err="1" smtClean="0">
                <a:solidFill>
                  <a:schemeClr val="accent2"/>
                </a:solidFill>
              </a:rPr>
              <a:t>T</a:t>
            </a:r>
            <a:r>
              <a:rPr lang="en-US" sz="1600" dirty="0" smtClean="0">
                <a:solidFill>
                  <a:schemeClr val="accent2"/>
                </a:solidFill>
              </a:rPr>
              <a:t>&gt;25 </a:t>
            </a:r>
            <a:r>
              <a:rPr lang="en-US" sz="1600" dirty="0" err="1" smtClean="0">
                <a:solidFill>
                  <a:schemeClr val="accent2"/>
                </a:solidFill>
              </a:rPr>
              <a:t>GeV</a:t>
            </a:r>
            <a:r>
              <a:rPr lang="en-US" sz="1600" dirty="0" smtClean="0"/>
              <a:t>, </a:t>
            </a:r>
            <a:r>
              <a:rPr lang="en-US" sz="1600" dirty="0" err="1" smtClean="0"/>
              <a:t>η</a:t>
            </a:r>
            <a:r>
              <a:rPr lang="en-US" sz="1600" dirty="0" smtClean="0"/>
              <a:t> within trigger </a:t>
            </a:r>
            <a:r>
              <a:rPr lang="en-US" sz="1600" dirty="0" err="1" smtClean="0"/>
              <a:t>fiducial</a:t>
            </a:r>
            <a:r>
              <a:rPr lang="en-US" sz="1600" dirty="0" smtClean="0"/>
              <a:t> volume</a:t>
            </a:r>
          </a:p>
          <a:p>
            <a:pPr lvl="1"/>
            <a:r>
              <a:rPr lang="en-US" sz="1600" dirty="0" smtClean="0">
                <a:solidFill>
                  <a:srgbClr val="3333CC"/>
                </a:solidFill>
              </a:rPr>
              <a:t>Isolation</a:t>
            </a:r>
            <a:r>
              <a:rPr lang="en-US" sz="1600" dirty="0" smtClean="0"/>
              <a:t>: tracker and calorimeter activity within </a:t>
            </a:r>
            <a:br>
              <a:rPr lang="en-US" sz="1600" dirty="0" smtClean="0"/>
            </a:br>
            <a:r>
              <a:rPr lang="en-US" sz="1600" dirty="0" smtClean="0"/>
              <a:t>ΔR=√(Δφ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+Δη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)&lt;0.3, normalized to the lepton 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T</a:t>
            </a:r>
            <a:endParaRPr lang="en-US" sz="1600" baseline="-25000" dirty="0" smtClean="0"/>
          </a:p>
          <a:p>
            <a:pPr lvl="1"/>
            <a:r>
              <a:rPr lang="en-US" sz="1600" dirty="0" smtClean="0"/>
              <a:t>Di-lepton veto (no </a:t>
            </a:r>
            <a:r>
              <a:rPr lang="en-US" sz="1600" dirty="0" err="1" smtClean="0"/>
              <a:t>Drell</a:t>
            </a:r>
            <a:r>
              <a:rPr lang="en-US" sz="1600" dirty="0" smtClean="0"/>
              <a:t>-Yan events)</a:t>
            </a:r>
          </a:p>
          <a:p>
            <a:r>
              <a:rPr lang="en-US" sz="1800" dirty="0" smtClean="0"/>
              <a:t>Signal extraction</a:t>
            </a:r>
          </a:p>
          <a:p>
            <a:pPr lvl="1"/>
            <a:r>
              <a:rPr lang="en-US" sz="1600" dirty="0" smtClean="0"/>
              <a:t>W yield from </a:t>
            </a:r>
            <a:r>
              <a:rPr lang="en-US" sz="1600" dirty="0" smtClean="0">
                <a:solidFill>
                  <a:srgbClr val="3333CC"/>
                </a:solidFill>
              </a:rPr>
              <a:t>fit to missing E</a:t>
            </a:r>
            <a:r>
              <a:rPr lang="en-US" sz="1600" baseline="-25000" dirty="0" smtClean="0">
                <a:solidFill>
                  <a:srgbClr val="3333CC"/>
                </a:solidFill>
              </a:rPr>
              <a:t>T</a:t>
            </a:r>
            <a:r>
              <a:rPr lang="en-US" sz="1600" dirty="0" smtClean="0">
                <a:solidFill>
                  <a:srgbClr val="3333CC"/>
                </a:solidFill>
              </a:rPr>
              <a:t> distribution</a:t>
            </a:r>
          </a:p>
          <a:p>
            <a:pPr lvl="2"/>
            <a:r>
              <a:rPr lang="en-US" sz="1200" dirty="0" smtClean="0"/>
              <a:t>Parameterized shapes or fixed binned templates</a:t>
            </a:r>
          </a:p>
          <a:p>
            <a:pPr lvl="1"/>
            <a:r>
              <a:rPr lang="en-US" sz="1600" dirty="0" smtClean="0"/>
              <a:t>QCD shape determined from data</a:t>
            </a:r>
            <a:br>
              <a:rPr lang="en-US" sz="1600" dirty="0" smtClean="0"/>
            </a:br>
            <a:r>
              <a:rPr lang="en-US" sz="1600" dirty="0" smtClean="0"/>
              <a:t>inverting lepton id / isolation selections</a:t>
            </a:r>
          </a:p>
          <a:p>
            <a:pPr lvl="1"/>
            <a:r>
              <a:rPr lang="en-US" sz="1600" dirty="0" smtClean="0">
                <a:solidFill>
                  <a:srgbClr val="3333CC"/>
                </a:solidFill>
              </a:rPr>
              <a:t>Lepton efficiencies from Z tag and </a:t>
            </a:r>
            <a:br>
              <a:rPr lang="en-US" sz="1600" dirty="0" smtClean="0">
                <a:solidFill>
                  <a:srgbClr val="3333CC"/>
                </a:solidFill>
              </a:rPr>
            </a:br>
            <a:r>
              <a:rPr lang="en-US" sz="1600" dirty="0" smtClean="0">
                <a:solidFill>
                  <a:srgbClr val="3333CC"/>
                </a:solidFill>
              </a:rPr>
              <a:t>probe </a:t>
            </a:r>
            <a:r>
              <a:rPr lang="en-US" sz="1600" dirty="0" smtClean="0"/>
              <a:t>as a function of 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T</a:t>
            </a:r>
            <a:r>
              <a:rPr lang="en-US" sz="1600" dirty="0" smtClean="0"/>
              <a:t> and </a:t>
            </a:r>
            <a:r>
              <a:rPr lang="en-US" sz="1600" dirty="0" err="1" smtClean="0"/>
              <a:t>η</a:t>
            </a:r>
            <a:endParaRPr lang="en-US" sz="1600" dirty="0" smtClean="0"/>
          </a:p>
          <a:p>
            <a:pPr lvl="1"/>
            <a:r>
              <a:rPr lang="en-US" sz="1600" dirty="0" smtClean="0"/>
              <a:t>Missing E</a:t>
            </a:r>
            <a:r>
              <a:rPr lang="en-US" sz="1600" baseline="-25000" dirty="0" smtClean="0"/>
              <a:t>T</a:t>
            </a:r>
            <a:r>
              <a:rPr lang="en-US" sz="1600" dirty="0" smtClean="0"/>
              <a:t> studied using </a:t>
            </a:r>
            <a:r>
              <a:rPr lang="en-US" sz="1600" dirty="0" smtClean="0">
                <a:solidFill>
                  <a:schemeClr val="accent2"/>
                </a:solidFill>
              </a:rPr>
              <a:t>Z recoil</a:t>
            </a:r>
          </a:p>
          <a:p>
            <a:pPr lvl="1"/>
            <a:r>
              <a:rPr lang="en-US" sz="1600" dirty="0" smtClean="0"/>
              <a:t>Momentum scale and resolution </a:t>
            </a:r>
            <a:br>
              <a:rPr lang="en-US" sz="1600" dirty="0" smtClean="0"/>
            </a:br>
            <a:r>
              <a:rPr lang="en-US" sz="1600" dirty="0" smtClean="0"/>
              <a:t>studied from </a:t>
            </a:r>
            <a:r>
              <a:rPr lang="en-US" sz="1600" dirty="0" err="1" smtClean="0"/>
              <a:t>Z→</a:t>
            </a:r>
            <a:r>
              <a:rPr lang="en-US" sz="1600" i="1" dirty="0" err="1" smtClean="0">
                <a:latin typeface="+mj-lt"/>
              </a:rPr>
              <a:t>l</a:t>
            </a:r>
            <a:r>
              <a:rPr lang="en-US" sz="1600" i="1" baseline="30000" dirty="0" err="1" smtClean="0">
                <a:latin typeface="+mj-lt"/>
              </a:rPr>
              <a:t>+</a:t>
            </a:r>
            <a:r>
              <a:rPr lang="en-US" sz="1600" i="1" dirty="0" err="1" smtClean="0">
                <a:latin typeface="+mj-lt"/>
              </a:rPr>
              <a:t>l</a:t>
            </a:r>
            <a:r>
              <a:rPr lang="en-US" sz="1600" i="1" baseline="30000" dirty="0" smtClean="0">
                <a:latin typeface="+mj-lt"/>
              </a:rPr>
              <a:t>−</a:t>
            </a:r>
            <a:r>
              <a:rPr lang="en-US" sz="1600" dirty="0" smtClean="0"/>
              <a:t> data</a:t>
            </a:r>
          </a:p>
          <a:p>
            <a:pPr lvl="1"/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pic>
        <p:nvPicPr>
          <p:cNvPr id="8" name="Immagine 7" descr="Wmn_MET_log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rcRect r="5698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3"/>
              <a:srcRect r="5698"/>
              <a:stretch>
                <a:fillRect/>
              </a:stretch>
            </p:blipFill>
          </mc:Fallback>
        </mc:AlternateContent>
        <p:spPr>
          <a:xfrm>
            <a:off x="5893858" y="2950712"/>
            <a:ext cx="3107486" cy="3342399"/>
          </a:xfrm>
          <a:prstGeom prst="rect">
            <a:avLst/>
          </a:prstGeom>
        </p:spPr>
      </p:pic>
      <p:pic>
        <p:nvPicPr>
          <p:cNvPr id="9" name="Immagine 8" descr="Wmunu_isolation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"/>
              <a:srcRect l="3333" r="3333" b="492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5"/>
              <a:srcRect l="3333" r="3333" b="4924"/>
              <a:stretch>
                <a:fillRect/>
              </a:stretch>
            </p:blipFill>
          </mc:Fallback>
        </mc:AlternateContent>
        <p:spPr>
          <a:xfrm>
            <a:off x="6334659" y="180178"/>
            <a:ext cx="2337037" cy="2754366"/>
          </a:xfrm>
          <a:prstGeom prst="rect">
            <a:avLst/>
          </a:prstGeom>
        </p:spPr>
      </p:pic>
      <p:sp>
        <p:nvSpPr>
          <p:cNvPr id="12" name="Parentesi graffa chiusa 11"/>
          <p:cNvSpPr/>
          <p:nvPr/>
        </p:nvSpPr>
        <p:spPr bwMode="auto">
          <a:xfrm rot="5400000">
            <a:off x="6834185" y="2655889"/>
            <a:ext cx="133353" cy="371475"/>
          </a:xfrm>
          <a:prstGeom prst="rightBrace">
            <a:avLst/>
          </a:prstGeom>
          <a:noFill/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Parentesi graffa chiusa 12"/>
          <p:cNvSpPr/>
          <p:nvPr/>
        </p:nvSpPr>
        <p:spPr bwMode="auto">
          <a:xfrm rot="5400000" flipH="1">
            <a:off x="7902494" y="1847870"/>
            <a:ext cx="171611" cy="1092201"/>
          </a:xfrm>
          <a:prstGeom prst="rightBrace">
            <a:avLst/>
          </a:prstGeom>
          <a:noFill/>
          <a:ln w="28575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7456567" y="1586677"/>
            <a:ext cx="10714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>
                <a:solidFill>
                  <a:srgbClr val="00CC99"/>
                </a:solidFill>
                <a:latin typeface="+mn-lt"/>
              </a:rPr>
              <a:t>QCD-enriched</a:t>
            </a:r>
            <a:br>
              <a:rPr lang="en-US" sz="1050" dirty="0" smtClean="0">
                <a:solidFill>
                  <a:srgbClr val="00CC99"/>
                </a:solidFill>
                <a:latin typeface="+mn-lt"/>
              </a:rPr>
            </a:br>
            <a:r>
              <a:rPr lang="en-US" sz="1050" dirty="0" smtClean="0">
                <a:solidFill>
                  <a:srgbClr val="00CC99"/>
                </a:solidFill>
                <a:latin typeface="+mn-lt"/>
              </a:rPr>
              <a:t>sample</a:t>
            </a:r>
            <a:endParaRPr lang="en-US" sz="1050" dirty="0">
              <a:solidFill>
                <a:srgbClr val="00CC99"/>
              </a:solidFill>
              <a:latin typeface="+mn-lt"/>
            </a:endParaRPr>
          </a:p>
        </p:txBody>
      </p:sp>
      <p:sp>
        <p:nvSpPr>
          <p:cNvPr id="16" name="Freccia giù 15"/>
          <p:cNvSpPr/>
          <p:nvPr/>
        </p:nvSpPr>
        <p:spPr bwMode="auto">
          <a:xfrm>
            <a:off x="6599844" y="2955176"/>
            <a:ext cx="597623" cy="256124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Segnaposto piè di pagina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25" name="Segnaposto numero diapositiva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3</a:t>
            </a:fld>
            <a:endParaRPr lang="it-IT"/>
          </a:p>
        </p:txBody>
      </p:sp>
      <p:grpSp>
        <p:nvGrpSpPr>
          <p:cNvPr id="27" name="Gruppo 26"/>
          <p:cNvGrpSpPr/>
          <p:nvPr/>
        </p:nvGrpSpPr>
        <p:grpSpPr>
          <a:xfrm>
            <a:off x="4376247" y="4573435"/>
            <a:ext cx="1630367" cy="1383725"/>
            <a:chOff x="4376247" y="4573435"/>
            <a:chExt cx="1630367" cy="1383725"/>
          </a:xfrm>
        </p:grpSpPr>
        <p:grpSp>
          <p:nvGrpSpPr>
            <p:cNvPr id="23" name="Gruppo 22"/>
            <p:cNvGrpSpPr/>
            <p:nvPr/>
          </p:nvGrpSpPr>
          <p:grpSpPr>
            <a:xfrm>
              <a:off x="4376247" y="4573435"/>
              <a:ext cx="1630367" cy="1383725"/>
              <a:chOff x="4615592" y="4366120"/>
              <a:chExt cx="1363406" cy="1140625"/>
            </a:xfrm>
          </p:grpSpPr>
          <p:pic>
            <p:nvPicPr>
              <p:cNvPr id="19" name="Immagine 18" descr="Zrecoil.pdf"/>
              <p:cNvPicPr>
                <a:picLocks noChangeAspect="1"/>
              </p:cNvPicPr>
              <p:nvPr/>
            </p:nvPicPr>
            <mc:AlternateContent xmlns:ma="http://schemas.microsoft.com/office/mac/drawingml/2008/main">
              <mc:Choice Requires="ma">
                <p:blipFill>
                  <a:blip r:embed="rId6"/>
                  <a:srcRect l="28333" t="32500" r="54117" b="47643"/>
                  <a:stretch>
                    <a:fillRect/>
                  </a:stretch>
                </p:blipFill>
              </mc:Choice>
    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    <p:blipFill>
                  <a:blip r:embed="rId7"/>
                  <a:srcRect l="28333" t="32500" r="54117" b="47643"/>
                  <a:stretch>
                    <a:fillRect/>
                  </a:stretch>
                </p:blipFill>
              </mc:Fallback>
            </mc:AlternateContent>
            <p:spPr>
              <a:xfrm>
                <a:off x="4615592" y="4532438"/>
                <a:ext cx="1241419" cy="802687"/>
              </a:xfrm>
              <a:prstGeom prst="rect">
                <a:avLst/>
              </a:prstGeom>
            </p:spPr>
          </p:pic>
          <p:sp>
            <p:nvSpPr>
              <p:cNvPr id="20" name="CasellaDiTesto 19"/>
              <p:cNvSpPr txBox="1"/>
              <p:nvPr/>
            </p:nvSpPr>
            <p:spPr>
              <a:xfrm>
                <a:off x="5253218" y="5151559"/>
                <a:ext cx="725780" cy="3551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err="1" smtClean="0">
                    <a:solidFill>
                      <a:schemeClr val="accent1"/>
                    </a:solidFill>
                    <a:latin typeface="Arial"/>
                    <a:cs typeface="Arial"/>
                  </a:rPr>
                  <a:t>hadronic</a:t>
                </a:r>
                <a:r>
                  <a:rPr lang="en-US" sz="1100" dirty="0" smtClean="0">
                    <a:solidFill>
                      <a:schemeClr val="accent1"/>
                    </a:solidFill>
                    <a:latin typeface="Arial"/>
                    <a:cs typeface="Arial"/>
                  </a:rPr>
                  <a:t/>
                </a:r>
                <a:br>
                  <a:rPr lang="en-US" sz="1100" dirty="0" smtClean="0">
                    <a:solidFill>
                      <a:schemeClr val="accent1"/>
                    </a:solidFill>
                    <a:latin typeface="Arial"/>
                    <a:cs typeface="Arial"/>
                  </a:rPr>
                </a:br>
                <a:r>
                  <a:rPr lang="en-US" sz="1100" dirty="0" smtClean="0">
                    <a:solidFill>
                      <a:schemeClr val="accent1"/>
                    </a:solidFill>
                    <a:latin typeface="Arial"/>
                    <a:cs typeface="Arial"/>
                  </a:rPr>
                  <a:t>recoil</a:t>
                </a:r>
                <a:endParaRPr lang="en-US" sz="1100" dirty="0">
                  <a:solidFill>
                    <a:schemeClr val="accent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1" name="CasellaDiTesto 20"/>
              <p:cNvSpPr txBox="1"/>
              <p:nvPr/>
            </p:nvSpPr>
            <p:spPr>
              <a:xfrm>
                <a:off x="4671954" y="4366120"/>
                <a:ext cx="569011" cy="21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lepton</a:t>
                </a:r>
                <a:endParaRPr lang="en-US" sz="1100" dirty="0">
                  <a:solidFill>
                    <a:srgbClr val="FF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2" name="CasellaDiTesto 21"/>
              <p:cNvSpPr txBox="1"/>
              <p:nvPr/>
            </p:nvSpPr>
            <p:spPr>
              <a:xfrm>
                <a:off x="4671954" y="5196388"/>
                <a:ext cx="569011" cy="21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lepton</a:t>
                </a:r>
                <a:endParaRPr lang="en-US" sz="1100" dirty="0">
                  <a:solidFill>
                    <a:srgbClr val="FF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26" name="CasellaDiTesto 25"/>
            <p:cNvSpPr txBox="1"/>
            <p:nvPr/>
          </p:nvSpPr>
          <p:spPr>
            <a:xfrm>
              <a:off x="5055592" y="5122682"/>
              <a:ext cx="2835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rgbClr val="3333CC"/>
                  </a:solidFill>
                  <a:latin typeface="Arial"/>
                  <a:cs typeface="Arial"/>
                </a:rPr>
                <a:t>Z</a:t>
              </a:r>
              <a:endParaRPr lang="en-US" sz="1100" dirty="0">
                <a:solidFill>
                  <a:srgbClr val="3333CC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8" name="Freccia giù 27"/>
          <p:cNvSpPr/>
          <p:nvPr/>
        </p:nvSpPr>
        <p:spPr bwMode="auto">
          <a:xfrm flipV="1">
            <a:off x="7688869" y="2026188"/>
            <a:ext cx="597623" cy="256124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Rettangolo arrotondato 28"/>
          <p:cNvSpPr/>
          <p:nvPr/>
        </p:nvSpPr>
        <p:spPr bwMode="auto">
          <a:xfrm>
            <a:off x="7491614" y="1606804"/>
            <a:ext cx="991986" cy="389702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6364740" y="3207040"/>
            <a:ext cx="10714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>
                <a:solidFill>
                  <a:srgbClr val="00CC99"/>
                </a:solidFill>
                <a:latin typeface="+mn-lt"/>
              </a:rPr>
              <a:t>Signal region</a:t>
            </a:r>
            <a:endParaRPr lang="en-US" sz="1050" dirty="0">
              <a:solidFill>
                <a:srgbClr val="00CC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 bwMode="auto">
          <a:xfrm>
            <a:off x="3450094" y="1214783"/>
            <a:ext cx="5465306" cy="2514600"/>
          </a:xfrm>
          <a:prstGeom prst="roundRect">
            <a:avLst>
              <a:gd name="adj" fmla="val 7813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36" name="Immagine 35"/>
          <p:cNvPicPr>
            <a:picLocks noChangeAspect="1"/>
          </p:cNvPicPr>
          <p:nvPr/>
        </p:nvPicPr>
        <p:blipFill>
          <a:blip r:embed="rId2"/>
          <a:srcRect l="52697"/>
          <a:stretch>
            <a:fillRect/>
          </a:stretch>
        </p:blipFill>
        <p:spPr>
          <a:xfrm>
            <a:off x="6512885" y="1183088"/>
            <a:ext cx="2320698" cy="2497971"/>
          </a:xfrm>
          <a:prstGeom prst="rect">
            <a:avLst/>
          </a:prstGeom>
        </p:spPr>
      </p:pic>
      <p:pic>
        <p:nvPicPr>
          <p:cNvPr id="34" name="Immagine 33"/>
          <p:cNvPicPr>
            <a:picLocks noChangeAspect="1"/>
          </p:cNvPicPr>
          <p:nvPr/>
        </p:nvPicPr>
        <p:blipFill>
          <a:blip r:embed="rId2"/>
          <a:srcRect r="53880"/>
          <a:stretch>
            <a:fillRect/>
          </a:stretch>
        </p:blipFill>
        <p:spPr>
          <a:xfrm>
            <a:off x="3988855" y="1183088"/>
            <a:ext cx="2262646" cy="2497971"/>
          </a:xfrm>
          <a:prstGeom prst="rect">
            <a:avLst/>
          </a:prstGeom>
        </p:spPr>
      </p:pic>
      <p:sp>
        <p:nvSpPr>
          <p:cNvPr id="16" name="Rettangolo arrotondato 15"/>
          <p:cNvSpPr/>
          <p:nvPr/>
        </p:nvSpPr>
        <p:spPr bwMode="auto">
          <a:xfrm>
            <a:off x="3450094" y="3776808"/>
            <a:ext cx="5465306" cy="2471591"/>
          </a:xfrm>
          <a:prstGeom prst="roundRect">
            <a:avLst>
              <a:gd name="adj" fmla="val 7813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</a:t>
            </a:r>
            <a:r>
              <a:rPr lang="en-US" baseline="30000" dirty="0" smtClean="0"/>
              <a:t>+</a:t>
            </a:r>
            <a:r>
              <a:rPr lang="en-US" dirty="0" smtClean="0"/>
              <a:t> and W</a:t>
            </a:r>
            <a:r>
              <a:rPr lang="en-US" baseline="30000" dirty="0" smtClean="0"/>
              <a:t>−</a:t>
            </a:r>
            <a:r>
              <a:rPr lang="en-US" dirty="0" smtClean="0"/>
              <a:t> production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0011" y="1125538"/>
            <a:ext cx="2952789" cy="5122862"/>
          </a:xfrm>
        </p:spPr>
        <p:txBody>
          <a:bodyPr/>
          <a:lstStyle/>
          <a:p>
            <a:r>
              <a:rPr lang="en-US" sz="2000" dirty="0" smtClean="0"/>
              <a:t>Fit separately </a:t>
            </a:r>
            <a:r>
              <a:rPr lang="en-US" sz="2000" dirty="0" smtClean="0">
                <a:solidFill>
                  <a:srgbClr val="3333CC"/>
                </a:solidFill>
              </a:rPr>
              <a:t>positive </a:t>
            </a:r>
            <a:r>
              <a:rPr lang="en-US" sz="2000" dirty="0" smtClean="0"/>
              <a:t>and </a:t>
            </a:r>
            <a:r>
              <a:rPr lang="en-US" sz="2000" dirty="0" smtClean="0">
                <a:solidFill>
                  <a:srgbClr val="3333CC"/>
                </a:solidFill>
              </a:rPr>
              <a:t>negative </a:t>
            </a:r>
            <a:r>
              <a:rPr lang="en-US" sz="2000" dirty="0" smtClean="0"/>
              <a:t>lepton missing E</a:t>
            </a:r>
            <a:r>
              <a:rPr lang="en-US" sz="2000" baseline="-25000" dirty="0" smtClean="0"/>
              <a:t>T</a:t>
            </a:r>
            <a:r>
              <a:rPr lang="en-US" sz="2000" dirty="0" smtClean="0"/>
              <a:t> spectra to extract 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3333CC"/>
                </a:solidFill>
              </a:rPr>
              <a:t>σ(W</a:t>
            </a:r>
            <a:r>
              <a:rPr lang="en-US" sz="2000" baseline="30000" dirty="0" smtClean="0">
                <a:solidFill>
                  <a:srgbClr val="3333CC"/>
                </a:solidFill>
              </a:rPr>
              <a:t>+</a:t>
            </a:r>
            <a:r>
              <a:rPr lang="en-US" sz="2000" dirty="0" smtClean="0">
                <a:solidFill>
                  <a:srgbClr val="3333CC"/>
                </a:solidFill>
              </a:rPr>
              <a:t>) </a:t>
            </a:r>
            <a:r>
              <a:rPr lang="en-US" sz="2000" dirty="0" smtClean="0"/>
              <a:t>and </a:t>
            </a:r>
            <a:r>
              <a:rPr lang="en-US" sz="2000" dirty="0" smtClean="0">
                <a:solidFill>
                  <a:srgbClr val="3333CC"/>
                </a:solidFill>
              </a:rPr>
              <a:t>σ(W</a:t>
            </a:r>
            <a:r>
              <a:rPr lang="en-US" sz="2000" baseline="30000" dirty="0" smtClean="0">
                <a:solidFill>
                  <a:srgbClr val="3333CC"/>
                </a:solidFill>
              </a:rPr>
              <a:t>−</a:t>
            </a:r>
            <a:r>
              <a:rPr lang="en-US" sz="2000" dirty="0" smtClean="0">
                <a:solidFill>
                  <a:srgbClr val="3333CC"/>
                </a:solidFill>
              </a:rPr>
              <a:t>)</a:t>
            </a:r>
          </a:p>
          <a:p>
            <a:r>
              <a:rPr lang="en-US" sz="2000" dirty="0" smtClean="0"/>
              <a:t>Alternatively, fit </a:t>
            </a:r>
            <a:r>
              <a:rPr lang="en-US" sz="2000" dirty="0" smtClean="0">
                <a:solidFill>
                  <a:srgbClr val="3333CC"/>
                </a:solidFill>
              </a:rPr>
              <a:t>simultaneously </a:t>
            </a:r>
            <a:r>
              <a:rPr lang="en-US" sz="2000" dirty="0" smtClean="0"/>
              <a:t>the total yield and ratio to extract </a:t>
            </a:r>
            <a:r>
              <a:rPr lang="en-US" sz="2000" dirty="0" smtClean="0">
                <a:solidFill>
                  <a:srgbClr val="3333CC"/>
                </a:solidFill>
              </a:rPr>
              <a:t>σ(W</a:t>
            </a:r>
            <a:r>
              <a:rPr lang="en-US" sz="2000" baseline="30000" dirty="0" smtClean="0">
                <a:solidFill>
                  <a:srgbClr val="3333CC"/>
                </a:solidFill>
              </a:rPr>
              <a:t>±</a:t>
            </a:r>
            <a:r>
              <a:rPr lang="en-US" sz="2000" dirty="0" smtClean="0">
                <a:solidFill>
                  <a:srgbClr val="3333CC"/>
                </a:solidFill>
              </a:rPr>
              <a:t>)</a:t>
            </a:r>
            <a:r>
              <a:rPr lang="en-US" sz="2000" dirty="0" smtClean="0"/>
              <a:t> and 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3333CC"/>
                </a:solidFill>
              </a:rPr>
              <a:t>σ(W</a:t>
            </a:r>
            <a:r>
              <a:rPr lang="en-US" sz="2000" baseline="30000" dirty="0" smtClean="0">
                <a:solidFill>
                  <a:srgbClr val="3333CC"/>
                </a:solidFill>
              </a:rPr>
              <a:t>+</a:t>
            </a:r>
            <a:r>
              <a:rPr lang="en-US" sz="2000" dirty="0" smtClean="0">
                <a:solidFill>
                  <a:srgbClr val="3333CC"/>
                </a:solidFill>
              </a:rPr>
              <a:t>)/σ(W</a:t>
            </a:r>
            <a:r>
              <a:rPr lang="en-US" sz="2000" baseline="30000" dirty="0" smtClean="0">
                <a:solidFill>
                  <a:srgbClr val="3333CC"/>
                </a:solidFill>
              </a:rPr>
              <a:t>−</a:t>
            </a:r>
            <a:r>
              <a:rPr lang="en-US" sz="2000" dirty="0" smtClean="0">
                <a:solidFill>
                  <a:srgbClr val="3333CC"/>
                </a:solidFill>
              </a:rPr>
              <a:t>)</a:t>
            </a:r>
          </a:p>
          <a:p>
            <a:r>
              <a:rPr lang="en-US" sz="2000" dirty="0" smtClean="0"/>
              <a:t>In the ratio several uncertainties cancel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137" y="3801016"/>
            <a:ext cx="2188338" cy="235973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574" y="3801016"/>
            <a:ext cx="2188338" cy="2359732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 rot="16200000">
            <a:off x="3085316" y="4750994"/>
            <a:ext cx="12105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 smtClean="0"/>
              <a:t>W→eν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8" name="Rettangolo 17"/>
          <p:cNvSpPr/>
          <p:nvPr/>
        </p:nvSpPr>
        <p:spPr>
          <a:xfrm rot="16200000">
            <a:off x="3071854" y="2210473"/>
            <a:ext cx="1237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/>
              <a:t>W→μν </a:t>
            </a:r>
            <a:endParaRPr lang="en-US" sz="2800" dirty="0"/>
          </a:p>
        </p:txBody>
      </p:sp>
      <p:sp>
        <p:nvSpPr>
          <p:cNvPr id="19" name="Rettangolo arrotondato 18"/>
          <p:cNvSpPr/>
          <p:nvPr/>
        </p:nvSpPr>
        <p:spPr bwMode="auto">
          <a:xfrm>
            <a:off x="4024432" y="858627"/>
            <a:ext cx="2333999" cy="5334000"/>
          </a:xfrm>
          <a:prstGeom prst="roundRect">
            <a:avLst>
              <a:gd name="adj" fmla="val 6342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460890" y="753419"/>
            <a:ext cx="1441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 smtClean="0"/>
              <a:t>W</a:t>
            </a:r>
            <a:r>
              <a:rPr lang="en-US" sz="2800" baseline="30000" dirty="0" err="1" smtClean="0"/>
              <a:t>+</a:t>
            </a:r>
            <a:r>
              <a:rPr lang="en-US" sz="2800" dirty="0" err="1" smtClean="0"/>
              <a:t>→</a:t>
            </a:r>
            <a:r>
              <a:rPr lang="en-US" sz="2800" i="1" dirty="0" err="1" smtClean="0"/>
              <a:t>l</a:t>
            </a:r>
            <a:r>
              <a:rPr lang="en-US" sz="2800" i="1" baseline="30000" dirty="0" err="1" smtClean="0"/>
              <a:t>+</a:t>
            </a:r>
            <a:r>
              <a:rPr lang="en-US" sz="2800" dirty="0" err="1" smtClean="0"/>
              <a:t>ν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22" name="Rettangolo 21"/>
          <p:cNvSpPr/>
          <p:nvPr/>
        </p:nvSpPr>
        <p:spPr>
          <a:xfrm>
            <a:off x="6993681" y="753419"/>
            <a:ext cx="1441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 smtClean="0"/>
              <a:t>W</a:t>
            </a:r>
            <a:r>
              <a:rPr lang="en-US" sz="2800" baseline="30000" dirty="0" err="1" smtClean="0"/>
              <a:t>−</a:t>
            </a:r>
            <a:r>
              <a:rPr lang="en-US" sz="2800" dirty="0" err="1" smtClean="0"/>
              <a:t>→</a:t>
            </a:r>
            <a:r>
              <a:rPr lang="en-US" sz="2800" i="1" dirty="0" err="1" smtClean="0"/>
              <a:t>l</a:t>
            </a:r>
            <a:r>
              <a:rPr lang="en-US" sz="2800" i="1" baseline="30000" dirty="0" err="1" smtClean="0"/>
              <a:t>−</a:t>
            </a:r>
            <a:r>
              <a:rPr lang="en-US" sz="2800" dirty="0" err="1" smtClean="0"/>
              <a:t>ν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543371" y="5518779"/>
            <a:ext cx="2108389" cy="41466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dirty="0" smtClean="0">
                <a:solidFill>
                  <a:srgbClr val="000000"/>
                </a:solidFill>
              </a:rPr>
              <a:t>JHEP 10 (2011) 132</a:t>
            </a:r>
            <a:endParaRPr lang="en-US" b="0" dirty="0" smtClean="0">
              <a:solidFill>
                <a:srgbClr val="000000"/>
              </a:solidFill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6846897" y="1317138"/>
            <a:ext cx="907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Fixed </a:t>
            </a:r>
            <a:br>
              <a:rPr lang="en-US" sz="1200" dirty="0" smtClean="0">
                <a:solidFill>
                  <a:schemeClr val="accent1"/>
                </a:solidFill>
                <a:latin typeface="+mn-lt"/>
              </a:rPr>
            </a:br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templates</a:t>
            </a:r>
            <a:endParaRPr lang="en-US" sz="12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7147175" y="4065129"/>
            <a:ext cx="118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Parameterized</a:t>
            </a:r>
            <a:br>
              <a:rPr lang="en-US" sz="1200" dirty="0" smtClean="0">
                <a:solidFill>
                  <a:schemeClr val="accent1"/>
                </a:solidFill>
                <a:latin typeface="+mn-lt"/>
              </a:rPr>
            </a:br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shapes</a:t>
            </a:r>
            <a:endParaRPr lang="en-US" sz="12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7" name="Rettangolo arrotondato 26"/>
          <p:cNvSpPr/>
          <p:nvPr/>
        </p:nvSpPr>
        <p:spPr bwMode="auto">
          <a:xfrm>
            <a:off x="6520831" y="858627"/>
            <a:ext cx="2333999" cy="5334000"/>
          </a:xfrm>
          <a:prstGeom prst="roundRect">
            <a:avLst>
              <a:gd name="adj" fmla="val 6342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Segnaposto piè di pagina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7788864" y="2599899"/>
            <a:ext cx="961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3333CC"/>
                </a:solidFill>
              </a:rPr>
              <a:t>56666 </a:t>
            </a:r>
            <a:r>
              <a:rPr lang="it-IT" sz="1200" dirty="0" err="1" smtClean="0">
                <a:solidFill>
                  <a:srgbClr val="3333CC"/>
                </a:solidFill>
              </a:rPr>
              <a:t>±</a:t>
            </a:r>
            <a:r>
              <a:rPr lang="it-IT" sz="1200" dirty="0" smtClean="0">
                <a:solidFill>
                  <a:srgbClr val="3333CC"/>
                </a:solidFill>
              </a:rPr>
              <a:t> 240</a:t>
            </a:r>
            <a:endParaRPr lang="en-US" sz="1200" dirty="0">
              <a:solidFill>
                <a:srgbClr val="3333CC"/>
              </a:solidFill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5277242" y="2599899"/>
            <a:ext cx="961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3333CC"/>
                </a:solidFill>
              </a:rPr>
              <a:t>84091 </a:t>
            </a:r>
            <a:r>
              <a:rPr lang="it-IT" sz="1200" dirty="0" err="1" smtClean="0">
                <a:solidFill>
                  <a:srgbClr val="3333CC"/>
                </a:solidFill>
              </a:rPr>
              <a:t>±</a:t>
            </a:r>
            <a:r>
              <a:rPr lang="it-IT" sz="1200" dirty="0" smtClean="0">
                <a:solidFill>
                  <a:srgbClr val="3333CC"/>
                </a:solidFill>
              </a:rPr>
              <a:t> 291</a:t>
            </a:r>
            <a:endParaRPr lang="en-US" sz="1200" dirty="0">
              <a:solidFill>
                <a:srgbClr val="3333CC"/>
              </a:solidFill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7788864" y="5143589"/>
            <a:ext cx="9616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 smtClean="0">
                <a:solidFill>
                  <a:srgbClr val="3333CC"/>
                </a:solidFill>
              </a:rPr>
              <a:t>54703 </a:t>
            </a:r>
            <a:r>
              <a:rPr lang="it-IT" sz="1200" dirty="0" err="1" smtClean="0">
                <a:solidFill>
                  <a:srgbClr val="3333CC"/>
                </a:solidFill>
              </a:rPr>
              <a:t>±</a:t>
            </a:r>
            <a:r>
              <a:rPr lang="it-IT" sz="1200" dirty="0" smtClean="0">
                <a:solidFill>
                  <a:srgbClr val="3333CC"/>
                </a:solidFill>
              </a:rPr>
              <a:t> 249</a:t>
            </a:r>
            <a:endParaRPr lang="en-US" sz="1200" dirty="0">
              <a:solidFill>
                <a:srgbClr val="3333CC"/>
              </a:solidFill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5277242" y="5143589"/>
            <a:ext cx="961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3333CC"/>
                </a:solidFill>
              </a:rPr>
              <a:t>81268 </a:t>
            </a:r>
            <a:r>
              <a:rPr lang="it-IT" sz="1200" dirty="0" err="1" smtClean="0">
                <a:solidFill>
                  <a:srgbClr val="3333CC"/>
                </a:solidFill>
              </a:rPr>
              <a:t>±</a:t>
            </a:r>
            <a:r>
              <a:rPr lang="it-IT" sz="1200" dirty="0" smtClean="0">
                <a:solidFill>
                  <a:srgbClr val="3333CC"/>
                </a:solidFill>
              </a:rPr>
              <a:t> 302</a:t>
            </a:r>
            <a:endParaRPr lang="en-US" sz="12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Z→</a:t>
            </a:r>
            <a:r>
              <a:rPr lang="en-US" i="1" dirty="0" err="1" smtClean="0"/>
              <a:t>ll</a:t>
            </a:r>
            <a:r>
              <a:rPr lang="en-US" dirty="0" smtClean="0"/>
              <a:t> analysis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961021"/>
            <a:ext cx="7772400" cy="5287379"/>
          </a:xfrm>
        </p:spPr>
        <p:txBody>
          <a:bodyPr/>
          <a:lstStyle/>
          <a:p>
            <a:r>
              <a:rPr lang="en-US" sz="1800" dirty="0" smtClean="0"/>
              <a:t>Isolated </a:t>
            </a:r>
            <a:r>
              <a:rPr lang="en-US" sz="1800" dirty="0" err="1" smtClean="0"/>
              <a:t>dilepton</a:t>
            </a:r>
            <a:r>
              <a:rPr lang="en-US" sz="1800" dirty="0" smtClean="0"/>
              <a:t> pairs with </a:t>
            </a:r>
            <a:r>
              <a:rPr lang="en-US" sz="1800" dirty="0" err="1" smtClean="0">
                <a:solidFill>
                  <a:srgbClr val="3333CC"/>
                </a:solidFill>
              </a:rPr>
              <a:t>p</a:t>
            </a:r>
            <a:r>
              <a:rPr lang="en-US" sz="1800" baseline="-25000" dirty="0" err="1" smtClean="0">
                <a:solidFill>
                  <a:srgbClr val="3333CC"/>
                </a:solidFill>
              </a:rPr>
              <a:t>T</a:t>
            </a:r>
            <a:r>
              <a:rPr lang="en-US" sz="1800" dirty="0" smtClean="0">
                <a:solidFill>
                  <a:srgbClr val="3333CC"/>
                </a:solidFill>
              </a:rPr>
              <a:t>&gt;20 (</a:t>
            </a:r>
            <a:r>
              <a:rPr lang="en-US" sz="1800" dirty="0" err="1" smtClean="0">
                <a:solidFill>
                  <a:srgbClr val="3333CC"/>
                </a:solidFill>
              </a:rPr>
              <a:t>μ</a:t>
            </a:r>
            <a:r>
              <a:rPr lang="en-US" sz="1800" dirty="0" smtClean="0">
                <a:solidFill>
                  <a:srgbClr val="3333CC"/>
                </a:solidFill>
              </a:rPr>
              <a:t>), 25 </a:t>
            </a:r>
            <a:r>
              <a:rPr lang="en-US" sz="1800" dirty="0" err="1" smtClean="0">
                <a:solidFill>
                  <a:srgbClr val="3333CC"/>
                </a:solidFill>
              </a:rPr>
              <a:t>GeV</a:t>
            </a:r>
            <a:r>
              <a:rPr lang="en-US" sz="1800" dirty="0" smtClean="0">
                <a:solidFill>
                  <a:srgbClr val="3333CC"/>
                </a:solidFill>
              </a:rPr>
              <a:t> (</a:t>
            </a:r>
            <a:r>
              <a:rPr lang="en-US" sz="1800" dirty="0" err="1" smtClean="0">
                <a:solidFill>
                  <a:srgbClr val="3333CC"/>
                </a:solidFill>
              </a:rPr>
              <a:t>e</a:t>
            </a:r>
            <a:r>
              <a:rPr lang="en-US" sz="1800" dirty="0" smtClean="0">
                <a:solidFill>
                  <a:srgbClr val="3333CC"/>
                </a:solidFill>
              </a:rPr>
              <a:t>) </a:t>
            </a:r>
            <a:r>
              <a:rPr lang="en-US" sz="1800" dirty="0" smtClean="0"/>
              <a:t>and </a:t>
            </a:r>
            <a:r>
              <a:rPr lang="en-US" sz="1800" dirty="0" err="1" smtClean="0"/>
              <a:t>η</a:t>
            </a:r>
            <a:r>
              <a:rPr lang="en-US" sz="1800" dirty="0" smtClean="0"/>
              <a:t> within trigger </a:t>
            </a:r>
            <a:r>
              <a:rPr lang="en-US" sz="1800" dirty="0" err="1" smtClean="0"/>
              <a:t>fiducial</a:t>
            </a:r>
            <a:r>
              <a:rPr lang="en-US" sz="1800" dirty="0" smtClean="0"/>
              <a:t> region. Mass range: </a:t>
            </a:r>
            <a:r>
              <a:rPr lang="en-US" sz="1800" dirty="0" smtClean="0">
                <a:solidFill>
                  <a:srgbClr val="3333CC"/>
                </a:solidFill>
              </a:rPr>
              <a:t>60 &lt; </a:t>
            </a:r>
            <a:r>
              <a:rPr lang="en-US" sz="1800" dirty="0" err="1" smtClean="0">
                <a:solidFill>
                  <a:srgbClr val="3333CC"/>
                </a:solidFill>
              </a:rPr>
              <a:t>m</a:t>
            </a:r>
            <a:r>
              <a:rPr lang="en-US" sz="1800" i="1" baseline="-25000" dirty="0" err="1" smtClean="0">
                <a:solidFill>
                  <a:srgbClr val="3333CC"/>
                </a:solidFill>
                <a:latin typeface="+mj-lt"/>
              </a:rPr>
              <a:t>ll</a:t>
            </a:r>
            <a:r>
              <a:rPr lang="en-US" sz="1800" i="1" dirty="0" smtClean="0">
                <a:solidFill>
                  <a:srgbClr val="3333CC"/>
                </a:solidFill>
              </a:rPr>
              <a:t> </a:t>
            </a:r>
            <a:r>
              <a:rPr lang="en-US" sz="1800" dirty="0" smtClean="0">
                <a:solidFill>
                  <a:srgbClr val="3333CC"/>
                </a:solidFill>
              </a:rPr>
              <a:t>&lt; 120 </a:t>
            </a:r>
            <a:r>
              <a:rPr lang="en-US" sz="1800" dirty="0" err="1" smtClean="0">
                <a:solidFill>
                  <a:srgbClr val="3333CC"/>
                </a:solidFill>
              </a:rPr>
              <a:t>GeV</a:t>
            </a:r>
            <a:endParaRPr lang="en-US" sz="1800" dirty="0" smtClean="0">
              <a:solidFill>
                <a:srgbClr val="3333CC"/>
              </a:solidFill>
            </a:endParaRPr>
          </a:p>
          <a:p>
            <a:r>
              <a:rPr lang="en-US" sz="1800" dirty="0" smtClean="0">
                <a:solidFill>
                  <a:srgbClr val="3333CC"/>
                </a:solidFill>
              </a:rPr>
              <a:t>Fit simultaneously </a:t>
            </a:r>
            <a:r>
              <a:rPr lang="en-US" sz="1800" dirty="0" smtClean="0">
                <a:solidFill>
                  <a:schemeClr val="accent2"/>
                </a:solidFill>
              </a:rPr>
              <a:t>yield and efficiencies</a:t>
            </a:r>
            <a:r>
              <a:rPr lang="en-US" sz="1800" dirty="0" smtClean="0"/>
              <a:t> using different </a:t>
            </a:r>
            <a:r>
              <a:rPr lang="en-US" sz="1800" dirty="0" err="1" smtClean="0"/>
              <a:t>dilepton</a:t>
            </a:r>
            <a:r>
              <a:rPr lang="en-US" sz="1800" dirty="0" smtClean="0"/>
              <a:t> categories (</a:t>
            </a:r>
            <a:r>
              <a:rPr lang="en-US" sz="1800" dirty="0" err="1" smtClean="0"/>
              <a:t>μμ</a:t>
            </a:r>
            <a:r>
              <a:rPr lang="en-US" sz="1800" dirty="0" smtClean="0"/>
              <a:t>)</a:t>
            </a:r>
          </a:p>
          <a:p>
            <a:r>
              <a:rPr lang="en-US" sz="1800" dirty="0" smtClean="0">
                <a:solidFill>
                  <a:srgbClr val="3333CC"/>
                </a:solidFill>
              </a:rPr>
              <a:t>Cut and count </a:t>
            </a:r>
            <a:r>
              <a:rPr lang="en-US" sz="1800" dirty="0" smtClean="0"/>
              <a:t>analysis using tag &amp; probe efficiencies (</a:t>
            </a:r>
            <a:r>
              <a:rPr lang="en-US" sz="1800" dirty="0" err="1" smtClean="0"/>
              <a:t>ee</a:t>
            </a:r>
            <a:r>
              <a:rPr lang="en-US" sz="1800" dirty="0" smtClean="0"/>
              <a:t>)</a:t>
            </a:r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957583"/>
            <a:ext cx="3244850" cy="329081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957583"/>
            <a:ext cx="3244850" cy="3290817"/>
          </a:xfrm>
          <a:prstGeom prst="rect">
            <a:avLst/>
          </a:prstGeom>
        </p:spPr>
      </p:pic>
      <p:sp>
        <p:nvSpPr>
          <p:cNvPr id="9" name="Rettangolo arrotondato 8"/>
          <p:cNvSpPr/>
          <p:nvPr/>
        </p:nvSpPr>
        <p:spPr bwMode="auto">
          <a:xfrm>
            <a:off x="1143000" y="2642808"/>
            <a:ext cx="3352800" cy="3605592"/>
          </a:xfrm>
          <a:prstGeom prst="roundRect">
            <a:avLst>
              <a:gd name="adj" fmla="val 7813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752600" y="2590800"/>
            <a:ext cx="13783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Z→e</a:t>
            </a:r>
            <a:r>
              <a:rPr lang="en-US" sz="2800" i="1" baseline="30000" dirty="0" err="1" smtClean="0"/>
              <a:t>+</a:t>
            </a:r>
            <a:r>
              <a:rPr lang="en-US" sz="2800" dirty="0" err="1" smtClean="0"/>
              <a:t>e</a:t>
            </a:r>
            <a:r>
              <a:rPr lang="en-US" sz="2800" baseline="30000" dirty="0" smtClean="0"/>
              <a:t>−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3" name="Rettangolo arrotondato 12"/>
          <p:cNvSpPr/>
          <p:nvPr/>
        </p:nvSpPr>
        <p:spPr bwMode="auto">
          <a:xfrm>
            <a:off x="4648200" y="2642808"/>
            <a:ext cx="3352800" cy="3605592"/>
          </a:xfrm>
          <a:prstGeom prst="roundRect">
            <a:avLst>
              <a:gd name="adj" fmla="val 7813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5257800" y="2590800"/>
            <a:ext cx="14446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Z→μ</a:t>
            </a:r>
            <a:r>
              <a:rPr lang="en-US" sz="2800" i="1" baseline="30000" dirty="0" smtClean="0"/>
              <a:t>+</a:t>
            </a:r>
            <a:r>
              <a:rPr lang="en-US" sz="2800" dirty="0" smtClean="0"/>
              <a:t>μ</a:t>
            </a:r>
            <a:r>
              <a:rPr lang="en-US" sz="2800" baseline="30000" dirty="0" smtClean="0"/>
              <a:t>−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5" name="Segnaposto piè di pagina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1724756" y="3191960"/>
            <a:ext cx="807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3333CC"/>
                </a:solidFill>
              </a:rPr>
              <a:t>8406 </a:t>
            </a:r>
            <a:r>
              <a:rPr lang="it-IT" sz="1200" dirty="0" err="1" smtClean="0">
                <a:solidFill>
                  <a:srgbClr val="3333CC"/>
                </a:solidFill>
              </a:rPr>
              <a:t>±</a:t>
            </a:r>
            <a:r>
              <a:rPr lang="it-IT" sz="1200" dirty="0" smtClean="0">
                <a:solidFill>
                  <a:srgbClr val="3333CC"/>
                </a:solidFill>
              </a:rPr>
              <a:t> 92</a:t>
            </a:r>
            <a:endParaRPr lang="en-US" sz="1200" dirty="0">
              <a:solidFill>
                <a:srgbClr val="3333CC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251497" y="3191961"/>
            <a:ext cx="961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3333CC"/>
                </a:solidFill>
              </a:rPr>
              <a:t>13728 </a:t>
            </a:r>
            <a:r>
              <a:rPr lang="it-IT" sz="1200" dirty="0" err="1" smtClean="0">
                <a:solidFill>
                  <a:srgbClr val="3333CC"/>
                </a:solidFill>
              </a:rPr>
              <a:t>±</a:t>
            </a:r>
            <a:r>
              <a:rPr lang="it-IT" sz="1200" dirty="0" smtClean="0">
                <a:solidFill>
                  <a:srgbClr val="3333CC"/>
                </a:solidFill>
              </a:rPr>
              <a:t> 121</a:t>
            </a:r>
            <a:endParaRPr lang="en-US" sz="12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87" y="2733049"/>
            <a:ext cx="6842016" cy="3540386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Systematic uncertainties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902423"/>
            <a:ext cx="7772400" cy="2206887"/>
          </a:xfrm>
        </p:spPr>
        <p:txBody>
          <a:bodyPr/>
          <a:lstStyle/>
          <a:p>
            <a:r>
              <a:rPr lang="en-US" sz="2000" dirty="0" smtClean="0">
                <a:solidFill>
                  <a:srgbClr val="3333CC"/>
                </a:solidFill>
              </a:rPr>
              <a:t>Data-driven methods </a:t>
            </a:r>
            <a:r>
              <a:rPr lang="en-US" sz="2000" dirty="0" smtClean="0"/>
              <a:t>to determine efficiencies, background and signal shapes allow to </a:t>
            </a:r>
            <a:r>
              <a:rPr lang="en-US" sz="2000" dirty="0" smtClean="0">
                <a:solidFill>
                  <a:srgbClr val="3333CC"/>
                </a:solidFill>
              </a:rPr>
              <a:t>reduce experimental uncertainties</a:t>
            </a:r>
          </a:p>
          <a:p>
            <a:endParaRPr lang="en-US" sz="900" dirty="0" smtClean="0"/>
          </a:p>
          <a:p>
            <a:endParaRPr lang="en-US" sz="900" dirty="0" smtClean="0"/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>
              <a:solidFill>
                <a:srgbClr val="3333CC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366" y="1635217"/>
            <a:ext cx="928363" cy="482749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 bwMode="auto">
          <a:xfrm>
            <a:off x="2818080" y="2035058"/>
            <a:ext cx="457200" cy="304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6" name="Connettore 4 15"/>
          <p:cNvCxnSpPr>
            <a:stCxn id="27" idx="1"/>
            <a:endCxn id="14" idx="2"/>
          </p:cNvCxnSpPr>
          <p:nvPr/>
        </p:nvCxnSpPr>
        <p:spPr bwMode="auto">
          <a:xfrm rot="10800000" flipV="1">
            <a:off x="3046681" y="1876590"/>
            <a:ext cx="1673159" cy="463267"/>
          </a:xfrm>
          <a:prstGeom prst="bentConnector4">
            <a:avLst>
              <a:gd name="adj1" fmla="val 45733"/>
              <a:gd name="adj2" fmla="val 134528"/>
            </a:avLst>
          </a:prstGeom>
          <a:solidFill>
            <a:schemeClr val="accent1"/>
          </a:solidFill>
          <a:ln w="22225" cap="flat" cmpd="sng" algn="ctr">
            <a:solidFill>
              <a:schemeClr val="accent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pic>
        <p:nvPicPr>
          <p:cNvPr id="12" name="Immagin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675" y="1700184"/>
            <a:ext cx="2500671" cy="658685"/>
          </a:xfrm>
          <a:prstGeom prst="rect">
            <a:avLst/>
          </a:prstGeom>
        </p:spPr>
      </p:pic>
      <p:sp>
        <p:nvSpPr>
          <p:cNvPr id="26" name="Rettangolo arrotondato 25"/>
          <p:cNvSpPr/>
          <p:nvPr/>
        </p:nvSpPr>
        <p:spPr bwMode="auto">
          <a:xfrm>
            <a:off x="1223220" y="1642368"/>
            <a:ext cx="2586867" cy="764094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ttangolo arrotondato 26"/>
          <p:cNvSpPr/>
          <p:nvPr/>
        </p:nvSpPr>
        <p:spPr bwMode="auto">
          <a:xfrm>
            <a:off x="4719839" y="1582304"/>
            <a:ext cx="1089416" cy="588574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Rettangolo 32"/>
          <p:cNvSpPr/>
          <p:nvPr/>
        </p:nvSpPr>
        <p:spPr bwMode="auto">
          <a:xfrm>
            <a:off x="3351480" y="2035058"/>
            <a:ext cx="457200" cy="304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4" name="Connettore 4 15"/>
          <p:cNvCxnSpPr>
            <a:stCxn id="39" idx="1"/>
            <a:endCxn id="33" idx="2"/>
          </p:cNvCxnSpPr>
          <p:nvPr/>
        </p:nvCxnSpPr>
        <p:spPr bwMode="auto">
          <a:xfrm rot="10800000" flipV="1">
            <a:off x="3580080" y="1860552"/>
            <a:ext cx="3585712" cy="479306"/>
          </a:xfrm>
          <a:prstGeom prst="bentConnector4">
            <a:avLst>
              <a:gd name="adj1" fmla="val 26772"/>
              <a:gd name="adj2" fmla="val 169176"/>
            </a:avLst>
          </a:prstGeom>
          <a:solidFill>
            <a:schemeClr val="accent1"/>
          </a:solidFill>
          <a:ln w="22225" cap="flat" cmpd="sng" algn="ctr">
            <a:solidFill>
              <a:schemeClr val="accent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39" name="CasellaDiTesto 38"/>
          <p:cNvSpPr txBox="1"/>
          <p:nvPr/>
        </p:nvSpPr>
        <p:spPr>
          <a:xfrm>
            <a:off x="7165792" y="1568164"/>
            <a:ext cx="14276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>
                <a:latin typeface="+mn-lt"/>
              </a:rPr>
              <a:t>Lumi</a:t>
            </a:r>
            <a:r>
              <a:rPr lang="en-US" dirty="0" smtClean="0">
                <a:latin typeface="+mn-lt"/>
              </a:rPr>
              <a:t>. </a:t>
            </a:r>
            <a:r>
              <a:rPr lang="en-US" dirty="0" err="1" smtClean="0">
                <a:latin typeface="+mn-lt"/>
              </a:rPr>
              <a:t>uncert</a:t>
            </a:r>
            <a:r>
              <a:rPr lang="en-US" dirty="0" smtClean="0">
                <a:latin typeface="+mn-lt"/>
              </a:rPr>
              <a:t>.:</a:t>
            </a:r>
          </a:p>
          <a:p>
            <a:pPr algn="ctr"/>
            <a:r>
              <a:rPr lang="en-US" dirty="0" smtClean="0">
                <a:solidFill>
                  <a:srgbClr val="3333CC"/>
                </a:solidFill>
                <a:latin typeface="+mn-lt"/>
              </a:rPr>
              <a:t>4%</a:t>
            </a:r>
            <a:endParaRPr lang="en-US" dirty="0">
              <a:solidFill>
                <a:srgbClr val="3333CC"/>
              </a:solidFill>
              <a:latin typeface="+mn-lt"/>
            </a:endParaRPr>
          </a:p>
        </p:txBody>
      </p:sp>
      <p:sp>
        <p:nvSpPr>
          <p:cNvPr id="40" name="Rettangolo 39"/>
          <p:cNvSpPr/>
          <p:nvPr/>
        </p:nvSpPr>
        <p:spPr bwMode="auto">
          <a:xfrm>
            <a:off x="2208480" y="2035058"/>
            <a:ext cx="457200" cy="304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4" name="Rettangolo 43"/>
          <p:cNvSpPr/>
          <p:nvPr/>
        </p:nvSpPr>
        <p:spPr bwMode="auto">
          <a:xfrm>
            <a:off x="1295400" y="4648200"/>
            <a:ext cx="1524000" cy="304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7007171" y="2127048"/>
            <a:ext cx="1750749" cy="381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400" dirty="0" smtClean="0">
                <a:solidFill>
                  <a:srgbClr val="000000"/>
                </a:solidFill>
              </a:rPr>
              <a:t>CMS-DP-2011-002</a:t>
            </a:r>
            <a:endParaRPr lang="en-US" sz="1400" b="0" dirty="0" smtClean="0">
              <a:solidFill>
                <a:srgbClr val="000000"/>
              </a:solidFill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4350506" y="2145137"/>
            <a:ext cx="18204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solidFill>
                  <a:schemeClr val="accent2"/>
                </a:solidFill>
                <a:latin typeface="+mn-lt"/>
              </a:rPr>
              <a:t>Uncert</a:t>
            </a:r>
            <a:r>
              <a:rPr lang="en-US" sz="1100" dirty="0" smtClean="0">
                <a:solidFill>
                  <a:schemeClr val="accent2"/>
                </a:solidFill>
                <a:latin typeface="+mn-lt"/>
              </a:rPr>
              <a:t>. propagated from</a:t>
            </a:r>
            <a:br>
              <a:rPr lang="en-US" sz="1100" dirty="0" smtClean="0">
                <a:solidFill>
                  <a:schemeClr val="accent2"/>
                </a:solidFill>
                <a:latin typeface="+mn-lt"/>
              </a:rPr>
            </a:br>
            <a:r>
              <a:rPr lang="en-US" sz="1100" dirty="0" smtClean="0">
                <a:solidFill>
                  <a:schemeClr val="accent2"/>
                </a:solidFill>
                <a:latin typeface="+mn-lt"/>
              </a:rPr>
              <a:t>Z T&amp;P to W </a:t>
            </a:r>
            <a:r>
              <a:rPr lang="en-US" sz="1100" dirty="0" err="1" smtClean="0">
                <a:solidFill>
                  <a:schemeClr val="accent2"/>
                </a:solidFill>
                <a:latin typeface="+mn-lt"/>
              </a:rPr>
              <a:t>p</a:t>
            </a:r>
            <a:r>
              <a:rPr lang="en-US" sz="1100" baseline="-25000" dirty="0" err="1" smtClean="0">
                <a:solidFill>
                  <a:schemeClr val="accent2"/>
                </a:solidFill>
                <a:latin typeface="+mn-lt"/>
              </a:rPr>
              <a:t>T</a:t>
            </a:r>
            <a:r>
              <a:rPr lang="en-US" sz="1100" dirty="0" err="1" smtClean="0">
                <a:solidFill>
                  <a:schemeClr val="accent2"/>
                </a:solidFill>
                <a:latin typeface="+mn-lt"/>
              </a:rPr>
              <a:t>/η</a:t>
            </a:r>
            <a:r>
              <a:rPr lang="en-US" sz="1100" dirty="0" smtClean="0">
                <a:solidFill>
                  <a:schemeClr val="accent2"/>
                </a:solidFill>
                <a:latin typeface="+mn-lt"/>
              </a:rPr>
              <a:t> spectrum</a:t>
            </a:r>
            <a:endParaRPr lang="en-US" sz="11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7122130" y="2977931"/>
            <a:ext cx="2021870" cy="2985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33CC"/>
                </a:solidFill>
                <a:latin typeface="+mn-lt"/>
              </a:rPr>
              <a:t>Theory uncertainties affect acceptance determination</a:t>
            </a:r>
            <a:r>
              <a:rPr lang="en-US" dirty="0" smtClean="0">
                <a:latin typeface="+mn-lt"/>
              </a:rPr>
              <a:t>: </a:t>
            </a:r>
            <a:r>
              <a:rPr lang="en-US" sz="400" dirty="0" smtClean="0">
                <a:latin typeface="+mn-lt"/>
              </a:rPr>
              <a:t/>
            </a:r>
            <a:br>
              <a:rPr lang="en-US" sz="400" dirty="0" smtClean="0">
                <a:latin typeface="+mn-lt"/>
              </a:rPr>
            </a:br>
            <a:endParaRPr lang="en-US" sz="400" dirty="0" smtClean="0">
              <a:latin typeface="+mn-lt"/>
            </a:endParaRPr>
          </a:p>
          <a:p>
            <a:pPr marL="0" lvl="1"/>
            <a:r>
              <a:rPr lang="en-US" sz="1200" dirty="0" smtClean="0">
                <a:latin typeface="+mn-lt"/>
              </a:rPr>
              <a:t>PDF (</a:t>
            </a:r>
            <a:r>
              <a:rPr lang="en-US" sz="1200" dirty="0" smtClean="0">
                <a:solidFill>
                  <a:srgbClr val="3333CC"/>
                </a:solidFill>
                <a:latin typeface="+mn-lt"/>
              </a:rPr>
              <a:t>PDF4LHC</a:t>
            </a:r>
            <a:r>
              <a:rPr lang="en-US" sz="1200" dirty="0" smtClean="0">
                <a:latin typeface="+mn-lt"/>
              </a:rPr>
              <a:t>: CTEQ, MSTW, NNPDF), Initial-state radiation modeling, higher order effects (RESBOS), EWK corrections, Final-state radiation (HORACE), factorization and renormalization scale (FEWZ)</a:t>
            </a:r>
          </a:p>
          <a:p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170" y="1133795"/>
            <a:ext cx="5188556" cy="5048173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</a:t>
            </a:r>
            <a:r>
              <a:rPr lang="it-IT" dirty="0" smtClean="0">
                <a:sym typeface="Wingdings"/>
              </a:rPr>
              <a:t>→ττ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347" y="1125538"/>
            <a:ext cx="3623409" cy="2229455"/>
          </a:xfrm>
        </p:spPr>
        <p:txBody>
          <a:bodyPr/>
          <a:lstStyle/>
          <a:p>
            <a:r>
              <a:rPr lang="en-US" sz="1600" dirty="0" smtClean="0"/>
              <a:t>Benchmark for searches using </a:t>
            </a:r>
            <a:r>
              <a:rPr lang="en-US" sz="1600" dirty="0" err="1" smtClean="0"/>
              <a:t>taus</a:t>
            </a:r>
            <a:r>
              <a:rPr lang="en-US" sz="1600" dirty="0" smtClean="0"/>
              <a:t> (</a:t>
            </a:r>
            <a:r>
              <a:rPr lang="en-US" sz="1400" dirty="0" smtClean="0"/>
              <a:t>H</a:t>
            </a:r>
            <a:r>
              <a:rPr lang="en-US" sz="1400" baseline="30000" dirty="0" smtClean="0"/>
              <a:t>+</a:t>
            </a:r>
            <a:r>
              <a:rPr lang="en-US" sz="1400" dirty="0" smtClean="0"/>
              <a:t>→τν, H→ττ, …)</a:t>
            </a:r>
          </a:p>
          <a:p>
            <a:r>
              <a:rPr lang="en-US" sz="1600" dirty="0" smtClean="0">
                <a:solidFill>
                  <a:srgbClr val="3333CC"/>
                </a:solidFill>
              </a:rPr>
              <a:t>Particle Flow: </a:t>
            </a:r>
            <a:r>
              <a:rPr lang="en-US" sz="1600" dirty="0" smtClean="0"/>
              <a:t>combine tracker and calorimeter measurements to determine particle candidates</a:t>
            </a:r>
          </a:p>
          <a:p>
            <a:r>
              <a:rPr lang="en-US" sz="1600" dirty="0" smtClean="0"/>
              <a:t>Main systematic: tau id, fit from data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598161" y="487681"/>
            <a:ext cx="1869440" cy="36576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dirty="0" smtClean="0">
                <a:solidFill>
                  <a:srgbClr val="000000"/>
                </a:solidFill>
              </a:rPr>
              <a:t>JHEP 08 (2011) 117</a:t>
            </a:r>
            <a:endParaRPr lang="en-US" sz="1400" b="0" dirty="0">
              <a:solidFill>
                <a:srgbClr val="000000"/>
              </a:solidFill>
            </a:endParaRPr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7</a:t>
            </a:fld>
            <a:endParaRPr lang="it-IT"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5" y="3108189"/>
            <a:ext cx="3461912" cy="28286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</a:t>
            </a:r>
            <a:r>
              <a:rPr lang="it-IT" dirty="0" smtClean="0">
                <a:sym typeface="Wingdings"/>
              </a:rPr>
              <a:t>→τν</a:t>
            </a:r>
            <a:r>
              <a:rPr lang="it-IT" dirty="0" smtClean="0">
                <a:latin typeface="Lucida Grande"/>
                <a:ea typeface="Lucida Grande"/>
                <a:cs typeface="Lucida Grande"/>
                <a:sym typeface="Wingdings"/>
              </a:rPr>
              <a:t> 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4090" y="618766"/>
            <a:ext cx="2107679" cy="40739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dirty="0">
                <a:solidFill>
                  <a:srgbClr val="000000"/>
                </a:solidFill>
              </a:rPr>
              <a:t>CMS-PAS-EWK-</a:t>
            </a:r>
            <a:r>
              <a:rPr lang="en-US" sz="1400" b="0" dirty="0" smtClean="0">
                <a:solidFill>
                  <a:srgbClr val="000000"/>
                </a:solidFill>
              </a:rPr>
              <a:t>11-</a:t>
            </a:r>
            <a:r>
              <a:rPr lang="en-US" sz="1400" b="0" dirty="0" smtClean="0">
                <a:solidFill>
                  <a:srgbClr val="000000"/>
                </a:solidFill>
              </a:rPr>
              <a:t>019</a:t>
            </a:r>
            <a:endParaRPr lang="en-US" sz="1400" b="0" dirty="0" smtClean="0">
              <a:solidFill>
                <a:srgbClr val="000000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41" y="1853697"/>
            <a:ext cx="3975131" cy="289035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174" y="1831911"/>
            <a:ext cx="3986574" cy="290062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36" y="4950331"/>
            <a:ext cx="4990931" cy="86395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785" y="5798995"/>
            <a:ext cx="5407858" cy="431687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One tau semi-</a:t>
            </a:r>
            <a:r>
              <a:rPr lang="en-US" sz="1600" dirty="0" err="1" smtClean="0"/>
              <a:t>hadronic</a:t>
            </a:r>
            <a:r>
              <a:rPr lang="en-US" sz="1600" dirty="0" smtClean="0"/>
              <a:t> decay, challenging trigger on tau plus missing E</a:t>
            </a:r>
            <a:r>
              <a:rPr lang="en-US" sz="1600" baseline="-25000" dirty="0" smtClean="0"/>
              <a:t>T</a:t>
            </a:r>
            <a:r>
              <a:rPr lang="en-US" sz="1600" dirty="0" smtClean="0"/>
              <a:t>: </a:t>
            </a:r>
          </a:p>
          <a:p>
            <a:pPr lvl="1"/>
            <a:r>
              <a:rPr lang="en-US" sz="1200" dirty="0" err="1" smtClean="0"/>
              <a:t>p</a:t>
            </a:r>
            <a:r>
              <a:rPr lang="en-US" sz="1200" baseline="-25000" dirty="0" err="1" smtClean="0"/>
              <a:t>T</a:t>
            </a:r>
            <a:r>
              <a:rPr lang="en-US" sz="1200" dirty="0" smtClean="0"/>
              <a:t> (</a:t>
            </a:r>
            <a:r>
              <a:rPr lang="en-US" sz="1200" dirty="0" err="1" smtClean="0"/>
              <a:t>τ</a:t>
            </a:r>
            <a:r>
              <a:rPr lang="en-US" sz="1200" dirty="0" smtClean="0"/>
              <a:t>) &gt; 20 </a:t>
            </a:r>
            <a:r>
              <a:rPr lang="en-US" sz="1200" dirty="0" err="1" smtClean="0"/>
              <a:t>GeV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baseline="-25000" dirty="0" err="1" smtClean="0"/>
              <a:t>T</a:t>
            </a:r>
            <a:r>
              <a:rPr lang="en-US" sz="1200" dirty="0" smtClean="0"/>
              <a:t> (track)&gt;15 </a:t>
            </a:r>
            <a:r>
              <a:rPr lang="en-US" sz="1200" dirty="0" err="1" smtClean="0"/>
              <a:t>GeV</a:t>
            </a:r>
            <a:r>
              <a:rPr lang="en-US" sz="1200" dirty="0" smtClean="0"/>
              <a:t>, missing E</a:t>
            </a:r>
            <a:r>
              <a:rPr lang="en-US" sz="1200" baseline="-25000" dirty="0" smtClean="0"/>
              <a:t>T</a:t>
            </a:r>
            <a:r>
              <a:rPr lang="en-US" sz="1200" dirty="0" smtClean="0"/>
              <a:t> &gt;25 </a:t>
            </a:r>
            <a:r>
              <a:rPr lang="en-US" sz="1200" dirty="0" err="1" smtClean="0"/>
              <a:t>GeV</a:t>
            </a:r>
            <a:endParaRPr lang="en-US" sz="1600" dirty="0" smtClean="0"/>
          </a:p>
          <a:p>
            <a:r>
              <a:rPr lang="en-US" sz="1600" dirty="0" smtClean="0"/>
              <a:t>32.4 pb</a:t>
            </a:r>
            <a:r>
              <a:rPr lang="en-US" sz="1600" baseline="30000" dirty="0" smtClean="0"/>
              <a:t>−1</a:t>
            </a:r>
            <a:r>
              <a:rPr lang="en-US" sz="1600" dirty="0" smtClean="0"/>
              <a:t>, full 2010 data sample</a:t>
            </a:r>
            <a:endParaRPr lang="en-US" sz="16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317493" y="4573432"/>
            <a:ext cx="266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n-lt"/>
              </a:rPr>
              <a:t>Σ</a:t>
            </a:r>
            <a:r>
              <a:rPr lang="en-US" sz="1200" baseline="-25000" dirty="0" smtClean="0">
                <a:latin typeface="+mn-lt"/>
              </a:rPr>
              <a:t>PF </a:t>
            </a:r>
            <a:r>
              <a:rPr lang="en-US" sz="1200" baseline="-25000" dirty="0" err="1" smtClean="0">
                <a:latin typeface="+mn-lt"/>
              </a:rPr>
              <a:t>cand.</a:t>
            </a:r>
            <a:r>
              <a:rPr lang="en-US" sz="1200" dirty="0" err="1" smtClean="0">
                <a:latin typeface="+mn-lt"/>
              </a:rPr>
              <a:t>p</a:t>
            </a:r>
            <a:r>
              <a:rPr lang="en-US" sz="1200" baseline="-25000" dirty="0" err="1" smtClean="0">
                <a:latin typeface="+mn-lt"/>
              </a:rPr>
              <a:t>T</a:t>
            </a:r>
            <a:r>
              <a:rPr lang="en-US" sz="1200" dirty="0" smtClean="0">
                <a:latin typeface="+mn-lt"/>
              </a:rPr>
              <a:t> in </a:t>
            </a:r>
            <a:r>
              <a:rPr lang="en-US" sz="1200" dirty="0" err="1" smtClean="0">
                <a:latin typeface="+mn-lt"/>
              </a:rPr>
              <a:t>E</a:t>
            </a:r>
            <a:r>
              <a:rPr lang="en-US" sz="1200" baseline="-25000" dirty="0" err="1" smtClean="0">
                <a:latin typeface="+mn-lt"/>
              </a:rPr>
              <a:t>T</a:t>
            </a:r>
            <a:r>
              <a:rPr lang="en-US" sz="1200" baseline="30000" dirty="0" err="1" smtClean="0">
                <a:latin typeface="+mn-lt"/>
              </a:rPr>
              <a:t>miss</a:t>
            </a:r>
            <a:r>
              <a:rPr lang="en-US" sz="1200" dirty="0" smtClean="0">
                <a:latin typeface="+mn-lt"/>
              </a:rPr>
              <a:t> direction/opposite 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magine 27"/>
          <p:cNvPicPr>
            <a:picLocks noChangeAspect="1"/>
          </p:cNvPicPr>
          <p:nvPr/>
        </p:nvPicPr>
        <p:blipFill>
          <a:blip r:embed="rId2"/>
          <a:srcRect r="52951"/>
          <a:stretch>
            <a:fillRect/>
          </a:stretch>
        </p:blipFill>
        <p:spPr>
          <a:xfrm>
            <a:off x="36145" y="1007046"/>
            <a:ext cx="3239577" cy="217780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2"/>
          <a:srcRect l="52690"/>
          <a:stretch>
            <a:fillRect/>
          </a:stretch>
        </p:blipFill>
        <p:spPr>
          <a:xfrm>
            <a:off x="3284483" y="1007046"/>
            <a:ext cx="3257549" cy="2177809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theory</a:t>
            </a:r>
            <a:endParaRPr lang="en-US" dirty="0"/>
          </a:p>
        </p:txBody>
      </p:sp>
      <p:sp>
        <p:nvSpPr>
          <p:cNvPr id="17" name="Segnaposto contenuto 16"/>
          <p:cNvSpPr>
            <a:spLocks noGrp="1"/>
          </p:cNvSpPr>
          <p:nvPr>
            <p:ph idx="1"/>
          </p:nvPr>
        </p:nvSpPr>
        <p:spPr>
          <a:xfrm>
            <a:off x="685800" y="5572210"/>
            <a:ext cx="7772400" cy="685800"/>
          </a:xfrm>
        </p:spPr>
        <p:txBody>
          <a:bodyPr/>
          <a:lstStyle/>
          <a:p>
            <a:r>
              <a:rPr lang="en-US" sz="1800" dirty="0" smtClean="0"/>
              <a:t>Good agreement with theoretical predictions</a:t>
            </a:r>
          </a:p>
          <a:p>
            <a:r>
              <a:rPr lang="en-US" sz="1800" dirty="0" smtClean="0"/>
              <a:t>Systematic uncertainty dominates</a:t>
            </a:r>
          </a:p>
          <a:p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592081" y="1286054"/>
            <a:ext cx="736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accent2"/>
                </a:solidFill>
              </a:rPr>
              <a:t>W→lν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936568" y="1286054"/>
            <a:ext cx="6291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accent2"/>
                </a:solidFill>
              </a:rPr>
              <a:t>Z→ll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19" name="Segnaposto numero diapositiva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6203949" y="1971675"/>
            <a:ext cx="4033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chemeClr val="accent1"/>
                </a:solidFill>
                <a:latin typeface="+mn-lt"/>
              </a:rPr>
              <a:t>lumi</a:t>
            </a:r>
            <a:r>
              <a:rPr lang="en-US" sz="800" dirty="0" smtClean="0">
                <a:solidFill>
                  <a:schemeClr val="accent1"/>
                </a:solidFill>
                <a:latin typeface="+mn-lt"/>
              </a:rPr>
              <a:t>.</a:t>
            </a:r>
            <a:endParaRPr lang="en-US" sz="8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243411" y="1321858"/>
            <a:ext cx="44783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FF0000"/>
                </a:solidFill>
                <a:latin typeface="+mn-lt"/>
              </a:rPr>
              <a:t>syst.</a:t>
            </a:r>
            <a:endParaRPr lang="en-US" sz="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6221056" y="1512358"/>
            <a:ext cx="38895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+mn-lt"/>
              </a:rPr>
              <a:t>stat.</a:t>
            </a:r>
            <a:endParaRPr lang="en-US" sz="800" dirty="0">
              <a:latin typeface="+mn-lt"/>
            </a:endParaRPr>
          </a:p>
        </p:txBody>
      </p:sp>
      <p:cxnSp>
        <p:nvCxnSpPr>
          <p:cNvPr id="21" name="Connettore 2 20"/>
          <p:cNvCxnSpPr/>
          <p:nvPr/>
        </p:nvCxnSpPr>
        <p:spPr bwMode="auto">
          <a:xfrm rot="10800000">
            <a:off x="5998035" y="1913461"/>
            <a:ext cx="266240" cy="1534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CC99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38" name="Connettore 2 37"/>
          <p:cNvCxnSpPr/>
          <p:nvPr/>
        </p:nvCxnSpPr>
        <p:spPr bwMode="auto">
          <a:xfrm rot="10800000" flipV="1">
            <a:off x="5783791" y="1638299"/>
            <a:ext cx="480484" cy="2074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43" name="Connettore 2 42"/>
          <p:cNvCxnSpPr/>
          <p:nvPr/>
        </p:nvCxnSpPr>
        <p:spPr bwMode="auto">
          <a:xfrm rot="10800000" flipV="1">
            <a:off x="5734055" y="1450975"/>
            <a:ext cx="530221" cy="3936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pic>
        <p:nvPicPr>
          <p:cNvPr id="27" name="Immagin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471" y="988651"/>
            <a:ext cx="2575529" cy="2209485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91" y="3271524"/>
            <a:ext cx="6964637" cy="22380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57" y="1786759"/>
            <a:ext cx="8483649" cy="270269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theory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5733" y="4955595"/>
            <a:ext cx="7772400" cy="863777"/>
          </a:xfrm>
        </p:spPr>
        <p:txBody>
          <a:bodyPr/>
          <a:lstStyle/>
          <a:p>
            <a:r>
              <a:rPr lang="en-US" sz="2000" dirty="0" smtClean="0"/>
              <a:t>Ratios are not affected by luminosity uncertainty</a:t>
            </a:r>
          </a:p>
          <a:p>
            <a:r>
              <a:rPr lang="en-US" sz="2000" dirty="0" smtClean="0"/>
              <a:t>W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/W</a:t>
            </a:r>
            <a:r>
              <a:rPr lang="en-US" sz="2000" baseline="30000" dirty="0" smtClean="0"/>
              <a:t>− </a:t>
            </a:r>
            <a:r>
              <a:rPr lang="en-US" sz="2000" dirty="0" smtClean="0"/>
              <a:t>potentially sensitive to PDF, W/Z has precise prediction </a:t>
            </a:r>
          </a:p>
          <a:p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5093894" y="2056256"/>
            <a:ext cx="1055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σ(W)/σ(Z)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68216" y="2056256"/>
            <a:ext cx="1277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σ(W</a:t>
            </a:r>
            <a:r>
              <a:rPr lang="en-US" baseline="30000" dirty="0" smtClean="0">
                <a:solidFill>
                  <a:schemeClr val="accent2"/>
                </a:solidFill>
              </a:rPr>
              <a:t>+</a:t>
            </a:r>
            <a:r>
              <a:rPr lang="en-US" dirty="0" smtClean="0">
                <a:solidFill>
                  <a:schemeClr val="accent2"/>
                </a:solidFill>
              </a:rPr>
              <a:t>)/σ(W</a:t>
            </a:r>
            <a:r>
              <a:rPr lang="en-US" baseline="30000" dirty="0" smtClean="0">
                <a:solidFill>
                  <a:schemeClr val="accent2"/>
                </a:solidFill>
              </a:rPr>
              <a:t>−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theory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11</a:t>
            </a:fld>
            <a:endParaRPr lang="it-IT"/>
          </a:p>
        </p:txBody>
      </p:sp>
      <p:pic>
        <p:nvPicPr>
          <p:cNvPr id="12" name="Immagine 11" descr="WZsigma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936" t="7003" r="9282"/>
              <a:stretch>
                <a:fillRect/>
              </a:stretch>
            </p:blipFill>
          </mc:Choice>
          <mc:Fallback>
            <p:blipFill>
              <a:blip r:embed="rId3"/>
              <a:srcRect l="1936" t="7003" r="9282"/>
              <a:stretch>
                <a:fillRect/>
              </a:stretch>
            </p:blipFill>
          </mc:Fallback>
        </mc:AlternateContent>
        <p:spPr>
          <a:xfrm>
            <a:off x="716432" y="987856"/>
            <a:ext cx="7413981" cy="5259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692533"/>
            <a:ext cx="3559906" cy="43434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 charge asymmetry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W</a:t>
            </a:r>
            <a:r>
              <a:rPr lang="en-US" sz="1800" baseline="30000" dirty="0" smtClean="0"/>
              <a:t>+</a:t>
            </a:r>
            <a:r>
              <a:rPr lang="en-US" sz="1800" dirty="0" smtClean="0"/>
              <a:t>/W</a:t>
            </a:r>
            <a:r>
              <a:rPr lang="en-US" sz="1800" baseline="30000" dirty="0" smtClean="0"/>
              <a:t>− </a:t>
            </a:r>
            <a:r>
              <a:rPr lang="en-US" sz="1800" dirty="0" smtClean="0"/>
              <a:t>ratio measured as a function of the lepton </a:t>
            </a:r>
            <a:r>
              <a:rPr lang="en-US" sz="1800" dirty="0" err="1" smtClean="0"/>
              <a:t>pseudorapidity</a:t>
            </a:r>
            <a:r>
              <a:rPr lang="en-US" sz="1800" dirty="0" smtClean="0"/>
              <a:t> </a:t>
            </a:r>
            <a:r>
              <a:rPr lang="en-US" sz="1800" dirty="0" err="1" smtClean="0"/>
              <a:t>η</a:t>
            </a:r>
            <a:endParaRPr lang="en-US" sz="1800" dirty="0" smtClean="0"/>
          </a:p>
          <a:p>
            <a:r>
              <a:rPr lang="en-US" sz="1800" dirty="0" smtClean="0">
                <a:solidFill>
                  <a:srgbClr val="3333CC"/>
                </a:solidFill>
              </a:rPr>
              <a:t>Sensitive to PDF</a:t>
            </a:r>
            <a:r>
              <a:rPr lang="en-US" sz="1800" dirty="0" smtClean="0"/>
              <a:t>; several uncertainties cancel in the ratio</a:t>
            </a:r>
          </a:p>
          <a:p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r>
              <a:rPr lang="en-US" sz="1800" dirty="0" smtClean="0"/>
              <a:t>Similar selection to inclusive cross</a:t>
            </a:r>
            <a:br>
              <a:rPr lang="en-US" sz="1800" dirty="0" smtClean="0"/>
            </a:br>
            <a:r>
              <a:rPr lang="en-US" sz="1800" dirty="0" smtClean="0"/>
              <a:t>section analysis</a:t>
            </a:r>
          </a:p>
          <a:p>
            <a:r>
              <a:rPr lang="en-US" sz="1800" dirty="0" smtClean="0"/>
              <a:t>Two </a:t>
            </a:r>
            <a:r>
              <a:rPr lang="en-US" sz="1800" dirty="0" err="1" smtClean="0"/>
              <a:t>p</a:t>
            </a:r>
            <a:r>
              <a:rPr lang="en-US" sz="1800" baseline="-25000" dirty="0" err="1" smtClean="0"/>
              <a:t>T</a:t>
            </a:r>
            <a:r>
              <a:rPr lang="en-US" sz="1800" dirty="0" smtClean="0"/>
              <a:t> thresholds (25, 30 </a:t>
            </a:r>
            <a:r>
              <a:rPr lang="en-US" sz="1800" dirty="0" err="1" smtClean="0"/>
              <a:t>GeV</a:t>
            </a:r>
            <a:r>
              <a:rPr lang="en-US" sz="1800" dirty="0" smtClean="0"/>
              <a:t>) to</a:t>
            </a:r>
            <a:br>
              <a:rPr lang="en-US" sz="1800" dirty="0" smtClean="0"/>
            </a:br>
            <a:r>
              <a:rPr lang="en-US" sz="1800" dirty="0" smtClean="0"/>
              <a:t>probe different phase space regions</a:t>
            </a:r>
          </a:p>
          <a:p>
            <a:r>
              <a:rPr lang="en-US" sz="1800" dirty="0" smtClean="0">
                <a:solidFill>
                  <a:srgbClr val="3333CC"/>
                </a:solidFill>
              </a:rPr>
              <a:t>Charge mis-id</a:t>
            </a:r>
            <a:r>
              <a:rPr lang="en-US" sz="1800" dirty="0" smtClean="0"/>
              <a:t>: 0.1(barrel)-0.4(endcap)% </a:t>
            </a:r>
            <a:br>
              <a:rPr lang="en-US" sz="1800" dirty="0" smtClean="0"/>
            </a:br>
            <a:r>
              <a:rPr lang="en-US" sz="1800" dirty="0" smtClean="0"/>
              <a:t>for electrons, &lt;10</a:t>
            </a:r>
            <a:r>
              <a:rPr lang="en-US" sz="1800" baseline="30000" dirty="0" smtClean="0"/>
              <a:t>-4</a:t>
            </a:r>
            <a:r>
              <a:rPr lang="en-US" sz="1800" dirty="0" smtClean="0"/>
              <a:t> for </a:t>
            </a:r>
            <a:r>
              <a:rPr lang="en-US" sz="1800" dirty="0" err="1" smtClean="0"/>
              <a:t>muons</a:t>
            </a:r>
            <a:endParaRPr lang="en-US" sz="1800" dirty="0" smtClean="0"/>
          </a:p>
          <a:p>
            <a:r>
              <a:rPr lang="en-US" sz="1800" dirty="0" smtClean="0"/>
              <a:t>Statistical uncertainty: ~3%</a:t>
            </a:r>
          </a:p>
          <a:p>
            <a:r>
              <a:rPr lang="en-US" sz="1800" dirty="0" smtClean="0"/>
              <a:t>Systematic uncertainties (~3%), limited by </a:t>
            </a:r>
            <a:br>
              <a:rPr lang="en-US" sz="1800" dirty="0" smtClean="0"/>
            </a:br>
            <a:r>
              <a:rPr lang="en-US" sz="1800" dirty="0" smtClean="0"/>
              <a:t>the size of </a:t>
            </a:r>
            <a:r>
              <a:rPr lang="en-US" sz="1800" dirty="0" err="1" smtClean="0"/>
              <a:t>Drell</a:t>
            </a:r>
            <a:r>
              <a:rPr lang="en-US" sz="1800" dirty="0" smtClean="0"/>
              <a:t>-Yan control samples</a:t>
            </a:r>
          </a:p>
          <a:p>
            <a:pPr lvl="1"/>
            <a:r>
              <a:rPr lang="en-US" sz="1400" dirty="0" smtClean="0"/>
              <a:t>Separate efficiency estimates for + and − leptons</a:t>
            </a:r>
          </a:p>
          <a:p>
            <a:pPr lvl="1"/>
            <a:r>
              <a:rPr lang="en-US" sz="1400" dirty="0" err="1" smtClean="0"/>
              <a:t>p</a:t>
            </a:r>
            <a:r>
              <a:rPr lang="en-US" sz="1400" baseline="-25000" dirty="0" err="1" smtClean="0"/>
              <a:t>T</a:t>
            </a:r>
            <a:r>
              <a:rPr lang="en-US" sz="1400" dirty="0" smtClean="0"/>
              <a:t> scale and resolution</a:t>
            </a:r>
          </a:p>
          <a:p>
            <a:pPr lvl="1"/>
            <a:r>
              <a:rPr lang="en-US" sz="1400" dirty="0" smtClean="0"/>
              <a:t>Background and signal modeling</a:t>
            </a:r>
          </a:p>
          <a:p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759647" y="439533"/>
            <a:ext cx="2286000" cy="4000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dirty="0" smtClean="0">
                <a:solidFill>
                  <a:srgbClr val="000000"/>
                </a:solidFill>
              </a:rPr>
              <a:t>JHEP04 (2011) 050</a:t>
            </a:r>
            <a:endParaRPr lang="en-US" b="0" dirty="0">
              <a:solidFill>
                <a:srgbClr val="000000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836352"/>
            <a:ext cx="4572000" cy="508538"/>
          </a:xfrm>
          <a:prstGeom prst="rect">
            <a:avLst/>
          </a:prstGeom>
        </p:spPr>
      </p:pic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CMS ad </a:t>
            </a:r>
            <a:r>
              <a:rPr lang="en-US" dirty="0" err="1" smtClean="0"/>
              <a:t>LHCb</a:t>
            </a:r>
            <a:r>
              <a:rPr lang="en-US" dirty="0" smtClean="0"/>
              <a:t> measurements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52413" y="5532438"/>
            <a:ext cx="419893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spcBef>
                <a:spcPts val="500"/>
              </a:spcBef>
              <a:tabLst>
                <a:tab pos="104775" algn="l"/>
                <a:tab pos="552450" algn="l"/>
                <a:tab pos="1000125" algn="l"/>
                <a:tab pos="1447800" algn="l"/>
                <a:tab pos="1895475" algn="l"/>
                <a:tab pos="2343150" algn="l"/>
                <a:tab pos="2790825" algn="l"/>
                <a:tab pos="3238500" algn="l"/>
                <a:tab pos="3686175" algn="l"/>
                <a:tab pos="4133850" algn="l"/>
                <a:tab pos="4581525" algn="l"/>
                <a:tab pos="5029200" algn="l"/>
                <a:tab pos="5476875" algn="l"/>
                <a:tab pos="5924550" algn="l"/>
                <a:tab pos="6372225" algn="l"/>
                <a:tab pos="6819900" algn="l"/>
                <a:tab pos="7267575" algn="l"/>
                <a:tab pos="7715250" algn="l"/>
                <a:tab pos="8162925" algn="l"/>
                <a:tab pos="8610600" algn="l"/>
              </a:tabLst>
            </a:pPr>
            <a:r>
              <a:rPr lang="en-US" sz="2000" dirty="0">
                <a:latin typeface="Arial" charset="0"/>
              </a:rPr>
              <a:t>CMS</a:t>
            </a:r>
            <a:r>
              <a:rPr lang="en-US" sz="2000" dirty="0" smtClean="0">
                <a:latin typeface="Arial" charset="0"/>
              </a:rPr>
              <a:t> complementary </a:t>
            </a:r>
            <a:r>
              <a:rPr lang="en-US" sz="2000" dirty="0" err="1" smtClean="0">
                <a:latin typeface="Arial" charset="0"/>
              </a:rPr>
              <a:t>w.r.t</a:t>
            </a:r>
            <a:r>
              <a:rPr lang="en-US" sz="2000" dirty="0" smtClean="0">
                <a:latin typeface="Arial" charset="0"/>
              </a:rPr>
              <a:t>. </a:t>
            </a:r>
            <a:r>
              <a:rPr lang="en-US" sz="2000" dirty="0" err="1" smtClean="0">
                <a:latin typeface="Arial" charset="0"/>
              </a:rPr>
              <a:t>LHCb</a:t>
            </a:r>
            <a:endParaRPr lang="en-US" sz="2000" dirty="0">
              <a:latin typeface="Arial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199063" y="5239309"/>
            <a:ext cx="3741737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spcBef>
                <a:spcPts val="500"/>
              </a:spcBef>
              <a:tabLst>
                <a:tab pos="104775" algn="l"/>
                <a:tab pos="552450" algn="l"/>
                <a:tab pos="1000125" algn="l"/>
                <a:tab pos="1447800" algn="l"/>
                <a:tab pos="1895475" algn="l"/>
                <a:tab pos="2343150" algn="l"/>
                <a:tab pos="2790825" algn="l"/>
                <a:tab pos="3238500" algn="l"/>
                <a:tab pos="3686175" algn="l"/>
                <a:tab pos="4133850" algn="l"/>
                <a:tab pos="4581525" algn="l"/>
                <a:tab pos="5029200" algn="l"/>
                <a:tab pos="5476875" algn="l"/>
                <a:tab pos="5924550" algn="l"/>
                <a:tab pos="6372225" algn="l"/>
                <a:tab pos="6819900" algn="l"/>
                <a:tab pos="7267575" algn="l"/>
                <a:tab pos="7715250" algn="l"/>
                <a:tab pos="8162925" algn="l"/>
                <a:tab pos="8610600" algn="l"/>
              </a:tabLst>
            </a:pPr>
            <a:r>
              <a:rPr lang="en-US" sz="2000" b="0" dirty="0">
                <a:latin typeface="Arial" charset="0"/>
              </a:rPr>
              <a:t>CMS results already improve </a:t>
            </a:r>
            <a:r>
              <a:rPr lang="en-US" sz="2000" b="0" dirty="0" err="1">
                <a:latin typeface="Arial" charset="0"/>
              </a:rPr>
              <a:t>d,u,d,u,s</a:t>
            </a:r>
            <a:r>
              <a:rPr lang="en-US" sz="2000" b="0" dirty="0">
                <a:latin typeface="Arial" charset="0"/>
              </a:rPr>
              <a:t> quark </a:t>
            </a:r>
            <a:r>
              <a:rPr lang="en-US" sz="2000" b="0" dirty="0" err="1">
                <a:latin typeface="Arial" charset="0"/>
              </a:rPr>
              <a:t>PDFs</a:t>
            </a:r>
            <a:r>
              <a:rPr lang="en-US" sz="2000" b="0" dirty="0">
                <a:latin typeface="Arial" charset="0"/>
              </a:rPr>
              <a:t> by &gt;40% in the range 10</a:t>
            </a:r>
            <a:r>
              <a:rPr lang="en-US" sz="2000" b="0" baseline="33000" dirty="0">
                <a:latin typeface="Arial" charset="0"/>
              </a:rPr>
              <a:t>-3</a:t>
            </a:r>
            <a:r>
              <a:rPr lang="en-US" sz="2000" b="0" dirty="0">
                <a:latin typeface="Arial" charset="0"/>
              </a:rPr>
              <a:t> &lt; </a:t>
            </a:r>
            <a:r>
              <a:rPr lang="en-US" sz="2000" b="0" dirty="0" err="1">
                <a:latin typeface="Arial" charset="0"/>
              </a:rPr>
              <a:t>x</a:t>
            </a:r>
            <a:r>
              <a:rPr lang="en-US" sz="2000" b="0" dirty="0">
                <a:latin typeface="Arial" charset="0"/>
              </a:rPr>
              <a:t> &lt; 10</a:t>
            </a:r>
            <a:r>
              <a:rPr lang="en-US" sz="2000" b="0" baseline="33000" dirty="0">
                <a:latin typeface="Arial" charset="0"/>
              </a:rPr>
              <a:t>-</a:t>
            </a:r>
            <a:r>
              <a:rPr lang="en-US" sz="2000" b="0" baseline="33000" dirty="0" smtClean="0">
                <a:latin typeface="Arial" charset="0"/>
              </a:rPr>
              <a:t>2</a:t>
            </a:r>
            <a:endParaRPr lang="en-US" sz="2000" b="0" dirty="0">
              <a:latin typeface="Arial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2650" y="1071563"/>
            <a:ext cx="4332288" cy="4186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3" y="1114425"/>
            <a:ext cx="4456112" cy="414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with 234 pb</a:t>
            </a:r>
            <a:r>
              <a:rPr lang="en-US" baseline="30000" dirty="0" smtClean="0"/>
              <a:t>−1</a:t>
            </a:r>
            <a:r>
              <a:rPr lang="en-US" dirty="0" smtClean="0"/>
              <a:t> (</a:t>
            </a:r>
            <a:r>
              <a:rPr lang="en-US" dirty="0" err="1" smtClean="0"/>
              <a:t>muons</a:t>
            </a:r>
            <a:r>
              <a:rPr lang="en-US" dirty="0" smtClean="0"/>
              <a:t>)</a:t>
            </a:r>
            <a:endParaRPr lang="en-US" baseline="30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Improved uncertainties with larger statistics and control samples</a:t>
            </a: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14</a:t>
            </a:fld>
            <a:endParaRPr lang="it-IT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422847" y="5824333"/>
            <a:ext cx="2286000" cy="4000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dirty="0" smtClean="0">
                <a:solidFill>
                  <a:srgbClr val="000000"/>
                </a:solidFill>
              </a:rPr>
              <a:t>CMS PAS EWK-11-005</a:t>
            </a:r>
            <a:endParaRPr lang="en-US" b="0" dirty="0">
              <a:solidFill>
                <a:srgbClr val="000000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60" y="1992884"/>
            <a:ext cx="2926080" cy="3267456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71" y="1582416"/>
            <a:ext cx="4840116" cy="4142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" y="1967610"/>
            <a:ext cx="3001795" cy="2862922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differential cross section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027760"/>
            <a:ext cx="7772400" cy="1280406"/>
          </a:xfrm>
        </p:spPr>
        <p:txBody>
          <a:bodyPr/>
          <a:lstStyle/>
          <a:p>
            <a:r>
              <a:rPr lang="en-US" sz="1800" dirty="0" smtClean="0"/>
              <a:t>Large statistics allows to study differential cross sections </a:t>
            </a:r>
            <a:r>
              <a:rPr lang="en-US" sz="1800" dirty="0" err="1" smtClean="0"/>
              <a:t>vs</a:t>
            </a:r>
            <a:r>
              <a:rPr lang="en-US" sz="1800" dirty="0" smtClean="0"/>
              <a:t> </a:t>
            </a:r>
            <a:r>
              <a:rPr lang="en-US" sz="1800" dirty="0" err="1" smtClean="0"/>
              <a:t>y</a:t>
            </a:r>
            <a:r>
              <a:rPr lang="en-US" sz="1800" dirty="0" smtClean="0"/>
              <a:t> and </a:t>
            </a:r>
            <a:r>
              <a:rPr lang="en-US" sz="1800" dirty="0" err="1" smtClean="0"/>
              <a:t>p</a:t>
            </a:r>
            <a:r>
              <a:rPr lang="en-US" sz="1800" baseline="-25000" dirty="0" err="1" smtClean="0"/>
              <a:t>T</a:t>
            </a:r>
            <a:endParaRPr lang="en-US" sz="1800" baseline="-25000" dirty="0" smtClean="0"/>
          </a:p>
          <a:p>
            <a:r>
              <a:rPr lang="en-US" sz="1800" dirty="0" smtClean="0"/>
              <a:t>compared to theory after an unfolding procedure correcting for resolution and final-state radiation</a:t>
            </a:r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43652" y="5524217"/>
            <a:ext cx="2054108" cy="74450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dirty="0">
                <a:solidFill>
                  <a:srgbClr val="000000"/>
                </a:solidFill>
              </a:rPr>
              <a:t>CMS-PAS-EWK-10</a:t>
            </a:r>
            <a:r>
              <a:rPr lang="en-US" sz="1400" b="0" dirty="0" smtClean="0">
                <a:solidFill>
                  <a:srgbClr val="000000"/>
                </a:solidFill>
              </a:rPr>
              <a:t>-010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dirty="0" smtClean="0">
                <a:solidFill>
                  <a:srgbClr val="000000"/>
                </a:solidFill>
              </a:rPr>
              <a:t>arXiv:1110.4973, </a:t>
            </a:r>
            <a:br>
              <a:rPr lang="en-US" sz="1400" dirty="0" smtClean="0">
                <a:solidFill>
                  <a:srgbClr val="000000"/>
                </a:solidFill>
              </a:rPr>
            </a:br>
            <a:r>
              <a:rPr lang="en-US" sz="1400" dirty="0" smtClean="0">
                <a:solidFill>
                  <a:srgbClr val="000000"/>
                </a:solidFill>
              </a:rPr>
              <a:t>sub. to PRD</a:t>
            </a:r>
            <a:endParaRPr lang="en-US" sz="1400" b="0" dirty="0">
              <a:solidFill>
                <a:srgbClr val="00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27789" y="3027182"/>
            <a:ext cx="1612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  <a:latin typeface="+mn-lt"/>
              </a:rPr>
              <a:t>FWD cal. contributes</a:t>
            </a:r>
            <a:br>
              <a:rPr lang="en-US" sz="1200" dirty="0" smtClean="0">
                <a:solidFill>
                  <a:schemeClr val="accent2"/>
                </a:solidFill>
                <a:latin typeface="+mn-lt"/>
              </a:rPr>
            </a:br>
            <a:r>
              <a:rPr lang="en-US" sz="1200" dirty="0" smtClean="0">
                <a:solidFill>
                  <a:schemeClr val="accent2"/>
                </a:solidFill>
                <a:latin typeface="+mn-lt"/>
              </a:rPr>
              <a:t>to large |</a:t>
            </a:r>
            <a:r>
              <a:rPr lang="en-US" sz="1200" dirty="0" err="1" smtClean="0">
                <a:solidFill>
                  <a:schemeClr val="accent2"/>
                </a:solidFill>
                <a:latin typeface="+mn-lt"/>
              </a:rPr>
              <a:t>y</a:t>
            </a:r>
            <a:r>
              <a:rPr lang="en-US" sz="1200" dirty="0" smtClean="0">
                <a:solidFill>
                  <a:schemeClr val="accent2"/>
                </a:solidFill>
                <a:latin typeface="+mn-lt"/>
              </a:rPr>
              <a:t>|</a:t>
            </a:r>
            <a:endParaRPr lang="en-US" sz="12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285988" y="5537241"/>
            <a:ext cx="25875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n-lt"/>
              </a:rPr>
              <a:t>Agreement at low </a:t>
            </a:r>
            <a:r>
              <a:rPr lang="en-US" sz="1400" dirty="0" err="1" smtClean="0">
                <a:latin typeface="+mn-lt"/>
              </a:rPr>
              <a:t>p</a:t>
            </a:r>
            <a:r>
              <a:rPr lang="en-US" sz="1400" baseline="-25000" dirty="0" err="1" smtClean="0">
                <a:latin typeface="+mn-lt"/>
              </a:rPr>
              <a:t>T</a:t>
            </a:r>
            <a:r>
              <a:rPr lang="en-US" sz="1400" dirty="0" smtClean="0">
                <a:latin typeface="+mn-lt"/>
              </a:rPr>
              <a:t> requires PYTHIA tuning</a:t>
            </a:r>
          </a:p>
          <a:p>
            <a:r>
              <a:rPr lang="en-US" sz="1400" dirty="0" smtClean="0">
                <a:solidFill>
                  <a:srgbClr val="3333CC"/>
                </a:solidFill>
                <a:latin typeface="+mn-lt"/>
              </a:rPr>
              <a:t>Non-</a:t>
            </a:r>
            <a:r>
              <a:rPr lang="en-US" sz="1400" dirty="0" err="1" smtClean="0">
                <a:solidFill>
                  <a:srgbClr val="3333CC"/>
                </a:solidFill>
                <a:latin typeface="+mn-lt"/>
              </a:rPr>
              <a:t>perturbative</a:t>
            </a:r>
            <a:r>
              <a:rPr lang="en-US" sz="1400" dirty="0" smtClean="0">
                <a:solidFill>
                  <a:srgbClr val="3333CC"/>
                </a:solidFill>
                <a:latin typeface="+mn-lt"/>
              </a:rPr>
              <a:t> contributions</a:t>
            </a:r>
            <a:endParaRPr lang="en-US" sz="1400" dirty="0">
              <a:solidFill>
                <a:srgbClr val="3333CC"/>
              </a:solidFill>
              <a:latin typeface="+mn-lt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28600" y="5215723"/>
            <a:ext cx="21802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n-lt"/>
              </a:rPr>
              <a:t>Sensitive to PDF at low </a:t>
            </a:r>
            <a:r>
              <a:rPr lang="en-US" sz="1400" dirty="0" err="1" smtClean="0">
                <a:latin typeface="+mn-lt"/>
              </a:rPr>
              <a:t>x</a:t>
            </a:r>
            <a:endParaRPr lang="en-US" sz="1400" dirty="0">
              <a:latin typeface="+mn-lt"/>
            </a:endParaRPr>
          </a:p>
        </p:txBody>
      </p:sp>
      <p:sp>
        <p:nvSpPr>
          <p:cNvPr id="17" name="Freccia giù 16"/>
          <p:cNvSpPr/>
          <p:nvPr/>
        </p:nvSpPr>
        <p:spPr bwMode="auto">
          <a:xfrm>
            <a:off x="2392680" y="4753443"/>
            <a:ext cx="457200" cy="2286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164080" y="4948289"/>
            <a:ext cx="9052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accent1"/>
                </a:solidFill>
                <a:latin typeface="+mn-lt"/>
              </a:rPr>
              <a:t>x</a:t>
            </a:r>
            <a:r>
              <a:rPr lang="en-US" dirty="0" smtClean="0">
                <a:solidFill>
                  <a:schemeClr val="accent1"/>
                </a:solidFill>
                <a:latin typeface="+mn-lt"/>
              </a:rPr>
              <a:t> &lt; 10</a:t>
            </a:r>
            <a:r>
              <a:rPr lang="en-US" baseline="30000" dirty="0" smtClean="0">
                <a:solidFill>
                  <a:schemeClr val="accent1"/>
                </a:solidFill>
                <a:latin typeface="+mn-lt"/>
              </a:rPr>
              <a:t>−3</a:t>
            </a:r>
            <a:endParaRPr lang="en-US" baseline="30000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758523"/>
            <a:ext cx="1365250" cy="421295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3055778" y="5205798"/>
            <a:ext cx="3008944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n-lt"/>
              </a:rPr>
              <a:t>Good agreement with FEWZ</a:t>
            </a:r>
            <a:br>
              <a:rPr lang="en-US" sz="1400" dirty="0" smtClean="0">
                <a:latin typeface="+mn-lt"/>
              </a:rPr>
            </a:br>
            <a:r>
              <a:rPr lang="en-US" sz="1400" dirty="0" smtClean="0">
                <a:latin typeface="+mn-lt"/>
              </a:rPr>
              <a:t>prediction (NNLO) at </a:t>
            </a:r>
            <a:r>
              <a:rPr lang="en-US" sz="1400" dirty="0" smtClean="0">
                <a:solidFill>
                  <a:srgbClr val="3333CC"/>
                </a:solidFill>
                <a:latin typeface="+mn-lt"/>
              </a:rPr>
              <a:t>high </a:t>
            </a:r>
            <a:r>
              <a:rPr lang="en-US" sz="1400" dirty="0" err="1" smtClean="0">
                <a:solidFill>
                  <a:srgbClr val="3333CC"/>
                </a:solidFill>
                <a:latin typeface="+mn-lt"/>
              </a:rPr>
              <a:t>p</a:t>
            </a:r>
            <a:r>
              <a:rPr lang="en-US" sz="1400" baseline="-25000" dirty="0" err="1" smtClean="0">
                <a:solidFill>
                  <a:srgbClr val="3333CC"/>
                </a:solidFill>
                <a:latin typeface="+mn-lt"/>
              </a:rPr>
              <a:t>T</a:t>
            </a:r>
            <a:endParaRPr lang="en-US" sz="1400" baseline="-25000" dirty="0" smtClean="0">
              <a:solidFill>
                <a:srgbClr val="3333CC"/>
              </a:solidFill>
              <a:latin typeface="+mn-lt"/>
            </a:endParaRPr>
          </a:p>
          <a:p>
            <a:r>
              <a:rPr lang="en-US" sz="1400" dirty="0" err="1" smtClean="0">
                <a:solidFill>
                  <a:schemeClr val="accent2"/>
                </a:solidFill>
                <a:latin typeface="+mn-lt"/>
              </a:rPr>
              <a:t>Perturbative</a:t>
            </a:r>
            <a:r>
              <a:rPr lang="en-US" sz="1400" dirty="0" smtClean="0">
                <a:solidFill>
                  <a:schemeClr val="accent2"/>
                </a:solidFill>
                <a:latin typeface="+mn-lt"/>
              </a:rPr>
              <a:t> contributions dominate</a:t>
            </a:r>
            <a:endParaRPr lang="en-US" sz="800" baseline="-25000" dirty="0" smtClean="0">
              <a:solidFill>
                <a:srgbClr val="3333CC"/>
              </a:solidFill>
              <a:latin typeface="+mn-lt"/>
            </a:endParaRPr>
          </a:p>
          <a:p>
            <a:endParaRPr lang="en-US" sz="700" dirty="0" smtClean="0">
              <a:solidFill>
                <a:schemeClr val="bg2"/>
              </a:solidFill>
              <a:latin typeface="+mn-lt"/>
            </a:endParaRPr>
          </a:p>
          <a:p>
            <a:r>
              <a:rPr lang="en-US" sz="1200" dirty="0" smtClean="0">
                <a:solidFill>
                  <a:schemeClr val="bg2"/>
                </a:solidFill>
                <a:latin typeface="+mn-lt"/>
              </a:rPr>
              <a:t>FSR unfolded, not included in FEWZ </a:t>
            </a:r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15</a:t>
            </a:fld>
            <a:endParaRPr lang="it-IT"/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350" y="2011680"/>
            <a:ext cx="2911458" cy="2905760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6320" y="1788160"/>
            <a:ext cx="2886871" cy="3660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Figure_008-b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4718593" y="1064281"/>
            <a:ext cx="4271336" cy="4427509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Drell</a:t>
            </a:r>
            <a:r>
              <a:rPr lang="en-US" dirty="0" smtClean="0"/>
              <a:t>-Yan spectrum (</a:t>
            </a:r>
            <a:r>
              <a:rPr lang="en-US" dirty="0" err="1" smtClean="0"/>
              <a:t>μμ</a:t>
            </a:r>
            <a:r>
              <a:rPr lang="en-US" dirty="0" smtClean="0"/>
              <a:t>, </a:t>
            </a:r>
            <a:r>
              <a:rPr lang="en-US" dirty="0" err="1" smtClean="0"/>
              <a:t>ee</a:t>
            </a:r>
            <a:r>
              <a:rPr lang="en-US" dirty="0" smtClean="0"/>
              <a:t>)</a:t>
            </a:r>
            <a:endParaRPr lang="en-US" baseline="-25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77630" y="5477295"/>
            <a:ext cx="2017243" cy="37290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400" dirty="0" smtClean="0">
                <a:solidFill>
                  <a:srgbClr val="000000"/>
                </a:solidFill>
              </a:rPr>
              <a:t>CMS-PAS-EWK-11-007</a:t>
            </a:r>
            <a:endParaRPr lang="en-US" sz="1400" b="0" dirty="0">
              <a:solidFill>
                <a:srgbClr val="00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03335" y="5851541"/>
            <a:ext cx="8354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n-lt"/>
              </a:rPr>
              <a:t>Unfolded distribution, corrected for acceptance, efficiency and FSR effects (not included in FEWZ)</a:t>
            </a:r>
            <a:endParaRPr lang="en-US" sz="1400" dirty="0">
              <a:latin typeface="+mn-lt"/>
            </a:endParaRPr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21" name="Segnaposto numero diapositiva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16</a:t>
            </a:fld>
            <a:endParaRPr lang="it-IT"/>
          </a:p>
        </p:txBody>
      </p:sp>
      <p:pic>
        <p:nvPicPr>
          <p:cNvPr id="11" name="Immagine 10" descr="Figure_008-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57381" y="1131044"/>
            <a:ext cx="4496037" cy="4337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623" y="4916639"/>
            <a:ext cx="1494347" cy="94280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</a:t>
            </a:r>
            <a:r>
              <a:rPr lang="en-US" baseline="30000" dirty="0" smtClean="0"/>
              <a:t>2</a:t>
            </a:r>
            <a:r>
              <a:rPr lang="en-US" dirty="0" smtClean="0"/>
              <a:t>θ</a:t>
            </a:r>
            <a:r>
              <a:rPr lang="en-US" baseline="-25000" dirty="0" smtClean="0"/>
              <a:t>W</a:t>
            </a:r>
            <a:r>
              <a:rPr lang="en-US" dirty="0" smtClean="0"/>
              <a:t> (updated with 1.1fb</a:t>
            </a:r>
            <a:r>
              <a:rPr lang="en-US" baseline="30000" dirty="0" smtClean="0"/>
              <a:t>−1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169920" y="1027760"/>
            <a:ext cx="5288280" cy="5220640"/>
          </a:xfrm>
        </p:spPr>
        <p:txBody>
          <a:bodyPr/>
          <a:lstStyle/>
          <a:p>
            <a:r>
              <a:rPr lang="en-US" sz="2400" dirty="0" smtClean="0"/>
              <a:t>FB asymmetry allows a measurement of the Weinberg angle</a:t>
            </a:r>
          </a:p>
          <a:p>
            <a:r>
              <a:rPr lang="en-US" sz="2400" dirty="0" smtClean="0"/>
              <a:t>More precise measurement also using Y and </a:t>
            </a:r>
            <a:r>
              <a:rPr lang="en-US" sz="2400" dirty="0" err="1" smtClean="0"/>
              <a:t>m</a:t>
            </a:r>
            <a:r>
              <a:rPr lang="en-US" sz="2400" dirty="0" smtClean="0"/>
              <a:t> of the </a:t>
            </a:r>
            <a:r>
              <a:rPr lang="en-US" sz="2400" dirty="0" err="1" smtClean="0"/>
              <a:t>dimuon</a:t>
            </a:r>
            <a:r>
              <a:rPr lang="en-US" sz="2400" dirty="0" smtClean="0"/>
              <a:t> pair distributions</a:t>
            </a:r>
          </a:p>
          <a:p>
            <a:r>
              <a:rPr lang="it-IT" sz="2400" dirty="0" err="1" smtClean="0"/>
              <a:t>Collins-Soper</a:t>
            </a:r>
            <a:r>
              <a:rPr lang="it-IT" sz="2400" dirty="0" smtClean="0"/>
              <a:t> frame </a:t>
            </a:r>
            <a:r>
              <a:rPr lang="it-IT" sz="2400" dirty="0" err="1" smtClean="0"/>
              <a:t>adopted</a:t>
            </a:r>
            <a:r>
              <a:rPr lang="it-IT" sz="2400" baseline="30000" dirty="0" smtClean="0">
                <a:solidFill>
                  <a:schemeClr val="accent3">
                    <a:lumMod val="50000"/>
                  </a:schemeClr>
                </a:solidFill>
              </a:rPr>
              <a:t>[</a:t>
            </a:r>
            <a:r>
              <a:rPr lang="it-IT" sz="2400" dirty="0" smtClean="0">
                <a:solidFill>
                  <a:schemeClr val="accent3">
                    <a:lumMod val="50000"/>
                  </a:schemeClr>
                </a:solidFill>
              </a:rPr>
              <a:t>*</a:t>
            </a:r>
            <a:r>
              <a:rPr lang="it-IT" sz="2400" baseline="30000" dirty="0" smtClean="0">
                <a:solidFill>
                  <a:schemeClr val="accent3">
                    <a:lumMod val="50000"/>
                  </a:schemeClr>
                </a:solidFill>
              </a:rPr>
              <a:t>]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928166" y="4640748"/>
            <a:ext cx="1891464" cy="35312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dirty="0" smtClean="0">
                <a:solidFill>
                  <a:srgbClr val="000000"/>
                </a:solidFill>
              </a:rPr>
              <a:t>PRD84(2011)112002</a:t>
            </a:r>
            <a:endParaRPr lang="en-US" sz="1400" b="0" dirty="0">
              <a:solidFill>
                <a:srgbClr val="000000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532" y="3859568"/>
            <a:ext cx="3684411" cy="533400"/>
          </a:xfrm>
          <a:prstGeom prst="rect">
            <a:avLst/>
          </a:prstGeom>
        </p:spPr>
      </p:pic>
      <p:sp>
        <p:nvSpPr>
          <p:cNvPr id="10" name="Rettangolo arrotondato 9"/>
          <p:cNvSpPr/>
          <p:nvPr/>
        </p:nvSpPr>
        <p:spPr bwMode="auto">
          <a:xfrm>
            <a:off x="2814320" y="5144096"/>
            <a:ext cx="4992819" cy="393103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291834" y="5828544"/>
            <a:ext cx="445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aseline="30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[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*</a:t>
            </a:r>
            <a:r>
              <a:rPr lang="en-GB" sz="1200" baseline="30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]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CS frame: Z rest frame in which the </a:t>
            </a:r>
            <a:r>
              <a:rPr lang="en-GB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z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axis bisects p</a:t>
            </a:r>
            <a:r>
              <a:rPr lang="en-GB" sz="1200" baseline="-25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1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Symbol" charset="2"/>
              </a:rPr>
              <a:t>−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p</a:t>
            </a:r>
            <a:r>
              <a:rPr lang="en-GB" sz="1200" baseline="-25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2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</a:t>
            </a:r>
            <a:b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</a:b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   p</a:t>
            </a:r>
            <a:r>
              <a:rPr lang="en-GB" sz="1200" baseline="-25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1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and p</a:t>
            </a:r>
            <a:r>
              <a:rPr lang="en-GB" sz="1200" baseline="-25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2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being the incoming quark and anti-quark </a:t>
            </a:r>
            <a:r>
              <a:rPr lang="en-GB" sz="12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momenta</a:t>
            </a:r>
            <a:endParaRPr lang="en-GB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47" y="4254588"/>
            <a:ext cx="2228697" cy="60960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84646"/>
            <a:ext cx="2753360" cy="5873354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0109" y="5184478"/>
            <a:ext cx="4841240" cy="312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Dibosons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294967295"/>
          </p:nvPr>
        </p:nvSpPr>
        <p:spPr>
          <a:xfrm>
            <a:off x="0" y="6400800"/>
            <a:ext cx="2895600" cy="304800"/>
          </a:xfrm>
        </p:spPr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304800"/>
          </a:xfrm>
        </p:spPr>
        <p:txBody>
          <a:bodyPr/>
          <a:lstStyle/>
          <a:p>
            <a:fld id="{B4C233C7-E0AF-9F43-B231-46AD565A5FDB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54" y="1758602"/>
            <a:ext cx="3395418" cy="2653412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733" y="2160255"/>
            <a:ext cx="5521267" cy="3769249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W, Z + </a:t>
            </a:r>
            <a:r>
              <a:rPr lang="en-US" dirty="0" err="1" smtClean="0"/>
              <a:t>γ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Final state common to new physics searches, probes </a:t>
            </a:r>
            <a:r>
              <a:rPr lang="en-US" sz="1600" dirty="0" smtClean="0">
                <a:solidFill>
                  <a:schemeClr val="accent2"/>
                </a:solidFill>
              </a:rPr>
              <a:t>triple gauge coupling</a:t>
            </a:r>
          </a:p>
          <a:p>
            <a:r>
              <a:rPr lang="en-US" sz="1600" dirty="0" smtClean="0"/>
              <a:t>Fake photon estimate is a key task, performed</a:t>
            </a:r>
            <a:r>
              <a:rPr lang="en-US" sz="1600" dirty="0" smtClean="0"/>
              <a:t> with </a:t>
            </a:r>
            <a:r>
              <a:rPr lang="en-US" sz="1600" dirty="0" smtClean="0"/>
              <a:t>data-driven methods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127134" y="693988"/>
            <a:ext cx="1525658" cy="33728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200" dirty="0" smtClean="0">
                <a:solidFill>
                  <a:srgbClr val="000000"/>
                </a:solidFill>
              </a:rPr>
              <a:t>PLB701 (2011) 535</a:t>
            </a:r>
            <a:endParaRPr lang="en-US" sz="1200" b="0" dirty="0">
              <a:solidFill>
                <a:srgbClr val="0000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230828" y="45694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FSR</a:t>
            </a:r>
            <a:endParaRPr lang="en-US" sz="12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Parentesi graffa aperta 13"/>
          <p:cNvSpPr/>
          <p:nvPr/>
        </p:nvSpPr>
        <p:spPr bwMode="auto">
          <a:xfrm rot="5400000">
            <a:off x="6874641" y="1863241"/>
            <a:ext cx="152400" cy="533400"/>
          </a:xfrm>
          <a:prstGeom prst="leftBrac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722241" y="1748941"/>
            <a:ext cx="4411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  <a:latin typeface="+mn-lt"/>
              </a:rPr>
              <a:t>ISR</a:t>
            </a:r>
            <a:endParaRPr lang="en-US" sz="1200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7436720" y="1778784"/>
            <a:ext cx="1150670" cy="785429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6418" y="4967966"/>
            <a:ext cx="1162489" cy="751928"/>
          </a:xfrm>
          <a:prstGeom prst="rect">
            <a:avLst/>
          </a:prstGeom>
        </p:spPr>
      </p:pic>
      <p:sp>
        <p:nvSpPr>
          <p:cNvPr id="16" name="Segnaposto piè di pagina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19</a:t>
            </a:fld>
            <a:endParaRPr lang="it-IT"/>
          </a:p>
        </p:txBody>
      </p:sp>
      <p:sp>
        <p:nvSpPr>
          <p:cNvPr id="34" name="CasellaDiTesto 33"/>
          <p:cNvSpPr txBox="1"/>
          <p:nvPr/>
        </p:nvSpPr>
        <p:spPr>
          <a:xfrm>
            <a:off x="514586" y="4276638"/>
            <a:ext cx="14992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accent2"/>
                </a:solidFill>
                <a:latin typeface="+mn-lt"/>
              </a:rPr>
              <a:t>Excess at high ET</a:t>
            </a:r>
          </a:p>
          <a:p>
            <a:r>
              <a:rPr lang="en-US" sz="1100" dirty="0" smtClean="0">
                <a:solidFill>
                  <a:schemeClr val="accent2"/>
                </a:solidFill>
                <a:latin typeface="+mn-lt"/>
              </a:rPr>
              <a:t>with anomalous TGC</a:t>
            </a:r>
            <a:endParaRPr lang="en-US" sz="11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0" name="Parentesi graffa aperta 9"/>
          <p:cNvSpPr/>
          <p:nvPr/>
        </p:nvSpPr>
        <p:spPr bwMode="auto">
          <a:xfrm>
            <a:off x="3764228" y="4465481"/>
            <a:ext cx="152400" cy="533400"/>
          </a:xfrm>
          <a:prstGeom prst="leftBrac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TGC limits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Competitive with LEP and </a:t>
            </a:r>
            <a:r>
              <a:rPr lang="en-US" sz="2800" dirty="0" err="1" smtClean="0"/>
              <a:t>Tevatron</a:t>
            </a:r>
            <a:r>
              <a:rPr lang="en-US" sz="2800" dirty="0" smtClean="0"/>
              <a:t> limits</a:t>
            </a:r>
            <a:endParaRPr lang="en-US" sz="2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20</a:t>
            </a:fld>
            <a:endParaRPr lang="it-IT"/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48" y="1593760"/>
            <a:ext cx="8358985" cy="552660"/>
          </a:xfrm>
          <a:prstGeom prst="rect">
            <a:avLst/>
          </a:prstGeom>
        </p:spPr>
      </p:pic>
      <p:sp>
        <p:nvSpPr>
          <p:cNvPr id="23" name="Rettangolo arrotondato 22"/>
          <p:cNvSpPr/>
          <p:nvPr/>
        </p:nvSpPr>
        <p:spPr bwMode="auto">
          <a:xfrm>
            <a:off x="5879994" y="1687589"/>
            <a:ext cx="356627" cy="365354"/>
          </a:xfrm>
          <a:prstGeom prst="roundRect">
            <a:avLst/>
          </a:prstGeom>
          <a:noFill/>
          <a:ln w="31750" cap="flat" cmpd="sng" algn="ctr">
            <a:solidFill>
              <a:schemeClr val="accent1">
                <a:alpha val="5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ttangolo arrotondato 23"/>
          <p:cNvSpPr/>
          <p:nvPr/>
        </p:nvSpPr>
        <p:spPr bwMode="auto">
          <a:xfrm>
            <a:off x="7050085" y="1518129"/>
            <a:ext cx="356627" cy="365354"/>
          </a:xfrm>
          <a:prstGeom prst="roundRect">
            <a:avLst/>
          </a:prstGeom>
          <a:noFill/>
          <a:ln w="31750" cap="flat" cmpd="sng" algn="ctr">
            <a:solidFill>
              <a:schemeClr val="accent1">
                <a:alpha val="5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6219225" y="2192124"/>
            <a:ext cx="870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  <a:latin typeface="+mn-lt"/>
              </a:rPr>
              <a:t>CP even</a:t>
            </a:r>
            <a:endParaRPr lang="en-US" sz="1400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27" name="Forma 26"/>
          <p:cNvCxnSpPr>
            <a:stCxn id="25" idx="1"/>
            <a:endCxn id="23" idx="2"/>
          </p:cNvCxnSpPr>
          <p:nvPr/>
        </p:nvCxnSpPr>
        <p:spPr bwMode="auto">
          <a:xfrm rot="10800000">
            <a:off x="6058309" y="2052943"/>
            <a:ext cx="160917" cy="293070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00CC99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28" name="Forma 27"/>
          <p:cNvCxnSpPr>
            <a:stCxn id="25" idx="3"/>
            <a:endCxn id="24" idx="2"/>
          </p:cNvCxnSpPr>
          <p:nvPr/>
        </p:nvCxnSpPr>
        <p:spPr bwMode="auto">
          <a:xfrm flipV="1">
            <a:off x="7089250" y="1883483"/>
            <a:ext cx="139149" cy="462530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00CC99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pic>
        <p:nvPicPr>
          <p:cNvPr id="40" name="Immagin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929" y="2696413"/>
            <a:ext cx="3311770" cy="3171959"/>
          </a:xfrm>
          <a:prstGeom prst="rect">
            <a:avLst/>
          </a:prstGeom>
        </p:spPr>
      </p:pic>
      <p:sp>
        <p:nvSpPr>
          <p:cNvPr id="41" name="Rettangolo 40"/>
          <p:cNvSpPr/>
          <p:nvPr/>
        </p:nvSpPr>
        <p:spPr bwMode="auto">
          <a:xfrm flipV="1">
            <a:off x="7103533" y="3990120"/>
            <a:ext cx="393700" cy="45719"/>
          </a:xfrm>
          <a:prstGeom prst="rect">
            <a:avLst/>
          </a:prstGeom>
          <a:noFill/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3" name="Connettore 1 42"/>
          <p:cNvCxnSpPr>
            <a:stCxn id="41" idx="1"/>
          </p:cNvCxnSpPr>
          <p:nvPr/>
        </p:nvCxnSpPr>
        <p:spPr bwMode="auto">
          <a:xfrm rot="10800000">
            <a:off x="4407139" y="2366513"/>
            <a:ext cx="2696394" cy="16464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CC99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Connettore 1 43"/>
          <p:cNvCxnSpPr>
            <a:stCxn id="41" idx="1"/>
          </p:cNvCxnSpPr>
          <p:nvPr/>
        </p:nvCxnSpPr>
        <p:spPr bwMode="auto">
          <a:xfrm rot="10800000" flipV="1">
            <a:off x="4298589" y="4012978"/>
            <a:ext cx="2804944" cy="15993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CC99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pic>
        <p:nvPicPr>
          <p:cNvPr id="26" name="Immagine 25"/>
          <p:cNvPicPr>
            <a:picLocks noChangeAspect="1"/>
          </p:cNvPicPr>
          <p:nvPr/>
        </p:nvPicPr>
        <p:blipFill>
          <a:blip r:embed="rId4"/>
          <a:srcRect t="51154"/>
          <a:stretch>
            <a:fillRect/>
          </a:stretch>
        </p:blipFill>
        <p:spPr>
          <a:xfrm>
            <a:off x="548211" y="2323089"/>
            <a:ext cx="3987800" cy="3734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Dibosons</a:t>
            </a:r>
            <a:r>
              <a:rPr lang="en-US" dirty="0" smtClean="0"/>
              <a:t>: WW, WZ, ZZ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 smtClean="0"/>
              <a:t>Important test of the SM non-</a:t>
            </a:r>
            <a:r>
              <a:rPr lang="en-US" sz="1400" dirty="0" err="1" smtClean="0"/>
              <a:t>abelian</a:t>
            </a:r>
            <a:r>
              <a:rPr lang="en-US" sz="1400" dirty="0" smtClean="0"/>
              <a:t> structure; benchmark for Higgs search</a:t>
            </a:r>
          </a:p>
          <a:p>
            <a:r>
              <a:rPr lang="en-US" sz="1400" dirty="0" smtClean="0"/>
              <a:t>Measured production cross sections of W</a:t>
            </a:r>
            <a:r>
              <a:rPr lang="en-US" sz="1400" baseline="30000" dirty="0" smtClean="0"/>
              <a:t>+</a:t>
            </a:r>
            <a:r>
              <a:rPr lang="en-US" sz="1400" dirty="0" smtClean="0"/>
              <a:t>W</a:t>
            </a:r>
            <a:r>
              <a:rPr lang="en-US" sz="1400" baseline="30000" dirty="0" smtClean="0"/>
              <a:t>−</a:t>
            </a:r>
            <a:r>
              <a:rPr lang="en-US" sz="1400" dirty="0" smtClean="0"/>
              <a:t>, WZ, ZZ using </a:t>
            </a:r>
            <a:r>
              <a:rPr lang="en-US" sz="1400" dirty="0" err="1" smtClean="0"/>
              <a:t>leptonic</a:t>
            </a:r>
            <a:r>
              <a:rPr lang="en-US" sz="1400" dirty="0" smtClean="0"/>
              <a:t> decay modes (1.1fb</a:t>
            </a:r>
            <a:r>
              <a:rPr lang="en-US" sz="1400" baseline="30000" dirty="0" smtClean="0"/>
              <a:t>−1</a:t>
            </a:r>
            <a:r>
              <a:rPr lang="en-US" sz="1400" dirty="0" smtClean="0"/>
              <a:t>)</a:t>
            </a:r>
          </a:p>
          <a:p>
            <a:endParaRPr lang="en-US" sz="1400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060440" y="5596982"/>
            <a:ext cx="2311400" cy="38550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108000" tIns="63000" rIns="108000" bIns="63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dirty="0" smtClean="0">
                <a:solidFill>
                  <a:srgbClr val="000000"/>
                </a:solidFill>
              </a:rPr>
              <a:t>CMS PAS EWK-11-010</a:t>
            </a:r>
            <a:endParaRPr lang="en-US" sz="1200" b="0" dirty="0">
              <a:solidFill>
                <a:srgbClr val="000000"/>
              </a:solidFill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83" y="2467856"/>
            <a:ext cx="4649817" cy="2175543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53" y="4658471"/>
            <a:ext cx="4649817" cy="2169049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8760" y="2987851"/>
            <a:ext cx="3298521" cy="232157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987" y="1658609"/>
            <a:ext cx="6035142" cy="764121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5835148" y="3175128"/>
            <a:ext cx="972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WZ→lνll</a:t>
            </a:r>
            <a:endParaRPr lang="en-US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650717" y="2085400"/>
            <a:ext cx="1076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WW→lνlν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22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118" y="965948"/>
            <a:ext cx="7801335" cy="5324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>
          <a:blip r:embed="rId2">
            <a:lum/>
            <a:alphaModFix amt="79000"/>
          </a:blip>
          <a:stretch>
            <a:fillRect/>
          </a:stretch>
        </p:blipFill>
        <p:spPr>
          <a:xfrm>
            <a:off x="3168870" y="1693981"/>
            <a:ext cx="5335751" cy="4439241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CMS produced </a:t>
            </a:r>
            <a:r>
              <a:rPr lang="en-US" sz="2400" dirty="0" smtClean="0">
                <a:solidFill>
                  <a:schemeClr val="accent2"/>
                </a:solidFill>
              </a:rPr>
              <a:t>many EWK measurements </a:t>
            </a:r>
            <a:r>
              <a:rPr lang="en-US" sz="2400" dirty="0" smtClean="0"/>
              <a:t>with the first 36 pb</a:t>
            </a:r>
            <a:r>
              <a:rPr lang="en-US" sz="2400" baseline="30000" dirty="0" smtClean="0"/>
              <a:t>−1</a:t>
            </a:r>
            <a:r>
              <a:rPr lang="en-US" sz="2400" dirty="0" smtClean="0"/>
              <a:t> of LHC data at 7 </a:t>
            </a:r>
            <a:r>
              <a:rPr lang="en-US" sz="2400" dirty="0" err="1" smtClean="0"/>
              <a:t>TeV</a:t>
            </a:r>
            <a:endParaRPr lang="en-US" sz="2400" dirty="0" smtClean="0"/>
          </a:p>
          <a:p>
            <a:r>
              <a:rPr lang="en-US" sz="2400" dirty="0" smtClean="0"/>
              <a:t>Several updates are available with 2011 </a:t>
            </a:r>
            <a:r>
              <a:rPr lang="en-US" sz="2400" dirty="0" smtClean="0"/>
              <a:t>data</a:t>
            </a:r>
          </a:p>
          <a:p>
            <a:endParaRPr lang="en-US" sz="2400" baseline="30000" dirty="0" smtClean="0"/>
          </a:p>
          <a:p>
            <a:r>
              <a:rPr lang="en-US" sz="2400" dirty="0" smtClean="0"/>
              <a:t>All measurements are so far in </a:t>
            </a:r>
            <a:r>
              <a:rPr lang="en-US" sz="2400" dirty="0" smtClean="0">
                <a:solidFill>
                  <a:srgbClr val="3333CC"/>
                </a:solidFill>
              </a:rPr>
              <a:t>agreement with theoretical predictions</a:t>
            </a:r>
            <a:r>
              <a:rPr lang="en-US" sz="2400" dirty="0" smtClean="0"/>
              <a:t> from the standard model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LHC Physics</a:t>
            </a: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Luca Lista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3C7-E0AF-9F43-B231-46AD565A5FDB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16028</TotalTime>
  <Words>1491</Words>
  <Application>Microsoft Macintosh PowerPoint</Application>
  <PresentationFormat>Presentazione su schermo (4:3)</PresentationFormat>
  <Paragraphs>243</Paragraphs>
  <Slides>23</Slides>
  <Notes>2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Struttura predefinita</vt:lpstr>
      <vt:lpstr>Electroweak results  </vt:lpstr>
      <vt:lpstr>EWK processes at LHC</vt:lpstr>
      <vt:lpstr>W→lν inc. cross section</vt:lpstr>
      <vt:lpstr>W+ and W− production</vt:lpstr>
      <vt:lpstr>Z→ll analysis</vt:lpstr>
      <vt:lpstr>Systematic uncertainties</vt:lpstr>
      <vt:lpstr>Z→ττ</vt:lpstr>
      <vt:lpstr>W→τν </vt:lpstr>
      <vt:lpstr>Comparison with theory</vt:lpstr>
      <vt:lpstr>Comparison with theory</vt:lpstr>
      <vt:lpstr>Comparison with theory</vt:lpstr>
      <vt:lpstr>W charge asymmetry</vt:lpstr>
      <vt:lpstr>CMS ad LHCb measurements</vt:lpstr>
      <vt:lpstr>Update with 234 pb−1 (muons)</vt:lpstr>
      <vt:lpstr>Z differential cross section</vt:lpstr>
      <vt:lpstr>Drell-Yan spectrum (μμ, ee)</vt:lpstr>
      <vt:lpstr>sin2θW (updated with 1.1fb−1)</vt:lpstr>
      <vt:lpstr>Dibosons</vt:lpstr>
      <vt:lpstr>W, Z + γ</vt:lpstr>
      <vt:lpstr>TGC limits</vt:lpstr>
      <vt:lpstr>Dibosons: WW, WZ, ZZ</vt:lpstr>
      <vt:lpstr>Summary</vt:lpstr>
      <vt:lpstr>Conclusions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Luca Lista</cp:lastModifiedBy>
  <cp:revision>3405</cp:revision>
  <cp:lastPrinted>2011-05-31T11:23:27Z</cp:lastPrinted>
  <dcterms:created xsi:type="dcterms:W3CDTF">2012-06-06T12:48:05Z</dcterms:created>
  <dcterms:modified xsi:type="dcterms:W3CDTF">2012-06-06T13:13:12Z</dcterms:modified>
</cp:coreProperties>
</file>