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Default Extension="pict" ContentType="image/pict"/>
  <Override PartName="/ppt/slides/slide9.xml" ContentType="application/vnd.openxmlformats-officedocument.presentationml.slide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Override PartName="/ppt/slides/slide38.xml" ContentType="application/vnd.openxmlformats-officedocument.presentationml.slide+xml"/>
  <Default Extension="rels" ContentType="application/vnd.openxmlformats-package.relationships+xml"/>
  <Override PartName="/ppt/slides/slide10.xml" ContentType="application/vnd.openxmlformats-officedocument.presentationml.slide+xml"/>
  <Override PartName="/ppt/slideLayouts/slideLayout5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6.xml" ContentType="application/vnd.openxmlformats-officedocument.presentationml.slide+xml"/>
  <Override PartName="/ppt/handoutMasters/handoutMaster1.xml" ContentType="application/vnd.openxmlformats-officedocument.presentationml.handoutMaster+xml"/>
  <Override PartName="/ppt/slides/slide34.xml" ContentType="application/vnd.openxmlformats-officedocument.presentationml.slide+xml"/>
  <Override PartName="/ppt/theme/theme2.xml" ContentType="application/vnd.openxmlformats-officedocument.theme+xml"/>
  <Override PartName="/ppt/slideLayouts/slideLayout1.xml" ContentType="application/vnd.openxmlformats-officedocument.presentationml.slideLayout+xml"/>
  <Default Extension="jpeg" ContentType="image/jpeg"/>
  <Override PartName="/ppt/slides/slide22.xml" ContentType="application/vnd.openxmlformats-officedocument.presentationml.slide+xml"/>
  <Override PartName="/ppt/slides/slide30.xml" ContentType="application/vnd.openxmlformats-officedocument.presentationml.slide+xml"/>
  <Override PartName="/docProps/app.xml" ContentType="application/vnd.openxmlformats-officedocument.extended-properties+xml"/>
  <Default Extension="xml" ContentType="application/xml"/>
  <Override PartName="/ppt/slides/slide19.xml" ContentType="application/vnd.openxmlformats-officedocument.presentationml.slide+xml"/>
  <Override PartName="/ppt/tableStyles.xml" ContentType="application/vnd.openxmlformats-officedocument.presentationml.tableStyles+xml"/>
  <Override PartName="/ppt/slides/slide15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6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7.xml" ContentType="application/vnd.openxmlformats-officedocument.presentationml.slide+xml"/>
  <Override PartName="/ppt/slides/slide35.xml" ContentType="application/vnd.openxmlformats-officedocument.presentationml.slide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theme/theme3.xml" ContentType="application/vnd.openxmlformats-officedocument.them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Default Extension="pdf" ContentType="application/pdf"/>
  <Override PartName="/ppt/slides/slide16.xml" ContentType="application/vnd.openxmlformats-officedocument.presentationml.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Default Extension="vml" ContentType="application/vnd.openxmlformats-officedocument.vmlDrawing"/>
  <Override PartName="/ppt/slides/slide3.xml" ContentType="application/vnd.openxmlformats-officedocument.presentationml.slide+xml"/>
  <Override PartName="/ppt/slides/slide28.xml" ContentType="application/vnd.openxmlformats-officedocument.presentationml.slide+xml"/>
  <Override PartName="/ppt/slides/slide36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4.xml" ContentType="application/vnd.openxmlformats-officedocument.presentationml.slide+xml"/>
  <Override PartName="/ppt/slides/slide32.xml" ContentType="application/vnd.openxmlformats-officedocument.presentationml.slide+xml"/>
  <Override PartName="/ppt/embeddings/Microsoft_Equation1.bin" ContentType="application/vnd.openxmlformats-officedocument.oleObject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slides/slide37.xml" ContentType="application/vnd.openxmlformats-officedocument.presentationml.slide+xml"/>
  <Override PartName="/ppt/slides/slide29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trictFirstAndLastChars="0" saveSubsetFonts="1" autoCompressPictures="0">
  <p:sldMasterIdLst>
    <p:sldMasterId id="2147483648" r:id="rId1"/>
  </p:sldMasterIdLst>
  <p:notesMasterIdLst>
    <p:notesMasterId r:id="rId40"/>
  </p:notesMasterIdLst>
  <p:handoutMasterIdLst>
    <p:handoutMasterId r:id="rId41"/>
  </p:handoutMasterIdLst>
  <p:sldIdLst>
    <p:sldId id="472" r:id="rId2"/>
    <p:sldId id="473" r:id="rId3"/>
    <p:sldId id="475" r:id="rId4"/>
    <p:sldId id="477" r:id="rId5"/>
    <p:sldId id="476" r:id="rId6"/>
    <p:sldId id="478" r:id="rId7"/>
    <p:sldId id="480" r:id="rId8"/>
    <p:sldId id="481" r:id="rId9"/>
    <p:sldId id="482" r:id="rId10"/>
    <p:sldId id="479" r:id="rId11"/>
    <p:sldId id="483" r:id="rId12"/>
    <p:sldId id="484" r:id="rId13"/>
    <p:sldId id="485" r:id="rId14"/>
    <p:sldId id="486" r:id="rId15"/>
    <p:sldId id="489" r:id="rId16"/>
    <p:sldId id="490" r:id="rId17"/>
    <p:sldId id="492" r:id="rId18"/>
    <p:sldId id="491" r:id="rId19"/>
    <p:sldId id="499" r:id="rId20"/>
    <p:sldId id="509" r:id="rId21"/>
    <p:sldId id="487" r:id="rId22"/>
    <p:sldId id="488" r:id="rId23"/>
    <p:sldId id="507" r:id="rId24"/>
    <p:sldId id="493" r:id="rId25"/>
    <p:sldId id="497" r:id="rId26"/>
    <p:sldId id="495" r:id="rId27"/>
    <p:sldId id="496" r:id="rId28"/>
    <p:sldId id="503" r:id="rId29"/>
    <p:sldId id="498" r:id="rId30"/>
    <p:sldId id="500" r:id="rId31"/>
    <p:sldId id="501" r:id="rId32"/>
    <p:sldId id="502" r:id="rId33"/>
    <p:sldId id="504" r:id="rId34"/>
    <p:sldId id="506" r:id="rId35"/>
    <p:sldId id="505" r:id="rId36"/>
    <p:sldId id="508" r:id="rId37"/>
    <p:sldId id="510" r:id="rId38"/>
    <p:sldId id="474" r:id="rId39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457200" rtl="0" eaLnBrk="1" latinLnBrk="0" hangingPunct="1">
      <a:defRPr sz="16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457200" rtl="0" eaLnBrk="1" latinLnBrk="0" hangingPunct="1">
      <a:defRPr sz="16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457200" rtl="0" eaLnBrk="1" latinLnBrk="0" hangingPunct="1">
      <a:defRPr sz="16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457200" rtl="0" eaLnBrk="1" latinLnBrk="0" hangingPunct="1">
      <a:defRPr sz="16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/>
  <p:showPr showNarration="1" useTimings="0">
    <p:present/>
    <p:sldAll/>
    <p:penClr>
      <a:srgbClr val="FF3300"/>
    </p:penClr>
  </p:showPr>
  <p:clrMru>
    <a:srgbClr val="E75C00"/>
    <a:srgbClr val="A6A0D4"/>
    <a:srgbClr val="CC0066"/>
    <a:srgbClr val="339966"/>
    <a:srgbClr val="CCFFCC"/>
    <a:srgbClr val="FF0101"/>
    <a:srgbClr val="FFFF00"/>
    <a:srgbClr val="FFFF66"/>
    <a:srgbClr val="3366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Stile chiaro 1 - Colore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4970" autoAdjust="0"/>
    <p:restoredTop sz="94660" autoAdjust="0"/>
  </p:normalViewPr>
  <p:slideViewPr>
    <p:cSldViewPr snapToGrid="0">
      <p:cViewPr varScale="1">
        <p:scale>
          <a:sx n="148" d="100"/>
          <a:sy n="148" d="100"/>
        </p:scale>
        <p:origin x="-1248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9" d="100"/>
          <a:sy n="69" d="100"/>
        </p:scale>
        <p:origin x="-1008" y="-90"/>
      </p:cViewPr>
      <p:guideLst>
        <p:guide orient="horz" pos="2928"/>
        <p:guide pos="2208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notesMaster" Target="notesMasters/notesMaster1.xml"/><Relationship Id="rId41" Type="http://schemas.openxmlformats.org/officeDocument/2006/relationships/handoutMaster" Target="handoutMasters/handoutMaster1.xml"/><Relationship Id="rId42" Type="http://schemas.openxmlformats.org/officeDocument/2006/relationships/printerSettings" Target="printerSettings/printerSettings1.bin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2.pict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9588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19" tIns="45810" rIns="91619" bIns="45810" numCol="1" anchor="t" anchorCtr="0" compatLnSpc="1">
            <a:prstTxWarp prst="textNoShape">
              <a:avLst/>
            </a:prstTxWarp>
          </a:bodyPr>
          <a:lstStyle>
            <a:lvl1pPr defTabSz="915988">
              <a:defRPr sz="1200"/>
            </a:lvl1pPr>
          </a:lstStyle>
          <a:p>
            <a:endParaRPr lang="it-IT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5117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19" tIns="45810" rIns="91619" bIns="45810" numCol="1" anchor="t" anchorCtr="0" compatLnSpc="1">
            <a:prstTxWarp prst="textNoShape">
              <a:avLst/>
            </a:prstTxWarp>
          </a:bodyPr>
          <a:lstStyle>
            <a:lvl1pPr algn="r" defTabSz="915988">
              <a:defRPr sz="1200"/>
            </a:lvl1pPr>
          </a:lstStyle>
          <a:p>
            <a:endParaRPr lang="it-IT"/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3800"/>
            <a:ext cx="3049588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19" tIns="45810" rIns="91619" bIns="45810" numCol="1" anchor="b" anchorCtr="0" compatLnSpc="1">
            <a:prstTxWarp prst="textNoShape">
              <a:avLst/>
            </a:prstTxWarp>
          </a:bodyPr>
          <a:lstStyle>
            <a:lvl1pPr defTabSz="915988">
              <a:defRPr sz="1200"/>
            </a:lvl1pPr>
          </a:lstStyle>
          <a:p>
            <a:endParaRPr lang="it-IT"/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13800"/>
            <a:ext cx="3051175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19" tIns="45810" rIns="91619" bIns="45810" numCol="1" anchor="b" anchorCtr="0" compatLnSpc="1">
            <a:prstTxWarp prst="textNoShape">
              <a:avLst/>
            </a:prstTxWarp>
          </a:bodyPr>
          <a:lstStyle>
            <a:lvl1pPr algn="r" defTabSz="915988">
              <a:defRPr sz="1200"/>
            </a:lvl1pPr>
          </a:lstStyle>
          <a:p>
            <a:fld id="{E001E089-D839-6748-AECB-E6C5D5FA70AB}" type="slidenum">
              <a:rPr lang="it-IT"/>
              <a:pPr/>
              <a:t>‹n.›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7" tIns="46584" rIns="93167" bIns="46584" numCol="1" anchor="t" anchorCtr="0" compatLnSpc="1">
            <a:prstTxWarp prst="textNoShape">
              <a:avLst/>
            </a:prstTxWarp>
          </a:bodyPr>
          <a:lstStyle>
            <a:lvl1pPr defTabSz="933450">
              <a:defRPr sz="1200"/>
            </a:lvl1pPr>
          </a:lstStyle>
          <a:p>
            <a:endParaRPr lang="it-IT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7" tIns="46584" rIns="93167" bIns="46584" numCol="1" anchor="t" anchorCtr="0" compatLnSpc="1">
            <a:prstTxWarp prst="textNoShape">
              <a:avLst/>
            </a:prstTxWarp>
          </a:bodyPr>
          <a:lstStyle>
            <a:lvl1pPr algn="r" defTabSz="933450">
              <a:defRPr sz="1200"/>
            </a:lvl1pPr>
          </a:lstStyle>
          <a:p>
            <a:endParaRPr lang="it-IT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8" y="4416425"/>
            <a:ext cx="5140325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7" tIns="46584" rIns="93167" bIns="4658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Fare clic per modificare gli stili del testo dello schema</a:t>
            </a:r>
          </a:p>
          <a:p>
            <a:pPr lvl="1"/>
            <a:r>
              <a:rPr lang="en-US"/>
              <a:t>Secondo livello</a:t>
            </a:r>
          </a:p>
          <a:p>
            <a:pPr lvl="2"/>
            <a:r>
              <a:rPr lang="en-US"/>
              <a:t>Terzo livello</a:t>
            </a:r>
          </a:p>
          <a:p>
            <a:pPr lvl="3"/>
            <a:r>
              <a:rPr lang="en-US"/>
              <a:t>Quarto livello</a:t>
            </a:r>
          </a:p>
          <a:p>
            <a:pPr lvl="4"/>
            <a:r>
              <a:rPr lang="en-US"/>
              <a:t>Quinto livello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7" tIns="46584" rIns="93167" bIns="46584" numCol="1" anchor="b" anchorCtr="0" compatLnSpc="1">
            <a:prstTxWarp prst="textNoShape">
              <a:avLst/>
            </a:prstTxWarp>
          </a:bodyPr>
          <a:lstStyle>
            <a:lvl1pPr defTabSz="933450">
              <a:defRPr sz="1200"/>
            </a:lvl1pPr>
          </a:lstStyle>
          <a:p>
            <a:endParaRPr lang="it-IT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7" tIns="46584" rIns="93167" bIns="46584" numCol="1" anchor="b" anchorCtr="0" compatLnSpc="1">
            <a:prstTxWarp prst="textNoShape">
              <a:avLst/>
            </a:prstTxWarp>
          </a:bodyPr>
          <a:lstStyle>
            <a:lvl1pPr algn="r" defTabSz="933450">
              <a:defRPr sz="1200"/>
            </a:lvl1pPr>
          </a:lstStyle>
          <a:p>
            <a:fld id="{F2A7033C-62FB-F64B-9BFA-F4F8EF5C8D56}" type="slidenum">
              <a:rPr lang="it-IT"/>
              <a:pPr/>
              <a:t>‹n.›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EC5D933-59FA-F740-BB5D-813FF5C0617A}" type="slidenum">
              <a:rPr lang="it-IT"/>
              <a:pPr/>
              <a:t>1</a:t>
            </a:fld>
            <a:endParaRPr lang="it-IT"/>
          </a:p>
        </p:txBody>
      </p:sp>
      <p:sp>
        <p:nvSpPr>
          <p:cNvPr id="457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7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2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 sz="48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5652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565252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3240088" y="6400799"/>
            <a:ext cx="2663825" cy="341313"/>
          </a:xfrm>
        </p:spPr>
        <p:txBody>
          <a:bodyPr/>
          <a:lstStyle>
            <a:lvl1pPr algn="ctr">
              <a:defRPr/>
            </a:lvl1pPr>
          </a:lstStyle>
          <a:p>
            <a:r>
              <a:rPr lang="it-IT" smtClean="0"/>
              <a:t>LHC Physics</a:t>
            </a:r>
            <a:endParaRPr lang="it-IT"/>
          </a:p>
        </p:txBody>
      </p:sp>
      <p:sp>
        <p:nvSpPr>
          <p:cNvPr id="565255" name="Line 7"/>
          <p:cNvSpPr>
            <a:spLocks noChangeShapeType="1"/>
          </p:cNvSpPr>
          <p:nvPr userDrawn="1"/>
        </p:nvSpPr>
        <p:spPr bwMode="auto">
          <a:xfrm>
            <a:off x="395288" y="6324600"/>
            <a:ext cx="8353425" cy="0"/>
          </a:xfrm>
          <a:prstGeom prst="line">
            <a:avLst/>
          </a:prstGeom>
          <a:noFill/>
          <a:ln w="28575">
            <a:solidFill>
              <a:srgbClr val="3333FF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565256" name="Picture 8" descr="CMS-Color"/>
          <p:cNvPicPr>
            <a:picLocks noChangeAspect="1" noChangeArrowheads="1"/>
          </p:cNvPicPr>
          <p:nvPr userDrawn="1"/>
        </p:nvPicPr>
        <p:blipFill>
          <a:blip r:embed="rId2">
            <a:lum bright="50000" contrast="-62000"/>
          </a:blip>
          <a:srcRect/>
          <a:stretch>
            <a:fillRect/>
          </a:stretch>
        </p:blipFill>
        <p:spPr bwMode="auto">
          <a:xfrm>
            <a:off x="179388" y="185738"/>
            <a:ext cx="804862" cy="741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5257" name="Picture 9" descr="infn"/>
          <p:cNvPicPr>
            <a:picLocks noChangeAspect="1" noChangeArrowheads="1"/>
          </p:cNvPicPr>
          <p:nvPr userDrawn="1"/>
        </p:nvPicPr>
        <p:blipFill>
          <a:blip r:embed="rId3">
            <a:lum bright="50000" contrast="-62000"/>
          </a:blip>
          <a:srcRect/>
          <a:stretch>
            <a:fillRect/>
          </a:stretch>
        </p:blipFill>
        <p:spPr bwMode="auto">
          <a:xfrm>
            <a:off x="8027988" y="115888"/>
            <a:ext cx="900112" cy="88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LHC Physics</a:t>
            </a: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B4C233C7-E0AF-9F43-B231-46AD565A5FDB}" type="slidenum">
              <a:rPr lang="it-IT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LHC Physics</a:t>
            </a: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57B04641-7EEB-1D4F-85B9-E8F2758235B5}" type="slidenum">
              <a:rPr lang="it-IT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85800" y="1125538"/>
            <a:ext cx="3810000" cy="49704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125538"/>
            <a:ext cx="3810000" cy="49704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LHC Physics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C88BB0E5-2C05-0C4B-A4C4-A7ED78B96E19}" type="slidenum">
              <a:rPr lang="it-IT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LHC Physics</a:t>
            </a:r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CCEAD976-1E7A-824E-9457-BA2F405BDDDE}" type="slidenum">
              <a:rPr lang="it-IT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LHC Physics</a:t>
            </a:r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F81BA6AC-10B6-2249-8FAB-F7972346C48D}" type="slidenum">
              <a:rPr lang="it-IT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LHC Physics</a:t>
            </a:r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2B81F198-5BD4-0E45-9DE2-9EE8B00590EC}" type="slidenum">
              <a:rPr lang="it-IT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LHC Physics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EA6553B1-40FF-2A40-8EFA-E16BBCD9C0E6}" type="slidenum">
              <a:rPr lang="it-IT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LHC Physics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096C2C7D-2A9C-D244-8B01-4B79188E2CCE}" type="slidenum">
              <a:rPr lang="it-IT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LHC Physics</a:t>
            </a: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B7F2A766-83C2-E944-81C1-64EBF586F5F6}" type="slidenum">
              <a:rPr lang="it-IT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534150" y="241300"/>
            <a:ext cx="1949450" cy="5854700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85800" y="241300"/>
            <a:ext cx="5695950" cy="5854700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LHC Physics</a:t>
            </a: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9C0378F5-F3C4-6042-88EE-826435918FD5}" type="slidenum">
              <a:rPr lang="it-IT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87450" y="241300"/>
            <a:ext cx="7296150" cy="633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46662" dir="2115817" algn="ctr" rotWithShape="0">
              <a:schemeClr val="hlink">
                <a:alpha val="50000"/>
              </a:scheme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Fare clic per modificare lo stile del titolo dello schema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027760"/>
            <a:ext cx="7772400" cy="5220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Fare clic per modificare gli stili del testo dello schema</a:t>
            </a:r>
          </a:p>
          <a:p>
            <a:pPr lvl="1"/>
            <a:r>
              <a:rPr lang="en-US"/>
              <a:t>Secondo livello</a:t>
            </a:r>
          </a:p>
          <a:p>
            <a:pPr lvl="2"/>
            <a:r>
              <a:rPr lang="en-US"/>
              <a:t>Terzo livello</a:t>
            </a:r>
          </a:p>
          <a:p>
            <a:pPr lvl="3"/>
            <a:r>
              <a:rPr lang="en-US"/>
              <a:t>Quarto livello</a:t>
            </a:r>
          </a:p>
          <a:p>
            <a:pPr lvl="4"/>
            <a:r>
              <a:rPr lang="en-US"/>
              <a:t>Quinto livello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00800"/>
            <a:ext cx="23733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r>
              <a:rPr lang="it-IT" smtClean="0"/>
              <a:t>LHC Physics</a:t>
            </a:r>
            <a:endParaRPr lang="it-IT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00800"/>
            <a:ext cx="2895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1905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fld id="{463E3678-A1AD-7941-AB6E-1803B96FB1AE}" type="slidenum">
              <a:rPr lang="it-IT"/>
              <a:pPr/>
              <a:t>‹n.›</a:t>
            </a:fld>
            <a:endParaRPr lang="it-IT"/>
          </a:p>
        </p:txBody>
      </p:sp>
      <p:sp>
        <p:nvSpPr>
          <p:cNvPr id="1033" name="Line 9"/>
          <p:cNvSpPr>
            <a:spLocks noChangeShapeType="1"/>
          </p:cNvSpPr>
          <p:nvPr userDrawn="1"/>
        </p:nvSpPr>
        <p:spPr bwMode="auto">
          <a:xfrm>
            <a:off x="395288" y="6324600"/>
            <a:ext cx="8353425" cy="0"/>
          </a:xfrm>
          <a:prstGeom prst="line">
            <a:avLst/>
          </a:prstGeom>
          <a:noFill/>
          <a:ln w="28575">
            <a:solidFill>
              <a:srgbClr val="3333FF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34" name="Picture 10" descr="CMS-Color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179388" y="185738"/>
            <a:ext cx="804862" cy="741362"/>
          </a:xfrm>
          <a:prstGeom prst="rect">
            <a:avLst/>
          </a:prstGeom>
          <a:noFill/>
        </p:spPr>
      </p:pic>
      <p:pic>
        <p:nvPicPr>
          <p:cNvPr id="1035" name="Picture 11" descr="infn"/>
          <p:cNvPicPr>
            <a:picLocks noChangeAspect="1" noChangeArrowheads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8027988" y="115888"/>
            <a:ext cx="900112" cy="882650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7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df"/><Relationship Id="rId3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25.pdf"/><Relationship Id="rId5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df"/><Relationship Id="rId4" Type="http://schemas.openxmlformats.org/officeDocument/2006/relationships/image" Target="../media/image30.png"/><Relationship Id="rId5" Type="http://schemas.openxmlformats.org/officeDocument/2006/relationships/image" Target="../media/image31.png"/><Relationship Id="rId6" Type="http://schemas.openxmlformats.org/officeDocument/2006/relationships/image" Target="../media/image32.pdf"/><Relationship Id="rId7" Type="http://schemas.openxmlformats.org/officeDocument/2006/relationships/image" Target="../media/image33.png"/><Relationship Id="rId8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4" Type="http://schemas.openxmlformats.org/officeDocument/2006/relationships/image" Target="../media/image37.png"/><Relationship Id="rId5" Type="http://schemas.openxmlformats.org/officeDocument/2006/relationships/image" Target="../media/image38.png"/><Relationship Id="rId6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4" Type="http://schemas.openxmlformats.org/officeDocument/2006/relationships/image" Target="../media/image42.png"/><Relationship Id="rId5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png"/><Relationship Id="rId3" Type="http://schemas.openxmlformats.org/officeDocument/2006/relationships/image" Target="../media/image45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pdf"/><Relationship Id="rId3" Type="http://schemas.openxmlformats.org/officeDocument/2006/relationships/image" Target="../media/image47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pdf"/><Relationship Id="rId3" Type="http://schemas.openxmlformats.org/officeDocument/2006/relationships/image" Target="../media/image49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0.pdf"/><Relationship Id="rId3" Type="http://schemas.openxmlformats.org/officeDocument/2006/relationships/image" Target="../media/image51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quation1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4" Type="http://schemas.openxmlformats.org/officeDocument/2006/relationships/image" Target="../media/image55.png"/><Relationship Id="rId5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4" Type="http://schemas.openxmlformats.org/officeDocument/2006/relationships/image" Target="../media/image58.pdf"/><Relationship Id="rId5" Type="http://schemas.openxmlformats.org/officeDocument/2006/relationships/image" Target="../media/image59.png"/><Relationship Id="rId6" Type="http://schemas.openxmlformats.org/officeDocument/2006/relationships/image" Target="../media/image60.pdf"/><Relationship Id="rId7" Type="http://schemas.openxmlformats.org/officeDocument/2006/relationships/image" Target="../media/image61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6.pd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4" Type="http://schemas.openxmlformats.org/officeDocument/2006/relationships/image" Target="../media/image64.pdf"/><Relationship Id="rId5" Type="http://schemas.openxmlformats.org/officeDocument/2006/relationships/image" Target="../media/image65.png"/><Relationship Id="rId6" Type="http://schemas.openxmlformats.org/officeDocument/2006/relationships/image" Target="../media/image66.pdf"/><Relationship Id="rId7" Type="http://schemas.openxmlformats.org/officeDocument/2006/relationships/image" Target="../media/image67.png"/><Relationship Id="rId8" Type="http://schemas.openxmlformats.org/officeDocument/2006/relationships/image" Target="../media/image68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2.pd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9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0.png"/><Relationship Id="rId3" Type="http://schemas.openxmlformats.org/officeDocument/2006/relationships/image" Target="../media/image71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2.png"/><Relationship Id="rId3" Type="http://schemas.openxmlformats.org/officeDocument/2006/relationships/image" Target="../media/image7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4" Type="http://schemas.openxmlformats.org/officeDocument/2006/relationships/image" Target="../media/image76.pdf"/><Relationship Id="rId5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4.pdf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8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9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0.pdf"/><Relationship Id="rId3" Type="http://schemas.openxmlformats.org/officeDocument/2006/relationships/image" Target="../media/image81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arxiv.org/abs/hep-ph/9709356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magin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139" y="799368"/>
            <a:ext cx="6980621" cy="5121461"/>
          </a:xfrm>
          <a:prstGeom prst="rect">
            <a:avLst/>
          </a:prstGeom>
        </p:spPr>
      </p:pic>
      <p:sp>
        <p:nvSpPr>
          <p:cNvPr id="5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it-IT" smtClean="0"/>
              <a:t>LHC Physics</a:t>
            </a:r>
            <a:endParaRPr lang="it-IT" dirty="0"/>
          </a:p>
        </p:txBody>
      </p:sp>
      <p:sp>
        <p:nvSpPr>
          <p:cNvPr id="3348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58888" y="3590925"/>
            <a:ext cx="6481762" cy="2286000"/>
          </a:xfrm>
        </p:spPr>
        <p:txBody>
          <a:bodyPr/>
          <a:lstStyle/>
          <a:p>
            <a:r>
              <a:rPr lang="en-US" dirty="0"/>
              <a:t>Luca </a:t>
            </a:r>
            <a:r>
              <a:rPr lang="en-US" dirty="0" err="1"/>
              <a:t>Lista</a:t>
            </a:r>
            <a:endParaRPr lang="en-US" dirty="0"/>
          </a:p>
          <a:p>
            <a:r>
              <a:rPr lang="en-US" sz="2000" i="1" dirty="0">
                <a:solidFill>
                  <a:srgbClr val="5F5F5F"/>
                </a:solidFill>
              </a:rPr>
              <a:t>INFN</a:t>
            </a:r>
            <a:r>
              <a:rPr lang="en-US" sz="2000" i="1" dirty="0" smtClean="0">
                <a:solidFill>
                  <a:srgbClr val="5F5F5F"/>
                </a:solidFill>
              </a:rPr>
              <a:t> - Napoli</a:t>
            </a:r>
          </a:p>
        </p:txBody>
      </p:sp>
      <p:sp>
        <p:nvSpPr>
          <p:cNvPr id="12" name="Titolo 1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Beyond the Standard Model</a:t>
            </a:r>
            <a:br>
              <a:rPr lang="en-US" dirty="0" smtClean="0"/>
            </a:br>
            <a:r>
              <a:rPr lang="en-US" dirty="0" smtClean="0"/>
              <a:t>at LHC</a:t>
            </a:r>
            <a:endParaRPr lang="en-US" dirty="0"/>
          </a:p>
        </p:txBody>
      </p:sp>
    </p:spTree>
  </p:cSld>
  <p:clrMapOvr>
    <a:masterClrMapping/>
  </p:clrMapOvr>
  <p:transition advTm="704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Why physics beyond the SM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Standard Model describes fundamental particles and interaction</a:t>
            </a:r>
          </a:p>
          <a:p>
            <a:r>
              <a:rPr lang="en-US" dirty="0" smtClean="0"/>
              <a:t>The SM is a very well verified theory</a:t>
            </a:r>
          </a:p>
          <a:p>
            <a:r>
              <a:rPr lang="en-US" dirty="0" smtClean="0"/>
              <a:t>But it does not describe all known phenomena, so can’t be</a:t>
            </a:r>
            <a:r>
              <a:rPr lang="en-US" dirty="0" smtClean="0"/>
              <a:t> considered </a:t>
            </a:r>
            <a:r>
              <a:rPr lang="en-US" dirty="0" smtClean="0"/>
              <a:t>a “theory of</a:t>
            </a:r>
            <a:r>
              <a:rPr lang="en-US" dirty="0" smtClean="0"/>
              <a:t> everything”</a:t>
            </a:r>
            <a:endParaRPr lang="en-US" dirty="0" smtClean="0"/>
          </a:p>
          <a:p>
            <a:r>
              <a:rPr lang="en-US" dirty="0" smtClean="0"/>
              <a:t>Does not include:</a:t>
            </a:r>
          </a:p>
          <a:p>
            <a:pPr lvl="1"/>
            <a:r>
              <a:rPr lang="en-US" dirty="0" smtClean="0"/>
              <a:t>Gravity</a:t>
            </a:r>
          </a:p>
          <a:p>
            <a:pPr lvl="1"/>
            <a:r>
              <a:rPr lang="en-US" dirty="0" smtClean="0"/>
              <a:t>Dark matter</a:t>
            </a:r>
            <a:endParaRPr lang="en-US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LHC Physics</a:t>
            </a: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233C7-E0AF-9F43-B231-46AD565A5FDB}" type="slidenum">
              <a:rPr lang="it-IT" smtClean="0"/>
              <a:pPr/>
              <a:t>2</a:t>
            </a:fld>
            <a:endParaRPr lang="it-IT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Gravity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No consistent (=</a:t>
            </a:r>
            <a:r>
              <a:rPr lang="en-US" sz="2800" dirty="0" err="1" smtClean="0"/>
              <a:t>renormalizable</a:t>
            </a:r>
            <a:r>
              <a:rPr lang="en-US" sz="2800" dirty="0" smtClean="0"/>
              <a:t>) quantum description of Einstein’s General Relativity equations</a:t>
            </a:r>
          </a:p>
          <a:p>
            <a:pPr lvl="1"/>
            <a:r>
              <a:rPr lang="en-US" sz="2400" dirty="0" smtClean="0"/>
              <a:t>Graviton (spin=2)?</a:t>
            </a:r>
          </a:p>
          <a:p>
            <a:r>
              <a:rPr lang="en-US" sz="2800" dirty="0" smtClean="0"/>
              <a:t>Scale problem: G</a:t>
            </a:r>
            <a:r>
              <a:rPr lang="en-US" sz="2800" baseline="-25000" dirty="0" smtClean="0"/>
              <a:t>F</a:t>
            </a:r>
            <a:r>
              <a:rPr lang="en-US" sz="2800" dirty="0" smtClean="0"/>
              <a:t>/G</a:t>
            </a:r>
            <a:r>
              <a:rPr lang="en-US" sz="2800" baseline="-25000" dirty="0" smtClean="0"/>
              <a:t>N</a:t>
            </a:r>
            <a:r>
              <a:rPr lang="en-US" sz="2800" dirty="0" smtClean="0"/>
              <a:t> ∼ 10</a:t>
            </a:r>
            <a:r>
              <a:rPr lang="en-US" sz="2800" baseline="30000" dirty="0" smtClean="0"/>
              <a:t>32</a:t>
            </a:r>
            <a:r>
              <a:rPr lang="en-US" sz="2800" dirty="0" smtClean="0"/>
              <a:t>, or, in term of mass scale: </a:t>
            </a:r>
            <a:r>
              <a:rPr lang="en-US" sz="2800" dirty="0" err="1" smtClean="0"/>
              <a:t>m</a:t>
            </a:r>
            <a:r>
              <a:rPr lang="en-US" sz="2800" baseline="-25000" dirty="0" err="1" smtClean="0"/>
              <a:t>Plank</a:t>
            </a:r>
            <a:r>
              <a:rPr lang="en-US" sz="2800" dirty="0" err="1" smtClean="0"/>
              <a:t>/m</a:t>
            </a:r>
            <a:r>
              <a:rPr lang="en-US" sz="2800" baseline="-25000" dirty="0" err="1" smtClean="0"/>
              <a:t>EWK</a:t>
            </a:r>
            <a:r>
              <a:rPr lang="en-US" sz="2800" baseline="-25000" dirty="0" smtClean="0"/>
              <a:t> </a:t>
            </a:r>
            <a:r>
              <a:rPr lang="en-US" sz="2800" dirty="0" smtClean="0"/>
              <a:t>∼ 10</a:t>
            </a:r>
            <a:r>
              <a:rPr lang="en-US" sz="2800" baseline="30000" dirty="0" smtClean="0"/>
              <a:t>16</a:t>
            </a:r>
          </a:p>
          <a:p>
            <a:endParaRPr lang="en-US" sz="2800" dirty="0" smtClean="0"/>
          </a:p>
          <a:p>
            <a:r>
              <a:rPr lang="en-US" sz="2800" dirty="0" smtClean="0"/>
              <a:t>Why so many orders of magnitude?</a:t>
            </a:r>
          </a:p>
          <a:p>
            <a:r>
              <a:rPr lang="en-US" sz="2800" dirty="0" smtClean="0"/>
              <a:t>Underlying physics reason, or “</a:t>
            </a:r>
            <a:r>
              <a:rPr lang="en-US" sz="2800" dirty="0" err="1" smtClean="0"/>
              <a:t>Anthropic</a:t>
            </a:r>
            <a:r>
              <a:rPr lang="en-US" sz="2800" dirty="0" smtClean="0"/>
              <a:t> principle”?</a:t>
            </a:r>
          </a:p>
          <a:p>
            <a:r>
              <a:rPr lang="en-US" sz="2800" dirty="0" smtClean="0"/>
              <a:t>Hides higher space dimensionality?</a:t>
            </a:r>
            <a:endParaRPr lang="en-US" sz="280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LHC Physics</a:t>
            </a: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233C7-E0AF-9F43-B231-46AD565A5FDB}" type="slidenum">
              <a:rPr lang="it-IT" smtClean="0"/>
              <a:pPr/>
              <a:t>3</a:t>
            </a:fld>
            <a:endParaRPr lang="it-IT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2" descr="fig1-redone.bmp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63248" y="1412776"/>
            <a:ext cx="5210175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3"/>
          <p:cNvSpPr txBox="1"/>
          <p:nvPr/>
        </p:nvSpPr>
        <p:spPr>
          <a:xfrm>
            <a:off x="4501448" y="5451376"/>
            <a:ext cx="3001743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mtClean="0">
                <a:solidFill>
                  <a:schemeClr val="accent2"/>
                </a:solidFill>
                <a:latin typeface="+mn-lt"/>
              </a:rPr>
              <a:t>Rotational curve of galaxy M33</a:t>
            </a:r>
            <a:endParaRPr lang="en-US">
              <a:solidFill>
                <a:schemeClr val="accent2"/>
              </a:solidFill>
              <a:latin typeface="+mn-lt"/>
            </a:endParaRPr>
          </a:p>
        </p:txBody>
      </p:sp>
      <p:pic>
        <p:nvPicPr>
          <p:cNvPr id="1017864" name="Picture 8"/>
          <p:cNvPicPr>
            <a:picLocks noChangeAspect="1" noChangeArrowheads="1"/>
          </p:cNvPicPr>
          <p:nvPr/>
        </p:nvPicPr>
        <p:blipFill>
          <a:blip r:embed="rId3"/>
          <a:srcRect l="7623" b="60115"/>
          <a:stretch>
            <a:fillRect/>
          </a:stretch>
        </p:blipFill>
        <p:spPr bwMode="auto">
          <a:xfrm>
            <a:off x="352043" y="4153068"/>
            <a:ext cx="3240087" cy="2151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17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smtClean="0"/>
              <a:t>Dark matter</a:t>
            </a:r>
            <a:endParaRPr lang="en-US" sz="3600"/>
          </a:p>
        </p:txBody>
      </p:sp>
      <p:sp>
        <p:nvSpPr>
          <p:cNvPr id="1017861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066800"/>
            <a:ext cx="3340008" cy="4970462"/>
          </a:xfrm>
        </p:spPr>
        <p:txBody>
          <a:bodyPr/>
          <a:lstStyle/>
          <a:p>
            <a:r>
              <a:rPr lang="en-US" sz="1600" dirty="0" smtClean="0">
                <a:solidFill>
                  <a:srgbClr val="3333CC"/>
                </a:solidFill>
              </a:rPr>
              <a:t>Ordinary matter </a:t>
            </a:r>
            <a:r>
              <a:rPr lang="en-US" sz="1600" dirty="0" smtClean="0"/>
              <a:t>constitutes only 5% of the universe content</a:t>
            </a:r>
          </a:p>
          <a:p>
            <a:pPr lvl="1"/>
            <a:r>
              <a:rPr lang="en-US" sz="1400" dirty="0" smtClean="0"/>
              <a:t>A small fraction of it makes stars and planets </a:t>
            </a:r>
          </a:p>
          <a:p>
            <a:r>
              <a:rPr lang="en-US" sz="1600" dirty="0" smtClean="0"/>
              <a:t>A much larger “</a:t>
            </a:r>
            <a:r>
              <a:rPr lang="en-US" sz="1600" dirty="0" smtClean="0">
                <a:solidFill>
                  <a:srgbClr val="3333CC"/>
                </a:solidFill>
              </a:rPr>
              <a:t>dark</a:t>
            </a:r>
            <a:r>
              <a:rPr lang="en-US" sz="1600" dirty="0" smtClean="0"/>
              <a:t>” fraction manifests its presence only via its gravitational effects</a:t>
            </a:r>
          </a:p>
          <a:p>
            <a:pPr lvl="1"/>
            <a:r>
              <a:rPr lang="en-US" sz="1400" dirty="0" smtClean="0"/>
              <a:t>Galactic rotation curves</a:t>
            </a:r>
          </a:p>
          <a:p>
            <a:r>
              <a:rPr lang="en-US" sz="1600" dirty="0" smtClean="0">
                <a:solidFill>
                  <a:schemeClr val="accent2"/>
                </a:solidFill>
              </a:rPr>
              <a:t>Dark energy </a:t>
            </a:r>
            <a:r>
              <a:rPr lang="en-US" sz="1600" dirty="0" smtClean="0"/>
              <a:t>is needed in the universe to explain the expansion acceleration</a:t>
            </a:r>
            <a:endParaRPr lang="en-US" sz="1600" dirty="0"/>
          </a:p>
        </p:txBody>
      </p:sp>
      <p:sp>
        <p:nvSpPr>
          <p:cNvPr id="10" name="Segnaposto data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LHC Physics</a:t>
            </a:r>
            <a:endParaRPr lang="it-IT"/>
          </a:p>
        </p:txBody>
      </p:sp>
      <p:sp>
        <p:nvSpPr>
          <p:cNvPr id="12" name="Segnaposto numero diapositiva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BB0E5-2C05-0C4B-A4C4-A7ED78B96E19}" type="slidenum">
              <a:rPr lang="it-IT" smtClean="0"/>
              <a:pPr/>
              <a:t>4</a:t>
            </a:fld>
            <a:endParaRPr lang="it-IT"/>
          </a:p>
        </p:txBody>
      </p:sp>
      <p:sp>
        <p:nvSpPr>
          <p:cNvPr id="16" name="Segnaposto piè di pagina 1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Luca Lista</a:t>
            </a:r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Theoretical arguments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Theoretical arguments suggest physics beyond the SM to guarantee the “</a:t>
            </a:r>
            <a:r>
              <a:rPr lang="en-US" sz="2000" dirty="0" smtClean="0">
                <a:solidFill>
                  <a:srgbClr val="3333CC"/>
                </a:solidFill>
              </a:rPr>
              <a:t>hierarchy</a:t>
            </a:r>
            <a:r>
              <a:rPr lang="en-US" sz="2000" dirty="0" smtClean="0"/>
              <a:t>” of Higgs mass corrections</a:t>
            </a:r>
          </a:p>
          <a:p>
            <a:pPr lvl="1"/>
            <a:r>
              <a:rPr lang="en-US" sz="1800" dirty="0" smtClean="0"/>
              <a:t>∆m</a:t>
            </a:r>
            <a:r>
              <a:rPr lang="en-US" sz="1800" baseline="-25000" dirty="0" smtClean="0"/>
              <a:t>H</a:t>
            </a:r>
            <a:r>
              <a:rPr lang="en-US" sz="1800" baseline="30000" dirty="0" smtClean="0"/>
              <a:t>2</a:t>
            </a:r>
            <a:r>
              <a:rPr lang="en-US" sz="1800" dirty="0" smtClean="0"/>
              <a:t> ≈ </a:t>
            </a:r>
            <a:r>
              <a:rPr lang="en-US" sz="1800" dirty="0" err="1" smtClean="0"/>
              <a:t>k</a:t>
            </a:r>
            <a:r>
              <a:rPr lang="en-US" sz="1800" dirty="0" smtClean="0"/>
              <a:t> Λ</a:t>
            </a:r>
            <a:r>
              <a:rPr lang="en-US" sz="1800" baseline="30000" dirty="0" smtClean="0"/>
              <a:t>2</a:t>
            </a:r>
          </a:p>
          <a:p>
            <a:pPr lvl="1"/>
            <a:endParaRPr lang="en-US" sz="1800" baseline="30000" dirty="0" smtClean="0"/>
          </a:p>
          <a:p>
            <a:r>
              <a:rPr lang="en-US" sz="2000" dirty="0" err="1" smtClean="0"/>
              <a:t>k</a:t>
            </a:r>
            <a:r>
              <a:rPr lang="en-US" sz="2000" dirty="0" smtClean="0"/>
              <a:t> is a numerical constant</a:t>
            </a:r>
          </a:p>
          <a:p>
            <a:pPr lvl="1"/>
            <a:r>
              <a:rPr lang="en-US" sz="1800" dirty="0" smtClean="0">
                <a:sym typeface="Wingdings"/>
              </a:rPr>
              <a:t>Computable from Feynman loops</a:t>
            </a:r>
          </a:p>
          <a:p>
            <a:r>
              <a:rPr lang="en-US" sz="2000" dirty="0" err="1" smtClean="0"/>
              <a:t>Λ</a:t>
            </a:r>
            <a:r>
              <a:rPr lang="en-US" sz="2000" dirty="0" smtClean="0"/>
              <a:t> is a cutoff scale (where </a:t>
            </a:r>
            <a:br>
              <a:rPr lang="en-US" sz="2000" dirty="0" smtClean="0"/>
            </a:br>
            <a:r>
              <a:rPr lang="en-US" sz="2000" dirty="0" smtClean="0"/>
              <a:t>new physics occurs, could be the Plank scale)</a:t>
            </a:r>
          </a:p>
          <a:p>
            <a:r>
              <a:rPr lang="en-US" sz="2000" dirty="0" smtClean="0"/>
              <a:t>Higgs physics mass very different from the SM mass parameter via quantum loop corrections</a:t>
            </a:r>
          </a:p>
          <a:p>
            <a:pPr lvl="1"/>
            <a:r>
              <a:rPr lang="en-US" sz="1600" dirty="0" smtClean="0"/>
              <a:t>“Instability” </a:t>
            </a:r>
            <a:r>
              <a:rPr lang="en-US" sz="1600" dirty="0" err="1" smtClean="0"/>
              <a:t>w.r.t</a:t>
            </a:r>
            <a:r>
              <a:rPr lang="en-US" sz="1600" dirty="0" smtClean="0"/>
              <a:t>. new physics scale </a:t>
            </a:r>
          </a:p>
          <a:p>
            <a:pPr lvl="1"/>
            <a:r>
              <a:rPr lang="en-US" sz="1800" dirty="0" smtClean="0"/>
              <a:t>Requires </a:t>
            </a:r>
            <a:r>
              <a:rPr lang="en-US" sz="1800" dirty="0" smtClean="0">
                <a:solidFill>
                  <a:srgbClr val="3333CC"/>
                </a:solidFill>
              </a:rPr>
              <a:t>fine tuning </a:t>
            </a:r>
            <a:r>
              <a:rPr lang="en-US" sz="1800" dirty="0" smtClean="0"/>
              <a:t>of many orders of magnitude</a:t>
            </a:r>
          </a:p>
          <a:p>
            <a:r>
              <a:rPr lang="en-US" sz="2200" dirty="0" smtClean="0"/>
              <a:t>New particles could run in the loop and provide the proper cancelation without ad hoc fine tuning</a:t>
            </a:r>
          </a:p>
          <a:p>
            <a:pPr lvl="1"/>
            <a:r>
              <a:rPr lang="en-US" sz="1800" dirty="0" err="1" smtClean="0"/>
              <a:t>Supersymmetry</a:t>
            </a:r>
            <a:r>
              <a:rPr lang="en-US" sz="1800" dirty="0" smtClean="0"/>
              <a:t>?</a:t>
            </a:r>
            <a:endParaRPr lang="en-US" sz="180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LHC Physics</a:t>
            </a: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233C7-E0AF-9F43-B231-46AD565A5FDB}" type="slidenum">
              <a:rPr lang="it-IT" smtClean="0"/>
              <a:pPr/>
              <a:t>5</a:t>
            </a:fld>
            <a:endParaRPr lang="it-IT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rcRect b="45723"/>
          <a:stretch>
            <a:fillRect/>
          </a:stretch>
        </p:blipFill>
        <p:spPr>
          <a:xfrm>
            <a:off x="5311049" y="1734982"/>
            <a:ext cx="3192976" cy="129591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Super symmetry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New scalar partners can enter in the loop</a:t>
            </a:r>
          </a:p>
          <a:p>
            <a:r>
              <a:rPr lang="en-US" sz="2400" dirty="0" smtClean="0"/>
              <a:t>Quantum corrections have opposite sign and cancel perfectly, solving</a:t>
            </a:r>
            <a:br>
              <a:rPr lang="en-US" sz="2400" dirty="0" smtClean="0"/>
            </a:br>
            <a:r>
              <a:rPr lang="en-US" sz="2400" dirty="0" smtClean="0"/>
              <a:t>the hierarchy problem</a:t>
            </a:r>
          </a:p>
          <a:p>
            <a:r>
              <a:rPr lang="en-US" sz="2400" dirty="0" smtClean="0"/>
              <a:t>The particle spectrum would</a:t>
            </a:r>
            <a:br>
              <a:rPr lang="en-US" sz="2400" dirty="0" smtClean="0"/>
            </a:br>
            <a:r>
              <a:rPr lang="en-US" sz="2400" dirty="0" smtClean="0"/>
              <a:t>be duplicated</a:t>
            </a:r>
          </a:p>
          <a:p>
            <a:r>
              <a:rPr lang="en-US" sz="2400" dirty="0" smtClean="0"/>
              <a:t>As we don’t see </a:t>
            </a:r>
            <a:r>
              <a:rPr lang="en-US" sz="2400" dirty="0" err="1" smtClean="0"/>
              <a:t>s</a:t>
            </a:r>
            <a:r>
              <a:rPr lang="en-US" sz="2400" dirty="0" smtClean="0"/>
              <a:t>-partners</a:t>
            </a:r>
            <a:br>
              <a:rPr lang="en-US" sz="2400" dirty="0" smtClean="0"/>
            </a:br>
            <a:r>
              <a:rPr lang="en-US" sz="2400" dirty="0" smtClean="0"/>
              <a:t>with the same mass as </a:t>
            </a:r>
            <a:br>
              <a:rPr lang="en-US" sz="2400" dirty="0" smtClean="0"/>
            </a:br>
            <a:r>
              <a:rPr lang="en-US" sz="2400" dirty="0" smtClean="0"/>
              <a:t>ordinary particles, </a:t>
            </a:r>
            <a:r>
              <a:rPr lang="en-US" sz="2400" dirty="0" err="1" smtClean="0"/>
              <a:t>SuSy</a:t>
            </a:r>
            <a:r>
              <a:rPr lang="en-US" sz="2400" dirty="0" smtClean="0"/>
              <a:t> </a:t>
            </a:r>
            <a:br>
              <a:rPr lang="en-US" sz="2400" dirty="0" smtClean="0"/>
            </a:br>
            <a:r>
              <a:rPr lang="en-US" sz="2400" dirty="0" smtClean="0"/>
              <a:t>must be broken</a:t>
            </a:r>
          </a:p>
          <a:p>
            <a:r>
              <a:rPr lang="en-US" sz="2400" dirty="0" smtClean="0"/>
              <a:t>Super symmetry has an elegant mathematical formulation and also arises from string-inspired models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LHC Physics</a:t>
            </a: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233C7-E0AF-9F43-B231-46AD565A5FDB}" type="slidenum">
              <a:rPr lang="it-IT" smtClean="0"/>
              <a:pPr/>
              <a:t>6</a:t>
            </a:fld>
            <a:endParaRPr lang="it-IT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1049" y="2033260"/>
            <a:ext cx="3192976" cy="238760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Susy</a:t>
            </a:r>
            <a:r>
              <a:rPr lang="en-US" dirty="0" smtClean="0"/>
              <a:t> mathematical model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 smtClean="0"/>
              <a:t>A new symmetry operator transforms fermions to bosons and vice versa</a:t>
            </a:r>
          </a:p>
          <a:p>
            <a:endParaRPr lang="en-US" sz="1800" dirty="0" smtClean="0"/>
          </a:p>
          <a:p>
            <a:r>
              <a:rPr lang="en-US" sz="1800" dirty="0" smtClean="0"/>
              <a:t>Special commutation relations</a:t>
            </a:r>
          </a:p>
          <a:p>
            <a:endParaRPr lang="en-US" sz="1800" dirty="0" smtClean="0"/>
          </a:p>
          <a:p>
            <a:endParaRPr lang="en-US" sz="1800" dirty="0" smtClean="0"/>
          </a:p>
          <a:p>
            <a:pPr>
              <a:buNone/>
            </a:pPr>
            <a:endParaRPr lang="en-US" sz="1800" dirty="0" smtClean="0"/>
          </a:p>
          <a:p>
            <a:r>
              <a:rPr lang="en-US" sz="1800" dirty="0" err="1" smtClean="0"/>
              <a:t>Superspace</a:t>
            </a:r>
            <a:r>
              <a:rPr lang="en-US" sz="1800" dirty="0" smtClean="0"/>
              <a:t>: </a:t>
            </a:r>
            <a:r>
              <a:rPr lang="en-US" sz="1800" dirty="0" err="1" smtClean="0"/>
              <a:t>extensio</a:t>
            </a:r>
            <a:r>
              <a:rPr lang="en-US" sz="1800" dirty="0" smtClean="0"/>
              <a:t> of 4D space-time with the addition of </a:t>
            </a:r>
            <a:r>
              <a:rPr lang="en-US" sz="1800" dirty="0" err="1" smtClean="0"/>
              <a:t>anticommutating</a:t>
            </a:r>
            <a:r>
              <a:rPr lang="en-US" sz="1800" dirty="0" smtClean="0"/>
              <a:t> coordinates </a:t>
            </a:r>
          </a:p>
          <a:p>
            <a:endParaRPr lang="en-US" sz="1800" dirty="0" smtClean="0"/>
          </a:p>
          <a:p>
            <a:endParaRPr lang="en-US" sz="1800" dirty="0" smtClean="0"/>
          </a:p>
          <a:p>
            <a:r>
              <a:rPr lang="en-US" sz="1800" dirty="0" err="1" smtClean="0"/>
              <a:t>Superfield</a:t>
            </a:r>
            <a:r>
              <a:rPr lang="en-US" sz="1800" dirty="0" smtClean="0"/>
              <a:t> can be decomposed by series expansion in </a:t>
            </a:r>
            <a:r>
              <a:rPr lang="en-US" sz="1800" dirty="0" err="1" smtClean="0"/>
              <a:t>θ</a:t>
            </a:r>
            <a:r>
              <a:rPr lang="en-US" sz="1800" dirty="0" smtClean="0"/>
              <a:t> (no more than 2</a:t>
            </a:r>
            <a:r>
              <a:rPr lang="en-US" sz="1800" baseline="30000" dirty="0" smtClean="0"/>
              <a:t>nd</a:t>
            </a:r>
            <a:r>
              <a:rPr lang="en-US" sz="1800" dirty="0" smtClean="0"/>
              <a:t> degree) into ordinary </a:t>
            </a:r>
            <a:r>
              <a:rPr lang="en-US" sz="1800" dirty="0" err="1" smtClean="0"/>
              <a:t>fermion</a:t>
            </a:r>
            <a:r>
              <a:rPr lang="en-US" sz="1800" dirty="0" smtClean="0"/>
              <a:t> and boson fields + an auxiliary field </a:t>
            </a:r>
            <a:r>
              <a:rPr lang="en-US" sz="1800" i="1" dirty="0" smtClean="0">
                <a:latin typeface="+mj-lt"/>
              </a:rPr>
              <a:t>F</a:t>
            </a:r>
            <a:r>
              <a:rPr lang="en-US" sz="1800" dirty="0" smtClean="0"/>
              <a:t> (</a:t>
            </a:r>
            <a:r>
              <a:rPr lang="en-US" sz="1800" dirty="0" err="1" smtClean="0"/>
              <a:t>Wess-Zumino</a:t>
            </a:r>
            <a:r>
              <a:rPr lang="en-US" sz="1800" dirty="0" smtClean="0"/>
              <a:t>)</a:t>
            </a:r>
          </a:p>
          <a:p>
            <a:endParaRPr lang="en-US" sz="1800" dirty="0" smtClean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LHC Physics</a:t>
            </a: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233C7-E0AF-9F43-B231-46AD565A5FDB}" type="slidenum">
              <a:rPr lang="it-IT" smtClean="0"/>
              <a:pPr/>
              <a:t>7</a:t>
            </a:fld>
            <a:endParaRPr lang="it-IT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4276" y="1613904"/>
            <a:ext cx="6563969" cy="350354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3151" y="2265933"/>
            <a:ext cx="3663450" cy="756911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1201" y="3068987"/>
            <a:ext cx="3512067" cy="312857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66958" y="3986114"/>
            <a:ext cx="1207339" cy="375254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5"/>
          <a:srcRect r="71513"/>
          <a:stretch>
            <a:fillRect/>
          </a:stretch>
        </p:blipFill>
        <p:spPr>
          <a:xfrm>
            <a:off x="1235424" y="3986114"/>
            <a:ext cx="343933" cy="375254"/>
          </a:xfrm>
          <a:prstGeom prst="rect">
            <a:avLst/>
          </a:prstGeom>
        </p:spPr>
      </p:pic>
      <p:sp>
        <p:nvSpPr>
          <p:cNvPr id="12" name="Freccia destra 11"/>
          <p:cNvSpPr/>
          <p:nvPr/>
        </p:nvSpPr>
        <p:spPr bwMode="auto">
          <a:xfrm>
            <a:off x="1684174" y="4033361"/>
            <a:ext cx="297846" cy="280761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36159" y="3905854"/>
            <a:ext cx="2744926" cy="535774"/>
          </a:xfrm>
          <a:prstGeom prst="rect">
            <a:avLst/>
          </a:prstGeom>
        </p:spPr>
      </p:pic>
      <p:sp>
        <p:nvSpPr>
          <p:cNvPr id="14" name="CasellaDiTesto 13"/>
          <p:cNvSpPr txBox="1"/>
          <p:nvPr/>
        </p:nvSpPr>
        <p:spPr>
          <a:xfrm>
            <a:off x="6898591" y="3881353"/>
            <a:ext cx="1861407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Q</a:t>
            </a:r>
            <a:r>
              <a:rPr lang="en-US" dirty="0" smtClean="0"/>
              <a:t> </a:t>
            </a:r>
            <a:r>
              <a:rPr lang="en-US" dirty="0" smtClean="0">
                <a:latin typeface="+mn-lt"/>
              </a:rPr>
              <a:t>= translation</a:t>
            </a:r>
            <a:br>
              <a:rPr lang="en-US" dirty="0" smtClean="0">
                <a:latin typeface="+mn-lt"/>
              </a:rPr>
            </a:br>
            <a:r>
              <a:rPr lang="en-US" dirty="0" smtClean="0">
                <a:latin typeface="+mn-lt"/>
              </a:rPr>
              <a:t>in the </a:t>
            </a:r>
            <a:r>
              <a:rPr lang="en-US" dirty="0" err="1" smtClean="0">
                <a:latin typeface="+mn-lt"/>
              </a:rPr>
              <a:t>superspace</a:t>
            </a:r>
            <a:r>
              <a:rPr lang="en-US" dirty="0" smtClean="0">
                <a:latin typeface="+mn-lt"/>
              </a:rPr>
              <a:t>!</a:t>
            </a:r>
            <a:endParaRPr lang="en-US" dirty="0">
              <a:latin typeface="+mn-lt"/>
            </a:endParaRPr>
          </a:p>
        </p:txBody>
      </p:sp>
      <p:pic>
        <p:nvPicPr>
          <p:cNvPr id="16" name="Immagine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98582" y="5578946"/>
            <a:ext cx="3901743" cy="36192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Susy phenomenology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R-parity conservation?</a:t>
            </a:r>
          </a:p>
          <a:p>
            <a:pPr lvl="1"/>
            <a:r>
              <a:rPr lang="en-US" sz="2000" dirty="0" smtClean="0">
                <a:solidFill>
                  <a:srgbClr val="3333CC"/>
                </a:solidFill>
              </a:rPr>
              <a:t>R = (−1)</a:t>
            </a:r>
            <a:r>
              <a:rPr lang="en-US" sz="2000" baseline="30000" dirty="0" smtClean="0">
                <a:solidFill>
                  <a:srgbClr val="3333CC"/>
                </a:solidFill>
              </a:rPr>
              <a:t>3(B - L) + 2S</a:t>
            </a:r>
            <a:r>
              <a:rPr lang="en-US" sz="2000" dirty="0" smtClean="0"/>
              <a:t>, R=1 for ordinary particles, R=−1 for </a:t>
            </a:r>
            <a:r>
              <a:rPr lang="en-US" sz="2000" dirty="0" err="1" smtClean="0"/>
              <a:t>Susy</a:t>
            </a:r>
            <a:r>
              <a:rPr lang="en-US" sz="2000" dirty="0" smtClean="0"/>
              <a:t> partners</a:t>
            </a:r>
          </a:p>
          <a:p>
            <a:pPr lvl="1"/>
            <a:r>
              <a:rPr lang="en-US" sz="2000" dirty="0" smtClean="0"/>
              <a:t>Violation of R-parity would result in most of the models in short proton lifetime</a:t>
            </a:r>
          </a:p>
          <a:p>
            <a:pPr lvl="1"/>
            <a:r>
              <a:rPr lang="en-US" sz="2000" dirty="0" smtClean="0"/>
              <a:t>The lightest particle with R=−1 (LSP) can’t decay (</a:t>
            </a:r>
            <a:r>
              <a:rPr lang="en-US" sz="2000" dirty="0" smtClean="0">
                <a:solidFill>
                  <a:srgbClr val="3333CC"/>
                </a:solidFill>
              </a:rPr>
              <a:t>DM candidate</a:t>
            </a:r>
            <a:r>
              <a:rPr lang="en-US" sz="2000" dirty="0" smtClean="0"/>
              <a:t>!)</a:t>
            </a:r>
            <a:endParaRPr lang="en-US" sz="1600" dirty="0" smtClean="0"/>
          </a:p>
          <a:p>
            <a:r>
              <a:rPr lang="en-US" sz="2400" dirty="0" smtClean="0"/>
              <a:t>Two (or more…) Higgs doublets (MSSM)</a:t>
            </a:r>
          </a:p>
          <a:p>
            <a:pPr lvl="1"/>
            <a:r>
              <a:rPr lang="en-US" sz="2000" dirty="0" smtClean="0"/>
              <a:t>a single doublet can’t form </a:t>
            </a:r>
            <a:r>
              <a:rPr lang="en-US" sz="2000" dirty="0" err="1" smtClean="0"/>
              <a:t>Susy</a:t>
            </a:r>
            <a:r>
              <a:rPr lang="en-US" sz="2000" dirty="0" smtClean="0"/>
              <a:t>-invariant terms</a:t>
            </a:r>
          </a:p>
          <a:p>
            <a:endParaRPr lang="en-US" sz="2400" dirty="0" smtClean="0"/>
          </a:p>
          <a:p>
            <a:pPr lvl="1"/>
            <a:r>
              <a:rPr lang="en-US" sz="2000" dirty="0" smtClean="0"/>
              <a:t>Ratio of </a:t>
            </a:r>
            <a:r>
              <a:rPr lang="en-US" sz="2000" dirty="0" err="1" smtClean="0"/>
              <a:t>v.e.v</a:t>
            </a:r>
            <a:r>
              <a:rPr lang="en-US" sz="2000" dirty="0" smtClean="0"/>
              <a:t>:                                , also related to </a:t>
            </a:r>
            <a:r>
              <a:rPr lang="en-US" sz="2000" dirty="0" err="1" smtClean="0"/>
              <a:t>m</a:t>
            </a:r>
            <a:r>
              <a:rPr lang="en-US" sz="2000" baseline="-25000" dirty="0" err="1" smtClean="0"/>
              <a:t>t</a:t>
            </a:r>
            <a:r>
              <a:rPr lang="en-US" sz="2000" dirty="0" err="1" smtClean="0"/>
              <a:t>/m</a:t>
            </a:r>
            <a:r>
              <a:rPr lang="en-US" sz="2000" baseline="-25000" dirty="0" err="1" smtClean="0"/>
              <a:t>b</a:t>
            </a:r>
            <a:endParaRPr lang="en-US" sz="2000" baseline="-25000" dirty="0" smtClean="0">
              <a:solidFill>
                <a:srgbClr val="3333CC"/>
              </a:solidFill>
              <a:latin typeface="+mj-lt"/>
            </a:endParaRPr>
          </a:p>
          <a:p>
            <a:pPr lvl="1"/>
            <a:r>
              <a:rPr lang="en-US" sz="2000" dirty="0" smtClean="0"/>
              <a:t>Higgs bosons mass pattern predicted at tree level (m</a:t>
            </a:r>
            <a:r>
              <a:rPr lang="en-US" sz="2000" baseline="-25000" dirty="0" smtClean="0"/>
              <a:t>h</a:t>
            </a:r>
            <a:r>
              <a:rPr lang="en-US" sz="1050" dirty="0" smtClean="0"/>
              <a:t>0</a:t>
            </a:r>
            <a:r>
              <a:rPr lang="en-US" sz="2000" dirty="0" smtClean="0"/>
              <a:t> &lt; </a:t>
            </a:r>
            <a:r>
              <a:rPr lang="en-US" sz="2000" dirty="0" err="1" smtClean="0"/>
              <a:t>m</a:t>
            </a:r>
            <a:r>
              <a:rPr lang="en-US" sz="2000" baseline="-25000" dirty="0" err="1" smtClean="0"/>
              <a:t>Z</a:t>
            </a:r>
            <a:r>
              <a:rPr lang="en-US" sz="2000" dirty="0" smtClean="0"/>
              <a:t>!), but loop corrections may change the pattern (up to 135 </a:t>
            </a:r>
            <a:r>
              <a:rPr lang="en-US" sz="2000" dirty="0" err="1" smtClean="0"/>
              <a:t>GeV</a:t>
            </a:r>
            <a:r>
              <a:rPr lang="en-US" sz="2000" dirty="0" smtClean="0"/>
              <a:t> still allowed)</a:t>
            </a:r>
            <a:endParaRPr lang="en-US" sz="200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LHC Physics</a:t>
            </a: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233C7-E0AF-9F43-B231-46AD565A5FDB}" type="slidenum">
              <a:rPr lang="it-IT" smtClean="0"/>
              <a:pPr/>
              <a:t>8</a:t>
            </a:fld>
            <a:endParaRPr lang="it-IT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9689" y="4352738"/>
            <a:ext cx="4049722" cy="363078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4686" y="4756241"/>
            <a:ext cx="1978255" cy="36984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Susy</a:t>
            </a:r>
            <a:r>
              <a:rPr lang="en-US" dirty="0" smtClean="0"/>
              <a:t> and GUT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err="1" smtClean="0"/>
              <a:t>Susy</a:t>
            </a:r>
            <a:r>
              <a:rPr lang="en-US" sz="2400" dirty="0" smtClean="0"/>
              <a:t> could be an intermediate step toward a grand unification</a:t>
            </a:r>
          </a:p>
          <a:p>
            <a:r>
              <a:rPr lang="en-US" sz="2400" dirty="0" smtClean="0"/>
              <a:t>Adding more degrees of freedom would allow the running couplings to meet at a common (GUT) scale</a:t>
            </a:r>
            <a:endParaRPr lang="en-US" sz="240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LHC Physics</a:t>
            </a: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233C7-E0AF-9F43-B231-46AD565A5FDB}" type="slidenum">
              <a:rPr lang="it-IT" smtClean="0"/>
              <a:pPr/>
              <a:t>9</a:t>
            </a:fld>
            <a:endParaRPr lang="it-IT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8356" y="2648906"/>
            <a:ext cx="4446291" cy="364123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SuSy</a:t>
            </a:r>
            <a:r>
              <a:rPr lang="en-US" dirty="0" smtClean="0"/>
              <a:t> zoology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 err="1" smtClean="0"/>
              <a:t>Higgsinos</a:t>
            </a:r>
            <a:r>
              <a:rPr lang="en-US" sz="1800" dirty="0" smtClean="0"/>
              <a:t> and </a:t>
            </a:r>
            <a:r>
              <a:rPr lang="en-US" sz="1800" dirty="0" err="1" smtClean="0"/>
              <a:t>gauginos</a:t>
            </a:r>
            <a:r>
              <a:rPr lang="en-US" sz="1800" dirty="0" smtClean="0"/>
              <a:t> mix states introducing EWK breaking into </a:t>
            </a:r>
            <a:r>
              <a:rPr lang="en-US" sz="1800" dirty="0" smtClean="0">
                <a:solidFill>
                  <a:srgbClr val="800000"/>
                </a:solidFill>
              </a:rPr>
              <a:t>two </a:t>
            </a:r>
            <a:r>
              <a:rPr lang="en-US" sz="1800" dirty="0" err="1" smtClean="0">
                <a:solidFill>
                  <a:srgbClr val="3333CC"/>
                </a:solidFill>
              </a:rPr>
              <a:t>charginos</a:t>
            </a:r>
            <a:r>
              <a:rPr lang="en-US" sz="1800" dirty="0" smtClean="0">
                <a:solidFill>
                  <a:srgbClr val="3333CC"/>
                </a:solidFill>
              </a:rPr>
              <a:t> </a:t>
            </a:r>
            <a:r>
              <a:rPr lang="en-US" sz="1800" dirty="0" smtClean="0"/>
              <a:t>and </a:t>
            </a:r>
            <a:r>
              <a:rPr lang="en-US" sz="1800" dirty="0" smtClean="0">
                <a:solidFill>
                  <a:srgbClr val="800000"/>
                </a:solidFill>
              </a:rPr>
              <a:t>four </a:t>
            </a:r>
            <a:r>
              <a:rPr lang="en-US" sz="1800" dirty="0" err="1" smtClean="0">
                <a:solidFill>
                  <a:srgbClr val="3333CC"/>
                </a:solidFill>
              </a:rPr>
              <a:t>neutralinos</a:t>
            </a:r>
            <a:endParaRPr lang="en-US" sz="1800" dirty="0" smtClean="0">
              <a:solidFill>
                <a:srgbClr val="3333CC"/>
              </a:solidFill>
            </a:endParaRPr>
          </a:p>
          <a:p>
            <a:r>
              <a:rPr lang="en-US" sz="1800" dirty="0" smtClean="0"/>
              <a:t>If the LSP is the lightest </a:t>
            </a:r>
            <a:r>
              <a:rPr lang="en-US" sz="1800" dirty="0" err="1" smtClean="0"/>
              <a:t>neutralino</a:t>
            </a:r>
            <a:r>
              <a:rPr lang="en-US" sz="1800" dirty="0" smtClean="0"/>
              <a:t>, would be a good DM candidate</a:t>
            </a:r>
          </a:p>
          <a:p>
            <a:pPr lvl="1"/>
            <a:r>
              <a:rPr lang="en-US" sz="1400" dirty="0" smtClean="0"/>
              <a:t>Some models also propose the </a:t>
            </a:r>
            <a:r>
              <a:rPr lang="en-US" sz="1400" dirty="0" err="1" smtClean="0"/>
              <a:t>gravitino</a:t>
            </a:r>
            <a:r>
              <a:rPr lang="en-US" sz="1400" dirty="0" smtClean="0"/>
              <a:t> as LSP</a:t>
            </a:r>
            <a:endParaRPr lang="en-US" sz="140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LHC Physics</a:t>
            </a: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233C7-E0AF-9F43-B231-46AD565A5FDB}" type="slidenum">
              <a:rPr lang="it-IT" smtClean="0"/>
              <a:pPr/>
              <a:t>10</a:t>
            </a:fld>
            <a:endParaRPr lang="it-IT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2697" y="2419289"/>
            <a:ext cx="5521625" cy="2381364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5662" y="4888161"/>
            <a:ext cx="5015694" cy="136078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Susy mass spectrum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Assuming all mass are degenerate at a given (large) scale, the mass parameter pattern may become simplified</a:t>
            </a:r>
          </a:p>
          <a:p>
            <a:pPr lvl="1"/>
            <a:r>
              <a:rPr lang="en-US" dirty="0" err="1" smtClean="0"/>
              <a:t>mSUGRA</a:t>
            </a:r>
            <a:r>
              <a:rPr lang="en-US" dirty="0" smtClean="0"/>
              <a:t> (</a:t>
            </a:r>
            <a:r>
              <a:rPr lang="en-US" dirty="0" err="1" smtClean="0"/>
              <a:t>supergravity</a:t>
            </a:r>
            <a:r>
              <a:rPr lang="en-US" dirty="0" smtClean="0"/>
              <a:t>-inspired):</a:t>
            </a:r>
          </a:p>
          <a:p>
            <a:pPr lvl="2"/>
            <a:r>
              <a:rPr lang="en-US" dirty="0" smtClean="0"/>
              <a:t>m</a:t>
            </a:r>
            <a:r>
              <a:rPr lang="en-US" baseline="-25000" dirty="0" smtClean="0"/>
              <a:t>0</a:t>
            </a:r>
            <a:r>
              <a:rPr lang="en-US" dirty="0" smtClean="0"/>
              <a:t>: scalar mass</a:t>
            </a:r>
          </a:p>
          <a:p>
            <a:pPr lvl="2"/>
            <a:r>
              <a:rPr lang="en-US" dirty="0" smtClean="0"/>
              <a:t>m</a:t>
            </a:r>
            <a:r>
              <a:rPr lang="en-US" baseline="-25000" dirty="0" smtClean="0"/>
              <a:t>1/2</a:t>
            </a:r>
            <a:r>
              <a:rPr lang="en-US" dirty="0" smtClean="0"/>
              <a:t>: </a:t>
            </a:r>
            <a:r>
              <a:rPr lang="en-US" dirty="0" err="1" smtClean="0"/>
              <a:t>gaugino</a:t>
            </a:r>
            <a:r>
              <a:rPr lang="en-US" dirty="0" smtClean="0"/>
              <a:t> mass</a:t>
            </a:r>
          </a:p>
          <a:p>
            <a:pPr lvl="2"/>
            <a:r>
              <a:rPr lang="en-US" dirty="0" smtClean="0"/>
              <a:t>A</a:t>
            </a:r>
            <a:r>
              <a:rPr lang="en-US" baseline="-25000" dirty="0" smtClean="0"/>
              <a:t>0</a:t>
            </a:r>
            <a:r>
              <a:rPr lang="en-US" dirty="0" smtClean="0"/>
              <a:t>: </a:t>
            </a:r>
            <a:r>
              <a:rPr lang="en-US" dirty="0" err="1" smtClean="0"/>
              <a:t>trilinear</a:t>
            </a:r>
            <a:r>
              <a:rPr lang="en-US" dirty="0" smtClean="0"/>
              <a:t> coupling (</a:t>
            </a:r>
            <a:r>
              <a:rPr lang="en-US" dirty="0" err="1" smtClean="0"/>
              <a:t>higgs-sfermion-sfermion</a:t>
            </a:r>
            <a:r>
              <a:rPr lang="en-US" dirty="0" smtClean="0"/>
              <a:t>), soft-breaking</a:t>
            </a:r>
            <a:endParaRPr lang="en-US" baseline="-25000" dirty="0" smtClean="0"/>
          </a:p>
          <a:p>
            <a:pPr lvl="1"/>
            <a:r>
              <a:rPr lang="en-US" dirty="0" smtClean="0"/>
              <a:t>Other schemes have also been proposed</a:t>
            </a:r>
            <a:endParaRPr lang="en-US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LHC Physics</a:t>
            </a: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233C7-E0AF-9F43-B231-46AD565A5FDB}" type="slidenum">
              <a:rPr lang="it-IT" smtClean="0"/>
              <a:pPr/>
              <a:t>11</a:t>
            </a:fld>
            <a:endParaRPr lang="it-IT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Possible mass spectra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Mass spectra are not predicted by theory, depend on the model</a:t>
            </a:r>
            <a:endParaRPr lang="en-US" sz="200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LHC Physics</a:t>
            </a: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233C7-E0AF-9F43-B231-46AD565A5FDB}" type="slidenum">
              <a:rPr lang="it-IT" smtClean="0"/>
              <a:pPr/>
              <a:t>12</a:t>
            </a:fld>
            <a:endParaRPr lang="it-IT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730" y="1981917"/>
            <a:ext cx="8131313" cy="3788299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2023" y="5802234"/>
            <a:ext cx="1421020" cy="333797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8109" y="5784817"/>
            <a:ext cx="1421021" cy="352871"/>
          </a:xfrm>
          <a:prstGeom prst="rect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519042" y="1623391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 smtClean="0">
                <a:solidFill>
                  <a:schemeClr val="accent2"/>
                </a:solidFill>
                <a:latin typeface="+mn-lt"/>
              </a:rPr>
              <a:t>mSUGRA</a:t>
            </a:r>
            <a:endParaRPr lang="en-US" sz="1800" dirty="0">
              <a:solidFill>
                <a:schemeClr val="accent2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Experimental signatures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Susy particles produced in pair (R-parity conservation)</a:t>
            </a:r>
          </a:p>
          <a:p>
            <a:r>
              <a:rPr lang="en-US" smtClean="0"/>
              <a:t>Decay chains via s-particles + ordinaly particles</a:t>
            </a:r>
          </a:p>
          <a:p>
            <a:r>
              <a:rPr lang="en-US" smtClean="0"/>
              <a:t>LSP escape undetected (</a:t>
            </a:r>
            <a:r>
              <a:rPr lang="en-US" smtClean="0">
                <a:sym typeface="Wingdings"/>
              </a:rPr>
              <a:t> MET!)</a:t>
            </a:r>
          </a:p>
          <a:p>
            <a:r>
              <a:rPr lang="en-US" smtClean="0">
                <a:sym typeface="Wingdings"/>
              </a:rPr>
              <a:t>Signatures with leptons are easier to detect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LHC Physics</a:t>
            </a: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233C7-E0AF-9F43-B231-46AD565A5FDB}" type="slidenum">
              <a:rPr lang="it-IT" smtClean="0"/>
              <a:pPr/>
              <a:t>13</a:t>
            </a:fld>
            <a:endParaRPr lang="it-IT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Search for </a:t>
            </a:r>
            <a:r>
              <a:rPr lang="en-US" dirty="0" err="1" smtClean="0"/>
              <a:t>Susy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So far no evidence for </a:t>
            </a:r>
            <a:r>
              <a:rPr lang="en-US" sz="2800" dirty="0" err="1" smtClean="0"/>
              <a:t>Susy</a:t>
            </a:r>
            <a:r>
              <a:rPr lang="en-US" sz="2800" dirty="0" smtClean="0"/>
              <a:t> particles</a:t>
            </a:r>
          </a:p>
          <a:p>
            <a:pPr lvl="2"/>
            <a:r>
              <a:rPr lang="en-US" dirty="0" smtClean="0"/>
              <a:t>Limits have been set in the </a:t>
            </a:r>
            <a:r>
              <a:rPr lang="en-US" sz="2000" dirty="0" smtClean="0"/>
              <a:t>m</a:t>
            </a:r>
            <a:r>
              <a:rPr lang="en-US" sz="2000" baseline="-25000" dirty="0" smtClean="0"/>
              <a:t>0</a:t>
            </a:r>
            <a:r>
              <a:rPr lang="en-US" sz="2000" dirty="0" smtClean="0"/>
              <a:t>/m</a:t>
            </a:r>
            <a:r>
              <a:rPr lang="en-US" sz="2000" baseline="-25000" dirty="0" smtClean="0"/>
              <a:t>1/2</a:t>
            </a:r>
            <a:r>
              <a:rPr lang="en-US" sz="2000" dirty="0" smtClean="0"/>
              <a:t> plane</a:t>
            </a:r>
          </a:p>
          <a:p>
            <a:pPr lvl="2"/>
            <a:r>
              <a:rPr lang="en-US" dirty="0" smtClean="0"/>
              <a:t>m</a:t>
            </a:r>
            <a:r>
              <a:rPr lang="en-US" baseline="-25000" dirty="0" smtClean="0"/>
              <a:t>1/2</a:t>
            </a:r>
            <a:endParaRPr lang="en-US" sz="280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LHC Physics</a:t>
            </a: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233C7-E0AF-9F43-B231-46AD565A5FDB}" type="slidenum">
              <a:rPr lang="it-IT" smtClean="0"/>
              <a:pPr/>
              <a:t>14</a:t>
            </a:fld>
            <a:endParaRPr lang="it-IT"/>
          </a:p>
        </p:txBody>
      </p:sp>
      <p:pic>
        <p:nvPicPr>
          <p:cNvPr id="7" name="Immagine 6" descr="CMS_SUSY_2011Limits5fb_tanb10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1305184" y="1974372"/>
            <a:ext cx="5970195" cy="42854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Easy case: </a:t>
            </a:r>
            <a:r>
              <a:rPr lang="en-US" dirty="0" err="1" smtClean="0"/>
              <a:t>multileptons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Search for at least three leptons (</a:t>
            </a:r>
            <a:r>
              <a:rPr lang="en-US" sz="2000" dirty="0" err="1" smtClean="0"/>
              <a:t>e</a:t>
            </a:r>
            <a:r>
              <a:rPr lang="en-US" sz="2000" dirty="0" smtClean="0"/>
              <a:t>, </a:t>
            </a:r>
            <a:r>
              <a:rPr lang="en-US" sz="2000" dirty="0" err="1" smtClean="0"/>
              <a:t>μ</a:t>
            </a:r>
            <a:r>
              <a:rPr lang="en-US" sz="2000" dirty="0" smtClean="0"/>
              <a:t>, </a:t>
            </a:r>
            <a:r>
              <a:rPr lang="en-US" sz="2000" dirty="0" err="1" smtClean="0"/>
              <a:t>τ</a:t>
            </a:r>
            <a:r>
              <a:rPr lang="en-US" sz="2000" dirty="0" smtClean="0"/>
              <a:t>) plus MET or transverse </a:t>
            </a:r>
            <a:r>
              <a:rPr lang="en-US" sz="2000" dirty="0" err="1" smtClean="0"/>
              <a:t>hadronic</a:t>
            </a:r>
            <a:r>
              <a:rPr lang="en-US" sz="2000" dirty="0" smtClean="0"/>
              <a:t> activity H</a:t>
            </a:r>
            <a:r>
              <a:rPr lang="en-US" sz="2000" baseline="-25000" dirty="0" smtClean="0"/>
              <a:t>T</a:t>
            </a:r>
            <a:r>
              <a:rPr lang="en-US" sz="2000" dirty="0" smtClean="0"/>
              <a:t> = sum of transverse jet E</a:t>
            </a:r>
            <a:r>
              <a:rPr lang="en-US" sz="2000" baseline="-25000" dirty="0" smtClean="0"/>
              <a:t>T</a:t>
            </a:r>
          </a:p>
          <a:p>
            <a:endParaRPr lang="en-US" sz="200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LHC Physics</a:t>
            </a: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233C7-E0AF-9F43-B231-46AD565A5FDB}" type="slidenum">
              <a:rPr lang="it-IT" smtClean="0"/>
              <a:pPr/>
              <a:t>15</a:t>
            </a:fld>
            <a:endParaRPr lang="it-IT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909" y="1696079"/>
            <a:ext cx="7406353" cy="2674762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219" y="4372568"/>
            <a:ext cx="7233478" cy="1908129"/>
          </a:xfrm>
          <a:prstGeom prst="rect">
            <a:avLst/>
          </a:prstGeom>
        </p:spPr>
      </p:pic>
      <p:pic>
        <p:nvPicPr>
          <p:cNvPr id="9" name="Immagine 8" descr="TChiNuSlep_slep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4"/>
              <a:stretch>
                <a:fillRect/>
              </a:stretch>
            </p:blipFill>
          </mc:Choice>
          <mc:Fallback>
            <p:blipFill>
              <a:blip r:embed="rId5"/>
              <a:stretch>
                <a:fillRect/>
              </a:stretch>
            </p:blipFill>
          </mc:Fallback>
        </mc:AlternateContent>
        <p:spPr>
          <a:xfrm>
            <a:off x="6073898" y="0"/>
            <a:ext cx="1912999" cy="107057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 evidence for new signal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sz="2800" dirty="0" smtClean="0">
              <a:sym typeface="Wingdings"/>
            </a:endParaRPr>
          </a:p>
          <a:p>
            <a:endParaRPr lang="it-IT" sz="2800" dirty="0" smtClean="0">
              <a:sym typeface="Wingdings"/>
            </a:endParaRPr>
          </a:p>
          <a:p>
            <a:endParaRPr lang="it-IT" sz="2800" dirty="0" smtClean="0">
              <a:sym typeface="Wingdings"/>
            </a:endParaRPr>
          </a:p>
          <a:p>
            <a:endParaRPr lang="it-IT" sz="2800" dirty="0" smtClean="0">
              <a:sym typeface="Wingdings"/>
            </a:endParaRPr>
          </a:p>
          <a:p>
            <a:endParaRPr lang="it-IT" sz="2800" dirty="0" smtClean="0">
              <a:sym typeface="Wingdings"/>
            </a:endParaRPr>
          </a:p>
          <a:p>
            <a:endParaRPr lang="it-IT" sz="2000" dirty="0" smtClean="0">
              <a:sym typeface="Wingdings"/>
            </a:endParaRPr>
          </a:p>
          <a:p>
            <a:endParaRPr lang="it-IT" sz="2000" dirty="0" smtClean="0">
              <a:sym typeface="Wingdings"/>
            </a:endParaRPr>
          </a:p>
          <a:p>
            <a:endParaRPr lang="it-IT" sz="2000" dirty="0" smtClean="0">
              <a:sym typeface="Wingdings"/>
            </a:endParaRPr>
          </a:p>
          <a:p>
            <a:endParaRPr lang="it-IT" sz="2800" dirty="0" smtClean="0">
              <a:sym typeface="Wingdings"/>
            </a:endParaRPr>
          </a:p>
          <a:p>
            <a:endParaRPr lang="it-IT" sz="2800" dirty="0" smtClean="0">
              <a:sym typeface="Wingdings"/>
            </a:endParaRPr>
          </a:p>
          <a:p>
            <a:r>
              <a:rPr lang="it-IT" sz="2400" dirty="0" smtClean="0">
                <a:sym typeface="Wingdings"/>
              </a:rPr>
              <a:t> </a:t>
            </a:r>
            <a:r>
              <a:rPr lang="en-US" sz="2400" dirty="0" smtClean="0"/>
              <a:t>Limits can be set in the m</a:t>
            </a:r>
            <a:r>
              <a:rPr lang="en-US" sz="2400" baseline="-25000" dirty="0" smtClean="0"/>
              <a:t>0</a:t>
            </a:r>
            <a:r>
              <a:rPr lang="en-US" sz="2400" dirty="0" smtClean="0"/>
              <a:t>/m</a:t>
            </a:r>
            <a:r>
              <a:rPr lang="en-US" sz="2400" baseline="-25000" dirty="0" smtClean="0"/>
              <a:t>1/2</a:t>
            </a:r>
            <a:r>
              <a:rPr lang="en-US" sz="2400" dirty="0" smtClean="0"/>
              <a:t> plane </a:t>
            </a:r>
            <a:endParaRPr lang="en-US" sz="240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LHC Physics</a:t>
            </a: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233C7-E0AF-9F43-B231-46AD565A5FDB}" type="slidenum">
              <a:rPr lang="it-IT" smtClean="0"/>
              <a:pPr/>
              <a:t>16</a:t>
            </a:fld>
            <a:endParaRPr lang="it-IT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3419" y="809087"/>
            <a:ext cx="5144425" cy="4991368"/>
          </a:xfrm>
          <a:prstGeom prst="rect">
            <a:avLst/>
          </a:prstGeom>
        </p:spPr>
      </p:pic>
      <p:sp>
        <p:nvSpPr>
          <p:cNvPr id="8" name="CasellaDiTesto 7"/>
          <p:cNvSpPr txBox="1"/>
          <p:nvPr/>
        </p:nvSpPr>
        <p:spPr>
          <a:xfrm>
            <a:off x="2154204" y="1668089"/>
            <a:ext cx="4945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 smtClean="0">
                <a:solidFill>
                  <a:srgbClr val="3333CC"/>
                </a:solidFill>
              </a:rPr>
              <a:t>ll</a:t>
            </a:r>
            <a:r>
              <a:rPr lang="en-US" dirty="0" err="1" smtClean="0">
                <a:solidFill>
                  <a:srgbClr val="3333CC"/>
                </a:solidFill>
              </a:rPr>
              <a:t>-μ</a:t>
            </a:r>
            <a:endParaRPr lang="en-US" dirty="0">
              <a:solidFill>
                <a:srgbClr val="3333CC"/>
              </a:solidFill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2154204" y="4381813"/>
            <a:ext cx="4730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 smtClean="0">
                <a:solidFill>
                  <a:srgbClr val="3333CC"/>
                </a:solidFill>
              </a:rPr>
              <a:t>ll</a:t>
            </a:r>
            <a:r>
              <a:rPr lang="en-US" dirty="0" err="1" smtClean="0">
                <a:solidFill>
                  <a:srgbClr val="3333CC"/>
                </a:solidFill>
              </a:rPr>
              <a:t>-e</a:t>
            </a:r>
            <a:endParaRPr lang="en-US" dirty="0">
              <a:solidFill>
                <a:srgbClr val="3333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α</a:t>
            </a:r>
            <a:r>
              <a:rPr lang="en-US" baseline="-25000" dirty="0" smtClean="0"/>
              <a:t>T</a:t>
            </a:r>
            <a:r>
              <a:rPr lang="en-US" dirty="0" smtClean="0"/>
              <a:t> variable (</a:t>
            </a:r>
            <a:r>
              <a:rPr lang="en-US" dirty="0" err="1" smtClean="0"/>
              <a:t>multijet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In case of a two-jet event:</a:t>
            </a:r>
          </a:p>
          <a:p>
            <a:endParaRPr lang="en-US" sz="2000" dirty="0" smtClean="0"/>
          </a:p>
          <a:p>
            <a:endParaRPr lang="en-US" sz="2000" dirty="0" smtClean="0"/>
          </a:p>
          <a:p>
            <a:r>
              <a:rPr lang="en-US" sz="2000" dirty="0" smtClean="0"/>
              <a:t>Otherwise: cluster jets in order to minimize the E</a:t>
            </a:r>
            <a:r>
              <a:rPr lang="en-US" sz="2000" baseline="-25000" dirty="0" smtClean="0"/>
              <a:t>T</a:t>
            </a:r>
            <a:r>
              <a:rPr lang="en-US" sz="2000" dirty="0" smtClean="0"/>
              <a:t> difference of the two</a:t>
            </a:r>
            <a:endParaRPr lang="en-US" sz="200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LHC Physics</a:t>
            </a: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233C7-E0AF-9F43-B231-46AD565A5FDB}" type="slidenum">
              <a:rPr lang="it-IT" smtClean="0"/>
              <a:pPr/>
              <a:t>17</a:t>
            </a:fld>
            <a:endParaRPr lang="it-IT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285" y="1383108"/>
            <a:ext cx="5431866" cy="739519"/>
          </a:xfrm>
          <a:prstGeom prst="rect">
            <a:avLst/>
          </a:prstGeom>
        </p:spPr>
      </p:pic>
      <p:pic>
        <p:nvPicPr>
          <p:cNvPr id="8" name="Immagine 7" descr="T1bbbb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5580621" y="178437"/>
            <a:ext cx="2080924" cy="1212281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38254" y="5524743"/>
            <a:ext cx="1422400" cy="342900"/>
          </a:xfrm>
          <a:prstGeom prst="rect">
            <a:avLst/>
          </a:prstGeom>
        </p:spPr>
      </p:pic>
      <p:sp>
        <p:nvSpPr>
          <p:cNvPr id="12" name="Freccia destra 11"/>
          <p:cNvSpPr/>
          <p:nvPr/>
        </p:nvSpPr>
        <p:spPr bwMode="auto">
          <a:xfrm>
            <a:off x="3560935" y="5531533"/>
            <a:ext cx="902593" cy="335881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pic>
        <p:nvPicPr>
          <p:cNvPr id="13" name="Immagine 12" descr="hadronic_signal_fit_logy55_0b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6"/>
              <a:stretch>
                <a:fillRect/>
              </a:stretch>
            </p:blipFill>
          </mc:Choice>
          <mc:Fallback>
            <p:blipFill>
              <a:blip r:embed="rId7"/>
              <a:stretch>
                <a:fillRect/>
              </a:stretch>
            </p:blipFill>
          </mc:Fallback>
        </mc:AlternateContent>
        <p:spPr>
          <a:xfrm>
            <a:off x="4493709" y="2980938"/>
            <a:ext cx="4346104" cy="2949453"/>
          </a:xfrm>
          <a:prstGeom prst="rect">
            <a:avLst/>
          </a:prstGeom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9795" y="2900224"/>
            <a:ext cx="4013054" cy="26084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Razor variable (</a:t>
            </a:r>
            <a:r>
              <a:rPr lang="en-US" dirty="0" err="1" smtClean="0"/>
              <a:t>multijet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 smtClean="0"/>
              <a:t>Heavy </a:t>
            </a:r>
            <a:r>
              <a:rPr lang="it-IT" sz="1800" dirty="0" smtClean="0">
                <a:sym typeface="Wingdings"/>
              </a:rPr>
              <a:t> LSP + jets</a:t>
            </a:r>
            <a:endParaRPr lang="en-US" sz="1800" dirty="0" smtClean="0"/>
          </a:p>
          <a:p>
            <a:r>
              <a:rPr lang="en-US" sz="1800" dirty="0" smtClean="0"/>
              <a:t>Cluster entire event in </a:t>
            </a:r>
            <a:br>
              <a:rPr lang="en-US" sz="1800" dirty="0" smtClean="0"/>
            </a:br>
            <a:r>
              <a:rPr lang="en-US" sz="1800" dirty="0" smtClean="0"/>
              <a:t>two “</a:t>
            </a:r>
            <a:r>
              <a:rPr lang="en-US" sz="1800" dirty="0" err="1" smtClean="0"/>
              <a:t>megajets</a:t>
            </a:r>
            <a:r>
              <a:rPr lang="en-US" sz="1800" dirty="0" smtClean="0"/>
              <a:t>”</a:t>
            </a:r>
          </a:p>
          <a:p>
            <a:r>
              <a:rPr lang="en-US" sz="1800" dirty="0" smtClean="0"/>
              <a:t>Exploits kinematics</a:t>
            </a:r>
            <a:br>
              <a:rPr lang="en-US" sz="1800" dirty="0" smtClean="0"/>
            </a:br>
            <a:r>
              <a:rPr lang="en-US" sz="1800" dirty="0" smtClean="0"/>
              <a:t>differences with proper</a:t>
            </a:r>
            <a:br>
              <a:rPr lang="en-US" sz="1800" dirty="0" smtClean="0"/>
            </a:br>
            <a:r>
              <a:rPr lang="en-US" sz="1800" dirty="0" smtClean="0"/>
              <a:t>boost </a:t>
            </a:r>
            <a:r>
              <a:rPr lang="en-US" sz="1400" dirty="0" smtClean="0"/>
              <a:t>(CMS-SUS-11-008)</a:t>
            </a:r>
            <a:endParaRPr lang="en-US" sz="180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LHC Physics</a:t>
            </a: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233C7-E0AF-9F43-B231-46AD565A5FDB}" type="slidenum">
              <a:rPr lang="it-IT" smtClean="0"/>
              <a:pPr/>
              <a:t>18</a:t>
            </a:fld>
            <a:endParaRPr lang="it-IT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rcRect l="23633" t="3621" r="5228"/>
          <a:stretch>
            <a:fillRect/>
          </a:stretch>
        </p:blipFill>
        <p:spPr>
          <a:xfrm>
            <a:off x="518009" y="4477825"/>
            <a:ext cx="2344788" cy="2380175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738" y="3387365"/>
            <a:ext cx="2990376" cy="432691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968" y="3824330"/>
            <a:ext cx="3465917" cy="549115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95733" y="2897632"/>
            <a:ext cx="754387" cy="476069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6"/>
          <a:srcRect l="3770" r="4931"/>
          <a:stretch>
            <a:fillRect/>
          </a:stretch>
        </p:blipFill>
        <p:spPr>
          <a:xfrm>
            <a:off x="3713027" y="953202"/>
            <a:ext cx="5420211" cy="58294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JBZ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Susy search in Z+jets+MET, e.g.: </a:t>
            </a:r>
            <a:endParaRPr lang="en-US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LHC Physics</a:t>
            </a: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233C7-E0AF-9F43-B231-46AD565A5FDB}" type="slidenum">
              <a:rPr lang="it-IT" smtClean="0"/>
              <a:pPr/>
              <a:t>19</a:t>
            </a:fld>
            <a:endParaRPr lang="it-IT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1876" y="1120132"/>
            <a:ext cx="1579828" cy="419954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3685" y="262522"/>
            <a:ext cx="5264757" cy="792885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0541" y="1750264"/>
            <a:ext cx="3500502" cy="4285951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0781" y="1741850"/>
            <a:ext cx="3469579" cy="429213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Stop search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 smtClean="0"/>
              <a:t>Stop could be the lightest </a:t>
            </a:r>
            <a:r>
              <a:rPr lang="en-US" sz="1800" dirty="0" err="1" smtClean="0"/>
              <a:t>squark</a:t>
            </a:r>
            <a:r>
              <a:rPr lang="en-US" sz="1800" dirty="0" smtClean="0"/>
              <a:t> due to large mixing effect in the 3</a:t>
            </a:r>
            <a:r>
              <a:rPr lang="en-US" sz="1800" baseline="30000" dirty="0" smtClean="0"/>
              <a:t>rd</a:t>
            </a:r>
            <a:r>
              <a:rPr lang="en-US" sz="1800" dirty="0" smtClean="0"/>
              <a:t> generation</a:t>
            </a:r>
          </a:p>
          <a:p>
            <a:r>
              <a:rPr lang="en-US" sz="1800" dirty="0" smtClean="0"/>
              <a:t>Stop can be produced in pairs, decaying in a </a:t>
            </a:r>
            <a:r>
              <a:rPr lang="en-US" sz="1800" dirty="0" err="1" smtClean="0"/>
              <a:t>tt</a:t>
            </a:r>
            <a:r>
              <a:rPr lang="en-US" sz="1800" dirty="0" smtClean="0"/>
              <a:t> pair plus </a:t>
            </a:r>
            <a:r>
              <a:rPr lang="en-US" sz="1800" dirty="0" err="1" smtClean="0"/>
              <a:t>neutralinos</a:t>
            </a:r>
            <a:r>
              <a:rPr lang="en-US" sz="1800" dirty="0" smtClean="0"/>
              <a:t> (LSP) with a sizeable cross section</a:t>
            </a:r>
          </a:p>
          <a:p>
            <a:endParaRPr lang="en-US" sz="180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LHC Physics</a:t>
            </a: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233C7-E0AF-9F43-B231-46AD565A5FDB}" type="slidenum">
              <a:rPr lang="it-IT" smtClean="0"/>
              <a:pPr/>
              <a:t>20</a:t>
            </a:fld>
            <a:endParaRPr lang="it-IT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133" y="2290010"/>
            <a:ext cx="4010994" cy="3943126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7890" y="2268677"/>
            <a:ext cx="4011807" cy="4003379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Direct searches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Direct limits on stop</a:t>
            </a:r>
            <a:endParaRPr lang="en-US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LHC Physics</a:t>
            </a: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233C7-E0AF-9F43-B231-46AD565A5FDB}" type="slidenum">
              <a:rPr lang="it-IT" smtClean="0"/>
              <a:pPr/>
              <a:t>21</a:t>
            </a:fld>
            <a:endParaRPr lang="it-IT"/>
          </a:p>
        </p:txBody>
      </p:sp>
      <p:pic>
        <p:nvPicPr>
          <p:cNvPr id="7" name="Immagine 6" descr="ATLAS_directstop_all_sep12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807179" y="1689612"/>
            <a:ext cx="7528232" cy="45390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Sparticle</a:t>
            </a:r>
            <a:r>
              <a:rPr lang="en-US" dirty="0" smtClean="0"/>
              <a:t> mass limits (CMS)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Exact values depend on various assumptions</a:t>
            </a:r>
            <a:endParaRPr lang="en-US" sz="240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LHC Physics</a:t>
            </a: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233C7-E0AF-9F43-B231-46AD565A5FDB}" type="slidenum">
              <a:rPr lang="it-IT" smtClean="0"/>
              <a:pPr/>
              <a:t>22</a:t>
            </a:fld>
            <a:endParaRPr lang="it-IT"/>
          </a:p>
        </p:txBody>
      </p:sp>
      <p:pic>
        <p:nvPicPr>
          <p:cNvPr id="7" name="Immagine 6" descr="CMS_best_summary-crop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1582322" y="1721267"/>
            <a:ext cx="5938288" cy="44851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Sparticle</a:t>
            </a:r>
            <a:r>
              <a:rPr lang="en-US" dirty="0" smtClean="0"/>
              <a:t> mass limits (ATLAS)</a:t>
            </a:r>
            <a:endParaRPr lang="en-US" dirty="0"/>
          </a:p>
        </p:txBody>
      </p:sp>
      <p:pic>
        <p:nvPicPr>
          <p:cNvPr id="7" name="Segnaposto contenuto 6" descr="AtlasSearches_susy_susy12.pdf"/>
          <p:cNvPicPr>
            <a:picLocks noGrp="1" noChangeAspect="1"/>
          </p:cNvPicPr>
          <p:nvPr>
            <p:ph idx="1"/>
          </p:nvPr>
        </p:nvPicPr>
        <mc:AlternateContent>
          <mc:Choice xmlns:ma="http://schemas.microsoft.com/office/mac/drawingml/2008/main" Requires="ma">
            <p:blipFill>
              <a:blip r:embed="rId2"/>
              <a:srcRect l="-6183" r="-6183"/>
              <a:stretch>
                <a:fillRect/>
              </a:stretch>
            </p:blipFill>
          </mc:Choice>
          <mc:Fallback>
            <p:blipFill>
              <a:blip r:embed="rId3"/>
              <a:srcRect l="-6183" r="-6183"/>
              <a:stretch>
                <a:fillRect/>
              </a:stretch>
            </p:blipFill>
          </mc:Fallback>
        </mc:AlternateContent>
        <p:spPr/>
      </p:pic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LHC Physics</a:t>
            </a: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233C7-E0AF-9F43-B231-46AD565A5FDB}" type="slidenum">
              <a:rPr lang="it-IT" smtClean="0"/>
              <a:pPr/>
              <a:t>23</a:t>
            </a:fld>
            <a:endParaRPr lang="it-IT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Susy</a:t>
            </a:r>
            <a:r>
              <a:rPr lang="en-US" dirty="0" smtClean="0"/>
              <a:t> summary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 evidence of </a:t>
            </a:r>
            <a:r>
              <a:rPr lang="en-US" dirty="0" err="1" smtClean="0"/>
              <a:t>Susy</a:t>
            </a:r>
            <a:r>
              <a:rPr lang="en-US" dirty="0" smtClean="0"/>
              <a:t> particles so far</a:t>
            </a:r>
          </a:p>
          <a:p>
            <a:r>
              <a:rPr lang="en-US" dirty="0" smtClean="0"/>
              <a:t>No hint of either a second neutral Higgs or charged Higgs</a:t>
            </a:r>
          </a:p>
          <a:p>
            <a:r>
              <a:rPr lang="en-US" dirty="0" smtClean="0"/>
              <a:t>If </a:t>
            </a:r>
            <a:r>
              <a:rPr lang="en-US" dirty="0" err="1" smtClean="0"/>
              <a:t>Susy</a:t>
            </a:r>
            <a:r>
              <a:rPr lang="en-US" dirty="0" smtClean="0"/>
              <a:t> exists:</a:t>
            </a:r>
          </a:p>
          <a:p>
            <a:pPr lvl="1"/>
            <a:r>
              <a:rPr lang="en-US" dirty="0" smtClean="0"/>
              <a:t>either it hides on some special corner of its parameters “phase space”</a:t>
            </a:r>
          </a:p>
          <a:p>
            <a:pPr lvl="1"/>
            <a:r>
              <a:rPr lang="en-US" dirty="0" smtClean="0"/>
              <a:t>Or it should be less trivial than the assumed MSSM/</a:t>
            </a:r>
            <a:r>
              <a:rPr lang="en-US" dirty="0" err="1" smtClean="0"/>
              <a:t>mSUGRA</a:t>
            </a:r>
            <a:endParaRPr lang="en-US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dirty="0" smtClean="0"/>
              <a:t>LHC </a:t>
            </a:r>
            <a:r>
              <a:rPr lang="it-IT" dirty="0" err="1" smtClean="0"/>
              <a:t>Physics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233C7-E0AF-9F43-B231-46AD565A5FDB}" type="slidenum">
              <a:rPr lang="it-IT" smtClean="0"/>
              <a:pPr/>
              <a:t>24</a:t>
            </a:fld>
            <a:endParaRPr lang="it-IT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1B20C2-153D-604D-A825-AFDB68BCDA9B}" type="slidenum">
              <a:rPr lang="it-IT"/>
              <a:pPr>
                <a:defRPr/>
              </a:pPr>
              <a:t>25</a:t>
            </a:fld>
            <a:endParaRPr lang="it-IT"/>
          </a:p>
        </p:txBody>
      </p:sp>
      <p:sp>
        <p:nvSpPr>
          <p:cNvPr id="1010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smtClean="0"/>
              <a:t>Extra dimensions</a:t>
            </a:r>
          </a:p>
        </p:txBody>
      </p:sp>
      <p:sp>
        <p:nvSpPr>
          <p:cNvPr id="10106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125538"/>
            <a:ext cx="7772400" cy="4970462"/>
          </a:xfrm>
        </p:spPr>
        <p:txBody>
          <a:bodyPr/>
          <a:lstStyle/>
          <a:p>
            <a:r>
              <a:rPr lang="en-US" sz="1800" smtClean="0"/>
              <a:t>During ’20s Kaluza and Klein proposed a model to unify gravity and elecromagnetism by adding fifth space dimension</a:t>
            </a:r>
          </a:p>
          <a:p>
            <a:endParaRPr lang="en-US" sz="1800" smtClean="0"/>
          </a:p>
          <a:p>
            <a:endParaRPr lang="en-US" sz="1800" smtClean="0"/>
          </a:p>
          <a:p>
            <a:endParaRPr lang="en-US" sz="1800" smtClean="0"/>
          </a:p>
          <a:p>
            <a:endParaRPr lang="en-US" sz="1800" smtClean="0"/>
          </a:p>
          <a:p>
            <a:endParaRPr lang="en-US" sz="1800" smtClean="0"/>
          </a:p>
          <a:p>
            <a:endParaRPr lang="en-US" sz="1800" smtClean="0"/>
          </a:p>
          <a:p>
            <a:endParaRPr lang="en-US" sz="1800" smtClean="0"/>
          </a:p>
          <a:p>
            <a:endParaRPr lang="en-US" sz="1800" smtClean="0"/>
          </a:p>
          <a:p>
            <a:r>
              <a:rPr lang="en-US" sz="1800" smtClean="0"/>
              <a:t>If the fifth dimension is “compactified”, it would no longer be visibiel</a:t>
            </a:r>
          </a:p>
          <a:p>
            <a:r>
              <a:rPr lang="en-US" sz="1800" smtClean="0"/>
              <a:t>Byproduct of compactification: the </a:t>
            </a:r>
            <a:r>
              <a:rPr lang="en-US" sz="1800" smtClean="0">
                <a:solidFill>
                  <a:srgbClr val="2D2DB9"/>
                </a:solidFill>
              </a:rPr>
              <a:t>electric charge is quantified!</a:t>
            </a:r>
          </a:p>
          <a:p>
            <a:r>
              <a:rPr lang="en-US" sz="1800" smtClean="0"/>
              <a:t>The model was abandoned because of difficulties with quantum description, now revisited in more complex contexts</a:t>
            </a:r>
          </a:p>
        </p:txBody>
      </p:sp>
      <p:graphicFrame>
        <p:nvGraphicFramePr>
          <p:cNvPr id="38914" name="Object 2"/>
          <p:cNvGraphicFramePr>
            <a:graphicFrameLocks noChangeAspect="1"/>
          </p:cNvGraphicFramePr>
          <p:nvPr/>
        </p:nvGraphicFramePr>
        <p:xfrm>
          <a:off x="2651125" y="2863850"/>
          <a:ext cx="3557588" cy="1511300"/>
        </p:xfrm>
        <a:graphic>
          <a:graphicData uri="http://schemas.openxmlformats.org/presentationml/2006/ole">
            <p:oleObj spid="_x0000_s70658" name="Equation" r:id="rId3" imgW="1435100" imgH="609600" progId="Equation.3">
              <p:embed/>
            </p:oleObj>
          </a:graphicData>
        </a:graphic>
      </p:graphicFrame>
      <p:sp>
        <p:nvSpPr>
          <p:cNvPr id="38919" name="Left Brace 13"/>
          <p:cNvSpPr>
            <a:spLocks/>
          </p:cNvSpPr>
          <p:nvPr/>
        </p:nvSpPr>
        <p:spPr bwMode="auto">
          <a:xfrm rot="5400000">
            <a:off x="4191000" y="2057400"/>
            <a:ext cx="304800" cy="1066800"/>
          </a:xfrm>
          <a:prstGeom prst="leftBrace">
            <a:avLst>
              <a:gd name="adj1" fmla="val 8329"/>
              <a:gd name="adj2" fmla="val 50000"/>
            </a:avLst>
          </a:prstGeom>
          <a:noFill/>
          <a:ln w="28575">
            <a:solidFill>
              <a:srgbClr val="00CC99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8920" name="Left Brace 15"/>
          <p:cNvSpPr>
            <a:spLocks/>
          </p:cNvSpPr>
          <p:nvPr/>
        </p:nvSpPr>
        <p:spPr bwMode="auto">
          <a:xfrm rot="5400000">
            <a:off x="5295900" y="2171700"/>
            <a:ext cx="304800" cy="838200"/>
          </a:xfrm>
          <a:prstGeom prst="leftBrace">
            <a:avLst>
              <a:gd name="adj1" fmla="val 8339"/>
              <a:gd name="adj2" fmla="val 50000"/>
            </a:avLst>
          </a:prstGeom>
          <a:noFill/>
          <a:ln w="28575">
            <a:solidFill>
              <a:srgbClr val="00CC99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7" name="TextBox 16"/>
          <p:cNvSpPr txBox="1"/>
          <p:nvPr/>
        </p:nvSpPr>
        <p:spPr>
          <a:xfrm>
            <a:off x="914400" y="2044176"/>
            <a:ext cx="2450811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mtClean="0">
                <a:solidFill>
                  <a:schemeClr val="accent1"/>
                </a:solidFill>
                <a:latin typeface="+mn-lt"/>
              </a:rPr>
              <a:t>4x4: Einstein’s equations</a:t>
            </a:r>
            <a:endParaRPr lang="en-US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895975" y="1981200"/>
            <a:ext cx="2461932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mtClean="0">
                <a:solidFill>
                  <a:schemeClr val="accent1"/>
                </a:solidFill>
                <a:latin typeface="+mn-lt"/>
              </a:rPr>
              <a:t>4x1: Maxwell’s equations</a:t>
            </a:r>
            <a:endParaRPr lang="en-US">
              <a:solidFill>
                <a:schemeClr val="accent1"/>
              </a:solidFill>
              <a:latin typeface="+mn-lt"/>
            </a:endParaRPr>
          </a:p>
        </p:txBody>
      </p:sp>
      <p:cxnSp>
        <p:nvCxnSpPr>
          <p:cNvPr id="38923" name="Elbow Connector 19"/>
          <p:cNvCxnSpPr>
            <a:cxnSpLocks noChangeShapeType="1"/>
            <a:stCxn id="38920" idx="1"/>
            <a:endCxn id="18" idx="1"/>
          </p:cNvCxnSpPr>
          <p:nvPr/>
        </p:nvCxnSpPr>
        <p:spPr bwMode="auto">
          <a:xfrm rot="5400000" flipH="1" flipV="1">
            <a:off x="5528176" y="2070602"/>
            <a:ext cx="287923" cy="447675"/>
          </a:xfrm>
          <a:prstGeom prst="bentConnector2">
            <a:avLst/>
          </a:prstGeom>
          <a:noFill/>
          <a:ln w="28575">
            <a:solidFill>
              <a:srgbClr val="00CC99"/>
            </a:solidFill>
            <a:round/>
            <a:headEnd/>
            <a:tailEnd type="arrow" w="med" len="med"/>
          </a:ln>
        </p:spPr>
      </p:cxnSp>
      <p:cxnSp>
        <p:nvCxnSpPr>
          <p:cNvPr id="38924" name="Elbow Connector 19"/>
          <p:cNvCxnSpPr>
            <a:cxnSpLocks noChangeShapeType="1"/>
            <a:stCxn id="38919" idx="1"/>
            <a:endCxn id="17" idx="3"/>
          </p:cNvCxnSpPr>
          <p:nvPr/>
        </p:nvCxnSpPr>
        <p:spPr bwMode="auto">
          <a:xfrm rot="16200000" flipV="1">
            <a:off x="3741833" y="1836832"/>
            <a:ext cx="224947" cy="978189"/>
          </a:xfrm>
          <a:prstGeom prst="bentConnector4">
            <a:avLst>
              <a:gd name="adj1" fmla="val 101624"/>
              <a:gd name="adj2" fmla="val 57790"/>
            </a:avLst>
          </a:prstGeom>
          <a:noFill/>
          <a:ln w="28575">
            <a:solidFill>
              <a:srgbClr val="00CC99"/>
            </a:solidFill>
            <a:round/>
            <a:headEnd/>
            <a:tailEnd type="arrow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14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2"/>
          <a:srcRect t="1375"/>
          <a:stretch>
            <a:fillRect/>
          </a:stretch>
        </p:blipFill>
        <p:spPr>
          <a:xfrm>
            <a:off x="152400" y="1295400"/>
            <a:ext cx="7162800" cy="5466911"/>
          </a:xfrm>
          <a:prstGeom prst="rect">
            <a:avLst/>
          </a:prstGeom>
        </p:spPr>
      </p:pic>
      <p:sp>
        <p:nvSpPr>
          <p:cNvPr id="11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La Fisica a LHC</a:t>
            </a:r>
            <a:endParaRPr lang="it-IT"/>
          </a:p>
        </p:txBody>
      </p:sp>
      <p:sp>
        <p:nvSpPr>
          <p:cNvPr id="1028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Extra dimensions</a:t>
            </a:r>
            <a:endParaRPr lang="en-US" sz="3600" dirty="0"/>
          </a:p>
        </p:txBody>
      </p:sp>
      <p:sp>
        <p:nvSpPr>
          <p:cNvPr id="16" name="Segnaposto numero diapositiva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233C7-E0AF-9F43-B231-46AD565A5FDB}" type="slidenum">
              <a:rPr lang="it-IT" smtClean="0"/>
              <a:pPr/>
              <a:t>26</a:t>
            </a:fld>
            <a:endParaRPr lang="it-IT"/>
          </a:p>
        </p:txBody>
      </p:sp>
      <p:sp>
        <p:nvSpPr>
          <p:cNvPr id="17" name="Segnaposto piè di pagina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1028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105400" y="1066800"/>
            <a:ext cx="3886200" cy="3352800"/>
          </a:xfrm>
        </p:spPr>
        <p:txBody>
          <a:bodyPr/>
          <a:lstStyle/>
          <a:p>
            <a:r>
              <a:rPr lang="en-US" sz="1800" dirty="0" smtClean="0">
                <a:solidFill>
                  <a:schemeClr val="bg1"/>
                </a:solidFill>
              </a:rPr>
              <a:t>Particles excitation by “curling” around the </a:t>
            </a:r>
            <a:r>
              <a:rPr lang="en-US" sz="1800" dirty="0" err="1" smtClean="0">
                <a:solidFill>
                  <a:schemeClr val="bg1"/>
                </a:solidFill>
              </a:rPr>
              <a:t>compactified</a:t>
            </a:r>
            <a:r>
              <a:rPr lang="en-US" sz="1800" dirty="0" smtClean="0">
                <a:solidFill>
                  <a:schemeClr val="bg1"/>
                </a:solidFill>
              </a:rPr>
              <a:t> dimension  give raise to a spectrum of new particles</a:t>
            </a:r>
          </a:p>
          <a:p>
            <a:r>
              <a:rPr lang="en-US" sz="1800" dirty="0" smtClean="0">
                <a:solidFill>
                  <a:schemeClr val="bg1"/>
                </a:solidFill>
              </a:rPr>
              <a:t>Search for heavy resonances decaying into pairs of leptons or jets</a:t>
            </a:r>
          </a:p>
          <a:p>
            <a:r>
              <a:rPr lang="en-US" sz="1800" dirty="0" smtClean="0">
                <a:solidFill>
                  <a:schemeClr val="bg1"/>
                </a:solidFill>
              </a:rPr>
              <a:t>m</a:t>
            </a:r>
            <a:r>
              <a:rPr lang="en-US" sz="1800" baseline="-25000" dirty="0" smtClean="0">
                <a:solidFill>
                  <a:schemeClr val="bg1"/>
                </a:solidFill>
              </a:rPr>
              <a:t>n</a:t>
            </a:r>
            <a:r>
              <a:rPr lang="en-US" sz="1800" baseline="30000" dirty="0" smtClean="0">
                <a:solidFill>
                  <a:schemeClr val="bg1"/>
                </a:solidFill>
              </a:rPr>
              <a:t>2</a:t>
            </a:r>
            <a:r>
              <a:rPr lang="en-US" sz="1800" dirty="0" smtClean="0">
                <a:solidFill>
                  <a:schemeClr val="bg1"/>
                </a:solidFill>
              </a:rPr>
              <a:t> = </a:t>
            </a:r>
            <a:r>
              <a:rPr lang="en-US" sz="1800" dirty="0" smtClean="0">
                <a:solidFill>
                  <a:schemeClr val="bg1"/>
                </a:solidFill>
              </a:rPr>
              <a:t>m</a:t>
            </a:r>
            <a:r>
              <a:rPr lang="en-US" sz="1800" baseline="-25000" dirty="0" smtClean="0">
                <a:solidFill>
                  <a:schemeClr val="bg1"/>
                </a:solidFill>
              </a:rPr>
              <a:t>0</a:t>
            </a:r>
            <a:r>
              <a:rPr lang="en-US" sz="1800" baseline="30000" dirty="0" smtClean="0">
                <a:solidFill>
                  <a:schemeClr val="bg1"/>
                </a:solidFill>
              </a:rPr>
              <a:t>2</a:t>
            </a:r>
            <a:r>
              <a:rPr lang="en-US" sz="1800" dirty="0" smtClean="0">
                <a:solidFill>
                  <a:schemeClr val="bg1"/>
                </a:solidFill>
              </a:rPr>
              <a:t> </a:t>
            </a:r>
            <a:r>
              <a:rPr lang="en-US" sz="1800" dirty="0" smtClean="0">
                <a:solidFill>
                  <a:schemeClr val="bg1"/>
                </a:solidFill>
              </a:rPr>
              <a:t>+ n</a:t>
            </a:r>
            <a:r>
              <a:rPr lang="en-US" sz="1800" baseline="30000" dirty="0" smtClean="0">
                <a:solidFill>
                  <a:schemeClr val="bg1"/>
                </a:solidFill>
              </a:rPr>
              <a:t>2</a:t>
            </a:r>
            <a:r>
              <a:rPr lang="en-US" sz="1800" dirty="0" smtClean="0">
                <a:solidFill>
                  <a:schemeClr val="bg1"/>
                </a:solidFill>
              </a:rPr>
              <a:t>/R</a:t>
            </a:r>
            <a:r>
              <a:rPr lang="en-US" sz="1800" baseline="30000" dirty="0" smtClean="0">
                <a:solidFill>
                  <a:schemeClr val="bg1"/>
                </a:solidFill>
              </a:rPr>
              <a:t>2</a:t>
            </a:r>
            <a:r>
              <a:rPr lang="en-US" sz="1800" dirty="0" smtClean="0">
                <a:solidFill>
                  <a:schemeClr val="bg1"/>
                </a:solidFill>
              </a:rPr>
              <a:t> </a:t>
            </a:r>
          </a:p>
          <a:p>
            <a:r>
              <a:rPr lang="en-US" sz="1800" dirty="0" smtClean="0">
                <a:solidFill>
                  <a:schemeClr val="bg1"/>
                </a:solidFill>
              </a:rPr>
              <a:t>DM candidates could be excitations of a standard particle?</a:t>
            </a:r>
          </a:p>
        </p:txBody>
      </p:sp>
      <p:pic>
        <p:nvPicPr>
          <p:cNvPr id="1028117" name="Picture 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24600" y="4846308"/>
            <a:ext cx="2764930" cy="193569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028108" name="Picture 1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200" y="1143000"/>
            <a:ext cx="2895600" cy="789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113" name="Picture 17" descr="CMS-Color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00800" y="4953000"/>
            <a:ext cx="414020" cy="381000"/>
          </a:xfrm>
          <a:prstGeom prst="rect">
            <a:avLst/>
          </a:prstGeom>
          <a:noFill/>
        </p:spPr>
      </p:pic>
      <p:sp>
        <p:nvSpPr>
          <p:cNvPr id="1028111" name="Text Box 15"/>
          <p:cNvSpPr txBox="1">
            <a:spLocks noChangeArrowheads="1"/>
          </p:cNvSpPr>
          <p:nvPr/>
        </p:nvSpPr>
        <p:spPr bwMode="auto">
          <a:xfrm>
            <a:off x="7846376" y="4926785"/>
            <a:ext cx="892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dirty="0" err="1">
                <a:solidFill>
                  <a:schemeClr val="accent2"/>
                </a:solidFill>
              </a:rPr>
              <a:t>Z</a:t>
            </a:r>
            <a:r>
              <a:rPr lang="en-US" sz="1800" dirty="0" err="1">
                <a:solidFill>
                  <a:schemeClr val="accent2"/>
                </a:solidFill>
                <a:sym typeface="Symbol" charset="2"/>
              </a:rPr>
              <a:t>qq</a:t>
            </a:r>
            <a:endParaRPr lang="en-US" sz="1800" baseline="30000" dirty="0">
              <a:solidFill>
                <a:schemeClr val="accent2"/>
              </a:solidFill>
              <a:sym typeface="Symbol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Search for dijet/dilepton res.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La Fisica a LHC</a:t>
            </a: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233C7-E0AF-9F43-B231-46AD565A5FDB}" type="slidenum">
              <a:rPr lang="it-IT" smtClean="0"/>
              <a:pPr/>
              <a:t>27</a:t>
            </a:fld>
            <a:endParaRPr lang="it-IT"/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151349" y="5392460"/>
            <a:ext cx="4508999" cy="935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Nothing</a:t>
            </a:r>
            <a:r>
              <a:rPr kumimoji="0" lang="en-US" sz="2400" b="0" i="0" u="none" strike="noStrike" kern="0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found at LHC </a:t>
            </a:r>
            <a:br>
              <a:rPr kumimoji="0" lang="en-US" sz="2400" b="0" i="0" u="none" strike="noStrike" kern="0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</a:br>
            <a:r>
              <a:rPr kumimoji="0" lang="en-US" sz="2400" b="0" i="0" u="none" strike="noStrike" kern="0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so far</a:t>
            </a:r>
            <a:endParaRPr kumimoji="0" lang="en-US" sz="2400" b="0" i="0" u="none" strike="noStrike" kern="0" cap="none" spc="0" normalizeH="0" baseline="0" dirty="0" smtClean="0">
              <a:ln>
                <a:noFill/>
              </a:ln>
              <a:solidFill>
                <a:srgbClr val="3333CC"/>
              </a:solidFill>
              <a:effectLst/>
              <a:uLnTx/>
              <a:uFillTx/>
              <a:latin typeface="Trebuchet MS"/>
              <a:ea typeface="+mn-ea"/>
              <a:cs typeface="Trebuchet M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2400" b="0" i="0" u="none" strike="noStrike" kern="0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rebuchet MS"/>
              <a:ea typeface="+mn-ea"/>
              <a:cs typeface="Trebuchet M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2400" b="0" i="0" u="none" strike="noStrike" kern="0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rebuchet MS"/>
              <a:ea typeface="+mn-ea"/>
              <a:cs typeface="Trebuchet M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2400" b="0" i="0" u="none" strike="noStrike" kern="0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rebuchet MS"/>
              <a:ea typeface="+mn-ea"/>
              <a:cs typeface="Trebuchet M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2400" b="0" i="0" u="none" strike="noStrike" kern="0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rebuchet MS"/>
              <a:ea typeface="+mn-ea"/>
              <a:cs typeface="Trebuchet M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2400" b="0" i="0" u="none" strike="noStrike" kern="0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rebuchet MS"/>
              <a:ea typeface="+mn-ea"/>
              <a:cs typeface="Trebuchet M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Questi</a:t>
            </a:r>
            <a:r>
              <a:rPr kumimoji="0" lang="en-US" sz="2400" b="0" i="0" u="none" strike="noStrike" kern="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lang="en-US" sz="2400" b="0" i="0" u="none" strike="noStrike" kern="0" cap="none" spc="0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modello</a:t>
            </a:r>
            <a:r>
              <a:rPr kumimoji="0" lang="en-US" sz="2400" b="0" i="0" u="none" strike="noStrike" kern="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lang="en-US" sz="2400" b="0" i="0" u="none" strike="noStrike" kern="0" cap="none" spc="0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richiedono</a:t>
            </a:r>
            <a:r>
              <a:rPr kumimoji="0" lang="en-US" sz="2400" b="0" i="0" u="none" strike="noStrike" kern="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la </a:t>
            </a:r>
            <a:r>
              <a:rPr kumimoji="0" lang="en-US" sz="2400" b="0" i="0" u="none" strike="noStrike" kern="0" cap="none" spc="0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presenza</a:t>
            </a:r>
            <a:r>
              <a:rPr kumimoji="0" lang="en-US" sz="2400" b="0" i="0" u="none" strike="noStrike" kern="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lang="en-US" sz="2400" b="0" i="0" u="none" strike="noStrike" kern="0" cap="none" spc="0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di</a:t>
            </a:r>
            <a:r>
              <a:rPr kumimoji="0" lang="en-US" sz="2400" b="0" i="0" u="none" strike="noStrike" kern="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lang="en-US" sz="2400" b="0" i="0" u="none" strike="noStrike" kern="0" cap="none" spc="0" normalizeH="0" baseline="0" dirty="0" err="1" smtClean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nuove</a:t>
            </a:r>
            <a:r>
              <a:rPr kumimoji="0" lang="en-US" sz="2400" b="0" i="0" u="none" strike="noStrike" kern="0" cap="none" spc="0" normalizeH="0" baseline="0" dirty="0" smtClean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lang="en-US" sz="2400" b="0" i="0" u="none" strike="noStrike" kern="0" cap="none" spc="0" normalizeH="0" baseline="0" dirty="0" err="1" smtClean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dimensioni</a:t>
            </a:r>
            <a:r>
              <a:rPr kumimoji="0" lang="en-US" sz="2400" b="0" i="0" u="none" strike="noStrike" kern="0" cap="none" spc="0" normalizeH="0" baseline="0" dirty="0" smtClean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lang="en-US" sz="2400" b="0" i="0" u="none" strike="noStrike" kern="0" cap="none" spc="0" normalizeH="0" baseline="0" dirty="0" err="1" smtClean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spazio-temporali</a:t>
            </a:r>
            <a:r>
              <a:rPr kumimoji="0" lang="en-US" sz="2400" b="0" i="0" u="none" strike="noStrike" kern="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, </a:t>
            </a:r>
            <a:r>
              <a:rPr kumimoji="0" lang="en-US" sz="2400" b="0" i="0" u="none" strike="noStrike" kern="0" cap="none" spc="0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e</a:t>
            </a:r>
            <a:r>
              <a:rPr kumimoji="0" lang="en-US" sz="2400" b="0" i="0" u="none" strike="noStrike" kern="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non </a:t>
            </a:r>
            <a:r>
              <a:rPr kumimoji="0" lang="en-US" sz="2400" b="0" i="0" u="none" strike="noStrike" kern="0" cap="none" spc="0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sono</a:t>
            </a:r>
            <a:r>
              <a:rPr kumimoji="0" lang="en-US" sz="2400" b="0" i="0" u="none" strike="noStrike" kern="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ad </a:t>
            </a:r>
            <a:r>
              <a:rPr kumimoji="0" lang="en-US" sz="2400" b="0" i="0" u="none" strike="noStrike" kern="0" cap="none" spc="0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oggi</a:t>
            </a:r>
            <a:r>
              <a:rPr kumimoji="0" lang="en-US" sz="2400" b="0" i="0" u="none" strike="noStrike" kern="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lang="en-US" sz="2400" b="0" i="0" u="none" strike="noStrike" kern="0" cap="none" spc="0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sufficientemente</a:t>
            </a:r>
            <a:r>
              <a:rPr kumimoji="0" lang="en-US" sz="2400" b="0" i="0" u="none" strike="noStrike" kern="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lang="en-US" sz="2400" b="0" i="0" u="none" strike="noStrike" kern="0" cap="none" spc="0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predittivi</a:t>
            </a:r>
            <a:endParaRPr kumimoji="0" lang="en-US" sz="2400" b="0" i="0" u="none" strike="noStrike" kern="0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rebuchet MS"/>
              <a:ea typeface="+mn-ea"/>
              <a:cs typeface="Trebuchet MS"/>
            </a:endParaRPr>
          </a:p>
        </p:txBody>
      </p:sp>
      <p:pic>
        <p:nvPicPr>
          <p:cNvPr id="9" name="Immagine 8" descr="DefaultFitAndPull_noStat.eps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0" y="1063513"/>
            <a:ext cx="4439532" cy="4259444"/>
          </a:xfrm>
          <a:prstGeom prst="rect">
            <a:avLst/>
          </a:prstGeom>
        </p:spPr>
      </p:pic>
      <p:pic>
        <p:nvPicPr>
          <p:cNvPr id="10" name="Immagine 9" descr="diEleMassSpectra3600pb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4"/>
              <a:stretch>
                <a:fillRect/>
              </a:stretch>
            </p:blipFill>
          </mc:Choice>
          <mc:Fallback>
            <p:blipFill>
              <a:blip r:embed="rId5"/>
              <a:stretch>
                <a:fillRect/>
              </a:stretch>
            </p:blipFill>
          </mc:Fallback>
        </mc:AlternateContent>
        <p:spPr>
          <a:xfrm>
            <a:off x="4388673" y="3821971"/>
            <a:ext cx="4755327" cy="3036029"/>
          </a:xfrm>
          <a:prstGeom prst="rect">
            <a:avLst/>
          </a:prstGeom>
        </p:spPr>
      </p:pic>
      <p:pic>
        <p:nvPicPr>
          <p:cNvPr id="11" name="Immagine 10" descr="diMuonOSMassSpectra4100pb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6"/>
              <a:stretch>
                <a:fillRect/>
              </a:stretch>
            </p:blipFill>
          </mc:Choice>
          <mc:Fallback>
            <p:blipFill>
              <a:blip r:embed="rId7"/>
              <a:stretch>
                <a:fillRect/>
              </a:stretch>
            </p:blipFill>
          </mc:Fallback>
        </mc:AlternateContent>
        <p:spPr>
          <a:xfrm>
            <a:off x="4388673" y="883477"/>
            <a:ext cx="4755327" cy="30360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Search for heavy W’</a:t>
            </a:r>
            <a:endParaRPr lang="en-US" dirty="0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LHC Physics</a:t>
            </a:r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BA6AC-10B6-2249-8FAB-F7972346C48D}" type="slidenum">
              <a:rPr lang="it-IT" smtClean="0"/>
              <a:pPr/>
              <a:t>28</a:t>
            </a:fld>
            <a:endParaRPr lang="it-IT"/>
          </a:p>
        </p:txBody>
      </p:sp>
      <p:pic>
        <p:nvPicPr>
          <p:cNvPr id="6" name="Immagine 5" descr="MT_Ele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0" y="918117"/>
            <a:ext cx="3325726" cy="3190820"/>
          </a:xfrm>
          <a:prstGeom prst="rect">
            <a:avLst/>
          </a:prstGeom>
        </p:spPr>
      </p:pic>
      <p:pic>
        <p:nvPicPr>
          <p:cNvPr id="7" name="Immagine 6" descr="MT_Muon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4"/>
              <a:stretch>
                <a:fillRect/>
              </a:stretch>
            </p:blipFill>
          </mc:Choice>
          <mc:Fallback>
            <p:blipFill>
              <a:blip r:embed="rId5"/>
              <a:stretch>
                <a:fillRect/>
              </a:stretch>
            </p:blipFill>
          </mc:Fallback>
        </mc:AlternateContent>
        <p:spPr>
          <a:xfrm>
            <a:off x="3211954" y="979324"/>
            <a:ext cx="3325726" cy="3190820"/>
          </a:xfrm>
          <a:prstGeom prst="rect">
            <a:avLst/>
          </a:prstGeom>
        </p:spPr>
      </p:pic>
      <p:pic>
        <p:nvPicPr>
          <p:cNvPr id="8" name="Immagine 7" descr="combine_bayesian_2012_emu_conv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6">
                <a:alphaModFix/>
              </a:blip>
              <a:srcRect t="2475"/>
              <a:stretch>
                <a:fillRect/>
              </a:stretch>
            </p:blipFill>
          </mc:Choice>
          <mc:Fallback>
            <p:blipFill>
              <a:blip r:embed="rId7">
                <a:alphaModFix/>
              </a:blip>
              <a:srcRect t="2475"/>
              <a:stretch>
                <a:fillRect/>
              </a:stretch>
            </p:blipFill>
          </mc:Fallback>
        </mc:AlternateContent>
        <p:spPr>
          <a:xfrm>
            <a:off x="6390622" y="1218439"/>
            <a:ext cx="2753378" cy="2576307"/>
          </a:xfrm>
          <a:prstGeom prst="rect">
            <a:avLst/>
          </a:prstGeom>
        </p:spPr>
      </p:pic>
      <p:sp>
        <p:nvSpPr>
          <p:cNvPr id="9" name="CasellaDiTesto 8"/>
          <p:cNvSpPr txBox="1"/>
          <p:nvPr/>
        </p:nvSpPr>
        <p:spPr>
          <a:xfrm>
            <a:off x="317493" y="4968136"/>
            <a:ext cx="336642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>
                <a:latin typeface="+mn-lt"/>
              </a:rPr>
              <a:t>Also searched for in W’</a:t>
            </a:r>
            <a:r>
              <a:rPr lang="en-US" smtClean="0">
                <a:latin typeface="+mn-lt"/>
                <a:sym typeface="Wingdings"/>
              </a:rPr>
              <a:t>tb,</a:t>
            </a:r>
          </a:p>
          <a:p>
            <a:r>
              <a:rPr lang="en-US" smtClean="0">
                <a:latin typeface="+mn-lt"/>
                <a:sym typeface="Wingdings"/>
              </a:rPr>
              <a:t>Similar to SM single-top production</a:t>
            </a:r>
            <a:br>
              <a:rPr lang="en-US" smtClean="0">
                <a:latin typeface="+mn-lt"/>
                <a:sym typeface="Wingdings"/>
              </a:rPr>
            </a:br>
            <a:r>
              <a:rPr lang="en-US" smtClean="0">
                <a:latin typeface="+mn-lt"/>
                <a:sym typeface="Wingdings"/>
              </a:rPr>
              <a:t>in the s channel</a:t>
            </a:r>
            <a:endParaRPr lang="en-US">
              <a:latin typeface="+mn-lt"/>
            </a:endParaRPr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36625" y="4216940"/>
            <a:ext cx="3355651" cy="26410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Extra dimensions and gravity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Extra dimension could also explain the hierarchy of plank scale </a:t>
            </a:r>
            <a:r>
              <a:rPr lang="en-US" sz="2400" dirty="0" err="1" smtClean="0"/>
              <a:t>vs</a:t>
            </a:r>
            <a:r>
              <a:rPr lang="en-US" sz="2400" dirty="0" smtClean="0"/>
              <a:t> EWK scale</a:t>
            </a:r>
          </a:p>
          <a:p>
            <a:r>
              <a:rPr lang="en-US" sz="2400" dirty="0" smtClean="0"/>
              <a:t>Gravity weaker because it propagates in more dimensions</a:t>
            </a:r>
          </a:p>
          <a:p>
            <a:r>
              <a:rPr lang="en-US" sz="2400" dirty="0" smtClean="0"/>
              <a:t>EWK world = a </a:t>
            </a:r>
            <a:r>
              <a:rPr lang="en-US" sz="2400" dirty="0" err="1" smtClean="0"/>
              <a:t>brane</a:t>
            </a:r>
            <a:r>
              <a:rPr lang="en-US" sz="2400" dirty="0" smtClean="0"/>
              <a:t> in a higher dimensional space (</a:t>
            </a:r>
            <a:r>
              <a:rPr lang="en-US" sz="2400" dirty="0" err="1" smtClean="0"/>
              <a:t>Arkani-Hamed</a:t>
            </a:r>
            <a:r>
              <a:rPr lang="en-US" sz="2400" dirty="0" smtClean="0"/>
              <a:t>, </a:t>
            </a:r>
            <a:r>
              <a:rPr lang="en-US" sz="2400" dirty="0" err="1" smtClean="0"/>
              <a:t>Dimopolous</a:t>
            </a:r>
            <a:r>
              <a:rPr lang="en-US" sz="2400" dirty="0" smtClean="0"/>
              <a:t>, and </a:t>
            </a:r>
            <a:r>
              <a:rPr lang="en-US" sz="2400" dirty="0" err="1" smtClean="0"/>
              <a:t>Dvali</a:t>
            </a:r>
            <a:r>
              <a:rPr lang="en-US" sz="2400" dirty="0" smtClean="0"/>
              <a:t> (ADD))</a:t>
            </a:r>
          </a:p>
          <a:p>
            <a:pPr lvl="1"/>
            <a:r>
              <a:rPr lang="en-US" sz="2000" dirty="0" smtClean="0"/>
              <a:t>Gauss law: Planck scale of gravity in four dimensions (</a:t>
            </a:r>
            <a:r>
              <a:rPr lang="en-US" sz="2000" dirty="0" err="1" smtClean="0">
                <a:solidFill>
                  <a:srgbClr val="3333CC"/>
                </a:solidFill>
              </a:rPr>
              <a:t>M</a:t>
            </a:r>
            <a:r>
              <a:rPr lang="en-US" sz="2000" baseline="-25000" dirty="0" err="1" smtClean="0">
                <a:solidFill>
                  <a:srgbClr val="3333CC"/>
                </a:solidFill>
              </a:rPr>
              <a:t>Pl</a:t>
            </a:r>
            <a:r>
              <a:rPr lang="en-US" sz="2000" dirty="0" smtClean="0"/>
              <a:t>) related to a fundamental Planck scale in </a:t>
            </a:r>
            <a:r>
              <a:rPr lang="en-US" sz="2000" dirty="0" smtClean="0">
                <a:solidFill>
                  <a:srgbClr val="3333CC"/>
                </a:solidFill>
              </a:rPr>
              <a:t>4 + </a:t>
            </a:r>
            <a:r>
              <a:rPr lang="en-US" sz="2000" dirty="0" err="1" smtClean="0">
                <a:solidFill>
                  <a:srgbClr val="3333CC"/>
                </a:solidFill>
              </a:rPr>
              <a:t>n</a:t>
            </a:r>
            <a:r>
              <a:rPr lang="en-US" sz="2000" baseline="-25000" dirty="0" err="1" smtClean="0">
                <a:solidFill>
                  <a:srgbClr val="3333CC"/>
                </a:solidFill>
              </a:rPr>
              <a:t>ED</a:t>
            </a:r>
            <a:r>
              <a:rPr lang="en-US" sz="2000" dirty="0" smtClean="0">
                <a:solidFill>
                  <a:srgbClr val="3333CC"/>
                </a:solidFill>
              </a:rPr>
              <a:t> </a:t>
            </a:r>
            <a:r>
              <a:rPr lang="en-US" sz="2000" dirty="0" smtClean="0"/>
              <a:t>dimensions (</a:t>
            </a:r>
            <a:r>
              <a:rPr lang="en-US" sz="2000" dirty="0" smtClean="0">
                <a:solidFill>
                  <a:srgbClr val="3333CC"/>
                </a:solidFill>
              </a:rPr>
              <a:t>M</a:t>
            </a:r>
            <a:r>
              <a:rPr lang="en-US" sz="2000" baseline="-25000" dirty="0" smtClean="0">
                <a:solidFill>
                  <a:srgbClr val="3333CC"/>
                </a:solidFill>
              </a:rPr>
              <a:t>D</a:t>
            </a:r>
            <a:r>
              <a:rPr lang="en-US" sz="2000" dirty="0" smtClean="0"/>
              <a:t>) according to the following relation: </a:t>
            </a:r>
            <a:r>
              <a:rPr lang="en-US" sz="2000" dirty="0" smtClean="0">
                <a:solidFill>
                  <a:srgbClr val="3333CC"/>
                </a:solidFill>
              </a:rPr>
              <a:t>M</a:t>
            </a:r>
            <a:r>
              <a:rPr lang="en-US" sz="2000" baseline="-25000" dirty="0" smtClean="0">
                <a:solidFill>
                  <a:srgbClr val="3333CC"/>
                </a:solidFill>
              </a:rPr>
              <a:t>Pl</a:t>
            </a:r>
            <a:r>
              <a:rPr lang="en-US" sz="2000" baseline="30000" dirty="0" smtClean="0">
                <a:solidFill>
                  <a:srgbClr val="3333CC"/>
                </a:solidFill>
              </a:rPr>
              <a:t>2</a:t>
            </a:r>
            <a:r>
              <a:rPr lang="en-US" sz="2000" dirty="0" smtClean="0">
                <a:solidFill>
                  <a:srgbClr val="3333CC"/>
                </a:solidFill>
              </a:rPr>
              <a:t> ≈</a:t>
            </a:r>
            <a:r>
              <a:rPr lang="en-US" sz="2000" dirty="0" smtClean="0">
                <a:solidFill>
                  <a:srgbClr val="3333CC"/>
                </a:solidFill>
              </a:rPr>
              <a:t> </a:t>
            </a:r>
            <a:r>
              <a:rPr lang="en-US" sz="2000" dirty="0" smtClean="0">
                <a:solidFill>
                  <a:srgbClr val="3333CC"/>
                </a:solidFill>
              </a:rPr>
              <a:t>M</a:t>
            </a:r>
            <a:r>
              <a:rPr lang="en-US" sz="2000" baseline="-25000" dirty="0" smtClean="0">
                <a:solidFill>
                  <a:srgbClr val="3333CC"/>
                </a:solidFill>
              </a:rPr>
              <a:t>D</a:t>
            </a:r>
            <a:r>
              <a:rPr lang="en-US" sz="2000" baseline="30000" dirty="0" smtClean="0">
                <a:solidFill>
                  <a:srgbClr val="3333CC"/>
                </a:solidFill>
              </a:rPr>
              <a:t>2+n</a:t>
            </a:r>
            <a:r>
              <a:rPr lang="en-US" sz="1400" baseline="30000" dirty="0" smtClean="0">
                <a:solidFill>
                  <a:srgbClr val="3333CC"/>
                </a:solidFill>
              </a:rPr>
              <a:t>ED</a:t>
            </a:r>
            <a:r>
              <a:rPr lang="en-US" sz="2000" dirty="0" smtClean="0">
                <a:solidFill>
                  <a:srgbClr val="3333CC"/>
                </a:solidFill>
              </a:rPr>
              <a:t>× </a:t>
            </a:r>
            <a:r>
              <a:rPr lang="en-US" sz="2000" dirty="0" err="1" smtClean="0">
                <a:solidFill>
                  <a:srgbClr val="3333CC"/>
                </a:solidFill>
              </a:rPr>
              <a:t>R</a:t>
            </a:r>
            <a:r>
              <a:rPr lang="en-US" sz="2000" baseline="30000" dirty="0" err="1" smtClean="0">
                <a:solidFill>
                  <a:srgbClr val="3333CC"/>
                </a:solidFill>
              </a:rPr>
              <a:t>n</a:t>
            </a:r>
            <a:r>
              <a:rPr lang="en-US" sz="1400" baseline="30000" dirty="0" err="1" smtClean="0">
                <a:solidFill>
                  <a:srgbClr val="3333CC"/>
                </a:solidFill>
              </a:rPr>
              <a:t>ED</a:t>
            </a:r>
            <a:endParaRPr lang="en-US" sz="1400" baseline="30000" dirty="0" smtClean="0">
              <a:solidFill>
                <a:srgbClr val="3333CC"/>
              </a:solidFill>
            </a:endParaRPr>
          </a:p>
          <a:p>
            <a:r>
              <a:rPr lang="en-US" sz="2400" dirty="0" smtClean="0"/>
              <a:t>Randall-</a:t>
            </a:r>
            <a:r>
              <a:rPr lang="en-US" sz="2400" dirty="0" err="1" smtClean="0"/>
              <a:t>Sundrum</a:t>
            </a:r>
            <a:r>
              <a:rPr lang="en-US" sz="2400" dirty="0" smtClean="0"/>
              <a:t> (RS) model (5D) predicts a detectable graviton KK excitation with several possible decays (e.g.: G* </a:t>
            </a:r>
            <a:r>
              <a:rPr lang="it-IT" sz="2400" dirty="0" smtClean="0">
                <a:sym typeface="Wingdings"/>
              </a:rPr>
              <a:t> ZZ, ff, …)</a:t>
            </a:r>
            <a:endParaRPr lang="en-US" sz="2400" baseline="30000" dirty="0">
              <a:solidFill>
                <a:srgbClr val="3333CC"/>
              </a:solidFill>
            </a:endParaRP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LHC Physics</a:t>
            </a: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233C7-E0AF-9F43-B231-46AD565A5FDB}" type="slidenum">
              <a:rPr lang="it-IT" smtClean="0"/>
              <a:pPr/>
              <a:t>29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RS graviton* (G*</a:t>
            </a:r>
            <a:r>
              <a:rPr lang="it-IT" dirty="0" smtClean="0">
                <a:sym typeface="Wingdings"/>
              </a:rPr>
              <a:t>ZZqqνν)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Signal = excess peaking at Z mass (</a:t>
            </a:r>
            <a:r>
              <a:rPr lang="en-US" sz="2800" dirty="0" err="1" smtClean="0"/>
              <a:t>jj</a:t>
            </a:r>
            <a:r>
              <a:rPr lang="en-US" sz="2800" dirty="0" smtClean="0"/>
              <a:t>) and G* mass (</a:t>
            </a:r>
            <a:r>
              <a:rPr lang="en-US" sz="2800" dirty="0" err="1" smtClean="0"/>
              <a:t>ll</a:t>
            </a:r>
            <a:r>
              <a:rPr lang="en-US" sz="2800" dirty="0" smtClean="0"/>
              <a:t> + MET)</a:t>
            </a:r>
            <a:endParaRPr lang="en-US" sz="280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LHC Physics</a:t>
            </a: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233C7-E0AF-9F43-B231-46AD565A5FDB}" type="slidenum">
              <a:rPr lang="it-IT" smtClean="0"/>
              <a:pPr/>
              <a:t>30</a:t>
            </a:fld>
            <a:endParaRPr lang="it-IT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564" y="2033593"/>
            <a:ext cx="8212132" cy="3902795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Black holes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 smtClean="0"/>
              <a:t>BH/string balls may be produced, according to some models, at LHC</a:t>
            </a:r>
          </a:p>
          <a:p>
            <a:r>
              <a:rPr lang="en-US" sz="1800" dirty="0" smtClean="0"/>
              <a:t>Evaporation (</a:t>
            </a:r>
            <a:r>
              <a:rPr lang="en-US" sz="1800" dirty="0" err="1" smtClean="0"/>
              <a:t>Hawking’s</a:t>
            </a:r>
            <a:r>
              <a:rPr lang="en-US" sz="1800" dirty="0" smtClean="0"/>
              <a:t> radiation) results in emission of SM particle with a “democratic” distribution</a:t>
            </a:r>
          </a:p>
          <a:p>
            <a:r>
              <a:rPr lang="en-US" sz="1800" dirty="0" smtClean="0"/>
              <a:t>Signature: events with jets and leptons</a:t>
            </a:r>
          </a:p>
          <a:p>
            <a:r>
              <a:rPr lang="en-US" sz="1800" dirty="0" smtClean="0"/>
              <a:t>No signal found, limits set in the parameter space</a:t>
            </a:r>
            <a:endParaRPr lang="en-US" sz="180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LHC Physics</a:t>
            </a: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233C7-E0AF-9F43-B231-46AD565A5FDB}" type="slidenum">
              <a:rPr lang="it-IT" smtClean="0"/>
              <a:pPr/>
              <a:t>31</a:t>
            </a:fld>
            <a:endParaRPr lang="it-IT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314" y="2683281"/>
            <a:ext cx="3164239" cy="3472110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0388" y="2700664"/>
            <a:ext cx="3198447" cy="3506318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CMS: S</a:t>
            </a:r>
            <a:r>
              <a:rPr lang="en-US" baseline="-25000" dirty="0" smtClean="0"/>
              <a:t>T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sz="1800" dirty="0" smtClean="0"/>
              <a:t>S</a:t>
            </a:r>
            <a:r>
              <a:rPr lang="it-IT" sz="1800" baseline="-25000" dirty="0" smtClean="0"/>
              <a:t>T</a:t>
            </a:r>
            <a:r>
              <a:rPr lang="it-IT" sz="1800" dirty="0" smtClean="0"/>
              <a:t> = scalar sum of p</a:t>
            </a:r>
            <a:r>
              <a:rPr lang="it-IT" sz="1800" baseline="-25000" dirty="0" smtClean="0"/>
              <a:t>T</a:t>
            </a:r>
            <a:r>
              <a:rPr lang="it-IT" sz="1800" dirty="0" smtClean="0"/>
              <a:t> of </a:t>
            </a:r>
            <a:br>
              <a:rPr lang="it-IT" sz="1800" dirty="0" smtClean="0"/>
            </a:br>
            <a:r>
              <a:rPr lang="it-IT" sz="1800" dirty="0" smtClean="0"/>
              <a:t>individual selected objects:</a:t>
            </a:r>
            <a:br>
              <a:rPr lang="it-IT" sz="1800" dirty="0" smtClean="0"/>
            </a:br>
            <a:r>
              <a:rPr lang="it-IT" sz="1800" dirty="0" smtClean="0"/>
              <a:t>jets, e, γ, μ</a:t>
            </a:r>
            <a:endParaRPr lang="en-US" sz="180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LHC Physics</a:t>
            </a: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233C7-E0AF-9F43-B231-46AD565A5FDB}" type="slidenum">
              <a:rPr lang="it-IT" smtClean="0"/>
              <a:pPr/>
              <a:t>32</a:t>
            </a:fld>
            <a:endParaRPr lang="it-IT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rcRect r="51532"/>
          <a:stretch>
            <a:fillRect/>
          </a:stretch>
        </p:blipFill>
        <p:spPr>
          <a:xfrm>
            <a:off x="960909" y="1724312"/>
            <a:ext cx="2705525" cy="2571602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0346" y="0"/>
            <a:ext cx="4843654" cy="6858000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2"/>
          <a:srcRect l="50167"/>
          <a:stretch>
            <a:fillRect/>
          </a:stretch>
        </p:blipFill>
        <p:spPr>
          <a:xfrm>
            <a:off x="933724" y="4286398"/>
            <a:ext cx="2781738" cy="2571602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Leptoquarks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GUT models (SU(5), SO(10)) and </a:t>
            </a:r>
            <a:r>
              <a:rPr lang="en-US" sz="2000" dirty="0" err="1" smtClean="0"/>
              <a:t>technicolor</a:t>
            </a:r>
            <a:r>
              <a:rPr lang="en-US" sz="2000" dirty="0" smtClean="0"/>
              <a:t>-composite models predict new bosons that couple to both leptons and quarks</a:t>
            </a:r>
          </a:p>
          <a:p>
            <a:r>
              <a:rPr lang="en-US" sz="2000" dirty="0" smtClean="0"/>
              <a:t>Produced in pairs via </a:t>
            </a:r>
            <a:r>
              <a:rPr lang="en-US" sz="2000" dirty="0" err="1" smtClean="0"/>
              <a:t>gg</a:t>
            </a:r>
            <a:r>
              <a:rPr lang="en-US" sz="2000" dirty="0" smtClean="0"/>
              <a:t> fusion </a:t>
            </a:r>
            <a:r>
              <a:rPr lang="en-US" sz="2000" dirty="0" smtClean="0"/>
              <a:t>or </a:t>
            </a:r>
            <a:r>
              <a:rPr lang="en-US" sz="2000" dirty="0" err="1" smtClean="0"/>
              <a:t>qq</a:t>
            </a:r>
            <a:r>
              <a:rPr lang="en-US" sz="2000" dirty="0" smtClean="0"/>
              <a:t> annihilation</a:t>
            </a:r>
          </a:p>
          <a:p>
            <a:r>
              <a:rPr lang="en-US" sz="2000" dirty="0" smtClean="0"/>
              <a:t>Search performed in the 3</a:t>
            </a:r>
            <a:r>
              <a:rPr lang="en-US" sz="2000" baseline="30000" dirty="0" smtClean="0"/>
              <a:t>rd</a:t>
            </a:r>
            <a:r>
              <a:rPr lang="en-US" sz="2000" dirty="0" smtClean="0"/>
              <a:t> generation: LQ </a:t>
            </a:r>
            <a:r>
              <a:rPr lang="it-IT" sz="2000" dirty="0" smtClean="0">
                <a:sym typeface="Wingdings"/>
              </a:rPr>
              <a:t> τb (one tau decys to e or μ, the other to hadrons)</a:t>
            </a:r>
            <a:endParaRPr lang="en-US" sz="200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LHC Physics</a:t>
            </a: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233C7-E0AF-9F43-B231-46AD565A5FDB}" type="slidenum">
              <a:rPr lang="it-IT" smtClean="0"/>
              <a:pPr/>
              <a:t>33</a:t>
            </a:fld>
            <a:endParaRPr lang="it-IT"/>
          </a:p>
        </p:txBody>
      </p:sp>
      <p:pic>
        <p:nvPicPr>
          <p:cNvPr id="9" name="Immagine 8" descr="ST_450GeVSel_NICE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257427" y="3028931"/>
            <a:ext cx="4444570" cy="3010079"/>
          </a:xfrm>
          <a:prstGeom prst="rect">
            <a:avLst/>
          </a:prstGeom>
        </p:spPr>
      </p:pic>
      <p:pic>
        <p:nvPicPr>
          <p:cNvPr id="10" name="Immagine 9" descr="limit_beta_vs_mass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4"/>
              <a:stretch>
                <a:fillRect/>
              </a:stretch>
            </p:blipFill>
          </mc:Choice>
          <mc:Fallback>
            <p:blipFill>
              <a:blip r:embed="rId5"/>
              <a:stretch>
                <a:fillRect/>
              </a:stretch>
            </p:blipFill>
          </mc:Fallback>
        </mc:AlternateContent>
        <p:spPr>
          <a:xfrm>
            <a:off x="5200013" y="2605136"/>
            <a:ext cx="3720884" cy="3609323"/>
          </a:xfrm>
          <a:prstGeom prst="rect">
            <a:avLst/>
          </a:prstGeom>
        </p:spPr>
      </p:pic>
      <p:sp>
        <p:nvSpPr>
          <p:cNvPr id="11" name="CasellaDiTesto 10"/>
          <p:cNvSpPr txBox="1"/>
          <p:nvPr/>
        </p:nvSpPr>
        <p:spPr>
          <a:xfrm rot="16200000">
            <a:off x="4770970" y="3028933"/>
            <a:ext cx="1117714" cy="338554"/>
          </a:xfrm>
          <a:prstGeom prst="rect">
            <a:avLst/>
          </a:prstGeom>
          <a:solidFill>
            <a:schemeClr val="accent3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B(LQ</a:t>
            </a:r>
            <a:r>
              <a:rPr lang="it-IT" dirty="0" smtClean="0">
                <a:sym typeface="Wingdings"/>
              </a:rPr>
              <a:t>τb</a:t>
            </a:r>
            <a:r>
              <a:rPr lang="en-US" dirty="0" smtClean="0">
                <a:sym typeface="Wingdings"/>
              </a:rPr>
              <a:t>)</a:t>
            </a:r>
            <a:endParaRPr lang="en-US" dirty="0" smtClean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Exotica mass limits (CMS)</a:t>
            </a:r>
            <a:endParaRPr lang="en-US" dirty="0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LHC Physics</a:t>
            </a:r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BA6AC-10B6-2249-8FAB-F7972346C48D}" type="slidenum">
              <a:rPr lang="it-IT" smtClean="0"/>
              <a:pPr/>
              <a:t>34</a:t>
            </a:fld>
            <a:endParaRPr lang="it-IT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358" y="1141973"/>
            <a:ext cx="7974674" cy="4512683"/>
          </a:xfrm>
          <a:prstGeom prst="rect">
            <a:avLst/>
          </a:prstGeom>
        </p:spPr>
      </p:pic>
      <p:sp>
        <p:nvSpPr>
          <p:cNvPr id="7" name="CasellaDiTesto 6"/>
          <p:cNvSpPr txBox="1"/>
          <p:nvPr/>
        </p:nvSpPr>
        <p:spPr>
          <a:xfrm>
            <a:off x="6908858" y="5436807"/>
            <a:ext cx="1826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+mn-lt"/>
              </a:rPr>
              <a:t>CMS, S.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  <a:latin typeface="+mn-lt"/>
              </a:rPr>
              <a:t>Rahatlou</a:t>
            </a:r>
            <a:endParaRPr lang="en-US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LHC Physics</a:t>
            </a: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233C7-E0AF-9F43-B231-46AD565A5FDB}" type="slidenum">
              <a:rPr lang="it-IT" smtClean="0"/>
              <a:pPr/>
              <a:t>35</a:t>
            </a:fld>
            <a:endParaRPr lang="it-IT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8915"/>
            <a:ext cx="9144000" cy="6706550"/>
          </a:xfrm>
          <a:prstGeom prst="rect">
            <a:avLst/>
          </a:prstGeom>
        </p:spPr>
      </p:pic>
      <p:sp>
        <p:nvSpPr>
          <p:cNvPr id="8" name="CasellaDiTesto 7"/>
          <p:cNvSpPr txBox="1"/>
          <p:nvPr/>
        </p:nvSpPr>
        <p:spPr>
          <a:xfrm>
            <a:off x="7216745" y="6398996"/>
            <a:ext cx="1826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+mn-lt"/>
              </a:rPr>
              <a:t>CMS, S.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  <a:latin typeface="+mn-lt"/>
              </a:rPr>
              <a:t>Rahatlou</a:t>
            </a:r>
            <a:endParaRPr lang="en-US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Exotica mass limits (ATLAS)</a:t>
            </a:r>
            <a:endParaRPr lang="en-US" dirty="0"/>
          </a:p>
        </p:txBody>
      </p:sp>
      <p:pic>
        <p:nvPicPr>
          <p:cNvPr id="8" name="Segnaposto contenuto 7" descr="AtlasSearches_exotics_lhcc-sep12.pdf"/>
          <p:cNvPicPr>
            <a:picLocks noGrp="1" noChangeAspect="1"/>
          </p:cNvPicPr>
          <p:nvPr>
            <p:ph idx="1"/>
          </p:nvPr>
        </p:nvPicPr>
        <mc:AlternateContent>
          <mc:Choice xmlns:ma="http://schemas.microsoft.com/office/mac/drawingml/2008/main" Requires="ma">
            <p:blipFill>
              <a:blip r:embed="rId2"/>
              <a:srcRect l="-6183" r="-6183"/>
              <a:stretch>
                <a:fillRect/>
              </a:stretch>
            </p:blipFill>
          </mc:Choice>
          <mc:Fallback>
            <p:blipFill>
              <a:blip r:embed="rId3"/>
              <a:srcRect l="-6183" r="-6183"/>
              <a:stretch>
                <a:fillRect/>
              </a:stretch>
            </p:blipFill>
          </mc:Fallback>
        </mc:AlternateContent>
        <p:spPr/>
      </p:pic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LHC Physics</a:t>
            </a:r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BA6AC-10B6-2249-8FAB-F7972346C48D}" type="slidenum">
              <a:rPr lang="it-IT" smtClean="0"/>
              <a:pPr/>
              <a:t>36</a:t>
            </a:fld>
            <a:endParaRPr lang="it-IT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 hint of new physics found at LHC</a:t>
            </a:r>
          </a:p>
          <a:p>
            <a:r>
              <a:rPr lang="en-US" dirty="0" smtClean="0"/>
              <a:t>Simple </a:t>
            </a:r>
            <a:r>
              <a:rPr lang="en-US" dirty="0" err="1" smtClean="0"/>
              <a:t>Susy</a:t>
            </a:r>
            <a:r>
              <a:rPr lang="en-US" dirty="0" smtClean="0"/>
              <a:t> model excluded in a large fraction of the parameter space</a:t>
            </a:r>
          </a:p>
          <a:p>
            <a:pPr lvl="1"/>
            <a:r>
              <a:rPr lang="en-US" dirty="0" smtClean="0"/>
              <a:t>… though “large fraction” depends on a “metrics” of the parameter space</a:t>
            </a:r>
          </a:p>
          <a:p>
            <a:r>
              <a:rPr lang="en-US" dirty="0" smtClean="0"/>
              <a:t>The search goes on, improvements are expected with larger data samples and, in next future, with the increase in center-of-</a:t>
            </a:r>
            <a:r>
              <a:rPr lang="en-US" smtClean="0"/>
              <a:t>mass energy</a:t>
            </a:r>
            <a:endParaRPr lang="en-US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LHC Physics</a:t>
            </a: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233C7-E0AF-9F43-B231-46AD565A5FDB}" type="slidenum">
              <a:rPr lang="it-IT" smtClean="0"/>
              <a:pPr/>
              <a:t>37</a:t>
            </a:fld>
            <a:endParaRPr lang="it-IT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References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A</a:t>
            </a:r>
            <a:r>
              <a:rPr lang="en-US" smtClean="0"/>
              <a:t> </a:t>
            </a:r>
            <a:r>
              <a:rPr lang="en-US" smtClean="0"/>
              <a:t>Supersymmetry</a:t>
            </a:r>
            <a:r>
              <a:rPr lang="en-US" smtClean="0"/>
              <a:t> primer</a:t>
            </a:r>
            <a:r>
              <a:rPr lang="en-US" smtClean="0"/>
              <a:t>,</a:t>
            </a:r>
            <a:r>
              <a:rPr lang="en-US" smtClean="0"/>
              <a:t> S</a:t>
            </a:r>
            <a:r>
              <a:rPr lang="en-US" smtClean="0"/>
              <a:t>.</a:t>
            </a:r>
            <a:r>
              <a:rPr lang="en-US" smtClean="0"/>
              <a:t> P</a:t>
            </a:r>
            <a:r>
              <a:rPr lang="en-US" smtClean="0"/>
              <a:t>.</a:t>
            </a:r>
            <a:r>
              <a:rPr lang="en-US" smtClean="0"/>
              <a:t> Martin</a:t>
            </a:r>
            <a:r>
              <a:rPr lang="en-US" smtClean="0"/>
              <a:t>,</a:t>
            </a:r>
            <a:r>
              <a:rPr lang="en-US" smtClean="0"/>
              <a:t> </a:t>
            </a:r>
            <a:r>
              <a:rPr lang="en-US" smtClean="0">
                <a:hlinkClick r:id="rId2"/>
              </a:rPr>
              <a:t>http://arxiv.org/abs/hep-ph/9709356</a:t>
            </a:r>
            <a:r>
              <a:rPr lang="en-US" smtClean="0"/>
              <a:t> 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LHC Physics</a:t>
            </a: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233C7-E0AF-9F43-B231-46AD565A5FDB}" type="slidenum">
              <a:rPr lang="it-IT" smtClean="0"/>
              <a:pPr/>
              <a:t>38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ruttura predefinita">
  <a:themeElements>
    <a:clrScheme name="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ruttura predefinita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16581</TotalTime>
  <Words>1781</Words>
  <Application>Microsoft Macintosh PowerPoint</Application>
  <PresentationFormat>Presentazione su schermo (4:3)</PresentationFormat>
  <Paragraphs>309</Paragraphs>
  <Slides>38</Slides>
  <Notes>1</Notes>
  <HiddenSlides>0</HiddenSlides>
  <MMClips>0</MMClips>
  <ScaleCrop>false</ScaleCrop>
  <HeadingPairs>
    <vt:vector size="6" baseType="variant">
      <vt:variant>
        <vt:lpstr>Modello struttura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38</vt:i4>
      </vt:variant>
    </vt:vector>
  </HeadingPairs>
  <TitlesOfParts>
    <vt:vector size="40" baseType="lpstr">
      <vt:lpstr>Struttura predefinita</vt:lpstr>
      <vt:lpstr>Equation</vt:lpstr>
      <vt:lpstr>Beyond the Standard Model at LHC</vt:lpstr>
      <vt:lpstr>Why physics beyond the SM</vt:lpstr>
      <vt:lpstr>Gravity</vt:lpstr>
      <vt:lpstr>Dark matter</vt:lpstr>
      <vt:lpstr>Theoretical arguments</vt:lpstr>
      <vt:lpstr>Super symmetry</vt:lpstr>
      <vt:lpstr>Susy mathematical model</vt:lpstr>
      <vt:lpstr>Susy phenomenology</vt:lpstr>
      <vt:lpstr>Susy and GUT</vt:lpstr>
      <vt:lpstr>SuSy zoology</vt:lpstr>
      <vt:lpstr>Susy mass spectrum</vt:lpstr>
      <vt:lpstr>Possible mass spectra</vt:lpstr>
      <vt:lpstr>Experimental signatures</vt:lpstr>
      <vt:lpstr>Search for Susy</vt:lpstr>
      <vt:lpstr>Easy case: multileptons</vt:lpstr>
      <vt:lpstr>No evidence for new signal</vt:lpstr>
      <vt:lpstr>αT variable (multijet)</vt:lpstr>
      <vt:lpstr>Razor variable (multijet)</vt:lpstr>
      <vt:lpstr>JBZ</vt:lpstr>
      <vt:lpstr>Stop search</vt:lpstr>
      <vt:lpstr>Direct searches</vt:lpstr>
      <vt:lpstr>Sparticle mass limits (CMS)</vt:lpstr>
      <vt:lpstr>Sparticle mass limits (ATLAS)</vt:lpstr>
      <vt:lpstr>Susy summary</vt:lpstr>
      <vt:lpstr>Extra dimensions</vt:lpstr>
      <vt:lpstr>Extra dimensions</vt:lpstr>
      <vt:lpstr>Search for dijet/dilepton res.</vt:lpstr>
      <vt:lpstr>Search for heavy W’</vt:lpstr>
      <vt:lpstr>Extra dimensions and gravity</vt:lpstr>
      <vt:lpstr>RS graviton* (G*ZZqqνν)</vt:lpstr>
      <vt:lpstr>Black holes</vt:lpstr>
      <vt:lpstr>CMS: ST</vt:lpstr>
      <vt:lpstr>Leptoquarks</vt:lpstr>
      <vt:lpstr>Exotica mass limits (CMS)</vt:lpstr>
      <vt:lpstr>Summary</vt:lpstr>
      <vt:lpstr>Exotica mass limits (ATLAS)</vt:lpstr>
      <vt:lpstr>Conclusions</vt:lpstr>
      <vt:lpstr>References</vt:lpstr>
    </vt:vector>
  </TitlesOfParts>
  <Company>INFN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Nessun titolo diapositiva</dc:title>
  <dc:creator>Luca Lista</dc:creator>
  <cp:lastModifiedBy>Luca Lista</cp:lastModifiedBy>
  <cp:revision>3436</cp:revision>
  <cp:lastPrinted>2011-05-31T11:23:27Z</cp:lastPrinted>
  <dcterms:created xsi:type="dcterms:W3CDTF">2012-10-18T08:42:52Z</dcterms:created>
  <dcterms:modified xsi:type="dcterms:W3CDTF">2012-10-18T08:46:07Z</dcterms:modified>
</cp:coreProperties>
</file>